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97"/>
  </p:handoutMasterIdLst>
  <p:sldIdLst>
    <p:sldId id="934" r:id="rId4"/>
    <p:sldId id="938" r:id="rId6"/>
    <p:sldId id="943" r:id="rId7"/>
    <p:sldId id="937" r:id="rId8"/>
    <p:sldId id="944" r:id="rId9"/>
    <p:sldId id="945" r:id="rId10"/>
    <p:sldId id="946" r:id="rId11"/>
    <p:sldId id="947" r:id="rId12"/>
    <p:sldId id="948" r:id="rId13"/>
    <p:sldId id="949" r:id="rId14"/>
    <p:sldId id="950" r:id="rId15"/>
    <p:sldId id="951" r:id="rId16"/>
    <p:sldId id="952" r:id="rId17"/>
    <p:sldId id="953" r:id="rId18"/>
    <p:sldId id="954" r:id="rId19"/>
    <p:sldId id="955" r:id="rId20"/>
    <p:sldId id="549" r:id="rId21"/>
    <p:sldId id="956" r:id="rId22"/>
    <p:sldId id="957" r:id="rId23"/>
    <p:sldId id="958" r:id="rId24"/>
    <p:sldId id="959" r:id="rId25"/>
    <p:sldId id="960" r:id="rId26"/>
    <p:sldId id="961" r:id="rId27"/>
    <p:sldId id="962" r:id="rId28"/>
    <p:sldId id="963" r:id="rId29"/>
    <p:sldId id="964" r:id="rId30"/>
    <p:sldId id="965" r:id="rId31"/>
    <p:sldId id="966" r:id="rId32"/>
    <p:sldId id="967" r:id="rId33"/>
    <p:sldId id="969" r:id="rId34"/>
    <p:sldId id="970" r:id="rId35"/>
    <p:sldId id="971" r:id="rId36"/>
    <p:sldId id="972" r:id="rId37"/>
    <p:sldId id="973" r:id="rId38"/>
    <p:sldId id="974" r:id="rId39"/>
    <p:sldId id="975" r:id="rId40"/>
    <p:sldId id="976" r:id="rId41"/>
    <p:sldId id="977" r:id="rId42"/>
    <p:sldId id="941" r:id="rId43"/>
    <p:sldId id="979" r:id="rId44"/>
    <p:sldId id="1076" r:id="rId45"/>
    <p:sldId id="1077" r:id="rId46"/>
    <p:sldId id="1078" r:id="rId47"/>
    <p:sldId id="1079" r:id="rId48"/>
    <p:sldId id="1080" r:id="rId49"/>
    <p:sldId id="1081" r:id="rId50"/>
    <p:sldId id="1082" r:id="rId51"/>
    <p:sldId id="1083" r:id="rId52"/>
    <p:sldId id="1084" r:id="rId53"/>
    <p:sldId id="1085" r:id="rId54"/>
    <p:sldId id="1086" r:id="rId55"/>
    <p:sldId id="1087" r:id="rId56"/>
    <p:sldId id="1088" r:id="rId57"/>
    <p:sldId id="1089" r:id="rId58"/>
    <p:sldId id="1090" r:id="rId59"/>
    <p:sldId id="1091" r:id="rId60"/>
    <p:sldId id="1092" r:id="rId61"/>
    <p:sldId id="1093" r:id="rId62"/>
    <p:sldId id="1094" r:id="rId63"/>
    <p:sldId id="1095" r:id="rId64"/>
    <p:sldId id="1096" r:id="rId65"/>
    <p:sldId id="1097" r:id="rId66"/>
    <p:sldId id="1098" r:id="rId67"/>
    <p:sldId id="1099" r:id="rId68"/>
    <p:sldId id="1101" r:id="rId69"/>
    <p:sldId id="1102" r:id="rId70"/>
    <p:sldId id="1103" r:id="rId71"/>
    <p:sldId id="1105" r:id="rId72"/>
    <p:sldId id="1106" r:id="rId73"/>
    <p:sldId id="1107" r:id="rId74"/>
    <p:sldId id="1108" r:id="rId75"/>
    <p:sldId id="1109" r:id="rId76"/>
    <p:sldId id="1074" r:id="rId77"/>
    <p:sldId id="663" r:id="rId78"/>
    <p:sldId id="664" r:id="rId79"/>
    <p:sldId id="665" r:id="rId80"/>
    <p:sldId id="666" r:id="rId81"/>
    <p:sldId id="667" r:id="rId82"/>
    <p:sldId id="669" r:id="rId83"/>
    <p:sldId id="670" r:id="rId84"/>
    <p:sldId id="1075" r:id="rId85"/>
    <p:sldId id="671" r:id="rId86"/>
    <p:sldId id="672" r:id="rId87"/>
    <p:sldId id="673" r:id="rId88"/>
    <p:sldId id="674" r:id="rId89"/>
    <p:sldId id="675" r:id="rId90"/>
    <p:sldId id="814" r:id="rId91"/>
    <p:sldId id="813" r:id="rId92"/>
    <p:sldId id="677" r:id="rId93"/>
    <p:sldId id="678" r:id="rId94"/>
    <p:sldId id="679" r:id="rId95"/>
    <p:sldId id="363" r:id="rId9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仝德志" initials="仝德志" lastIdx="1" clrIdx="0"/>
  <p:cmAuthor id="2" name="作者" initials="A" lastIdx="0" clrIdx="1"/>
  <p:cmAuthor id="3" name="green" initials="g" lastIdx="1" clrIdx="2"/>
  <p:cmAuthor id="4" name="郭 子嫣" initials="郭" lastIdx="1" clrIdx="3"/>
  <p:cmAuthor id="7" name="1206988966@qq.com" initials="1" lastIdx="1" clrIdx="2"/>
  <p:cmAuthor id="8" name="姜伟光" initials="姜" lastIdx="1" clrIdx="0"/>
  <p:cmAuthor id="5" name="Administrator" initials="A" lastIdx="1" clrIdx="4"/>
  <p:cmAuthor id="6" name="ming qiu" initials="m" lastIdx="17" clrIdx="1"/>
  <p:cmAuthor id="9" name="ww7685" initials="w" lastIdx="3" clrIdx="0"/>
  <p:cmAuthor id="10" name="于文静" initials="于" lastIdx="4" clrIdx="9"/>
  <p:cmAuthor id="11" name="张云芸" initials="张" lastIdx="1" clrIdx="10"/>
  <p:cmAuthor id="14" name="admin" initials="A" lastIdx="1" clrIdx="13"/>
  <p:cmAuthor id="12" name="davidchan" initials="d" lastIdx="8" clrIdx="11"/>
  <p:cmAuthor id="13" name="xht" initials="x" lastIdx="1" clrIdx="12"/>
  <p:cmAuthor id="15" name="liuqi" initials="l" lastIdx="5" clrIdx="15"/>
  <p:cmAuthor id="16" name="chenbo01" initials="c" lastIdx="1" clrIdx="15"/>
  <p:cmAuthor id="17" name="zfxm" initials="z" lastIdx="1" clrIdx="16"/>
  <p:cmAuthor id="46" name="meng_" initials="m" lastIdx="7" clrIdx="45"/>
  <p:cmAuthor id="21" name="chenhaitao" initials="c"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EA2"/>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59"/>
        <p:guide pos="3836"/>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viewProps" Target="viewProps.xml"/><Relationship Id="rId98" Type="http://schemas.openxmlformats.org/officeDocument/2006/relationships/presProps" Target="presProps.xml"/><Relationship Id="rId97" Type="http://schemas.openxmlformats.org/officeDocument/2006/relationships/handoutMaster" Target="handoutMasters/handoutMaster1.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1" Type="http://schemas.openxmlformats.org/officeDocument/2006/relationships/commentAuthors" Target="commentAuthors.xml"/><Relationship Id="rId100" Type="http://schemas.openxmlformats.org/officeDocument/2006/relationships/tableStyles" Target="tableStyles.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p:cNvSpPr>
            <a:spLocks noGrp="1"/>
          </p:cNvSpPr>
          <p:nvPr>
            <p:ph type="sldNum"/>
          </p:nvPr>
        </p:nvSpPr>
        <p:spPr>
          <a:xfrm>
            <a:off x="5179120" y="6515001"/>
            <a:ext cx="3964739" cy="342895"/>
          </a:xfrm>
          <a:prstGeom prst="rect">
            <a:avLst/>
          </a:prstGeom>
          <a:noFill/>
          <a:ln w="9525" cap="flat" cmpd="sng">
            <a:noFill/>
            <a:prstDash val="solid"/>
            <a:miter/>
          </a:ln>
        </p:spPr>
        <p:txBody>
          <a:bodyPr vert="horz" wrap="square" lIns="91440" tIns="45720" rIns="91440" bIns="45720" anchor="b" anchorCtr="0" upright="1"/>
          <a:lstStyle/>
          <a:p>
            <a:pPr algn="r"/>
            <a:fld id="{CAD2D6BD-DE1B-4B5F-8B41-2702339687B9}" type="slidenum">
              <a:rPr lang="en-US" altLang="zh-CN" sz="1400" b="0" i="0" u="none" strike="noStrike" kern="1200" cap="none" spc="0" baseline="0">
                <a:solidFill>
                  <a:schemeClr val="tx1"/>
                </a:solidFill>
                <a:latin typeface="Times New Roman" panose="02020603050405020304" charset="0"/>
                <a:ea typeface="宋体" pitchFamily="2" charset="-122"/>
                <a:cs typeface="Times New Roman" panose="02020603050405020304" charset="0"/>
              </a:rPr>
            </a:fld>
            <a:endParaRPr lang="zh-CN" altLang="en-US" sz="1400">
              <a:latin typeface="Times New Roman" panose="02020603050405020304" charset="0"/>
              <a:ea typeface="宋体" pitchFamily="2" charset="-122"/>
              <a:cs typeface="Times New Roman" panose="02020603050405020304" charset="0"/>
            </a:endParaRPr>
          </a:p>
        </p:txBody>
      </p:sp>
      <p:sp>
        <p:nvSpPr>
          <p:cNvPr id="33" name="对象"/>
          <p:cNvSpPr>
            <a:spLocks noGrp="1" noRot="1" noChangeAspect="1"/>
          </p:cNvSpPr>
          <p:nvPr>
            <p:ph type="sldImg"/>
          </p:nvPr>
        </p:nvSpPr>
        <p:spPr>
          <a:xfrm>
            <a:off x="2281238" y="514350"/>
            <a:ext cx="4581525" cy="2571750"/>
          </a:xfrm>
          <a:prstGeom prst="rect">
            <a:avLst/>
          </a:prstGeom>
          <a:noFill/>
          <a:ln w="9525" cap="flat" cmpd="sng">
            <a:noFill/>
            <a:prstDash val="solid"/>
            <a:miter/>
          </a:ln>
        </p:spPr>
      </p:sp>
      <p:sp>
        <p:nvSpPr>
          <p:cNvPr id="34" name="文本框"/>
          <p:cNvSpPr>
            <a:spLocks noGrp="1"/>
          </p:cNvSpPr>
          <p:nvPr>
            <p:ph type="body" idx="1"/>
          </p:nvPr>
        </p:nvSpPr>
        <p:spPr>
          <a:xfrm>
            <a:off x="1219182" y="3257501"/>
            <a:ext cx="6705495" cy="3086053"/>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4213"/>
            <a:ext cx="6099175" cy="34305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2C5E7-3DBA-4C42-BB4D-F9B1117E363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609600" y="274630"/>
            <a:ext cx="10972800" cy="1142965"/>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609600" y="1600151"/>
            <a:ext cx="10972800" cy="4525822"/>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609601" y="6356153"/>
            <a:ext cx="2844800" cy="365115"/>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charset="0"/>
              <a:ea typeface="宋体" pitchFamily="2" charset="-122"/>
              <a:cs typeface="Calibri" charset="0"/>
            </a:endParaRPr>
          </a:p>
        </p:txBody>
      </p:sp>
      <p:sp>
        <p:nvSpPr>
          <p:cNvPr id="26" name="文本框"/>
          <p:cNvSpPr>
            <a:spLocks noGrp="1"/>
          </p:cNvSpPr>
          <p:nvPr>
            <p:ph type="ftr"/>
          </p:nvPr>
        </p:nvSpPr>
        <p:spPr>
          <a:xfrm>
            <a:off x="4165601" y="6356153"/>
            <a:ext cx="3860800" cy="365115"/>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charset="0"/>
              <a:ea typeface="宋体" pitchFamily="2" charset="-122"/>
              <a:cs typeface="Calibri" charset="0"/>
            </a:endParaRPr>
          </a:p>
        </p:txBody>
      </p:sp>
      <p:sp>
        <p:nvSpPr>
          <p:cNvPr id="27" name="文本框"/>
          <p:cNvSpPr>
            <a:spLocks noGrp="1"/>
          </p:cNvSpPr>
          <p:nvPr>
            <p:ph type="sldNum"/>
          </p:nvPr>
        </p:nvSpPr>
        <p:spPr>
          <a:xfrm>
            <a:off x="8737600" y="6356153"/>
            <a:ext cx="2844800" cy="365115"/>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charset="0"/>
                <a:ea typeface="宋体" pitchFamily="2" charset="-122"/>
                <a:cs typeface="Calibri" charset="0"/>
              </a:rPr>
            </a:fld>
            <a:endParaRPr lang="zh-CN" altLang="en-US" sz="1500" dirty="0">
              <a:solidFill>
                <a:srgbClr val="898989"/>
              </a:solidFill>
              <a:latin typeface="Calibri" charset="0"/>
              <a:ea typeface="宋体" pitchFamily="2" charset="-122"/>
              <a:cs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61" name="矩形 60"/>
          <p:cNvSpPr/>
          <p:nvPr>
            <p:custDataLst>
              <p:tags r:id="rId2"/>
            </p:custDataLst>
          </p:nvPr>
        </p:nvSpPr>
        <p:spPr>
          <a:xfrm>
            <a:off x="0" y="3140969"/>
            <a:ext cx="12192000" cy="20516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nvGrpSpPr>
          <p:cNvPr id="63" name="组合 62"/>
          <p:cNvGrpSpPr/>
          <p:nvPr/>
        </p:nvGrpSpPr>
        <p:grpSpPr>
          <a:xfrm>
            <a:off x="4871720" y="5452110"/>
            <a:ext cx="539115" cy="539115"/>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68" name="椭圆 6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0070C0"/>
                  </a:solidFill>
                  <a:ea typeface="微软雅黑" charset="-122"/>
                </a:rPr>
                <a:t>C</a:t>
              </a:r>
              <a:endParaRPr lang="en-US" altLang="zh-CN" sz="3200" dirty="0">
                <a:solidFill>
                  <a:srgbClr val="0070C0"/>
                </a:solidFill>
                <a:ea typeface="微软雅黑" charset="-122"/>
              </a:endParaRPr>
            </a:p>
          </p:txBody>
        </p:sp>
      </p:grpSp>
      <p:grpSp>
        <p:nvGrpSpPr>
          <p:cNvPr id="70" name="组合 69"/>
          <p:cNvGrpSpPr/>
          <p:nvPr/>
        </p:nvGrpSpPr>
        <p:grpSpPr>
          <a:xfrm>
            <a:off x="5491480" y="5452110"/>
            <a:ext cx="539115" cy="539115"/>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76" name="椭圆 7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0070C0"/>
                  </a:solidFill>
                  <a:ea typeface="微软雅黑" charset="-122"/>
                </a:rPr>
                <a:t>N</a:t>
              </a:r>
              <a:endParaRPr lang="en-US" altLang="zh-CN" sz="3200" dirty="0">
                <a:solidFill>
                  <a:srgbClr val="0070C0"/>
                </a:solidFill>
                <a:ea typeface="微软雅黑" charset="-122"/>
              </a:endParaRPr>
            </a:p>
          </p:txBody>
        </p:sp>
      </p:grpSp>
      <p:grpSp>
        <p:nvGrpSpPr>
          <p:cNvPr id="78" name="组合 77"/>
          <p:cNvGrpSpPr/>
          <p:nvPr/>
        </p:nvGrpSpPr>
        <p:grpSpPr>
          <a:xfrm>
            <a:off x="6131262" y="5452110"/>
            <a:ext cx="545128" cy="539115"/>
            <a:chOff x="260177" y="673100"/>
            <a:chExt cx="4045123"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81" name="椭圆 80"/>
            <p:cNvSpPr/>
            <p:nvPr/>
          </p:nvSpPr>
          <p:spPr>
            <a:xfrm>
              <a:off x="260177"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0070C0"/>
                  </a:solidFill>
                  <a:ea typeface="微软雅黑" charset="-122"/>
                </a:rPr>
                <a:t>K</a:t>
              </a:r>
              <a:endParaRPr lang="en-US" altLang="zh-CN" sz="3200" dirty="0">
                <a:solidFill>
                  <a:srgbClr val="0070C0"/>
                </a:solidFill>
                <a:ea typeface="微软雅黑" charset="-122"/>
              </a:endParaRPr>
            </a:p>
          </p:txBody>
        </p:sp>
      </p:grpSp>
      <p:grpSp>
        <p:nvGrpSpPr>
          <p:cNvPr id="90" name="组合 89"/>
          <p:cNvGrpSpPr/>
          <p:nvPr/>
        </p:nvGrpSpPr>
        <p:grpSpPr>
          <a:xfrm>
            <a:off x="6789756" y="5452110"/>
            <a:ext cx="545129" cy="539115"/>
            <a:chOff x="260173" y="673100"/>
            <a:chExt cx="4045127"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93" name="椭圆 92"/>
            <p:cNvSpPr/>
            <p:nvPr/>
          </p:nvSpPr>
          <p:spPr>
            <a:xfrm>
              <a:off x="260173" y="760411"/>
              <a:ext cx="3825872" cy="382587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0070C0"/>
                  </a:solidFill>
                  <a:ea typeface="微软雅黑" charset="-122"/>
                </a:rPr>
                <a:t>I</a:t>
              </a:r>
              <a:endParaRPr lang="en-US" altLang="zh-CN" sz="3200" dirty="0">
                <a:solidFill>
                  <a:srgbClr val="0070C0"/>
                </a:solidFill>
                <a:ea typeface="微软雅黑" charset="-122"/>
              </a:endParaRPr>
            </a:p>
          </p:txBody>
        </p:sp>
      </p:grpSp>
      <p:sp>
        <p:nvSpPr>
          <p:cNvPr id="2" name="标题 1"/>
          <p:cNvSpPr>
            <a:spLocks noGrp="1"/>
          </p:cNvSpPr>
          <p:nvPr>
            <p:ph type="ctrTitle"/>
          </p:nvPr>
        </p:nvSpPr>
        <p:spPr>
          <a:xfrm>
            <a:off x="1775520" y="3108239"/>
            <a:ext cx="8640960" cy="1256865"/>
          </a:xfrm>
        </p:spPr>
        <p:txBody>
          <a:bodyPr anchor="b">
            <a:normAutofit/>
          </a:bodyPr>
          <a:lstStyle>
            <a:lvl1pPr>
              <a:defRPr sz="440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775520" y="4401639"/>
            <a:ext cx="8640960" cy="802791"/>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7" name="组合 6"/>
          <p:cNvGrpSpPr/>
          <p:nvPr/>
        </p:nvGrpSpPr>
        <p:grpSpPr>
          <a:xfrm>
            <a:off x="2870541" y="2324285"/>
            <a:ext cx="1785300" cy="1785068"/>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10" name="矩形 9"/>
          <p:cNvSpPr/>
          <p:nvPr>
            <p:custDataLst>
              <p:tags r:id="rId2"/>
            </p:custDataLst>
          </p:nvPr>
        </p:nvSpPr>
        <p:spPr>
          <a:xfrm>
            <a:off x="0" y="3197495"/>
            <a:ext cx="2640000" cy="1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11" name="矩形 10"/>
          <p:cNvSpPr/>
          <p:nvPr>
            <p:custDataLst>
              <p:tags r:id="rId3"/>
            </p:custDataLst>
          </p:nvPr>
        </p:nvSpPr>
        <p:spPr>
          <a:xfrm>
            <a:off x="6268720" y="3197225"/>
            <a:ext cx="5923280" cy="1200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 name="标题 1"/>
          <p:cNvSpPr>
            <a:spLocks noGrp="1"/>
          </p:cNvSpPr>
          <p:nvPr>
            <p:ph type="title" hasCustomPrompt="1"/>
          </p:nvPr>
        </p:nvSpPr>
        <p:spPr>
          <a:xfrm>
            <a:off x="5015880" y="1628800"/>
            <a:ext cx="5832648" cy="1412577"/>
          </a:xfrm>
        </p:spPr>
        <p:txBody>
          <a:bodyPr anchor="b">
            <a:normAutofit/>
          </a:bodyPr>
          <a:lstStyle>
            <a:lvl1pPr>
              <a:defRPr sz="4800"/>
            </a:lvl1pPr>
          </a:lstStyle>
          <a:p>
            <a:r>
              <a:rPr lang="zh-CN" altLang="en-US" dirty="0" smtClean="0"/>
              <a:t>编辑标题</a:t>
            </a:r>
            <a:endParaRPr lang="zh-CN" altLang="en-US" dirty="0"/>
          </a:p>
        </p:txBody>
      </p:sp>
      <p:sp>
        <p:nvSpPr>
          <p:cNvPr id="3" name="文本占位符 2"/>
          <p:cNvSpPr>
            <a:spLocks noGrp="1"/>
          </p:cNvSpPr>
          <p:nvPr>
            <p:ph type="body" idx="1"/>
          </p:nvPr>
        </p:nvSpPr>
        <p:spPr>
          <a:xfrm>
            <a:off x="5015880" y="3429001"/>
            <a:ext cx="5832648" cy="1224136"/>
          </a:xfrm>
        </p:spPr>
        <p:txBody>
          <a:bodyPr/>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日期占位符 3"/>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556792"/>
            <a:ext cx="5410200" cy="462017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556792"/>
            <a:ext cx="5410200" cy="4620171"/>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77281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636911"/>
            <a:ext cx="5157787" cy="3552751"/>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77281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内容占位符 5"/>
          <p:cNvSpPr>
            <a:spLocks noGrp="1"/>
          </p:cNvSpPr>
          <p:nvPr>
            <p:ph sz="quarter" idx="4"/>
          </p:nvPr>
        </p:nvSpPr>
        <p:spPr>
          <a:xfrm>
            <a:off x="6172200" y="2636911"/>
            <a:ext cx="5183188" cy="355275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59" name="矩形 58"/>
          <p:cNvSpPr/>
          <p:nvPr>
            <p:custDataLst>
              <p:tags r:id="rId2"/>
            </p:custDataLst>
          </p:nvPr>
        </p:nvSpPr>
        <p:spPr>
          <a:xfrm>
            <a:off x="0" y="3140969"/>
            <a:ext cx="12192000" cy="20516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grpSp>
        <p:nvGrpSpPr>
          <p:cNvPr id="60" name="组合 59"/>
          <p:cNvGrpSpPr/>
          <p:nvPr>
            <p:custDataLst>
              <p:tags r:id="rId3"/>
            </p:custDataLst>
          </p:nvPr>
        </p:nvGrpSpPr>
        <p:grpSpPr>
          <a:xfrm>
            <a:off x="4444689" y="5314445"/>
            <a:ext cx="539211" cy="539139"/>
            <a:chOff x="1397676" y="5393375"/>
            <a:chExt cx="1127118" cy="1127118"/>
          </a:xfrm>
        </p:grpSpPr>
        <p:grpSp>
          <p:nvGrpSpPr>
            <p:cNvPr id="61" name="组合 60"/>
            <p:cNvGrpSpPr/>
            <p:nvPr/>
          </p:nvGrpSpPr>
          <p:grpSpPr>
            <a:xfrm>
              <a:off x="1397676" y="5393375"/>
              <a:ext cx="1127118" cy="1127118"/>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66" name="椭圆 6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grpSp>
          <p:nvGrpSpPr>
            <p:cNvPr id="62" name="组合 61"/>
            <p:cNvGrpSpPr>
              <a:grpSpLocks noChangeAspect="1"/>
            </p:cNvGrpSpPr>
            <p:nvPr/>
          </p:nvGrpSpPr>
          <p:grpSpPr>
            <a:xfrm>
              <a:off x="1640450" y="5666393"/>
              <a:ext cx="649086" cy="626022"/>
              <a:chOff x="7019925" y="5499100"/>
              <a:chExt cx="312738" cy="301626"/>
            </a:xfrm>
            <a:solidFill>
              <a:srgbClr val="C00000"/>
            </a:solidFill>
          </p:grpSpPr>
          <p:sp>
            <p:nvSpPr>
              <p:cNvPr id="63" name="Freeform 252"/>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sp>
            <p:nvSpPr>
              <p:cNvPr id="64" name="Freeform 253"/>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a:p>
            </p:txBody>
          </p:sp>
        </p:grpSp>
      </p:grpSp>
      <p:grpSp>
        <p:nvGrpSpPr>
          <p:cNvPr id="67" name="组合 66"/>
          <p:cNvGrpSpPr/>
          <p:nvPr>
            <p:custDataLst>
              <p:tags r:id="rId4"/>
            </p:custDataLst>
          </p:nvPr>
        </p:nvGrpSpPr>
        <p:grpSpPr>
          <a:xfrm>
            <a:off x="5065031" y="5314445"/>
            <a:ext cx="539211" cy="539139"/>
            <a:chOff x="3493597" y="4244436"/>
            <a:chExt cx="1127118" cy="1127118"/>
          </a:xfrm>
        </p:grpSpPr>
        <p:grpSp>
          <p:nvGrpSpPr>
            <p:cNvPr id="68" name="组合 67"/>
            <p:cNvGrpSpPr/>
            <p:nvPr/>
          </p:nvGrpSpPr>
          <p:grpSpPr>
            <a:xfrm>
              <a:off x="3493597" y="4244436"/>
              <a:ext cx="1127118" cy="112711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grpSp>
          <p:nvGrpSpPr>
            <p:cNvPr id="69" name="组合 68"/>
            <p:cNvGrpSpPr>
              <a:grpSpLocks noChangeAspect="1"/>
            </p:cNvGrpSpPr>
            <p:nvPr/>
          </p:nvGrpSpPr>
          <p:grpSpPr>
            <a:xfrm>
              <a:off x="3782389" y="4538426"/>
              <a:ext cx="633172" cy="543164"/>
              <a:chOff x="5084763" y="971550"/>
              <a:chExt cx="323850" cy="277813"/>
            </a:xfrm>
            <a:solidFill>
              <a:srgbClr val="C00000"/>
            </a:solidFill>
          </p:grpSpPr>
          <p:sp>
            <p:nvSpPr>
              <p:cNvPr id="70" name="Freeform 301"/>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1465"/>
              </a:p>
            </p:txBody>
          </p:sp>
          <p:sp>
            <p:nvSpPr>
              <p:cNvPr id="71" name="Freeform 302"/>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1465"/>
              </a:p>
            </p:txBody>
          </p:sp>
          <p:sp>
            <p:nvSpPr>
              <p:cNvPr id="72"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1465"/>
              </a:p>
            </p:txBody>
          </p:sp>
        </p:grpSp>
      </p:grpSp>
      <p:grpSp>
        <p:nvGrpSpPr>
          <p:cNvPr id="75" name="组合 74"/>
          <p:cNvGrpSpPr/>
          <p:nvPr>
            <p:custDataLst>
              <p:tags r:id="rId5"/>
            </p:custDataLst>
          </p:nvPr>
        </p:nvGrpSpPr>
        <p:grpSpPr>
          <a:xfrm>
            <a:off x="5710773" y="5314445"/>
            <a:ext cx="539211" cy="539139"/>
            <a:chOff x="5580489" y="5517147"/>
            <a:chExt cx="1127118" cy="1127118"/>
          </a:xfrm>
        </p:grpSpPr>
        <p:grpSp>
          <p:nvGrpSpPr>
            <p:cNvPr id="76" name="组合 75"/>
            <p:cNvGrpSpPr/>
            <p:nvPr/>
          </p:nvGrpSpPr>
          <p:grpSpPr>
            <a:xfrm>
              <a:off x="5580489" y="5517147"/>
              <a:ext cx="1127118" cy="1127118"/>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77" name="任意多边形 76"/>
            <p:cNvSpPr/>
            <p:nvPr/>
          </p:nvSpPr>
          <p:spPr bwMode="auto">
            <a:xfrm>
              <a:off x="5849608" y="5808072"/>
              <a:ext cx="679814" cy="521192"/>
            </a:xfrm>
            <a:custGeom>
              <a:avLst/>
              <a:gdLst>
                <a:gd name="connsiteX0" fmla="*/ 14829 w 563476"/>
                <a:gd name="connsiteY0" fmla="*/ 416347 h 432000"/>
                <a:gd name="connsiteX1" fmla="*/ 556062 w 563476"/>
                <a:gd name="connsiteY1" fmla="*/ 416347 h 432000"/>
                <a:gd name="connsiteX2" fmla="*/ 563476 w 563476"/>
                <a:gd name="connsiteY2" fmla="*/ 424174 h 432000"/>
                <a:gd name="connsiteX3" fmla="*/ 556062 w 563476"/>
                <a:gd name="connsiteY3" fmla="*/ 432000 h 432000"/>
                <a:gd name="connsiteX4" fmla="*/ 14829 w 563476"/>
                <a:gd name="connsiteY4" fmla="*/ 432000 h 432000"/>
                <a:gd name="connsiteX5" fmla="*/ 0 w 563476"/>
                <a:gd name="connsiteY5" fmla="*/ 424174 h 432000"/>
                <a:gd name="connsiteX6" fmla="*/ 14829 w 563476"/>
                <a:gd name="connsiteY6" fmla="*/ 416347 h 432000"/>
                <a:gd name="connsiteX7" fmla="*/ 428869 w 563476"/>
                <a:gd name="connsiteY7" fmla="*/ 200347 h 432000"/>
                <a:gd name="connsiteX8" fmla="*/ 510260 w 563476"/>
                <a:gd name="connsiteY8" fmla="*/ 200347 h 432000"/>
                <a:gd name="connsiteX9" fmla="*/ 510260 w 563476"/>
                <a:gd name="connsiteY9" fmla="*/ 372521 h 432000"/>
                <a:gd name="connsiteX10" fmla="*/ 428869 w 563476"/>
                <a:gd name="connsiteY10" fmla="*/ 372521 h 432000"/>
                <a:gd name="connsiteX11" fmla="*/ 303652 w 563476"/>
                <a:gd name="connsiteY11" fmla="*/ 118956 h 432000"/>
                <a:gd name="connsiteX12" fmla="*/ 385043 w 563476"/>
                <a:gd name="connsiteY12" fmla="*/ 118956 h 432000"/>
                <a:gd name="connsiteX13" fmla="*/ 385043 w 563476"/>
                <a:gd name="connsiteY13" fmla="*/ 372521 h 432000"/>
                <a:gd name="connsiteX14" fmla="*/ 303652 w 563476"/>
                <a:gd name="connsiteY14" fmla="*/ 372521 h 432000"/>
                <a:gd name="connsiteX15" fmla="*/ 72001 w 563476"/>
                <a:gd name="connsiteY15" fmla="*/ 97044 h 432000"/>
                <a:gd name="connsiteX16" fmla="*/ 153392 w 563476"/>
                <a:gd name="connsiteY16" fmla="*/ 97044 h 432000"/>
                <a:gd name="connsiteX17" fmla="*/ 153392 w 563476"/>
                <a:gd name="connsiteY17" fmla="*/ 372521 h 432000"/>
                <a:gd name="connsiteX18" fmla="*/ 72001 w 563476"/>
                <a:gd name="connsiteY18" fmla="*/ 372521 h 432000"/>
                <a:gd name="connsiteX19" fmla="*/ 190957 w 563476"/>
                <a:gd name="connsiteY19" fmla="*/ 0 h 432000"/>
                <a:gd name="connsiteX20" fmla="*/ 272348 w 563476"/>
                <a:gd name="connsiteY20" fmla="*/ 0 h 432000"/>
                <a:gd name="connsiteX21" fmla="*/ 272348 w 563476"/>
                <a:gd name="connsiteY21" fmla="*/ 372521 h 432000"/>
                <a:gd name="connsiteX22" fmla="*/ 190957 w 563476"/>
                <a:gd name="connsiteY22" fmla="*/ 372521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476" h="432000">
                  <a:moveTo>
                    <a:pt x="14829" y="416347"/>
                  </a:moveTo>
                  <a:cubicBezTo>
                    <a:pt x="556062" y="416347"/>
                    <a:pt x="556062" y="416347"/>
                    <a:pt x="556062" y="416347"/>
                  </a:cubicBezTo>
                  <a:cubicBezTo>
                    <a:pt x="556062" y="416347"/>
                    <a:pt x="563476" y="416347"/>
                    <a:pt x="563476" y="424174"/>
                  </a:cubicBezTo>
                  <a:cubicBezTo>
                    <a:pt x="563476" y="432000"/>
                    <a:pt x="556062" y="432000"/>
                    <a:pt x="556062" y="432000"/>
                  </a:cubicBezTo>
                  <a:lnTo>
                    <a:pt x="14829" y="432000"/>
                  </a:lnTo>
                  <a:cubicBezTo>
                    <a:pt x="7414" y="432000"/>
                    <a:pt x="0" y="432000"/>
                    <a:pt x="0" y="424174"/>
                  </a:cubicBezTo>
                  <a:cubicBezTo>
                    <a:pt x="0" y="416347"/>
                    <a:pt x="7414" y="416347"/>
                    <a:pt x="14829" y="416347"/>
                  </a:cubicBezTo>
                  <a:close/>
                  <a:moveTo>
                    <a:pt x="428869" y="200347"/>
                  </a:moveTo>
                  <a:lnTo>
                    <a:pt x="510260" y="200347"/>
                  </a:lnTo>
                  <a:lnTo>
                    <a:pt x="510260" y="372521"/>
                  </a:lnTo>
                  <a:lnTo>
                    <a:pt x="428869" y="372521"/>
                  </a:lnTo>
                  <a:close/>
                  <a:moveTo>
                    <a:pt x="303652" y="118956"/>
                  </a:moveTo>
                  <a:lnTo>
                    <a:pt x="385043" y="118956"/>
                  </a:lnTo>
                  <a:lnTo>
                    <a:pt x="385043" y="372521"/>
                  </a:lnTo>
                  <a:lnTo>
                    <a:pt x="303652" y="372521"/>
                  </a:lnTo>
                  <a:close/>
                  <a:moveTo>
                    <a:pt x="72001" y="97044"/>
                  </a:moveTo>
                  <a:lnTo>
                    <a:pt x="153392" y="97044"/>
                  </a:lnTo>
                  <a:lnTo>
                    <a:pt x="153392" y="372521"/>
                  </a:lnTo>
                  <a:lnTo>
                    <a:pt x="72001" y="372521"/>
                  </a:lnTo>
                  <a:close/>
                  <a:moveTo>
                    <a:pt x="190957" y="0"/>
                  </a:moveTo>
                  <a:lnTo>
                    <a:pt x="272348" y="0"/>
                  </a:lnTo>
                  <a:lnTo>
                    <a:pt x="272348" y="372521"/>
                  </a:lnTo>
                  <a:lnTo>
                    <a:pt x="190957" y="372521"/>
                  </a:lnTo>
                  <a:close/>
                </a:path>
              </a:pathLst>
            </a:custGeom>
            <a:solidFill>
              <a:srgbClr val="0070C0"/>
            </a:solidFill>
            <a:ln>
              <a:noFill/>
            </a:ln>
          </p:spPr>
          <p:txBody>
            <a:bodyPr vert="horz" wrap="square" lIns="121888" tIns="60944" rIns="121888" bIns="60944" numCol="1" anchor="t" anchorCtr="0" compatLnSpc="1">
              <a:noAutofit/>
            </a:bodyPr>
            <a:lstStyle/>
            <a:p>
              <a:endParaRPr lang="zh-CN" altLang="en-US" sz="2490"/>
            </a:p>
          </p:txBody>
        </p:sp>
      </p:grpSp>
      <p:grpSp>
        <p:nvGrpSpPr>
          <p:cNvPr id="80" name="组合 79"/>
          <p:cNvGrpSpPr/>
          <p:nvPr>
            <p:custDataLst>
              <p:tags r:id="rId6"/>
            </p:custDataLst>
          </p:nvPr>
        </p:nvGrpSpPr>
        <p:grpSpPr>
          <a:xfrm>
            <a:off x="7027660" y="5314445"/>
            <a:ext cx="539211" cy="539139"/>
            <a:chOff x="9690559" y="5640919"/>
            <a:chExt cx="1127118" cy="1127118"/>
          </a:xfrm>
        </p:grpSpPr>
        <p:grpSp>
          <p:nvGrpSpPr>
            <p:cNvPr id="81" name="组合 80"/>
            <p:cNvGrpSpPr/>
            <p:nvPr/>
          </p:nvGrpSpPr>
          <p:grpSpPr>
            <a:xfrm>
              <a:off x="9690559" y="5640919"/>
              <a:ext cx="1127118" cy="1127118"/>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86" name="椭圆 85"/>
              <p:cNvSpPr/>
              <p:nvPr/>
            </p:nvSpPr>
            <p:spPr>
              <a:xfrm>
                <a:off x="392099" y="760411"/>
                <a:ext cx="3825872" cy="382587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grpSp>
          <p:nvGrpSpPr>
            <p:cNvPr id="82" name="组合 81"/>
            <p:cNvGrpSpPr/>
            <p:nvPr/>
          </p:nvGrpSpPr>
          <p:grpSpPr>
            <a:xfrm>
              <a:off x="10044768" y="5947930"/>
              <a:ext cx="463589" cy="571770"/>
              <a:chOff x="9222222" y="4323484"/>
              <a:chExt cx="375409" cy="463013"/>
            </a:xfrm>
            <a:solidFill>
              <a:srgbClr val="C00000"/>
            </a:solidFill>
          </p:grpSpPr>
          <p:sp>
            <p:nvSpPr>
              <p:cNvPr id="83" name="Freeform 109"/>
              <p:cNvSpPr>
                <a:spLocks noEditPoints="1"/>
              </p:cNvSpPr>
              <p:nvPr/>
            </p:nvSpPr>
            <p:spPr bwMode="auto">
              <a:xfrm flipH="1">
                <a:off x="9237434" y="4323484"/>
                <a:ext cx="360197" cy="463013"/>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62517" tIns="81258" rIns="162517" bIns="8125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sz="2400">
                  <a:solidFill>
                    <a:sysClr val="windowText" lastClr="000000"/>
                  </a:solidFill>
                  <a:latin typeface="Calibri" panose="020F0502020204030204"/>
                  <a:ea typeface="宋体" pitchFamily="2" charset="-122"/>
                </a:endParaRPr>
              </a:p>
            </p:txBody>
          </p:sp>
          <p:sp>
            <p:nvSpPr>
              <p:cNvPr id="84" name="任意多边形 83"/>
              <p:cNvSpPr>
                <a:spLocks noChangeArrowheads="1"/>
              </p:cNvSpPr>
              <p:nvPr/>
            </p:nvSpPr>
            <p:spPr bwMode="auto">
              <a:xfrm flipH="1">
                <a:off x="9222222" y="4490367"/>
                <a:ext cx="51067" cy="201531"/>
              </a:xfrm>
              <a:custGeom>
                <a:avLst/>
                <a:gdLst>
                  <a:gd name="connsiteX0" fmla="*/ 51067 w 51067"/>
                  <a:gd name="connsiteY0" fmla="*/ 149783 h 201531"/>
                  <a:gd name="connsiteX1" fmla="*/ 0 w 51067"/>
                  <a:gd name="connsiteY1" fmla="*/ 149783 h 201531"/>
                  <a:gd name="connsiteX2" fmla="*/ 0 w 51067"/>
                  <a:gd name="connsiteY2" fmla="*/ 201531 h 201531"/>
                  <a:gd name="connsiteX3" fmla="*/ 25533 w 51067"/>
                  <a:gd name="connsiteY3" fmla="*/ 201531 h 201531"/>
                  <a:gd name="connsiteX4" fmla="*/ 51067 w 51067"/>
                  <a:gd name="connsiteY4" fmla="*/ 175657 h 201531"/>
                  <a:gd name="connsiteX5" fmla="*/ 51067 w 51067"/>
                  <a:gd name="connsiteY5" fmla="*/ 149783 h 201531"/>
                  <a:gd name="connsiteX6" fmla="*/ 51067 w 51067"/>
                  <a:gd name="connsiteY6" fmla="*/ 74552 h 201531"/>
                  <a:gd name="connsiteX7" fmla="*/ 0 w 51067"/>
                  <a:gd name="connsiteY7" fmla="*/ 74552 h 201531"/>
                  <a:gd name="connsiteX8" fmla="*/ 0 w 51067"/>
                  <a:gd name="connsiteY8" fmla="*/ 126300 h 201531"/>
                  <a:gd name="connsiteX9" fmla="*/ 51067 w 51067"/>
                  <a:gd name="connsiteY9" fmla="*/ 126300 h 201531"/>
                  <a:gd name="connsiteX10" fmla="*/ 51067 w 51067"/>
                  <a:gd name="connsiteY10" fmla="*/ 0 h 201531"/>
                  <a:gd name="connsiteX11" fmla="*/ 0 w 51067"/>
                  <a:gd name="connsiteY11" fmla="*/ 0 h 201531"/>
                  <a:gd name="connsiteX12" fmla="*/ 0 w 51067"/>
                  <a:gd name="connsiteY12" fmla="*/ 51069 h 201531"/>
                  <a:gd name="connsiteX13" fmla="*/ 51067 w 51067"/>
                  <a:gd name="connsiteY13" fmla="*/ 51069 h 20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67" h="201531">
                    <a:moveTo>
                      <a:pt x="51067" y="149783"/>
                    </a:moveTo>
                    <a:cubicBezTo>
                      <a:pt x="0" y="149783"/>
                      <a:pt x="0" y="149783"/>
                      <a:pt x="0" y="149783"/>
                    </a:cubicBezTo>
                    <a:lnTo>
                      <a:pt x="0" y="201531"/>
                    </a:lnTo>
                    <a:cubicBezTo>
                      <a:pt x="25533" y="201531"/>
                      <a:pt x="25533" y="201531"/>
                      <a:pt x="25533" y="201531"/>
                    </a:cubicBezTo>
                    <a:cubicBezTo>
                      <a:pt x="39896" y="201531"/>
                      <a:pt x="51067" y="190211"/>
                      <a:pt x="51067" y="175657"/>
                    </a:cubicBezTo>
                    <a:cubicBezTo>
                      <a:pt x="51067" y="149783"/>
                      <a:pt x="51067" y="149783"/>
                      <a:pt x="51067" y="149783"/>
                    </a:cubicBezTo>
                    <a:close/>
                    <a:moveTo>
                      <a:pt x="51067" y="74552"/>
                    </a:moveTo>
                    <a:lnTo>
                      <a:pt x="0" y="74552"/>
                    </a:lnTo>
                    <a:lnTo>
                      <a:pt x="0" y="126300"/>
                    </a:lnTo>
                    <a:lnTo>
                      <a:pt x="51067" y="126300"/>
                    </a:lnTo>
                    <a:close/>
                    <a:moveTo>
                      <a:pt x="51067" y="0"/>
                    </a:moveTo>
                    <a:lnTo>
                      <a:pt x="0" y="0"/>
                    </a:lnTo>
                    <a:lnTo>
                      <a:pt x="0" y="51069"/>
                    </a:lnTo>
                    <a:lnTo>
                      <a:pt x="51067" y="51069"/>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17" tIns="81258" rIns="162517" bIns="81258"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defRPr/>
                </a:pPr>
                <a:endParaRPr lang="zh-CN" altLang="en-US" sz="2400">
                  <a:solidFill>
                    <a:sysClr val="windowText" lastClr="000000"/>
                  </a:solidFill>
                  <a:latin typeface="Calibri" panose="020F0502020204030204"/>
                  <a:ea typeface="宋体" pitchFamily="2" charset="-122"/>
                </a:endParaRPr>
              </a:p>
            </p:txBody>
          </p:sp>
        </p:grpSp>
      </p:grpSp>
      <p:grpSp>
        <p:nvGrpSpPr>
          <p:cNvPr id="87" name="组合 86"/>
          <p:cNvGrpSpPr/>
          <p:nvPr>
            <p:custDataLst>
              <p:tags r:id="rId7"/>
            </p:custDataLst>
          </p:nvPr>
        </p:nvGrpSpPr>
        <p:grpSpPr>
          <a:xfrm>
            <a:off x="6369216" y="5314445"/>
            <a:ext cx="539211" cy="539139"/>
            <a:chOff x="7654445" y="4368208"/>
            <a:chExt cx="1127118" cy="1127118"/>
          </a:xfrm>
        </p:grpSpPr>
        <p:grpSp>
          <p:nvGrpSpPr>
            <p:cNvPr id="88" name="组合 87"/>
            <p:cNvGrpSpPr/>
            <p:nvPr/>
          </p:nvGrpSpPr>
          <p:grpSpPr>
            <a:xfrm>
              <a:off x="7654445" y="4368208"/>
              <a:ext cx="1127118" cy="1127118"/>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91" name="椭圆 90"/>
              <p:cNvSpPr/>
              <p:nvPr/>
            </p:nvSpPr>
            <p:spPr>
              <a:xfrm>
                <a:off x="392109" y="760411"/>
                <a:ext cx="3825872" cy="382587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89" name="Freeform 177"/>
            <p:cNvSpPr>
              <a:spLocks noEditPoints="1"/>
            </p:cNvSpPr>
            <p:nvPr/>
          </p:nvSpPr>
          <p:spPr bwMode="auto">
            <a:xfrm>
              <a:off x="7898928" y="4659132"/>
              <a:ext cx="596625" cy="603949"/>
            </a:xfrm>
            <a:custGeom>
              <a:avLst/>
              <a:gdLst>
                <a:gd name="T0" fmla="*/ 46 w 69"/>
                <a:gd name="T1" fmla="*/ 16 h 70"/>
                <a:gd name="T2" fmla="*/ 46 w 69"/>
                <a:gd name="T3" fmla="*/ 34 h 70"/>
                <a:gd name="T4" fmla="*/ 55 w 69"/>
                <a:gd name="T5" fmla="*/ 25 h 70"/>
                <a:gd name="T6" fmla="*/ 46 w 69"/>
                <a:gd name="T7" fmla="*/ 16 h 70"/>
                <a:gd name="T8" fmla="*/ 61 w 69"/>
                <a:gd name="T9" fmla="*/ 9 h 70"/>
                <a:gd name="T10" fmla="*/ 29 w 69"/>
                <a:gd name="T11" fmla="*/ 9 h 70"/>
                <a:gd name="T12" fmla="*/ 26 w 69"/>
                <a:gd name="T13" fmla="*/ 37 h 70"/>
                <a:gd name="T14" fmla="*/ 20 w 69"/>
                <a:gd name="T15" fmla="*/ 43 h 70"/>
                <a:gd name="T16" fmla="*/ 27 w 69"/>
                <a:gd name="T17" fmla="*/ 50 h 70"/>
                <a:gd name="T18" fmla="*/ 33 w 69"/>
                <a:gd name="T19" fmla="*/ 44 h 70"/>
                <a:gd name="T20" fmla="*/ 61 w 69"/>
                <a:gd name="T21" fmla="*/ 41 h 70"/>
                <a:gd name="T22" fmla="*/ 61 w 69"/>
                <a:gd name="T23" fmla="*/ 9 h 70"/>
                <a:gd name="T24" fmla="*/ 34 w 69"/>
                <a:gd name="T25" fmla="*/ 36 h 70"/>
                <a:gd name="T26" fmla="*/ 34 w 69"/>
                <a:gd name="T27" fmla="*/ 14 h 70"/>
                <a:gd name="T28" fmla="*/ 56 w 69"/>
                <a:gd name="T29" fmla="*/ 14 h 70"/>
                <a:gd name="T30" fmla="*/ 56 w 69"/>
                <a:gd name="T31" fmla="*/ 36 h 70"/>
                <a:gd name="T32" fmla="*/ 34 w 69"/>
                <a:gd name="T33" fmla="*/ 36 h 70"/>
                <a:gd name="T34" fmla="*/ 17 w 69"/>
                <a:gd name="T35" fmla="*/ 43 h 70"/>
                <a:gd name="T36" fmla="*/ 0 w 69"/>
                <a:gd name="T37" fmla="*/ 58 h 70"/>
                <a:gd name="T38" fmla="*/ 11 w 69"/>
                <a:gd name="T39" fmla="*/ 70 h 70"/>
                <a:gd name="T40" fmla="*/ 27 w 69"/>
                <a:gd name="T41" fmla="*/ 52 h 70"/>
                <a:gd name="T42" fmla="*/ 17 w 69"/>
                <a:gd name="T43"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70">
                  <a:moveTo>
                    <a:pt x="46" y="16"/>
                  </a:moveTo>
                  <a:cubicBezTo>
                    <a:pt x="50" y="21"/>
                    <a:pt x="52" y="26"/>
                    <a:pt x="46" y="34"/>
                  </a:cubicBezTo>
                  <a:cubicBezTo>
                    <a:pt x="51" y="34"/>
                    <a:pt x="55" y="30"/>
                    <a:pt x="55" y="25"/>
                  </a:cubicBezTo>
                  <a:cubicBezTo>
                    <a:pt x="55" y="20"/>
                    <a:pt x="51" y="16"/>
                    <a:pt x="46" y="16"/>
                  </a:cubicBezTo>
                  <a:close/>
                  <a:moveTo>
                    <a:pt x="61" y="9"/>
                  </a:moveTo>
                  <a:cubicBezTo>
                    <a:pt x="52" y="0"/>
                    <a:pt x="38" y="0"/>
                    <a:pt x="29" y="9"/>
                  </a:cubicBezTo>
                  <a:cubicBezTo>
                    <a:pt x="22" y="16"/>
                    <a:pt x="21" y="28"/>
                    <a:pt x="26" y="37"/>
                  </a:cubicBezTo>
                  <a:cubicBezTo>
                    <a:pt x="20" y="43"/>
                    <a:pt x="20" y="43"/>
                    <a:pt x="20" y="43"/>
                  </a:cubicBezTo>
                  <a:cubicBezTo>
                    <a:pt x="27" y="50"/>
                    <a:pt x="27" y="50"/>
                    <a:pt x="27" y="50"/>
                  </a:cubicBezTo>
                  <a:cubicBezTo>
                    <a:pt x="33" y="44"/>
                    <a:pt x="33" y="44"/>
                    <a:pt x="33" y="44"/>
                  </a:cubicBezTo>
                  <a:cubicBezTo>
                    <a:pt x="42" y="49"/>
                    <a:pt x="53" y="48"/>
                    <a:pt x="61" y="41"/>
                  </a:cubicBezTo>
                  <a:cubicBezTo>
                    <a:pt x="69" y="32"/>
                    <a:pt x="69" y="18"/>
                    <a:pt x="61" y="9"/>
                  </a:cubicBezTo>
                  <a:close/>
                  <a:moveTo>
                    <a:pt x="34" y="36"/>
                  </a:moveTo>
                  <a:cubicBezTo>
                    <a:pt x="28" y="30"/>
                    <a:pt x="28" y="20"/>
                    <a:pt x="34" y="14"/>
                  </a:cubicBezTo>
                  <a:cubicBezTo>
                    <a:pt x="40" y="8"/>
                    <a:pt x="50" y="8"/>
                    <a:pt x="56" y="14"/>
                  </a:cubicBezTo>
                  <a:cubicBezTo>
                    <a:pt x="62" y="20"/>
                    <a:pt x="62" y="30"/>
                    <a:pt x="56" y="36"/>
                  </a:cubicBezTo>
                  <a:cubicBezTo>
                    <a:pt x="50" y="42"/>
                    <a:pt x="40" y="42"/>
                    <a:pt x="34" y="36"/>
                  </a:cubicBezTo>
                  <a:close/>
                  <a:moveTo>
                    <a:pt x="17" y="43"/>
                  </a:moveTo>
                  <a:cubicBezTo>
                    <a:pt x="0" y="58"/>
                    <a:pt x="0" y="58"/>
                    <a:pt x="0" y="58"/>
                  </a:cubicBezTo>
                  <a:cubicBezTo>
                    <a:pt x="11" y="70"/>
                    <a:pt x="11" y="70"/>
                    <a:pt x="11" y="70"/>
                  </a:cubicBezTo>
                  <a:cubicBezTo>
                    <a:pt x="27" y="52"/>
                    <a:pt x="27" y="52"/>
                    <a:pt x="27" y="52"/>
                  </a:cubicBezTo>
                  <a:lnTo>
                    <a:pt x="17" y="43"/>
                  </a:lnTo>
                  <a:close/>
                </a:path>
              </a:pathLst>
            </a:custGeom>
            <a:solidFill>
              <a:srgbClr val="0070C0"/>
            </a:solidFill>
            <a:ln>
              <a:noFill/>
            </a:ln>
          </p:spPr>
          <p:txBody>
            <a:bodyPr vert="horz" wrap="square" lIns="121888" tIns="60944" rIns="121888" bIns="60944" numCol="1" anchor="t" anchorCtr="0" compatLnSpc="1"/>
            <a:lstStyle/>
            <a:p>
              <a:endParaRPr lang="zh-CN" altLang="en-US" sz="2490"/>
            </a:p>
          </p:txBody>
        </p:sp>
      </p:grpSp>
      <p:grpSp>
        <p:nvGrpSpPr>
          <p:cNvPr id="92" name="组合 91"/>
          <p:cNvGrpSpPr/>
          <p:nvPr>
            <p:custDataLst>
              <p:tags r:id="rId8"/>
            </p:custDataLst>
          </p:nvPr>
        </p:nvGrpSpPr>
        <p:grpSpPr>
          <a:xfrm>
            <a:off x="2340849" y="1381951"/>
            <a:ext cx="1499843" cy="1499648"/>
            <a:chOff x="2697028" y="937468"/>
            <a:chExt cx="845449" cy="845339"/>
          </a:xfrm>
        </p:grpSpPr>
        <p:grpSp>
          <p:nvGrpSpPr>
            <p:cNvPr id="93" name="组合 92"/>
            <p:cNvGrpSpPr/>
            <p:nvPr/>
          </p:nvGrpSpPr>
          <p:grpSpPr>
            <a:xfrm>
              <a:off x="2697028" y="937468"/>
              <a:ext cx="845449" cy="845339"/>
              <a:chOff x="304800" y="673100"/>
              <a:chExt cx="4000500" cy="4000500"/>
            </a:xfrm>
            <a:effectLst>
              <a:outerShdw blurRad="444500" dist="254000" dir="8100000" algn="tr" rotWithShape="0">
                <a:prstClr val="black">
                  <a:alpha val="5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96" name="椭圆 9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94" name="矩形 93"/>
            <p:cNvSpPr/>
            <p:nvPr/>
          </p:nvSpPr>
          <p:spPr>
            <a:xfrm>
              <a:off x="2872045" y="985020"/>
              <a:ext cx="456379" cy="745240"/>
            </a:xfrm>
            <a:prstGeom prst="rect">
              <a:avLst/>
            </a:prstGeom>
          </p:spPr>
          <p:txBody>
            <a:bodyPr wrap="none">
              <a:spAutoFit/>
            </a:bodyPr>
            <a:lstStyle/>
            <a:p>
              <a:r>
                <a:rPr lang="en-US" altLang="zh-CN" sz="8000" b="1" dirty="0">
                  <a:solidFill>
                    <a:srgbClr val="0070C0"/>
                  </a:solidFill>
                  <a:latin typeface="微软雅黑" charset="-122"/>
                  <a:ea typeface="微软雅黑" charset="-122"/>
                </a:rPr>
                <a:t>2</a:t>
              </a:r>
              <a:endParaRPr lang="zh-CN" altLang="en-US" sz="8000" dirty="0"/>
            </a:p>
          </p:txBody>
        </p:sp>
      </p:grpSp>
      <p:grpSp>
        <p:nvGrpSpPr>
          <p:cNvPr id="97" name="组合 96"/>
          <p:cNvGrpSpPr/>
          <p:nvPr>
            <p:custDataLst>
              <p:tags r:id="rId9"/>
            </p:custDataLst>
          </p:nvPr>
        </p:nvGrpSpPr>
        <p:grpSpPr>
          <a:xfrm>
            <a:off x="4287761" y="1381951"/>
            <a:ext cx="1499843" cy="1499648"/>
            <a:chOff x="2697028" y="937468"/>
            <a:chExt cx="845449" cy="845339"/>
          </a:xfrm>
        </p:grpSpPr>
        <p:grpSp>
          <p:nvGrpSpPr>
            <p:cNvPr id="98" name="组合 97"/>
            <p:cNvGrpSpPr/>
            <p:nvPr/>
          </p:nvGrpSpPr>
          <p:grpSpPr>
            <a:xfrm>
              <a:off x="2697028" y="937468"/>
              <a:ext cx="845449" cy="845339"/>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101" name="椭圆 10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99" name="矩形 98"/>
            <p:cNvSpPr/>
            <p:nvPr/>
          </p:nvSpPr>
          <p:spPr>
            <a:xfrm>
              <a:off x="2872045" y="985020"/>
              <a:ext cx="456379" cy="745240"/>
            </a:xfrm>
            <a:prstGeom prst="rect">
              <a:avLst/>
            </a:prstGeom>
          </p:spPr>
          <p:txBody>
            <a:bodyPr wrap="none">
              <a:spAutoFit/>
            </a:bodyPr>
            <a:lstStyle/>
            <a:p>
              <a:r>
                <a:rPr lang="en-US" altLang="zh-CN" sz="8000" b="1" dirty="0">
                  <a:solidFill>
                    <a:srgbClr val="0070C0"/>
                  </a:solidFill>
                  <a:latin typeface="微软雅黑" charset="-122"/>
                  <a:ea typeface="微软雅黑" charset="-122"/>
                </a:rPr>
                <a:t>0</a:t>
              </a:r>
              <a:endParaRPr lang="zh-CN" altLang="en-US" sz="8000" dirty="0"/>
            </a:p>
          </p:txBody>
        </p:sp>
      </p:grpSp>
      <p:grpSp>
        <p:nvGrpSpPr>
          <p:cNvPr id="102" name="组合 101"/>
          <p:cNvGrpSpPr/>
          <p:nvPr>
            <p:custDataLst>
              <p:tags r:id="rId10"/>
            </p:custDataLst>
          </p:nvPr>
        </p:nvGrpSpPr>
        <p:grpSpPr>
          <a:xfrm>
            <a:off x="6234674" y="1381951"/>
            <a:ext cx="1499843" cy="1499648"/>
            <a:chOff x="2697028" y="937468"/>
            <a:chExt cx="845449" cy="845339"/>
          </a:xfrm>
        </p:grpSpPr>
        <p:grpSp>
          <p:nvGrpSpPr>
            <p:cNvPr id="103" name="组合 102"/>
            <p:cNvGrpSpPr/>
            <p:nvPr/>
          </p:nvGrpSpPr>
          <p:grpSpPr>
            <a:xfrm>
              <a:off x="2697028" y="937468"/>
              <a:ext cx="845449" cy="845339"/>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106" name="椭圆 10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104" name="矩形 103"/>
            <p:cNvSpPr/>
            <p:nvPr/>
          </p:nvSpPr>
          <p:spPr>
            <a:xfrm>
              <a:off x="2872045" y="985020"/>
              <a:ext cx="456379" cy="745240"/>
            </a:xfrm>
            <a:prstGeom prst="rect">
              <a:avLst/>
            </a:prstGeom>
          </p:spPr>
          <p:txBody>
            <a:bodyPr wrap="none">
              <a:spAutoFit/>
            </a:bodyPr>
            <a:lstStyle/>
            <a:p>
              <a:r>
                <a:rPr lang="en-US" altLang="zh-CN" sz="8000" b="1" dirty="0">
                  <a:solidFill>
                    <a:srgbClr val="0070C0"/>
                  </a:solidFill>
                  <a:latin typeface="微软雅黑" charset="-122"/>
                  <a:ea typeface="微软雅黑" charset="-122"/>
                </a:rPr>
                <a:t>1</a:t>
              </a:r>
              <a:endParaRPr lang="zh-CN" altLang="en-US" sz="8000" dirty="0"/>
            </a:p>
          </p:txBody>
        </p:sp>
      </p:grpSp>
      <p:grpSp>
        <p:nvGrpSpPr>
          <p:cNvPr id="107" name="组合 106"/>
          <p:cNvGrpSpPr/>
          <p:nvPr>
            <p:custDataLst>
              <p:tags r:id="rId11"/>
            </p:custDataLst>
          </p:nvPr>
        </p:nvGrpSpPr>
        <p:grpSpPr>
          <a:xfrm>
            <a:off x="8181587" y="1381951"/>
            <a:ext cx="1499843" cy="1499648"/>
            <a:chOff x="2697028" y="937468"/>
            <a:chExt cx="845449" cy="845339"/>
          </a:xfrm>
        </p:grpSpPr>
        <p:grpSp>
          <p:nvGrpSpPr>
            <p:cNvPr id="108" name="组合 107"/>
            <p:cNvGrpSpPr/>
            <p:nvPr/>
          </p:nvGrpSpPr>
          <p:grpSpPr>
            <a:xfrm>
              <a:off x="2697028" y="937468"/>
              <a:ext cx="845449" cy="845339"/>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111" name="椭圆 11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ea typeface="微软雅黑" charset="-122"/>
                </a:endParaRPr>
              </a:p>
            </p:txBody>
          </p:sp>
        </p:grpSp>
        <p:sp>
          <p:nvSpPr>
            <p:cNvPr id="109" name="矩形 108"/>
            <p:cNvSpPr/>
            <p:nvPr/>
          </p:nvSpPr>
          <p:spPr>
            <a:xfrm>
              <a:off x="2872045" y="985020"/>
              <a:ext cx="456379" cy="745240"/>
            </a:xfrm>
            <a:prstGeom prst="rect">
              <a:avLst/>
            </a:prstGeom>
          </p:spPr>
          <p:txBody>
            <a:bodyPr wrap="none">
              <a:spAutoFit/>
            </a:bodyPr>
            <a:lstStyle/>
            <a:p>
              <a:r>
                <a:rPr lang="en-US" altLang="zh-CN" sz="8000" b="1" smtClean="0">
                  <a:solidFill>
                    <a:srgbClr val="0070C0"/>
                  </a:solidFill>
                  <a:latin typeface="微软雅黑" charset="-122"/>
                  <a:ea typeface="微软雅黑" charset="-122"/>
                </a:rPr>
                <a:t>7</a:t>
              </a:r>
              <a:endParaRPr lang="zh-CN" altLang="en-US" sz="8000" dirty="0"/>
            </a:p>
          </p:txBody>
        </p:sp>
      </p:grpSp>
      <p:sp>
        <p:nvSpPr>
          <p:cNvPr id="2" name="标题 1"/>
          <p:cNvSpPr>
            <a:spLocks noGrp="1"/>
          </p:cNvSpPr>
          <p:nvPr>
            <p:ph type="title" hasCustomPrompt="1"/>
          </p:nvPr>
        </p:nvSpPr>
        <p:spPr>
          <a:xfrm>
            <a:off x="1775520" y="3140968"/>
            <a:ext cx="8640960" cy="1157483"/>
          </a:xfrm>
        </p:spPr>
        <p:txBody>
          <a:bodyPr anchor="b">
            <a:noAutofit/>
          </a:bodyPr>
          <a:lstStyle>
            <a:lvl1pPr algn="ctr">
              <a:defRPr sz="7200">
                <a:solidFill>
                  <a:schemeClr val="bg1"/>
                </a:solidFill>
              </a:defRPr>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0AEBF82-A80A-4238-B0FC-250E76055EEA}" type="slidenum">
              <a:rPr lang="zh-CN" altLang="en-US" smtClean="0"/>
            </a:fld>
            <a:endParaRPr lang="zh-CN" altLang="en-US"/>
          </a:p>
        </p:txBody>
      </p:sp>
      <p:sp>
        <p:nvSpPr>
          <p:cNvPr id="113" name="内容占位符 112"/>
          <p:cNvSpPr>
            <a:spLocks noGrp="1"/>
          </p:cNvSpPr>
          <p:nvPr>
            <p:ph sz="quarter" idx="13" hasCustomPrompt="1"/>
          </p:nvPr>
        </p:nvSpPr>
        <p:spPr>
          <a:xfrm>
            <a:off x="2750290" y="4437112"/>
            <a:ext cx="2193582" cy="684213"/>
          </a:xfrm>
        </p:spPr>
        <p:txBody>
          <a:bodyPr anchor="ctr"/>
          <a:lstStyle>
            <a:lvl1pPr marL="0" indent="0">
              <a:buNone/>
              <a:defRPr>
                <a:solidFill>
                  <a:schemeClr val="bg1"/>
                </a:solidFill>
              </a:defRPr>
            </a:lvl1pPr>
          </a:lstStyle>
          <a:p>
            <a:pPr lvl="0"/>
            <a:r>
              <a:rPr lang="zh-CN" altLang="en-US" dirty="0" smtClean="0"/>
              <a:t>编辑文本</a:t>
            </a:r>
            <a:endParaRPr lang="zh-CN" altLang="en-US" dirty="0" smtClean="0"/>
          </a:p>
        </p:txBody>
      </p:sp>
      <p:sp>
        <p:nvSpPr>
          <p:cNvPr id="114" name="内容占位符 112"/>
          <p:cNvSpPr>
            <a:spLocks noGrp="1"/>
          </p:cNvSpPr>
          <p:nvPr>
            <p:ph sz="quarter" idx="14" hasCustomPrompt="1"/>
          </p:nvPr>
        </p:nvSpPr>
        <p:spPr>
          <a:xfrm>
            <a:off x="4999209" y="4437112"/>
            <a:ext cx="2193582" cy="684213"/>
          </a:xfrm>
        </p:spPr>
        <p:txBody>
          <a:bodyPr anchor="ctr"/>
          <a:lstStyle>
            <a:lvl1pPr marL="0" indent="0">
              <a:buNone/>
              <a:defRPr>
                <a:solidFill>
                  <a:schemeClr val="bg1"/>
                </a:solidFill>
              </a:defRPr>
            </a:lvl1pPr>
          </a:lstStyle>
          <a:p>
            <a:pPr lvl="0"/>
            <a:r>
              <a:rPr lang="zh-CN" altLang="en-US" dirty="0" smtClean="0"/>
              <a:t>编辑文本</a:t>
            </a:r>
            <a:endParaRPr lang="zh-CN" altLang="en-US" dirty="0" smtClean="0"/>
          </a:p>
        </p:txBody>
      </p:sp>
      <p:sp>
        <p:nvSpPr>
          <p:cNvPr id="115" name="内容占位符 112"/>
          <p:cNvSpPr>
            <a:spLocks noGrp="1"/>
          </p:cNvSpPr>
          <p:nvPr>
            <p:ph sz="quarter" idx="15" hasCustomPrompt="1"/>
          </p:nvPr>
        </p:nvSpPr>
        <p:spPr>
          <a:xfrm>
            <a:off x="7248128" y="4437112"/>
            <a:ext cx="2193582" cy="684213"/>
          </a:xfrm>
        </p:spPr>
        <p:txBody>
          <a:bodyPr anchor="ctr"/>
          <a:lstStyle>
            <a:lvl1pPr marL="0" indent="0">
              <a:buNone/>
              <a:defRPr>
                <a:solidFill>
                  <a:schemeClr val="bg1"/>
                </a:solidFill>
              </a:defRPr>
            </a:lvl1pPr>
          </a:lstStyle>
          <a:p>
            <a:pPr lvl="0"/>
            <a:r>
              <a:rPr lang="zh-CN" altLang="en-US" dirty="0" smtClean="0"/>
              <a:t>编辑文本</a:t>
            </a:r>
            <a:endParaRPr lang="zh-CN" altLang="en-US" dirty="0" smtClean="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82000">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14:bounceEnd="82000">
                                          <p:cBhvr additive="base">
                                            <p:cTn id="7" dur="1500" fill="hold"/>
                                            <p:tgtEl>
                                              <p:spTgt spid="92"/>
                                            </p:tgtEl>
                                            <p:attrNameLst>
                                              <p:attrName>ppt_x</p:attrName>
                                            </p:attrNameLst>
                                          </p:cBhvr>
                                          <p:tavLst>
                                            <p:tav tm="0">
                                              <p:val>
                                                <p:strVal val="#ppt_x"/>
                                              </p:val>
                                            </p:tav>
                                            <p:tav tm="100000">
                                              <p:val>
                                                <p:strVal val="#ppt_x"/>
                                              </p:val>
                                            </p:tav>
                                          </p:tavLst>
                                        </p:anim>
                                        <p:anim calcmode="lin" valueType="num" p14:bounceEnd="82000">
                                          <p:cBhvr additive="base">
                                            <p:cTn id="8" dur="1500" fill="hold"/>
                                            <p:tgtEl>
                                              <p:spTgt spid="9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82000">
                                      <p:stCondLst>
                                        <p:cond delay="250"/>
                                      </p:stCondLst>
                                      <p:childTnLst>
                                        <p:set>
                                          <p:cBhvr>
                                            <p:cTn id="10" dur="1" fill="hold">
                                              <p:stCondLst>
                                                <p:cond delay="0"/>
                                              </p:stCondLst>
                                            </p:cTn>
                                            <p:tgtEl>
                                              <p:spTgt spid="97"/>
                                            </p:tgtEl>
                                            <p:attrNameLst>
                                              <p:attrName>style.visibility</p:attrName>
                                            </p:attrNameLst>
                                          </p:cBhvr>
                                          <p:to>
                                            <p:strVal val="visible"/>
                                          </p:to>
                                        </p:set>
                                        <p:anim calcmode="lin" valueType="num" p14:bounceEnd="82000">
                                          <p:cBhvr additive="base">
                                            <p:cTn id="11" dur="1500" fill="hold"/>
                                            <p:tgtEl>
                                              <p:spTgt spid="97"/>
                                            </p:tgtEl>
                                            <p:attrNameLst>
                                              <p:attrName>ppt_x</p:attrName>
                                            </p:attrNameLst>
                                          </p:cBhvr>
                                          <p:tavLst>
                                            <p:tav tm="0">
                                              <p:val>
                                                <p:strVal val="#ppt_x"/>
                                              </p:val>
                                            </p:tav>
                                            <p:tav tm="100000">
                                              <p:val>
                                                <p:strVal val="#ppt_x"/>
                                              </p:val>
                                            </p:tav>
                                          </p:tavLst>
                                        </p:anim>
                                        <p:anim calcmode="lin" valueType="num" p14:bounceEnd="82000">
                                          <p:cBhvr additive="base">
                                            <p:cTn id="12" dur="1500" fill="hold"/>
                                            <p:tgtEl>
                                              <p:spTgt spid="9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82000">
                                      <p:stCondLst>
                                        <p:cond delay="500"/>
                                      </p:stCondLst>
                                      <p:childTnLst>
                                        <p:set>
                                          <p:cBhvr>
                                            <p:cTn id="14" dur="1" fill="hold">
                                              <p:stCondLst>
                                                <p:cond delay="0"/>
                                              </p:stCondLst>
                                            </p:cTn>
                                            <p:tgtEl>
                                              <p:spTgt spid="102"/>
                                            </p:tgtEl>
                                            <p:attrNameLst>
                                              <p:attrName>style.visibility</p:attrName>
                                            </p:attrNameLst>
                                          </p:cBhvr>
                                          <p:to>
                                            <p:strVal val="visible"/>
                                          </p:to>
                                        </p:set>
                                        <p:anim calcmode="lin" valueType="num" p14:bounceEnd="82000">
                                          <p:cBhvr additive="base">
                                            <p:cTn id="15" dur="1500" fill="hold"/>
                                            <p:tgtEl>
                                              <p:spTgt spid="102"/>
                                            </p:tgtEl>
                                            <p:attrNameLst>
                                              <p:attrName>ppt_x</p:attrName>
                                            </p:attrNameLst>
                                          </p:cBhvr>
                                          <p:tavLst>
                                            <p:tav tm="0">
                                              <p:val>
                                                <p:strVal val="#ppt_x"/>
                                              </p:val>
                                            </p:tav>
                                            <p:tav tm="100000">
                                              <p:val>
                                                <p:strVal val="#ppt_x"/>
                                              </p:val>
                                            </p:tav>
                                          </p:tavLst>
                                        </p:anim>
                                        <p:anim calcmode="lin" valueType="num" p14:bounceEnd="82000">
                                          <p:cBhvr additive="base">
                                            <p:cTn id="16" dur="1500" fill="hold"/>
                                            <p:tgtEl>
                                              <p:spTgt spid="10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82000">
                                      <p:stCondLst>
                                        <p:cond delay="750"/>
                                      </p:stCondLst>
                                      <p:childTnLst>
                                        <p:set>
                                          <p:cBhvr>
                                            <p:cTn id="18" dur="1" fill="hold">
                                              <p:stCondLst>
                                                <p:cond delay="0"/>
                                              </p:stCondLst>
                                            </p:cTn>
                                            <p:tgtEl>
                                              <p:spTgt spid="107"/>
                                            </p:tgtEl>
                                            <p:attrNameLst>
                                              <p:attrName>style.visibility</p:attrName>
                                            </p:attrNameLst>
                                          </p:cBhvr>
                                          <p:to>
                                            <p:strVal val="visible"/>
                                          </p:to>
                                        </p:set>
                                        <p:anim calcmode="lin" valueType="num" p14:bounceEnd="82000">
                                          <p:cBhvr additive="base">
                                            <p:cTn id="19" dur="1500" fill="hold"/>
                                            <p:tgtEl>
                                              <p:spTgt spid="107"/>
                                            </p:tgtEl>
                                            <p:attrNameLst>
                                              <p:attrName>ppt_x</p:attrName>
                                            </p:attrNameLst>
                                          </p:cBhvr>
                                          <p:tavLst>
                                            <p:tav tm="0">
                                              <p:val>
                                                <p:strVal val="#ppt_x"/>
                                              </p:val>
                                            </p:tav>
                                            <p:tav tm="100000">
                                              <p:val>
                                                <p:strVal val="#ppt_x"/>
                                              </p:val>
                                            </p:tav>
                                          </p:tavLst>
                                        </p:anim>
                                        <p:anim calcmode="lin" valueType="num" p14:bounceEnd="82000">
                                          <p:cBhvr additive="base">
                                            <p:cTn id="20" dur="1500" fill="hold"/>
                                            <p:tgtEl>
                                              <p:spTgt spid="107"/>
                                            </p:tgtEl>
                                            <p:attrNameLst>
                                              <p:attrName>ppt_y</p:attrName>
                                            </p:attrNameLst>
                                          </p:cBhvr>
                                          <p:tavLst>
                                            <p:tav tm="0">
                                              <p:val>
                                                <p:strVal val="0-#ppt_h/2"/>
                                              </p:val>
                                            </p:tav>
                                            <p:tav tm="100000">
                                              <p:val>
                                                <p:strVal val="#ppt_y"/>
                                              </p:val>
                                            </p:tav>
                                          </p:tavLst>
                                        </p:anim>
                                      </p:childTnLst>
                                    </p:cTn>
                                  </p:par>
                                  <p:par>
                                    <p:cTn id="21" presetID="22" presetClass="entr" presetSubtype="8" fill="hold" grpId="0" nodeType="withEffect">
                                      <p:stCondLst>
                                        <p:cond delay="75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1500"/>
                                </p:stCondLst>
                                <p:childTnLst>
                                  <p:par>
                                    <p:cTn id="25" presetID="5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Scale>
                                          <p:cBhvr>
                                            <p:cTn id="27"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0"/>
                                            </p:tgtEl>
                                            <p:attrNameLst>
                                              <p:attrName>ppt_x</p:attrName>
                                              <p:attrName>ppt_y</p:attrName>
                                            </p:attrNameLst>
                                          </p:cBhvr>
                                        </p:animMotion>
                                        <p:animEffect transition="in" filter="fade">
                                          <p:cBhvr>
                                            <p:cTn id="29" dur="1000"/>
                                            <p:tgtEl>
                                              <p:spTgt spid="60"/>
                                            </p:tgtEl>
                                          </p:cBhvr>
                                        </p:animEffect>
                                      </p:childTnLst>
                                    </p:cTn>
                                  </p:par>
                                  <p:par>
                                    <p:cTn id="30" presetID="52" presetClass="entr" presetSubtype="0" fill="hold" nodeType="withEffect">
                                      <p:stCondLst>
                                        <p:cond delay="150"/>
                                      </p:stCondLst>
                                      <p:childTnLst>
                                        <p:set>
                                          <p:cBhvr>
                                            <p:cTn id="31" dur="1" fill="hold">
                                              <p:stCondLst>
                                                <p:cond delay="0"/>
                                              </p:stCondLst>
                                            </p:cTn>
                                            <p:tgtEl>
                                              <p:spTgt spid="67"/>
                                            </p:tgtEl>
                                            <p:attrNameLst>
                                              <p:attrName>style.visibility</p:attrName>
                                            </p:attrNameLst>
                                          </p:cBhvr>
                                          <p:to>
                                            <p:strVal val="visible"/>
                                          </p:to>
                                        </p:set>
                                        <p:animScale>
                                          <p:cBhvr>
                                            <p:cTn id="32"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67"/>
                                            </p:tgtEl>
                                            <p:attrNameLst>
                                              <p:attrName>ppt_x</p:attrName>
                                              <p:attrName>ppt_y</p:attrName>
                                            </p:attrNameLst>
                                          </p:cBhvr>
                                        </p:animMotion>
                                        <p:animEffect transition="in" filter="fade">
                                          <p:cBhvr>
                                            <p:cTn id="34" dur="1000"/>
                                            <p:tgtEl>
                                              <p:spTgt spid="67"/>
                                            </p:tgtEl>
                                          </p:cBhvr>
                                        </p:animEffect>
                                      </p:childTnLst>
                                    </p:cTn>
                                  </p:par>
                                  <p:par>
                                    <p:cTn id="35" presetID="52" presetClass="entr" presetSubtype="0" fill="hold" nodeType="withEffect">
                                      <p:stCondLst>
                                        <p:cond delay="300"/>
                                      </p:stCondLst>
                                      <p:childTnLst>
                                        <p:set>
                                          <p:cBhvr>
                                            <p:cTn id="36" dur="1" fill="hold">
                                              <p:stCondLst>
                                                <p:cond delay="0"/>
                                              </p:stCondLst>
                                            </p:cTn>
                                            <p:tgtEl>
                                              <p:spTgt spid="75"/>
                                            </p:tgtEl>
                                            <p:attrNameLst>
                                              <p:attrName>style.visibility</p:attrName>
                                            </p:attrNameLst>
                                          </p:cBhvr>
                                          <p:to>
                                            <p:strVal val="visible"/>
                                          </p:to>
                                        </p:set>
                                        <p:animScale>
                                          <p:cBhvr>
                                            <p:cTn id="37" dur="1000" decel="50000" fill="hold">
                                              <p:stCondLst>
                                                <p:cond delay="0"/>
                                              </p:stCondLst>
                                            </p:cTn>
                                            <p:tgtEl>
                                              <p:spTgt spid="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75"/>
                                            </p:tgtEl>
                                            <p:attrNameLst>
                                              <p:attrName>ppt_x</p:attrName>
                                              <p:attrName>ppt_y</p:attrName>
                                            </p:attrNameLst>
                                          </p:cBhvr>
                                        </p:animMotion>
                                        <p:animEffect transition="in" filter="fade">
                                          <p:cBhvr>
                                            <p:cTn id="39" dur="1000"/>
                                            <p:tgtEl>
                                              <p:spTgt spid="75"/>
                                            </p:tgtEl>
                                          </p:cBhvr>
                                        </p:animEffect>
                                      </p:childTnLst>
                                    </p:cTn>
                                  </p:par>
                                  <p:par>
                                    <p:cTn id="40" presetID="52" presetClass="entr" presetSubtype="0" fill="hold" nodeType="withEffect">
                                      <p:stCondLst>
                                        <p:cond delay="450"/>
                                      </p:stCondLst>
                                      <p:childTnLst>
                                        <p:set>
                                          <p:cBhvr>
                                            <p:cTn id="41" dur="1" fill="hold">
                                              <p:stCondLst>
                                                <p:cond delay="0"/>
                                              </p:stCondLst>
                                            </p:cTn>
                                            <p:tgtEl>
                                              <p:spTgt spid="87"/>
                                            </p:tgtEl>
                                            <p:attrNameLst>
                                              <p:attrName>style.visibility</p:attrName>
                                            </p:attrNameLst>
                                          </p:cBhvr>
                                          <p:to>
                                            <p:strVal val="visible"/>
                                          </p:to>
                                        </p:set>
                                        <p:animScale>
                                          <p:cBhvr>
                                            <p:cTn id="42" dur="1000" decel="50000" fill="hold">
                                              <p:stCondLst>
                                                <p:cond delay="0"/>
                                              </p:stCondLst>
                                            </p:cTn>
                                            <p:tgtEl>
                                              <p:spTgt spid="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7"/>
                                            </p:tgtEl>
                                            <p:attrNameLst>
                                              <p:attrName>ppt_x</p:attrName>
                                              <p:attrName>ppt_y</p:attrName>
                                            </p:attrNameLst>
                                          </p:cBhvr>
                                        </p:animMotion>
                                        <p:animEffect transition="in" filter="fade">
                                          <p:cBhvr>
                                            <p:cTn id="44" dur="1000"/>
                                            <p:tgtEl>
                                              <p:spTgt spid="87"/>
                                            </p:tgtEl>
                                          </p:cBhvr>
                                        </p:animEffect>
                                      </p:childTnLst>
                                    </p:cTn>
                                  </p:par>
                                  <p:par>
                                    <p:cTn id="45" presetID="52" presetClass="entr" presetSubtype="0" fill="hold" nodeType="withEffect">
                                      <p:stCondLst>
                                        <p:cond delay="600"/>
                                      </p:stCondLst>
                                      <p:childTnLst>
                                        <p:set>
                                          <p:cBhvr>
                                            <p:cTn id="46" dur="1" fill="hold">
                                              <p:stCondLst>
                                                <p:cond delay="0"/>
                                              </p:stCondLst>
                                            </p:cTn>
                                            <p:tgtEl>
                                              <p:spTgt spid="80"/>
                                            </p:tgtEl>
                                            <p:attrNameLst>
                                              <p:attrName>style.visibility</p:attrName>
                                            </p:attrNameLst>
                                          </p:cBhvr>
                                          <p:to>
                                            <p:strVal val="visible"/>
                                          </p:to>
                                        </p:set>
                                        <p:animScale>
                                          <p:cBhvr>
                                            <p:cTn id="47" dur="1000" decel="50000" fill="hold">
                                              <p:stCondLst>
                                                <p:cond delay="0"/>
                                              </p:stCondLst>
                                            </p:cTn>
                                            <p:tgtEl>
                                              <p:spTgt spid="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0"/>
                                            </p:tgtEl>
                                            <p:attrNameLst>
                                              <p:attrName>ppt_x</p:attrName>
                                              <p:attrName>ppt_y</p:attrName>
                                            </p:attrNameLst>
                                          </p:cBhvr>
                                        </p:animMotion>
                                        <p:animEffect transition="in" filter="fade">
                                          <p:cBhvr>
                                            <p:cTn id="49"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500" fill="hold"/>
                                            <p:tgtEl>
                                              <p:spTgt spid="92"/>
                                            </p:tgtEl>
                                            <p:attrNameLst>
                                              <p:attrName>ppt_x</p:attrName>
                                            </p:attrNameLst>
                                          </p:cBhvr>
                                          <p:tavLst>
                                            <p:tav tm="0">
                                              <p:val>
                                                <p:strVal val="#ppt_x"/>
                                              </p:val>
                                            </p:tav>
                                            <p:tav tm="100000">
                                              <p:val>
                                                <p:strVal val="#ppt_x"/>
                                              </p:val>
                                            </p:tav>
                                          </p:tavLst>
                                        </p:anim>
                                        <p:anim calcmode="lin" valueType="num">
                                          <p:cBhvr additive="base">
                                            <p:cTn id="8" dur="1500" fill="hold"/>
                                            <p:tgtEl>
                                              <p:spTgt spid="9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1500" fill="hold"/>
                                            <p:tgtEl>
                                              <p:spTgt spid="97"/>
                                            </p:tgtEl>
                                            <p:attrNameLst>
                                              <p:attrName>ppt_x</p:attrName>
                                            </p:attrNameLst>
                                          </p:cBhvr>
                                          <p:tavLst>
                                            <p:tav tm="0">
                                              <p:val>
                                                <p:strVal val="#ppt_x"/>
                                              </p:val>
                                            </p:tav>
                                            <p:tav tm="100000">
                                              <p:val>
                                                <p:strVal val="#ppt_x"/>
                                              </p:val>
                                            </p:tav>
                                          </p:tavLst>
                                        </p:anim>
                                        <p:anim calcmode="lin" valueType="num">
                                          <p:cBhvr additive="base">
                                            <p:cTn id="12" dur="1500" fill="hold"/>
                                            <p:tgtEl>
                                              <p:spTgt spid="9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1500" fill="hold"/>
                                            <p:tgtEl>
                                              <p:spTgt spid="102"/>
                                            </p:tgtEl>
                                            <p:attrNameLst>
                                              <p:attrName>ppt_x</p:attrName>
                                            </p:attrNameLst>
                                          </p:cBhvr>
                                          <p:tavLst>
                                            <p:tav tm="0">
                                              <p:val>
                                                <p:strVal val="#ppt_x"/>
                                              </p:val>
                                            </p:tav>
                                            <p:tav tm="100000">
                                              <p:val>
                                                <p:strVal val="#ppt_x"/>
                                              </p:val>
                                            </p:tav>
                                          </p:tavLst>
                                        </p:anim>
                                        <p:anim calcmode="lin" valueType="num">
                                          <p:cBhvr additive="base">
                                            <p:cTn id="16" dur="1500" fill="hold"/>
                                            <p:tgtEl>
                                              <p:spTgt spid="10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107"/>
                                            </p:tgtEl>
                                            <p:attrNameLst>
                                              <p:attrName>style.visibility</p:attrName>
                                            </p:attrNameLst>
                                          </p:cBhvr>
                                          <p:to>
                                            <p:strVal val="visible"/>
                                          </p:to>
                                        </p:set>
                                        <p:anim calcmode="lin" valueType="num">
                                          <p:cBhvr additive="base">
                                            <p:cTn id="19" dur="1500" fill="hold"/>
                                            <p:tgtEl>
                                              <p:spTgt spid="107"/>
                                            </p:tgtEl>
                                            <p:attrNameLst>
                                              <p:attrName>ppt_x</p:attrName>
                                            </p:attrNameLst>
                                          </p:cBhvr>
                                          <p:tavLst>
                                            <p:tav tm="0">
                                              <p:val>
                                                <p:strVal val="#ppt_x"/>
                                              </p:val>
                                            </p:tav>
                                            <p:tav tm="100000">
                                              <p:val>
                                                <p:strVal val="#ppt_x"/>
                                              </p:val>
                                            </p:tav>
                                          </p:tavLst>
                                        </p:anim>
                                        <p:anim calcmode="lin" valueType="num">
                                          <p:cBhvr additive="base">
                                            <p:cTn id="20" dur="1500" fill="hold"/>
                                            <p:tgtEl>
                                              <p:spTgt spid="107"/>
                                            </p:tgtEl>
                                            <p:attrNameLst>
                                              <p:attrName>ppt_y</p:attrName>
                                            </p:attrNameLst>
                                          </p:cBhvr>
                                          <p:tavLst>
                                            <p:tav tm="0">
                                              <p:val>
                                                <p:strVal val="0-#ppt_h/2"/>
                                              </p:val>
                                            </p:tav>
                                            <p:tav tm="100000">
                                              <p:val>
                                                <p:strVal val="#ppt_y"/>
                                              </p:val>
                                            </p:tav>
                                          </p:tavLst>
                                        </p:anim>
                                      </p:childTnLst>
                                    </p:cTn>
                                  </p:par>
                                  <p:par>
                                    <p:cTn id="21" presetID="22" presetClass="entr" presetSubtype="8" fill="hold" grpId="0" nodeType="withEffect">
                                      <p:stCondLst>
                                        <p:cond delay="75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1500"/>
                                </p:stCondLst>
                                <p:childTnLst>
                                  <p:par>
                                    <p:cTn id="25" presetID="5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Scale>
                                          <p:cBhvr>
                                            <p:cTn id="27"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0"/>
                                            </p:tgtEl>
                                            <p:attrNameLst>
                                              <p:attrName>ppt_x</p:attrName>
                                              <p:attrName>ppt_y</p:attrName>
                                            </p:attrNameLst>
                                          </p:cBhvr>
                                        </p:animMotion>
                                        <p:animEffect transition="in" filter="fade">
                                          <p:cBhvr>
                                            <p:cTn id="29" dur="1000"/>
                                            <p:tgtEl>
                                              <p:spTgt spid="60"/>
                                            </p:tgtEl>
                                          </p:cBhvr>
                                        </p:animEffect>
                                      </p:childTnLst>
                                    </p:cTn>
                                  </p:par>
                                  <p:par>
                                    <p:cTn id="30" presetID="52" presetClass="entr" presetSubtype="0" fill="hold" nodeType="withEffect">
                                      <p:stCondLst>
                                        <p:cond delay="150"/>
                                      </p:stCondLst>
                                      <p:childTnLst>
                                        <p:set>
                                          <p:cBhvr>
                                            <p:cTn id="31" dur="1" fill="hold">
                                              <p:stCondLst>
                                                <p:cond delay="0"/>
                                              </p:stCondLst>
                                            </p:cTn>
                                            <p:tgtEl>
                                              <p:spTgt spid="67"/>
                                            </p:tgtEl>
                                            <p:attrNameLst>
                                              <p:attrName>style.visibility</p:attrName>
                                            </p:attrNameLst>
                                          </p:cBhvr>
                                          <p:to>
                                            <p:strVal val="visible"/>
                                          </p:to>
                                        </p:set>
                                        <p:animScale>
                                          <p:cBhvr>
                                            <p:cTn id="32"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67"/>
                                            </p:tgtEl>
                                            <p:attrNameLst>
                                              <p:attrName>ppt_x</p:attrName>
                                              <p:attrName>ppt_y</p:attrName>
                                            </p:attrNameLst>
                                          </p:cBhvr>
                                        </p:animMotion>
                                        <p:animEffect transition="in" filter="fade">
                                          <p:cBhvr>
                                            <p:cTn id="34" dur="1000"/>
                                            <p:tgtEl>
                                              <p:spTgt spid="67"/>
                                            </p:tgtEl>
                                          </p:cBhvr>
                                        </p:animEffect>
                                      </p:childTnLst>
                                    </p:cTn>
                                  </p:par>
                                  <p:par>
                                    <p:cTn id="35" presetID="52" presetClass="entr" presetSubtype="0" fill="hold" nodeType="withEffect">
                                      <p:stCondLst>
                                        <p:cond delay="300"/>
                                      </p:stCondLst>
                                      <p:childTnLst>
                                        <p:set>
                                          <p:cBhvr>
                                            <p:cTn id="36" dur="1" fill="hold">
                                              <p:stCondLst>
                                                <p:cond delay="0"/>
                                              </p:stCondLst>
                                            </p:cTn>
                                            <p:tgtEl>
                                              <p:spTgt spid="75"/>
                                            </p:tgtEl>
                                            <p:attrNameLst>
                                              <p:attrName>style.visibility</p:attrName>
                                            </p:attrNameLst>
                                          </p:cBhvr>
                                          <p:to>
                                            <p:strVal val="visible"/>
                                          </p:to>
                                        </p:set>
                                        <p:animScale>
                                          <p:cBhvr>
                                            <p:cTn id="37" dur="1000" decel="50000" fill="hold">
                                              <p:stCondLst>
                                                <p:cond delay="0"/>
                                              </p:stCondLst>
                                            </p:cTn>
                                            <p:tgtEl>
                                              <p:spTgt spid="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75"/>
                                            </p:tgtEl>
                                            <p:attrNameLst>
                                              <p:attrName>ppt_x</p:attrName>
                                              <p:attrName>ppt_y</p:attrName>
                                            </p:attrNameLst>
                                          </p:cBhvr>
                                        </p:animMotion>
                                        <p:animEffect transition="in" filter="fade">
                                          <p:cBhvr>
                                            <p:cTn id="39" dur="1000"/>
                                            <p:tgtEl>
                                              <p:spTgt spid="75"/>
                                            </p:tgtEl>
                                          </p:cBhvr>
                                        </p:animEffect>
                                      </p:childTnLst>
                                    </p:cTn>
                                  </p:par>
                                  <p:par>
                                    <p:cTn id="40" presetID="52" presetClass="entr" presetSubtype="0" fill="hold" nodeType="withEffect">
                                      <p:stCondLst>
                                        <p:cond delay="450"/>
                                      </p:stCondLst>
                                      <p:childTnLst>
                                        <p:set>
                                          <p:cBhvr>
                                            <p:cTn id="41" dur="1" fill="hold">
                                              <p:stCondLst>
                                                <p:cond delay="0"/>
                                              </p:stCondLst>
                                            </p:cTn>
                                            <p:tgtEl>
                                              <p:spTgt spid="87"/>
                                            </p:tgtEl>
                                            <p:attrNameLst>
                                              <p:attrName>style.visibility</p:attrName>
                                            </p:attrNameLst>
                                          </p:cBhvr>
                                          <p:to>
                                            <p:strVal val="visible"/>
                                          </p:to>
                                        </p:set>
                                        <p:animScale>
                                          <p:cBhvr>
                                            <p:cTn id="42" dur="1000" decel="50000" fill="hold">
                                              <p:stCondLst>
                                                <p:cond delay="0"/>
                                              </p:stCondLst>
                                            </p:cTn>
                                            <p:tgtEl>
                                              <p:spTgt spid="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7"/>
                                            </p:tgtEl>
                                            <p:attrNameLst>
                                              <p:attrName>ppt_x</p:attrName>
                                              <p:attrName>ppt_y</p:attrName>
                                            </p:attrNameLst>
                                          </p:cBhvr>
                                        </p:animMotion>
                                        <p:animEffect transition="in" filter="fade">
                                          <p:cBhvr>
                                            <p:cTn id="44" dur="1000"/>
                                            <p:tgtEl>
                                              <p:spTgt spid="87"/>
                                            </p:tgtEl>
                                          </p:cBhvr>
                                        </p:animEffect>
                                      </p:childTnLst>
                                    </p:cTn>
                                  </p:par>
                                  <p:par>
                                    <p:cTn id="45" presetID="52" presetClass="entr" presetSubtype="0" fill="hold" nodeType="withEffect">
                                      <p:stCondLst>
                                        <p:cond delay="600"/>
                                      </p:stCondLst>
                                      <p:childTnLst>
                                        <p:set>
                                          <p:cBhvr>
                                            <p:cTn id="46" dur="1" fill="hold">
                                              <p:stCondLst>
                                                <p:cond delay="0"/>
                                              </p:stCondLst>
                                            </p:cTn>
                                            <p:tgtEl>
                                              <p:spTgt spid="80"/>
                                            </p:tgtEl>
                                            <p:attrNameLst>
                                              <p:attrName>style.visibility</p:attrName>
                                            </p:attrNameLst>
                                          </p:cBhvr>
                                          <p:to>
                                            <p:strVal val="visible"/>
                                          </p:to>
                                        </p:set>
                                        <p:animScale>
                                          <p:cBhvr>
                                            <p:cTn id="47" dur="1000" decel="50000" fill="hold">
                                              <p:stCondLst>
                                                <p:cond delay="0"/>
                                              </p:stCondLst>
                                            </p:cTn>
                                            <p:tgtEl>
                                              <p:spTgt spid="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0"/>
                                            </p:tgtEl>
                                            <p:attrNameLst>
                                              <p:attrName>ppt_x</p:attrName>
                                              <p:attrName>ppt_y</p:attrName>
                                            </p:attrNameLst>
                                          </p:cBhvr>
                                        </p:animMotion>
                                        <p:animEffect transition="in" filter="fade">
                                          <p:cBhvr>
                                            <p:cTn id="49"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lstStyle>
            <a:lvl1pPr>
              <a:defRPr sz="3200"/>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A28CC0-7927-4EB6-9CE0-8F9768B3520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0AEBF82-A80A-4238-B0FC-250E76055EE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056440" y="274640"/>
            <a:ext cx="1525960" cy="5851525"/>
          </a:xfrm>
        </p:spPr>
        <p:txBody>
          <a:bodyPr vert="eaVert">
            <a:normAutofit/>
          </a:bodyPr>
          <a:lstStyle>
            <a:lvl1pPr>
              <a:defRPr sz="3600"/>
            </a:lvl1p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0"/>
            <a:ext cx="9230815"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内容占位符 6"/>
          <p:cNvSpPr>
            <a:spLocks noGrp="1"/>
          </p:cNvSpPr>
          <p:nvPr>
            <p:ph sz="quarter" idx="13"/>
          </p:nvPr>
        </p:nvSpPr>
        <p:spPr>
          <a:xfrm>
            <a:off x="609600" y="549275"/>
            <a:ext cx="10972800" cy="55435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showMasterSp="0">
  <p:cSld name="1_空白">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4889" y="238125"/>
            <a:ext cx="11618744" cy="943610"/>
          </a:xfrm>
          <a:prstGeom prst="rect">
            <a:avLst/>
          </a:prstGeom>
        </p:spPr>
        <p:txBody>
          <a:bodyPr/>
          <a:lstStyle>
            <a:lvl1pPr marL="914400" marR="0" lvl="0" indent="-914400" algn="l" defTabSz="0" rtl="0" eaLnBrk="0" fontAlgn="base" latinLnBrk="0" hangingPunct="0">
              <a:lnSpc>
                <a:spcPct val="100000"/>
              </a:lnSpc>
              <a:spcBef>
                <a:spcPct val="0"/>
              </a:spcBef>
              <a:buNone/>
              <a:defRPr kumimoji="0" lang="zh-CN" altLang="en-US" sz="4000" b="1" i="0" u="none" strike="noStrike" kern="1200" cap="none" spc="0" normalizeH="0" baseline="0" noProof="1" smtClean="0">
                <a:solidFill>
                  <a:srgbClr val="FFC000"/>
                </a:solidFill>
                <a:effectLst>
                  <a:reflection blurRad="6350" stA="55000" endA="300" endPos="45500" dir="5400000" sy="-100000" algn="bl" rotWithShape="0"/>
                </a:effectLst>
                <a:latin typeface="微软雅黑" charset="-122"/>
                <a:ea typeface="微软雅黑" charset="-122"/>
                <a:cs typeface="+mj-cs"/>
                <a:sym typeface="Calibri" charset="0"/>
              </a:defRPr>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57081" y="1600200"/>
            <a:ext cx="8227457" cy="4526280"/>
          </a:xfrm>
          <a:prstGeom prst="rect">
            <a:avLst/>
          </a:prstGeom>
        </p:spPr>
        <p:txBody>
          <a:bodyPr/>
          <a:lstStyle>
            <a:lvl1pPr>
              <a:defRPr b="1" baseline="0">
                <a:solidFill>
                  <a:schemeClr val="bg1"/>
                </a:solidFill>
                <a:latin typeface="微软雅黑" charset="-122"/>
                <a:ea typeface="微软雅黑" charset="-122"/>
              </a:defRPr>
            </a:lvl1pPr>
            <a:lvl2pPr>
              <a:defRPr baseline="0">
                <a:solidFill>
                  <a:schemeClr val="bg1"/>
                </a:solidFill>
                <a:latin typeface="微软雅黑" charset="-122"/>
                <a:ea typeface="微软雅黑" charset="-122"/>
              </a:defRPr>
            </a:lvl2pPr>
            <a:lvl3pPr>
              <a:defRPr baseline="0">
                <a:solidFill>
                  <a:schemeClr val="bg1"/>
                </a:solidFill>
                <a:latin typeface="微软雅黑" charset="-122"/>
                <a:ea typeface="微软雅黑" charset="-122"/>
              </a:defRPr>
            </a:lvl3pPr>
            <a:lvl4pPr>
              <a:defRPr baseline="0">
                <a:solidFill>
                  <a:schemeClr val="bg1"/>
                </a:solidFill>
                <a:latin typeface="微软雅黑" charset="-122"/>
                <a:ea typeface="微软雅黑" charset="-122"/>
              </a:defRPr>
            </a:lvl4pPr>
            <a:lvl5pPr>
              <a:defRPr baseline="0">
                <a:solidFill>
                  <a:schemeClr val="bg1"/>
                </a:solidFill>
                <a:latin typeface="微软雅黑" charset="-122"/>
                <a:ea typeface="微软雅黑" charset="-122"/>
              </a:defRPr>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7895" y="238125"/>
            <a:ext cx="11575576" cy="943610"/>
          </a:xfrm>
          <a:prstGeom prst="rect">
            <a:avLst/>
          </a:prstGeom>
        </p:spPr>
        <p:txBody>
          <a:bodyPr/>
          <a:lstStyle>
            <a:lvl1pPr marL="914400" marR="0" lvl="0" indent="-914400" algn="l" defTabSz="0" rtl="0" eaLnBrk="0" fontAlgn="base" latinLnBrk="0" hangingPunct="0">
              <a:lnSpc>
                <a:spcPct val="100000"/>
              </a:lnSpc>
              <a:spcBef>
                <a:spcPct val="0"/>
              </a:spcBef>
              <a:buNone/>
              <a:defRPr kumimoji="0" lang="zh-CN" altLang="en-US" sz="4000" b="1" i="0" u="none" strike="noStrike" kern="1200" cap="none" spc="0" normalizeH="0" baseline="0" noProof="1" smtClean="0">
                <a:solidFill>
                  <a:srgbClr val="FFC000"/>
                </a:solidFill>
                <a:effectLst>
                  <a:reflection blurRad="6350" stA="55000" endA="300" endPos="45500" dir="5400000" sy="-100000" algn="bl" rotWithShape="0"/>
                </a:effectLst>
                <a:latin typeface="微软雅黑" charset="-122"/>
                <a:ea typeface="微软雅黑" charset="-122"/>
                <a:cs typeface="+mj-cs"/>
                <a:sym typeface="Calibri" charset="0"/>
              </a:defRPr>
            </a:lvl1pPr>
          </a:lstStyle>
          <a:p>
            <a:r>
              <a:rPr lang="zh-CN" altLang="en-US" noProof="1" smtClean="0"/>
              <a:t>单击此处编辑母版标题样式</a:t>
            </a:r>
            <a:endParaRPr lang="zh-CN" altLang="en-US" noProof="1"/>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
        <p:nvSpPr>
          <p:cNvPr id="2" name="等腰三角形 1"/>
          <p:cNvSpPr/>
          <p:nvPr userDrawn="1"/>
        </p:nvSpPr>
        <p:spPr>
          <a:xfrm rot="5400000">
            <a:off x="-52952" y="168520"/>
            <a:ext cx="719168" cy="612626"/>
          </a:xfrm>
          <a:prstGeom prst="triangle">
            <a:avLst/>
          </a:prstGeom>
          <a:solidFill>
            <a:srgbClr val="212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 name="直角三角形 2"/>
          <p:cNvSpPr/>
          <p:nvPr userDrawn="1"/>
        </p:nvSpPr>
        <p:spPr>
          <a:xfrm rot="16200000" flipH="1">
            <a:off x="11136795" y="-291888"/>
            <a:ext cx="772792" cy="1356611"/>
          </a:xfrm>
          <a:prstGeom prst="rtTriangle">
            <a:avLst/>
          </a:prstGeom>
          <a:solidFill>
            <a:srgbClr val="FBB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showMasterSp="0">
  <p:cSld name="标题和文本在内容之上">
    <p:bg>
      <p:bgPr>
        <a:solidFill>
          <a:schemeClr val="bg1"/>
        </a:solidFill>
        <a:effectLst/>
      </p:bgPr>
    </p:bg>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0" y="836613"/>
            <a:ext cx="12192000" cy="1588"/>
          </a:xfrm>
          <a:prstGeom prst="line">
            <a:avLst/>
          </a:prstGeom>
          <a:noFill/>
          <a:ln w="9525" cmpd="sng">
            <a:solidFill>
              <a:srgbClr val="148BDC"/>
            </a:solidFill>
            <a:prstDash val="dash"/>
            <a:round/>
          </a:ln>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12" name="矩形 31"/>
          <p:cNvSpPr>
            <a:spLocks noChangeArrowheads="1"/>
          </p:cNvSpPr>
          <p:nvPr/>
        </p:nvSpPr>
        <p:spPr bwMode="auto">
          <a:xfrm>
            <a:off x="0" y="276225"/>
            <a:ext cx="10436682" cy="250825"/>
          </a:xfrm>
          <a:prstGeom prst="rect">
            <a:avLst/>
          </a:prstGeom>
          <a:solidFill>
            <a:srgbClr val="148BDC"/>
          </a:solidFill>
          <a:ln w="9525">
            <a:noFill/>
            <a:miter lim="800000"/>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FFFFFF"/>
              </a:solidFill>
              <a:effectLst/>
              <a:uLnTx/>
              <a:uFillTx/>
              <a:latin typeface="宋体" pitchFamily="2" charset="-122"/>
              <a:ea typeface="宋体" pitchFamily="2" charset="-122"/>
              <a:cs typeface="+mn-cs"/>
              <a:sym typeface="宋体" pitchFamily="2" charset="-122"/>
            </a:endParaRPr>
          </a:p>
        </p:txBody>
      </p:sp>
      <p:sp>
        <p:nvSpPr>
          <p:cNvPr id="13" name="TextBox 15"/>
          <p:cNvSpPr>
            <a:spLocks noChangeArrowheads="1"/>
          </p:cNvSpPr>
          <p:nvPr/>
        </p:nvSpPr>
        <p:spPr bwMode="auto">
          <a:xfrm>
            <a:off x="5691293" y="6453188"/>
            <a:ext cx="764976" cy="337185"/>
          </a:xfrm>
          <a:prstGeom prst="rect">
            <a:avLst/>
          </a:prstGeom>
          <a:noFill/>
          <a:ln w="9525">
            <a:noFill/>
            <a:miter lim="800000"/>
          </a:ln>
        </p:spPr>
        <p:txBody>
          <a:bodyPr>
            <a:spAutoFit/>
          </a:bodyPr>
          <a:p>
            <a:pPr lvl="0" algn="ctr" eaLnBrk="0" hangingPunct="0"/>
            <a:fld id="{9A0DB2DC-4C9A-4742-B13C-FB6460FD3503}" type="slidenum">
              <a:rPr lang="zh-CN" altLang="en-US" sz="1600" dirty="0">
                <a:solidFill>
                  <a:srgbClr val="148BDC"/>
                </a:solidFill>
                <a:latin typeface="Calibri" charset="0"/>
                <a:sym typeface="Calibri" charset="0"/>
              </a:rPr>
            </a:fld>
            <a:r>
              <a:rPr lang="zh-CN" altLang="en-US" sz="1600" dirty="0">
                <a:solidFill>
                  <a:schemeClr val="bg1"/>
                </a:solidFill>
                <a:latin typeface="Calibri" charset="0"/>
                <a:sym typeface="Calibri" charset="0"/>
              </a:rPr>
              <a:t> </a:t>
            </a:r>
            <a:endParaRPr lang="zh-CN" altLang="en-US" dirty="0">
              <a:solidFill>
                <a:srgbClr val="000000"/>
              </a:solidFill>
              <a:latin typeface="Calibri" charset="0"/>
              <a:sym typeface="Calibri" charset="0"/>
            </a:endParaRPr>
          </a:p>
        </p:txBody>
      </p:sp>
      <p:sp>
        <p:nvSpPr>
          <p:cNvPr id="14" name="直接连接符 19"/>
          <p:cNvSpPr>
            <a:spLocks noChangeShapeType="1"/>
          </p:cNvSpPr>
          <p:nvPr/>
        </p:nvSpPr>
        <p:spPr bwMode="auto">
          <a:xfrm>
            <a:off x="0" y="6643688"/>
            <a:ext cx="5691293" cy="1588"/>
          </a:xfrm>
          <a:prstGeom prst="line">
            <a:avLst/>
          </a:prstGeom>
          <a:noFill/>
          <a:ln w="9525" cmpd="sng">
            <a:solidFill>
              <a:srgbClr val="148BDC"/>
            </a:solidFill>
            <a:round/>
            <a:tailEnd type="oval" w="med" len="med"/>
          </a:ln>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15" name="直接连接符 21"/>
          <p:cNvSpPr>
            <a:spLocks noChangeShapeType="1"/>
          </p:cNvSpPr>
          <p:nvPr/>
        </p:nvSpPr>
        <p:spPr bwMode="auto">
          <a:xfrm>
            <a:off x="6456269" y="6643688"/>
            <a:ext cx="5735731" cy="1588"/>
          </a:xfrm>
          <a:prstGeom prst="line">
            <a:avLst/>
          </a:prstGeom>
          <a:noFill/>
          <a:ln w="9525" cmpd="sng">
            <a:solidFill>
              <a:srgbClr val="148BDC"/>
            </a:solidFill>
            <a:round/>
            <a:headEnd type="oval" w="med" len="med"/>
          </a:ln>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chemeClr val="tx1"/>
              </a:solidFill>
              <a:effectLst/>
              <a:uLnTx/>
              <a:uFillTx/>
              <a:latin typeface="Arial" panose="020B0604020202020204" pitchFamily="34" charset="0"/>
              <a:ea typeface="宋体" pitchFamily="2" charset="-122"/>
              <a:cs typeface="+mn-cs"/>
            </a:endParaRPr>
          </a:p>
        </p:txBody>
      </p:sp>
      <p:sp>
        <p:nvSpPr>
          <p:cNvPr id="16" name="TextBox 7"/>
          <p:cNvSpPr>
            <a:spLocks noChangeArrowheads="1"/>
          </p:cNvSpPr>
          <p:nvPr/>
        </p:nvSpPr>
        <p:spPr bwMode="auto">
          <a:xfrm>
            <a:off x="10436682" y="165100"/>
            <a:ext cx="1047477" cy="470535"/>
          </a:xfrm>
          <a:prstGeom prst="rect">
            <a:avLst/>
          </a:prstGeom>
          <a:noFill/>
          <a:ln w="9525">
            <a:noFill/>
            <a:miter lim="800000"/>
          </a:ln>
        </p:spPr>
        <p:txBody>
          <a:bodyPr lIns="102843" tIns="51421" rIns="102843" bIns="51421">
            <a:spAutoFit/>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a:ln>
                  <a:noFill/>
                </a:ln>
                <a:solidFill>
                  <a:srgbClr val="148BDC"/>
                </a:solidFill>
                <a:effectLst/>
                <a:uLnTx/>
                <a:uFillTx/>
                <a:latin typeface="Impact" panose="020B0806030902050204" pitchFamily="34" charset="0"/>
                <a:ea typeface="宋体" pitchFamily="2" charset="-122"/>
                <a:cs typeface="+mn-cs"/>
                <a:sym typeface="Impact" panose="020B0806030902050204" pitchFamily="34" charset="0"/>
              </a:rPr>
              <a:t>CHKD</a:t>
            </a:r>
            <a:endParaRPr kumimoji="0" lang="zh-CN" altLang="en-US"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sym typeface="Calibri" charset="0"/>
            </a:endParaRPr>
          </a:p>
        </p:txBody>
      </p:sp>
      <p:sp>
        <p:nvSpPr>
          <p:cNvPr id="17" name="矩形 23"/>
          <p:cNvSpPr>
            <a:spLocks noChangeArrowheads="1"/>
          </p:cNvSpPr>
          <p:nvPr/>
        </p:nvSpPr>
        <p:spPr bwMode="auto">
          <a:xfrm>
            <a:off x="11471463" y="276225"/>
            <a:ext cx="720537" cy="250825"/>
          </a:xfrm>
          <a:prstGeom prst="rect">
            <a:avLst/>
          </a:prstGeom>
          <a:solidFill>
            <a:srgbClr val="148BDC"/>
          </a:solidFill>
          <a:ln w="9525">
            <a:noFill/>
            <a:miter lim="800000"/>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FFFFFF"/>
              </a:solidFill>
              <a:effectLst/>
              <a:uLnTx/>
              <a:uFillTx/>
              <a:latin typeface="宋体" pitchFamily="2" charset="-122"/>
              <a:ea typeface="宋体" pitchFamily="2" charset="-122"/>
              <a:cs typeface="+mn-cs"/>
              <a:sym typeface="宋体" pitchFamily="2" charset="-122"/>
            </a:endParaRPr>
          </a:p>
        </p:txBody>
      </p:sp>
      <p:sp>
        <p:nvSpPr>
          <p:cNvPr id="18" name="TextBox 29"/>
          <p:cNvSpPr>
            <a:spLocks noChangeArrowheads="1"/>
          </p:cNvSpPr>
          <p:nvPr/>
        </p:nvSpPr>
        <p:spPr bwMode="auto">
          <a:xfrm>
            <a:off x="1009387" y="19050"/>
            <a:ext cx="850678" cy="337185"/>
          </a:xfrm>
          <a:prstGeom prst="rect">
            <a:avLst/>
          </a:prstGeom>
          <a:noFill/>
          <a:ln w="9525">
            <a:noFill/>
            <a:miter lim="800000"/>
          </a:ln>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rgbClr val="FF6600"/>
              </a:solidFill>
              <a:effectLst/>
              <a:uLnTx/>
              <a:uFillTx/>
              <a:latin typeface="微软雅黑" charset="-122"/>
              <a:ea typeface="微软雅黑" charset="-122"/>
              <a:cs typeface="+mn-cs"/>
              <a:sym typeface="微软雅黑" charset="-122"/>
            </a:endParaRPr>
          </a:p>
        </p:txBody>
      </p:sp>
      <p:sp>
        <p:nvSpPr>
          <p:cNvPr id="19" name="TextBox 30"/>
          <p:cNvSpPr>
            <a:spLocks noChangeArrowheads="1"/>
          </p:cNvSpPr>
          <p:nvPr/>
        </p:nvSpPr>
        <p:spPr bwMode="auto">
          <a:xfrm>
            <a:off x="950665" y="527050"/>
            <a:ext cx="963362" cy="368300"/>
          </a:xfrm>
          <a:prstGeom prst="rect">
            <a:avLst/>
          </a:prstGeom>
          <a:noFill/>
          <a:ln w="9525">
            <a:noFill/>
            <a:miter lim="800000"/>
          </a:ln>
        </p:spPr>
        <p:txBody>
          <a:bodyPr lIns="0" rIns="0">
            <a:spAutoFit/>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rgbClr val="000000"/>
              </a:solidFill>
              <a:effectLst/>
              <a:uLnTx/>
              <a:uFillTx/>
              <a:latin typeface="Arial" panose="020B0604020202020204" pitchFamily="34" charset="0"/>
              <a:ea typeface="宋体" pitchFamily="2" charset="-122"/>
              <a:cs typeface="+mn-cs"/>
              <a:sym typeface="Calibri" charset="0"/>
            </a:endParaRPr>
          </a:p>
        </p:txBody>
      </p:sp>
      <p:sp>
        <p:nvSpPr>
          <p:cNvPr id="2" name="标题 1"/>
          <p:cNvSpPr>
            <a:spLocks noGrp="1"/>
          </p:cNvSpPr>
          <p:nvPr>
            <p:ph type="title"/>
          </p:nvPr>
        </p:nvSpPr>
        <p:spPr>
          <a:xfrm>
            <a:off x="609600" y="274638"/>
            <a:ext cx="10972800" cy="1143000"/>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838200" y="1825625"/>
            <a:ext cx="10515600" cy="20986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838200" y="4076700"/>
            <a:ext cx="10515600" cy="21002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20" name="日期占位符 4"/>
          <p:cNvSpPr>
            <a:spLocks noGrp="1"/>
          </p:cNvSpPr>
          <p:nvPr>
            <p:ph type="dt" sz="half" idx="12"/>
          </p:nvPr>
        </p:nvSpPr>
        <p:spPr>
          <a:xfrm>
            <a:off x="609441" y="6245225"/>
            <a:ext cx="2845647" cy="476250"/>
          </a:xfrm>
        </p:spPr>
        <p:txBody>
          <a:bodyPr/>
          <a:lstStyle>
            <a:lvl1pPr>
              <a:defRPr noProof="1">
                <a:latin typeface="Arial" panose="020B0604020202020204" pitchFamily="34" charset="0"/>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B962C8B-B14F-4D97-AF65-F5344CB8AC3E}" type="datetime1">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itchFamily="2" charset="-122"/>
              <a:cs typeface="+mn-ea"/>
            </a:endParaRPr>
          </a:p>
        </p:txBody>
      </p:sp>
      <p:sp>
        <p:nvSpPr>
          <p:cNvPr id="21" name="页脚占位符 5"/>
          <p:cNvSpPr>
            <a:spLocks noGrp="1"/>
          </p:cNvSpPr>
          <p:nvPr>
            <p:ph type="ftr" sz="quarter" idx="3"/>
          </p:nvPr>
        </p:nvSpPr>
        <p:spPr>
          <a:xfrm>
            <a:off x="4166103" y="6245225"/>
            <a:ext cx="3859795" cy="476250"/>
          </a:xfrm>
        </p:spPr>
        <p:txBody>
          <a:bodyPr/>
          <a:lstStyle>
            <a:lvl1pPr>
              <a:defRPr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charset="0"/>
              <a:ea typeface="宋体" pitchFamily="2" charset="-122"/>
              <a:cs typeface="+mn-cs"/>
            </a:endParaRPr>
          </a:p>
        </p:txBody>
      </p:sp>
      <p:sp>
        <p:nvSpPr>
          <p:cNvPr id="22" name="灯片编号占位符 6"/>
          <p:cNvSpPr>
            <a:spLocks noGrp="1"/>
          </p:cNvSpPr>
          <p:nvPr>
            <p:ph type="sldNum" sz="quarter" idx="4"/>
          </p:nvPr>
        </p:nvSpPr>
        <p:spPr>
          <a:xfrm>
            <a:off x="8736913" y="6245225"/>
            <a:ext cx="2845647" cy="476250"/>
          </a:xfrm>
        </p:spPr>
        <p:txBody>
          <a:bodyPr vert="horz" wrap="square" lIns="91440" tIns="45720" rIns="91440" bIns="45720" numCol="1" anchor="t" anchorCtr="0" compatLnSpc="1"/>
          <a:p>
            <a:pPr lvl="0" eaLnBrk="1" hangingPunct="1"/>
            <a:fld id="{9A0DB2DC-4C9A-4742-B13C-FB6460FD3503}" type="slidenum">
              <a:rPr lang="zh-CN" altLang="en-US" dirty="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过渡页1">
    <p:bg>
      <p:bgPr>
        <a:solidFill>
          <a:schemeClr val="bg1"/>
        </a:solidFill>
        <a:effectLst/>
      </p:bgPr>
    </p:bg>
    <p:spTree>
      <p:nvGrpSpPr>
        <p:cNvPr id="1" name=""/>
        <p:cNvGrpSpPr/>
        <p:nvPr/>
      </p:nvGrpSpPr>
      <p:grpSpPr>
        <a:xfrm>
          <a:off x="0" y="0"/>
          <a:ext cx="0" cy="0"/>
          <a:chOff x="0" y="0"/>
          <a:chExt cx="0" cy="0"/>
        </a:xfrm>
      </p:grpSpPr>
      <p:sp>
        <p:nvSpPr>
          <p:cNvPr id="16" name="矩形 15"/>
          <p:cNvSpPr/>
          <p:nvPr userDrawn="1"/>
        </p:nvSpPr>
        <p:spPr>
          <a:xfrm>
            <a:off x="768350" y="2133600"/>
            <a:ext cx="10942638" cy="3927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1887" rIns="215943" rtlCol="0" anchor="ctr"/>
          <a:lstStyle/>
          <a:p>
            <a:pPr algn="just" fontAlgn="base">
              <a:lnSpc>
                <a:spcPct val="200000"/>
              </a:lnSpc>
            </a:pPr>
            <a:endParaRPr lang="zh-CN" altLang="en-US" sz="1400" strike="noStrike" noProof="1">
              <a:solidFill>
                <a:schemeClr val="tx1">
                  <a:lumMod val="75000"/>
                  <a:lumOff val="25000"/>
                </a:schemeClr>
              </a:solidFill>
              <a:latin typeface="微软雅黑" charset="-122"/>
              <a:ea typeface="微软雅黑" charset="-122"/>
            </a:endParaRPr>
          </a:p>
        </p:txBody>
      </p:sp>
      <p:sp>
        <p:nvSpPr>
          <p:cNvPr id="2" name="日期占位符 1"/>
          <p:cNvSpPr>
            <a:spLocks noGrp="1"/>
          </p:cNvSpPr>
          <p:nvPr>
            <p:ph type="dt" sz="half" idx="10"/>
          </p:nvPr>
        </p:nvSpPr>
        <p:spPr>
          <a:xfrm>
            <a:off x="609600" y="6245225"/>
            <a:ext cx="2844800" cy="476250"/>
          </a:xfrm>
          <a:prstGeom prst="rect">
            <a:avLst/>
          </a:prstGeom>
          <a:noFill/>
          <a:ln w="9525">
            <a:noFill/>
            <a:miter/>
          </a:ln>
        </p:spPr>
        <p:txBody>
          <a:bodyPr/>
          <a:p>
            <a:pPr fontAlgn="base"/>
            <a:fld id="{BB962C8B-B14F-4D97-AF65-F5344CB8AC3E}" type="datetimeFigureOut">
              <a:rPr lang="zh-CN" altLang="en-US" strike="noStrike" noProof="1" dirty="0">
                <a:latin typeface="Calibri" charset="0"/>
                <a:ea typeface="宋体" pitchFamily="2" charset="-122"/>
                <a:cs typeface="+mn-ea"/>
              </a:rPr>
            </a:fld>
            <a:endParaRPr lang="zh-CN" altLang="en-US" strike="noStrike" noProof="1" dirty="0">
              <a:latin typeface="Calibri" charset="0"/>
              <a:ea typeface="宋体" pitchFamily="2" charset="-122"/>
              <a:cs typeface="+mn-ea"/>
            </a:endParaRPr>
          </a:p>
        </p:txBody>
      </p:sp>
      <p:sp>
        <p:nvSpPr>
          <p:cNvPr id="3" name="页脚占位符 2"/>
          <p:cNvSpPr>
            <a:spLocks noGrp="1"/>
          </p:cNvSpPr>
          <p:nvPr>
            <p:ph type="ftr" sz="quarter" idx="11"/>
          </p:nvPr>
        </p:nvSpPr>
        <p:spPr>
          <a:xfrm>
            <a:off x="4165600" y="6245225"/>
            <a:ext cx="3860800" cy="476250"/>
          </a:xfrm>
          <a:prstGeom prst="rect">
            <a:avLst/>
          </a:prstGeom>
          <a:noFill/>
          <a:ln w="9525">
            <a:noFill/>
            <a:miter/>
          </a:ln>
        </p:spPr>
        <p:txBody>
          <a:bodyPr/>
          <a:p>
            <a:pPr fontAlgn="base"/>
            <a:endParaRPr lang="zh-CN" altLang="en-US" strike="noStrike" noProof="1" dirty="0"/>
          </a:p>
        </p:txBody>
      </p:sp>
      <p:sp>
        <p:nvSpPr>
          <p:cNvPr id="4" name="灯片编号占位符 3"/>
          <p:cNvSpPr>
            <a:spLocks noGrp="1"/>
          </p:cNvSpPr>
          <p:nvPr>
            <p:ph type="sldNum" sz="quarter" idx="12"/>
          </p:nvPr>
        </p:nvSpPr>
        <p:spPr>
          <a:xfrm>
            <a:off x="8737600" y="6245225"/>
            <a:ext cx="2844800" cy="476250"/>
          </a:xfrm>
          <a:prstGeom prst="rect">
            <a:avLst/>
          </a:prstGeom>
          <a:noFill/>
          <a:ln w="9525">
            <a:noFill/>
            <a:miter/>
          </a:ln>
        </p:spPr>
        <p:txBody>
          <a:bodyPr/>
          <a:p>
            <a:pPr fontAlgn="base"/>
            <a:fld id="{9A0DB2DC-4C9A-4742-B13C-FB6460FD3503}" type="slidenum">
              <a:rPr lang="zh-CN" altLang="en-US" strike="noStrike" noProof="1" dirty="0">
                <a:latin typeface="Calibri" charset="0"/>
                <a:ea typeface="宋体" pitchFamily="2" charset="-122"/>
                <a:cs typeface="+mn-ea"/>
              </a:rPr>
            </a:fld>
            <a:endParaRPr lang="zh-CN" altLang="en-US" strike="noStrike" noProof="1" dirty="0"/>
          </a:p>
        </p:txBody>
      </p:sp>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pic>
        <p:nvPicPr>
          <p:cNvPr id="4098" name="그림 6" descr="01.jpg"/>
          <p:cNvPicPr>
            <a:picLocks noChangeAspect="1"/>
          </p:cNvPicPr>
          <p:nvPr userDrawn="1"/>
        </p:nvPicPr>
        <p:blipFill>
          <a:blip r:embed="rId2"/>
          <a:stretch>
            <a:fillRect/>
          </a:stretch>
        </p:blipFill>
        <p:spPr>
          <a:xfrm>
            <a:off x="0" y="0"/>
            <a:ext cx="12192000" cy="5091113"/>
          </a:xfrm>
          <a:prstGeom prst="rect">
            <a:avLst/>
          </a:prstGeom>
          <a:noFill/>
          <a:ln w="9525">
            <a:noFill/>
          </a:ln>
        </p:spPr>
      </p:pic>
      <p:pic>
        <p:nvPicPr>
          <p:cNvPr id="4099" name="그림 7" descr="레이아웃.png"/>
          <p:cNvPicPr>
            <a:picLocks noChangeAspect="1"/>
          </p:cNvPicPr>
          <p:nvPr userDrawn="1"/>
        </p:nvPicPr>
        <p:blipFill>
          <a:blip r:embed="rId3"/>
          <a:stretch>
            <a:fillRect/>
          </a:stretch>
        </p:blipFill>
        <p:spPr>
          <a:xfrm>
            <a:off x="0" y="5072063"/>
            <a:ext cx="12192000" cy="1785937"/>
          </a:xfrm>
          <a:prstGeom prst="rect">
            <a:avLst/>
          </a:prstGeom>
          <a:noFill/>
          <a:ln w="9525">
            <a:noFill/>
          </a:ln>
        </p:spPr>
      </p:pic>
      <p:pic>
        <p:nvPicPr>
          <p:cNvPr id="4100" name="그림 8" descr="병원.png"/>
          <p:cNvPicPr>
            <a:picLocks noChangeAspect="1"/>
          </p:cNvPicPr>
          <p:nvPr userDrawn="1"/>
        </p:nvPicPr>
        <p:blipFill>
          <a:blip r:embed="rId4">
            <a:lum bright="100000" contrast="100000"/>
          </a:blip>
          <a:stretch>
            <a:fillRect/>
          </a:stretch>
        </p:blipFill>
        <p:spPr>
          <a:xfrm>
            <a:off x="11214100" y="5472113"/>
            <a:ext cx="546100" cy="404812"/>
          </a:xfrm>
          <a:prstGeom prst="rect">
            <a:avLst/>
          </a:prstGeom>
          <a:noFill/>
          <a:ln w="9525">
            <a:noFill/>
          </a:ln>
        </p:spPr>
      </p:pic>
      <p:pic>
        <p:nvPicPr>
          <p:cNvPr id="4101" name="그림 9" descr="병원.png"/>
          <p:cNvPicPr>
            <a:picLocks noChangeAspect="1"/>
          </p:cNvPicPr>
          <p:nvPr userDrawn="1"/>
        </p:nvPicPr>
        <p:blipFill>
          <a:blip r:embed="rId4"/>
          <a:stretch>
            <a:fillRect/>
          </a:stretch>
        </p:blipFill>
        <p:spPr>
          <a:xfrm>
            <a:off x="11214100" y="4924425"/>
            <a:ext cx="546100" cy="404813"/>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base" latinLnBrk="1" hangingPunct="1">
              <a:lnSpc>
                <a:spcPct val="100000"/>
              </a:lnSpc>
              <a:spcBef>
                <a:spcPct val="0"/>
              </a:spcBef>
              <a:spcAft>
                <a:spcPct val="0"/>
              </a:spcAft>
              <a:buClrTx/>
              <a:buSzTx/>
              <a:buFontTx/>
              <a:buNone/>
              <a:defRPr/>
            </a:pPr>
            <a:fld id="{8C3334EB-FA86-4942-9AFE-5AC8E0D3E9D4}" type="datetimeFigureOut">
              <a:rPr kumimoji="1" lang="ko-KR" altLang="en-US" sz="1200" b="0" i="0" u="none" strike="noStrike" kern="1200" cap="none" spc="0" normalizeH="0" baseline="0" noProof="0">
                <a:ln>
                  <a:noFill/>
                </a:ln>
                <a:solidFill>
                  <a:schemeClr val="tx1">
                    <a:tint val="75000"/>
                  </a:schemeClr>
                </a:solidFill>
                <a:effectLst/>
                <a:uLnTx/>
                <a:uFillTx/>
                <a:latin typeface="굴림" charset="-127"/>
                <a:ea typeface="굴림" charset="-127"/>
                <a:cs typeface="+mn-cs"/>
              </a:rPr>
            </a:fld>
            <a:endParaRPr kumimoji="1" lang="ko-KR" altLang="en-US" sz="1200" b="0" i="0" u="none" strike="noStrike" kern="1200" cap="none" spc="0" normalizeH="0" baseline="0" noProof="0">
              <a:ln>
                <a:noFill/>
              </a:ln>
              <a:solidFill>
                <a:schemeClr val="tx1">
                  <a:tint val="75000"/>
                </a:schemeClr>
              </a:solidFill>
              <a:effectLst/>
              <a:uLnTx/>
              <a:uFillTx/>
              <a:latin typeface="굴림" charset="-127"/>
              <a:ea typeface="굴림" charset="-127"/>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1200" b="0" i="0" u="none" strike="noStrike" kern="1200" cap="none" spc="0" normalizeH="0" baseline="0" noProof="0">
              <a:ln>
                <a:noFill/>
              </a:ln>
              <a:solidFill>
                <a:schemeClr val="tx1">
                  <a:tint val="75000"/>
                </a:schemeClr>
              </a:solidFill>
              <a:effectLst/>
              <a:uLnTx/>
              <a:uFillTx/>
              <a:latin typeface="굴림" charset="-127"/>
              <a:ea typeface="굴림" charset="-127"/>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1" hangingPunct="1">
              <a:lnSpc>
                <a:spcPct val="100000"/>
              </a:lnSpc>
              <a:spcBef>
                <a:spcPct val="0"/>
              </a:spcBef>
              <a:spcAft>
                <a:spcPct val="0"/>
              </a:spcAft>
              <a:buClrTx/>
              <a:buSzTx/>
              <a:buFontTx/>
              <a:buNone/>
              <a:defRPr/>
            </a:pPr>
            <a:fld id="{2D18D4D0-0057-4DCC-B4E6-FF003E771044}" type="slidenum">
              <a:rPr kumimoji="1" lang="ko-KR" altLang="en-US" sz="1200" b="0" i="0" u="none" strike="noStrike" kern="1200" cap="none" spc="0" normalizeH="0" baseline="0" noProof="0" smtClean="0">
                <a:ln>
                  <a:noFill/>
                </a:ln>
                <a:solidFill>
                  <a:srgbClr val="898989"/>
                </a:solidFill>
                <a:effectLst/>
                <a:uLnTx/>
                <a:uFillTx/>
                <a:latin typeface="굴림" charset="-127"/>
                <a:ea typeface="굴림" charset="-127"/>
                <a:cs typeface="+mn-cs"/>
              </a:rPr>
            </a:fld>
            <a:endParaRPr kumimoji="1" lang="ko-KR" altLang="en-US" sz="1200" b="0" i="0" u="none" strike="noStrike" kern="1200" cap="none" spc="0" normalizeH="0" baseline="0" noProof="0" smtClean="0">
              <a:ln>
                <a:noFill/>
              </a:ln>
              <a:solidFill>
                <a:srgbClr val="898989"/>
              </a:solidFill>
              <a:effectLst/>
              <a:uLnTx/>
              <a:uFillTx/>
              <a:latin typeface="굴림" charset="-127"/>
              <a:ea typeface="굴림" charset="-127"/>
              <a:cs typeface="+mn-cs"/>
            </a:endParaRPr>
          </a:p>
        </p:txBody>
      </p:sp>
      <p:pic>
        <p:nvPicPr>
          <p:cNvPr id="5" name="图片 4" descr="中国知网www.cnki"/>
          <p:cNvPicPr>
            <a:picLocks noChangeAspect="1"/>
          </p:cNvPicPr>
          <p:nvPr userDrawn="1"/>
        </p:nvPicPr>
        <p:blipFill>
          <a:blip r:embed="rId5"/>
          <a:stretch>
            <a:fillRect/>
          </a:stretch>
        </p:blipFill>
        <p:spPr>
          <a:xfrm>
            <a:off x="4681855" y="5767070"/>
            <a:ext cx="2760345" cy="89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研究概述_需换右下角LOGO">
    <p:spTree>
      <p:nvGrpSpPr>
        <p:cNvPr id="1" name=""/>
        <p:cNvGrpSpPr/>
        <p:nvPr/>
      </p:nvGrpSpPr>
      <p:grpSpPr>
        <a:xfrm>
          <a:off x="0" y="0"/>
          <a:ext cx="0" cy="0"/>
          <a:chOff x="0" y="0"/>
          <a:chExt cx="0" cy="0"/>
        </a:xfrm>
      </p:grpSpPr>
      <p:sp>
        <p:nvSpPr>
          <p:cNvPr id="18" name="等腰三角形 17"/>
          <p:cNvSpPr/>
          <p:nvPr userDrawn="1"/>
        </p:nvSpPr>
        <p:spPr>
          <a:xfrm rot="5400000">
            <a:off x="1496170" y="1196662"/>
            <a:ext cx="295275" cy="13715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16" name="矩形 15"/>
          <p:cNvSpPr/>
          <p:nvPr userDrawn="1"/>
        </p:nvSpPr>
        <p:spPr>
          <a:xfrm>
            <a:off x="0" y="0"/>
            <a:ext cx="15752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9" name="文本框 18"/>
          <p:cNvSpPr txBox="1"/>
          <p:nvPr userDrawn="1"/>
        </p:nvSpPr>
        <p:spPr>
          <a:xfrm>
            <a:off x="94286" y="1070015"/>
            <a:ext cx="1386662" cy="400110"/>
          </a:xfrm>
          <a:prstGeom prst="rect">
            <a:avLst/>
          </a:prstGeom>
          <a:noFill/>
        </p:spPr>
        <p:txBody>
          <a:bodyPr wrap="square" rtlCol="0">
            <a:spAutoFit/>
          </a:bodyPr>
          <a:lstStyle/>
          <a:p>
            <a:pPr algn="ctr"/>
            <a:r>
              <a:rPr lang="zh-CN" altLang="en-US" sz="2000" dirty="0">
                <a:solidFill>
                  <a:srgbClr val="FFFFFF"/>
                </a:solidFill>
                <a:latin typeface="微软雅黑" charset="-122"/>
                <a:ea typeface="微软雅黑" charset="-122"/>
              </a:rPr>
              <a:t>研究概述</a:t>
            </a:r>
            <a:endParaRPr lang="zh-CN" altLang="en-US" sz="2000" dirty="0">
              <a:solidFill>
                <a:srgbClr val="FFFFFF"/>
              </a:solidFill>
              <a:latin typeface="微软雅黑" charset="-122"/>
              <a:ea typeface="微软雅黑" charset="-122"/>
            </a:endParaRPr>
          </a:p>
        </p:txBody>
      </p:sp>
      <p:sp>
        <p:nvSpPr>
          <p:cNvPr id="20" name="文本框 19"/>
          <p:cNvSpPr txBox="1"/>
          <p:nvPr userDrawn="1"/>
        </p:nvSpPr>
        <p:spPr>
          <a:xfrm>
            <a:off x="94286" y="1858061"/>
            <a:ext cx="1386662" cy="400110"/>
          </a:xfrm>
          <a:prstGeom prst="rect">
            <a:avLst/>
          </a:prstGeom>
          <a:noFill/>
        </p:spPr>
        <p:txBody>
          <a:bodyPr wrap="square" rtlCol="0">
            <a:spAutoFit/>
          </a:bodyPr>
          <a:lstStyle/>
          <a:p>
            <a:pPr algn="ctr"/>
            <a:r>
              <a:rPr lang="zh-CN" altLang="en-US" sz="2000" dirty="0">
                <a:solidFill>
                  <a:srgbClr val="365EA4"/>
                </a:solidFill>
                <a:latin typeface="微软雅黑" charset="-122"/>
                <a:ea typeface="微软雅黑" charset="-122"/>
              </a:rPr>
              <a:t>研究方法</a:t>
            </a:r>
            <a:endParaRPr lang="zh-CN" altLang="en-US" sz="2000" dirty="0">
              <a:solidFill>
                <a:srgbClr val="365EA4"/>
              </a:solidFill>
              <a:latin typeface="微软雅黑" charset="-122"/>
              <a:ea typeface="微软雅黑" charset="-122"/>
            </a:endParaRPr>
          </a:p>
        </p:txBody>
      </p:sp>
      <p:sp>
        <p:nvSpPr>
          <p:cNvPr id="21" name="文本框 20"/>
          <p:cNvSpPr txBox="1"/>
          <p:nvPr userDrawn="1"/>
        </p:nvSpPr>
        <p:spPr>
          <a:xfrm>
            <a:off x="94286" y="2646107"/>
            <a:ext cx="1386662" cy="400110"/>
          </a:xfrm>
          <a:prstGeom prst="rect">
            <a:avLst/>
          </a:prstGeom>
          <a:noFill/>
        </p:spPr>
        <p:txBody>
          <a:bodyPr wrap="square" rtlCol="0">
            <a:spAutoFit/>
          </a:bodyPr>
          <a:lstStyle/>
          <a:p>
            <a:pPr algn="ctr"/>
            <a:r>
              <a:rPr lang="zh-CN" altLang="en-US" sz="2000" dirty="0">
                <a:solidFill>
                  <a:srgbClr val="365EA4"/>
                </a:solidFill>
                <a:latin typeface="微软雅黑" charset="-122"/>
                <a:ea typeface="微软雅黑" charset="-122"/>
              </a:rPr>
              <a:t>研究过程</a:t>
            </a:r>
            <a:endParaRPr lang="zh-CN" altLang="en-US" sz="2000" dirty="0">
              <a:solidFill>
                <a:srgbClr val="365EA4"/>
              </a:solidFill>
              <a:latin typeface="微软雅黑" charset="-122"/>
              <a:ea typeface="微软雅黑" charset="-122"/>
            </a:endParaRPr>
          </a:p>
        </p:txBody>
      </p:sp>
      <p:sp>
        <p:nvSpPr>
          <p:cNvPr id="22" name="文本框 21"/>
          <p:cNvSpPr txBox="1"/>
          <p:nvPr userDrawn="1"/>
        </p:nvSpPr>
        <p:spPr>
          <a:xfrm>
            <a:off x="94286" y="3434153"/>
            <a:ext cx="1386662" cy="400110"/>
          </a:xfrm>
          <a:prstGeom prst="rect">
            <a:avLst/>
          </a:prstGeom>
          <a:noFill/>
        </p:spPr>
        <p:txBody>
          <a:bodyPr wrap="square" rtlCol="0">
            <a:spAutoFit/>
          </a:bodyPr>
          <a:lstStyle/>
          <a:p>
            <a:pPr algn="ctr"/>
            <a:r>
              <a:rPr lang="zh-CN" altLang="en-US" sz="2000" dirty="0">
                <a:solidFill>
                  <a:srgbClr val="365EA4"/>
                </a:solidFill>
                <a:latin typeface="微软雅黑" charset="-122"/>
                <a:ea typeface="微软雅黑" charset="-122"/>
              </a:rPr>
              <a:t>研究成果</a:t>
            </a:r>
            <a:endParaRPr lang="zh-CN" altLang="en-US" sz="2000" dirty="0">
              <a:solidFill>
                <a:srgbClr val="365EA4"/>
              </a:solidFill>
              <a:latin typeface="微软雅黑" charset="-122"/>
              <a:ea typeface="微软雅黑" charset="-122"/>
            </a:endParaRPr>
          </a:p>
        </p:txBody>
      </p:sp>
      <p:sp>
        <p:nvSpPr>
          <p:cNvPr id="23" name="文本框 22"/>
          <p:cNvSpPr txBox="1"/>
          <p:nvPr userDrawn="1"/>
        </p:nvSpPr>
        <p:spPr>
          <a:xfrm>
            <a:off x="94286" y="4222199"/>
            <a:ext cx="1386662" cy="400110"/>
          </a:xfrm>
          <a:prstGeom prst="rect">
            <a:avLst/>
          </a:prstGeom>
          <a:noFill/>
        </p:spPr>
        <p:txBody>
          <a:bodyPr wrap="square" rtlCol="0">
            <a:spAutoFit/>
          </a:bodyPr>
          <a:lstStyle/>
          <a:p>
            <a:pPr algn="ctr"/>
            <a:r>
              <a:rPr lang="zh-CN" altLang="en-US" sz="2000" dirty="0">
                <a:solidFill>
                  <a:srgbClr val="365EA4"/>
                </a:solidFill>
                <a:latin typeface="微软雅黑" charset="-122"/>
                <a:ea typeface="微软雅黑" charset="-122"/>
              </a:rPr>
              <a:t>结论建议</a:t>
            </a:r>
            <a:endParaRPr lang="zh-CN" altLang="en-US" sz="2000" dirty="0">
              <a:solidFill>
                <a:srgbClr val="365EA4"/>
              </a:solidFill>
              <a:latin typeface="微软雅黑" charset="-122"/>
              <a:ea typeface="微软雅黑" charset="-122"/>
            </a:endParaRPr>
          </a:p>
        </p:txBody>
      </p:sp>
      <p:pic>
        <p:nvPicPr>
          <p:cNvPr id="27" name="图片 26"/>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2817" y="5325354"/>
            <a:ext cx="829600" cy="82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image" Target="../media/image7.png"/><Relationship Id="rId21" Type="http://schemas.openxmlformats.org/officeDocument/2006/relationships/tags" Target="../tags/tag15.xml"/><Relationship Id="rId20" Type="http://schemas.openxmlformats.org/officeDocument/2006/relationships/tags" Target="../tags/tag14.xml"/><Relationship Id="rId2" Type="http://schemas.openxmlformats.org/officeDocument/2006/relationships/slideLayout" Target="../slideLayouts/slideLayout13.xml"/><Relationship Id="rId19" Type="http://schemas.openxmlformats.org/officeDocument/2006/relationships/image" Target="../media/image6.jpeg"/><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09600" y="274640"/>
            <a:ext cx="10972800" cy="1095374"/>
          </a:xfrm>
          <a:prstGeom prst="rect">
            <a:avLst/>
          </a:prstGeom>
        </p:spPr>
        <p:txBody>
          <a:bodyPr vert="horz" lIns="68580" tIns="34290" rIns="68580" bIns="3429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21"/>
            </p:custDataLst>
          </p:nvPr>
        </p:nvSpPr>
        <p:spPr>
          <a:xfrm>
            <a:off x="609600" y="1556793"/>
            <a:ext cx="10972800" cy="4569372"/>
          </a:xfrm>
          <a:prstGeom prst="rect">
            <a:avLst/>
          </a:prstGeom>
        </p:spPr>
        <p:txBody>
          <a:bodyPr vert="horz" lIns="68580" tIns="34290" rIns="68580" bIns="3429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52"/>
            <a:ext cx="28448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7" name="图片 6" descr="E:\D\fj\个人工作\2020\8月\0804\LOGO\知网logo-医院.png知网logo-医院"/>
          <p:cNvPicPr>
            <a:picLocks noChangeAspect="1"/>
          </p:cNvPicPr>
          <p:nvPr userDrawn="1"/>
        </p:nvPicPr>
        <p:blipFill>
          <a:blip r:embed="rId22"/>
          <a:srcRect/>
          <a:stretch>
            <a:fillRect/>
          </a:stretch>
        </p:blipFill>
        <p:spPr>
          <a:xfrm>
            <a:off x="9821545" y="321945"/>
            <a:ext cx="1760855" cy="58229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txStyles>
    <p:titleStyle>
      <a:lvl1pPr algn="l" defTabSz="913765" rtl="0" eaLnBrk="1" latinLnBrk="0" hangingPunct="1">
        <a:spcBef>
          <a:spcPct val="0"/>
        </a:spcBef>
        <a:buNone/>
        <a:defRPr sz="3600" kern="1200">
          <a:solidFill>
            <a:schemeClr val="tx1"/>
          </a:solidFill>
          <a:latin typeface="+mj-lt"/>
          <a:ea typeface="+mj-ea"/>
          <a:cs typeface="+mj-cs"/>
        </a:defRPr>
      </a:lvl1pPr>
    </p:titleStyle>
    <p:bodyStyle>
      <a:lvl1pPr marL="457200" indent="-457200" algn="l" defTabSz="913765"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914400" indent="-457200" algn="l" defTabSz="913765"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295400" indent="-381000" algn="l" defTabSz="913765"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752600" indent="-381000" algn="l" defTabSz="913765"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209800" indent="-381000" algn="l" defTabSz="913765"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4400" algn="l" defTabSz="913765" rtl="0" eaLnBrk="1" latinLnBrk="0" hangingPunct="1">
        <a:defRPr sz="1865" kern="1200">
          <a:solidFill>
            <a:schemeClr val="tx1"/>
          </a:solidFill>
          <a:latin typeface="+mn-lt"/>
          <a:ea typeface="+mn-ea"/>
          <a:cs typeface="+mn-cs"/>
        </a:defRPr>
      </a:lvl3pPr>
      <a:lvl4pPr marL="1371600" algn="l" defTabSz="913765" rtl="0" eaLnBrk="1" latinLnBrk="0" hangingPunct="1">
        <a:defRPr sz="1865" kern="1200">
          <a:solidFill>
            <a:schemeClr val="tx1"/>
          </a:solidFill>
          <a:latin typeface="+mn-lt"/>
          <a:ea typeface="+mn-ea"/>
          <a:cs typeface="+mn-cs"/>
        </a:defRPr>
      </a:lvl4pPr>
      <a:lvl5pPr marL="1828800" algn="l" defTabSz="913765" rtl="0" eaLnBrk="1" latinLnBrk="0" hangingPunct="1">
        <a:defRPr sz="1865" kern="1200">
          <a:solidFill>
            <a:schemeClr val="tx1"/>
          </a:solidFill>
          <a:latin typeface="+mn-lt"/>
          <a:ea typeface="+mn-ea"/>
          <a:cs typeface="+mn-cs"/>
        </a:defRPr>
      </a:lvl5pPr>
      <a:lvl6pPr marL="2286000" algn="l" defTabSz="913765" rtl="0" eaLnBrk="1" latinLnBrk="0" hangingPunct="1">
        <a:defRPr sz="1865" kern="1200">
          <a:solidFill>
            <a:schemeClr val="tx1"/>
          </a:solidFill>
          <a:latin typeface="+mn-lt"/>
          <a:ea typeface="+mn-ea"/>
          <a:cs typeface="+mn-cs"/>
        </a:defRPr>
      </a:lvl6pPr>
      <a:lvl7pPr marL="2743200" algn="l" defTabSz="913765" rtl="0" eaLnBrk="1" latinLnBrk="0" hangingPunct="1">
        <a:defRPr sz="1865" kern="1200">
          <a:solidFill>
            <a:schemeClr val="tx1"/>
          </a:solidFill>
          <a:latin typeface="+mn-lt"/>
          <a:ea typeface="+mn-ea"/>
          <a:cs typeface="+mn-cs"/>
        </a:defRPr>
      </a:lvl7pPr>
      <a:lvl8pPr marL="3200400" algn="l" defTabSz="913765" rtl="0" eaLnBrk="1" latinLnBrk="0" hangingPunct="1">
        <a:defRPr sz="1865" kern="1200">
          <a:solidFill>
            <a:schemeClr val="tx1"/>
          </a:solidFill>
          <a:latin typeface="+mn-lt"/>
          <a:ea typeface="+mn-ea"/>
          <a:cs typeface="+mn-cs"/>
        </a:defRPr>
      </a:lvl8pPr>
      <a:lvl9pPr marL="3657600" algn="l" defTabSz="913765"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svg"/><Relationship Id="rId3" Type="http://schemas.openxmlformats.org/officeDocument/2006/relationships/image" Target="../media/image63.png"/><Relationship Id="rId2" Type="http://schemas.openxmlformats.org/officeDocument/2006/relationships/image" Target="../media/image62.png"/><Relationship Id="rId19" Type="http://schemas.openxmlformats.org/officeDocument/2006/relationships/notesSlide" Target="../notesSlides/notesSlide9.xml"/><Relationship Id="rId18" Type="http://schemas.openxmlformats.org/officeDocument/2006/relationships/slideLayout" Target="../slideLayouts/slideLayout1.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image" Target="../media/image5.svg"/><Relationship Id="rId13" Type="http://schemas.openxmlformats.org/officeDocument/2006/relationships/image" Target="../media/image71.png"/><Relationship Id="rId12" Type="http://schemas.openxmlformats.org/officeDocument/2006/relationships/image" Target="../media/image4.svg"/><Relationship Id="rId11" Type="http://schemas.openxmlformats.org/officeDocument/2006/relationships/image" Target="../media/image70.png"/><Relationship Id="rId10" Type="http://schemas.openxmlformats.org/officeDocument/2006/relationships/image" Target="../media/image69.png"/><Relationship Id="rId1" Type="http://schemas.openxmlformats.org/officeDocument/2006/relationships/image" Target="../media/image61.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73.png"/><Relationship Id="rId1" Type="http://schemas.openxmlformats.org/officeDocument/2006/relationships/image" Target="../media/image7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74.png"/></Relationships>
</file>

<file path=ppt/slides/_rels/slide13.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1" Type="http://schemas.openxmlformats.org/officeDocument/2006/relationships/notesSlide" Target="../notesSlides/notesSlide12.xml"/><Relationship Id="rId10" Type="http://schemas.openxmlformats.org/officeDocument/2006/relationships/slideLayout" Target="../slideLayouts/slideLayout1.xml"/><Relationship Id="rId1"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4.xml"/><Relationship Id="rId6" Type="http://schemas.openxmlformats.org/officeDocument/2006/relationships/tags" Target="../tags/tag90.xml"/><Relationship Id="rId5" Type="http://schemas.openxmlformats.org/officeDocument/2006/relationships/image" Target="../media/image21.png"/><Relationship Id="rId4" Type="http://schemas.openxmlformats.org/officeDocument/2006/relationships/tags" Target="../tags/tag89.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88.xml"/></Relationships>
</file>

<file path=ppt/slides/_rels/slide17.xml.rels><?xml version="1.0" encoding="UTF-8" standalone="yes"?>
<Relationships xmlns="http://schemas.openxmlformats.org/package/2006/relationships"><Relationship Id="rId99" Type="http://schemas.openxmlformats.org/officeDocument/2006/relationships/slideLayout" Target="../slideLayouts/slideLayout1.xml"/><Relationship Id="rId98" Type="http://schemas.openxmlformats.org/officeDocument/2006/relationships/tags" Target="../tags/tag170.xml"/><Relationship Id="rId97" Type="http://schemas.openxmlformats.org/officeDocument/2006/relationships/tags" Target="../tags/tag169.xml"/><Relationship Id="rId96" Type="http://schemas.openxmlformats.org/officeDocument/2006/relationships/tags" Target="../tags/tag168.xml"/><Relationship Id="rId95" Type="http://schemas.openxmlformats.org/officeDocument/2006/relationships/tags" Target="../tags/tag167.xml"/><Relationship Id="rId94" Type="http://schemas.openxmlformats.org/officeDocument/2006/relationships/tags" Target="../tags/tag166.xml"/><Relationship Id="rId93" Type="http://schemas.openxmlformats.org/officeDocument/2006/relationships/tags" Target="../tags/tag165.xml"/><Relationship Id="rId92" Type="http://schemas.openxmlformats.org/officeDocument/2006/relationships/tags" Target="../tags/tag164.xml"/><Relationship Id="rId91" Type="http://schemas.openxmlformats.org/officeDocument/2006/relationships/tags" Target="../tags/tag163.xml"/><Relationship Id="rId90" Type="http://schemas.openxmlformats.org/officeDocument/2006/relationships/tags" Target="../tags/tag162.xml"/><Relationship Id="rId9" Type="http://schemas.openxmlformats.org/officeDocument/2006/relationships/tags" Target="../tags/tag99.xml"/><Relationship Id="rId89" Type="http://schemas.openxmlformats.org/officeDocument/2006/relationships/tags" Target="../tags/tag161.xml"/><Relationship Id="rId88" Type="http://schemas.openxmlformats.org/officeDocument/2006/relationships/tags" Target="../tags/tag160.xml"/><Relationship Id="rId87" Type="http://schemas.openxmlformats.org/officeDocument/2006/relationships/tags" Target="../tags/tag159.xml"/><Relationship Id="rId86" Type="http://schemas.openxmlformats.org/officeDocument/2006/relationships/tags" Target="../tags/tag158.xml"/><Relationship Id="rId85" Type="http://schemas.openxmlformats.org/officeDocument/2006/relationships/tags" Target="../tags/tag157.xml"/><Relationship Id="rId84" Type="http://schemas.openxmlformats.org/officeDocument/2006/relationships/tags" Target="../tags/tag156.xml"/><Relationship Id="rId83" Type="http://schemas.openxmlformats.org/officeDocument/2006/relationships/tags" Target="../tags/tag155.xml"/><Relationship Id="rId82" Type="http://schemas.openxmlformats.org/officeDocument/2006/relationships/tags" Target="../tags/tag154.xml"/><Relationship Id="rId81" Type="http://schemas.openxmlformats.org/officeDocument/2006/relationships/image" Target="../media/image103.png"/><Relationship Id="rId80" Type="http://schemas.openxmlformats.org/officeDocument/2006/relationships/tags" Target="../tags/tag153.xml"/><Relationship Id="rId8" Type="http://schemas.openxmlformats.org/officeDocument/2006/relationships/tags" Target="../tags/tag98.xml"/><Relationship Id="rId79" Type="http://schemas.openxmlformats.org/officeDocument/2006/relationships/tags" Target="../tags/tag152.xml"/><Relationship Id="rId78" Type="http://schemas.openxmlformats.org/officeDocument/2006/relationships/image" Target="../media/image102.png"/><Relationship Id="rId77" Type="http://schemas.openxmlformats.org/officeDocument/2006/relationships/tags" Target="../tags/tag151.xml"/><Relationship Id="rId76" Type="http://schemas.openxmlformats.org/officeDocument/2006/relationships/tags" Target="../tags/tag150.xml"/><Relationship Id="rId75" Type="http://schemas.openxmlformats.org/officeDocument/2006/relationships/image" Target="../media/image101.png"/><Relationship Id="rId74" Type="http://schemas.openxmlformats.org/officeDocument/2006/relationships/tags" Target="../tags/tag149.xml"/><Relationship Id="rId73" Type="http://schemas.openxmlformats.org/officeDocument/2006/relationships/tags" Target="../tags/tag148.xml"/><Relationship Id="rId72" Type="http://schemas.openxmlformats.org/officeDocument/2006/relationships/image" Target="../media/image100.png"/><Relationship Id="rId71" Type="http://schemas.openxmlformats.org/officeDocument/2006/relationships/tags" Target="../tags/tag147.xml"/><Relationship Id="rId70" Type="http://schemas.openxmlformats.org/officeDocument/2006/relationships/tags" Target="../tags/tag146.xml"/><Relationship Id="rId7" Type="http://schemas.openxmlformats.org/officeDocument/2006/relationships/tags" Target="../tags/tag97.xml"/><Relationship Id="rId69" Type="http://schemas.openxmlformats.org/officeDocument/2006/relationships/tags" Target="../tags/tag145.xml"/><Relationship Id="rId68" Type="http://schemas.openxmlformats.org/officeDocument/2006/relationships/tags" Target="../tags/tag144.xml"/><Relationship Id="rId67" Type="http://schemas.openxmlformats.org/officeDocument/2006/relationships/image" Target="../media/image99.png"/><Relationship Id="rId66" Type="http://schemas.openxmlformats.org/officeDocument/2006/relationships/tags" Target="../tags/tag143.xml"/><Relationship Id="rId65" Type="http://schemas.openxmlformats.org/officeDocument/2006/relationships/image" Target="../media/image98.png"/><Relationship Id="rId64" Type="http://schemas.openxmlformats.org/officeDocument/2006/relationships/tags" Target="../tags/tag142.xml"/><Relationship Id="rId63" Type="http://schemas.openxmlformats.org/officeDocument/2006/relationships/tags" Target="../tags/tag141.xml"/><Relationship Id="rId62" Type="http://schemas.openxmlformats.org/officeDocument/2006/relationships/tags" Target="../tags/tag140.xml"/><Relationship Id="rId61" Type="http://schemas.openxmlformats.org/officeDocument/2006/relationships/tags" Target="../tags/tag139.xml"/><Relationship Id="rId60" Type="http://schemas.openxmlformats.org/officeDocument/2006/relationships/tags" Target="../tags/tag138.xml"/><Relationship Id="rId6" Type="http://schemas.openxmlformats.org/officeDocument/2006/relationships/tags" Target="../tags/tag96.xml"/><Relationship Id="rId59" Type="http://schemas.openxmlformats.org/officeDocument/2006/relationships/image" Target="../media/image97.png"/><Relationship Id="rId58" Type="http://schemas.openxmlformats.org/officeDocument/2006/relationships/tags" Target="../tags/tag137.xml"/><Relationship Id="rId57" Type="http://schemas.openxmlformats.org/officeDocument/2006/relationships/image" Target="../media/image96.png"/><Relationship Id="rId56" Type="http://schemas.openxmlformats.org/officeDocument/2006/relationships/tags" Target="../tags/tag136.xml"/><Relationship Id="rId55" Type="http://schemas.openxmlformats.org/officeDocument/2006/relationships/tags" Target="../tags/tag135.xml"/><Relationship Id="rId54" Type="http://schemas.openxmlformats.org/officeDocument/2006/relationships/image" Target="../media/image95.png"/><Relationship Id="rId53" Type="http://schemas.openxmlformats.org/officeDocument/2006/relationships/tags" Target="../tags/tag134.xml"/><Relationship Id="rId52" Type="http://schemas.openxmlformats.org/officeDocument/2006/relationships/tags" Target="../tags/tag133.xml"/><Relationship Id="rId51" Type="http://schemas.openxmlformats.org/officeDocument/2006/relationships/image" Target="../media/image94.png"/><Relationship Id="rId50" Type="http://schemas.openxmlformats.org/officeDocument/2006/relationships/tags" Target="../tags/tag132.xml"/><Relationship Id="rId5" Type="http://schemas.openxmlformats.org/officeDocument/2006/relationships/tags" Target="../tags/tag95.xml"/><Relationship Id="rId49" Type="http://schemas.openxmlformats.org/officeDocument/2006/relationships/tags" Target="../tags/tag131.xml"/><Relationship Id="rId48" Type="http://schemas.openxmlformats.org/officeDocument/2006/relationships/image" Target="../media/image93.png"/><Relationship Id="rId47" Type="http://schemas.openxmlformats.org/officeDocument/2006/relationships/tags" Target="../tags/tag130.xml"/><Relationship Id="rId46" Type="http://schemas.openxmlformats.org/officeDocument/2006/relationships/tags" Target="../tags/tag129.xml"/><Relationship Id="rId45" Type="http://schemas.openxmlformats.org/officeDocument/2006/relationships/tags" Target="../tags/tag128.xml"/><Relationship Id="rId44" Type="http://schemas.openxmlformats.org/officeDocument/2006/relationships/image" Target="../media/image92.png"/><Relationship Id="rId43" Type="http://schemas.openxmlformats.org/officeDocument/2006/relationships/tags" Target="../tags/tag127.xml"/><Relationship Id="rId42" Type="http://schemas.openxmlformats.org/officeDocument/2006/relationships/image" Target="../media/image91.png"/><Relationship Id="rId41" Type="http://schemas.openxmlformats.org/officeDocument/2006/relationships/tags" Target="../tags/tag126.xml"/><Relationship Id="rId40" Type="http://schemas.openxmlformats.org/officeDocument/2006/relationships/tags" Target="../tags/tag125.xml"/><Relationship Id="rId4" Type="http://schemas.openxmlformats.org/officeDocument/2006/relationships/tags" Target="../tags/tag94.xml"/><Relationship Id="rId39" Type="http://schemas.openxmlformats.org/officeDocument/2006/relationships/image" Target="../media/image90.png"/><Relationship Id="rId38" Type="http://schemas.openxmlformats.org/officeDocument/2006/relationships/tags" Target="../tags/tag124.xml"/><Relationship Id="rId37" Type="http://schemas.openxmlformats.org/officeDocument/2006/relationships/image" Target="../media/image89.png"/><Relationship Id="rId36" Type="http://schemas.openxmlformats.org/officeDocument/2006/relationships/tags" Target="../tags/tag123.xml"/><Relationship Id="rId35" Type="http://schemas.openxmlformats.org/officeDocument/2006/relationships/image" Target="../media/image88.png"/><Relationship Id="rId34" Type="http://schemas.openxmlformats.org/officeDocument/2006/relationships/tags" Target="../tags/tag122.xml"/><Relationship Id="rId33" Type="http://schemas.openxmlformats.org/officeDocument/2006/relationships/image" Target="../media/image87.png"/><Relationship Id="rId32" Type="http://schemas.openxmlformats.org/officeDocument/2006/relationships/tags" Target="../tags/tag121.xml"/><Relationship Id="rId31" Type="http://schemas.openxmlformats.org/officeDocument/2006/relationships/tags" Target="../tags/tag120.xml"/><Relationship Id="rId30" Type="http://schemas.openxmlformats.org/officeDocument/2006/relationships/tags" Target="../tags/tag119.xml"/><Relationship Id="rId3" Type="http://schemas.openxmlformats.org/officeDocument/2006/relationships/tags" Target="../tags/tag93.xml"/><Relationship Id="rId29" Type="http://schemas.openxmlformats.org/officeDocument/2006/relationships/tags" Target="../tags/tag118.xml"/><Relationship Id="rId28" Type="http://schemas.openxmlformats.org/officeDocument/2006/relationships/tags" Target="../tags/tag117.xml"/><Relationship Id="rId27" Type="http://schemas.openxmlformats.org/officeDocument/2006/relationships/tags" Target="../tags/tag116.xml"/><Relationship Id="rId26" Type="http://schemas.openxmlformats.org/officeDocument/2006/relationships/image" Target="../media/image86.png"/><Relationship Id="rId25" Type="http://schemas.openxmlformats.org/officeDocument/2006/relationships/tags" Target="../tags/tag115.xml"/><Relationship Id="rId24" Type="http://schemas.openxmlformats.org/officeDocument/2006/relationships/tags" Target="../tags/tag114.xml"/><Relationship Id="rId23" Type="http://schemas.openxmlformats.org/officeDocument/2006/relationships/tags" Target="../tags/tag113.xml"/><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tags" Target="../tags/tag92.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75.xml"/><Relationship Id="rId5" Type="http://schemas.openxmlformats.org/officeDocument/2006/relationships/image" Target="../media/image104.png"/><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2.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tags" Target="../tags/tag21.xml"/><Relationship Id="rId7" Type="http://schemas.openxmlformats.org/officeDocument/2006/relationships/image" Target="../media/image12.jpeg"/><Relationship Id="rId6" Type="http://schemas.openxmlformats.org/officeDocument/2006/relationships/tags" Target="../tags/tag20.xml"/><Relationship Id="rId5" Type="http://schemas.openxmlformats.org/officeDocument/2006/relationships/image" Target="../media/image11.jpeg"/><Relationship Id="rId4" Type="http://schemas.openxmlformats.org/officeDocument/2006/relationships/tags" Target="../tags/tag19.xml"/><Relationship Id="rId3" Type="http://schemas.openxmlformats.org/officeDocument/2006/relationships/tags" Target="../tags/tag18.xml"/><Relationship Id="rId26" Type="http://schemas.openxmlformats.org/officeDocument/2006/relationships/slideLayout" Target="../slideLayouts/slideLayout1.xml"/><Relationship Id="rId25" Type="http://schemas.openxmlformats.org/officeDocument/2006/relationships/tags" Target="../tags/tag30.xml"/><Relationship Id="rId24" Type="http://schemas.openxmlformats.org/officeDocument/2006/relationships/image" Target="../media/image20.png"/><Relationship Id="rId23" Type="http://schemas.openxmlformats.org/officeDocument/2006/relationships/tags" Target="../tags/tag29.xml"/><Relationship Id="rId22" Type="http://schemas.openxmlformats.org/officeDocument/2006/relationships/image" Target="../media/image19.jpeg"/><Relationship Id="rId21" Type="http://schemas.openxmlformats.org/officeDocument/2006/relationships/tags" Target="../tags/tag28.xml"/><Relationship Id="rId20" Type="http://schemas.openxmlformats.org/officeDocument/2006/relationships/image" Target="../media/image18.jpeg"/><Relationship Id="rId2" Type="http://schemas.openxmlformats.org/officeDocument/2006/relationships/tags" Target="../tags/tag17.xml"/><Relationship Id="rId19" Type="http://schemas.openxmlformats.org/officeDocument/2006/relationships/tags" Target="../tags/tag27.xml"/><Relationship Id="rId18" Type="http://schemas.openxmlformats.org/officeDocument/2006/relationships/image" Target="../media/image17.jpeg"/><Relationship Id="rId17" Type="http://schemas.openxmlformats.org/officeDocument/2006/relationships/tags" Target="../tags/tag26.xml"/><Relationship Id="rId16" Type="http://schemas.openxmlformats.org/officeDocument/2006/relationships/image" Target="../media/image16.jpeg"/><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image" Target="../media/image15.jpeg"/><Relationship Id="rId12" Type="http://schemas.openxmlformats.org/officeDocument/2006/relationships/tags" Target="../tags/tag23.xml"/><Relationship Id="rId11" Type="http://schemas.openxmlformats.org/officeDocument/2006/relationships/image" Target="../media/image14.jpeg"/><Relationship Id="rId10" Type="http://schemas.openxmlformats.org/officeDocument/2006/relationships/tags" Target="../tags/tag22.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image" Target="../media/image105.png"/></Relationships>
</file>

<file path=ppt/slides/_rels/slide22.xml.rels><?xml version="1.0" encoding="UTF-8" standalone="yes"?>
<Relationships xmlns="http://schemas.openxmlformats.org/package/2006/relationships"><Relationship Id="rId9" Type="http://schemas.openxmlformats.org/officeDocument/2006/relationships/image" Target="../media/image108.png"/><Relationship Id="rId8" Type="http://schemas.openxmlformats.org/officeDocument/2006/relationships/tags" Target="../tags/tag190.xml"/><Relationship Id="rId7" Type="http://schemas.openxmlformats.org/officeDocument/2006/relationships/image" Target="../media/image107.png"/><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3" Type="http://schemas.openxmlformats.org/officeDocument/2006/relationships/slideLayout" Target="../slideLayouts/slideLayout1.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tags" Target="../tags/tag18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13.xml"/><Relationship Id="rId4" Type="http://schemas.openxmlformats.org/officeDocument/2006/relationships/image" Target="../media/image109.png"/><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21.png"/><Relationship Id="rId2" Type="http://schemas.openxmlformats.org/officeDocument/2006/relationships/tags" Target="../tags/tag32.xml"/><Relationship Id="rId10" Type="http://schemas.openxmlformats.org/officeDocument/2006/relationships/notesSlide" Target="../notesSlides/notesSlide2.xml"/><Relationship Id="rId1" Type="http://schemas.openxmlformats.org/officeDocument/2006/relationships/tags" Target="../tags/tag3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29.xml"/><Relationship Id="rId5" Type="http://schemas.openxmlformats.org/officeDocument/2006/relationships/image" Target="../media/image111.png"/><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image" Target="../media/image110.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image" Target="../media/image112.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image" Target="../media/image113.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41.xml"/><Relationship Id="rId5" Type="http://schemas.openxmlformats.org/officeDocument/2006/relationships/image" Target="../media/image115.png"/><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image" Target="../media/image114.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45.xml"/><Relationship Id="rId7" Type="http://schemas.openxmlformats.org/officeDocument/2006/relationships/image" Target="../media/image119.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image" Target="../media/image116.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9.xml"/><Relationship Id="rId4" Type="http://schemas.openxmlformats.org/officeDocument/2006/relationships/image" Target="../media/image120.png"/><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5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image" Target="../media/image121.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image" Target="../media/image114.pn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61.xml"/><Relationship Id="rId5" Type="http://schemas.openxmlformats.org/officeDocument/2006/relationships/image" Target="../media/image125.png"/><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image" Target="../media/image124.png"/></Relationships>
</file>

<file path=ppt/slides/_rels/slide39.xml.rels><?xml version="1.0" encoding="UTF-8" standalone="yes"?>
<Relationships xmlns="http://schemas.openxmlformats.org/package/2006/relationships"><Relationship Id="rId9" Type="http://schemas.openxmlformats.org/officeDocument/2006/relationships/image" Target="../media/image130.png"/><Relationship Id="rId8" Type="http://schemas.openxmlformats.org/officeDocument/2006/relationships/image" Target="../media/image129.png"/><Relationship Id="rId7" Type="http://schemas.openxmlformats.org/officeDocument/2006/relationships/tags" Target="../tags/tag26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tags" Target="../tags/tag264.xml"/><Relationship Id="rId2" Type="http://schemas.openxmlformats.org/officeDocument/2006/relationships/tags" Target="../tags/tag263.xml"/><Relationship Id="rId11" Type="http://schemas.openxmlformats.org/officeDocument/2006/relationships/slideLayout" Target="../slideLayouts/slideLayout1.xml"/><Relationship Id="rId10" Type="http://schemas.openxmlformats.org/officeDocument/2006/relationships/tags" Target="../tags/tag266.xml"/><Relationship Id="rId1" Type="http://schemas.openxmlformats.org/officeDocument/2006/relationships/tags" Target="../tags/tag26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4.xml"/><Relationship Id="rId6" Type="http://schemas.openxmlformats.org/officeDocument/2006/relationships/tags" Target="../tags/tag40.xml"/><Relationship Id="rId5" Type="http://schemas.openxmlformats.org/officeDocument/2006/relationships/image" Target="../media/image21.png"/><Relationship Id="rId4" Type="http://schemas.openxmlformats.org/officeDocument/2006/relationships/tags" Target="../tags/tag39.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38.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4.xml"/><Relationship Id="rId6" Type="http://schemas.openxmlformats.org/officeDocument/2006/relationships/tags" Target="../tags/tag269.xml"/><Relationship Id="rId5" Type="http://schemas.openxmlformats.org/officeDocument/2006/relationships/image" Target="../media/image21.png"/><Relationship Id="rId4" Type="http://schemas.openxmlformats.org/officeDocument/2006/relationships/tags" Target="../tags/tag26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267.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image" Target="../media/image131.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image" Target="../media/image132.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image" Target="../media/image133.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image" Target="../media/image134.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image" Target="../media/image135.pn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image" Target="../media/image136.pn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01.xml"/><Relationship Id="rId5" Type="http://schemas.openxmlformats.org/officeDocument/2006/relationships/image" Target="../media/image138.png"/><Relationship Id="rId4" Type="http://schemas.openxmlformats.org/officeDocument/2006/relationships/image" Target="../media/image137.png"/><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05.xml"/><Relationship Id="rId4" Type="http://schemas.openxmlformats.org/officeDocument/2006/relationships/image" Target="../media/image139.png"/><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09.xml"/><Relationship Id="rId5" Type="http://schemas.openxmlformats.org/officeDocument/2006/relationships/image" Target="../media/image141.png"/><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image" Target="../media/image140.pn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13.xml"/><Relationship Id="rId5" Type="http://schemas.openxmlformats.org/officeDocument/2006/relationships/image" Target="../media/image143.png"/><Relationship Id="rId4" Type="http://schemas.openxmlformats.org/officeDocument/2006/relationships/image" Target="../media/image142.png"/><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tags" Target="../tags/tag310.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144.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image" Target="../media/image145.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image" Target="../media/image146.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image" Target="../media/image147.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image" Target="../media/image148.png"/></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37.xml"/><Relationship Id="rId5" Type="http://schemas.openxmlformats.org/officeDocument/2006/relationships/image" Target="../media/image150.png"/><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image" Target="../media/image149.pn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41.xml"/><Relationship Id="rId5" Type="http://schemas.openxmlformats.org/officeDocument/2006/relationships/image" Target="../media/image152.png"/><Relationship Id="rId4" Type="http://schemas.openxmlformats.org/officeDocument/2006/relationships/image" Target="../media/image151.png"/><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6.png"/><Relationship Id="rId10" Type="http://schemas.openxmlformats.org/officeDocument/2006/relationships/notesSlide" Target="../notesSlides/notesSlide5.xml"/><Relationship Id="rId1" Type="http://schemas.openxmlformats.org/officeDocument/2006/relationships/image" Target="../media/image25.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image" Target="../media/image153.png"/></Relationships>
</file>

<file path=ppt/slides/_rels/slide6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49.xml"/><Relationship Id="rId5" Type="http://schemas.openxmlformats.org/officeDocument/2006/relationships/image" Target="../media/image155.png"/><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image" Target="../media/image154.png"/></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53.xml"/><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image" Target="../media/image156.png"/></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5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image" Target="../media/image157.png"/></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61.xml"/><Relationship Id="rId5" Type="http://schemas.openxmlformats.org/officeDocument/2006/relationships/image" Target="../media/image161.png"/><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image" Target="../media/image160.png"/></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6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image" Target="../media/image162.png"/></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image" Target="../media/image165.png"/></Relationships>
</file>

<file path=ppt/slides/_rels/slide6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73.xml"/><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image" Target="../media/image166.png"/></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image" Target="../media/image167.png"/></Relationships>
</file>

<file path=ppt/slides/_rels/slide6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8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image" Target="../media/image168.png"/></Relationships>
</file>

<file path=ppt/slides/_rels/slide7.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3" Type="http://schemas.openxmlformats.org/officeDocument/2006/relationships/notesSlide" Target="../notesSlides/notesSlide6.xml"/><Relationship Id="rId12" Type="http://schemas.openxmlformats.org/officeDocument/2006/relationships/slideLayout" Target="../slideLayouts/slideLayout1.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32.png"/></Relationships>
</file>

<file path=ppt/slides/_rels/slide7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85.xml"/><Relationship Id="rId7" Type="http://schemas.openxmlformats.org/officeDocument/2006/relationships/image" Target="../media/image174.png"/><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89.xml"/><Relationship Id="rId5" Type="http://schemas.openxmlformats.org/officeDocument/2006/relationships/image" Target="../media/image176.png"/><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image" Target="../media/image175.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93.xml"/><Relationship Id="rId4" Type="http://schemas.openxmlformats.org/officeDocument/2006/relationships/image" Target="../media/image177.png"/><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4.xml"/><Relationship Id="rId6" Type="http://schemas.openxmlformats.org/officeDocument/2006/relationships/tags" Target="../tags/tag396.xml"/><Relationship Id="rId5" Type="http://schemas.openxmlformats.org/officeDocument/2006/relationships/image" Target="../media/image21.png"/><Relationship Id="rId4" Type="http://schemas.openxmlformats.org/officeDocument/2006/relationships/tags" Target="../tags/tag395.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394.xml"/></Relationships>
</file>

<file path=ppt/slides/_rels/slide74.xml.rels><?xml version="1.0" encoding="UTF-8" standalone="yes"?>
<Relationships xmlns="http://schemas.openxmlformats.org/package/2006/relationships"><Relationship Id="rId9" Type="http://schemas.openxmlformats.org/officeDocument/2006/relationships/tags" Target="../tags/tag405.xml"/><Relationship Id="rId8" Type="http://schemas.openxmlformats.org/officeDocument/2006/relationships/tags" Target="../tags/tag404.xml"/><Relationship Id="rId7" Type="http://schemas.openxmlformats.org/officeDocument/2006/relationships/tags" Target="../tags/tag403.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7" Type="http://schemas.openxmlformats.org/officeDocument/2006/relationships/slideLayout" Target="../slideLayouts/slideLayout1.xml"/><Relationship Id="rId16" Type="http://schemas.openxmlformats.org/officeDocument/2006/relationships/tags" Target="../tags/tag412.xml"/><Relationship Id="rId15" Type="http://schemas.openxmlformats.org/officeDocument/2006/relationships/tags" Target="../tags/tag411.xml"/><Relationship Id="rId14" Type="http://schemas.openxmlformats.org/officeDocument/2006/relationships/tags" Target="../tags/tag410.xml"/><Relationship Id="rId13" Type="http://schemas.openxmlformats.org/officeDocument/2006/relationships/tags" Target="../tags/tag409.xml"/><Relationship Id="rId12" Type="http://schemas.openxmlformats.org/officeDocument/2006/relationships/tags" Target="../tags/tag408.xml"/><Relationship Id="rId11" Type="http://schemas.openxmlformats.org/officeDocument/2006/relationships/tags" Target="../tags/tag407.xml"/><Relationship Id="rId10" Type="http://schemas.openxmlformats.org/officeDocument/2006/relationships/tags" Target="../tags/tag406.xml"/><Relationship Id="rId1" Type="http://schemas.openxmlformats.org/officeDocument/2006/relationships/tags" Target="../tags/tag397.xml"/></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17.xml"/><Relationship Id="rId5" Type="http://schemas.openxmlformats.org/officeDocument/2006/relationships/image" Target="../media/image178.png"/><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2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 Type="http://schemas.openxmlformats.org/officeDocument/2006/relationships/tags" Target="../tags/tag418.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28.xml"/><Relationship Id="rId7" Type="http://schemas.openxmlformats.org/officeDocument/2006/relationships/image" Target="../media/image182.png"/><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image" Target="../media/image181.png"/></Relationships>
</file>

<file path=ppt/slides/_rels/slide78.xml.rels><?xml version="1.0" encoding="UTF-8" standalone="yes"?>
<Relationships xmlns="http://schemas.openxmlformats.org/package/2006/relationships"><Relationship Id="rId9" Type="http://schemas.openxmlformats.org/officeDocument/2006/relationships/image" Target="../media/image184.png"/><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image" Target="../media/image183.png"/><Relationship Id="rId4" Type="http://schemas.openxmlformats.org/officeDocument/2006/relationships/tags" Target="../tags/tag432.xml"/><Relationship Id="rId3" Type="http://schemas.openxmlformats.org/officeDocument/2006/relationships/tags" Target="../tags/tag431.xml"/><Relationship Id="rId24" Type="http://schemas.openxmlformats.org/officeDocument/2006/relationships/slideLayout" Target="../slideLayouts/slideLayout1.xml"/><Relationship Id="rId23" Type="http://schemas.openxmlformats.org/officeDocument/2006/relationships/tags" Target="../tags/tag447.xml"/><Relationship Id="rId22" Type="http://schemas.openxmlformats.org/officeDocument/2006/relationships/image" Target="../media/image186.png"/><Relationship Id="rId21" Type="http://schemas.openxmlformats.org/officeDocument/2006/relationships/tags" Target="../tags/tag446.xml"/><Relationship Id="rId20" Type="http://schemas.openxmlformats.org/officeDocument/2006/relationships/tags" Target="../tags/tag445.xml"/><Relationship Id="rId2" Type="http://schemas.openxmlformats.org/officeDocument/2006/relationships/tags" Target="../tags/tag430.xml"/><Relationship Id="rId19" Type="http://schemas.openxmlformats.org/officeDocument/2006/relationships/tags" Target="../tags/tag444.xml"/><Relationship Id="rId18" Type="http://schemas.openxmlformats.org/officeDocument/2006/relationships/tags" Target="../tags/tag443.xml"/><Relationship Id="rId17" Type="http://schemas.openxmlformats.org/officeDocument/2006/relationships/tags" Target="../tags/tag442.xml"/><Relationship Id="rId16" Type="http://schemas.openxmlformats.org/officeDocument/2006/relationships/tags" Target="../tags/tag441.xml"/><Relationship Id="rId15" Type="http://schemas.openxmlformats.org/officeDocument/2006/relationships/tags" Target="../tags/tag440.xml"/><Relationship Id="rId14" Type="http://schemas.openxmlformats.org/officeDocument/2006/relationships/tags" Target="../tags/tag439.xml"/><Relationship Id="rId13" Type="http://schemas.openxmlformats.org/officeDocument/2006/relationships/tags" Target="../tags/tag438.xml"/><Relationship Id="rId12" Type="http://schemas.openxmlformats.org/officeDocument/2006/relationships/tags" Target="../tags/tag437.xml"/><Relationship Id="rId11" Type="http://schemas.openxmlformats.org/officeDocument/2006/relationships/image" Target="../media/image185.png"/><Relationship Id="rId10" Type="http://schemas.openxmlformats.org/officeDocument/2006/relationships/tags" Target="../tags/tag436.xml"/><Relationship Id="rId1" Type="http://schemas.openxmlformats.org/officeDocument/2006/relationships/tags" Target="../tags/tag429.xml"/></Relationships>
</file>

<file path=ppt/slides/_rels/slide7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52.xml"/><Relationship Id="rId7" Type="http://schemas.openxmlformats.org/officeDocument/2006/relationships/image" Target="../media/image189.png"/><Relationship Id="rId6" Type="http://schemas.openxmlformats.org/officeDocument/2006/relationships/tags" Target="../tags/tag451.xml"/><Relationship Id="rId5" Type="http://schemas.openxmlformats.org/officeDocument/2006/relationships/tags" Target="../tags/tag450.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image" Target="../media/image188.png"/><Relationship Id="rId1" Type="http://schemas.openxmlformats.org/officeDocument/2006/relationships/image" Target="../media/image187.png"/></Relationships>
</file>

<file path=ppt/slides/_rels/slide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6" Type="http://schemas.openxmlformats.org/officeDocument/2006/relationships/notesSlide" Target="../notesSlides/notesSlide7.xml"/><Relationship Id="rId25" Type="http://schemas.openxmlformats.org/officeDocument/2006/relationships/slideLayout" Target="../slideLayouts/slideLayout1.xml"/><Relationship Id="rId24" Type="http://schemas.openxmlformats.org/officeDocument/2006/relationships/tags" Target="../tags/tag62.xml"/><Relationship Id="rId23" Type="http://schemas.openxmlformats.org/officeDocument/2006/relationships/tags" Target="../tags/tag61.xml"/><Relationship Id="rId22" Type="http://schemas.openxmlformats.org/officeDocument/2006/relationships/tags" Target="../tags/tag60.xml"/><Relationship Id="rId21" Type="http://schemas.openxmlformats.org/officeDocument/2006/relationships/tags" Target="../tags/tag59.xml"/><Relationship Id="rId20" Type="http://schemas.openxmlformats.org/officeDocument/2006/relationships/image" Target="../media/image47.png"/><Relationship Id="rId2" Type="http://schemas.openxmlformats.org/officeDocument/2006/relationships/tags" Target="../tags/tag48.xml"/><Relationship Id="rId19" Type="http://schemas.openxmlformats.org/officeDocument/2006/relationships/image" Target="../media/image46.png"/><Relationship Id="rId18" Type="http://schemas.openxmlformats.org/officeDocument/2006/relationships/image" Target="../media/image45.png"/><Relationship Id="rId17" Type="http://schemas.openxmlformats.org/officeDocument/2006/relationships/image" Target="../media/image44.png"/><Relationship Id="rId16" Type="http://schemas.openxmlformats.org/officeDocument/2006/relationships/image" Target="../media/image43.png"/><Relationship Id="rId15" Type="http://schemas.openxmlformats.org/officeDocument/2006/relationships/image" Target="../media/image42.png"/><Relationship Id="rId14" Type="http://schemas.openxmlformats.org/officeDocument/2006/relationships/image" Target="../media/image41.png"/><Relationship Id="rId13" Type="http://schemas.openxmlformats.org/officeDocument/2006/relationships/image" Target="../media/image40.png"/><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_rels/slide80.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image" Target="../media/image193.png"/><Relationship Id="rId7" Type="http://schemas.openxmlformats.org/officeDocument/2006/relationships/image" Target="../media/image192.png"/><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tags" Target="../tags/tag454.xml"/><Relationship Id="rId10" Type="http://schemas.openxmlformats.org/officeDocument/2006/relationships/slideLayout" Target="../slideLayouts/slideLayout1.xml"/><Relationship Id="rId1" Type="http://schemas.openxmlformats.org/officeDocument/2006/relationships/tags" Target="../tags/tag453.xml"/></Relationships>
</file>

<file path=ppt/slides/_rels/slide8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4.xml"/><Relationship Id="rId6" Type="http://schemas.openxmlformats.org/officeDocument/2006/relationships/tags" Target="../tags/tag460.xml"/><Relationship Id="rId5" Type="http://schemas.openxmlformats.org/officeDocument/2006/relationships/image" Target="../media/image21.png"/><Relationship Id="rId4" Type="http://schemas.openxmlformats.org/officeDocument/2006/relationships/tags" Target="../tags/tag459.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458.xml"/></Relationships>
</file>

<file path=ppt/slides/_rels/slide82.xml.rels><?xml version="1.0" encoding="UTF-8" standalone="yes"?>
<Relationships xmlns="http://schemas.openxmlformats.org/package/2006/relationships"><Relationship Id="rId9" Type="http://schemas.openxmlformats.org/officeDocument/2006/relationships/image" Target="../media/image196.png"/><Relationship Id="rId8" Type="http://schemas.openxmlformats.org/officeDocument/2006/relationships/tags" Target="../tags/tag466.xml"/><Relationship Id="rId7" Type="http://schemas.openxmlformats.org/officeDocument/2006/relationships/image" Target="../media/image195.png"/><Relationship Id="rId6" Type="http://schemas.openxmlformats.org/officeDocument/2006/relationships/tags" Target="../tags/tag465.xml"/><Relationship Id="rId5" Type="http://schemas.openxmlformats.org/officeDocument/2006/relationships/image" Target="../media/image194.png"/><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tags" Target="../tags/tag462.xml"/><Relationship Id="rId14" Type="http://schemas.openxmlformats.org/officeDocument/2006/relationships/slideLayout" Target="../slideLayouts/slideLayout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tags" Target="../tags/tag461.xml"/></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4.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tags" Target="../tags/tag473.xml"/><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image" Target="../media/image197.png"/></Relationships>
</file>

<file path=ppt/slides/_rels/slide84.xml.rels><?xml version="1.0" encoding="UTF-8" standalone="yes"?>
<Relationships xmlns="http://schemas.openxmlformats.org/package/2006/relationships"><Relationship Id="rId9" Type="http://schemas.openxmlformats.org/officeDocument/2006/relationships/image" Target="../media/image202.png"/><Relationship Id="rId8" Type="http://schemas.openxmlformats.org/officeDocument/2006/relationships/image" Target="../media/image201.png"/><Relationship Id="rId7" Type="http://schemas.openxmlformats.org/officeDocument/2006/relationships/image" Target="../media/image200.png"/><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tags" Target="../tags/tag477.xml"/><Relationship Id="rId2" Type="http://schemas.openxmlformats.org/officeDocument/2006/relationships/tags" Target="../tags/tag476.xml"/><Relationship Id="rId11" Type="http://schemas.openxmlformats.org/officeDocument/2006/relationships/slideLayout" Target="../slideLayouts/slideLayout1.xml"/><Relationship Id="rId10" Type="http://schemas.openxmlformats.org/officeDocument/2006/relationships/tags" Target="../tags/tag481.xml"/><Relationship Id="rId1" Type="http://schemas.openxmlformats.org/officeDocument/2006/relationships/tags" Target="../tags/tag475.xml"/></Relationships>
</file>

<file path=ppt/slides/_rels/slide85.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image" Target="../media/image203.png"/><Relationship Id="rId7" Type="http://schemas.openxmlformats.org/officeDocument/2006/relationships/image" Target="../media/image202.png"/><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tags" Target="../tags/tag483.xml"/><Relationship Id="rId11" Type="http://schemas.openxmlformats.org/officeDocument/2006/relationships/slideLayout" Target="../slideLayouts/slideLayout1.xml"/><Relationship Id="rId10" Type="http://schemas.openxmlformats.org/officeDocument/2006/relationships/tags" Target="../tags/tag489.xml"/><Relationship Id="rId1" Type="http://schemas.openxmlformats.org/officeDocument/2006/relationships/tags" Target="../tags/tag482.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93.xml"/><Relationship Id="rId4" Type="http://schemas.openxmlformats.org/officeDocument/2006/relationships/image" Target="../media/image204.png"/><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tags" Target="../tags/tag490.xml"/></Relationships>
</file>

<file path=ppt/slides/_rels/slide8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99.xml"/><Relationship Id="rId7" Type="http://schemas.openxmlformats.org/officeDocument/2006/relationships/image" Target="../media/image206.png"/><Relationship Id="rId6" Type="http://schemas.openxmlformats.org/officeDocument/2006/relationships/image" Target="../media/image205.png"/><Relationship Id="rId5" Type="http://schemas.openxmlformats.org/officeDocument/2006/relationships/tags" Target="../tags/tag498.xml"/><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tags" Target="../tags/tag495.xml"/><Relationship Id="rId1" Type="http://schemas.openxmlformats.org/officeDocument/2006/relationships/tags" Target="../tags/tag494.xml"/></Relationships>
</file>

<file path=ppt/slides/_rels/slide8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05.xml"/><Relationship Id="rId7" Type="http://schemas.openxmlformats.org/officeDocument/2006/relationships/image" Target="../media/image208.png"/><Relationship Id="rId6" Type="http://schemas.openxmlformats.org/officeDocument/2006/relationships/image" Target="../media/image207.png"/><Relationship Id="rId5" Type="http://schemas.openxmlformats.org/officeDocument/2006/relationships/tags" Target="../tags/tag504.xml"/><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tags" Target="../tags/tag501.xml"/><Relationship Id="rId1" Type="http://schemas.openxmlformats.org/officeDocument/2006/relationships/tags" Target="../tags/tag500.xml"/></Relationships>
</file>

<file path=ppt/slides/_rels/slide8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13.xml"/><Relationship Id="rId7" Type="http://schemas.openxmlformats.org/officeDocument/2006/relationships/tags" Target="../tags/tag512.xml"/><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s>
</file>

<file path=ppt/slides/_rels/slide9.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1.sv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4" Type="http://schemas.openxmlformats.org/officeDocument/2006/relationships/notesSlide" Target="../notesSlides/notesSlide8.xml"/><Relationship Id="rId23" Type="http://schemas.openxmlformats.org/officeDocument/2006/relationships/slideLayout" Target="../slideLayouts/slideLayout1.xml"/><Relationship Id="rId22" Type="http://schemas.openxmlformats.org/officeDocument/2006/relationships/tags" Target="../tags/tag69.xml"/><Relationship Id="rId21" Type="http://schemas.openxmlformats.org/officeDocument/2006/relationships/tags" Target="../tags/tag68.xml"/><Relationship Id="rId20" Type="http://schemas.openxmlformats.org/officeDocument/2006/relationships/tags" Target="../tags/tag67.xml"/><Relationship Id="rId2" Type="http://schemas.openxmlformats.org/officeDocument/2006/relationships/image" Target="../media/image48.png"/><Relationship Id="rId19" Type="http://schemas.openxmlformats.org/officeDocument/2006/relationships/tags" Target="../tags/tag66.xml"/><Relationship Id="rId18" Type="http://schemas.openxmlformats.org/officeDocument/2006/relationships/image" Target="../media/image60.png"/><Relationship Id="rId17" Type="http://schemas.openxmlformats.org/officeDocument/2006/relationships/image" Target="../media/image59.png"/><Relationship Id="rId16" Type="http://schemas.openxmlformats.org/officeDocument/2006/relationships/image" Target="../media/image58.png"/><Relationship Id="rId15" Type="http://schemas.openxmlformats.org/officeDocument/2006/relationships/tags" Target="../tags/tag65.xml"/><Relationship Id="rId14" Type="http://schemas.openxmlformats.org/officeDocument/2006/relationships/image" Target="../media/image57.png"/><Relationship Id="rId13" Type="http://schemas.openxmlformats.org/officeDocument/2006/relationships/image" Target="../media/image2.svg"/><Relationship Id="rId12" Type="http://schemas.openxmlformats.org/officeDocument/2006/relationships/image" Target="../media/image56.png"/><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tags" Target="../tags/tag63.xml"/></Relationships>
</file>

<file path=ppt/slides/_rels/slide9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17.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s>
</file>

<file path=ppt/slides/_rels/slide9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image" Target="../media/image212.png"/></Relationships>
</file>

<file path=ppt/slides/_rels/slide9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729317"/>
            <a:ext cx="12192000" cy="2598420"/>
          </a:xfrm>
          <a:prstGeom prst="rect">
            <a:avLst/>
          </a:prstGeom>
        </p:spPr>
      </p:pic>
      <p:sp>
        <p:nvSpPr>
          <p:cNvPr id="6" name="文本框 5"/>
          <p:cNvSpPr txBox="1"/>
          <p:nvPr/>
        </p:nvSpPr>
        <p:spPr>
          <a:xfrm>
            <a:off x="855990" y="2069769"/>
            <a:ext cx="10384790" cy="1198880"/>
          </a:xfrm>
          <a:prstGeom prst="rect">
            <a:avLst/>
          </a:prstGeom>
          <a:noFill/>
        </p:spPr>
        <p:txBody>
          <a:bodyPr wrap="none" rtlCol="0">
            <a:spAutoFit/>
          </a:bodyPr>
          <a:lstStyle/>
          <a:p>
            <a:pPr lvl="0" algn="ctr">
              <a:lnSpc>
                <a:spcPct val="120000"/>
              </a:lnSpc>
              <a:buClrTx/>
              <a:buSzTx/>
              <a:buFontTx/>
            </a:pPr>
            <a:r>
              <a:rPr lang="zh-CN" altLang="en-US" sz="6000" b="1" spc="400" dirty="0">
                <a:solidFill>
                  <a:schemeClr val="bg1"/>
                </a:solidFill>
                <a:uFillTx/>
                <a:latin typeface="思源黑体 Regular" charset="0"/>
                <a:ea typeface="思源黑体 Regular" panose="020B0500000000000000" charset="-122"/>
                <a:cs typeface="思源黑体 Regular" panose="020B0500000000000000" charset="-122"/>
                <a:sym typeface="+mn-ea"/>
              </a:rPr>
              <a:t>巧用中国知网 创新知识发现</a:t>
            </a:r>
            <a:endParaRPr lang="zh-CN" altLang="en-US" sz="6000" b="1" spc="400" dirty="0">
              <a:solidFill>
                <a:schemeClr val="bg1"/>
              </a:solidFill>
              <a:uFillTx/>
              <a:latin typeface="思源黑体 Regular" charset="0"/>
              <a:ea typeface="思源黑体 Regular" panose="020B0500000000000000" charset="-122"/>
              <a:cs typeface="思源黑体 Regular" panose="020B0500000000000000" charset="-122"/>
              <a:sym typeface="+mn-ea"/>
            </a:endParaRPr>
          </a:p>
        </p:txBody>
      </p:sp>
      <p:sp>
        <p:nvSpPr>
          <p:cNvPr id="3" name="文本框 2"/>
          <p:cNvSpPr txBox="1"/>
          <p:nvPr/>
        </p:nvSpPr>
        <p:spPr>
          <a:xfrm>
            <a:off x="3024928" y="5570008"/>
            <a:ext cx="5853007" cy="563245"/>
          </a:xfrm>
          <a:prstGeom prst="rect">
            <a:avLst/>
          </a:prstGeom>
          <a:noFill/>
        </p:spPr>
        <p:txBody>
          <a:bodyPr wrap="square" rtlCol="0">
            <a:spAutoFit/>
          </a:bodyPr>
          <a:p>
            <a:pPr algn="ctr"/>
            <a:r>
              <a:rPr lang="zh-CN" altLang="en-US" sz="3065">
                <a:latin typeface="楷体" charset="0"/>
                <a:ea typeface="楷体" charset="0"/>
                <a:cs typeface="楷体" charset="0"/>
              </a:rPr>
              <a:t>中国知网</a:t>
            </a:r>
            <a:r>
              <a:rPr lang="en-US" altLang="zh-CN" sz="3065">
                <a:latin typeface="楷体" charset="0"/>
                <a:ea typeface="楷体" charset="0"/>
                <a:cs typeface="楷体" charset="0"/>
              </a:rPr>
              <a:t>  </a:t>
            </a:r>
            <a:r>
              <a:rPr lang="zh-CN" altLang="en-US" sz="3065">
                <a:latin typeface="楷体" charset="0"/>
                <a:ea typeface="楷体" charset="0"/>
                <a:cs typeface="楷体" charset="0"/>
              </a:rPr>
              <a:t>刘晶鑫</a:t>
            </a:r>
            <a:endParaRPr lang="zh-CN" altLang="en-US" sz="3065">
              <a:latin typeface="楷体" charset="0"/>
              <a:ea typeface="楷体" charset="0"/>
              <a:cs typeface="楷体" charset="0"/>
            </a:endParaRPr>
          </a:p>
        </p:txBody>
      </p:sp>
      <p:sp>
        <p:nvSpPr>
          <p:cNvPr id="4" name="文本框 3"/>
          <p:cNvSpPr txBox="1"/>
          <p:nvPr/>
        </p:nvSpPr>
        <p:spPr>
          <a:xfrm>
            <a:off x="4353887" y="3475659"/>
            <a:ext cx="3387725" cy="681990"/>
          </a:xfrm>
          <a:prstGeom prst="rect">
            <a:avLst/>
          </a:prstGeom>
          <a:noFill/>
        </p:spPr>
        <p:txBody>
          <a:bodyPr wrap="none" rtlCol="0">
            <a:spAutoFit/>
          </a:bodyPr>
          <a:p>
            <a:pPr lvl="0" algn="ctr">
              <a:lnSpc>
                <a:spcPct val="120000"/>
              </a:lnSpc>
              <a:buClrTx/>
              <a:buSzTx/>
              <a:buFontTx/>
            </a:pPr>
            <a:r>
              <a:rPr lang="zh-CN" altLang="en-US" sz="3200" b="1" spc="400" dirty="0">
                <a:solidFill>
                  <a:schemeClr val="bg1"/>
                </a:solidFill>
                <a:uFillTx/>
                <a:latin typeface="Hiragino Sans GB" panose="020B0300000000000000" charset="-122"/>
                <a:ea typeface="Hiragino Sans GB" panose="020B0300000000000000" charset="-122"/>
                <a:cs typeface="思源黑体 Regular" panose="020B0500000000000000" charset="-122"/>
                <a:sym typeface="+mn-ea"/>
              </a:rPr>
              <a:t>×××</a:t>
            </a:r>
            <a:r>
              <a:rPr lang="zh-CN" altLang="en-US" sz="3200" b="1" spc="400" dirty="0">
                <a:solidFill>
                  <a:schemeClr val="bg1"/>
                </a:solidFill>
                <a:uFillTx/>
                <a:latin typeface="思源黑体 Regular" charset="0"/>
                <a:ea typeface="思源黑体 Regular" panose="020B0500000000000000" charset="-122"/>
                <a:cs typeface="思源黑体 Regular" panose="020B0500000000000000" charset="-122"/>
                <a:sym typeface="+mn-ea"/>
              </a:rPr>
              <a:t>专场讲座</a:t>
            </a:r>
            <a:endParaRPr lang="zh-CN" altLang="en-US" sz="3200" b="1" spc="400" dirty="0">
              <a:solidFill>
                <a:schemeClr val="bg1"/>
              </a:solidFill>
              <a:uFillTx/>
              <a:latin typeface="思源黑体 Regular" charset="0"/>
              <a:ea typeface="思源黑体 Regular" panose="020B0500000000000000" charset="-122"/>
              <a:cs typeface="思源黑体 Regular" panose="020B0500000000000000" charset="-122"/>
              <a:sym typeface="+mn-ea"/>
            </a:endParaRPr>
          </a:p>
        </p:txBody>
      </p:sp>
      <p:pic>
        <p:nvPicPr>
          <p:cNvPr id="5" name="图片 4"/>
          <p:cNvPicPr>
            <a:picLocks noChangeAspect="1"/>
          </p:cNvPicPr>
          <p:nvPr/>
        </p:nvPicPr>
        <p:blipFill>
          <a:blip r:embed="rId2"/>
          <a:stretch>
            <a:fillRect/>
          </a:stretch>
        </p:blipFill>
        <p:spPr>
          <a:xfrm>
            <a:off x="236961" y="428919"/>
            <a:ext cx="4313828" cy="681485"/>
          </a:xfrm>
          <a:prstGeom prst="rect">
            <a:avLst/>
          </a:prstGeom>
        </p:spPr>
      </p:pic>
      <p:pic>
        <p:nvPicPr>
          <p:cNvPr id="7" name="图片 6" descr="2024中国知网logo-修改版"/>
          <p:cNvPicPr>
            <a:picLocks noChangeAspect="1"/>
          </p:cNvPicPr>
          <p:nvPr/>
        </p:nvPicPr>
        <p:blipFill>
          <a:blip r:embed="rId3"/>
          <a:srcRect t="8609" b="23003"/>
          <a:stretch>
            <a:fillRect/>
          </a:stretch>
        </p:blipFill>
        <p:spPr>
          <a:xfrm>
            <a:off x="9474200" y="349250"/>
            <a:ext cx="2585720" cy="840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1039495"/>
            <a:ext cx="11280775" cy="829945"/>
          </a:xfrm>
          <a:prstGeom prst="rect">
            <a:avLst/>
          </a:prstGeom>
          <a:noFill/>
        </p:spPr>
        <p:txBody>
          <a:bodyPr wrap="square" rtlCol="0" anchor="t">
            <a:spAutoFit/>
          </a:bodyPr>
          <a:p>
            <a:pPr>
              <a:lnSpc>
                <a:spcPct val="150000"/>
              </a:lnSpc>
            </a:pPr>
            <a:r>
              <a:rPr lang="zh-CN" altLang="en-US" b="1">
                <a:sym typeface="+mn-ea"/>
              </a:rPr>
              <a:t>（二）</a:t>
            </a:r>
            <a:r>
              <a:rPr lang="zh-CN" altLang="en-US" b="1"/>
              <a:t>我的CNKI</a:t>
            </a:r>
            <a:r>
              <a:rPr lang="en-US" altLang="zh-CN" b="1"/>
              <a:t> </a:t>
            </a:r>
            <a:endParaRPr lang="zh-CN" altLang="en-US" b="1"/>
          </a:p>
          <a:p>
            <a:pPr>
              <a:lnSpc>
                <a:spcPct val="150000"/>
              </a:lnSpc>
            </a:pPr>
            <a:r>
              <a:rPr lang="zh-CN" altLang="en-US" sz="1400"/>
              <a:t>注册并登录个人账号，可进入我的CNKI享个性化文献管理服务。包括：收藏文献、查看历史记录、关注检索式、论文、期刊、作者。</a:t>
            </a:r>
            <a:endParaRPr lang="zh-CN" altLang="en-US" sz="1400"/>
          </a:p>
        </p:txBody>
      </p:sp>
      <p:pic>
        <p:nvPicPr>
          <p:cNvPr id="2" name="图片 1"/>
          <p:cNvPicPr>
            <a:picLocks noChangeAspect="1"/>
          </p:cNvPicPr>
          <p:nvPr/>
        </p:nvPicPr>
        <p:blipFill>
          <a:blip r:embed="rId1"/>
          <a:stretch>
            <a:fillRect/>
          </a:stretch>
        </p:blipFill>
        <p:spPr>
          <a:xfrm>
            <a:off x="274320" y="1869440"/>
            <a:ext cx="9003030" cy="4989195"/>
          </a:xfrm>
          <a:prstGeom prst="rect">
            <a:avLst/>
          </a:prstGeom>
        </p:spPr>
      </p:pic>
      <p:sp>
        <p:nvSpPr>
          <p:cNvPr id="3" name="矩形 2"/>
          <p:cNvSpPr/>
          <p:nvPr/>
        </p:nvSpPr>
        <p:spPr>
          <a:xfrm>
            <a:off x="7439025" y="2500630"/>
            <a:ext cx="1714500" cy="1552575"/>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6" name="圆角矩形 5"/>
          <p:cNvSpPr/>
          <p:nvPr/>
        </p:nvSpPr>
        <p:spPr>
          <a:xfrm>
            <a:off x="7439025" y="4129405"/>
            <a:ext cx="1552575" cy="972820"/>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您可创建收藏夹，使得信息分类更加清晰，便于管理和查找。</a:t>
            </a:r>
            <a:endParaRPr lang="zh-CN" altLang="en-US" sz="1200">
              <a:solidFill>
                <a:schemeClr val="bg1"/>
              </a:solidFill>
              <a:latin typeface="+mn-ea"/>
              <a:cs typeface="MiSans Normal" panose="00000500000000000000" charset="-122"/>
              <a:sym typeface="MiSans Normal" panose="00000500000000000000" charset="-122"/>
            </a:endParaRPr>
          </a:p>
        </p:txBody>
      </p:sp>
      <p:sp>
        <p:nvSpPr>
          <p:cNvPr id="7" name="矩形 6"/>
          <p:cNvSpPr/>
          <p:nvPr/>
        </p:nvSpPr>
        <p:spPr>
          <a:xfrm>
            <a:off x="1946275" y="4256405"/>
            <a:ext cx="5362575" cy="2544445"/>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8" name="圆角矩形 7"/>
          <p:cNvSpPr/>
          <p:nvPr/>
        </p:nvSpPr>
        <p:spPr>
          <a:xfrm>
            <a:off x="3536950" y="3429635"/>
            <a:ext cx="2018030" cy="826770"/>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将经常访问或感兴趣的文献添加至收藏夹，可按收藏时间降序或升序排列</a:t>
            </a:r>
            <a:endParaRPr lang="zh-CN" altLang="en-US" sz="1200">
              <a:solidFill>
                <a:schemeClr val="bg1"/>
              </a:solidFill>
              <a:latin typeface="+mn-ea"/>
              <a:cs typeface="MiSans Normal" panose="00000500000000000000" charset="-122"/>
              <a:sym typeface="MiSans Normal" panose="00000500000000000000" charset="-122"/>
            </a:endParaRPr>
          </a:p>
        </p:txBody>
      </p:sp>
      <p:grpSp>
        <p:nvGrpSpPr>
          <p:cNvPr id="20" name="组合 19"/>
          <p:cNvGrpSpPr/>
          <p:nvPr/>
        </p:nvGrpSpPr>
        <p:grpSpPr>
          <a:xfrm>
            <a:off x="253365" y="1868805"/>
            <a:ext cx="9002395" cy="4988560"/>
            <a:chOff x="432" y="2944"/>
            <a:chExt cx="14177" cy="7856"/>
          </a:xfrm>
        </p:grpSpPr>
        <p:pic>
          <p:nvPicPr>
            <p:cNvPr id="11" name="图片 10"/>
            <p:cNvPicPr>
              <a:picLocks noChangeAspect="1"/>
            </p:cNvPicPr>
            <p:nvPr/>
          </p:nvPicPr>
          <p:blipFill>
            <a:blip r:embed="rId2"/>
            <a:srcRect b="13850"/>
            <a:stretch>
              <a:fillRect/>
            </a:stretch>
          </p:blipFill>
          <p:spPr>
            <a:xfrm>
              <a:off x="432" y="2944"/>
              <a:ext cx="14177" cy="7856"/>
            </a:xfrm>
            <a:prstGeom prst="rect">
              <a:avLst/>
            </a:prstGeom>
          </p:spPr>
        </p:pic>
        <p:sp>
          <p:nvSpPr>
            <p:cNvPr id="12" name="矩形 11"/>
            <p:cNvSpPr/>
            <p:nvPr/>
          </p:nvSpPr>
          <p:spPr>
            <a:xfrm>
              <a:off x="1065" y="5993"/>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16" name="图片 15"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6" y="5115"/>
              <a:ext cx="1110" cy="1110"/>
            </a:xfrm>
            <a:prstGeom prst="rect">
              <a:avLst/>
            </a:prstGeom>
          </p:spPr>
        </p:pic>
        <p:sp>
          <p:nvSpPr>
            <p:cNvPr id="17" name="圆角矩形 16"/>
            <p:cNvSpPr/>
            <p:nvPr/>
          </p:nvSpPr>
          <p:spPr>
            <a:xfrm>
              <a:off x="3326" y="3093"/>
              <a:ext cx="3494" cy="2158"/>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检索历史按时间倒序显示，列表显示检索条件、检索词、检索范围及检索时间，使用检索历史来回顾学习过程中的搜索路径和资料来源。</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28" name="组合 27"/>
          <p:cNvGrpSpPr/>
          <p:nvPr/>
        </p:nvGrpSpPr>
        <p:grpSpPr>
          <a:xfrm>
            <a:off x="255905" y="1868805"/>
            <a:ext cx="9001760" cy="4988560"/>
            <a:chOff x="433" y="2944"/>
            <a:chExt cx="14176" cy="7856"/>
          </a:xfrm>
        </p:grpSpPr>
        <p:pic>
          <p:nvPicPr>
            <p:cNvPr id="18" name="图片 17"/>
            <p:cNvPicPr>
              <a:picLocks noChangeAspect="1"/>
            </p:cNvPicPr>
            <p:nvPr/>
          </p:nvPicPr>
          <p:blipFill>
            <a:blip r:embed="rId5"/>
            <a:srcRect b="14300"/>
            <a:stretch>
              <a:fillRect/>
            </a:stretch>
          </p:blipFill>
          <p:spPr>
            <a:xfrm>
              <a:off x="433" y="2944"/>
              <a:ext cx="14177" cy="7857"/>
            </a:xfrm>
            <a:prstGeom prst="rect">
              <a:avLst/>
            </a:prstGeom>
          </p:spPr>
        </p:pic>
        <p:sp>
          <p:nvSpPr>
            <p:cNvPr id="25" name="矩形 24"/>
            <p:cNvSpPr/>
            <p:nvPr/>
          </p:nvSpPr>
          <p:spPr>
            <a:xfrm>
              <a:off x="1065" y="6373"/>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26" name="图片 25"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5" y="5413"/>
              <a:ext cx="1110" cy="1110"/>
            </a:xfrm>
            <a:prstGeom prst="rect">
              <a:avLst/>
            </a:prstGeom>
          </p:spPr>
        </p:pic>
        <p:sp>
          <p:nvSpPr>
            <p:cNvPr id="27" name="圆角矩形 26"/>
            <p:cNvSpPr/>
            <p:nvPr/>
          </p:nvSpPr>
          <p:spPr>
            <a:xfrm>
              <a:off x="3102" y="3753"/>
              <a:ext cx="3718" cy="154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记录访问过的文献知网节，可实时查看自己的浏览历史，以便快速返回之前访问过的文献知网节。</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33" name="组合 32"/>
          <p:cNvGrpSpPr/>
          <p:nvPr/>
        </p:nvGrpSpPr>
        <p:grpSpPr>
          <a:xfrm>
            <a:off x="255905" y="1870075"/>
            <a:ext cx="9001760" cy="4988560"/>
            <a:chOff x="433" y="2944"/>
            <a:chExt cx="14176" cy="7856"/>
          </a:xfrm>
        </p:grpSpPr>
        <p:pic>
          <p:nvPicPr>
            <p:cNvPr id="29" name="图片 28"/>
            <p:cNvPicPr>
              <a:picLocks noChangeAspect="1"/>
            </p:cNvPicPr>
            <p:nvPr/>
          </p:nvPicPr>
          <p:blipFill>
            <a:blip r:embed="rId6"/>
            <a:srcRect b="4741"/>
            <a:stretch>
              <a:fillRect/>
            </a:stretch>
          </p:blipFill>
          <p:spPr>
            <a:xfrm>
              <a:off x="433" y="2944"/>
              <a:ext cx="14177" cy="7856"/>
            </a:xfrm>
            <a:prstGeom prst="rect">
              <a:avLst/>
            </a:prstGeom>
          </p:spPr>
        </p:pic>
        <p:sp>
          <p:nvSpPr>
            <p:cNvPr id="30" name="矩形 29"/>
            <p:cNvSpPr/>
            <p:nvPr/>
          </p:nvSpPr>
          <p:spPr>
            <a:xfrm>
              <a:off x="1115" y="6723"/>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31" name="图片 30"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5" y="5493"/>
              <a:ext cx="1380" cy="1380"/>
            </a:xfrm>
            <a:prstGeom prst="rect">
              <a:avLst/>
            </a:prstGeom>
          </p:spPr>
        </p:pic>
        <p:sp>
          <p:nvSpPr>
            <p:cNvPr id="32" name="圆角矩形 31"/>
            <p:cNvSpPr/>
            <p:nvPr/>
          </p:nvSpPr>
          <p:spPr>
            <a:xfrm>
              <a:off x="3240" y="3732"/>
              <a:ext cx="3777" cy="148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下载行为包括PDF下载、CAJ下载、HTML阅读、原版阅读。下载次数为对应文献在本平台累计下载次数。</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38" name="组合 37"/>
          <p:cNvGrpSpPr/>
          <p:nvPr/>
        </p:nvGrpSpPr>
        <p:grpSpPr>
          <a:xfrm>
            <a:off x="255905" y="1869440"/>
            <a:ext cx="9020810" cy="5021580"/>
            <a:chOff x="434" y="2944"/>
            <a:chExt cx="14206" cy="7908"/>
          </a:xfrm>
        </p:grpSpPr>
        <p:pic>
          <p:nvPicPr>
            <p:cNvPr id="34" name="图片 33"/>
            <p:cNvPicPr>
              <a:picLocks noChangeAspect="1"/>
            </p:cNvPicPr>
            <p:nvPr/>
          </p:nvPicPr>
          <p:blipFill>
            <a:blip r:embed="rId7"/>
            <a:stretch>
              <a:fillRect/>
            </a:stretch>
          </p:blipFill>
          <p:spPr>
            <a:xfrm>
              <a:off x="434" y="2944"/>
              <a:ext cx="14207" cy="7909"/>
            </a:xfrm>
            <a:prstGeom prst="rect">
              <a:avLst/>
            </a:prstGeom>
          </p:spPr>
        </p:pic>
        <p:sp>
          <p:nvSpPr>
            <p:cNvPr id="35" name="矩形 34"/>
            <p:cNvSpPr/>
            <p:nvPr/>
          </p:nvSpPr>
          <p:spPr>
            <a:xfrm>
              <a:off x="1210" y="7613"/>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36" name="图片 35"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0" y="6383"/>
              <a:ext cx="1380" cy="1380"/>
            </a:xfrm>
            <a:prstGeom prst="rect">
              <a:avLst/>
            </a:prstGeom>
          </p:spPr>
        </p:pic>
        <p:sp>
          <p:nvSpPr>
            <p:cNvPr id="37" name="圆角矩形 36"/>
            <p:cNvSpPr/>
            <p:nvPr/>
          </p:nvSpPr>
          <p:spPr>
            <a:xfrm>
              <a:off x="3335" y="4622"/>
              <a:ext cx="3077" cy="148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检索式关注为检索结果页主题定制的内容，可了解所关注领域的最新成果及进展。</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43" name="组合 42"/>
          <p:cNvGrpSpPr/>
          <p:nvPr/>
        </p:nvGrpSpPr>
        <p:grpSpPr>
          <a:xfrm>
            <a:off x="255905" y="1869440"/>
            <a:ext cx="9020810" cy="5080635"/>
            <a:chOff x="435" y="2944"/>
            <a:chExt cx="14206" cy="8001"/>
          </a:xfrm>
        </p:grpSpPr>
        <p:pic>
          <p:nvPicPr>
            <p:cNvPr id="39" name="图片 38"/>
            <p:cNvPicPr>
              <a:picLocks noChangeAspect="1"/>
            </p:cNvPicPr>
            <p:nvPr/>
          </p:nvPicPr>
          <p:blipFill>
            <a:blip r:embed="rId8"/>
            <a:stretch>
              <a:fillRect/>
            </a:stretch>
          </p:blipFill>
          <p:spPr>
            <a:xfrm>
              <a:off x="435" y="2944"/>
              <a:ext cx="14206" cy="8001"/>
            </a:xfrm>
            <a:prstGeom prst="rect">
              <a:avLst/>
            </a:prstGeom>
          </p:spPr>
        </p:pic>
        <p:sp>
          <p:nvSpPr>
            <p:cNvPr id="40" name="矩形 39"/>
            <p:cNvSpPr/>
            <p:nvPr/>
          </p:nvSpPr>
          <p:spPr>
            <a:xfrm>
              <a:off x="1065" y="8008"/>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41" name="图片 40"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5" y="7197"/>
              <a:ext cx="796" cy="796"/>
            </a:xfrm>
            <a:prstGeom prst="rect">
              <a:avLst/>
            </a:prstGeom>
          </p:spPr>
        </p:pic>
        <p:sp>
          <p:nvSpPr>
            <p:cNvPr id="42" name="圆角矩形 41"/>
            <p:cNvSpPr/>
            <p:nvPr/>
          </p:nvSpPr>
          <p:spPr>
            <a:xfrm>
              <a:off x="3065" y="5713"/>
              <a:ext cx="2704" cy="148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若关注的文献有引证文献，则按发表时间降序排列</a:t>
              </a:r>
              <a:r>
                <a:rPr lang="en-US" altLang="zh-CN" sz="1200">
                  <a:solidFill>
                    <a:schemeClr val="bg1"/>
                  </a:solidFill>
                  <a:latin typeface="+mn-ea"/>
                  <a:cs typeface="MiSans Normal" panose="00000500000000000000" charset="-122"/>
                  <a:sym typeface="MiSans Normal" panose="00000500000000000000" charset="-122"/>
                </a:rPr>
                <a:t>,</a:t>
              </a:r>
              <a:r>
                <a:rPr lang="zh-CN" altLang="en-US" sz="1200">
                  <a:solidFill>
                    <a:schemeClr val="bg1"/>
                  </a:solidFill>
                  <a:latin typeface="+mn-ea"/>
                  <a:cs typeface="MiSans Normal" panose="00000500000000000000" charset="-122"/>
                  <a:sym typeface="MiSans Normal" panose="00000500000000000000" charset="-122"/>
                </a:rPr>
                <a:t>持续关注文献动态。</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48" name="组合 47"/>
          <p:cNvGrpSpPr/>
          <p:nvPr/>
        </p:nvGrpSpPr>
        <p:grpSpPr>
          <a:xfrm>
            <a:off x="253365" y="1870075"/>
            <a:ext cx="9023350" cy="4988560"/>
            <a:chOff x="435" y="2944"/>
            <a:chExt cx="14210" cy="7856"/>
          </a:xfrm>
        </p:grpSpPr>
        <p:pic>
          <p:nvPicPr>
            <p:cNvPr id="44" name="图片 43"/>
            <p:cNvPicPr>
              <a:picLocks noChangeAspect="1"/>
            </p:cNvPicPr>
            <p:nvPr/>
          </p:nvPicPr>
          <p:blipFill>
            <a:blip r:embed="rId9"/>
            <a:srcRect b="8009"/>
            <a:stretch>
              <a:fillRect/>
            </a:stretch>
          </p:blipFill>
          <p:spPr>
            <a:xfrm>
              <a:off x="435" y="2944"/>
              <a:ext cx="14210" cy="7856"/>
            </a:xfrm>
            <a:prstGeom prst="rect">
              <a:avLst/>
            </a:prstGeom>
          </p:spPr>
        </p:pic>
        <p:sp>
          <p:nvSpPr>
            <p:cNvPr id="45" name="矩形 44"/>
            <p:cNvSpPr/>
            <p:nvPr/>
          </p:nvSpPr>
          <p:spPr>
            <a:xfrm>
              <a:off x="1025" y="8388"/>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46" name="图片 45"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5" y="7577"/>
              <a:ext cx="796" cy="796"/>
            </a:xfrm>
            <a:prstGeom prst="rect">
              <a:avLst/>
            </a:prstGeom>
          </p:spPr>
        </p:pic>
        <p:sp>
          <p:nvSpPr>
            <p:cNvPr id="47" name="圆角矩形 46"/>
            <p:cNvSpPr/>
            <p:nvPr/>
          </p:nvSpPr>
          <p:spPr>
            <a:xfrm>
              <a:off x="3025" y="6539"/>
              <a:ext cx="2973" cy="107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显示所关注期刊的全部文献，按发表时间降序排列。</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53" name="组合 52"/>
          <p:cNvGrpSpPr/>
          <p:nvPr/>
        </p:nvGrpSpPr>
        <p:grpSpPr>
          <a:xfrm>
            <a:off x="255905" y="1868170"/>
            <a:ext cx="9000490" cy="4988560"/>
            <a:chOff x="432" y="2944"/>
            <a:chExt cx="14174" cy="7856"/>
          </a:xfrm>
        </p:grpSpPr>
        <p:pic>
          <p:nvPicPr>
            <p:cNvPr id="49" name="图片 48"/>
            <p:cNvPicPr>
              <a:picLocks noChangeAspect="1"/>
            </p:cNvPicPr>
            <p:nvPr/>
          </p:nvPicPr>
          <p:blipFill>
            <a:blip r:embed="rId10"/>
            <a:srcRect b="4532"/>
            <a:stretch>
              <a:fillRect/>
            </a:stretch>
          </p:blipFill>
          <p:spPr>
            <a:xfrm>
              <a:off x="432" y="2944"/>
              <a:ext cx="14174" cy="7857"/>
            </a:xfrm>
            <a:prstGeom prst="rect">
              <a:avLst/>
            </a:prstGeom>
          </p:spPr>
        </p:pic>
        <p:sp>
          <p:nvSpPr>
            <p:cNvPr id="50" name="矩形 49"/>
            <p:cNvSpPr/>
            <p:nvPr/>
          </p:nvSpPr>
          <p:spPr>
            <a:xfrm>
              <a:off x="1210" y="8663"/>
              <a:ext cx="1110" cy="3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51" name="图片 50"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0" y="7852"/>
              <a:ext cx="796" cy="796"/>
            </a:xfrm>
            <a:prstGeom prst="rect">
              <a:avLst/>
            </a:prstGeom>
          </p:spPr>
        </p:pic>
        <p:sp>
          <p:nvSpPr>
            <p:cNvPr id="52" name="圆角矩形 51"/>
            <p:cNvSpPr/>
            <p:nvPr/>
          </p:nvSpPr>
          <p:spPr>
            <a:xfrm>
              <a:off x="3210" y="6814"/>
              <a:ext cx="3201" cy="107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显示所关注作者发表的全部文献，按发表时间降序排列。</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76" name="组合 75"/>
          <p:cNvGrpSpPr/>
          <p:nvPr/>
        </p:nvGrpSpPr>
        <p:grpSpPr>
          <a:xfrm>
            <a:off x="9337675" y="1964055"/>
            <a:ext cx="4386580" cy="3001010"/>
            <a:chOff x="14705" y="3093"/>
            <a:chExt cx="6908" cy="4726"/>
          </a:xfrm>
        </p:grpSpPr>
        <p:grpSp>
          <p:nvGrpSpPr>
            <p:cNvPr id="70" name="组合 69"/>
            <p:cNvGrpSpPr/>
            <p:nvPr/>
          </p:nvGrpSpPr>
          <p:grpSpPr>
            <a:xfrm>
              <a:off x="14705" y="3604"/>
              <a:ext cx="4652" cy="4215"/>
              <a:chOff x="14705" y="3604"/>
              <a:chExt cx="4652" cy="4215"/>
            </a:xfrm>
          </p:grpSpPr>
          <p:grpSp>
            <p:nvGrpSpPr>
              <p:cNvPr id="65" name="组合 64"/>
              <p:cNvGrpSpPr/>
              <p:nvPr/>
            </p:nvGrpSpPr>
            <p:grpSpPr>
              <a:xfrm>
                <a:off x="14705" y="3604"/>
                <a:ext cx="4652" cy="4215"/>
                <a:chOff x="14705" y="3604"/>
                <a:chExt cx="4652" cy="4215"/>
              </a:xfrm>
            </p:grpSpPr>
            <p:sp>
              <p:nvSpPr>
                <p:cNvPr id="54" name="文本框 53"/>
                <p:cNvSpPr txBox="1"/>
                <p:nvPr/>
              </p:nvSpPr>
              <p:spPr>
                <a:xfrm>
                  <a:off x="15005" y="3604"/>
                  <a:ext cx="4352" cy="4215"/>
                </a:xfrm>
                <a:prstGeom prst="rect">
                  <a:avLst/>
                </a:prstGeom>
                <a:noFill/>
              </p:spPr>
              <p:txBody>
                <a:bodyPr wrap="square" rtlCol="0" anchor="t">
                  <a:spAutoFit/>
                </a:bodyPr>
                <a:p>
                  <a:pPr>
                    <a:lnSpc>
                      <a:spcPct val="150000"/>
                    </a:lnSpc>
                  </a:pPr>
                  <a:r>
                    <a:rPr lang="zh-CN" altLang="en-US" sz="1400">
                      <a:sym typeface="+mn-ea"/>
                    </a:rPr>
                    <a:t>提高文献资源的整合和访问的便捷性，提升研究效率；</a:t>
                  </a:r>
                  <a:endParaRPr lang="zh-CN" altLang="en-US" sz="1400">
                    <a:sym typeface="+mn-ea"/>
                  </a:endParaRPr>
                </a:p>
                <a:p>
                  <a:pPr indent="0" algn="l" fontAlgn="auto">
                    <a:lnSpc>
                      <a:spcPct val="150000"/>
                    </a:lnSpc>
                    <a:buFont typeface="Wingdings" panose="05000000000000000000" charset="0"/>
                    <a:buNone/>
                  </a:pPr>
                  <a:r>
                    <a:rPr lang="zh-CN" altLang="en-US" sz="1400">
                      <a:sym typeface="+mn-ea"/>
                    </a:rPr>
                    <a:t>关注您的核心需求，定位为文献管理服务；</a:t>
                  </a:r>
                  <a:endParaRPr lang="zh-CN" altLang="en-US" sz="1400"/>
                </a:p>
                <a:p>
                  <a:pPr indent="0" algn="l" fontAlgn="auto">
                    <a:lnSpc>
                      <a:spcPct val="150000"/>
                    </a:lnSpc>
                    <a:buFont typeface="Wingdings" panose="05000000000000000000" charset="0"/>
                    <a:buNone/>
                  </a:pPr>
                  <a:r>
                    <a:rPr lang="zh-CN" altLang="en-US" sz="1400">
                      <a:sym typeface="+mn-ea"/>
                    </a:rPr>
                    <a:t>采用更简洁的页面展示，提升视觉效果；</a:t>
                  </a:r>
                  <a:endParaRPr lang="zh-CN" altLang="en-US" sz="1400"/>
                </a:p>
                <a:p>
                  <a:pPr indent="0" algn="l" fontAlgn="auto">
                    <a:lnSpc>
                      <a:spcPct val="150000"/>
                    </a:lnSpc>
                    <a:buFont typeface="Wingdings" panose="05000000000000000000" charset="0"/>
                    <a:buNone/>
                  </a:pPr>
                  <a:r>
                    <a:rPr lang="zh-CN" altLang="en-US" sz="1400">
                      <a:sym typeface="+mn-ea"/>
                    </a:rPr>
                    <a:t>完善功能模块，确保各个功能模块之间的顺畅衔接。</a:t>
                  </a:r>
                  <a:endParaRPr lang="zh-CN" altLang="en-US" sz="1400">
                    <a:sym typeface="+mn-ea"/>
                  </a:endParaRPr>
                </a:p>
              </p:txBody>
            </p:sp>
            <p:pic>
              <p:nvPicPr>
                <p:cNvPr id="61" name="图片 60" descr="正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05" y="4073"/>
                  <a:ext cx="308" cy="308"/>
                </a:xfrm>
                <a:prstGeom prst="rect">
                  <a:avLst/>
                </a:prstGeom>
              </p:spPr>
            </p:pic>
            <p:pic>
              <p:nvPicPr>
                <p:cNvPr id="62" name="图片 61" descr="正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05" y="5032"/>
                  <a:ext cx="308" cy="308"/>
                </a:xfrm>
                <a:prstGeom prst="rect">
                  <a:avLst/>
                </a:prstGeom>
              </p:spPr>
            </p:pic>
            <p:pic>
              <p:nvPicPr>
                <p:cNvPr id="63" name="图片 62" descr="正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05" y="6053"/>
                  <a:ext cx="308" cy="308"/>
                </a:xfrm>
                <a:prstGeom prst="rect">
                  <a:avLst/>
                </a:prstGeom>
              </p:spPr>
            </p:pic>
            <p:pic>
              <p:nvPicPr>
                <p:cNvPr id="64" name="图片 63" descr="正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05" y="7038"/>
                  <a:ext cx="308" cy="308"/>
                </a:xfrm>
                <a:prstGeom prst="rect">
                  <a:avLst/>
                </a:prstGeom>
              </p:spPr>
            </p:pic>
          </p:grpSp>
          <p:cxnSp>
            <p:nvCxnSpPr>
              <p:cNvPr id="66" name="直接连接符 65"/>
              <p:cNvCxnSpPr/>
              <p:nvPr/>
            </p:nvCxnSpPr>
            <p:spPr>
              <a:xfrm>
                <a:off x="15178" y="4730"/>
                <a:ext cx="3855" cy="0"/>
              </a:xfrm>
              <a:prstGeom prst="line">
                <a:avLst/>
              </a:prstGeom>
              <a:ln>
                <a:solidFill>
                  <a:srgbClr val="2D73ED"/>
                </a:solidFill>
              </a:ln>
            </p:spPr>
            <p:style>
              <a:lnRef idx="2">
                <a:schemeClr val="accent1"/>
              </a:lnRef>
              <a:fillRef idx="0">
                <a:srgbClr val="FFFFFF"/>
              </a:fillRef>
              <a:effectRef idx="0">
                <a:srgbClr val="FFFFFF"/>
              </a:effectRef>
              <a:fontRef idx="minor">
                <a:schemeClr val="tx1"/>
              </a:fontRef>
            </p:style>
          </p:cxnSp>
          <p:cxnSp>
            <p:nvCxnSpPr>
              <p:cNvPr id="67" name="直接连接符 66"/>
              <p:cNvCxnSpPr/>
              <p:nvPr/>
            </p:nvCxnSpPr>
            <p:spPr>
              <a:xfrm>
                <a:off x="15178" y="5713"/>
                <a:ext cx="3855" cy="0"/>
              </a:xfrm>
              <a:prstGeom prst="line">
                <a:avLst/>
              </a:prstGeom>
              <a:ln>
                <a:solidFill>
                  <a:srgbClr val="2D73ED"/>
                </a:solidFill>
              </a:ln>
            </p:spPr>
            <p:style>
              <a:lnRef idx="2">
                <a:schemeClr val="accent1"/>
              </a:lnRef>
              <a:fillRef idx="0">
                <a:srgbClr val="FFFFFF"/>
              </a:fillRef>
              <a:effectRef idx="0">
                <a:srgbClr val="FFFFFF"/>
              </a:effectRef>
              <a:fontRef idx="minor">
                <a:schemeClr val="tx1"/>
              </a:fontRef>
            </p:style>
          </p:cxnSp>
          <p:cxnSp>
            <p:nvCxnSpPr>
              <p:cNvPr id="68" name="直接连接符 67"/>
              <p:cNvCxnSpPr/>
              <p:nvPr/>
            </p:nvCxnSpPr>
            <p:spPr>
              <a:xfrm>
                <a:off x="15178" y="6755"/>
                <a:ext cx="3855" cy="0"/>
              </a:xfrm>
              <a:prstGeom prst="line">
                <a:avLst/>
              </a:prstGeom>
              <a:ln>
                <a:solidFill>
                  <a:srgbClr val="2D73ED"/>
                </a:solidFill>
              </a:ln>
            </p:spPr>
            <p:style>
              <a:lnRef idx="2">
                <a:schemeClr val="accent1"/>
              </a:lnRef>
              <a:fillRef idx="0">
                <a:srgbClr val="FFFFFF"/>
              </a:fillRef>
              <a:effectRef idx="0">
                <a:srgbClr val="FFFFFF"/>
              </a:effectRef>
              <a:fontRef idx="minor">
                <a:schemeClr val="tx1"/>
              </a:fontRef>
            </p:style>
          </p:cxnSp>
          <p:cxnSp>
            <p:nvCxnSpPr>
              <p:cNvPr id="69" name="直接连接符 68"/>
              <p:cNvCxnSpPr/>
              <p:nvPr/>
            </p:nvCxnSpPr>
            <p:spPr>
              <a:xfrm>
                <a:off x="15213" y="7765"/>
                <a:ext cx="3855" cy="0"/>
              </a:xfrm>
              <a:prstGeom prst="line">
                <a:avLst/>
              </a:prstGeom>
              <a:ln>
                <a:solidFill>
                  <a:srgbClr val="2D73ED"/>
                </a:solidFill>
              </a:ln>
            </p:spPr>
            <p:style>
              <a:lnRef idx="2">
                <a:schemeClr val="accent1"/>
              </a:lnRef>
              <a:fillRef idx="0">
                <a:srgbClr val="FFFFFF"/>
              </a:fillRef>
              <a:effectRef idx="0">
                <a:srgbClr val="FFFFFF"/>
              </a:effectRef>
              <a:fontRef idx="minor">
                <a:schemeClr val="tx1"/>
              </a:fontRef>
            </p:style>
          </p:cxnSp>
        </p:grpSp>
        <p:pic>
          <p:nvPicPr>
            <p:cNvPr id="74" name="图片 73" descr="铅笔"/>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95" y="3123"/>
              <a:ext cx="447" cy="447"/>
            </a:xfrm>
            <a:prstGeom prst="rect">
              <a:avLst/>
            </a:prstGeom>
          </p:spPr>
        </p:pic>
        <p:sp>
          <p:nvSpPr>
            <p:cNvPr id="75" name="文本框 74"/>
            <p:cNvSpPr txBox="1"/>
            <p:nvPr/>
          </p:nvSpPr>
          <p:spPr>
            <a:xfrm>
              <a:off x="15213" y="3093"/>
              <a:ext cx="6400" cy="531"/>
            </a:xfrm>
            <a:prstGeom prst="rect">
              <a:avLst/>
            </a:prstGeom>
            <a:noFill/>
          </p:spPr>
          <p:txBody>
            <a:bodyPr wrap="square" rtlCol="0">
              <a:spAutoFit/>
            </a:bodyPr>
            <a:p>
              <a:r>
                <a:rPr lang="zh-CN" altLang="en-US" sz="1600" b="1">
                  <a:solidFill>
                    <a:srgbClr val="2D73ED"/>
                  </a:solidFill>
                </a:rPr>
                <a:t>我的</a:t>
              </a:r>
              <a:r>
                <a:rPr lang="en-US" altLang="zh-CN" sz="1600" b="1">
                  <a:solidFill>
                    <a:srgbClr val="2D73ED"/>
                  </a:solidFill>
                </a:rPr>
                <a:t>CNKI</a:t>
              </a:r>
              <a:endParaRPr lang="zh-CN" altLang="en-US" sz="1600" b="1">
                <a:solidFill>
                  <a:srgbClr val="2D73ED"/>
                </a:solidFill>
              </a:endParaRPr>
            </a:p>
          </p:txBody>
        </p:sp>
      </p:grpSp>
      <p:sp>
        <p:nvSpPr>
          <p:cNvPr id="9" name="文本框 8"/>
          <p:cNvSpPr txBox="1"/>
          <p:nvPr>
            <p:custDataLst>
              <p:tags r:id="rId15"/>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13" name="直接连接符 1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0" y="212090"/>
            <a:ext cx="1428864" cy="597535"/>
            <a:chOff x="2904" y="1893"/>
            <a:chExt cx="3716" cy="2690"/>
          </a:xfrm>
        </p:grpSpPr>
        <p:sp>
          <p:nvSpPr>
            <p:cNvPr id="23" name="矩形 22"/>
            <p:cNvSpPr/>
            <p:nvPr>
              <p:custDataLst>
                <p:tags r:id="rId16"/>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直角三角形 23"/>
            <p:cNvSpPr/>
            <p:nvPr>
              <p:custDataLst>
                <p:tags r:id="rId17"/>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blinds(horizontal)">
                                      <p:cBhvr>
                                        <p:cTn id="3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1039495"/>
            <a:ext cx="11280775" cy="829945"/>
          </a:xfrm>
          <a:prstGeom prst="rect">
            <a:avLst/>
          </a:prstGeom>
          <a:noFill/>
        </p:spPr>
        <p:txBody>
          <a:bodyPr wrap="square" rtlCol="0" anchor="t">
            <a:spAutoFit/>
          </a:bodyPr>
          <a:p>
            <a:pPr>
              <a:lnSpc>
                <a:spcPct val="150000"/>
              </a:lnSpc>
            </a:pPr>
            <a:r>
              <a:rPr lang="zh-CN" altLang="en-US" b="1">
                <a:sym typeface="+mn-ea"/>
              </a:rPr>
              <a:t>（三）</a:t>
            </a:r>
            <a:r>
              <a:rPr lang="zh-CN" altLang="en-US" b="1"/>
              <a:t>总库分组优化</a:t>
            </a:r>
            <a:r>
              <a:rPr lang="en-US" altLang="zh-CN" b="1"/>
              <a:t> </a:t>
            </a:r>
            <a:endParaRPr lang="zh-CN" altLang="en-US" b="1"/>
          </a:p>
          <a:p>
            <a:pPr>
              <a:lnSpc>
                <a:spcPct val="150000"/>
              </a:lnSpc>
            </a:pPr>
            <a:endParaRPr lang="zh-CN" altLang="en-US" sz="1400"/>
          </a:p>
        </p:txBody>
      </p:sp>
      <p:pic>
        <p:nvPicPr>
          <p:cNvPr id="13" name="图片 12"/>
          <p:cNvPicPr>
            <a:picLocks noChangeAspect="1"/>
          </p:cNvPicPr>
          <p:nvPr/>
        </p:nvPicPr>
        <p:blipFill>
          <a:blip r:embed="rId1"/>
          <a:srcRect b="8822"/>
          <a:stretch>
            <a:fillRect/>
          </a:stretch>
        </p:blipFill>
        <p:spPr>
          <a:xfrm>
            <a:off x="247015" y="1574800"/>
            <a:ext cx="11697335" cy="5283200"/>
          </a:xfrm>
          <a:prstGeom prst="rect">
            <a:avLst/>
          </a:prstGeom>
        </p:spPr>
      </p:pic>
      <p:sp>
        <p:nvSpPr>
          <p:cNvPr id="22" name="矩形 21"/>
          <p:cNvSpPr/>
          <p:nvPr/>
        </p:nvSpPr>
        <p:spPr>
          <a:xfrm>
            <a:off x="626110" y="4029075"/>
            <a:ext cx="2100580" cy="237363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23" name="圆角矩形 22"/>
          <p:cNvSpPr/>
          <p:nvPr/>
        </p:nvSpPr>
        <p:spPr>
          <a:xfrm>
            <a:off x="2806065" y="4440555"/>
            <a:ext cx="1568450" cy="772795"/>
          </a:xfrm>
          <a:prstGeom prst="roundRect">
            <a:avLst/>
          </a:prstGeom>
          <a:solidFill>
            <a:schemeClr val="accent2"/>
          </a:solidFill>
        </p:spPr>
        <p:txBody>
          <a:bodyPr wrap="square" lIns="0" tIns="0" rIns="0" bIns="0" rtlCol="0" anchor="ctr" anchorCtr="0">
            <a:noAutofit/>
          </a:bodyPr>
          <a:p>
            <a:pPr>
              <a:lnSpc>
                <a:spcPct val="140000"/>
              </a:lnSpc>
            </a:pPr>
            <a:r>
              <a:rPr lang="zh-CN" sz="1200">
                <a:solidFill>
                  <a:schemeClr val="bg1"/>
                </a:solidFill>
                <a:ea typeface="+mn-lt"/>
                <a:cs typeface="+mn-lt"/>
                <a:sym typeface="+mn-ea"/>
              </a:rPr>
              <a:t>总库增加</a:t>
            </a:r>
            <a:r>
              <a:rPr lang="en-US" altLang="zh-CN" sz="1200">
                <a:solidFill>
                  <a:schemeClr val="bg1"/>
                </a:solidFill>
                <a:ea typeface="+mn-lt"/>
                <a:cs typeface="+mn-lt"/>
                <a:sym typeface="+mn-ea"/>
              </a:rPr>
              <a:t>“</a:t>
            </a:r>
            <a:r>
              <a:rPr lang="zh-CN" altLang="en-US" sz="1200">
                <a:solidFill>
                  <a:schemeClr val="bg1"/>
                </a:solidFill>
                <a:ea typeface="+mn-lt"/>
                <a:cs typeface="+mn-lt"/>
                <a:sym typeface="+mn-ea"/>
              </a:rPr>
              <a:t>来源类别</a:t>
            </a:r>
            <a:r>
              <a:rPr lang="en-US" altLang="zh-CN" sz="1200">
                <a:solidFill>
                  <a:schemeClr val="bg1"/>
                </a:solidFill>
                <a:ea typeface="+mn-lt"/>
                <a:cs typeface="+mn-lt"/>
                <a:sym typeface="+mn-ea"/>
              </a:rPr>
              <a:t>”</a:t>
            </a:r>
            <a:r>
              <a:rPr lang="zh-CN" altLang="en-US" sz="1200">
                <a:solidFill>
                  <a:schemeClr val="bg1"/>
                </a:solidFill>
                <a:ea typeface="+mn-lt"/>
                <a:cs typeface="+mn-lt"/>
                <a:sym typeface="+mn-ea"/>
              </a:rPr>
              <a:t>分组，可筛选北大核心、</a:t>
            </a:r>
            <a:r>
              <a:rPr lang="en-US" altLang="zh-CN" sz="1200">
                <a:solidFill>
                  <a:schemeClr val="bg1"/>
                </a:solidFill>
                <a:ea typeface="+mn-lt"/>
                <a:cs typeface="+mn-lt"/>
                <a:sym typeface="+mn-ea"/>
              </a:rPr>
              <a:t>CSSCI</a:t>
            </a:r>
            <a:r>
              <a:rPr lang="zh-CN" altLang="en-US" sz="1200">
                <a:solidFill>
                  <a:schemeClr val="bg1"/>
                </a:solidFill>
                <a:ea typeface="+mn-lt"/>
                <a:cs typeface="+mn-lt"/>
                <a:sym typeface="+mn-ea"/>
              </a:rPr>
              <a:t>等来源期刊文献</a:t>
            </a:r>
            <a:endParaRPr lang="zh-CN" altLang="en-US" sz="1200">
              <a:solidFill>
                <a:schemeClr val="bg1"/>
              </a:solidFill>
              <a:ea typeface="+mn-lt"/>
              <a:cs typeface="+mn-lt"/>
              <a:sym typeface="+mn-ea"/>
            </a:endParaRPr>
          </a:p>
        </p:txBody>
      </p:sp>
      <p:grpSp>
        <p:nvGrpSpPr>
          <p:cNvPr id="3" name="组合 2"/>
          <p:cNvGrpSpPr/>
          <p:nvPr/>
        </p:nvGrpSpPr>
        <p:grpSpPr>
          <a:xfrm>
            <a:off x="234950" y="1574800"/>
            <a:ext cx="11709400" cy="5283200"/>
            <a:chOff x="370" y="2480"/>
            <a:chExt cx="18440" cy="8320"/>
          </a:xfrm>
        </p:grpSpPr>
        <p:grpSp>
          <p:nvGrpSpPr>
            <p:cNvPr id="59" name="组合 58"/>
            <p:cNvGrpSpPr/>
            <p:nvPr/>
          </p:nvGrpSpPr>
          <p:grpSpPr>
            <a:xfrm>
              <a:off x="370" y="2480"/>
              <a:ext cx="18441" cy="8320"/>
              <a:chOff x="370" y="2480"/>
              <a:chExt cx="18441" cy="8320"/>
            </a:xfrm>
          </p:grpSpPr>
          <p:pic>
            <p:nvPicPr>
              <p:cNvPr id="24" name="图片 23"/>
              <p:cNvPicPr>
                <a:picLocks noChangeAspect="1"/>
              </p:cNvPicPr>
              <p:nvPr/>
            </p:nvPicPr>
            <p:blipFill>
              <a:blip r:embed="rId2"/>
              <a:srcRect b="8400"/>
              <a:stretch>
                <a:fillRect/>
              </a:stretch>
            </p:blipFill>
            <p:spPr>
              <a:xfrm>
                <a:off x="370" y="2480"/>
                <a:ext cx="18441" cy="8320"/>
              </a:xfrm>
              <a:prstGeom prst="rect">
                <a:avLst/>
              </a:prstGeom>
            </p:spPr>
          </p:pic>
          <p:sp>
            <p:nvSpPr>
              <p:cNvPr id="55" name="矩形 54"/>
              <p:cNvSpPr/>
              <p:nvPr/>
            </p:nvSpPr>
            <p:spPr>
              <a:xfrm>
                <a:off x="1001" y="7141"/>
                <a:ext cx="3405" cy="668"/>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57" name="矩形 56"/>
              <p:cNvSpPr/>
              <p:nvPr/>
            </p:nvSpPr>
            <p:spPr>
              <a:xfrm>
                <a:off x="1014" y="10021"/>
                <a:ext cx="3405" cy="668"/>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58" name="圆角矩形 57"/>
              <p:cNvSpPr/>
              <p:nvPr/>
            </p:nvSpPr>
            <p:spPr>
              <a:xfrm>
                <a:off x="4547" y="8007"/>
                <a:ext cx="2551" cy="1242"/>
              </a:xfrm>
              <a:prstGeom prst="roundRect">
                <a:avLst/>
              </a:prstGeom>
              <a:solidFill>
                <a:schemeClr val="accent2"/>
              </a:solidFill>
            </p:spPr>
            <p:txBody>
              <a:bodyPr wrap="square" lIns="0" tIns="0" rIns="0" bIns="0" rtlCol="0" anchor="ctr" anchorCtr="0">
                <a:noAutofit/>
              </a:bodyPr>
              <a:p>
                <a:pPr>
                  <a:lnSpc>
                    <a:spcPct val="140000"/>
                  </a:lnSpc>
                </a:pPr>
                <a:r>
                  <a:rPr lang="zh-CN" sz="1200">
                    <a:solidFill>
                      <a:schemeClr val="bg1"/>
                    </a:solidFill>
                    <a:sym typeface="+mn-ea"/>
                  </a:rPr>
                  <a:t>年度、作者、期刊分组项，支持两种排序方式，可针对检索需求选用</a:t>
                </a:r>
                <a:endParaRPr lang="zh-CN" altLang="en-US" sz="1200">
                  <a:solidFill>
                    <a:schemeClr val="bg1"/>
                  </a:solidFill>
                  <a:latin typeface="+mn-ea"/>
                  <a:cs typeface="MiSans Normal" panose="00000500000000000000" charset="-122"/>
                  <a:sym typeface="+mn-ea"/>
                </a:endParaRPr>
              </a:p>
            </p:txBody>
          </p:sp>
        </p:grpSp>
        <p:sp>
          <p:nvSpPr>
            <p:cNvPr id="2" name="矩形 1"/>
            <p:cNvSpPr/>
            <p:nvPr/>
          </p:nvSpPr>
          <p:spPr>
            <a:xfrm>
              <a:off x="1025" y="8581"/>
              <a:ext cx="3405" cy="668"/>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grpSp>
      <p:sp>
        <p:nvSpPr>
          <p:cNvPr id="6" name="文本框 5"/>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7" name="直接连接符 6"/>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4"/>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5"/>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997585"/>
            <a:ext cx="11280775" cy="506730"/>
          </a:xfrm>
          <a:prstGeom prst="rect">
            <a:avLst/>
          </a:prstGeom>
          <a:noFill/>
        </p:spPr>
        <p:txBody>
          <a:bodyPr wrap="square" rtlCol="0" anchor="t">
            <a:spAutoFit/>
          </a:bodyPr>
          <a:p>
            <a:pPr>
              <a:lnSpc>
                <a:spcPct val="150000"/>
              </a:lnSpc>
            </a:pPr>
            <a:r>
              <a:rPr lang="zh-CN" b="1"/>
              <a:t>（四）</a:t>
            </a:r>
            <a:r>
              <a:rPr b="1"/>
              <a:t>HTML阅读</a:t>
            </a:r>
            <a:r>
              <a:rPr sz="1400" b="1"/>
              <a:t> </a:t>
            </a:r>
            <a:endParaRPr sz="1400" b="1"/>
          </a:p>
        </p:txBody>
      </p:sp>
      <p:pic>
        <p:nvPicPr>
          <p:cNvPr id="2" name="图片 1"/>
          <p:cNvPicPr>
            <a:picLocks noChangeAspect="1"/>
          </p:cNvPicPr>
          <p:nvPr/>
        </p:nvPicPr>
        <p:blipFill>
          <a:blip r:embed="rId1"/>
          <a:stretch>
            <a:fillRect/>
          </a:stretch>
        </p:blipFill>
        <p:spPr>
          <a:xfrm>
            <a:off x="684530" y="1485265"/>
            <a:ext cx="10823575" cy="5377815"/>
          </a:xfrm>
          <a:prstGeom prst="rect">
            <a:avLst/>
          </a:prstGeom>
        </p:spPr>
      </p:pic>
      <p:sp>
        <p:nvSpPr>
          <p:cNvPr id="7" name="矩形 6"/>
          <p:cNvSpPr/>
          <p:nvPr/>
        </p:nvSpPr>
        <p:spPr>
          <a:xfrm>
            <a:off x="684530" y="6233795"/>
            <a:ext cx="10840085" cy="615950"/>
          </a:xfrm>
          <a:prstGeom prst="rect">
            <a:avLst/>
          </a:prstGeom>
          <a:noFill/>
          <a:ln>
            <a:solidFill>
              <a:srgbClr val="2D73ED"/>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52" name="圆角矩形 51"/>
          <p:cNvSpPr/>
          <p:nvPr/>
        </p:nvSpPr>
        <p:spPr>
          <a:xfrm>
            <a:off x="4175760" y="4782820"/>
            <a:ext cx="3840480" cy="1358265"/>
          </a:xfrm>
          <a:prstGeom prst="roundRect">
            <a:avLst/>
          </a:prstGeom>
          <a:solidFill>
            <a:srgbClr val="2D73ED"/>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为保护数据安全及保障广大读者更流畅的阅读体验，机构登录后出现验证滑块，向右滑动验证后即可解锁全文阅读。阅读全文时，若您有收藏文献、保存笔记、摘录或复制等个性化需求，可登录个人账号完成操作。</a:t>
            </a:r>
            <a:endParaRPr lang="zh-CN" altLang="en-US" sz="1200">
              <a:solidFill>
                <a:schemeClr val="bg1"/>
              </a:solidFill>
              <a:latin typeface="+mn-ea"/>
              <a:cs typeface="MiSans Normal" panose="00000500000000000000" charset="-122"/>
              <a:sym typeface="MiSans Normal" panose="00000500000000000000" charset="-122"/>
            </a:endParaRPr>
          </a:p>
        </p:txBody>
      </p:sp>
      <p:sp>
        <p:nvSpPr>
          <p:cNvPr id="3" name="文本框 2"/>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997585"/>
            <a:ext cx="11280775" cy="506730"/>
          </a:xfrm>
          <a:prstGeom prst="rect">
            <a:avLst/>
          </a:prstGeom>
          <a:noFill/>
        </p:spPr>
        <p:txBody>
          <a:bodyPr wrap="square" rtlCol="0" anchor="t">
            <a:spAutoFit/>
          </a:bodyPr>
          <a:p>
            <a:pPr>
              <a:lnSpc>
                <a:spcPct val="150000"/>
              </a:lnSpc>
            </a:pPr>
            <a:r>
              <a:rPr lang="zh-CN" b="1"/>
              <a:t>（四）</a:t>
            </a:r>
            <a:r>
              <a:rPr b="1"/>
              <a:t>HTML阅读</a:t>
            </a:r>
            <a:r>
              <a:rPr sz="1400" b="1"/>
              <a:t> </a:t>
            </a:r>
            <a:endParaRPr sz="1400" b="1"/>
          </a:p>
        </p:txBody>
      </p:sp>
      <p:sp>
        <p:nvSpPr>
          <p:cNvPr id="2" name="矩形 1"/>
          <p:cNvSpPr/>
          <p:nvPr/>
        </p:nvSpPr>
        <p:spPr>
          <a:xfrm>
            <a:off x="19685" y="1766570"/>
            <a:ext cx="2335530" cy="5121275"/>
          </a:xfrm>
          <a:prstGeom prst="rect">
            <a:avLst/>
          </a:prstGeom>
          <a:noFill/>
          <a:ln>
            <a:solidFill>
              <a:srgbClr val="FFC000"/>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52" name="圆角矩形 51"/>
          <p:cNvSpPr/>
          <p:nvPr/>
        </p:nvSpPr>
        <p:spPr>
          <a:xfrm>
            <a:off x="3877945" y="4097655"/>
            <a:ext cx="2032635" cy="681990"/>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显示所关注作者发表的全部文献，按发表时间降序排列。</a:t>
            </a:r>
            <a:endParaRPr lang="zh-CN" altLang="en-US" sz="1200">
              <a:solidFill>
                <a:schemeClr val="bg1"/>
              </a:solidFill>
              <a:latin typeface="+mn-ea"/>
              <a:cs typeface="MiSans Normal" panose="00000500000000000000" charset="-122"/>
              <a:sym typeface="MiSans Normal" panose="00000500000000000000" charset="-122"/>
            </a:endParaRPr>
          </a:p>
        </p:txBody>
      </p:sp>
      <p:grpSp>
        <p:nvGrpSpPr>
          <p:cNvPr id="11" name="组合 10"/>
          <p:cNvGrpSpPr/>
          <p:nvPr/>
        </p:nvGrpSpPr>
        <p:grpSpPr>
          <a:xfrm>
            <a:off x="635" y="1504315"/>
            <a:ext cx="12190730" cy="5353050"/>
            <a:chOff x="1" y="2369"/>
            <a:chExt cx="19198" cy="8430"/>
          </a:xfrm>
        </p:grpSpPr>
        <p:pic>
          <p:nvPicPr>
            <p:cNvPr id="6" name="图片 5"/>
            <p:cNvPicPr>
              <a:picLocks noChangeAspect="1"/>
            </p:cNvPicPr>
            <p:nvPr/>
          </p:nvPicPr>
          <p:blipFill>
            <a:blip r:embed="rId1"/>
            <a:srcRect b="11532"/>
            <a:stretch>
              <a:fillRect/>
            </a:stretch>
          </p:blipFill>
          <p:spPr>
            <a:xfrm>
              <a:off x="1" y="2369"/>
              <a:ext cx="19199" cy="8431"/>
            </a:xfrm>
            <a:prstGeom prst="rect">
              <a:avLst/>
            </a:prstGeom>
          </p:spPr>
        </p:pic>
        <p:sp>
          <p:nvSpPr>
            <p:cNvPr id="8" name="圆角矩形 7"/>
            <p:cNvSpPr/>
            <p:nvPr/>
          </p:nvSpPr>
          <p:spPr>
            <a:xfrm>
              <a:off x="572" y="7069"/>
              <a:ext cx="2865" cy="1281"/>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通过目录大纲查看文献整体知识体系框架，点击标题跳转至相对应位置</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12" name="组合 11"/>
          <p:cNvGrpSpPr/>
          <p:nvPr/>
        </p:nvGrpSpPr>
        <p:grpSpPr>
          <a:xfrm>
            <a:off x="19685" y="1805940"/>
            <a:ext cx="2335530" cy="5055235"/>
            <a:chOff x="31" y="3937"/>
            <a:chExt cx="3678" cy="7961"/>
          </a:xfrm>
        </p:grpSpPr>
        <p:pic>
          <p:nvPicPr>
            <p:cNvPr id="3" name="图片 2"/>
            <p:cNvPicPr>
              <a:picLocks noChangeAspect="1"/>
            </p:cNvPicPr>
            <p:nvPr/>
          </p:nvPicPr>
          <p:blipFill>
            <a:blip r:embed="rId2"/>
            <a:srcRect b="11652"/>
            <a:stretch>
              <a:fillRect/>
            </a:stretch>
          </p:blipFill>
          <p:spPr>
            <a:xfrm>
              <a:off x="36" y="3937"/>
              <a:ext cx="3673" cy="7961"/>
            </a:xfrm>
            <a:prstGeom prst="rect">
              <a:avLst/>
            </a:prstGeom>
          </p:spPr>
        </p:pic>
        <p:sp>
          <p:nvSpPr>
            <p:cNvPr id="9" name="圆角矩形 8"/>
            <p:cNvSpPr/>
            <p:nvPr/>
          </p:nvSpPr>
          <p:spPr>
            <a:xfrm>
              <a:off x="31" y="6520"/>
              <a:ext cx="3042" cy="549"/>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点击图表跳转至相对应位置</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16" name="组合 15"/>
          <p:cNvGrpSpPr/>
          <p:nvPr/>
        </p:nvGrpSpPr>
        <p:grpSpPr>
          <a:xfrm>
            <a:off x="0" y="1764030"/>
            <a:ext cx="2354580" cy="5138420"/>
            <a:chOff x="0" y="2778"/>
            <a:chExt cx="3708" cy="8092"/>
          </a:xfrm>
        </p:grpSpPr>
        <p:pic>
          <p:nvPicPr>
            <p:cNvPr id="7" name="图片 6"/>
            <p:cNvPicPr>
              <a:picLocks noChangeAspect="1"/>
            </p:cNvPicPr>
            <p:nvPr/>
          </p:nvPicPr>
          <p:blipFill>
            <a:blip r:embed="rId3"/>
            <a:srcRect b="12567"/>
            <a:stretch>
              <a:fillRect/>
            </a:stretch>
          </p:blipFill>
          <p:spPr>
            <a:xfrm>
              <a:off x="0" y="2778"/>
              <a:ext cx="3709" cy="8092"/>
            </a:xfrm>
            <a:prstGeom prst="rect">
              <a:avLst/>
            </a:prstGeom>
          </p:spPr>
        </p:pic>
        <p:sp>
          <p:nvSpPr>
            <p:cNvPr id="13" name="圆角矩形 12"/>
            <p:cNvSpPr/>
            <p:nvPr/>
          </p:nvSpPr>
          <p:spPr>
            <a:xfrm>
              <a:off x="886" y="5058"/>
              <a:ext cx="1936" cy="683"/>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可下载增强附件</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23" name="组合 22"/>
          <p:cNvGrpSpPr/>
          <p:nvPr/>
        </p:nvGrpSpPr>
        <p:grpSpPr>
          <a:xfrm>
            <a:off x="2355215" y="1764665"/>
            <a:ext cx="9832340" cy="5154295"/>
            <a:chOff x="3709" y="2779"/>
            <a:chExt cx="15484" cy="8117"/>
          </a:xfrm>
        </p:grpSpPr>
        <p:pic>
          <p:nvPicPr>
            <p:cNvPr id="20" name="图片 19"/>
            <p:cNvPicPr>
              <a:picLocks noChangeAspect="1"/>
            </p:cNvPicPr>
            <p:nvPr/>
          </p:nvPicPr>
          <p:blipFill>
            <a:blip r:embed="rId4"/>
            <a:srcRect b="10527"/>
            <a:stretch>
              <a:fillRect/>
            </a:stretch>
          </p:blipFill>
          <p:spPr>
            <a:xfrm>
              <a:off x="3709" y="2779"/>
              <a:ext cx="15484" cy="8117"/>
            </a:xfrm>
            <a:prstGeom prst="rect">
              <a:avLst/>
            </a:prstGeom>
          </p:spPr>
        </p:pic>
        <p:sp>
          <p:nvSpPr>
            <p:cNvPr id="22" name="圆角矩形 21"/>
            <p:cNvSpPr/>
            <p:nvPr/>
          </p:nvSpPr>
          <p:spPr>
            <a:xfrm>
              <a:off x="15359" y="4902"/>
              <a:ext cx="2946" cy="1772"/>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展示当前文献的参考文献，已收录文献可跳转至文献知网节，有外部链接可直接跳转相应地址</a:t>
              </a:r>
              <a:endParaRPr lang="zh-CN" altLang="en-US" sz="1200">
                <a:solidFill>
                  <a:schemeClr val="bg1"/>
                </a:solidFill>
                <a:latin typeface="+mn-ea"/>
                <a:cs typeface="MiSans Normal" panose="00000500000000000000" charset="-122"/>
                <a:sym typeface="MiSans Normal" panose="00000500000000000000" charset="-122"/>
              </a:endParaRPr>
            </a:p>
          </p:txBody>
        </p:sp>
      </p:grpSp>
      <p:grpSp>
        <p:nvGrpSpPr>
          <p:cNvPr id="27" name="组合 26"/>
          <p:cNvGrpSpPr/>
          <p:nvPr/>
        </p:nvGrpSpPr>
        <p:grpSpPr>
          <a:xfrm>
            <a:off x="9138285" y="1775460"/>
            <a:ext cx="3053080" cy="5143500"/>
            <a:chOff x="14391" y="2796"/>
            <a:chExt cx="4808" cy="8100"/>
          </a:xfrm>
        </p:grpSpPr>
        <p:pic>
          <p:nvPicPr>
            <p:cNvPr id="24" name="图片 23"/>
            <p:cNvPicPr>
              <a:picLocks noChangeAspect="1"/>
            </p:cNvPicPr>
            <p:nvPr/>
          </p:nvPicPr>
          <p:blipFill>
            <a:blip r:embed="rId5"/>
            <a:srcRect b="11184"/>
            <a:stretch>
              <a:fillRect/>
            </a:stretch>
          </p:blipFill>
          <p:spPr>
            <a:xfrm>
              <a:off x="14391" y="2796"/>
              <a:ext cx="4802" cy="8100"/>
            </a:xfrm>
            <a:prstGeom prst="rect">
              <a:avLst/>
            </a:prstGeom>
          </p:spPr>
        </p:pic>
        <p:sp>
          <p:nvSpPr>
            <p:cNvPr id="25" name="圆角矩形 24"/>
            <p:cNvSpPr/>
            <p:nvPr/>
          </p:nvSpPr>
          <p:spPr>
            <a:xfrm>
              <a:off x="15999" y="4731"/>
              <a:ext cx="3201" cy="1722"/>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展示当前文献的所有学习笔记，可按照不同类型筛选；支持按做笔记的时间或笔记在文章的位置进行排序</a:t>
              </a:r>
              <a:endParaRPr lang="zh-CN" altLang="en-US" sz="1200">
                <a:solidFill>
                  <a:schemeClr val="bg1"/>
                </a:solidFill>
                <a:latin typeface="+mn-ea"/>
                <a:cs typeface="MiSans Normal" panose="00000500000000000000" charset="-122"/>
                <a:sym typeface="MiSans Normal" panose="00000500000000000000" charset="-122"/>
              </a:endParaRPr>
            </a:p>
          </p:txBody>
        </p:sp>
        <p:sp>
          <p:nvSpPr>
            <p:cNvPr id="26" name="矩形 25"/>
            <p:cNvSpPr/>
            <p:nvPr/>
          </p:nvSpPr>
          <p:spPr>
            <a:xfrm>
              <a:off x="14968" y="3323"/>
              <a:ext cx="3500" cy="303"/>
            </a:xfrm>
            <a:prstGeom prst="rect">
              <a:avLst/>
            </a:prstGeom>
            <a:noFill/>
            <a:ln>
              <a:solidFill>
                <a:srgbClr val="FFC000"/>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grpSp>
      <p:grpSp>
        <p:nvGrpSpPr>
          <p:cNvPr id="33" name="组合 32"/>
          <p:cNvGrpSpPr/>
          <p:nvPr/>
        </p:nvGrpSpPr>
        <p:grpSpPr>
          <a:xfrm>
            <a:off x="9374505" y="1534160"/>
            <a:ext cx="2813050" cy="1359535"/>
            <a:chOff x="14763" y="2416"/>
            <a:chExt cx="4430" cy="2141"/>
          </a:xfrm>
        </p:grpSpPr>
        <p:pic>
          <p:nvPicPr>
            <p:cNvPr id="28" name="图片 27"/>
            <p:cNvPicPr>
              <a:picLocks noChangeAspect="1"/>
            </p:cNvPicPr>
            <p:nvPr/>
          </p:nvPicPr>
          <p:blipFill>
            <a:blip r:embed="rId6"/>
            <a:stretch>
              <a:fillRect/>
            </a:stretch>
          </p:blipFill>
          <p:spPr>
            <a:xfrm>
              <a:off x="17381" y="2810"/>
              <a:ext cx="1812" cy="1494"/>
            </a:xfrm>
            <a:prstGeom prst="rect">
              <a:avLst/>
            </a:prstGeom>
          </p:spPr>
        </p:pic>
        <p:sp>
          <p:nvSpPr>
            <p:cNvPr id="29" name="圆角矩形 28"/>
            <p:cNvSpPr/>
            <p:nvPr/>
          </p:nvSpPr>
          <p:spPr>
            <a:xfrm>
              <a:off x="14763" y="2859"/>
              <a:ext cx="2562" cy="1698"/>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ln>
                    <a:noFill/>
                  </a:ln>
                  <a:solidFill>
                    <a:schemeClr val="bg1"/>
                  </a:solidFill>
                  <a:ea typeface="+mn-lt"/>
                  <a:sym typeface="+mn-ea"/>
                </a:rPr>
                <a:t>支持文献收藏，优化文献下载及题录导出；支持</a:t>
              </a:r>
              <a:r>
                <a:rPr lang="zh-CN" altLang="en-US" sz="1200">
                  <a:solidFill>
                    <a:schemeClr val="bg1"/>
                  </a:solidFill>
                  <a:ea typeface="+mn-lt"/>
                  <a:cs typeface="MiSans Normal" panose="00000500000000000000" charset="-122"/>
                  <a:sym typeface="MiSans Normal" panose="00000500000000000000" charset="-122"/>
                </a:rPr>
                <a:t>全文搜索、字体字号设置及背景设置</a:t>
              </a:r>
              <a:endParaRPr lang="zh-CN" altLang="en-US" sz="1200">
                <a:solidFill>
                  <a:schemeClr val="bg1"/>
                </a:solidFill>
                <a:ea typeface="+mn-lt"/>
                <a:cs typeface="MiSans Normal" panose="00000500000000000000" charset="-122"/>
                <a:sym typeface="MiSans Normal" panose="00000500000000000000" charset="-122"/>
              </a:endParaRPr>
            </a:p>
          </p:txBody>
        </p:sp>
        <p:sp>
          <p:nvSpPr>
            <p:cNvPr id="32" name="矩形 31"/>
            <p:cNvSpPr/>
            <p:nvPr/>
          </p:nvSpPr>
          <p:spPr>
            <a:xfrm>
              <a:off x="16256" y="2416"/>
              <a:ext cx="2355" cy="334"/>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grpSp>
      <p:sp>
        <p:nvSpPr>
          <p:cNvPr id="17" name="文本框 16"/>
          <p:cNvSpPr txBox="1"/>
          <p:nvPr>
            <p:custDataLst>
              <p:tags r:id="rId7"/>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18" name="直接连接符 17"/>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0" y="212090"/>
            <a:ext cx="1428864" cy="597535"/>
            <a:chOff x="2904" y="1893"/>
            <a:chExt cx="3716" cy="2690"/>
          </a:xfrm>
        </p:grpSpPr>
        <p:sp>
          <p:nvSpPr>
            <p:cNvPr id="31" name="矩形 30"/>
            <p:cNvSpPr/>
            <p:nvPr>
              <p:custDataLst>
                <p:tags r:id="rId8"/>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9"/>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ppt_x</p:attrName>
                                        </p:attrNameLst>
                                      </p:cBhvr>
                                      <p:tavLst>
                                        <p:tav tm="0">
                                          <p:val>
                                            <p:strVal val="#ppt_x+#ppt_w*1.125000"/>
                                          </p:val>
                                        </p:tav>
                                        <p:tav tm="100000">
                                          <p:val>
                                            <p:strVal val="#ppt_x"/>
                                          </p:val>
                                        </p:tav>
                                      </p:tavLst>
                                    </p:anim>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down)">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2322830" y="1762125"/>
            <a:ext cx="9523730" cy="14408150"/>
            <a:chOff x="3658" y="2775"/>
            <a:chExt cx="14998" cy="22690"/>
          </a:xfrm>
        </p:grpSpPr>
        <p:pic>
          <p:nvPicPr>
            <p:cNvPr id="9" name="图片 8"/>
            <p:cNvPicPr>
              <a:picLocks noChangeAspect="1"/>
            </p:cNvPicPr>
            <p:nvPr/>
          </p:nvPicPr>
          <p:blipFill>
            <a:blip r:embed="rId1"/>
            <a:stretch>
              <a:fillRect/>
            </a:stretch>
          </p:blipFill>
          <p:spPr>
            <a:xfrm>
              <a:off x="3658" y="2775"/>
              <a:ext cx="14998" cy="22691"/>
            </a:xfrm>
            <a:prstGeom prst="rect">
              <a:avLst/>
            </a:prstGeom>
          </p:spPr>
        </p:pic>
        <p:grpSp>
          <p:nvGrpSpPr>
            <p:cNvPr id="11" name="组合 10"/>
            <p:cNvGrpSpPr/>
            <p:nvPr/>
          </p:nvGrpSpPr>
          <p:grpSpPr>
            <a:xfrm>
              <a:off x="6387" y="4289"/>
              <a:ext cx="10418" cy="3035"/>
              <a:chOff x="6387" y="4289"/>
              <a:chExt cx="10418" cy="3035"/>
            </a:xfrm>
          </p:grpSpPr>
          <p:sp>
            <p:nvSpPr>
              <p:cNvPr id="12" name="矩形 11"/>
              <p:cNvSpPr/>
              <p:nvPr/>
            </p:nvSpPr>
            <p:spPr>
              <a:xfrm>
                <a:off x="7762" y="4289"/>
                <a:ext cx="6729" cy="573"/>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13" name="矩形 12"/>
              <p:cNvSpPr/>
              <p:nvPr/>
            </p:nvSpPr>
            <p:spPr>
              <a:xfrm>
                <a:off x="6387" y="6703"/>
                <a:ext cx="6014" cy="621"/>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16" name="圆角矩形 15"/>
              <p:cNvSpPr/>
              <p:nvPr/>
            </p:nvSpPr>
            <p:spPr>
              <a:xfrm>
                <a:off x="13358" y="5250"/>
                <a:ext cx="3447" cy="945"/>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点击作者名称、机构、关键词、基金跳转至相对应知网节</a:t>
                </a:r>
                <a:endParaRPr lang="zh-CN" altLang="en-US" sz="1200">
                  <a:solidFill>
                    <a:schemeClr val="bg1"/>
                  </a:solidFill>
                  <a:latin typeface="+mn-ea"/>
                  <a:cs typeface="MiSans Normal" panose="00000500000000000000" charset="-122"/>
                  <a:sym typeface="MiSans Normal" panose="00000500000000000000" charset="-122"/>
                </a:endParaRPr>
              </a:p>
            </p:txBody>
          </p:sp>
        </p:grpSp>
      </p:grpSp>
      <p:sp>
        <p:nvSpPr>
          <p:cNvPr id="4" name="文本框 3"/>
          <p:cNvSpPr txBox="1"/>
          <p:nvPr/>
        </p:nvSpPr>
        <p:spPr>
          <a:xfrm>
            <a:off x="121285" y="997585"/>
            <a:ext cx="11280775" cy="506730"/>
          </a:xfrm>
          <a:prstGeom prst="rect">
            <a:avLst/>
          </a:prstGeom>
          <a:noFill/>
        </p:spPr>
        <p:txBody>
          <a:bodyPr wrap="square" rtlCol="0" anchor="t">
            <a:spAutoFit/>
          </a:bodyPr>
          <a:p>
            <a:pPr>
              <a:lnSpc>
                <a:spcPct val="150000"/>
              </a:lnSpc>
            </a:pPr>
            <a:r>
              <a:rPr lang="zh-CN" b="1"/>
              <a:t>（四）</a:t>
            </a:r>
            <a:r>
              <a:rPr b="1"/>
              <a:t>HTML阅读</a:t>
            </a:r>
            <a:r>
              <a:rPr sz="1400" b="1"/>
              <a:t> </a:t>
            </a:r>
            <a:endParaRPr sz="1400" b="1"/>
          </a:p>
        </p:txBody>
      </p:sp>
      <p:grpSp>
        <p:nvGrpSpPr>
          <p:cNvPr id="8" name="组合 7"/>
          <p:cNvGrpSpPr/>
          <p:nvPr/>
        </p:nvGrpSpPr>
        <p:grpSpPr>
          <a:xfrm>
            <a:off x="0" y="1504315"/>
            <a:ext cx="12192000" cy="5382895"/>
            <a:chOff x="0" y="2369"/>
            <a:chExt cx="19200" cy="8477"/>
          </a:xfrm>
        </p:grpSpPr>
        <p:pic>
          <p:nvPicPr>
            <p:cNvPr id="6" name="图片 5"/>
            <p:cNvPicPr>
              <a:picLocks noChangeAspect="1"/>
            </p:cNvPicPr>
            <p:nvPr/>
          </p:nvPicPr>
          <p:blipFill>
            <a:blip r:embed="rId2"/>
            <a:srcRect l="-5" t="3935" r="80952" b="10892"/>
            <a:stretch>
              <a:fillRect/>
            </a:stretch>
          </p:blipFill>
          <p:spPr>
            <a:xfrm>
              <a:off x="0" y="2730"/>
              <a:ext cx="3658" cy="8117"/>
            </a:xfrm>
            <a:prstGeom prst="rect">
              <a:avLst/>
            </a:prstGeom>
          </p:spPr>
        </p:pic>
        <p:pic>
          <p:nvPicPr>
            <p:cNvPr id="3" name="图片 2"/>
            <p:cNvPicPr>
              <a:picLocks noChangeAspect="1"/>
            </p:cNvPicPr>
            <p:nvPr/>
          </p:nvPicPr>
          <p:blipFill>
            <a:blip r:embed="rId2"/>
            <a:srcRect b="96212"/>
            <a:stretch>
              <a:fillRect/>
            </a:stretch>
          </p:blipFill>
          <p:spPr>
            <a:xfrm>
              <a:off x="1" y="2369"/>
              <a:ext cx="19199" cy="361"/>
            </a:xfrm>
            <a:prstGeom prst="rect">
              <a:avLst/>
            </a:prstGeom>
          </p:spPr>
        </p:pic>
        <p:pic>
          <p:nvPicPr>
            <p:cNvPr id="7" name="图片 6"/>
            <p:cNvPicPr>
              <a:picLocks noChangeAspect="1"/>
            </p:cNvPicPr>
            <p:nvPr/>
          </p:nvPicPr>
          <p:blipFill>
            <a:blip r:embed="rId2"/>
            <a:srcRect l="97260" t="3788" b="11532"/>
            <a:stretch>
              <a:fillRect/>
            </a:stretch>
          </p:blipFill>
          <p:spPr>
            <a:xfrm>
              <a:off x="18674" y="2730"/>
              <a:ext cx="526" cy="8070"/>
            </a:xfrm>
            <a:prstGeom prst="rect">
              <a:avLst/>
            </a:prstGeom>
          </p:spPr>
        </p:pic>
      </p:grpSp>
      <p:sp>
        <p:nvSpPr>
          <p:cNvPr id="22" name="矩形 21"/>
          <p:cNvSpPr/>
          <p:nvPr/>
        </p:nvSpPr>
        <p:spPr>
          <a:xfrm>
            <a:off x="2151380" y="882015"/>
            <a:ext cx="10029825" cy="619760"/>
          </a:xfrm>
          <a:prstGeom prst="rect">
            <a:avLst/>
          </a:prstGeom>
          <a:solidFill>
            <a:schemeClr val="bg1"/>
          </a:solidFill>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grpSp>
        <p:nvGrpSpPr>
          <p:cNvPr id="27" name="组合 26"/>
          <p:cNvGrpSpPr/>
          <p:nvPr/>
        </p:nvGrpSpPr>
        <p:grpSpPr>
          <a:xfrm>
            <a:off x="4658360" y="3608070"/>
            <a:ext cx="4258945" cy="655320"/>
            <a:chOff x="7336" y="5682"/>
            <a:chExt cx="6707" cy="1032"/>
          </a:xfrm>
        </p:grpSpPr>
        <p:pic>
          <p:nvPicPr>
            <p:cNvPr id="25" name="图片 24"/>
            <p:cNvPicPr>
              <a:picLocks noChangeAspect="1"/>
            </p:cNvPicPr>
            <p:nvPr/>
          </p:nvPicPr>
          <p:blipFill>
            <a:blip r:embed="rId3"/>
            <a:stretch>
              <a:fillRect/>
            </a:stretch>
          </p:blipFill>
          <p:spPr>
            <a:xfrm>
              <a:off x="7336" y="5682"/>
              <a:ext cx="3109" cy="1033"/>
            </a:xfrm>
            <a:prstGeom prst="rect">
              <a:avLst/>
            </a:prstGeom>
          </p:spPr>
        </p:pic>
        <p:sp>
          <p:nvSpPr>
            <p:cNvPr id="26" name="圆角矩形 25"/>
            <p:cNvSpPr/>
            <p:nvPr/>
          </p:nvSpPr>
          <p:spPr>
            <a:xfrm>
              <a:off x="10445" y="5682"/>
              <a:ext cx="3599" cy="867"/>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支持多种笔记形式：划线、高亮、笔记、复制、摘录及工具书查找</a:t>
              </a:r>
              <a:endParaRPr lang="zh-CN" altLang="en-US" sz="1200">
                <a:solidFill>
                  <a:schemeClr val="bg1"/>
                </a:solidFill>
                <a:latin typeface="+mn-ea"/>
                <a:cs typeface="MiSans Normal" panose="00000500000000000000" charset="-122"/>
                <a:sym typeface="MiSans Normal" panose="00000500000000000000" charset="-122"/>
              </a:endParaRPr>
            </a:p>
          </p:txBody>
        </p:sp>
      </p:grpSp>
      <p:sp>
        <p:nvSpPr>
          <p:cNvPr id="2" name="文本框 1"/>
          <p:cNvSpPr txBox="1"/>
          <p:nvPr>
            <p:custDataLst>
              <p:tags r:id="rId4"/>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17" name="直接连接符 16"/>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0" y="212090"/>
            <a:ext cx="1428864" cy="597535"/>
            <a:chOff x="2904" y="1893"/>
            <a:chExt cx="3716" cy="2690"/>
          </a:xfrm>
        </p:grpSpPr>
        <p:sp>
          <p:nvSpPr>
            <p:cNvPr id="28" name="矩形 27"/>
            <p:cNvSpPr/>
            <p:nvPr>
              <p:custDataLst>
                <p:tags r:id="rId5"/>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6"/>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29167 1.04889 L 0.00875 -1.34963 " pathEditMode="fixed" rAng="0" ptsTypes="">
                                      <p:cBhvr>
                                        <p:cTn id="6" dur="500" fill="hold"/>
                                        <p:tgtEl>
                                          <p:spTgt spid="20"/>
                                        </p:tgtEl>
                                        <p:attrNameLst>
                                          <p:attrName>ppt_x</p:attrName>
                                          <p:attrName>ppt_y</p:attrName>
                                        </p:attrNameLst>
                                      </p:cBhvr>
                                      <p:rCtr x="4" y="-1199"/>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1039495"/>
            <a:ext cx="11280775" cy="829945"/>
          </a:xfrm>
          <a:prstGeom prst="rect">
            <a:avLst/>
          </a:prstGeom>
          <a:noFill/>
        </p:spPr>
        <p:txBody>
          <a:bodyPr wrap="square" rtlCol="0" anchor="t">
            <a:spAutoFit/>
          </a:bodyPr>
          <a:p>
            <a:pPr>
              <a:lnSpc>
                <a:spcPct val="150000"/>
              </a:lnSpc>
            </a:pPr>
            <a:r>
              <a:rPr lang="zh-CN" altLang="en-US" b="1">
                <a:sym typeface="+mn-ea"/>
              </a:rPr>
              <a:t>（五）</a:t>
            </a:r>
            <a:r>
              <a:rPr lang="zh-CN" b="1"/>
              <a:t>原版阅读</a:t>
            </a:r>
            <a:endParaRPr lang="zh-CN" b="1"/>
          </a:p>
          <a:p>
            <a:pPr>
              <a:lnSpc>
                <a:spcPct val="150000"/>
              </a:lnSpc>
            </a:pPr>
            <a:r>
              <a:rPr lang="zh-CN" sz="1400"/>
              <a:t>增加原版阅读，提供更多阅读选择。</a:t>
            </a:r>
            <a:endParaRPr lang="zh-CN" sz="1400"/>
          </a:p>
        </p:txBody>
      </p:sp>
      <p:pic>
        <p:nvPicPr>
          <p:cNvPr id="2" name="图片 1"/>
          <p:cNvPicPr>
            <a:picLocks noChangeAspect="1"/>
          </p:cNvPicPr>
          <p:nvPr/>
        </p:nvPicPr>
        <p:blipFill>
          <a:blip r:embed="rId1"/>
          <a:stretch>
            <a:fillRect/>
          </a:stretch>
        </p:blipFill>
        <p:spPr>
          <a:xfrm>
            <a:off x="-57150" y="1880235"/>
            <a:ext cx="12249150" cy="4815840"/>
          </a:xfrm>
          <a:prstGeom prst="rect">
            <a:avLst/>
          </a:prstGeom>
        </p:spPr>
      </p:pic>
      <p:sp>
        <p:nvSpPr>
          <p:cNvPr id="3" name="矩形 2"/>
          <p:cNvSpPr/>
          <p:nvPr/>
        </p:nvSpPr>
        <p:spPr>
          <a:xfrm>
            <a:off x="4780915" y="5867400"/>
            <a:ext cx="858520" cy="293370"/>
          </a:xfrm>
          <a:prstGeom prst="rect">
            <a:avLst/>
          </a:prstGeom>
          <a:noFill/>
          <a:ln>
            <a:solidFill>
              <a:schemeClr val="accent2"/>
            </a:solidFill>
            <a:prstDash val="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7" name="圆角矩形 6"/>
          <p:cNvSpPr/>
          <p:nvPr/>
        </p:nvSpPr>
        <p:spPr>
          <a:xfrm>
            <a:off x="4673600" y="5292725"/>
            <a:ext cx="1422400" cy="493395"/>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zh-CN" altLang="en-US" sz="1200">
                <a:solidFill>
                  <a:schemeClr val="bg1"/>
                </a:solidFill>
                <a:latin typeface="+mn-ea"/>
                <a:cs typeface="MiSans Normal" panose="00000500000000000000" charset="-122"/>
                <a:sym typeface="MiSans Normal" panose="00000500000000000000" charset="-122"/>
              </a:rPr>
              <a:t>新增原版阅读，提供更多阅读选择</a:t>
            </a:r>
            <a:endParaRPr lang="zh-CN" altLang="en-US" sz="1200">
              <a:solidFill>
                <a:schemeClr val="bg1"/>
              </a:solidFill>
              <a:latin typeface="+mn-ea"/>
              <a:cs typeface="MiSans Normal" panose="00000500000000000000" charset="-122"/>
              <a:sym typeface="MiSans Normal" panose="00000500000000000000" charset="-122"/>
            </a:endParaRPr>
          </a:p>
        </p:txBody>
      </p:sp>
      <p:grpSp>
        <p:nvGrpSpPr>
          <p:cNvPr id="18" name="组合 17"/>
          <p:cNvGrpSpPr/>
          <p:nvPr/>
        </p:nvGrpSpPr>
        <p:grpSpPr>
          <a:xfrm>
            <a:off x="-23495" y="1880235"/>
            <a:ext cx="12192000" cy="6063615"/>
            <a:chOff x="0" y="2944"/>
            <a:chExt cx="19200" cy="9549"/>
          </a:xfrm>
        </p:grpSpPr>
        <p:grpSp>
          <p:nvGrpSpPr>
            <p:cNvPr id="8" name="组合 7"/>
            <p:cNvGrpSpPr/>
            <p:nvPr/>
          </p:nvGrpSpPr>
          <p:grpSpPr>
            <a:xfrm>
              <a:off x="0" y="2944"/>
              <a:ext cx="19200" cy="9549"/>
              <a:chOff x="0" y="2944"/>
              <a:chExt cx="19200" cy="9549"/>
            </a:xfrm>
          </p:grpSpPr>
          <p:pic>
            <p:nvPicPr>
              <p:cNvPr id="9" name="图片 8"/>
              <p:cNvPicPr>
                <a:picLocks noChangeAspect="1"/>
              </p:cNvPicPr>
              <p:nvPr/>
            </p:nvPicPr>
            <p:blipFill>
              <a:blip r:embed="rId2"/>
              <a:stretch>
                <a:fillRect/>
              </a:stretch>
            </p:blipFill>
            <p:spPr>
              <a:xfrm>
                <a:off x="0" y="2944"/>
                <a:ext cx="19200" cy="9549"/>
              </a:xfrm>
              <a:prstGeom prst="rect">
                <a:avLst/>
              </a:prstGeom>
            </p:spPr>
          </p:pic>
          <p:sp>
            <p:nvSpPr>
              <p:cNvPr id="11" name="矩形 10"/>
              <p:cNvSpPr/>
              <p:nvPr/>
            </p:nvSpPr>
            <p:spPr>
              <a:xfrm>
                <a:off x="1463" y="3065"/>
                <a:ext cx="11690" cy="234"/>
              </a:xfrm>
              <a:prstGeom prst="rect">
                <a:avLst/>
              </a:prstGeom>
              <a:solidFill>
                <a:schemeClr val="bg1"/>
              </a:solidFill>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12" name="文本框 11"/>
              <p:cNvSpPr txBox="1"/>
              <p:nvPr/>
            </p:nvSpPr>
            <p:spPr>
              <a:xfrm>
                <a:off x="1556" y="2944"/>
                <a:ext cx="7858" cy="459"/>
              </a:xfrm>
              <a:prstGeom prst="rect">
                <a:avLst/>
              </a:prstGeom>
            </p:spPr>
            <p:txBody>
              <a:bodyPr wrap="square">
                <a:spAutoFit/>
              </a:bodyPr>
              <a:p>
                <a:pPr>
                  <a:spcAft>
                    <a:spcPct val="60000"/>
                  </a:spcAft>
                </a:pPr>
                <a:r>
                  <a:rPr lang="zh-CN" altLang="en-US" sz="1300" b="1">
                    <a:latin typeface="微软雅黑" charset="-122"/>
                    <a:ea typeface="微软雅黑" charset="-122"/>
                    <a:cs typeface="微软雅黑" charset="-122"/>
                    <a:sym typeface="标准粗黑" panose="02000503000000000000" charset="-122"/>
                  </a:rPr>
                  <a:t>论新质生产力：内涵特征与重要着力点（期刊）</a:t>
                </a:r>
                <a:r>
                  <a:rPr lang="zh-CN" altLang="en-US" sz="1000" b="1">
                    <a:latin typeface="微软雅黑" charset="-122"/>
                    <a:ea typeface="微软雅黑" charset="-122"/>
                    <a:cs typeface="微软雅黑" charset="-122"/>
                    <a:sym typeface="标准粗黑" panose="02000503000000000000" charset="-122"/>
                  </a:rPr>
                  <a:t>改革 2023(10) </a:t>
                </a:r>
                <a:endParaRPr lang="zh-CN" altLang="en-US" sz="1000" b="1">
                  <a:latin typeface="微软雅黑" charset="-122"/>
                  <a:ea typeface="微软雅黑" charset="-122"/>
                  <a:cs typeface="微软雅黑" charset="-122"/>
                  <a:sym typeface="标准粗黑" panose="02000503000000000000" charset="-122"/>
                </a:endParaRPr>
              </a:p>
            </p:txBody>
          </p:sp>
          <p:pic>
            <p:nvPicPr>
              <p:cNvPr id="16" name="图片 15"/>
              <p:cNvPicPr>
                <a:picLocks noChangeAspect="1"/>
              </p:cNvPicPr>
              <p:nvPr/>
            </p:nvPicPr>
            <p:blipFill>
              <a:blip r:embed="rId3"/>
              <a:srcRect b="20923"/>
              <a:stretch>
                <a:fillRect/>
              </a:stretch>
            </p:blipFill>
            <p:spPr>
              <a:xfrm>
                <a:off x="2986" y="3827"/>
                <a:ext cx="11953" cy="8666"/>
              </a:xfrm>
              <a:prstGeom prst="rect">
                <a:avLst/>
              </a:prstGeom>
            </p:spPr>
          </p:pic>
        </p:grpSp>
        <p:sp>
          <p:nvSpPr>
            <p:cNvPr id="17" name="圆角矩形 16"/>
            <p:cNvSpPr/>
            <p:nvPr/>
          </p:nvSpPr>
          <p:spPr>
            <a:xfrm>
              <a:off x="7735" y="3977"/>
              <a:ext cx="3634" cy="1854"/>
            </a:xfrm>
            <a:prstGeom prst="roundRect">
              <a:avLst/>
            </a:prstGeom>
            <a:solidFill>
              <a:schemeClr val="accent2"/>
            </a:solidFill>
          </p:spPr>
          <p:txBody>
            <a:bodyPr wrap="square" lIns="0" tIns="0" rIns="0" bIns="0" rtlCol="0" anchor="ctr" anchorCtr="0">
              <a:noAutofit/>
            </a:bodyPr>
            <a:p>
              <a:pPr lvl="0" algn="ctr">
                <a:lnSpc>
                  <a:spcPct val="150000"/>
                </a:lnSpc>
                <a:buClrTx/>
                <a:buSzTx/>
                <a:buFontTx/>
              </a:pPr>
              <a:r>
                <a:rPr lang="en-US" altLang="zh-CN" sz="1200">
                  <a:solidFill>
                    <a:schemeClr val="bg1"/>
                  </a:solidFill>
                  <a:latin typeface="+mn-ea"/>
                  <a:cs typeface="MiSans Normal" panose="00000500000000000000" charset="-122"/>
                  <a:sym typeface="MiSans Normal" panose="00000500000000000000" charset="-122"/>
                </a:rPr>
                <a:t>1.</a:t>
              </a:r>
              <a:r>
                <a:rPr lang="zh-CN" altLang="en-US" sz="1200">
                  <a:solidFill>
                    <a:schemeClr val="bg1"/>
                  </a:solidFill>
                  <a:latin typeface="+mn-ea"/>
                  <a:cs typeface="MiSans Normal" panose="00000500000000000000" charset="-122"/>
                  <a:sym typeface="MiSans Normal" panose="00000500000000000000" charset="-122"/>
                </a:rPr>
                <a:t>无需下载至本地，保持文献原始的布局和格式</a:t>
              </a:r>
              <a:endParaRPr lang="zh-CN" altLang="en-US" sz="1200">
                <a:solidFill>
                  <a:schemeClr val="bg1"/>
                </a:solidFill>
                <a:latin typeface="+mn-ea"/>
                <a:cs typeface="MiSans Normal" panose="00000500000000000000" charset="-122"/>
                <a:sym typeface="MiSans Normal" panose="00000500000000000000" charset="-122"/>
              </a:endParaRPr>
            </a:p>
            <a:p>
              <a:pPr lvl="0" algn="ctr">
                <a:lnSpc>
                  <a:spcPct val="150000"/>
                </a:lnSpc>
                <a:buClrTx/>
                <a:buSzTx/>
                <a:buFontTx/>
              </a:pPr>
              <a:r>
                <a:rPr lang="en-US" altLang="zh-CN" sz="1200">
                  <a:solidFill>
                    <a:schemeClr val="bg1"/>
                  </a:solidFill>
                  <a:latin typeface="+mn-ea"/>
                  <a:cs typeface="MiSans Normal" panose="00000500000000000000" charset="-122"/>
                  <a:sym typeface="MiSans Normal" panose="00000500000000000000" charset="-122"/>
                </a:rPr>
                <a:t>2.</a:t>
              </a:r>
              <a:r>
                <a:rPr lang="zh-CN" altLang="en-US" sz="1200">
                  <a:solidFill>
                    <a:schemeClr val="bg1"/>
                  </a:solidFill>
                  <a:latin typeface="+mn-ea"/>
                  <a:cs typeface="MiSans Normal" panose="00000500000000000000" charset="-122"/>
                  <a:sym typeface="MiSans Normal" panose="00000500000000000000" charset="-122"/>
                </a:rPr>
                <a:t>不限制复制字数</a:t>
              </a:r>
              <a:endParaRPr lang="zh-CN" altLang="en-US" sz="1200">
                <a:solidFill>
                  <a:schemeClr val="bg1"/>
                </a:solidFill>
                <a:latin typeface="+mn-ea"/>
                <a:cs typeface="MiSans Normal" panose="00000500000000000000" charset="-122"/>
                <a:sym typeface="MiSans Normal" panose="00000500000000000000" charset="-122"/>
              </a:endParaRPr>
            </a:p>
            <a:p>
              <a:pPr lvl="0" algn="ctr">
                <a:lnSpc>
                  <a:spcPct val="150000"/>
                </a:lnSpc>
                <a:buClrTx/>
                <a:buSzTx/>
                <a:buFontTx/>
              </a:pPr>
              <a:r>
                <a:rPr lang="en-US" altLang="zh-CN" sz="1200">
                  <a:solidFill>
                    <a:schemeClr val="bg1"/>
                  </a:solidFill>
                  <a:latin typeface="+mn-ea"/>
                  <a:cs typeface="MiSans Normal" panose="00000500000000000000" charset="-122"/>
                  <a:sym typeface="MiSans Normal" panose="00000500000000000000" charset="-122"/>
                </a:rPr>
                <a:t>3.</a:t>
              </a:r>
              <a:r>
                <a:rPr lang="zh-CN" altLang="en-US" sz="1200">
                  <a:solidFill>
                    <a:schemeClr val="bg1"/>
                  </a:solidFill>
                  <a:latin typeface="+mn-ea"/>
                  <a:cs typeface="MiSans Normal" panose="00000500000000000000" charset="-122"/>
                  <a:sym typeface="MiSans Normal" panose="00000500000000000000" charset="-122"/>
                </a:rPr>
                <a:t>全部期刊文献增加原版阅读</a:t>
              </a:r>
              <a:endParaRPr lang="zh-CN" altLang="en-US" sz="1200">
                <a:solidFill>
                  <a:schemeClr val="bg1"/>
                </a:solidFill>
                <a:latin typeface="+mn-ea"/>
                <a:cs typeface="MiSans Normal" panose="00000500000000000000" charset="-122"/>
                <a:sym typeface="MiSans Normal" panose="00000500000000000000" charset="-122"/>
              </a:endParaRPr>
            </a:p>
          </p:txBody>
        </p:sp>
      </p:grpSp>
      <p:sp>
        <p:nvSpPr>
          <p:cNvPr id="6" name="文本框 5"/>
          <p:cNvSpPr txBox="1"/>
          <p:nvPr>
            <p:custDataLst>
              <p:tags r:id="rId4"/>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13" name="直接连接符 12"/>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0" y="212090"/>
            <a:ext cx="1428864" cy="597535"/>
            <a:chOff x="2904" y="1893"/>
            <a:chExt cx="3716" cy="2690"/>
          </a:xfrm>
        </p:grpSpPr>
        <p:sp>
          <p:nvSpPr>
            <p:cNvPr id="22" name="矩形 21"/>
            <p:cNvSpPr/>
            <p:nvPr>
              <p:custDataLst>
                <p:tags r:id="rId5"/>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6"/>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TextBox 24"/>
          <p:cNvSpPr txBox="1"/>
          <p:nvPr>
            <p:custDataLst>
              <p:tags r:id="rId1"/>
            </p:custDataLst>
          </p:nvPr>
        </p:nvSpPr>
        <p:spPr>
          <a:xfrm>
            <a:off x="6236335" y="2581275"/>
            <a:ext cx="5732780" cy="583565"/>
          </a:xfrm>
          <a:prstGeom prst="rect">
            <a:avLst/>
          </a:prstGeom>
          <a:noFill/>
        </p:spPr>
        <p:txBody>
          <a:bodyPr wrap="square" rtlCol="0">
            <a:spAutoFit/>
          </a:bodyPr>
          <a:lstStyle/>
          <a:p>
            <a:pPr algn="l"/>
            <a:r>
              <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rPr>
              <a:t>知网数字资源介绍</a:t>
            </a:r>
            <a:endPar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4" name="组合 3"/>
          <p:cNvGrpSpPr/>
          <p:nvPr/>
        </p:nvGrpSpPr>
        <p:grpSpPr>
          <a:xfrm>
            <a:off x="3027045" y="2402205"/>
            <a:ext cx="6137910" cy="2357120"/>
            <a:chOff x="4773" y="3783"/>
            <a:chExt cx="9666" cy="3712"/>
          </a:xfrm>
        </p:grpSpPr>
        <p:pic>
          <p:nvPicPr>
            <p:cNvPr id="2" name="图片 1" descr="201605170423103f61f"/>
            <p:cNvPicPr>
              <a:picLocks noChangeAspect="1"/>
            </p:cNvPicPr>
            <p:nvPr/>
          </p:nvPicPr>
          <p:blipFill>
            <a:blip r:embed="rId2" cstate="print"/>
            <a:stretch>
              <a:fillRect/>
            </a:stretch>
          </p:blipFill>
          <p:spPr>
            <a:xfrm>
              <a:off x="4773" y="3783"/>
              <a:ext cx="9666" cy="3712"/>
            </a:xfrm>
            <a:prstGeom prst="rect">
              <a:avLst/>
            </a:prstGeom>
          </p:spPr>
        </p:pic>
        <p:pic>
          <p:nvPicPr>
            <p:cNvPr id="3" name="图片 2" descr="201605170423103f61f 2"/>
            <p:cNvPicPr>
              <a:picLocks noChangeAspect="1"/>
            </p:cNvPicPr>
            <p:nvPr/>
          </p:nvPicPr>
          <p:blipFill>
            <a:blip r:embed="rId3" cstate="print"/>
            <a:stretch>
              <a:fillRect/>
            </a:stretch>
          </p:blipFill>
          <p:spPr>
            <a:xfrm>
              <a:off x="5300" y="3812"/>
              <a:ext cx="6417" cy="2464"/>
            </a:xfrm>
            <a:prstGeom prst="rect">
              <a:avLst/>
            </a:prstGeom>
          </p:spPr>
        </p:pic>
      </p:grpSp>
      <p:pic>
        <p:nvPicPr>
          <p:cNvPr id="24" name="图片 23"/>
          <p:cNvPicPr>
            <a:picLocks noChangeAspect="1"/>
          </p:cNvPicPr>
          <p:nvPr>
            <p:custDataLst>
              <p:tags r:id="rId4"/>
            </p:custDataLst>
          </p:nvPr>
        </p:nvPicPr>
        <p:blipFill>
          <a:blip r:embed="rId5"/>
          <a:stretch>
            <a:fillRect/>
          </a:stretch>
        </p:blipFill>
        <p:spPr>
          <a:xfrm>
            <a:off x="9548495" y="121920"/>
            <a:ext cx="2420620" cy="10109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世界知识大数据</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7" name="MH_SubTitle_1"/>
          <p:cNvSpPr/>
          <p:nvPr>
            <p:custDataLst>
              <p:tags r:id="rId4"/>
            </p:custDataLst>
          </p:nvPr>
        </p:nvSpPr>
        <p:spPr>
          <a:xfrm>
            <a:off x="11280987" y="3275753"/>
            <a:ext cx="833120" cy="608753"/>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rIns="192000" anchor="ctr">
            <a:normAutofit lnSpcReduction="10000"/>
          </a:bodyPr>
          <a:p>
            <a:pPr algn="ctr"/>
            <a:r>
              <a:rPr lang="zh-CN" altLang="en-US" sz="1065" b="1" dirty="0">
                <a:solidFill>
                  <a:srgbClr val="FFFFFF"/>
                </a:solidFill>
                <a:latin typeface="微软雅黑" charset="-122"/>
                <a:ea typeface="微软雅黑" charset="-122"/>
              </a:rPr>
              <a:t>文献总量：</a:t>
            </a:r>
            <a:r>
              <a:rPr lang="en-US" altLang="zh-CN" sz="1065" b="1" dirty="0">
                <a:solidFill>
                  <a:srgbClr val="FFFFFF"/>
                </a:solidFill>
                <a:latin typeface="微软雅黑" charset="-122"/>
                <a:ea typeface="微软雅黑" charset="-122"/>
              </a:rPr>
              <a:t>5</a:t>
            </a:r>
            <a:r>
              <a:rPr lang="zh-CN" altLang="en-US" sz="1065" b="1" dirty="0">
                <a:solidFill>
                  <a:srgbClr val="FFFFFF"/>
                </a:solidFill>
                <a:latin typeface="微软雅黑" charset="-122"/>
                <a:ea typeface="微软雅黑" charset="-122"/>
              </a:rPr>
              <a:t>亿多篇</a:t>
            </a:r>
            <a:endParaRPr lang="en-US" altLang="zh-CN" sz="1065" b="1" dirty="0">
              <a:solidFill>
                <a:srgbClr val="FFFFFF"/>
              </a:solidFill>
              <a:latin typeface="微软雅黑" charset="-122"/>
              <a:ea typeface="微软雅黑" charset="-122"/>
            </a:endParaRPr>
          </a:p>
        </p:txBody>
      </p:sp>
      <p:sp>
        <p:nvSpPr>
          <p:cNvPr id="38" name="MH_SubTitle_2"/>
          <p:cNvSpPr/>
          <p:nvPr>
            <p:custDataLst>
              <p:tags r:id="rId5"/>
            </p:custDataLst>
          </p:nvPr>
        </p:nvSpPr>
        <p:spPr>
          <a:xfrm>
            <a:off x="7087779" y="3275576"/>
            <a:ext cx="1616713" cy="608933"/>
          </a:xfrm>
          <a:prstGeom prst="rect">
            <a:avLst/>
          </a:prstGeom>
          <a:solidFill>
            <a:srgbClr val="FD8B07"/>
          </a:solidFill>
          <a:ln>
            <a:noFill/>
          </a:ln>
        </p:spPr>
        <p:style>
          <a:lnRef idx="2">
            <a:schemeClr val="accent1">
              <a:shade val="50000"/>
            </a:schemeClr>
          </a:lnRef>
          <a:fillRef idx="1">
            <a:schemeClr val="accent1"/>
          </a:fillRef>
          <a:effectRef idx="0">
            <a:schemeClr val="accent1"/>
          </a:effectRef>
          <a:fontRef idx="minor">
            <a:schemeClr val="lt1"/>
          </a:fontRef>
        </p:style>
        <p:txBody>
          <a:bodyPr rIns="192000" anchor="ctr">
            <a:normAutofit lnSpcReduction="10000"/>
          </a:bodyPr>
          <a:p>
            <a:pPr algn="ctr"/>
            <a:r>
              <a:rPr lang="zh-CN" altLang="en-US" sz="1065" b="1" dirty="0">
                <a:solidFill>
                  <a:srgbClr val="FFFFFF"/>
                </a:solidFill>
                <a:latin typeface="微软雅黑" charset="-122"/>
                <a:ea typeface="微软雅黑" charset="-122"/>
              </a:rPr>
              <a:t>学术、教育专著图书：</a:t>
            </a:r>
            <a:endParaRPr lang="en-US" altLang="zh-CN" sz="1065" b="1" dirty="0">
              <a:solidFill>
                <a:srgbClr val="FFFFFF"/>
              </a:solidFill>
              <a:latin typeface="微软雅黑" charset="-122"/>
              <a:ea typeface="微软雅黑" charset="-122"/>
            </a:endParaRPr>
          </a:p>
          <a:p>
            <a:pPr algn="ctr"/>
            <a:r>
              <a:rPr lang="zh-CN" altLang="en-US" sz="1065" b="1" dirty="0">
                <a:solidFill>
                  <a:srgbClr val="FFFFFF"/>
                </a:solidFill>
                <a:latin typeface="微软雅黑" charset="-122"/>
                <a:ea typeface="微软雅黑" charset="-122"/>
              </a:rPr>
              <a:t>国内</a:t>
            </a:r>
            <a:r>
              <a:rPr lang="en-US" altLang="zh-CN" sz="1065" b="1" dirty="0">
                <a:solidFill>
                  <a:srgbClr val="FFFFFF"/>
                </a:solidFill>
                <a:latin typeface="微软雅黑" charset="-122"/>
                <a:ea typeface="微软雅黑" charset="-122"/>
              </a:rPr>
              <a:t>50</a:t>
            </a:r>
            <a:r>
              <a:rPr lang="zh-CN" altLang="en-US" sz="1065" b="1" dirty="0">
                <a:solidFill>
                  <a:srgbClr val="FFFFFF"/>
                </a:solidFill>
                <a:latin typeface="微软雅黑" charset="-122"/>
                <a:ea typeface="微软雅黑" charset="-122"/>
              </a:rPr>
              <a:t>万部</a:t>
            </a:r>
            <a:endParaRPr lang="en-US" altLang="zh-CN" sz="1065" b="1" dirty="0">
              <a:solidFill>
                <a:srgbClr val="FFFFFF"/>
              </a:solidFill>
              <a:latin typeface="微软雅黑" charset="-122"/>
              <a:ea typeface="微软雅黑" charset="-122"/>
            </a:endParaRPr>
          </a:p>
          <a:p>
            <a:pPr algn="ctr"/>
            <a:r>
              <a:rPr lang="zh-CN" altLang="en-US" sz="1065" b="1" dirty="0">
                <a:solidFill>
                  <a:srgbClr val="FFFFFF"/>
                </a:solidFill>
                <a:latin typeface="微软雅黑" charset="-122"/>
                <a:ea typeface="微软雅黑" charset="-122"/>
              </a:rPr>
              <a:t>国际近</a:t>
            </a:r>
            <a:r>
              <a:rPr lang="en-US" altLang="zh-CN" sz="1065" b="1" dirty="0">
                <a:solidFill>
                  <a:srgbClr val="FFFFFF"/>
                </a:solidFill>
                <a:latin typeface="微软雅黑" charset="-122"/>
                <a:ea typeface="微软雅黑" charset="-122"/>
              </a:rPr>
              <a:t>40</a:t>
            </a:r>
            <a:r>
              <a:rPr lang="zh-CN" altLang="en-US" sz="1065" b="1" dirty="0">
                <a:solidFill>
                  <a:srgbClr val="FFFFFF"/>
                </a:solidFill>
                <a:latin typeface="微软雅黑" charset="-122"/>
                <a:ea typeface="微软雅黑" charset="-122"/>
              </a:rPr>
              <a:t>万种</a:t>
            </a:r>
            <a:endParaRPr lang="zh-CN" altLang="en-US" sz="1065" b="1" dirty="0">
              <a:solidFill>
                <a:srgbClr val="FFFFFF"/>
              </a:solidFill>
              <a:latin typeface="微软雅黑" charset="-122"/>
              <a:ea typeface="微软雅黑" charset="-122"/>
            </a:endParaRPr>
          </a:p>
        </p:txBody>
      </p:sp>
      <p:sp>
        <p:nvSpPr>
          <p:cNvPr id="41" name="MH_SubTitle_3"/>
          <p:cNvSpPr/>
          <p:nvPr>
            <p:custDataLst>
              <p:tags r:id="rId6"/>
            </p:custDataLst>
          </p:nvPr>
        </p:nvSpPr>
        <p:spPr>
          <a:xfrm>
            <a:off x="10523465" y="3275576"/>
            <a:ext cx="680965" cy="608933"/>
          </a:xfrm>
          <a:prstGeom prst="rect">
            <a:avLst/>
          </a:prstGeom>
          <a:solidFill>
            <a:srgbClr val="8064A2">
              <a:lumMod val="75000"/>
            </a:srgbClr>
          </a:solidFill>
          <a:ln w="25400" cap="flat" cmpd="sng" algn="ctr">
            <a:noFill/>
            <a:prstDash val="solid"/>
          </a:ln>
          <a:effectLst/>
        </p:spPr>
        <p:txBody>
          <a:bodyPr lIns="128000" rIns="128000" anchor="ctr">
            <a:normAutofit lnSpcReduction="10000"/>
          </a:bodyPr>
          <a:p>
            <a:pPr algn="ctr"/>
            <a:r>
              <a:rPr lang="zh-CN" altLang="en-US" sz="1065" b="1" kern="0" dirty="0">
                <a:solidFill>
                  <a:srgbClr val="FFFFFF"/>
                </a:solidFill>
                <a:latin typeface="微软雅黑" charset="-122"/>
                <a:ea typeface="微软雅黑" charset="-122"/>
              </a:rPr>
              <a:t>国内外标准</a:t>
            </a:r>
            <a:r>
              <a:rPr lang="en-US" altLang="zh-CN" sz="1065" b="1" kern="0" dirty="0">
                <a:solidFill>
                  <a:srgbClr val="FFFFFF"/>
                </a:solidFill>
                <a:latin typeface="微软雅黑" charset="-122"/>
                <a:ea typeface="微软雅黑" charset="-122"/>
              </a:rPr>
              <a:t>62</a:t>
            </a:r>
            <a:r>
              <a:rPr lang="zh-CN" altLang="en-US" sz="1065" b="1" kern="0" dirty="0">
                <a:solidFill>
                  <a:srgbClr val="FFFFFF"/>
                </a:solidFill>
                <a:latin typeface="微软雅黑" charset="-122"/>
                <a:ea typeface="微软雅黑" charset="-122"/>
              </a:rPr>
              <a:t>万</a:t>
            </a:r>
            <a:endParaRPr lang="zh-CN" altLang="en-US" sz="1065" b="1" kern="0" dirty="0">
              <a:solidFill>
                <a:srgbClr val="FFFFFF"/>
              </a:solidFill>
              <a:latin typeface="微软雅黑" charset="-122"/>
              <a:ea typeface="微软雅黑" charset="-122"/>
            </a:endParaRPr>
          </a:p>
        </p:txBody>
      </p:sp>
      <p:sp>
        <p:nvSpPr>
          <p:cNvPr id="42" name="MH_SubTitle_3"/>
          <p:cNvSpPr/>
          <p:nvPr>
            <p:custDataLst>
              <p:tags r:id="rId7"/>
            </p:custDataLst>
          </p:nvPr>
        </p:nvSpPr>
        <p:spPr>
          <a:xfrm>
            <a:off x="6205220" y="3285913"/>
            <a:ext cx="938107" cy="615527"/>
          </a:xfrm>
          <a:prstGeom prst="rect">
            <a:avLst/>
          </a:prstGeom>
          <a:solidFill>
            <a:srgbClr val="01A7B9"/>
          </a:solidFill>
          <a:ln>
            <a:noFill/>
          </a:ln>
        </p:spPr>
        <p:style>
          <a:lnRef idx="2">
            <a:schemeClr val="accent1">
              <a:shade val="50000"/>
            </a:schemeClr>
          </a:lnRef>
          <a:fillRef idx="1">
            <a:schemeClr val="accent1"/>
          </a:fillRef>
          <a:effectRef idx="0">
            <a:schemeClr val="accent1"/>
          </a:effectRef>
          <a:fontRef idx="minor">
            <a:schemeClr val="lt1"/>
          </a:fontRef>
        </p:style>
        <p:txBody>
          <a:bodyPr rIns="192000" anchor="ctr">
            <a:normAutofit lnSpcReduction="10000"/>
          </a:bodyPr>
          <a:p>
            <a:pPr algn="ctr"/>
            <a:r>
              <a:rPr lang="zh-CN" altLang="en-US" sz="1065" b="1" dirty="0">
                <a:solidFill>
                  <a:srgbClr val="FFFFFF"/>
                </a:solidFill>
                <a:latin typeface="微软雅黑" charset="-122"/>
                <a:ea typeface="微软雅黑" charset="-122"/>
              </a:rPr>
              <a:t>学术期刊：</a:t>
            </a:r>
            <a:r>
              <a:rPr lang="en-US" altLang="zh-CN" sz="1065" b="1" dirty="0">
                <a:solidFill>
                  <a:srgbClr val="FFFFFF"/>
                </a:solidFill>
                <a:latin typeface="微软雅黑" charset="-122"/>
                <a:ea typeface="微软雅黑" charset="-122"/>
              </a:rPr>
              <a:t>7</a:t>
            </a:r>
            <a:r>
              <a:rPr lang="zh-CN" altLang="en-US" sz="1065" b="1" dirty="0">
                <a:solidFill>
                  <a:srgbClr val="FFFFFF"/>
                </a:solidFill>
                <a:latin typeface="微软雅黑" charset="-122"/>
                <a:ea typeface="微软雅黑" charset="-122"/>
              </a:rPr>
              <a:t>万种</a:t>
            </a:r>
            <a:endParaRPr lang="en-US" altLang="zh-CN" sz="1065" b="1" dirty="0">
              <a:solidFill>
                <a:srgbClr val="FFFFFF"/>
              </a:solidFill>
              <a:latin typeface="微软雅黑" charset="-122"/>
              <a:ea typeface="微软雅黑" charset="-122"/>
            </a:endParaRPr>
          </a:p>
        </p:txBody>
      </p:sp>
      <p:sp>
        <p:nvSpPr>
          <p:cNvPr id="43" name="矩形 42"/>
          <p:cNvSpPr/>
          <p:nvPr>
            <p:custDataLst>
              <p:tags r:id="rId8"/>
            </p:custDataLst>
          </p:nvPr>
        </p:nvSpPr>
        <p:spPr>
          <a:xfrm>
            <a:off x="6212507" y="1731913"/>
            <a:ext cx="5836153" cy="131382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35" dirty="0">
              <a:solidFill>
                <a:schemeClr val="tx1"/>
              </a:solidFill>
              <a:latin typeface="微软雅黑" charset="-122"/>
              <a:ea typeface="微软雅黑" charset="-122"/>
            </a:endParaRPr>
          </a:p>
        </p:txBody>
      </p:sp>
      <p:sp>
        <p:nvSpPr>
          <p:cNvPr id="45" name="矩形 44"/>
          <p:cNvSpPr/>
          <p:nvPr>
            <p:custDataLst>
              <p:tags r:id="rId9"/>
            </p:custDataLst>
          </p:nvPr>
        </p:nvSpPr>
        <p:spPr>
          <a:xfrm>
            <a:off x="7943956" y="1294985"/>
            <a:ext cx="2812323" cy="460375"/>
          </a:xfrm>
          <a:prstGeom prst="rect">
            <a:avLst/>
          </a:prstGeom>
        </p:spPr>
        <p:txBody>
          <a:bodyPr wrap="square">
            <a:spAutoFit/>
          </a:bodyPr>
          <a:p>
            <a:pPr algn="ctr">
              <a:lnSpc>
                <a:spcPct val="150000"/>
              </a:lnSpc>
            </a:pPr>
            <a:r>
              <a:rPr lang="zh-CN" altLang="en-US" sz="1600" b="1" kern="0" dirty="0">
                <a:solidFill>
                  <a:srgbClr val="333399"/>
                </a:solidFill>
                <a:latin typeface="微软雅黑" charset="-122"/>
                <a:ea typeface="微软雅黑" charset="-122"/>
              </a:rPr>
              <a:t>碎片化知识</a:t>
            </a:r>
            <a:endParaRPr lang="zh-CN" altLang="en-US" sz="1600" b="1" kern="0" dirty="0">
              <a:solidFill>
                <a:srgbClr val="333399"/>
              </a:solidFill>
              <a:latin typeface="微软雅黑" charset="-122"/>
              <a:ea typeface="微软雅黑" charset="-122"/>
            </a:endParaRPr>
          </a:p>
        </p:txBody>
      </p:sp>
      <p:sp>
        <p:nvSpPr>
          <p:cNvPr id="46" name="矩形 45"/>
          <p:cNvSpPr/>
          <p:nvPr>
            <p:custDataLst>
              <p:tags r:id="rId10"/>
            </p:custDataLst>
          </p:nvPr>
        </p:nvSpPr>
        <p:spPr>
          <a:xfrm>
            <a:off x="7248313" y="1991360"/>
            <a:ext cx="1912620" cy="31580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65" dirty="0">
                <a:solidFill>
                  <a:srgbClr val="0070C0"/>
                </a:solidFill>
                <a:latin typeface="微软雅黑" charset="-122"/>
                <a:ea typeface="微软雅黑" charset="-122"/>
              </a:rPr>
              <a:t>事实知识：</a:t>
            </a:r>
            <a:r>
              <a:rPr lang="en-US" altLang="zh-CN" sz="1065" dirty="0">
                <a:solidFill>
                  <a:srgbClr val="0070C0"/>
                </a:solidFill>
                <a:latin typeface="微软雅黑" charset="-122"/>
                <a:ea typeface="微软雅黑" charset="-122"/>
              </a:rPr>
              <a:t>1,183,727</a:t>
            </a:r>
            <a:r>
              <a:rPr lang="zh-CN" altLang="en-US" sz="1065" dirty="0">
                <a:solidFill>
                  <a:srgbClr val="0070C0"/>
                </a:solidFill>
                <a:latin typeface="微软雅黑" charset="-122"/>
                <a:ea typeface="微软雅黑" charset="-122"/>
              </a:rPr>
              <a:t>万条</a:t>
            </a:r>
            <a:endParaRPr lang="zh-CN" altLang="en-US" sz="1065" dirty="0">
              <a:solidFill>
                <a:srgbClr val="0070C0"/>
              </a:solidFill>
              <a:latin typeface="微软雅黑" charset="-122"/>
              <a:ea typeface="微软雅黑" charset="-122"/>
            </a:endParaRPr>
          </a:p>
        </p:txBody>
      </p:sp>
      <p:sp>
        <p:nvSpPr>
          <p:cNvPr id="47" name="矩形 46"/>
          <p:cNvSpPr/>
          <p:nvPr>
            <p:custDataLst>
              <p:tags r:id="rId11"/>
            </p:custDataLst>
          </p:nvPr>
        </p:nvSpPr>
        <p:spPr>
          <a:xfrm>
            <a:off x="7248128" y="2643045"/>
            <a:ext cx="1853177" cy="3160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65" dirty="0">
                <a:solidFill>
                  <a:srgbClr val="0070C0"/>
                </a:solidFill>
                <a:latin typeface="微软雅黑" charset="-122"/>
                <a:ea typeface="微软雅黑" charset="-122"/>
              </a:rPr>
              <a:t>学术内容：</a:t>
            </a:r>
            <a:r>
              <a:rPr lang="en-US" altLang="zh-CN" sz="1065" dirty="0">
                <a:solidFill>
                  <a:srgbClr val="0070C0"/>
                </a:solidFill>
                <a:latin typeface="微软雅黑" charset="-122"/>
                <a:ea typeface="微软雅黑" charset="-122"/>
              </a:rPr>
              <a:t>110,182</a:t>
            </a:r>
            <a:r>
              <a:rPr lang="zh-CN" altLang="en-US" sz="1065" dirty="0">
                <a:solidFill>
                  <a:srgbClr val="0070C0"/>
                </a:solidFill>
                <a:latin typeface="微软雅黑" charset="-122"/>
                <a:ea typeface="微软雅黑" charset="-122"/>
              </a:rPr>
              <a:t>万条</a:t>
            </a:r>
            <a:endParaRPr lang="zh-CN" altLang="en-US" sz="1065" dirty="0">
              <a:solidFill>
                <a:srgbClr val="0070C0"/>
              </a:solidFill>
              <a:latin typeface="微软雅黑" charset="-122"/>
              <a:ea typeface="微软雅黑" charset="-122"/>
            </a:endParaRPr>
          </a:p>
        </p:txBody>
      </p:sp>
      <p:sp>
        <p:nvSpPr>
          <p:cNvPr id="49" name="矩形 48"/>
          <p:cNvSpPr/>
          <p:nvPr>
            <p:custDataLst>
              <p:tags r:id="rId12"/>
            </p:custDataLst>
          </p:nvPr>
        </p:nvSpPr>
        <p:spPr>
          <a:xfrm>
            <a:off x="10128448" y="1991321"/>
            <a:ext cx="1853177" cy="3160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65" dirty="0">
                <a:solidFill>
                  <a:srgbClr val="0070C0"/>
                </a:solidFill>
                <a:latin typeface="微软雅黑" charset="-122"/>
                <a:ea typeface="微软雅黑" charset="-122"/>
              </a:rPr>
              <a:t>事实知识：</a:t>
            </a:r>
            <a:r>
              <a:rPr lang="en-US" altLang="zh-CN" sz="1065" dirty="0">
                <a:solidFill>
                  <a:srgbClr val="0070C0"/>
                </a:solidFill>
                <a:latin typeface="微软雅黑" charset="-122"/>
                <a:ea typeface="微软雅黑" charset="-122"/>
              </a:rPr>
              <a:t>29,628</a:t>
            </a:r>
            <a:r>
              <a:rPr lang="zh-CN" altLang="en-US" sz="1065" dirty="0">
                <a:solidFill>
                  <a:srgbClr val="0070C0"/>
                </a:solidFill>
                <a:latin typeface="微软雅黑" charset="-122"/>
                <a:ea typeface="微软雅黑" charset="-122"/>
              </a:rPr>
              <a:t>万条</a:t>
            </a:r>
            <a:endParaRPr lang="zh-CN" altLang="en-US" sz="1065" dirty="0">
              <a:solidFill>
                <a:srgbClr val="0070C0"/>
              </a:solidFill>
              <a:latin typeface="微软雅黑" charset="-122"/>
              <a:ea typeface="微软雅黑" charset="-122"/>
            </a:endParaRPr>
          </a:p>
        </p:txBody>
      </p:sp>
      <p:sp>
        <p:nvSpPr>
          <p:cNvPr id="50" name="矩形 49"/>
          <p:cNvSpPr/>
          <p:nvPr>
            <p:custDataLst>
              <p:tags r:id="rId13"/>
            </p:custDataLst>
          </p:nvPr>
        </p:nvSpPr>
        <p:spPr>
          <a:xfrm>
            <a:off x="10128448" y="2643045"/>
            <a:ext cx="1853177" cy="3160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65" dirty="0">
                <a:solidFill>
                  <a:srgbClr val="0070C0"/>
                </a:solidFill>
                <a:latin typeface="微软雅黑" charset="-122"/>
                <a:ea typeface="微软雅黑" charset="-122"/>
              </a:rPr>
              <a:t>学术内容：</a:t>
            </a:r>
            <a:r>
              <a:rPr lang="en-US" altLang="zh-CN" sz="1065" dirty="0">
                <a:solidFill>
                  <a:srgbClr val="0070C0"/>
                </a:solidFill>
                <a:latin typeface="微软雅黑" charset="-122"/>
                <a:ea typeface="微软雅黑" charset="-122"/>
              </a:rPr>
              <a:t>5,526</a:t>
            </a:r>
            <a:r>
              <a:rPr lang="zh-CN" altLang="en-US" sz="1065" dirty="0">
                <a:solidFill>
                  <a:srgbClr val="0070C0"/>
                </a:solidFill>
                <a:latin typeface="微软雅黑" charset="-122"/>
                <a:ea typeface="微软雅黑" charset="-122"/>
              </a:rPr>
              <a:t>万条</a:t>
            </a:r>
            <a:endParaRPr lang="zh-CN" altLang="en-US" sz="1065" dirty="0">
              <a:solidFill>
                <a:srgbClr val="0070C0"/>
              </a:solidFill>
              <a:latin typeface="微软雅黑" charset="-122"/>
              <a:ea typeface="微软雅黑" charset="-122"/>
            </a:endParaRPr>
          </a:p>
        </p:txBody>
      </p:sp>
      <p:sp>
        <p:nvSpPr>
          <p:cNvPr id="51" name="椭圆 50"/>
          <p:cNvSpPr/>
          <p:nvPr>
            <p:custDataLst>
              <p:tags r:id="rId14"/>
            </p:custDataLst>
          </p:nvPr>
        </p:nvSpPr>
        <p:spPr>
          <a:xfrm>
            <a:off x="6192011" y="2172383"/>
            <a:ext cx="720000" cy="720000"/>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p>
            <a:pPr algn="ctr" defTabSz="1219200">
              <a:defRPr/>
            </a:pPr>
            <a:r>
              <a:rPr lang="zh-CN" altLang="en-US" sz="1465" b="1" kern="0" dirty="0">
                <a:solidFill>
                  <a:schemeClr val="bg1"/>
                </a:solidFill>
                <a:latin typeface="微软雅黑" charset="-122"/>
                <a:ea typeface="微软雅黑" charset="-122"/>
              </a:rPr>
              <a:t>科技类</a:t>
            </a:r>
            <a:endParaRPr lang="zh-CN" altLang="en-US" sz="1465" b="1" kern="0" dirty="0">
              <a:solidFill>
                <a:schemeClr val="bg1"/>
              </a:solidFill>
              <a:latin typeface="微软雅黑" charset="-122"/>
              <a:ea typeface="微软雅黑" charset="-122"/>
            </a:endParaRPr>
          </a:p>
        </p:txBody>
      </p:sp>
      <p:sp>
        <p:nvSpPr>
          <p:cNvPr id="52" name="椭圆 51"/>
          <p:cNvSpPr/>
          <p:nvPr>
            <p:custDataLst>
              <p:tags r:id="rId15"/>
            </p:custDataLst>
          </p:nvPr>
        </p:nvSpPr>
        <p:spPr>
          <a:xfrm>
            <a:off x="9072331" y="2172383"/>
            <a:ext cx="720000" cy="720000"/>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p>
            <a:pPr algn="ctr" defTabSz="1219200">
              <a:defRPr/>
            </a:pPr>
            <a:r>
              <a:rPr lang="zh-CN" altLang="en-US" sz="1465" b="1" kern="0" dirty="0">
                <a:solidFill>
                  <a:schemeClr val="bg1"/>
                </a:solidFill>
                <a:latin typeface="微软雅黑" charset="-122"/>
                <a:ea typeface="微软雅黑" charset="-122"/>
              </a:rPr>
              <a:t>哲社类</a:t>
            </a:r>
            <a:endParaRPr lang="zh-CN" altLang="en-US" sz="1465" b="1" kern="0" dirty="0">
              <a:solidFill>
                <a:schemeClr val="bg1"/>
              </a:solidFill>
              <a:latin typeface="微软雅黑" charset="-122"/>
              <a:ea typeface="微软雅黑" charset="-122"/>
            </a:endParaRPr>
          </a:p>
        </p:txBody>
      </p:sp>
      <p:sp>
        <p:nvSpPr>
          <p:cNvPr id="97" name="右箭头 150"/>
          <p:cNvSpPr/>
          <p:nvPr>
            <p:custDataLst>
              <p:tags r:id="rId16"/>
            </p:custDataLst>
          </p:nvPr>
        </p:nvSpPr>
        <p:spPr>
          <a:xfrm rot="16200000" flipV="1">
            <a:off x="8856299" y="3011555"/>
            <a:ext cx="144000" cy="28800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p>
            <a:pPr algn="ctr" defTabSz="1219200">
              <a:defRPr/>
            </a:pPr>
            <a:endParaRPr lang="zh-CN" altLang="en-US" sz="2135" kern="0" dirty="0">
              <a:solidFill>
                <a:prstClr val="black"/>
              </a:solidFill>
              <a:latin typeface="微软雅黑" charset="-122"/>
              <a:ea typeface="微软雅黑" charset="-122"/>
            </a:endParaRPr>
          </a:p>
        </p:txBody>
      </p:sp>
      <p:sp>
        <p:nvSpPr>
          <p:cNvPr id="100" name="上弧形箭头 1"/>
          <p:cNvSpPr/>
          <p:nvPr>
            <p:custDataLst>
              <p:tags r:id="rId17"/>
            </p:custDataLst>
          </p:nvPr>
        </p:nvSpPr>
        <p:spPr>
          <a:xfrm rot="6447685" flipH="1" flipV="1">
            <a:off x="6825137" y="2142365"/>
            <a:ext cx="528000" cy="28800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62528" tIns="81264" rIns="162528" bIns="81264" anchor="ctr"/>
          <a:p>
            <a:pPr algn="ctr">
              <a:defRPr/>
            </a:pPr>
            <a:endParaRPr lang="en-US" sz="3200" kern="0">
              <a:solidFill>
                <a:sysClr val="window" lastClr="FFFFFF"/>
              </a:solidFill>
            </a:endParaRPr>
          </a:p>
        </p:txBody>
      </p:sp>
      <p:sp>
        <p:nvSpPr>
          <p:cNvPr id="101" name="上弧形箭头 1"/>
          <p:cNvSpPr/>
          <p:nvPr>
            <p:custDataLst>
              <p:tags r:id="rId18"/>
            </p:custDataLst>
          </p:nvPr>
        </p:nvSpPr>
        <p:spPr>
          <a:xfrm rot="3698753" flipV="1">
            <a:off x="6828035" y="2531128"/>
            <a:ext cx="528000" cy="28800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62528" tIns="81264" rIns="162528" bIns="81264" anchor="ctr"/>
          <a:p>
            <a:pPr algn="ctr">
              <a:defRPr/>
            </a:pPr>
            <a:endParaRPr lang="en-US" sz="3200" kern="0">
              <a:solidFill>
                <a:sysClr val="window" lastClr="FFFFFF"/>
              </a:solidFill>
            </a:endParaRPr>
          </a:p>
        </p:txBody>
      </p:sp>
      <p:sp>
        <p:nvSpPr>
          <p:cNvPr id="102" name="上弧形箭头 1"/>
          <p:cNvSpPr/>
          <p:nvPr>
            <p:custDataLst>
              <p:tags r:id="rId19"/>
            </p:custDataLst>
          </p:nvPr>
        </p:nvSpPr>
        <p:spPr>
          <a:xfrm rot="6447685" flipH="1" flipV="1">
            <a:off x="9705456" y="2154063"/>
            <a:ext cx="528000" cy="28800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62528" tIns="81264" rIns="162528" bIns="81264" anchor="ctr"/>
          <a:p>
            <a:pPr algn="ctr">
              <a:defRPr/>
            </a:pPr>
            <a:endParaRPr lang="en-US" sz="3200" kern="0">
              <a:solidFill>
                <a:sysClr val="window" lastClr="FFFFFF"/>
              </a:solidFill>
            </a:endParaRPr>
          </a:p>
        </p:txBody>
      </p:sp>
      <p:sp>
        <p:nvSpPr>
          <p:cNvPr id="103" name="上弧形箭头 1"/>
          <p:cNvSpPr/>
          <p:nvPr>
            <p:custDataLst>
              <p:tags r:id="rId20"/>
            </p:custDataLst>
          </p:nvPr>
        </p:nvSpPr>
        <p:spPr>
          <a:xfrm rot="3698753" flipV="1">
            <a:off x="9708355" y="2542825"/>
            <a:ext cx="528000" cy="28800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62528" tIns="81264" rIns="162528" bIns="81264" anchor="ctr"/>
          <a:p>
            <a:pPr algn="ctr">
              <a:defRPr/>
            </a:pPr>
            <a:endParaRPr lang="en-US" sz="3200" kern="0">
              <a:solidFill>
                <a:sysClr val="window" lastClr="FFFFFF"/>
              </a:solidFill>
            </a:endParaRPr>
          </a:p>
        </p:txBody>
      </p:sp>
      <p:sp>
        <p:nvSpPr>
          <p:cNvPr id="104" name="MH_SubTitle_3"/>
          <p:cNvSpPr/>
          <p:nvPr>
            <p:custDataLst>
              <p:tags r:id="rId21"/>
            </p:custDataLst>
          </p:nvPr>
        </p:nvSpPr>
        <p:spPr>
          <a:xfrm>
            <a:off x="8780635" y="3275576"/>
            <a:ext cx="795273" cy="608933"/>
          </a:xfrm>
          <a:prstGeom prst="rect">
            <a:avLst/>
          </a:prstGeom>
          <a:solidFill>
            <a:srgbClr val="8064A2">
              <a:lumMod val="75000"/>
            </a:srgbClr>
          </a:solidFill>
          <a:ln w="25400" cap="flat" cmpd="sng" algn="ctr">
            <a:noFill/>
            <a:prstDash val="solid"/>
          </a:ln>
          <a:effectLst/>
        </p:spPr>
        <p:txBody>
          <a:bodyPr lIns="128000" rIns="128000" anchor="ctr">
            <a:noAutofit/>
          </a:bodyPr>
          <a:p>
            <a:pPr algn="ctr"/>
            <a:r>
              <a:rPr lang="en-US" altLang="zh-CN" sz="1065" b="1" kern="0" dirty="0">
                <a:solidFill>
                  <a:srgbClr val="FFFFFF"/>
                </a:solidFill>
                <a:latin typeface="微软雅黑" charset="-122"/>
                <a:ea typeface="微软雅黑" charset="-122"/>
              </a:rPr>
              <a:t>7</a:t>
            </a:r>
            <a:r>
              <a:rPr lang="zh-CN" altLang="en-US" sz="1065" b="1" kern="0" dirty="0">
                <a:solidFill>
                  <a:srgbClr val="FFFFFF"/>
                </a:solidFill>
                <a:latin typeface="微软雅黑" charset="-122"/>
                <a:ea typeface="微软雅黑" charset="-122"/>
              </a:rPr>
              <a:t>国</a:t>
            </a:r>
            <a:r>
              <a:rPr lang="en-US" altLang="zh-CN" sz="1065" b="1" kern="0" dirty="0">
                <a:solidFill>
                  <a:srgbClr val="FFFFFF"/>
                </a:solidFill>
                <a:latin typeface="微软雅黑" charset="-122"/>
                <a:ea typeface="微软雅黑" charset="-122"/>
              </a:rPr>
              <a:t>2</a:t>
            </a:r>
            <a:r>
              <a:rPr lang="zh-CN" altLang="en-US" sz="1065" b="1" kern="0" dirty="0">
                <a:solidFill>
                  <a:srgbClr val="FFFFFF"/>
                </a:solidFill>
                <a:latin typeface="微软雅黑" charset="-122"/>
                <a:ea typeface="微软雅黑" charset="-122"/>
              </a:rPr>
              <a:t>组织专利</a:t>
            </a:r>
            <a:r>
              <a:rPr lang="en-US" altLang="zh-CN" sz="1065" b="1" kern="0" dirty="0">
                <a:solidFill>
                  <a:srgbClr val="FFFFFF"/>
                </a:solidFill>
                <a:latin typeface="微软雅黑" charset="-122"/>
                <a:ea typeface="微软雅黑" charset="-122"/>
              </a:rPr>
              <a:t>1</a:t>
            </a:r>
            <a:r>
              <a:rPr lang="zh-CN" altLang="en-US" sz="1065" b="1" kern="0" dirty="0">
                <a:solidFill>
                  <a:srgbClr val="FFFFFF"/>
                </a:solidFill>
                <a:latin typeface="微软雅黑" charset="-122"/>
                <a:ea typeface="微软雅黑" charset="-122"/>
              </a:rPr>
              <a:t>亿多件</a:t>
            </a:r>
            <a:endParaRPr lang="zh-CN" altLang="en-US" sz="1065" b="1" kern="0" dirty="0">
              <a:solidFill>
                <a:srgbClr val="FFFFFF"/>
              </a:solidFill>
              <a:latin typeface="微软雅黑" charset="-122"/>
              <a:ea typeface="微软雅黑" charset="-122"/>
            </a:endParaRPr>
          </a:p>
        </p:txBody>
      </p:sp>
      <p:sp>
        <p:nvSpPr>
          <p:cNvPr id="105" name="MH_SubTitle_3"/>
          <p:cNvSpPr/>
          <p:nvPr>
            <p:custDataLst>
              <p:tags r:id="rId22"/>
            </p:custDataLst>
          </p:nvPr>
        </p:nvSpPr>
        <p:spPr>
          <a:xfrm>
            <a:off x="9652051" y="3275576"/>
            <a:ext cx="795272" cy="608933"/>
          </a:xfrm>
          <a:prstGeom prst="rect">
            <a:avLst/>
          </a:prstGeom>
          <a:solidFill>
            <a:srgbClr val="8064A2">
              <a:lumMod val="75000"/>
            </a:srgbClr>
          </a:solidFill>
          <a:ln w="25400" cap="flat" cmpd="sng" algn="ctr">
            <a:noFill/>
            <a:prstDash val="solid"/>
          </a:ln>
          <a:effectLst/>
        </p:spPr>
        <p:txBody>
          <a:bodyPr lIns="128000" rIns="128000" anchor="ctr">
            <a:noAutofit/>
          </a:bodyPr>
          <a:p>
            <a:pPr algn="ctr"/>
            <a:r>
              <a:rPr lang="zh-CN" altLang="en-US" sz="1065" b="1" kern="0" dirty="0">
                <a:solidFill>
                  <a:srgbClr val="FFFFFF"/>
                </a:solidFill>
                <a:latin typeface="微软雅黑" charset="-122"/>
                <a:ea typeface="微软雅黑" charset="-122"/>
              </a:rPr>
              <a:t>国内外法律法规</a:t>
            </a:r>
            <a:r>
              <a:rPr lang="en-US" altLang="zh-CN" sz="1065" b="1" kern="0" dirty="0">
                <a:solidFill>
                  <a:srgbClr val="FFFFFF"/>
                </a:solidFill>
                <a:latin typeface="微软雅黑" charset="-122"/>
                <a:ea typeface="微软雅黑" charset="-122"/>
              </a:rPr>
              <a:t>106</a:t>
            </a:r>
            <a:r>
              <a:rPr lang="zh-CN" altLang="en-US" sz="1065" b="1" kern="0" dirty="0">
                <a:solidFill>
                  <a:srgbClr val="FFFFFF"/>
                </a:solidFill>
                <a:latin typeface="微软雅黑" charset="-122"/>
                <a:ea typeface="微软雅黑" charset="-122"/>
              </a:rPr>
              <a:t>万</a:t>
            </a:r>
            <a:endParaRPr lang="zh-CN" altLang="en-US" sz="1065" b="1" kern="0" dirty="0">
              <a:solidFill>
                <a:srgbClr val="FFFFFF"/>
              </a:solidFill>
              <a:latin typeface="微软雅黑" charset="-122"/>
              <a:ea typeface="微软雅黑" charset="-122"/>
            </a:endParaRPr>
          </a:p>
        </p:txBody>
      </p:sp>
      <p:sp>
        <p:nvSpPr>
          <p:cNvPr id="106" name="矩形 105"/>
          <p:cNvSpPr/>
          <p:nvPr>
            <p:custDataLst>
              <p:tags r:id="rId23"/>
            </p:custDataLst>
          </p:nvPr>
        </p:nvSpPr>
        <p:spPr>
          <a:xfrm>
            <a:off x="1194284" y="1028733"/>
            <a:ext cx="3450152" cy="522605"/>
          </a:xfrm>
          <a:prstGeom prst="rect">
            <a:avLst/>
          </a:prstGeom>
        </p:spPr>
        <p:txBody>
          <a:bodyPr wrap="square">
            <a:spAutoFit/>
          </a:bodyPr>
          <a:p>
            <a:pPr algn="ctr">
              <a:lnSpc>
                <a:spcPct val="150000"/>
              </a:lnSpc>
            </a:pPr>
            <a:r>
              <a:rPr lang="zh-CN" altLang="en-US" sz="1865" b="1" kern="0" dirty="0">
                <a:latin typeface="微软雅黑" charset="-122"/>
                <a:ea typeface="微软雅黑" charset="-122"/>
              </a:rPr>
              <a:t>国内外重要出版机构</a:t>
            </a:r>
            <a:endParaRPr lang="zh-CN" altLang="en-US" sz="1865" b="1" kern="0" dirty="0">
              <a:latin typeface="微软雅黑" charset="-122"/>
              <a:ea typeface="微软雅黑" charset="-122"/>
            </a:endParaRPr>
          </a:p>
        </p:txBody>
      </p:sp>
      <p:sp>
        <p:nvSpPr>
          <p:cNvPr id="107" name="矩形 106"/>
          <p:cNvSpPr/>
          <p:nvPr>
            <p:custDataLst>
              <p:tags r:id="rId24"/>
            </p:custDataLst>
          </p:nvPr>
        </p:nvSpPr>
        <p:spPr>
          <a:xfrm>
            <a:off x="7428745" y="1028733"/>
            <a:ext cx="3450152" cy="522605"/>
          </a:xfrm>
          <a:prstGeom prst="rect">
            <a:avLst/>
          </a:prstGeom>
        </p:spPr>
        <p:txBody>
          <a:bodyPr wrap="square">
            <a:spAutoFit/>
          </a:bodyPr>
          <a:p>
            <a:pPr algn="ctr">
              <a:lnSpc>
                <a:spcPct val="150000"/>
              </a:lnSpc>
            </a:pPr>
            <a:r>
              <a:rPr lang="zh-CN" altLang="en-US" sz="1865" b="1" kern="0" dirty="0">
                <a:latin typeface="微软雅黑" charset="-122"/>
                <a:ea typeface="微软雅黑" charset="-122"/>
              </a:rPr>
              <a:t>国际化知识基础设施工程</a:t>
            </a:r>
            <a:endParaRPr lang="zh-CN" altLang="en-US" sz="1865" b="1" kern="0" dirty="0">
              <a:latin typeface="微软雅黑" charset="-122"/>
              <a:ea typeface="微软雅黑" charset="-122"/>
            </a:endParaRPr>
          </a:p>
        </p:txBody>
      </p:sp>
      <p:pic>
        <p:nvPicPr>
          <p:cNvPr id="53" name="图片 52"/>
          <p:cNvPicPr>
            <a:picLocks noChangeAspect="1"/>
          </p:cNvPicPr>
          <p:nvPr>
            <p:custDataLst>
              <p:tags r:id="rId25"/>
            </p:custDataLst>
          </p:nvPr>
        </p:nvPicPr>
        <p:blipFill>
          <a:blip r:embed="rId26"/>
          <a:stretch>
            <a:fillRect/>
          </a:stretch>
        </p:blipFill>
        <p:spPr>
          <a:xfrm>
            <a:off x="7486881" y="4102320"/>
            <a:ext cx="3164665" cy="2081860"/>
          </a:xfrm>
          <a:prstGeom prst="rect">
            <a:avLst/>
          </a:prstGeom>
        </p:spPr>
      </p:pic>
      <p:sp>
        <p:nvSpPr>
          <p:cNvPr id="108" name="圆角矩形 107"/>
          <p:cNvSpPr/>
          <p:nvPr>
            <p:custDataLst>
              <p:tags r:id="rId27"/>
            </p:custDataLst>
          </p:nvPr>
        </p:nvSpPr>
        <p:spPr>
          <a:xfrm>
            <a:off x="10756744" y="4430435"/>
            <a:ext cx="1303321" cy="1341417"/>
          </a:xfrm>
          <a:prstGeom prst="roundRect">
            <a:avLst/>
          </a:prstGeom>
          <a:solidFill>
            <a:srgbClr val="33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14000"/>
              </a:lnSpc>
            </a:pPr>
            <a:r>
              <a:rPr lang="zh-CN" altLang="en-US" sz="1465" dirty="0">
                <a:solidFill>
                  <a:schemeClr val="bg1"/>
                </a:solidFill>
                <a:latin typeface="微软雅黑" charset="-122"/>
                <a:ea typeface="微软雅黑" charset="-122"/>
              </a:rPr>
              <a:t>各级知识大数据关联在一起，形成知识网络</a:t>
            </a:r>
            <a:endParaRPr lang="zh-CN" altLang="en-US" sz="1465" dirty="0">
              <a:solidFill>
                <a:schemeClr val="bg1"/>
              </a:solidFill>
              <a:latin typeface="微软雅黑" charset="-122"/>
              <a:ea typeface="微软雅黑" charset="-122"/>
            </a:endParaRPr>
          </a:p>
        </p:txBody>
      </p:sp>
      <p:sp>
        <p:nvSpPr>
          <p:cNvPr id="109" name="矩形 108"/>
          <p:cNvSpPr/>
          <p:nvPr>
            <p:custDataLst>
              <p:tags r:id="rId28"/>
            </p:custDataLst>
          </p:nvPr>
        </p:nvSpPr>
        <p:spPr>
          <a:xfrm>
            <a:off x="6148493" y="4321387"/>
            <a:ext cx="1453727" cy="15468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5000"/>
              </a:lnSpc>
            </a:pPr>
            <a:r>
              <a:rPr lang="zh-CN" altLang="en-US" sz="1465" b="1" dirty="0">
                <a:solidFill>
                  <a:srgbClr val="333399"/>
                </a:solidFill>
                <a:latin typeface="微软雅黑" charset="-122"/>
                <a:ea typeface="微软雅黑" charset="-122"/>
              </a:rPr>
              <a:t>收录范围：</a:t>
            </a:r>
            <a:endParaRPr lang="zh-CN" altLang="en-US" sz="1465" b="1" dirty="0">
              <a:solidFill>
                <a:srgbClr val="333399"/>
              </a:solidFill>
              <a:latin typeface="微软雅黑" charset="-122"/>
              <a:ea typeface="微软雅黑" charset="-122"/>
            </a:endParaRPr>
          </a:p>
          <a:p>
            <a:pPr algn="ctr">
              <a:lnSpc>
                <a:spcPct val="125000"/>
              </a:lnSpc>
            </a:pPr>
            <a:r>
              <a:rPr lang="zh-CN" altLang="en-US" sz="1200" dirty="0">
                <a:solidFill>
                  <a:srgbClr val="333399"/>
                </a:solidFill>
                <a:latin typeface="微软雅黑" charset="-122"/>
                <a:ea typeface="微软雅黑" charset="-122"/>
              </a:rPr>
              <a:t>国际期刊</a:t>
            </a:r>
            <a:r>
              <a:rPr lang="en-US" altLang="zh-CN" sz="1200" dirty="0">
                <a:solidFill>
                  <a:srgbClr val="333399"/>
                </a:solidFill>
                <a:latin typeface="微软雅黑" charset="-122"/>
                <a:ea typeface="微软雅黑" charset="-122"/>
              </a:rPr>
              <a:t>&gt;80%</a:t>
            </a:r>
            <a:endParaRPr lang="zh-CN" altLang="en-US" sz="1200" dirty="0">
              <a:solidFill>
                <a:srgbClr val="333399"/>
              </a:solidFill>
              <a:latin typeface="微软雅黑" charset="-122"/>
              <a:ea typeface="微软雅黑" charset="-122"/>
            </a:endParaRPr>
          </a:p>
          <a:p>
            <a:pPr algn="ctr">
              <a:lnSpc>
                <a:spcPct val="125000"/>
              </a:lnSpc>
            </a:pPr>
            <a:r>
              <a:rPr lang="zh-CN" altLang="en-US" sz="1200" dirty="0">
                <a:solidFill>
                  <a:srgbClr val="333399"/>
                </a:solidFill>
                <a:latin typeface="微软雅黑" charset="-122"/>
                <a:ea typeface="微软雅黑" charset="-122"/>
              </a:rPr>
              <a:t>国内出版物</a:t>
            </a:r>
            <a:r>
              <a:rPr lang="en-US" altLang="zh-CN" sz="1200" dirty="0">
                <a:solidFill>
                  <a:srgbClr val="333399"/>
                </a:solidFill>
                <a:latin typeface="微软雅黑" charset="-122"/>
                <a:ea typeface="微软雅黑" charset="-122"/>
              </a:rPr>
              <a:t>&gt;90%</a:t>
            </a:r>
            <a:endParaRPr lang="zh-CN" altLang="en-US" sz="1200" dirty="0">
              <a:solidFill>
                <a:srgbClr val="333399"/>
              </a:solidFill>
              <a:latin typeface="微软雅黑" charset="-122"/>
              <a:ea typeface="微软雅黑" charset="-122"/>
            </a:endParaRPr>
          </a:p>
        </p:txBody>
      </p:sp>
      <p:grpSp>
        <p:nvGrpSpPr>
          <p:cNvPr id="3" name="组合 2"/>
          <p:cNvGrpSpPr/>
          <p:nvPr/>
        </p:nvGrpSpPr>
        <p:grpSpPr>
          <a:xfrm>
            <a:off x="45891" y="1451372"/>
            <a:ext cx="6270123" cy="4761937"/>
            <a:chOff x="467689" y="351736"/>
            <a:chExt cx="8425127" cy="4596278"/>
          </a:xfrm>
        </p:grpSpPr>
        <p:sp>
          <p:nvSpPr>
            <p:cNvPr id="99" name="矩形 98"/>
            <p:cNvSpPr/>
            <p:nvPr>
              <p:custDataLst>
                <p:tags r:id="rId29"/>
              </p:custDataLst>
            </p:nvPr>
          </p:nvSpPr>
          <p:spPr>
            <a:xfrm>
              <a:off x="623772" y="622519"/>
              <a:ext cx="8034447" cy="2843345"/>
            </a:xfrm>
            <a:prstGeom prst="rect">
              <a:avLst/>
            </a:prstGeom>
            <a:noFill/>
            <a:ln w="12700" cap="flat" cmpd="sng" algn="ctr">
              <a:solidFill>
                <a:srgbClr val="4472C4">
                  <a:shade val="50000"/>
                </a:srgbClr>
              </a:solidFill>
              <a:prstDash val="dash"/>
              <a:miter lim="800000"/>
            </a:ln>
            <a:effectLst/>
          </p:spPr>
          <p:txBody>
            <a:bodyPr rtlCol="0" anchor="ctr"/>
            <a:p>
              <a:pPr algn="ctr">
                <a:defRPr/>
              </a:pPr>
              <a:endParaRPr lang="zh-CN" altLang="en-US" sz="935" kern="0" dirty="0">
                <a:solidFill>
                  <a:prstClr val="black"/>
                </a:solidFill>
                <a:latin typeface="微软雅黑" charset="-122"/>
                <a:ea typeface="微软雅黑" charset="-122"/>
              </a:endParaRPr>
            </a:p>
          </p:txBody>
        </p:sp>
        <p:sp>
          <p:nvSpPr>
            <p:cNvPr id="98" name="矩形 97"/>
            <p:cNvSpPr/>
            <p:nvPr>
              <p:custDataLst>
                <p:tags r:id="rId30"/>
              </p:custDataLst>
            </p:nvPr>
          </p:nvSpPr>
          <p:spPr>
            <a:xfrm>
              <a:off x="623772" y="3847922"/>
              <a:ext cx="8044120" cy="1100092"/>
            </a:xfrm>
            <a:prstGeom prst="rect">
              <a:avLst/>
            </a:prstGeom>
            <a:noFill/>
            <a:ln w="12700" cap="flat" cmpd="sng" algn="ctr">
              <a:solidFill>
                <a:srgbClr val="4472C4">
                  <a:shade val="50000"/>
                </a:srgbClr>
              </a:solidFill>
              <a:prstDash val="dash"/>
              <a:miter lim="800000"/>
            </a:ln>
            <a:effectLst/>
          </p:spPr>
          <p:txBody>
            <a:bodyPr rtlCol="0" anchor="ctr"/>
            <a:p>
              <a:pPr algn="ctr">
                <a:defRPr/>
              </a:pPr>
              <a:endParaRPr lang="zh-CN" altLang="en-US" sz="935" kern="0" dirty="0">
                <a:solidFill>
                  <a:prstClr val="black"/>
                </a:solidFill>
                <a:latin typeface="微软雅黑" charset="-122"/>
                <a:ea typeface="微软雅黑" charset="-122"/>
              </a:endParaRPr>
            </a:p>
          </p:txBody>
        </p:sp>
        <p:sp>
          <p:nvSpPr>
            <p:cNvPr id="10" name="矩形 9"/>
            <p:cNvSpPr/>
            <p:nvPr>
              <p:custDataLst>
                <p:tags r:id="rId31"/>
              </p:custDataLst>
            </p:nvPr>
          </p:nvSpPr>
          <p:spPr>
            <a:xfrm>
              <a:off x="528278" y="1253954"/>
              <a:ext cx="2634823" cy="296035"/>
            </a:xfrm>
            <a:prstGeom prst="rect">
              <a:avLst/>
            </a:prstGeom>
          </p:spPr>
          <p:txBody>
            <a:bodyPr wrap="none">
              <a:spAutoFit/>
            </a:bodyPr>
            <a:p>
              <a:r>
                <a:rPr lang="zh-CN" altLang="zh-CN" sz="1400" b="1" dirty="0">
                  <a:solidFill>
                    <a:schemeClr val="accent2"/>
                  </a:solidFill>
                  <a:latin typeface="微软雅黑" charset="-122"/>
                  <a:ea typeface="微软雅黑" charset="-122"/>
                </a:rPr>
                <a:t>全球知名学术出版集团</a:t>
              </a:r>
              <a:endParaRPr lang="zh-CN" altLang="zh-CN" sz="1400" b="1" dirty="0">
                <a:solidFill>
                  <a:schemeClr val="accent2"/>
                </a:solidFill>
                <a:latin typeface="微软雅黑" charset="-122"/>
                <a:ea typeface="微软雅黑" charset="-122"/>
              </a:endParaRPr>
            </a:p>
          </p:txBody>
        </p:sp>
        <p:pic>
          <p:nvPicPr>
            <p:cNvPr id="2050" name="Picture 2"/>
            <p:cNvPicPr>
              <a:picLocks noChangeAspect="1" noChangeArrowheads="1"/>
            </p:cNvPicPr>
            <p:nvPr>
              <p:custDataLst>
                <p:tags r:id="rId32"/>
              </p:custDataLst>
            </p:nvPr>
          </p:nvPicPr>
          <p:blipFill>
            <a:blip r:embed="rId33" cstate="print"/>
            <a:srcRect/>
            <a:stretch>
              <a:fillRect/>
            </a:stretch>
          </p:blipFill>
          <p:spPr bwMode="auto">
            <a:xfrm>
              <a:off x="713529" y="1605764"/>
              <a:ext cx="499586" cy="372399"/>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custDataLst>
                <p:tags r:id="rId34"/>
              </p:custDataLst>
            </p:nvPr>
          </p:nvPicPr>
          <p:blipFill>
            <a:blip r:embed="rId35" cstate="print"/>
            <a:srcRect/>
            <a:stretch>
              <a:fillRect/>
            </a:stretch>
          </p:blipFill>
          <p:spPr bwMode="auto">
            <a:xfrm>
              <a:off x="1358574" y="1610111"/>
              <a:ext cx="523399" cy="383292"/>
            </a:xfrm>
            <a:prstGeom prst="rect">
              <a:avLst/>
            </a:prstGeom>
            <a:ln>
              <a:no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custDataLst>
                <p:tags r:id="rId36"/>
              </p:custDataLst>
            </p:nvPr>
          </p:nvPicPr>
          <p:blipFill>
            <a:blip r:embed="rId37" cstate="print"/>
            <a:srcRect/>
            <a:stretch>
              <a:fillRect/>
            </a:stretch>
          </p:blipFill>
          <p:spPr bwMode="auto">
            <a:xfrm>
              <a:off x="2003618" y="1609840"/>
              <a:ext cx="537211" cy="382611"/>
            </a:xfrm>
            <a:prstGeom prst="rect">
              <a:avLst/>
            </a:prstGeom>
            <a:ln>
              <a:noFill/>
            </a:ln>
            <a:effectLst>
              <a:outerShdw blurRad="292100" dist="139700" dir="2700000" algn="tl" rotWithShape="0">
                <a:srgbClr val="333333">
                  <a:alpha val="65000"/>
                </a:srgbClr>
              </a:outerShdw>
            </a:effectLst>
          </p:spPr>
        </p:pic>
        <p:pic>
          <p:nvPicPr>
            <p:cNvPr id="2055" name="Picture 7"/>
            <p:cNvPicPr>
              <a:picLocks noChangeAspect="1" noChangeArrowheads="1"/>
            </p:cNvPicPr>
            <p:nvPr>
              <p:custDataLst>
                <p:tags r:id="rId38"/>
              </p:custDataLst>
            </p:nvPr>
          </p:nvPicPr>
          <p:blipFill>
            <a:blip r:embed="rId39" cstate="print"/>
            <a:srcRect/>
            <a:stretch>
              <a:fillRect/>
            </a:stretch>
          </p:blipFill>
          <p:spPr bwMode="auto">
            <a:xfrm>
              <a:off x="2633682" y="1612285"/>
              <a:ext cx="531019" cy="388738"/>
            </a:xfrm>
            <a:prstGeom prst="rect">
              <a:avLst/>
            </a:prstGeom>
            <a:ln>
              <a:noFill/>
            </a:ln>
            <a:effectLst>
              <a:outerShdw blurRad="292100" dist="139700" dir="2700000" algn="tl" rotWithShape="0">
                <a:srgbClr val="333333">
                  <a:alpha val="65000"/>
                </a:srgbClr>
              </a:outerShdw>
            </a:effectLst>
          </p:spPr>
        </p:pic>
        <p:sp>
          <p:nvSpPr>
            <p:cNvPr id="13" name="矩形 12"/>
            <p:cNvSpPr/>
            <p:nvPr>
              <p:custDataLst>
                <p:tags r:id="rId40"/>
              </p:custDataLst>
            </p:nvPr>
          </p:nvSpPr>
          <p:spPr>
            <a:xfrm>
              <a:off x="3551729" y="685165"/>
              <a:ext cx="2157005" cy="296035"/>
            </a:xfrm>
            <a:prstGeom prst="rect">
              <a:avLst/>
            </a:prstGeom>
          </p:spPr>
          <p:txBody>
            <a:bodyPr wrap="none">
              <a:spAutoFit/>
            </a:bodyPr>
            <a:p>
              <a:r>
                <a:rPr lang="zh-CN" altLang="en-US" sz="1400" b="1" dirty="0">
                  <a:solidFill>
                    <a:schemeClr val="accent2"/>
                  </a:solidFill>
                  <a:latin typeface="微软雅黑" charset="-122"/>
                  <a:ea typeface="微软雅黑" charset="-122"/>
                </a:rPr>
                <a:t>国际知名的学协会</a:t>
              </a:r>
              <a:endParaRPr lang="zh-CN" altLang="en-US" sz="1400" b="1" dirty="0">
                <a:solidFill>
                  <a:schemeClr val="accent2"/>
                </a:solidFill>
                <a:latin typeface="微软雅黑" charset="-122"/>
                <a:ea typeface="微软雅黑" charset="-122"/>
              </a:endParaRPr>
            </a:p>
          </p:txBody>
        </p:sp>
        <p:pic>
          <p:nvPicPr>
            <p:cNvPr id="2056" name="Picture 8"/>
            <p:cNvPicPr>
              <a:picLocks noChangeAspect="1" noChangeArrowheads="1"/>
            </p:cNvPicPr>
            <p:nvPr>
              <p:custDataLst>
                <p:tags r:id="rId41"/>
              </p:custDataLst>
            </p:nvPr>
          </p:nvPicPr>
          <p:blipFill>
            <a:blip r:embed="rId42" cstate="print"/>
            <a:srcRect/>
            <a:stretch>
              <a:fillRect/>
            </a:stretch>
          </p:blipFill>
          <p:spPr bwMode="auto">
            <a:xfrm>
              <a:off x="3411046" y="981476"/>
              <a:ext cx="520542" cy="296657"/>
            </a:xfrm>
            <a:prstGeom prst="rect">
              <a:avLst/>
            </a:prstGeom>
            <a:ln>
              <a:noFill/>
            </a:ln>
            <a:effectLst>
              <a:outerShdw blurRad="292100" dist="139700" dir="2700000" algn="tl" rotWithShape="0">
                <a:srgbClr val="333333">
                  <a:alpha val="65000"/>
                </a:srgbClr>
              </a:outerShdw>
            </a:effectLst>
          </p:spPr>
        </p:pic>
        <p:pic>
          <p:nvPicPr>
            <p:cNvPr id="2057" name="Picture 9"/>
            <p:cNvPicPr>
              <a:picLocks noChangeAspect="1" noChangeArrowheads="1"/>
            </p:cNvPicPr>
            <p:nvPr>
              <p:custDataLst>
                <p:tags r:id="rId43"/>
              </p:custDataLst>
            </p:nvPr>
          </p:nvPicPr>
          <p:blipFill>
            <a:blip r:embed="rId44" cstate="print"/>
            <a:srcRect/>
            <a:stretch>
              <a:fillRect/>
            </a:stretch>
          </p:blipFill>
          <p:spPr bwMode="auto">
            <a:xfrm>
              <a:off x="4007787" y="976996"/>
              <a:ext cx="539592" cy="290660"/>
            </a:xfrm>
            <a:prstGeom prst="rect">
              <a:avLst/>
            </a:prstGeom>
            <a:ln>
              <a:noFill/>
            </a:ln>
            <a:effectLst>
              <a:outerShdw blurRad="292100" dist="139700" dir="2700000" algn="tl" rotWithShape="0">
                <a:srgbClr val="333333">
                  <a:alpha val="65000"/>
                </a:srgbClr>
              </a:outerShdw>
            </a:effectLst>
          </p:spPr>
        </p:pic>
        <p:sp>
          <p:nvSpPr>
            <p:cNvPr id="39" name="TextBox 16"/>
            <p:cNvSpPr txBox="1"/>
            <p:nvPr>
              <p:custDataLst>
                <p:tags r:id="rId45"/>
              </p:custDataLst>
            </p:nvPr>
          </p:nvSpPr>
          <p:spPr>
            <a:xfrm>
              <a:off x="3126811" y="1267001"/>
              <a:ext cx="1069962" cy="366520"/>
            </a:xfrm>
            <a:prstGeom prst="rect">
              <a:avLst/>
            </a:prstGeom>
            <a:noFill/>
          </p:spPr>
          <p:txBody>
            <a:bodyPr wrap="square" rtlCol="0">
              <a:spAutoFit/>
            </a:bodyPr>
            <a:p>
              <a:pPr lvl="0"/>
              <a:r>
                <a:rPr lang="zh-CN" altLang="zh-CN" sz="935" dirty="0">
                  <a:latin typeface="微软雅黑" charset="-122"/>
                  <a:ea typeface="微软雅黑" charset="-122"/>
                  <a:cs typeface="宋体" pitchFamily="2" charset="-122"/>
                </a:rPr>
                <a:t>美国计算机协</a:t>
              </a:r>
              <a:r>
                <a:rPr lang="zh-CN" altLang="en-US" sz="935" dirty="0">
                  <a:latin typeface="微软雅黑" charset="-122"/>
                  <a:ea typeface="微软雅黑" charset="-122"/>
                  <a:cs typeface="宋体" pitchFamily="2" charset="-122"/>
                </a:rPr>
                <a:t>会</a:t>
              </a:r>
              <a:endParaRPr lang="zh-CN" altLang="en-US" sz="935" dirty="0">
                <a:latin typeface="微软雅黑" charset="-122"/>
                <a:ea typeface="微软雅黑" charset="-122"/>
                <a:cs typeface="宋体" pitchFamily="2" charset="-122"/>
              </a:endParaRPr>
            </a:p>
          </p:txBody>
        </p:sp>
        <p:sp>
          <p:nvSpPr>
            <p:cNvPr id="40" name="TextBox 17"/>
            <p:cNvSpPr txBox="1"/>
            <p:nvPr>
              <p:custDataLst>
                <p:tags r:id="rId46"/>
              </p:custDataLst>
            </p:nvPr>
          </p:nvSpPr>
          <p:spPr>
            <a:xfrm>
              <a:off x="3840933" y="1261763"/>
              <a:ext cx="871877" cy="366520"/>
            </a:xfrm>
            <a:prstGeom prst="rect">
              <a:avLst/>
            </a:prstGeom>
            <a:noFill/>
          </p:spPr>
          <p:txBody>
            <a:bodyPr wrap="square" rtlCol="0">
              <a:spAutoFit/>
            </a:bodyPr>
            <a:p>
              <a:pPr lvl="0"/>
              <a:r>
                <a:rPr lang="zh-CN" altLang="en-US" sz="935" dirty="0">
                  <a:latin typeface="微软雅黑" charset="-122"/>
                  <a:ea typeface="微软雅黑" charset="-122"/>
                  <a:cs typeface="宋体" pitchFamily="2" charset="-122"/>
                </a:rPr>
                <a:t>英国物理学会</a:t>
              </a:r>
              <a:endParaRPr lang="zh-CN" altLang="en-US" sz="935" dirty="0">
                <a:latin typeface="微软雅黑" charset="-122"/>
                <a:ea typeface="微软雅黑" charset="-122"/>
                <a:cs typeface="宋体" pitchFamily="2" charset="-122"/>
              </a:endParaRPr>
            </a:p>
          </p:txBody>
        </p:sp>
        <p:pic>
          <p:nvPicPr>
            <p:cNvPr id="2060" name="Picture 12"/>
            <p:cNvPicPr>
              <a:picLocks noChangeAspect="1" noChangeArrowheads="1"/>
            </p:cNvPicPr>
            <p:nvPr>
              <p:custDataLst>
                <p:tags r:id="rId47"/>
              </p:custDataLst>
            </p:nvPr>
          </p:nvPicPr>
          <p:blipFill>
            <a:blip r:embed="rId48" cstate="print"/>
            <a:srcRect/>
            <a:stretch>
              <a:fillRect/>
            </a:stretch>
          </p:blipFill>
          <p:spPr bwMode="auto">
            <a:xfrm>
              <a:off x="4628341" y="976996"/>
              <a:ext cx="523876" cy="290660"/>
            </a:xfrm>
            <a:prstGeom prst="rect">
              <a:avLst/>
            </a:prstGeom>
            <a:ln>
              <a:noFill/>
            </a:ln>
            <a:effectLst>
              <a:outerShdw blurRad="292100" dist="139700" dir="2700000" algn="tl" rotWithShape="0">
                <a:srgbClr val="333333">
                  <a:alpha val="65000"/>
                </a:srgbClr>
              </a:outerShdw>
            </a:effectLst>
          </p:spPr>
        </p:pic>
        <p:sp>
          <p:nvSpPr>
            <p:cNvPr id="44" name="TextBox 19"/>
            <p:cNvSpPr txBox="1"/>
            <p:nvPr>
              <p:custDataLst>
                <p:tags r:id="rId49"/>
              </p:custDataLst>
            </p:nvPr>
          </p:nvSpPr>
          <p:spPr>
            <a:xfrm>
              <a:off x="4454791" y="1259857"/>
              <a:ext cx="1109940" cy="366520"/>
            </a:xfrm>
            <a:prstGeom prst="rect">
              <a:avLst/>
            </a:prstGeom>
            <a:noFill/>
          </p:spPr>
          <p:txBody>
            <a:bodyPr wrap="square" rtlCol="0">
              <a:spAutoFit/>
            </a:bodyPr>
            <a:p>
              <a:pPr lvl="0"/>
              <a:r>
                <a:rPr lang="zh-CN" altLang="en-US" sz="935" dirty="0">
                  <a:latin typeface="微软雅黑" charset="-122"/>
                  <a:ea typeface="微软雅黑" charset="-122"/>
                  <a:cs typeface="宋体" pitchFamily="2" charset="-122"/>
                </a:rPr>
                <a:t>国际光学工程学会</a:t>
              </a:r>
              <a:endParaRPr lang="zh-CN" altLang="en-US" sz="935" dirty="0">
                <a:latin typeface="微软雅黑" charset="-122"/>
                <a:ea typeface="微软雅黑" charset="-122"/>
                <a:cs typeface="宋体" pitchFamily="2" charset="-122"/>
              </a:endParaRPr>
            </a:p>
          </p:txBody>
        </p:sp>
        <p:pic>
          <p:nvPicPr>
            <p:cNvPr id="2063" name="Picture 15"/>
            <p:cNvPicPr>
              <a:picLocks noChangeAspect="1" noChangeArrowheads="1"/>
            </p:cNvPicPr>
            <p:nvPr>
              <p:custDataLst>
                <p:tags r:id="rId50"/>
              </p:custDataLst>
            </p:nvPr>
          </p:nvPicPr>
          <p:blipFill>
            <a:blip r:embed="rId51" cstate="print"/>
            <a:srcRect/>
            <a:stretch>
              <a:fillRect/>
            </a:stretch>
          </p:blipFill>
          <p:spPr bwMode="auto">
            <a:xfrm>
              <a:off x="5229845" y="969463"/>
              <a:ext cx="806292" cy="280570"/>
            </a:xfrm>
            <a:prstGeom prst="rect">
              <a:avLst/>
            </a:prstGeom>
            <a:ln>
              <a:noFill/>
            </a:ln>
            <a:effectLst>
              <a:outerShdw blurRad="292100" dist="139700" dir="2700000" algn="tl" rotWithShape="0">
                <a:srgbClr val="333333">
                  <a:alpha val="65000"/>
                </a:srgbClr>
              </a:outerShdw>
            </a:effectLst>
          </p:spPr>
        </p:pic>
        <p:sp>
          <p:nvSpPr>
            <p:cNvPr id="48" name="TextBox 25"/>
            <p:cNvSpPr txBox="1"/>
            <p:nvPr>
              <p:custDataLst>
                <p:tags r:id="rId52"/>
              </p:custDataLst>
            </p:nvPr>
          </p:nvSpPr>
          <p:spPr>
            <a:xfrm>
              <a:off x="5252704" y="1247474"/>
              <a:ext cx="1055135" cy="366520"/>
            </a:xfrm>
            <a:prstGeom prst="rect">
              <a:avLst/>
            </a:prstGeom>
            <a:noFill/>
          </p:spPr>
          <p:txBody>
            <a:bodyPr wrap="square" rtlCol="0">
              <a:spAutoFit/>
            </a:bodyPr>
            <a:p>
              <a:pPr lvl="0"/>
              <a:r>
                <a:rPr lang="zh-CN" altLang="en-US" sz="935" dirty="0">
                  <a:latin typeface="微软雅黑" charset="-122"/>
                  <a:ea typeface="微软雅黑" charset="-122"/>
                  <a:cs typeface="宋体" pitchFamily="2" charset="-122"/>
                </a:rPr>
                <a:t>英国工程技术学会</a:t>
              </a:r>
              <a:endParaRPr lang="zh-CN" altLang="en-US" sz="935" dirty="0">
                <a:latin typeface="微软雅黑" charset="-122"/>
                <a:ea typeface="微软雅黑" charset="-122"/>
                <a:cs typeface="宋体" pitchFamily="2" charset="-122"/>
              </a:endParaRPr>
            </a:p>
          </p:txBody>
        </p:sp>
        <p:pic>
          <p:nvPicPr>
            <p:cNvPr id="107524" name="Picture 4"/>
            <p:cNvPicPr>
              <a:picLocks noChangeAspect="1" noChangeArrowheads="1"/>
            </p:cNvPicPr>
            <p:nvPr>
              <p:custDataLst>
                <p:tags r:id="rId53"/>
              </p:custDataLst>
            </p:nvPr>
          </p:nvPicPr>
          <p:blipFill>
            <a:blip r:embed="rId54" cstate="print"/>
            <a:srcRect/>
            <a:stretch>
              <a:fillRect/>
            </a:stretch>
          </p:blipFill>
          <p:spPr bwMode="auto">
            <a:xfrm>
              <a:off x="2786925" y="2723919"/>
              <a:ext cx="635795" cy="417672"/>
            </a:xfrm>
            <a:prstGeom prst="rect">
              <a:avLst/>
            </a:prstGeom>
            <a:ln>
              <a:noFill/>
            </a:ln>
            <a:effectLst>
              <a:outerShdw blurRad="292100" dist="139700" dir="2700000" algn="tl" rotWithShape="0">
                <a:srgbClr val="333333">
                  <a:alpha val="65000"/>
                </a:srgbClr>
              </a:outerShdw>
            </a:effectLst>
          </p:spPr>
        </p:pic>
        <p:sp>
          <p:nvSpPr>
            <p:cNvPr id="14" name="TextBox 8"/>
            <p:cNvSpPr txBox="1"/>
            <p:nvPr>
              <p:custDataLst>
                <p:tags r:id="rId55"/>
              </p:custDataLst>
            </p:nvPr>
          </p:nvSpPr>
          <p:spPr>
            <a:xfrm>
              <a:off x="2596935" y="3069773"/>
              <a:ext cx="1341820" cy="366520"/>
            </a:xfrm>
            <a:prstGeom prst="rect">
              <a:avLst/>
            </a:prstGeom>
            <a:noFill/>
          </p:spPr>
          <p:txBody>
            <a:bodyPr wrap="square" rtlCol="0">
              <a:spAutoFit/>
            </a:bodyPr>
            <a:p>
              <a:pPr algn="ctr"/>
              <a:r>
                <a:rPr lang="zh-CN" altLang="en-US" sz="935" dirty="0">
                  <a:latin typeface="微软雅黑" charset="-122"/>
                  <a:ea typeface="微软雅黑" charset="-122"/>
                </a:rPr>
                <a:t>麻省理工大学</a:t>
              </a:r>
              <a:endParaRPr lang="en-US" altLang="zh-CN" sz="935" dirty="0">
                <a:latin typeface="微软雅黑" charset="-122"/>
                <a:ea typeface="微软雅黑" charset="-122"/>
              </a:endParaRPr>
            </a:p>
            <a:p>
              <a:pPr algn="ctr"/>
              <a:r>
                <a:rPr lang="zh-CN" altLang="en-US" sz="935" dirty="0">
                  <a:latin typeface="微软雅黑" charset="-122"/>
                  <a:ea typeface="微软雅黑" charset="-122"/>
                </a:rPr>
                <a:t>出版社</a:t>
              </a:r>
              <a:endParaRPr lang="zh-CN" altLang="en-US" sz="935" dirty="0">
                <a:latin typeface="微软雅黑" charset="-122"/>
                <a:ea typeface="微软雅黑" charset="-122"/>
              </a:endParaRPr>
            </a:p>
          </p:txBody>
        </p:sp>
        <p:pic>
          <p:nvPicPr>
            <p:cNvPr id="107525" name="Picture 5"/>
            <p:cNvPicPr>
              <a:picLocks noChangeAspect="1" noChangeArrowheads="1"/>
            </p:cNvPicPr>
            <p:nvPr>
              <p:custDataLst>
                <p:tags r:id="rId56"/>
              </p:custDataLst>
            </p:nvPr>
          </p:nvPicPr>
          <p:blipFill>
            <a:blip r:embed="rId57" cstate="print"/>
            <a:srcRect/>
            <a:stretch>
              <a:fillRect/>
            </a:stretch>
          </p:blipFill>
          <p:spPr bwMode="auto">
            <a:xfrm>
              <a:off x="1229567" y="2723919"/>
              <a:ext cx="622458" cy="397669"/>
            </a:xfrm>
            <a:prstGeom prst="rect">
              <a:avLst/>
            </a:prstGeom>
            <a:ln>
              <a:noFill/>
            </a:ln>
            <a:effectLst>
              <a:outerShdw blurRad="292100" dist="139700" dir="2700000" algn="tl" rotWithShape="0">
                <a:srgbClr val="333333">
                  <a:alpha val="65000"/>
                </a:srgbClr>
              </a:outerShdw>
            </a:effectLst>
          </p:spPr>
        </p:pic>
        <p:pic>
          <p:nvPicPr>
            <p:cNvPr id="107527" name="Picture 7"/>
            <p:cNvPicPr>
              <a:picLocks noChangeAspect="1" noChangeArrowheads="1"/>
            </p:cNvPicPr>
            <p:nvPr>
              <p:custDataLst>
                <p:tags r:id="rId58"/>
              </p:custDataLst>
            </p:nvPr>
          </p:nvPicPr>
          <p:blipFill>
            <a:blip r:embed="rId59" cstate="print"/>
            <a:srcRect/>
            <a:stretch>
              <a:fillRect/>
            </a:stretch>
          </p:blipFill>
          <p:spPr bwMode="auto">
            <a:xfrm>
              <a:off x="2042505" y="2723919"/>
              <a:ext cx="595789" cy="401955"/>
            </a:xfrm>
            <a:prstGeom prst="rect">
              <a:avLst/>
            </a:prstGeom>
            <a:ln>
              <a:noFill/>
            </a:ln>
            <a:effectLst>
              <a:outerShdw blurRad="292100" dist="139700" dir="2700000" algn="tl" rotWithShape="0">
                <a:srgbClr val="333333">
                  <a:alpha val="65000"/>
                </a:srgbClr>
              </a:outerShdw>
            </a:effectLst>
          </p:spPr>
        </p:pic>
        <p:sp>
          <p:nvSpPr>
            <p:cNvPr id="15" name="TextBox 14"/>
            <p:cNvSpPr txBox="1"/>
            <p:nvPr>
              <p:custDataLst>
                <p:tags r:id="rId60"/>
              </p:custDataLst>
            </p:nvPr>
          </p:nvSpPr>
          <p:spPr>
            <a:xfrm>
              <a:off x="955265" y="3069773"/>
              <a:ext cx="1038113" cy="366520"/>
            </a:xfrm>
            <a:prstGeom prst="rect">
              <a:avLst/>
            </a:prstGeom>
            <a:noFill/>
          </p:spPr>
          <p:txBody>
            <a:bodyPr wrap="square" rtlCol="0">
              <a:spAutoFit/>
            </a:bodyPr>
            <a:p>
              <a:pPr algn="ctr"/>
              <a:r>
                <a:rPr lang="zh-CN" altLang="en-US" sz="935" dirty="0">
                  <a:latin typeface="微软雅黑" charset="-122"/>
                  <a:ea typeface="微软雅黑" charset="-122"/>
                </a:rPr>
                <a:t>剑桥大学</a:t>
              </a:r>
              <a:endParaRPr lang="en-US" altLang="zh-CN" sz="935" dirty="0">
                <a:latin typeface="微软雅黑" charset="-122"/>
                <a:ea typeface="微软雅黑" charset="-122"/>
              </a:endParaRPr>
            </a:p>
            <a:p>
              <a:pPr algn="ctr"/>
              <a:r>
                <a:rPr lang="zh-CN" altLang="en-US" sz="935" dirty="0">
                  <a:latin typeface="微软雅黑" charset="-122"/>
                  <a:ea typeface="微软雅黑" charset="-122"/>
                </a:rPr>
                <a:t>出版社</a:t>
              </a:r>
              <a:endParaRPr lang="zh-CN" altLang="en-US" sz="935" dirty="0">
                <a:latin typeface="微软雅黑" charset="-122"/>
                <a:ea typeface="微软雅黑" charset="-122"/>
              </a:endParaRPr>
            </a:p>
          </p:txBody>
        </p:sp>
        <p:sp>
          <p:nvSpPr>
            <p:cNvPr id="4" name="TextBox 16"/>
            <p:cNvSpPr txBox="1"/>
            <p:nvPr>
              <p:custDataLst>
                <p:tags r:id="rId61"/>
              </p:custDataLst>
            </p:nvPr>
          </p:nvSpPr>
          <p:spPr>
            <a:xfrm>
              <a:off x="1888054" y="3060048"/>
              <a:ext cx="1018629" cy="366520"/>
            </a:xfrm>
            <a:prstGeom prst="rect">
              <a:avLst/>
            </a:prstGeom>
            <a:noFill/>
          </p:spPr>
          <p:txBody>
            <a:bodyPr wrap="square" rtlCol="0">
              <a:spAutoFit/>
            </a:bodyPr>
            <a:p>
              <a:pPr algn="ctr"/>
              <a:r>
                <a:rPr lang="zh-CN" altLang="en-US" sz="935" dirty="0">
                  <a:latin typeface="微软雅黑" charset="-122"/>
                  <a:ea typeface="微软雅黑" charset="-122"/>
                </a:rPr>
                <a:t>牛津大学</a:t>
              </a:r>
              <a:endParaRPr lang="en-US" altLang="zh-CN" sz="935" dirty="0">
                <a:latin typeface="微软雅黑" charset="-122"/>
                <a:ea typeface="微软雅黑" charset="-122"/>
              </a:endParaRPr>
            </a:p>
            <a:p>
              <a:pPr algn="ctr"/>
              <a:r>
                <a:rPr lang="zh-CN" altLang="en-US" sz="935" dirty="0">
                  <a:latin typeface="微软雅黑" charset="-122"/>
                  <a:ea typeface="微软雅黑" charset="-122"/>
                </a:rPr>
                <a:t>出版社</a:t>
              </a:r>
              <a:endParaRPr lang="zh-CN" altLang="en-US" sz="935" dirty="0">
                <a:latin typeface="微软雅黑" charset="-122"/>
                <a:ea typeface="微软雅黑" charset="-122"/>
              </a:endParaRPr>
            </a:p>
          </p:txBody>
        </p:sp>
        <p:sp>
          <p:nvSpPr>
            <p:cNvPr id="17" name="矩形 16"/>
            <p:cNvSpPr/>
            <p:nvPr>
              <p:custDataLst>
                <p:tags r:id="rId62"/>
              </p:custDataLst>
            </p:nvPr>
          </p:nvSpPr>
          <p:spPr>
            <a:xfrm>
              <a:off x="467689" y="2404181"/>
              <a:ext cx="2395914" cy="296035"/>
            </a:xfrm>
            <a:prstGeom prst="rect">
              <a:avLst/>
            </a:prstGeom>
          </p:spPr>
          <p:txBody>
            <a:bodyPr wrap="none">
              <a:spAutoFit/>
            </a:bodyPr>
            <a:p>
              <a:r>
                <a:rPr lang="zh-CN" altLang="en-US" sz="1400" b="1" dirty="0">
                  <a:solidFill>
                    <a:schemeClr val="accent2"/>
                  </a:solidFill>
                  <a:latin typeface="微软雅黑" charset="-122"/>
                  <a:ea typeface="微软雅黑" charset="-122"/>
                </a:rPr>
                <a:t>国际知名大学</a:t>
              </a:r>
              <a:r>
                <a:rPr lang="zh-CN" altLang="zh-CN" sz="1400" b="1" dirty="0">
                  <a:solidFill>
                    <a:schemeClr val="accent2"/>
                  </a:solidFill>
                  <a:latin typeface="微软雅黑" charset="-122"/>
                  <a:ea typeface="微软雅黑" charset="-122"/>
                </a:rPr>
                <a:t>出版</a:t>
              </a:r>
              <a:r>
                <a:rPr lang="zh-CN" altLang="en-US" sz="1400" b="1" dirty="0">
                  <a:solidFill>
                    <a:schemeClr val="accent2"/>
                  </a:solidFill>
                  <a:latin typeface="微软雅黑" charset="-122"/>
                  <a:ea typeface="微软雅黑" charset="-122"/>
                </a:rPr>
                <a:t>社</a:t>
              </a:r>
              <a:endParaRPr lang="zh-CN" altLang="en-US" sz="1400" b="1" dirty="0">
                <a:solidFill>
                  <a:schemeClr val="accent2"/>
                </a:solidFill>
                <a:latin typeface="微软雅黑" charset="-122"/>
                <a:ea typeface="微软雅黑" charset="-122"/>
              </a:endParaRPr>
            </a:p>
          </p:txBody>
        </p:sp>
        <p:sp>
          <p:nvSpPr>
            <p:cNvPr id="18" name="矩形 17"/>
            <p:cNvSpPr/>
            <p:nvPr>
              <p:custDataLst>
                <p:tags r:id="rId63"/>
              </p:custDataLst>
            </p:nvPr>
          </p:nvSpPr>
          <p:spPr>
            <a:xfrm>
              <a:off x="7473970" y="1212853"/>
              <a:ext cx="1201370" cy="296035"/>
            </a:xfrm>
            <a:prstGeom prst="rect">
              <a:avLst/>
            </a:prstGeom>
          </p:spPr>
          <p:txBody>
            <a:bodyPr wrap="none">
              <a:spAutoFit/>
            </a:bodyPr>
            <a:p>
              <a:r>
                <a:rPr lang="zh-CN" altLang="en-US" sz="1400" b="1" dirty="0">
                  <a:solidFill>
                    <a:schemeClr val="accent2"/>
                  </a:solidFill>
                  <a:latin typeface="微软雅黑" charset="-122"/>
                  <a:ea typeface="微软雅黑" charset="-122"/>
                </a:rPr>
                <a:t>国际组织</a:t>
              </a:r>
              <a:endParaRPr lang="zh-CN" altLang="en-US" sz="1400" b="1" dirty="0">
                <a:solidFill>
                  <a:schemeClr val="accent2"/>
                </a:solidFill>
                <a:latin typeface="微软雅黑" charset="-122"/>
                <a:ea typeface="微软雅黑" charset="-122"/>
              </a:endParaRPr>
            </a:p>
          </p:txBody>
        </p:sp>
        <p:pic>
          <p:nvPicPr>
            <p:cNvPr id="107530" name="Picture 10"/>
            <p:cNvPicPr>
              <a:picLocks noChangeAspect="1" noChangeArrowheads="1"/>
            </p:cNvPicPr>
            <p:nvPr>
              <p:custDataLst>
                <p:tags r:id="rId64"/>
              </p:custDataLst>
            </p:nvPr>
          </p:nvPicPr>
          <p:blipFill>
            <a:blip r:embed="rId65" cstate="print"/>
            <a:srcRect/>
            <a:stretch>
              <a:fillRect/>
            </a:stretch>
          </p:blipFill>
          <p:spPr bwMode="auto">
            <a:xfrm>
              <a:off x="6475165" y="1563638"/>
              <a:ext cx="639604" cy="405289"/>
            </a:xfrm>
            <a:prstGeom prst="rect">
              <a:avLst/>
            </a:prstGeom>
            <a:ln>
              <a:noFill/>
            </a:ln>
            <a:effectLst>
              <a:outerShdw blurRad="292100" dist="139700" dir="2700000" algn="tl" rotWithShape="0">
                <a:srgbClr val="333333">
                  <a:alpha val="65000"/>
                </a:srgbClr>
              </a:outerShdw>
            </a:effectLst>
          </p:spPr>
        </p:pic>
        <p:pic>
          <p:nvPicPr>
            <p:cNvPr id="107531" name="Picture 11"/>
            <p:cNvPicPr>
              <a:picLocks noChangeAspect="1" noChangeArrowheads="1"/>
            </p:cNvPicPr>
            <p:nvPr>
              <p:custDataLst>
                <p:tags r:id="rId66"/>
              </p:custDataLst>
            </p:nvPr>
          </p:nvPicPr>
          <p:blipFill>
            <a:blip r:embed="rId67" cstate="print"/>
            <a:srcRect/>
            <a:stretch>
              <a:fillRect/>
            </a:stretch>
          </p:blipFill>
          <p:spPr bwMode="auto">
            <a:xfrm>
              <a:off x="7206685" y="1572210"/>
              <a:ext cx="621030" cy="408146"/>
            </a:xfrm>
            <a:prstGeom prst="rect">
              <a:avLst/>
            </a:prstGeom>
            <a:ln>
              <a:noFill/>
            </a:ln>
            <a:effectLst>
              <a:outerShdw blurRad="292100" dist="139700" dir="2700000" algn="tl" rotWithShape="0">
                <a:srgbClr val="333333">
                  <a:alpha val="65000"/>
                </a:srgbClr>
              </a:outerShdw>
            </a:effectLst>
          </p:spPr>
        </p:pic>
        <p:sp>
          <p:nvSpPr>
            <p:cNvPr id="19" name="TextBox 25"/>
            <p:cNvSpPr txBox="1"/>
            <p:nvPr>
              <p:custDataLst>
                <p:tags r:id="rId68"/>
              </p:custDataLst>
            </p:nvPr>
          </p:nvSpPr>
          <p:spPr>
            <a:xfrm>
              <a:off x="6266698" y="2029266"/>
              <a:ext cx="1052245" cy="366520"/>
            </a:xfrm>
            <a:prstGeom prst="rect">
              <a:avLst/>
            </a:prstGeom>
            <a:noFill/>
          </p:spPr>
          <p:txBody>
            <a:bodyPr wrap="square" rtlCol="0">
              <a:spAutoFit/>
            </a:bodyPr>
            <a:p>
              <a:pPr algn="ctr"/>
              <a:r>
                <a:rPr lang="zh-CN" altLang="en-US" sz="935" dirty="0">
                  <a:latin typeface="微软雅黑" charset="-122"/>
                  <a:ea typeface="微软雅黑" charset="-122"/>
                </a:rPr>
                <a:t>国际科学组织</a:t>
              </a:r>
              <a:endParaRPr lang="zh-CN" altLang="en-US" sz="935" dirty="0">
                <a:latin typeface="微软雅黑" charset="-122"/>
                <a:ea typeface="微软雅黑" charset="-122"/>
              </a:endParaRPr>
            </a:p>
          </p:txBody>
        </p:sp>
        <p:sp>
          <p:nvSpPr>
            <p:cNvPr id="5" name="TextBox 26"/>
            <p:cNvSpPr txBox="1"/>
            <p:nvPr>
              <p:custDataLst>
                <p:tags r:id="rId69"/>
              </p:custDataLst>
            </p:nvPr>
          </p:nvSpPr>
          <p:spPr>
            <a:xfrm>
              <a:off x="6944619" y="2029266"/>
              <a:ext cx="1251433" cy="366520"/>
            </a:xfrm>
            <a:prstGeom prst="rect">
              <a:avLst/>
            </a:prstGeom>
            <a:noFill/>
          </p:spPr>
          <p:txBody>
            <a:bodyPr wrap="square" rtlCol="0">
              <a:spAutoFit/>
            </a:bodyPr>
            <a:p>
              <a:pPr algn="ctr"/>
              <a:r>
                <a:rPr lang="zh-CN" altLang="en-US" sz="935" dirty="0">
                  <a:latin typeface="微软雅黑" charset="-122"/>
                  <a:ea typeface="微软雅黑" charset="-122"/>
                </a:rPr>
                <a:t>经济与合作组织</a:t>
              </a:r>
              <a:endParaRPr lang="zh-CN" altLang="en-US" sz="935" dirty="0">
                <a:latin typeface="微软雅黑" charset="-122"/>
                <a:ea typeface="微软雅黑" charset="-122"/>
              </a:endParaRPr>
            </a:p>
          </p:txBody>
        </p:sp>
        <p:sp>
          <p:nvSpPr>
            <p:cNvPr id="6" name="TextBox 28"/>
            <p:cNvSpPr txBox="1"/>
            <p:nvPr>
              <p:custDataLst>
                <p:tags r:id="rId70"/>
              </p:custDataLst>
            </p:nvPr>
          </p:nvSpPr>
          <p:spPr>
            <a:xfrm>
              <a:off x="7815807" y="2029266"/>
              <a:ext cx="1077009" cy="227389"/>
            </a:xfrm>
            <a:prstGeom prst="rect">
              <a:avLst/>
            </a:prstGeom>
            <a:noFill/>
          </p:spPr>
          <p:txBody>
            <a:bodyPr wrap="square" rtlCol="0">
              <a:spAutoFit/>
            </a:bodyPr>
            <a:p>
              <a:pPr algn="ctr"/>
              <a:r>
                <a:rPr lang="zh-CN" altLang="en-US" sz="935" dirty="0">
                  <a:latin typeface="微软雅黑" charset="-122"/>
                  <a:ea typeface="微软雅黑" charset="-122"/>
                </a:rPr>
                <a:t>世界银行</a:t>
              </a:r>
              <a:endParaRPr lang="zh-CN" altLang="en-US" sz="935" dirty="0">
                <a:latin typeface="微软雅黑" charset="-122"/>
                <a:ea typeface="微软雅黑" charset="-122"/>
              </a:endParaRPr>
            </a:p>
          </p:txBody>
        </p:sp>
        <p:pic>
          <p:nvPicPr>
            <p:cNvPr id="107534" name="Picture 14"/>
            <p:cNvPicPr>
              <a:picLocks noChangeAspect="1" noChangeArrowheads="1"/>
            </p:cNvPicPr>
            <p:nvPr>
              <p:custDataLst>
                <p:tags r:id="rId71"/>
              </p:custDataLst>
            </p:nvPr>
          </p:nvPicPr>
          <p:blipFill>
            <a:blip r:embed="rId72" cstate="print"/>
            <a:srcRect/>
            <a:stretch>
              <a:fillRect/>
            </a:stretch>
          </p:blipFill>
          <p:spPr bwMode="auto">
            <a:xfrm>
              <a:off x="7902010" y="1565543"/>
              <a:ext cx="671989" cy="437674"/>
            </a:xfrm>
            <a:prstGeom prst="rect">
              <a:avLst/>
            </a:prstGeom>
            <a:ln>
              <a:noFill/>
            </a:ln>
            <a:effectLst>
              <a:outerShdw blurRad="292100" dist="139700" dir="2700000" algn="tl" rotWithShape="0">
                <a:srgbClr val="333333">
                  <a:alpha val="65000"/>
                </a:srgbClr>
              </a:outerShdw>
            </a:effectLst>
          </p:spPr>
        </p:pic>
        <p:sp>
          <p:nvSpPr>
            <p:cNvPr id="22" name="矩形 21"/>
            <p:cNvSpPr/>
            <p:nvPr>
              <p:custDataLst>
                <p:tags r:id="rId73"/>
              </p:custDataLst>
            </p:nvPr>
          </p:nvSpPr>
          <p:spPr>
            <a:xfrm>
              <a:off x="6369303" y="2474269"/>
              <a:ext cx="2395914" cy="296035"/>
            </a:xfrm>
            <a:prstGeom prst="rect">
              <a:avLst/>
            </a:prstGeom>
          </p:spPr>
          <p:txBody>
            <a:bodyPr wrap="none">
              <a:spAutoFit/>
            </a:bodyPr>
            <a:p>
              <a:r>
                <a:rPr lang="zh-CN" altLang="en-US" sz="1400" b="1" dirty="0">
                  <a:solidFill>
                    <a:schemeClr val="accent2"/>
                  </a:solidFill>
                  <a:latin typeface="微软雅黑" charset="-122"/>
                  <a:ea typeface="微软雅黑" charset="-122"/>
                </a:rPr>
                <a:t>主流小语种期刊平台</a:t>
              </a:r>
              <a:endParaRPr lang="zh-CN" altLang="en-US" sz="1400" b="1" dirty="0">
                <a:solidFill>
                  <a:schemeClr val="accent2"/>
                </a:solidFill>
                <a:latin typeface="微软雅黑" charset="-122"/>
                <a:ea typeface="微软雅黑" charset="-122"/>
              </a:endParaRPr>
            </a:p>
          </p:txBody>
        </p:sp>
        <p:pic>
          <p:nvPicPr>
            <p:cNvPr id="108554" name="Picture 10"/>
            <p:cNvPicPr>
              <a:picLocks noChangeAspect="1" noChangeArrowheads="1"/>
            </p:cNvPicPr>
            <p:nvPr>
              <p:custDataLst>
                <p:tags r:id="rId74"/>
              </p:custDataLst>
            </p:nvPr>
          </p:nvPicPr>
          <p:blipFill>
            <a:blip r:embed="rId75" cstate="print"/>
            <a:srcRect/>
            <a:stretch>
              <a:fillRect/>
            </a:stretch>
          </p:blipFill>
          <p:spPr bwMode="auto">
            <a:xfrm>
              <a:off x="5947028" y="2774975"/>
              <a:ext cx="622947" cy="416971"/>
            </a:xfrm>
            <a:prstGeom prst="rect">
              <a:avLst/>
            </a:prstGeom>
            <a:ln>
              <a:noFill/>
            </a:ln>
            <a:effectLst>
              <a:outerShdw blurRad="292100" dist="139700" dir="2700000" algn="tl" rotWithShape="0">
                <a:srgbClr val="333333">
                  <a:alpha val="65000"/>
                </a:srgbClr>
              </a:outerShdw>
            </a:effectLst>
          </p:spPr>
        </p:pic>
        <p:sp>
          <p:nvSpPr>
            <p:cNvPr id="23" name="TextBox 24"/>
            <p:cNvSpPr txBox="1"/>
            <p:nvPr>
              <p:custDataLst>
                <p:tags r:id="rId76"/>
              </p:custDataLst>
            </p:nvPr>
          </p:nvSpPr>
          <p:spPr>
            <a:xfrm>
              <a:off x="5733350" y="3187272"/>
              <a:ext cx="808309" cy="227389"/>
            </a:xfrm>
            <a:prstGeom prst="rect">
              <a:avLst/>
            </a:prstGeom>
            <a:noFill/>
          </p:spPr>
          <p:txBody>
            <a:bodyPr wrap="square" rtlCol="0">
              <a:spAutoFit/>
            </a:bodyPr>
            <a:p>
              <a:pPr algn="ctr"/>
              <a:r>
                <a:rPr lang="zh-CN" altLang="en-US" sz="935" dirty="0">
                  <a:latin typeface="微软雅黑" charset="-122"/>
                  <a:ea typeface="微软雅黑" charset="-122"/>
                </a:rPr>
                <a:t>日本</a:t>
              </a:r>
              <a:endParaRPr lang="zh-CN" altLang="en-US" sz="935" dirty="0">
                <a:latin typeface="微软雅黑" charset="-122"/>
                <a:ea typeface="微软雅黑" charset="-122"/>
              </a:endParaRPr>
            </a:p>
          </p:txBody>
        </p:sp>
        <p:pic>
          <p:nvPicPr>
            <p:cNvPr id="108556" name="Picture 12"/>
            <p:cNvPicPr>
              <a:picLocks noChangeAspect="1" noChangeArrowheads="1"/>
            </p:cNvPicPr>
            <p:nvPr>
              <p:custDataLst>
                <p:tags r:id="rId77"/>
              </p:custDataLst>
            </p:nvPr>
          </p:nvPicPr>
          <p:blipFill>
            <a:blip r:embed="rId78" cstate="print"/>
            <a:srcRect/>
            <a:stretch>
              <a:fillRect/>
            </a:stretch>
          </p:blipFill>
          <p:spPr bwMode="auto">
            <a:xfrm>
              <a:off x="7624376" y="2774975"/>
              <a:ext cx="716936" cy="416971"/>
            </a:xfrm>
            <a:prstGeom prst="rect">
              <a:avLst/>
            </a:prstGeom>
            <a:ln>
              <a:noFill/>
            </a:ln>
            <a:effectLst>
              <a:outerShdw blurRad="292100" dist="139700" dir="2700000" algn="tl" rotWithShape="0">
                <a:srgbClr val="333333">
                  <a:alpha val="65000"/>
                </a:srgbClr>
              </a:outerShdw>
            </a:effectLst>
          </p:spPr>
        </p:pic>
        <p:sp>
          <p:nvSpPr>
            <p:cNvPr id="24" name="TextBox 27"/>
            <p:cNvSpPr txBox="1"/>
            <p:nvPr>
              <p:custDataLst>
                <p:tags r:id="rId79"/>
              </p:custDataLst>
            </p:nvPr>
          </p:nvSpPr>
          <p:spPr>
            <a:xfrm>
              <a:off x="7620314" y="3187272"/>
              <a:ext cx="822224" cy="227389"/>
            </a:xfrm>
            <a:prstGeom prst="rect">
              <a:avLst/>
            </a:prstGeom>
            <a:noFill/>
          </p:spPr>
          <p:txBody>
            <a:bodyPr wrap="square" rtlCol="0">
              <a:spAutoFit/>
            </a:bodyPr>
            <a:p>
              <a:pPr algn="ctr"/>
              <a:r>
                <a:rPr lang="zh-CN" altLang="en-US" sz="935" dirty="0">
                  <a:latin typeface="微软雅黑" charset="-122"/>
                  <a:ea typeface="微软雅黑" charset="-122"/>
                </a:rPr>
                <a:t>法国</a:t>
              </a:r>
              <a:endParaRPr lang="zh-CN" altLang="en-US" sz="935" dirty="0">
                <a:latin typeface="微软雅黑" charset="-122"/>
                <a:ea typeface="微软雅黑" charset="-122"/>
              </a:endParaRPr>
            </a:p>
          </p:txBody>
        </p:sp>
        <p:pic>
          <p:nvPicPr>
            <p:cNvPr id="108558" name="Picture 14"/>
            <p:cNvPicPr>
              <a:picLocks noChangeAspect="1" noChangeArrowheads="1"/>
            </p:cNvPicPr>
            <p:nvPr>
              <p:custDataLst>
                <p:tags r:id="rId80"/>
              </p:custDataLst>
            </p:nvPr>
          </p:nvPicPr>
          <p:blipFill>
            <a:blip r:embed="rId81" cstate="print"/>
            <a:srcRect/>
            <a:stretch>
              <a:fillRect/>
            </a:stretch>
          </p:blipFill>
          <p:spPr bwMode="auto">
            <a:xfrm>
              <a:off x="6769512" y="2774975"/>
              <a:ext cx="622786" cy="416971"/>
            </a:xfrm>
            <a:prstGeom prst="rect">
              <a:avLst/>
            </a:prstGeom>
            <a:ln>
              <a:noFill/>
            </a:ln>
            <a:effectLst>
              <a:outerShdw blurRad="292100" dist="139700" dir="2700000" algn="tl" rotWithShape="0">
                <a:srgbClr val="333333">
                  <a:alpha val="65000"/>
                </a:srgbClr>
              </a:outerShdw>
            </a:effectLst>
          </p:spPr>
        </p:pic>
        <p:sp>
          <p:nvSpPr>
            <p:cNvPr id="25" name="TextBox 32"/>
            <p:cNvSpPr txBox="1"/>
            <p:nvPr>
              <p:custDataLst>
                <p:tags r:id="rId82"/>
              </p:custDataLst>
            </p:nvPr>
          </p:nvSpPr>
          <p:spPr>
            <a:xfrm>
              <a:off x="6636413" y="3187272"/>
              <a:ext cx="822224" cy="227389"/>
            </a:xfrm>
            <a:prstGeom prst="rect">
              <a:avLst/>
            </a:prstGeom>
            <a:noFill/>
          </p:spPr>
          <p:txBody>
            <a:bodyPr wrap="square" rtlCol="0">
              <a:spAutoFit/>
            </a:bodyPr>
            <a:p>
              <a:pPr algn="ctr"/>
              <a:r>
                <a:rPr lang="zh-CN" altLang="en-US" sz="935" dirty="0">
                  <a:latin typeface="微软雅黑" charset="-122"/>
                  <a:ea typeface="微软雅黑" charset="-122"/>
                </a:rPr>
                <a:t>德国</a:t>
              </a:r>
              <a:endParaRPr lang="zh-CN" altLang="en-US" sz="935" dirty="0">
                <a:latin typeface="微软雅黑" charset="-122"/>
                <a:ea typeface="微软雅黑" charset="-122"/>
              </a:endParaRPr>
            </a:p>
          </p:txBody>
        </p:sp>
        <p:sp>
          <p:nvSpPr>
            <p:cNvPr id="26" name="圆角矩形 25"/>
            <p:cNvSpPr/>
            <p:nvPr>
              <p:custDataLst>
                <p:tags r:id="rId83"/>
              </p:custDataLst>
            </p:nvPr>
          </p:nvSpPr>
          <p:spPr>
            <a:xfrm>
              <a:off x="623549" y="4426358"/>
              <a:ext cx="1341302" cy="449467"/>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dirty="0">
                  <a:solidFill>
                    <a:schemeClr val="bg1"/>
                  </a:solidFill>
                  <a:latin typeface="微软雅黑" charset="-122"/>
                  <a:ea typeface="微软雅黑" charset="-122"/>
                </a:rPr>
                <a:t>9000</a:t>
              </a:r>
              <a:r>
                <a:rPr lang="zh-CN" altLang="en-US" sz="1200" dirty="0">
                  <a:solidFill>
                    <a:schemeClr val="bg1"/>
                  </a:solidFill>
                  <a:latin typeface="微软雅黑" charset="-122"/>
                  <a:ea typeface="微软雅黑" charset="-122"/>
                </a:rPr>
                <a:t>多期刊编辑部</a:t>
              </a:r>
              <a:endParaRPr lang="zh-CN" altLang="en-US" sz="1200" dirty="0">
                <a:solidFill>
                  <a:schemeClr val="bg1"/>
                </a:solidFill>
                <a:latin typeface="微软雅黑" charset="-122"/>
                <a:ea typeface="微软雅黑" charset="-122"/>
              </a:endParaRPr>
            </a:p>
          </p:txBody>
        </p:sp>
        <p:sp>
          <p:nvSpPr>
            <p:cNvPr id="27" name="圆角矩形 26"/>
            <p:cNvSpPr/>
            <p:nvPr>
              <p:custDataLst>
                <p:tags r:id="rId84"/>
              </p:custDataLst>
            </p:nvPr>
          </p:nvSpPr>
          <p:spPr>
            <a:xfrm>
              <a:off x="2289084" y="4426358"/>
              <a:ext cx="1409562" cy="449467"/>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dirty="0">
                  <a:solidFill>
                    <a:schemeClr val="bg1"/>
                  </a:solidFill>
                  <a:latin typeface="微软雅黑" charset="-122"/>
                  <a:ea typeface="微软雅黑" charset="-122"/>
                </a:rPr>
                <a:t>938</a:t>
              </a:r>
              <a:r>
                <a:rPr lang="zh-CN" altLang="en-US" sz="1200" dirty="0">
                  <a:solidFill>
                    <a:schemeClr val="bg1"/>
                  </a:solidFill>
                  <a:latin typeface="微软雅黑" charset="-122"/>
                  <a:ea typeface="微软雅黑" charset="-122"/>
                </a:rPr>
                <a:t>家学位授予单位</a:t>
              </a:r>
              <a:endParaRPr lang="zh-CN" altLang="en-US" sz="1200" dirty="0">
                <a:solidFill>
                  <a:schemeClr val="bg1"/>
                </a:solidFill>
                <a:latin typeface="微软雅黑" charset="-122"/>
                <a:ea typeface="微软雅黑" charset="-122"/>
              </a:endParaRPr>
            </a:p>
          </p:txBody>
        </p:sp>
        <p:sp>
          <p:nvSpPr>
            <p:cNvPr id="28" name="圆角矩形 27"/>
            <p:cNvSpPr/>
            <p:nvPr>
              <p:custDataLst>
                <p:tags r:id="rId85"/>
              </p:custDataLst>
            </p:nvPr>
          </p:nvSpPr>
          <p:spPr>
            <a:xfrm>
              <a:off x="4046589" y="4426607"/>
              <a:ext cx="1289946" cy="4494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dirty="0">
                  <a:solidFill>
                    <a:schemeClr val="bg1"/>
                  </a:solidFill>
                  <a:latin typeface="微软雅黑" charset="-122"/>
                  <a:ea typeface="微软雅黑" charset="-122"/>
                </a:rPr>
                <a:t>3200</a:t>
              </a:r>
              <a:r>
                <a:rPr lang="zh-CN" altLang="en-US" sz="1200" dirty="0">
                  <a:solidFill>
                    <a:schemeClr val="bg1"/>
                  </a:solidFill>
                  <a:latin typeface="微软雅黑" charset="-122"/>
                  <a:ea typeface="微软雅黑" charset="-122"/>
                </a:rPr>
                <a:t>家学协会</a:t>
              </a:r>
              <a:endParaRPr lang="zh-CN" altLang="en-US" sz="1200" dirty="0">
                <a:solidFill>
                  <a:schemeClr val="bg1"/>
                </a:solidFill>
                <a:latin typeface="微软雅黑" charset="-122"/>
                <a:ea typeface="微软雅黑" charset="-122"/>
              </a:endParaRPr>
            </a:p>
          </p:txBody>
        </p:sp>
        <p:sp>
          <p:nvSpPr>
            <p:cNvPr id="92" name="圆角矩形 91"/>
            <p:cNvSpPr/>
            <p:nvPr>
              <p:custDataLst>
                <p:tags r:id="rId86"/>
              </p:custDataLst>
            </p:nvPr>
          </p:nvSpPr>
          <p:spPr>
            <a:xfrm>
              <a:off x="5712267" y="4426607"/>
              <a:ext cx="1289946" cy="4494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solidFill>
                    <a:schemeClr val="bg1"/>
                  </a:solidFill>
                  <a:latin typeface="微软雅黑" charset="-122"/>
                  <a:ea typeface="微软雅黑" charset="-122"/>
                </a:rPr>
                <a:t>500</a:t>
              </a:r>
              <a:r>
                <a:rPr lang="zh-CN" altLang="en-US" sz="1200">
                  <a:solidFill>
                    <a:schemeClr val="bg1"/>
                  </a:solidFill>
                  <a:latin typeface="微软雅黑" charset="-122"/>
                  <a:ea typeface="微软雅黑" charset="-122"/>
                </a:rPr>
                <a:t>多家报社</a:t>
              </a:r>
              <a:endParaRPr lang="zh-CN" altLang="en-US" sz="1200">
                <a:solidFill>
                  <a:schemeClr val="bg1"/>
                </a:solidFill>
                <a:latin typeface="微软雅黑" charset="-122"/>
                <a:ea typeface="微软雅黑" charset="-122"/>
              </a:endParaRPr>
            </a:p>
          </p:txBody>
        </p:sp>
        <p:sp>
          <p:nvSpPr>
            <p:cNvPr id="93" name="圆角矩形 92"/>
            <p:cNvSpPr/>
            <p:nvPr>
              <p:custDataLst>
                <p:tags r:id="rId87"/>
              </p:custDataLst>
            </p:nvPr>
          </p:nvSpPr>
          <p:spPr>
            <a:xfrm>
              <a:off x="7377944" y="4426607"/>
              <a:ext cx="1289946" cy="4494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dirty="0">
                  <a:solidFill>
                    <a:schemeClr val="bg1"/>
                  </a:solidFill>
                  <a:latin typeface="微软雅黑" charset="-122"/>
                  <a:ea typeface="微软雅黑" charset="-122"/>
                </a:rPr>
                <a:t>400</a:t>
              </a:r>
              <a:r>
                <a:rPr lang="zh-CN" altLang="en-US" sz="1200" dirty="0">
                  <a:solidFill>
                    <a:schemeClr val="bg1"/>
                  </a:solidFill>
                  <a:latin typeface="微软雅黑" charset="-122"/>
                  <a:ea typeface="微软雅黑" charset="-122"/>
                </a:rPr>
                <a:t>多家出版社</a:t>
              </a:r>
              <a:endParaRPr lang="zh-CN" altLang="en-US" sz="1200" dirty="0">
                <a:solidFill>
                  <a:schemeClr val="bg1"/>
                </a:solidFill>
                <a:latin typeface="微软雅黑" charset="-122"/>
                <a:ea typeface="微软雅黑" charset="-122"/>
              </a:endParaRPr>
            </a:p>
          </p:txBody>
        </p:sp>
        <p:sp>
          <p:nvSpPr>
            <p:cNvPr id="95" name="矩形 94"/>
            <p:cNvSpPr/>
            <p:nvPr>
              <p:custDataLst>
                <p:tags r:id="rId88"/>
              </p:custDataLst>
            </p:nvPr>
          </p:nvSpPr>
          <p:spPr>
            <a:xfrm>
              <a:off x="3722999" y="3752861"/>
              <a:ext cx="1750860" cy="305842"/>
            </a:xfrm>
            <a:prstGeom prst="rect">
              <a:avLst/>
            </a:prstGeom>
            <a:solidFill>
              <a:schemeClr val="bg1"/>
            </a:solidFill>
          </p:spPr>
          <p:txBody>
            <a:bodyPr wrap="none">
              <a:spAutoFit/>
            </a:bodyPr>
            <a:p>
              <a:r>
                <a:rPr lang="zh-CN" altLang="en-US" sz="1465" b="1" dirty="0">
                  <a:solidFill>
                    <a:srgbClr val="C00000"/>
                  </a:solidFill>
                  <a:latin typeface="微软雅黑" charset="-122"/>
                  <a:ea typeface="微软雅黑" charset="-122"/>
                </a:rPr>
                <a:t>国内出版机构</a:t>
              </a:r>
              <a:endParaRPr lang="zh-CN" altLang="en-US" sz="1465" b="1" dirty="0">
                <a:solidFill>
                  <a:srgbClr val="C00000"/>
                </a:solidFill>
                <a:latin typeface="微软雅黑" charset="-122"/>
                <a:ea typeface="微软雅黑" charset="-122"/>
              </a:endParaRPr>
            </a:p>
          </p:txBody>
        </p:sp>
        <p:sp>
          <p:nvSpPr>
            <p:cNvPr id="96" name="矩形 95"/>
            <p:cNvSpPr/>
            <p:nvPr>
              <p:custDataLst>
                <p:tags r:id="rId89"/>
              </p:custDataLst>
            </p:nvPr>
          </p:nvSpPr>
          <p:spPr>
            <a:xfrm>
              <a:off x="5529143" y="351736"/>
              <a:ext cx="3044381" cy="305842"/>
            </a:xfrm>
            <a:prstGeom prst="rect">
              <a:avLst/>
            </a:prstGeom>
            <a:solidFill>
              <a:schemeClr val="bg1"/>
            </a:solidFill>
          </p:spPr>
          <p:txBody>
            <a:bodyPr wrap="square">
              <a:spAutoFit/>
            </a:bodyPr>
            <a:p>
              <a:pPr algn="ctr"/>
              <a:r>
                <a:rPr lang="en-US" altLang="zh-CN" sz="1465" b="1" dirty="0">
                  <a:solidFill>
                    <a:srgbClr val="C00000"/>
                  </a:solidFill>
                  <a:latin typeface="微软雅黑" charset="-122"/>
                  <a:ea typeface="微软雅黑" charset="-122"/>
                </a:rPr>
                <a:t>900</a:t>
              </a:r>
              <a:r>
                <a:rPr lang="zh-CN" altLang="en-US" sz="1465" b="1" dirty="0">
                  <a:solidFill>
                    <a:srgbClr val="C00000"/>
                  </a:solidFill>
                  <a:latin typeface="微软雅黑" charset="-122"/>
                  <a:ea typeface="微软雅黑" charset="-122"/>
                </a:rPr>
                <a:t>余家国际出版集团</a:t>
              </a:r>
              <a:endParaRPr lang="zh-CN" altLang="en-US" sz="1465" b="1" dirty="0">
                <a:solidFill>
                  <a:srgbClr val="C00000"/>
                </a:solidFill>
                <a:latin typeface="微软雅黑" charset="-122"/>
                <a:ea typeface="微软雅黑" charset="-122"/>
              </a:endParaRPr>
            </a:p>
          </p:txBody>
        </p:sp>
        <p:sp>
          <p:nvSpPr>
            <p:cNvPr id="29" name="右大括号 28"/>
            <p:cNvSpPr/>
            <p:nvPr>
              <p:custDataLst>
                <p:tags r:id="rId90"/>
              </p:custDataLst>
            </p:nvPr>
          </p:nvSpPr>
          <p:spPr>
            <a:xfrm rot="16200000">
              <a:off x="4538341" y="748365"/>
              <a:ext cx="180000" cy="70199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465">
                <a:latin typeface="微软雅黑" charset="-122"/>
                <a:ea typeface="微软雅黑" charset="-122"/>
              </a:endParaRPr>
            </a:p>
          </p:txBody>
        </p:sp>
        <p:sp>
          <p:nvSpPr>
            <p:cNvPr id="30" name="椭圆 29"/>
            <p:cNvSpPr/>
            <p:nvPr>
              <p:custDataLst>
                <p:tags r:id="rId91"/>
              </p:custDataLst>
            </p:nvPr>
          </p:nvSpPr>
          <p:spPr>
            <a:xfrm>
              <a:off x="3699642" y="2110378"/>
              <a:ext cx="2038509" cy="748847"/>
            </a:xfrm>
            <a:prstGeom prst="ellipse">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charset="-122"/>
                  <a:ea typeface="微软雅黑" charset="-122"/>
                </a:rPr>
                <a:t>中国知网</a:t>
              </a:r>
              <a:endParaRPr lang="zh-CN" altLang="en-US" sz="1600" b="1" dirty="0">
                <a:latin typeface="微软雅黑" charset="-122"/>
                <a:ea typeface="微软雅黑" charset="-122"/>
              </a:endParaRPr>
            </a:p>
          </p:txBody>
        </p:sp>
        <p:cxnSp>
          <p:nvCxnSpPr>
            <p:cNvPr id="31" name="直接箭头连接符 30"/>
            <p:cNvCxnSpPr/>
            <p:nvPr>
              <p:custDataLst>
                <p:tags r:id="rId92"/>
              </p:custDataLst>
            </p:nvPr>
          </p:nvCxnSpPr>
          <p:spPr>
            <a:xfrm flipH="1">
              <a:off x="5940153" y="2086435"/>
              <a:ext cx="367684" cy="12527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2" name="直接箭头连接符 31"/>
            <p:cNvCxnSpPr/>
            <p:nvPr>
              <p:custDataLst>
                <p:tags r:id="rId93"/>
              </p:custDataLst>
            </p:nvPr>
          </p:nvCxnSpPr>
          <p:spPr>
            <a:xfrm flipH="1" flipV="1">
              <a:off x="5529608" y="2787774"/>
              <a:ext cx="217718" cy="15030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直接箭头连接符 32"/>
            <p:cNvCxnSpPr/>
            <p:nvPr>
              <p:custDataLst>
                <p:tags r:id="rId94"/>
              </p:custDataLst>
            </p:nvPr>
          </p:nvCxnSpPr>
          <p:spPr>
            <a:xfrm flipH="1" flipV="1">
              <a:off x="4628339" y="3529220"/>
              <a:ext cx="0" cy="2160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4" name="直接箭头连接符 33"/>
            <p:cNvCxnSpPr/>
            <p:nvPr>
              <p:custDataLst>
                <p:tags r:id="rId95"/>
              </p:custDataLst>
            </p:nvPr>
          </p:nvCxnSpPr>
          <p:spPr>
            <a:xfrm flipV="1">
              <a:off x="3575445" y="2737870"/>
              <a:ext cx="147554" cy="16331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5" name="直接箭头连接符 34"/>
            <p:cNvCxnSpPr/>
            <p:nvPr>
              <p:custDataLst>
                <p:tags r:id="rId96"/>
              </p:custDataLst>
            </p:nvPr>
          </p:nvCxnSpPr>
          <p:spPr>
            <a:xfrm>
              <a:off x="3098004" y="2018458"/>
              <a:ext cx="465081" cy="18068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6" name="直接箭头连接符 35"/>
            <p:cNvCxnSpPr/>
            <p:nvPr>
              <p:custDataLst>
                <p:tags r:id="rId97"/>
              </p:custDataLst>
            </p:nvPr>
          </p:nvCxnSpPr>
          <p:spPr>
            <a:xfrm flipH="1">
              <a:off x="4681062" y="1813265"/>
              <a:ext cx="0" cy="2160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spTree>
    <p:custDataLst>
      <p:tags r:id="rId9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中国知网</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custDataLst>
              <p:tags r:id="rId4"/>
            </p:custDataLst>
          </p:nvPr>
        </p:nvSpPr>
        <p:spPr>
          <a:xfrm>
            <a:off x="4745567" y="293370"/>
            <a:ext cx="2705947" cy="460375"/>
          </a:xfrm>
          <a:prstGeom prst="rect">
            <a:avLst/>
          </a:prstGeom>
        </p:spPr>
        <p:txBody>
          <a:bodyPr wrap="square" rtlCol="0">
            <a:spAutoFit/>
          </a:bodyPr>
          <a:p>
            <a:pPr lvl="0" algn="ctr">
              <a:buClrTx/>
              <a:buSzTx/>
              <a:buFontTx/>
            </a:pPr>
            <a:r>
              <a:rPr lang="en-US" altLang="zh-CN" sz="2400" b="1">
                <a:solidFill>
                  <a:srgbClr val="FF0000"/>
                </a:solidFill>
                <a:latin typeface="Arial" panose="020B0604020202020204" pitchFamily="34" charset="0"/>
                <a:ea typeface="微软雅黑" charset="-122"/>
                <a:sym typeface="+mn-ea"/>
              </a:rPr>
              <a:t>www.cnki.net</a:t>
            </a:r>
            <a:endParaRPr lang="en-US" altLang="zh-CN" sz="2400" b="1">
              <a:solidFill>
                <a:srgbClr val="FF0000"/>
              </a:solidFill>
              <a:latin typeface="Arial" panose="020B0604020202020204" pitchFamily="34" charset="0"/>
              <a:ea typeface="微软雅黑" charset="-122"/>
              <a:sym typeface="+mn-ea"/>
            </a:endParaRPr>
          </a:p>
        </p:txBody>
      </p:sp>
      <p:pic>
        <p:nvPicPr>
          <p:cNvPr id="3" name="图片 2"/>
          <p:cNvPicPr>
            <a:picLocks noChangeAspect="1"/>
          </p:cNvPicPr>
          <p:nvPr/>
        </p:nvPicPr>
        <p:blipFill>
          <a:blip r:embed="rId5"/>
          <a:stretch>
            <a:fillRect/>
          </a:stretch>
        </p:blipFill>
        <p:spPr>
          <a:xfrm>
            <a:off x="374650" y="840740"/>
            <a:ext cx="11468735" cy="6021705"/>
          </a:xfrm>
          <a:prstGeom prst="rect">
            <a:avLst/>
          </a:prstGeom>
          <a:effectLst>
            <a:outerShdw blurRad="63500" algn="ctr" rotWithShape="0">
              <a:prstClr val="black">
                <a:alpha val="30000"/>
              </a:prstClr>
            </a:outerShdw>
          </a:effectLst>
        </p:spPr>
      </p:pic>
      <p:sp>
        <p:nvSpPr>
          <p:cNvPr id="7" name="流程图: 可选过程 6"/>
          <p:cNvSpPr/>
          <p:nvPr/>
        </p:nvSpPr>
        <p:spPr>
          <a:xfrm>
            <a:off x="2922905" y="2609215"/>
            <a:ext cx="6720840" cy="460375"/>
          </a:xfrm>
          <a:prstGeom prst="flowChartAlternateProcess">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期刊资源的应用价值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658284" y="1402716"/>
            <a:ext cx="2609851"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rPr>
              <a:t>期刊</a:t>
            </a:r>
            <a:r>
              <a:rPr kumimoji="0" lang="zh-CN" sz="2400" b="1" i="0" u="none" strike="noStrike" kern="1200" cap="none" spc="0" normalizeH="0" baseline="0" noProof="1">
                <a:ln>
                  <a:noFill/>
                </a:ln>
                <a:solidFill>
                  <a:schemeClr val="lt1"/>
                </a:solidFill>
                <a:effectLst/>
                <a:uLnTx/>
                <a:uFillTx/>
                <a:latin typeface="微软雅黑" charset="-122"/>
                <a:ea typeface="微软雅黑" charset="-122"/>
                <a:cs typeface="+mn-cs"/>
              </a:rPr>
              <a:t>全文</a:t>
            </a:r>
            <a:endParaRPr kumimoji="0" lang="zh-CN" sz="2400" b="1" i="0" u="none" strike="noStrike" kern="1200" cap="none" spc="0" normalizeH="0" baseline="0" noProof="1">
              <a:ln>
                <a:noFill/>
              </a:ln>
              <a:solidFill>
                <a:schemeClr val="lt1"/>
              </a:solidFill>
              <a:effectLst/>
              <a:uLnTx/>
              <a:uFillTx/>
              <a:latin typeface="微软雅黑" charset="-122"/>
              <a:ea typeface="微软雅黑" charset="-122"/>
              <a:cs typeface="+mn-cs"/>
            </a:endParaRPr>
          </a:p>
        </p:txBody>
      </p:sp>
      <p:sp>
        <p:nvSpPr>
          <p:cNvPr id="16389" name="矩形 16"/>
          <p:cNvSpPr/>
          <p:nvPr/>
        </p:nvSpPr>
        <p:spPr>
          <a:xfrm>
            <a:off x="3765550" y="1402715"/>
            <a:ext cx="7956550" cy="1939290"/>
          </a:xfrm>
          <a:prstGeom prst="rect">
            <a:avLst/>
          </a:prstGeom>
          <a:solidFill>
            <a:srgbClr val="0070C0"/>
          </a:solidFill>
          <a:ln w="9525">
            <a:noFill/>
          </a:ln>
        </p:spPr>
        <p:txBody>
          <a:bodyPr tIns="0" bIns="0" anchor="t" anchorCtr="0"/>
          <a:p>
            <a:endParaRPr lang="zh-CN" altLang="zh-CN" sz="3200" dirty="0">
              <a:solidFill>
                <a:schemeClr val="bg1"/>
              </a:solidFill>
              <a:latin typeface="微软雅黑" charset="-122"/>
              <a:ea typeface="微软雅黑" charset="-122"/>
              <a:sym typeface="微软雅黑" charset="-122"/>
            </a:endParaRPr>
          </a:p>
        </p:txBody>
      </p:sp>
      <p:sp>
        <p:nvSpPr>
          <p:cNvPr id="15366" name="文本框 8"/>
          <p:cNvSpPr txBox="1"/>
          <p:nvPr/>
        </p:nvSpPr>
        <p:spPr>
          <a:xfrm>
            <a:off x="3765551" y="1473412"/>
            <a:ext cx="7857067" cy="1691640"/>
          </a:xfrm>
          <a:prstGeom prst="rect">
            <a:avLst/>
          </a:prstGeom>
          <a:noFill/>
          <a:ln w="9525">
            <a:noFill/>
          </a:ln>
        </p:spPr>
        <p:txBody>
          <a:bodyPr wrap="square" anchor="t">
            <a:spAutoFit/>
          </a:bodyPr>
          <a:p>
            <a:pPr marL="342900" indent="-342900" algn="just" eaLnBrk="0" hangingPunct="0">
              <a:lnSpc>
                <a:spcPct val="130000"/>
              </a:lnSpc>
              <a:spcBef>
                <a:spcPts val="0"/>
              </a:spcBef>
              <a:buClrTx/>
              <a:buSzTx/>
              <a:buFontTx/>
              <a:buChar char="•"/>
            </a:pPr>
            <a:r>
              <a:rPr lang="zh-CN" altLang="en-US" sz="2000" noProof="1">
                <a:solidFill>
                  <a:schemeClr val="bg1"/>
                </a:solidFill>
                <a:latin typeface="微软雅黑" charset="-122"/>
                <a:ea typeface="微软雅黑" charset="-122"/>
                <a:cs typeface="+mn-cs"/>
                <a:sym typeface="微软雅黑" charset="-122"/>
              </a:rPr>
              <a:t>行业研究中的重大发现和重大成果，大多刊载再期刊上；</a:t>
            </a:r>
            <a:endParaRPr lang="zh-CN" altLang="en-US" sz="2000" noProof="1">
              <a:solidFill>
                <a:schemeClr val="bg1"/>
              </a:solidFill>
              <a:latin typeface="微软雅黑" charset="-122"/>
              <a:ea typeface="微软雅黑" charset="-122"/>
              <a:sym typeface="宋体" pitchFamily="2" charset="-122"/>
            </a:endParaRPr>
          </a:p>
          <a:p>
            <a:pPr marL="342900" indent="-342900" algn="just" eaLnBrk="0" hangingPunct="0">
              <a:lnSpc>
                <a:spcPct val="130000"/>
              </a:lnSpc>
              <a:spcBef>
                <a:spcPts val="0"/>
              </a:spcBef>
              <a:buClrTx/>
              <a:buSzTx/>
              <a:buFontTx/>
              <a:buChar char="•"/>
            </a:pPr>
            <a:r>
              <a:rPr lang="zh-CN" altLang="en-US" sz="2000" noProof="1">
                <a:solidFill>
                  <a:schemeClr val="bg1"/>
                </a:solidFill>
                <a:latin typeface="微软雅黑" charset="-122"/>
                <a:ea typeface="微软雅黑" charset="-122"/>
                <a:cs typeface="+mn-cs"/>
                <a:sym typeface="宋体" pitchFamily="2" charset="-122"/>
              </a:rPr>
              <a:t>期刊是科研人员获取最新学科进展，更新知识的主要源泉；</a:t>
            </a:r>
            <a:endParaRPr lang="zh-CN" altLang="en-US" sz="2000" noProof="1">
              <a:solidFill>
                <a:schemeClr val="bg1"/>
              </a:solidFill>
              <a:latin typeface="微软雅黑" charset="-122"/>
              <a:ea typeface="微软雅黑" charset="-122"/>
              <a:cs typeface="+mn-cs"/>
              <a:sym typeface="宋体" pitchFamily="2" charset="-122"/>
            </a:endParaRPr>
          </a:p>
          <a:p>
            <a:pPr marL="342900" indent="-342900" algn="l" eaLnBrk="0" hangingPunct="0">
              <a:lnSpc>
                <a:spcPct val="130000"/>
              </a:lnSpc>
              <a:spcBef>
                <a:spcPts val="0"/>
              </a:spcBef>
              <a:buClrTx/>
              <a:buSzTx/>
              <a:buFontTx/>
              <a:buChar char="•"/>
            </a:pPr>
            <a:r>
              <a:rPr lang="zh-CN" altLang="en-US" sz="2000">
                <a:solidFill>
                  <a:schemeClr val="bg1"/>
                </a:solidFill>
                <a:latin typeface="微软雅黑" charset="-122"/>
                <a:ea typeface="微软雅黑" charset="-122"/>
                <a:cs typeface="+mn-cs"/>
                <a:sym typeface="宋体" pitchFamily="2" charset="-122"/>
              </a:rPr>
              <a:t>期刊是科研人员工作中获得前沿资源、研究</a:t>
            </a:r>
            <a:r>
              <a:rPr lang="zh-CN" altLang="en-US" sz="2000">
                <a:solidFill>
                  <a:schemeClr val="bg1"/>
                </a:solidFill>
                <a:latin typeface="微软雅黑" charset="-122"/>
                <a:ea typeface="微软雅黑" charset="-122"/>
                <a:cs typeface="+mn-cs"/>
                <a:sym typeface="宋体" pitchFamily="2" charset="-122"/>
              </a:rPr>
              <a:t>方法、技术</a:t>
            </a:r>
            <a:r>
              <a:rPr lang="zh-CN" altLang="en-US" sz="2000">
                <a:solidFill>
                  <a:schemeClr val="bg1"/>
                </a:solidFill>
                <a:latin typeface="微软雅黑" charset="-122"/>
                <a:ea typeface="微软雅黑" charset="-122"/>
                <a:cs typeface="+mn-cs"/>
                <a:sym typeface="宋体" pitchFamily="2" charset="-122"/>
              </a:rPr>
              <a:t>、同行经验的来源；</a:t>
            </a:r>
            <a:endParaRPr lang="zh-CN" altLang="en-US" sz="2000" noProof="1">
              <a:solidFill>
                <a:schemeClr val="bg1"/>
              </a:solidFill>
              <a:latin typeface="微软雅黑" charset="-122"/>
              <a:ea typeface="微软雅黑" charset="-122"/>
              <a:sym typeface="宋体"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中国知网</a:t>
            </a:r>
            <a:r>
              <a:rPr lang="en-US" altLang="zh-CN" sz="3200" b="1" dirty="0">
                <a:solidFill>
                  <a:srgbClr val="0070C0"/>
                </a:solidFill>
                <a:latin typeface="微软雅黑" charset="-122"/>
                <a:ea typeface="微软雅黑" charset="-122"/>
                <a:sym typeface="+mn-ea"/>
              </a:rPr>
              <a:t> CNKI</a:t>
            </a:r>
            <a:endParaRPr lang="en-US" altLang="zh-CN" sz="3200" b="1" dirty="0">
              <a:solidFill>
                <a:srgbClr val="0070C0"/>
              </a:solidFill>
              <a:latin typeface="微软雅黑" charset="-122"/>
              <a:ea typeface="微软雅黑" charset="-122"/>
              <a:sym typeface="+mn-ea"/>
            </a:endParaRPr>
          </a:p>
        </p:txBody>
      </p: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 name="组合 6"/>
          <p:cNvGrpSpPr/>
          <p:nvPr/>
        </p:nvGrpSpPr>
        <p:grpSpPr>
          <a:xfrm>
            <a:off x="749935" y="1320952"/>
            <a:ext cx="4101354" cy="4820131"/>
            <a:chOff x="1119" y="1724"/>
            <a:chExt cx="5329" cy="4733"/>
          </a:xfrm>
        </p:grpSpPr>
        <p:pic>
          <p:nvPicPr>
            <p:cNvPr id="9" name="图片 8"/>
            <p:cNvPicPr>
              <a:picLocks noChangeAspect="1"/>
            </p:cNvPicPr>
            <p:nvPr>
              <p:custDataLst>
                <p:tags r:id="rId4"/>
              </p:custDataLst>
            </p:nvPr>
          </p:nvPicPr>
          <p:blipFill rotWithShape="1">
            <a:blip r:embed="rId5">
              <a:extLst>
                <a:ext uri="{28A0092B-C50C-407E-A947-70E740481C1C}">
                  <a14:useLocalDpi xmlns:a14="http://schemas.microsoft.com/office/drawing/2010/main" val="0"/>
                </a:ext>
              </a:extLst>
            </a:blip>
            <a:srcRect l="52212" t="651" r="46420" b="99329"/>
            <a:stretch>
              <a:fillRect/>
            </a:stretch>
          </p:blipFill>
          <p:spPr>
            <a:xfrm>
              <a:off x="2960" y="1754"/>
              <a:ext cx="105" cy="1"/>
            </a:xfrm>
            <a:custGeom>
              <a:avLst/>
              <a:gdLst>
                <a:gd name="connsiteX0" fmla="*/ 0 w 88900"/>
                <a:gd name="connsiteY0" fmla="*/ 0 h 797"/>
                <a:gd name="connsiteX1" fmla="*/ 88900 w 88900"/>
                <a:gd name="connsiteY1" fmla="*/ 0 h 797"/>
                <a:gd name="connsiteX2" fmla="*/ 88900 w 88900"/>
                <a:gd name="connsiteY2" fmla="*/ 797 h 797"/>
                <a:gd name="connsiteX3" fmla="*/ 0 w 88900"/>
                <a:gd name="connsiteY3" fmla="*/ 797 h 797"/>
                <a:gd name="connsiteX4" fmla="*/ 0 w 88900"/>
                <a:gd name="connsiteY4" fmla="*/ 0 h 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 h="797">
                  <a:moveTo>
                    <a:pt x="0" y="0"/>
                  </a:moveTo>
                  <a:lnTo>
                    <a:pt x="88900" y="0"/>
                  </a:lnTo>
                  <a:lnTo>
                    <a:pt x="88900" y="797"/>
                  </a:lnTo>
                  <a:lnTo>
                    <a:pt x="0" y="797"/>
                  </a:lnTo>
                  <a:lnTo>
                    <a:pt x="0" y="0"/>
                  </a:lnTo>
                  <a:close/>
                </a:path>
              </a:pathLst>
            </a:custGeom>
          </p:spPr>
        </p:pic>
        <p:pic>
          <p:nvPicPr>
            <p:cNvPr id="11" name="图片 10"/>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30" y="1754"/>
              <a:ext cx="5318" cy="2269"/>
            </a:xfrm>
            <a:custGeom>
              <a:avLst/>
              <a:gdLst>
                <a:gd name="connsiteX0" fmla="*/ 0 w 4502348"/>
                <a:gd name="connsiteY0" fmla="*/ 0 h 1921426"/>
                <a:gd name="connsiteX1" fmla="*/ 1550363 w 4502348"/>
                <a:gd name="connsiteY1" fmla="*/ 0 h 1921426"/>
                <a:gd name="connsiteX2" fmla="*/ 1550363 w 4502348"/>
                <a:gd name="connsiteY2" fmla="*/ 797 h 1921426"/>
                <a:gd name="connsiteX3" fmla="*/ 1639263 w 4502348"/>
                <a:gd name="connsiteY3" fmla="*/ 797 h 1921426"/>
                <a:gd name="connsiteX4" fmla="*/ 1639263 w 4502348"/>
                <a:gd name="connsiteY4" fmla="*/ 0 h 1921426"/>
                <a:gd name="connsiteX5" fmla="*/ 4502348 w 4502348"/>
                <a:gd name="connsiteY5" fmla="*/ 0 h 1921426"/>
                <a:gd name="connsiteX6" fmla="*/ 4502348 w 4502348"/>
                <a:gd name="connsiteY6" fmla="*/ 1921426 h 1921426"/>
                <a:gd name="connsiteX7" fmla="*/ 1639263 w 4502348"/>
                <a:gd name="connsiteY7" fmla="*/ 1921426 h 1921426"/>
                <a:gd name="connsiteX8" fmla="*/ 1639263 w 4502348"/>
                <a:gd name="connsiteY8" fmla="*/ 9555 h 1921426"/>
                <a:gd name="connsiteX9" fmla="*/ 1550363 w 4502348"/>
                <a:gd name="connsiteY9" fmla="*/ 9555 h 1921426"/>
                <a:gd name="connsiteX10" fmla="*/ 1550363 w 4502348"/>
                <a:gd name="connsiteY10" fmla="*/ 1217801 h 1921426"/>
                <a:gd name="connsiteX11" fmla="*/ 0 w 4502348"/>
                <a:gd name="connsiteY11" fmla="*/ 1217801 h 1921426"/>
                <a:gd name="connsiteX12" fmla="*/ 0 w 4502348"/>
                <a:gd name="connsiteY12" fmla="*/ 0 h 192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2348" h="1921426">
                  <a:moveTo>
                    <a:pt x="0" y="0"/>
                  </a:moveTo>
                  <a:lnTo>
                    <a:pt x="1550363" y="0"/>
                  </a:lnTo>
                  <a:lnTo>
                    <a:pt x="1550363" y="797"/>
                  </a:lnTo>
                  <a:lnTo>
                    <a:pt x="1639263" y="797"/>
                  </a:lnTo>
                  <a:lnTo>
                    <a:pt x="1639263" y="0"/>
                  </a:lnTo>
                  <a:lnTo>
                    <a:pt x="4502348" y="0"/>
                  </a:lnTo>
                  <a:lnTo>
                    <a:pt x="4502348" y="1921426"/>
                  </a:lnTo>
                  <a:lnTo>
                    <a:pt x="1639263" y="1921426"/>
                  </a:lnTo>
                  <a:lnTo>
                    <a:pt x="1639263" y="9555"/>
                  </a:lnTo>
                  <a:lnTo>
                    <a:pt x="1550363" y="9555"/>
                  </a:lnTo>
                  <a:lnTo>
                    <a:pt x="1550363" y="1217801"/>
                  </a:lnTo>
                  <a:lnTo>
                    <a:pt x="0" y="1217801"/>
                  </a:lnTo>
                  <a:lnTo>
                    <a:pt x="0" y="0"/>
                  </a:lnTo>
                  <a:close/>
                </a:path>
              </a:pathLst>
            </a:custGeom>
          </p:spPr>
        </p:pic>
        <p:pic>
          <p:nvPicPr>
            <p:cNvPr id="54" name="图片 53"/>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1129" y="3330"/>
              <a:ext cx="1831" cy="1441"/>
            </a:xfrm>
            <a:custGeom>
              <a:avLst/>
              <a:gdLst>
                <a:gd name="connsiteX0" fmla="*/ 0 w 1550363"/>
                <a:gd name="connsiteY0" fmla="*/ 0 h 1270581"/>
                <a:gd name="connsiteX1" fmla="*/ 1550363 w 1550363"/>
                <a:gd name="connsiteY1" fmla="*/ 0 h 1270581"/>
                <a:gd name="connsiteX2" fmla="*/ 1550363 w 1550363"/>
                <a:gd name="connsiteY2" fmla="*/ 1270581 h 1270581"/>
                <a:gd name="connsiteX3" fmla="*/ 0 w 1550363"/>
                <a:gd name="connsiteY3" fmla="*/ 1270581 h 1270581"/>
                <a:gd name="connsiteX4" fmla="*/ 0 w 1550363"/>
                <a:gd name="connsiteY4" fmla="*/ 0 h 127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363" h="1270581">
                  <a:moveTo>
                    <a:pt x="0" y="0"/>
                  </a:moveTo>
                  <a:lnTo>
                    <a:pt x="1550363" y="0"/>
                  </a:lnTo>
                  <a:lnTo>
                    <a:pt x="1550363" y="1270581"/>
                  </a:lnTo>
                  <a:lnTo>
                    <a:pt x="0" y="1270581"/>
                  </a:lnTo>
                  <a:lnTo>
                    <a:pt x="0" y="0"/>
                  </a:lnTo>
                  <a:close/>
                </a:path>
              </a:pathLst>
            </a:custGeom>
          </p:spPr>
        </p:pic>
        <p:pic>
          <p:nvPicPr>
            <p:cNvPr id="12" name="图片 11"/>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3065" y="4144"/>
              <a:ext cx="3382" cy="2254"/>
            </a:xfrm>
            <a:custGeom>
              <a:avLst/>
              <a:gdLst>
                <a:gd name="connsiteX0" fmla="*/ 0 w 2863085"/>
                <a:gd name="connsiteY0" fmla="*/ 0 h 1934684"/>
                <a:gd name="connsiteX1" fmla="*/ 2863085 w 2863085"/>
                <a:gd name="connsiteY1" fmla="*/ 0 h 1934684"/>
                <a:gd name="connsiteX2" fmla="*/ 2863085 w 2863085"/>
                <a:gd name="connsiteY2" fmla="*/ 1934684 h 1934684"/>
                <a:gd name="connsiteX3" fmla="*/ 0 w 2863085"/>
                <a:gd name="connsiteY3" fmla="*/ 1934684 h 1934684"/>
                <a:gd name="connsiteX4" fmla="*/ 0 w 2863085"/>
                <a:gd name="connsiteY4" fmla="*/ 0 h 193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85" h="1934684">
                  <a:moveTo>
                    <a:pt x="0" y="0"/>
                  </a:moveTo>
                  <a:lnTo>
                    <a:pt x="2863085" y="0"/>
                  </a:lnTo>
                  <a:lnTo>
                    <a:pt x="2863085" y="1934684"/>
                  </a:lnTo>
                  <a:lnTo>
                    <a:pt x="0" y="1934684"/>
                  </a:lnTo>
                  <a:lnTo>
                    <a:pt x="0" y="0"/>
                  </a:lnTo>
                  <a:close/>
                </a:path>
              </a:pathLst>
            </a:custGeom>
          </p:spPr>
        </p:pic>
        <p:pic>
          <p:nvPicPr>
            <p:cNvPr id="55" name="图片 54"/>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1129" y="4882"/>
              <a:ext cx="1831" cy="1516"/>
            </a:xfrm>
            <a:custGeom>
              <a:avLst/>
              <a:gdLst>
                <a:gd name="connsiteX0" fmla="*/ 0 w 1550363"/>
                <a:gd name="connsiteY0" fmla="*/ 0 h 1267024"/>
                <a:gd name="connsiteX1" fmla="*/ 1550363 w 1550363"/>
                <a:gd name="connsiteY1" fmla="*/ 0 h 1267024"/>
                <a:gd name="connsiteX2" fmla="*/ 1550363 w 1550363"/>
                <a:gd name="connsiteY2" fmla="*/ 1267024 h 1267024"/>
                <a:gd name="connsiteX3" fmla="*/ 0 w 1550363"/>
                <a:gd name="connsiteY3" fmla="*/ 1267024 h 1267024"/>
                <a:gd name="connsiteX4" fmla="*/ 0 w 1550363"/>
                <a:gd name="connsiteY4" fmla="*/ 0 h 1267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0363" h="1267024">
                  <a:moveTo>
                    <a:pt x="0" y="0"/>
                  </a:moveTo>
                  <a:lnTo>
                    <a:pt x="1550363" y="0"/>
                  </a:lnTo>
                  <a:lnTo>
                    <a:pt x="1550363" y="1267024"/>
                  </a:lnTo>
                  <a:lnTo>
                    <a:pt x="0" y="1267024"/>
                  </a:lnTo>
                  <a:lnTo>
                    <a:pt x="0" y="0"/>
                  </a:lnTo>
                  <a:close/>
                </a:path>
              </a:pathLst>
            </a:custGeom>
          </p:spPr>
        </p:pic>
        <p:pic>
          <p:nvPicPr>
            <p:cNvPr id="56" name="图片 55"/>
            <p:cNvPicPr>
              <a:picLocks noChangeAspect="1"/>
            </p:cNvPicPr>
            <p:nvPr>
              <p:custDataLst>
                <p:tags r:id="rId14"/>
              </p:custDataLst>
            </p:nvPr>
          </p:nvPicPr>
          <p:blipFill rotWithShape="1">
            <a:blip r:embed="rId5">
              <a:extLst>
                <a:ext uri="{28A0092B-C50C-407E-A947-70E740481C1C}">
                  <a14:useLocalDpi xmlns:a14="http://schemas.microsoft.com/office/drawing/2010/main" val="0"/>
                </a:ext>
              </a:extLst>
            </a:blip>
            <a:srcRect l="52212" t="100001" r="46420" b="-929"/>
            <a:stretch>
              <a:fillRect/>
            </a:stretch>
          </p:blipFill>
          <p:spPr>
            <a:xfrm>
              <a:off x="2960" y="6413"/>
              <a:ext cx="105" cy="44"/>
            </a:xfrm>
            <a:custGeom>
              <a:avLst/>
              <a:gdLst>
                <a:gd name="connsiteX0" fmla="*/ 0 w 88900"/>
                <a:gd name="connsiteY0" fmla="*/ 0 h 36838"/>
                <a:gd name="connsiteX1" fmla="*/ 88900 w 88900"/>
                <a:gd name="connsiteY1" fmla="*/ 0 h 36838"/>
                <a:gd name="connsiteX2" fmla="*/ 88900 w 88900"/>
                <a:gd name="connsiteY2" fmla="*/ 36838 h 36838"/>
                <a:gd name="connsiteX3" fmla="*/ 0 w 88900"/>
                <a:gd name="connsiteY3" fmla="*/ 36838 h 36838"/>
                <a:gd name="connsiteX4" fmla="*/ 0 w 88900"/>
                <a:gd name="connsiteY4" fmla="*/ 0 h 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 h="36838">
                  <a:moveTo>
                    <a:pt x="0" y="0"/>
                  </a:moveTo>
                  <a:lnTo>
                    <a:pt x="88900" y="0"/>
                  </a:lnTo>
                  <a:lnTo>
                    <a:pt x="88900" y="36838"/>
                  </a:lnTo>
                  <a:lnTo>
                    <a:pt x="0" y="36838"/>
                  </a:lnTo>
                  <a:lnTo>
                    <a:pt x="0" y="0"/>
                  </a:lnTo>
                  <a:close/>
                </a:path>
              </a:pathLst>
            </a:custGeom>
          </p:spPr>
        </p:pic>
        <p:pic>
          <p:nvPicPr>
            <p:cNvPr id="57" name="Picture 7" descr="E:\D\节目组织与策划\知网报纸\正式排版用全部素材\版1\CNKI办公楼3.jpg"/>
            <p:cNvPicPr>
              <a:picLocks noChangeAspect="1"/>
            </p:cNvPicPr>
            <p:nvPr>
              <p:custDataLst>
                <p:tags r:id="rId15"/>
              </p:custDataLst>
            </p:nvPr>
          </p:nvPicPr>
          <p:blipFill>
            <a:blip r:embed="rId16" cstate="print"/>
            <a:stretch>
              <a:fillRect/>
            </a:stretch>
          </p:blipFill>
          <p:spPr>
            <a:xfrm>
              <a:off x="3065" y="1724"/>
              <a:ext cx="3383" cy="2331"/>
            </a:xfrm>
            <a:prstGeom prst="rect">
              <a:avLst/>
            </a:prstGeom>
            <a:noFill/>
            <a:ln w="9525">
              <a:noFill/>
            </a:ln>
          </p:spPr>
        </p:pic>
        <p:pic>
          <p:nvPicPr>
            <p:cNvPr id="58" name="图片 57" descr="mmexport1520947643391"/>
            <p:cNvPicPr>
              <a:picLocks noChangeAspect="1"/>
            </p:cNvPicPr>
            <p:nvPr>
              <p:custDataLst>
                <p:tags r:id="rId17"/>
              </p:custDataLst>
            </p:nvPr>
          </p:nvPicPr>
          <p:blipFill>
            <a:blip r:embed="rId18"/>
            <a:stretch>
              <a:fillRect/>
            </a:stretch>
          </p:blipFill>
          <p:spPr>
            <a:xfrm>
              <a:off x="1130" y="4881"/>
              <a:ext cx="1830" cy="1517"/>
            </a:xfrm>
            <a:prstGeom prst="rect">
              <a:avLst/>
            </a:prstGeom>
          </p:spPr>
        </p:pic>
        <p:pic>
          <p:nvPicPr>
            <p:cNvPr id="59" name="图片 58" descr="-57b0cf5fe381fcd7"/>
            <p:cNvPicPr>
              <a:picLocks noChangeAspect="1"/>
            </p:cNvPicPr>
            <p:nvPr>
              <p:custDataLst>
                <p:tags r:id="rId19"/>
              </p:custDataLst>
            </p:nvPr>
          </p:nvPicPr>
          <p:blipFill>
            <a:blip r:embed="rId20"/>
            <a:stretch>
              <a:fillRect/>
            </a:stretch>
          </p:blipFill>
          <p:spPr>
            <a:xfrm>
              <a:off x="1129" y="3326"/>
              <a:ext cx="1831" cy="1432"/>
            </a:xfrm>
            <a:prstGeom prst="rect">
              <a:avLst/>
            </a:prstGeom>
          </p:spPr>
        </p:pic>
        <p:pic>
          <p:nvPicPr>
            <p:cNvPr id="60" name="Picture 2"/>
            <p:cNvPicPr>
              <a:picLocks noChangeAspect="1"/>
            </p:cNvPicPr>
            <p:nvPr>
              <p:custDataLst>
                <p:tags r:id="rId21"/>
              </p:custDataLst>
            </p:nvPr>
          </p:nvPicPr>
          <p:blipFill>
            <a:blip r:embed="rId22" cstate="print"/>
            <a:srcRect r="4051" b="-459"/>
            <a:stretch>
              <a:fillRect/>
            </a:stretch>
          </p:blipFill>
          <p:spPr>
            <a:xfrm>
              <a:off x="3065" y="4144"/>
              <a:ext cx="3382" cy="2270"/>
            </a:xfrm>
            <a:prstGeom prst="rect">
              <a:avLst/>
            </a:prstGeom>
          </p:spPr>
        </p:pic>
        <p:pic>
          <p:nvPicPr>
            <p:cNvPr id="61" name="图片 60"/>
            <p:cNvPicPr>
              <a:picLocks noChangeAspect="1"/>
            </p:cNvPicPr>
            <p:nvPr>
              <p:custDataLst>
                <p:tags r:id="rId23"/>
              </p:custDataLst>
            </p:nvPr>
          </p:nvPicPr>
          <p:blipFill>
            <a:blip r:embed="rId24"/>
            <a:stretch>
              <a:fillRect/>
            </a:stretch>
          </p:blipFill>
          <p:spPr>
            <a:xfrm>
              <a:off x="1119" y="1755"/>
              <a:ext cx="1826" cy="1440"/>
            </a:xfrm>
            <a:prstGeom prst="rect">
              <a:avLst/>
            </a:prstGeom>
          </p:spPr>
        </p:pic>
      </p:grpSp>
      <p:sp>
        <p:nvSpPr>
          <p:cNvPr id="4" name="文本框 4"/>
          <p:cNvSpPr txBox="1"/>
          <p:nvPr/>
        </p:nvSpPr>
        <p:spPr>
          <a:xfrm>
            <a:off x="5361885" y="1175557"/>
            <a:ext cx="6002338" cy="5169446"/>
          </a:xfrm>
          <a:prstGeom prst="rect">
            <a:avLst/>
          </a:prstGeom>
          <a:noFill/>
          <a:ln w="9525">
            <a:noFill/>
          </a:ln>
        </p:spPr>
        <p:txBody>
          <a:bodyPr wrap="square">
            <a:spAutoFit/>
          </a:bodyPr>
          <a:p>
            <a:pPr indent="457200" algn="just" fontAlgn="auto">
              <a:lnSpc>
                <a:spcPct val="150000"/>
              </a:lnSpc>
            </a:pPr>
            <a:r>
              <a:rPr sz="2000">
                <a:solidFill>
                  <a:srgbClr val="FF0000"/>
                </a:solidFill>
                <a:latin typeface="微软雅黑" charset="-122"/>
                <a:ea typeface="微软雅黑" charset="-122"/>
                <a:cs typeface="微软雅黑" charset="-122"/>
                <a:sym typeface="+mn-ea"/>
              </a:rPr>
              <a:t>中国知网</a:t>
            </a:r>
            <a:r>
              <a:rPr sz="2000">
                <a:latin typeface="微软雅黑" charset="-122"/>
                <a:ea typeface="微软雅黑" charset="-122"/>
                <a:cs typeface="微软雅黑" charset="-122"/>
                <a:sym typeface="+mn-ea"/>
              </a:rPr>
              <a:t>1995年始创于清华大学，发祥于“科教兴国”战略，</a:t>
            </a:r>
            <a:r>
              <a:rPr sz="2000">
                <a:latin typeface="微软雅黑" charset="-122"/>
                <a:ea typeface="微软雅黑" charset="-122"/>
                <a:cs typeface="微软雅黑" charset="-122"/>
                <a:sym typeface="+mn-ea"/>
              </a:rPr>
              <a:t>是我国专业从事</a:t>
            </a:r>
            <a:r>
              <a:rPr sz="2000">
                <a:solidFill>
                  <a:srgbClr val="FF0000"/>
                </a:solidFill>
                <a:latin typeface="微软雅黑" charset="-122"/>
                <a:ea typeface="微软雅黑" charset="-122"/>
                <a:cs typeface="微软雅黑" charset="-122"/>
                <a:sym typeface="+mn-ea"/>
              </a:rPr>
              <a:t>学术知识资源网络服务</a:t>
            </a:r>
            <a:r>
              <a:rPr lang="zh-CN" sz="2000">
                <a:solidFill>
                  <a:schemeClr val="tx1"/>
                </a:solidFill>
                <a:latin typeface="微软雅黑" charset="-122"/>
                <a:ea typeface="微软雅黑" charset="-122"/>
                <a:cs typeface="微软雅黑" charset="-122"/>
                <a:sym typeface="+mn-ea"/>
              </a:rPr>
              <a:t>的</a:t>
            </a:r>
            <a:r>
              <a:rPr sz="2000">
                <a:solidFill>
                  <a:schemeClr val="tx1"/>
                </a:solidFill>
                <a:latin typeface="微软雅黑" charset="-122"/>
                <a:ea typeface="微软雅黑" charset="-122"/>
                <a:cs typeface="微软雅黑" charset="-122"/>
                <a:sym typeface="+mn-ea"/>
              </a:rPr>
              <a:t>平台</a:t>
            </a:r>
            <a:r>
              <a:rPr lang="zh-CN" sz="2000">
                <a:solidFill>
                  <a:schemeClr val="tx1"/>
                </a:solidFill>
                <a:latin typeface="微软雅黑" charset="-122"/>
                <a:ea typeface="微软雅黑" charset="-122"/>
                <a:cs typeface="微软雅黑" charset="-122"/>
                <a:sym typeface="+mn-ea"/>
              </a:rPr>
              <a:t>。</a:t>
            </a:r>
            <a:r>
              <a:rPr sz="2000">
                <a:latin typeface="微软雅黑" charset="-122"/>
                <a:ea typeface="微软雅黑" charset="-122"/>
                <a:cs typeface="微软雅黑" charset="-122"/>
                <a:sym typeface="+mn-ea"/>
              </a:rPr>
              <a:t>致力于</a:t>
            </a:r>
            <a:r>
              <a:rPr sz="2000">
                <a:latin typeface="微软雅黑" charset="-122"/>
                <a:ea typeface="微软雅黑" charset="-122"/>
                <a:cs typeface="微软雅黑" charset="-122"/>
                <a:sym typeface="+mn-ea"/>
              </a:rPr>
              <a:t>打通知识生产、传播、扩散与利用全过程</a:t>
            </a:r>
            <a:r>
              <a:rPr sz="2000">
                <a:latin typeface="微软雅黑" charset="-122"/>
                <a:ea typeface="微软雅黑" charset="-122"/>
                <a:cs typeface="微软雅黑" charset="-122"/>
                <a:sym typeface="+mn-ea"/>
              </a:rPr>
              <a:t>，</a:t>
            </a:r>
            <a:r>
              <a:rPr sz="2000">
                <a:latin typeface="微软雅黑" charset="-122"/>
                <a:ea typeface="微软雅黑" charset="-122"/>
                <a:cs typeface="微软雅黑" charset="-122"/>
                <a:sym typeface="+mn-ea"/>
              </a:rPr>
              <a:t>打造支持全国各行业知识创新、学习和应用的交流合作平台，成为一家国际一流的知识服务提供商，</a:t>
            </a:r>
            <a:r>
              <a:rPr sz="2000" b="1">
                <a:latin typeface="微软雅黑" charset="-122"/>
                <a:ea typeface="微软雅黑" charset="-122"/>
                <a:cs typeface="微软雅黑" charset="-122"/>
                <a:sym typeface="+mn-ea"/>
              </a:rPr>
              <a:t>服务科技创新，促进学术传播，承担社会责任</a:t>
            </a:r>
            <a:r>
              <a:rPr sz="2000">
                <a:latin typeface="微软雅黑" charset="-122"/>
                <a:ea typeface="微软雅黑" charset="-122"/>
                <a:cs typeface="微软雅黑" charset="-122"/>
                <a:sym typeface="+mn-ea"/>
              </a:rPr>
              <a:t>。</a:t>
            </a:r>
            <a:endParaRPr sz="2000">
              <a:latin typeface="微软雅黑" charset="-122"/>
              <a:ea typeface="微软雅黑" charset="-122"/>
              <a:cs typeface="微软雅黑" charset="-122"/>
              <a:sym typeface="+mn-ea"/>
            </a:endParaRPr>
          </a:p>
          <a:p>
            <a:pPr marL="285750" indent="-285750" algn="just" fontAlgn="auto">
              <a:lnSpc>
                <a:spcPct val="150000"/>
              </a:lnSpc>
              <a:spcBef>
                <a:spcPts val="1800"/>
              </a:spcBef>
              <a:spcAft>
                <a:spcPts val="0"/>
              </a:spcAft>
              <a:buClrTx/>
              <a:buSzTx/>
              <a:buFont typeface="Wingdings" panose="05000000000000000000" charset="0"/>
              <a:buChar char="Ø"/>
            </a:pPr>
            <a:r>
              <a:rPr lang="zh-CN" altLang="en-US" sz="2000" dirty="0">
                <a:solidFill>
                  <a:srgbClr val="0B0801"/>
                </a:solidFill>
                <a:latin typeface="微软雅黑" charset="-122"/>
                <a:ea typeface="微软雅黑" charset="-122"/>
                <a:cs typeface="微软雅黑" charset="-122"/>
                <a:sym typeface="+mn-ea"/>
              </a:rPr>
              <a:t>全球最大的中英文资源整合平台</a:t>
            </a:r>
            <a:endParaRPr lang="zh-CN" altLang="en-US" sz="2000" dirty="0">
              <a:solidFill>
                <a:srgbClr val="0B0801"/>
              </a:solidFill>
              <a:latin typeface="微软雅黑" charset="-122"/>
              <a:ea typeface="微软雅黑" charset="-122"/>
              <a:cs typeface="微软雅黑" charset="-122"/>
              <a:sym typeface="+mn-ea"/>
            </a:endParaRPr>
          </a:p>
          <a:p>
            <a:pPr marL="285750" indent="-285750" algn="just" fontAlgn="auto">
              <a:lnSpc>
                <a:spcPct val="150000"/>
              </a:lnSpc>
              <a:spcBef>
                <a:spcPts val="1800"/>
              </a:spcBef>
              <a:spcAft>
                <a:spcPts val="0"/>
              </a:spcAft>
              <a:buFont typeface="Wingdings" panose="05000000000000000000" charset="0"/>
              <a:buChar char="Ø"/>
            </a:pPr>
            <a:r>
              <a:rPr lang="zh-CN" altLang="en-US" sz="2000" dirty="0">
                <a:solidFill>
                  <a:srgbClr val="0B0801"/>
                </a:solidFill>
                <a:latin typeface="微软雅黑" charset="-122"/>
                <a:ea typeface="微软雅黑" charset="-122"/>
                <a:cs typeface="微软雅黑" charset="-122"/>
              </a:rPr>
              <a:t>集数字出版、知识服务、知识管理、</a:t>
            </a:r>
            <a:r>
              <a:rPr lang="en-US" altLang="zh-CN" sz="2000" dirty="0">
                <a:solidFill>
                  <a:srgbClr val="0B0801"/>
                </a:solidFill>
                <a:latin typeface="微软雅黑" charset="-122"/>
                <a:ea typeface="微软雅黑" charset="-122"/>
                <a:cs typeface="微软雅黑" charset="-122"/>
              </a:rPr>
              <a:t>AI</a:t>
            </a:r>
            <a:r>
              <a:rPr lang="zh-CN" altLang="en-US" sz="2000" dirty="0">
                <a:solidFill>
                  <a:srgbClr val="0B0801"/>
                </a:solidFill>
                <a:latin typeface="微软雅黑" charset="-122"/>
                <a:ea typeface="微软雅黑" charset="-122"/>
                <a:cs typeface="微软雅黑" charset="-122"/>
              </a:rPr>
              <a:t>应用于一体的综合型高科技企业</a:t>
            </a:r>
            <a:endParaRPr lang="zh-CN" altLang="en-US" sz="2000" dirty="0">
              <a:solidFill>
                <a:srgbClr val="0B0801"/>
              </a:solidFill>
              <a:latin typeface="微软雅黑" charset="-122"/>
              <a:ea typeface="微软雅黑" charset="-122"/>
              <a:cs typeface="微软雅黑" charset="-122"/>
            </a:endParaRPr>
          </a:p>
        </p:txBody>
      </p:sp>
      <p:cxnSp>
        <p:nvCxnSpPr>
          <p:cNvPr id="5" name="直接连接符 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2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博硕资源的应用价值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0" name="组合 39"/>
          <p:cNvGrpSpPr/>
          <p:nvPr/>
        </p:nvGrpSpPr>
        <p:grpSpPr>
          <a:xfrm>
            <a:off x="3765550" y="1329055"/>
            <a:ext cx="7956550" cy="4858803"/>
            <a:chOff x="5930" y="6195"/>
            <a:chExt cx="12530" cy="5487"/>
          </a:xfrm>
        </p:grpSpPr>
        <p:sp>
          <p:nvSpPr>
            <p:cNvPr id="38" name="矩形 16"/>
            <p:cNvSpPr/>
            <p:nvPr/>
          </p:nvSpPr>
          <p:spPr>
            <a:xfrm>
              <a:off x="5930" y="6195"/>
              <a:ext cx="12530" cy="5487"/>
            </a:xfrm>
            <a:prstGeom prst="rect">
              <a:avLst/>
            </a:prstGeom>
            <a:solidFill>
              <a:srgbClr val="0070C0"/>
            </a:solidFill>
            <a:ln w="9525">
              <a:noFill/>
            </a:ln>
          </p:spPr>
          <p:txBody>
            <a:bodyPr tIns="0" bIns="0" anchor="t" anchorCtr="0"/>
            <a:p>
              <a:endParaRPr lang="zh-CN" altLang="en-US" sz="2135">
                <a:solidFill>
                  <a:schemeClr val="bg1"/>
                </a:solidFill>
                <a:latin typeface="微软雅黑" charset="-122"/>
                <a:ea typeface="微软雅黑" charset="-122"/>
                <a:cs typeface="+mn-cs"/>
                <a:sym typeface="微软雅黑" charset="-122"/>
              </a:endParaRPr>
            </a:p>
          </p:txBody>
        </p:sp>
        <p:sp>
          <p:nvSpPr>
            <p:cNvPr id="39" name="文本框 8"/>
            <p:cNvSpPr txBox="1"/>
            <p:nvPr/>
          </p:nvSpPr>
          <p:spPr>
            <a:xfrm>
              <a:off x="5930" y="6531"/>
              <a:ext cx="12230" cy="4865"/>
            </a:xfrm>
            <a:prstGeom prst="rect">
              <a:avLst/>
            </a:prstGeom>
            <a:noFill/>
            <a:ln w="9525">
              <a:noFill/>
            </a:ln>
          </p:spPr>
          <p:txBody>
            <a:bodyPr wrap="square" anchor="t" anchorCtr="0">
              <a:spAutoFit/>
            </a:bodyPr>
            <a:p>
              <a:pPr marL="342900" indent="-342900" algn="just" eaLnBrk="0" hangingPunct="0">
                <a:lnSpc>
                  <a:spcPct val="150000"/>
                </a:lnSpc>
                <a:spcBef>
                  <a:spcPct val="20000"/>
                </a:spcBef>
                <a:buClrTx/>
                <a:buSzTx/>
                <a:buFontTx/>
                <a:buChar char="•"/>
              </a:pPr>
              <a:r>
                <a:rPr lang="zh-CN" altLang="en-US" sz="2000" b="1" dirty="0">
                  <a:solidFill>
                    <a:srgbClr val="FFFF00"/>
                  </a:solidFill>
                  <a:latin typeface="微软雅黑" charset="-122"/>
                  <a:ea typeface="微软雅黑" charset="-122"/>
                  <a:cs typeface="+mn-ea"/>
                  <a:sym typeface="宋体" pitchFamily="2" charset="-122"/>
                </a:rPr>
                <a:t>选题新颖、具有独创性：</a:t>
              </a:r>
              <a:r>
                <a:rPr lang="zh-CN" altLang="en-US" sz="2000">
                  <a:solidFill>
                    <a:schemeClr val="bg1"/>
                  </a:solidFill>
                  <a:latin typeface="微软雅黑" charset="-122"/>
                  <a:ea typeface="微软雅黑" charset="-122"/>
                  <a:cs typeface="+mn-ea"/>
                  <a:sym typeface="宋体" pitchFamily="2" charset="-122"/>
                </a:rPr>
                <a:t>一般为学科前沿性课题；学术造诣较深的专家指导下完成的；</a:t>
              </a:r>
              <a:endParaRPr lang="zh-CN" altLang="en-US" sz="2000">
                <a:solidFill>
                  <a:schemeClr val="bg1"/>
                </a:solidFill>
                <a:latin typeface="微软雅黑" charset="-122"/>
                <a:ea typeface="微软雅黑" charset="-122"/>
                <a:cs typeface="+mn-ea"/>
                <a:sym typeface="宋体" pitchFamily="2" charset="-122"/>
              </a:endParaRPr>
            </a:p>
            <a:p>
              <a:pPr marL="342900" indent="-342900" algn="just" eaLnBrk="0" hangingPunct="0">
                <a:lnSpc>
                  <a:spcPct val="150000"/>
                </a:lnSpc>
                <a:spcBef>
                  <a:spcPct val="20000"/>
                </a:spcBef>
                <a:buClrTx/>
                <a:buSzTx/>
                <a:buFontTx/>
                <a:buChar char="•"/>
              </a:pPr>
              <a:r>
                <a:rPr lang="zh-CN" altLang="en-US" sz="2000" b="1" dirty="0">
                  <a:solidFill>
                    <a:srgbClr val="FFFF00"/>
                  </a:solidFill>
                  <a:latin typeface="微软雅黑" charset="-122"/>
                  <a:ea typeface="微软雅黑" charset="-122"/>
                  <a:sym typeface="+mn-ea"/>
                </a:rPr>
                <a:t>论述具体：</a:t>
              </a:r>
              <a:r>
                <a:rPr lang="zh-CN" altLang="en-US" sz="2000">
                  <a:solidFill>
                    <a:schemeClr val="bg1"/>
                  </a:solidFill>
                  <a:latin typeface="微软雅黑" charset="-122"/>
                  <a:ea typeface="微软雅黑" charset="-122"/>
                  <a:cs typeface="+mn-cs"/>
                  <a:sym typeface="宋体" pitchFamily="2" charset="-122"/>
                </a:rPr>
                <a:t>研究过程论述得比较具体，</a:t>
              </a:r>
              <a:r>
                <a:rPr lang="zh-CN" altLang="en-US" sz="2000">
                  <a:solidFill>
                    <a:schemeClr val="bg1"/>
                  </a:solidFill>
                  <a:latin typeface="微软雅黑" charset="-122"/>
                  <a:ea typeface="微软雅黑" charset="-122"/>
                  <a:cs typeface="+mn-cs"/>
                  <a:sym typeface="Arial" panose="020B0604020202020204" pitchFamily="34" charset="0"/>
                </a:rPr>
                <a:t>论述性强，</a:t>
              </a:r>
              <a:r>
                <a:rPr lang="zh-CN" altLang="en-US" sz="2000">
                  <a:solidFill>
                    <a:schemeClr val="bg1"/>
                  </a:solidFill>
                  <a:latin typeface="微软雅黑" charset="-122"/>
                  <a:ea typeface="微软雅黑" charset="-122"/>
                  <a:cs typeface="+mn-cs"/>
                  <a:sym typeface="宋体" pitchFamily="2" charset="-122"/>
                </a:rPr>
                <a:t>具有较好的参考与借鉴价值</a:t>
              </a:r>
              <a:endParaRPr lang="zh-CN" altLang="en-US" sz="2000">
                <a:solidFill>
                  <a:schemeClr val="bg1"/>
                </a:solidFill>
                <a:latin typeface="微软雅黑" charset="-122"/>
                <a:ea typeface="微软雅黑" charset="-122"/>
                <a:sym typeface="宋体" pitchFamily="2" charset="-122"/>
              </a:endParaRPr>
            </a:p>
            <a:p>
              <a:pPr marL="342900" indent="-342900" algn="just" eaLnBrk="0" hangingPunct="0">
                <a:lnSpc>
                  <a:spcPct val="150000"/>
                </a:lnSpc>
                <a:spcBef>
                  <a:spcPts val="1800"/>
                </a:spcBef>
                <a:buSzTx/>
                <a:buChar char="•"/>
              </a:pPr>
              <a:r>
                <a:rPr lang="zh-CN" altLang="en-US" sz="2000" b="1" dirty="0">
                  <a:solidFill>
                    <a:srgbClr val="FFFF00"/>
                  </a:solidFill>
                  <a:latin typeface="微软雅黑" charset="-122"/>
                  <a:ea typeface="微软雅黑" charset="-122"/>
                </a:rPr>
                <a:t>参考文献收集完整：</a:t>
              </a:r>
              <a:r>
                <a:rPr lang="zh-CN" altLang="en-US" sz="2000">
                  <a:solidFill>
                    <a:schemeClr val="bg1"/>
                  </a:solidFill>
                  <a:latin typeface="微软雅黑" charset="-122"/>
                  <a:ea typeface="微软雅黑" charset="-122"/>
                </a:rPr>
                <a:t>掌握到一至三本博士论文或硕士论文，并利用其参考文献，相关领域的数据收集就很完整了；节省数据收集的</a:t>
              </a:r>
              <a:r>
                <a:rPr lang="zh-CN" altLang="en-US" sz="2000">
                  <a:solidFill>
                    <a:schemeClr val="bg1"/>
                  </a:solidFill>
                  <a:latin typeface="微软雅黑" charset="-122"/>
                  <a:ea typeface="微软雅黑" charset="-122"/>
                </a:rPr>
                <a:t>时间</a:t>
              </a:r>
              <a:endParaRPr lang="zh-CN" altLang="en-US" sz="2000">
                <a:solidFill>
                  <a:schemeClr val="bg1"/>
                </a:solidFill>
                <a:latin typeface="微软雅黑" charset="-122"/>
                <a:ea typeface="微软雅黑" charset="-122"/>
              </a:endParaRPr>
            </a:p>
            <a:p>
              <a:pPr marL="342900" indent="-342900" algn="just" eaLnBrk="0" hangingPunct="0">
                <a:lnSpc>
                  <a:spcPct val="150000"/>
                </a:lnSpc>
                <a:spcBef>
                  <a:spcPts val="1800"/>
                </a:spcBef>
                <a:buSzTx/>
                <a:buChar char="•"/>
              </a:pPr>
              <a:r>
                <a:rPr lang="zh-CN" altLang="en-US" sz="2000" b="1" dirty="0">
                  <a:solidFill>
                    <a:srgbClr val="FFFF00"/>
                  </a:solidFill>
                  <a:latin typeface="微软雅黑" charset="-122"/>
                  <a:ea typeface="微软雅黑" charset="-122"/>
                  <a:sym typeface="宋体" pitchFamily="2" charset="-122"/>
                </a:rPr>
                <a:t>灰色文献，</a:t>
              </a:r>
              <a:r>
                <a:rPr lang="zh-CN" altLang="en-US" sz="2000">
                  <a:solidFill>
                    <a:schemeClr val="bg1"/>
                  </a:solidFill>
                  <a:latin typeface="微软雅黑" charset="-122"/>
                  <a:ea typeface="微软雅黑" charset="-122"/>
                  <a:sym typeface="+mn-ea"/>
                </a:rPr>
                <a:t>一般不在刊物上公开发表</a:t>
              </a:r>
              <a:endParaRPr lang="zh-CN" altLang="en-US" sz="2000">
                <a:solidFill>
                  <a:schemeClr val="bg1"/>
                </a:solidFill>
                <a:latin typeface="微软雅黑" charset="-122"/>
                <a:ea typeface="微软雅黑" charset="-122"/>
                <a:sym typeface="宋体" pitchFamily="2" charset="-122"/>
              </a:endParaRPr>
            </a:p>
          </p:txBody>
        </p:sp>
      </p:grpSp>
      <p:sp>
        <p:nvSpPr>
          <p:cNvPr id="2" name="矩形 1"/>
          <p:cNvSpPr/>
          <p:nvPr/>
        </p:nvSpPr>
        <p:spPr>
          <a:xfrm>
            <a:off x="611717" y="1351069"/>
            <a:ext cx="2611967"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sz="2400" b="1" i="0" u="none" strike="noStrike" kern="1200" cap="none" spc="0" normalizeH="0" baseline="0" noProof="1">
                <a:ln>
                  <a:noFill/>
                </a:ln>
                <a:solidFill>
                  <a:schemeClr val="bg1"/>
                </a:solidFill>
                <a:effectLst/>
                <a:uLnTx/>
                <a:uFillTx/>
                <a:latin typeface="微软雅黑" charset="-122"/>
                <a:ea typeface="微软雅黑" charset="-122"/>
                <a:cs typeface="+mn-cs"/>
              </a:rPr>
              <a:t>博硕</a:t>
            </a:r>
            <a:r>
              <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rPr>
              <a:t>学位论文 </a:t>
            </a:r>
            <a:endPar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nvSpPr>
        <p:spPr>
          <a:xfrm>
            <a:off x="7361767" y="4586817"/>
            <a:ext cx="1642533" cy="133350"/>
          </a:xfrm>
          <a:prstGeom prst="rect">
            <a:avLst/>
          </a:prstGeom>
          <a:noFill/>
        </p:spPr>
        <p:txBody>
          <a:bodyPr>
            <a:spAutoFit/>
          </a:bodyPr>
          <a:p>
            <a:pPr marR="0" algn="ctr" defTabSz="914400">
              <a:buClrTx/>
              <a:buSzTx/>
              <a:defRPr/>
            </a:pPr>
            <a:r>
              <a:rPr kumimoji="0" lang="zh-CN" altLang="en-US" sz="135" b="1" kern="1200" cap="none" spc="0" normalizeH="0" baseline="0" noProof="1">
                <a:solidFill>
                  <a:schemeClr val="lt1"/>
                </a:solidFill>
                <a:latin typeface="+mn-lt"/>
                <a:ea typeface="+mn-ea"/>
                <a:cs typeface="+mn-cs"/>
              </a:rPr>
              <a:t>分组聚类</a:t>
            </a:r>
            <a:endParaRPr kumimoji="0" lang="zh-CN" altLang="en-US" sz="135" b="1" kern="1200" cap="none" spc="0" normalizeH="0" baseline="0" noProof="1">
              <a:solidFill>
                <a:schemeClr val="lt1"/>
              </a:solidFill>
              <a:latin typeface="+mn-lt"/>
              <a:ea typeface="+mn-ea"/>
              <a:cs typeface="+mn-cs"/>
            </a:endParaRPr>
          </a:p>
          <a:p>
            <a:pPr marR="0" algn="ctr" defTabSz="914400">
              <a:buClrTx/>
              <a:buSzTx/>
              <a:defRPr/>
            </a:pPr>
            <a:r>
              <a:rPr kumimoji="0" lang="zh-CN" altLang="en-US" sz="135" b="1" kern="1200" cap="none" spc="0" normalizeH="0" baseline="0" noProof="1">
                <a:solidFill>
                  <a:schemeClr val="lt1"/>
                </a:solidFill>
                <a:latin typeface="+mn-lt"/>
                <a:ea typeface="+mn-ea"/>
                <a:cs typeface="+mn-cs"/>
              </a:rPr>
              <a:t>统计排序</a:t>
            </a:r>
            <a:endParaRPr kumimoji="0" lang="zh-CN" altLang="en-US" sz="135" b="1" kern="1200" cap="none" spc="0" normalizeH="0" baseline="0" noProof="1">
              <a:solidFill>
                <a:schemeClr val="lt1"/>
              </a:solidFill>
              <a:latin typeface="+mn-lt"/>
              <a:ea typeface="+mn-ea"/>
              <a:cs typeface="+mn-cs"/>
            </a:endParaRPr>
          </a:p>
        </p:txBody>
      </p:sp>
      <p:sp>
        <p:nvSpPr>
          <p:cNvPr id="27" name="文本框 26"/>
          <p:cNvSpPr txBox="1"/>
          <p:nvPr/>
        </p:nvSpPr>
        <p:spPr>
          <a:xfrm>
            <a:off x="9605433" y="4758267"/>
            <a:ext cx="1644651" cy="112395"/>
          </a:xfrm>
          <a:prstGeom prst="rect">
            <a:avLst/>
          </a:prstGeom>
          <a:noFill/>
        </p:spPr>
        <p:txBody>
          <a:bodyPr>
            <a:spAutoFit/>
          </a:bodyPr>
          <a:p>
            <a:pPr marR="0" algn="ctr" defTabSz="914400">
              <a:buClrTx/>
              <a:buSzTx/>
              <a:defRPr/>
            </a:pPr>
            <a:r>
              <a:rPr kumimoji="0" lang="zh-CN" altLang="en-US" sz="135" b="1" kern="1200" cap="none" spc="0" normalizeH="0" baseline="0" noProof="1">
                <a:solidFill>
                  <a:schemeClr val="lt1"/>
                </a:solidFill>
                <a:latin typeface="+mn-lt"/>
                <a:ea typeface="+mn-ea"/>
                <a:cs typeface="+mn-cs"/>
              </a:rPr>
              <a:t>知网节</a:t>
            </a:r>
            <a:endParaRPr kumimoji="0" lang="zh-CN" altLang="en-US" sz="135" b="1" kern="1200" cap="none" spc="0" normalizeH="0" baseline="0" noProof="1">
              <a:solidFill>
                <a:schemeClr val="lt1"/>
              </a:solidFill>
              <a:latin typeface="+mn-lt"/>
              <a:ea typeface="+mn-ea"/>
              <a:cs typeface="+mn-cs"/>
            </a:endParaRPr>
          </a:p>
        </p:txBody>
      </p:sp>
      <p:pic>
        <p:nvPicPr>
          <p:cNvPr id="20485" name="图片 3"/>
          <p:cNvPicPr>
            <a:picLocks noChangeAspect="1"/>
          </p:cNvPicPr>
          <p:nvPr/>
        </p:nvPicPr>
        <p:blipFill>
          <a:blip r:embed="rId1"/>
          <a:stretch>
            <a:fillRect/>
          </a:stretch>
        </p:blipFill>
        <p:spPr>
          <a:xfrm>
            <a:off x="719667" y="357717"/>
            <a:ext cx="3748617" cy="5778500"/>
          </a:xfrm>
          <a:prstGeom prst="rect">
            <a:avLst/>
          </a:prstGeom>
          <a:noFill/>
          <a:ln w="12700" cap="flat" cmpd="sng">
            <a:solidFill>
              <a:srgbClr val="385D8A"/>
            </a:solidFill>
            <a:prstDash val="solid"/>
            <a:round/>
            <a:headEnd type="none" w="med" len="med"/>
            <a:tailEnd type="none" w="med" len="med"/>
          </a:ln>
        </p:spPr>
      </p:pic>
      <p:pic>
        <p:nvPicPr>
          <p:cNvPr id="20486" name="图片 4"/>
          <p:cNvPicPr>
            <a:picLocks noChangeAspect="1"/>
          </p:cNvPicPr>
          <p:nvPr/>
        </p:nvPicPr>
        <p:blipFill>
          <a:blip r:embed="rId2"/>
          <a:stretch>
            <a:fillRect/>
          </a:stretch>
        </p:blipFill>
        <p:spPr>
          <a:xfrm>
            <a:off x="6138333" y="376767"/>
            <a:ext cx="5549900" cy="5848351"/>
          </a:xfrm>
          <a:prstGeom prst="rect">
            <a:avLst/>
          </a:prstGeom>
          <a:noFill/>
          <a:ln w="12700" cap="flat" cmpd="sng">
            <a:solidFill>
              <a:srgbClr val="385D8A"/>
            </a:solidFill>
            <a:prstDash val="solid"/>
            <a:round/>
            <a:headEnd type="none" w="med" len="med"/>
            <a:tailEnd type="none" w="med" len="med"/>
          </a:ln>
        </p:spPr>
      </p:pic>
      <p:sp>
        <p:nvSpPr>
          <p:cNvPr id="20487" name="文本框 6"/>
          <p:cNvSpPr txBox="1"/>
          <p:nvPr/>
        </p:nvSpPr>
        <p:spPr>
          <a:xfrm>
            <a:off x="4544484" y="1411817"/>
            <a:ext cx="1557867" cy="1568450"/>
          </a:xfrm>
          <a:prstGeom prst="rect">
            <a:avLst/>
          </a:prstGeom>
          <a:noFill/>
          <a:ln w="9525">
            <a:noFill/>
          </a:ln>
        </p:spPr>
        <p:txBody>
          <a:bodyPr wrap="square" anchor="t">
            <a:spAutoFit/>
          </a:bodyPr>
          <a:p>
            <a:pPr algn="just"/>
            <a:r>
              <a:rPr lang="zh-CN" altLang="en-US" sz="2400" b="1">
                <a:solidFill>
                  <a:srgbClr val="0070C0"/>
                </a:solidFill>
                <a:latin typeface="微软雅黑" charset="-122"/>
                <a:ea typeface="微软雅黑" charset="-122"/>
              </a:rPr>
              <a:t>同一作者就同一课题的不同文献</a:t>
            </a:r>
            <a:endParaRPr lang="zh-CN" altLang="en-US" sz="2400" b="1">
              <a:solidFill>
                <a:srgbClr val="0070C0"/>
              </a:solidFill>
              <a:latin typeface="微软雅黑" charset="-122"/>
              <a:ea typeface="微软雅黑" charset="-122"/>
            </a:endParaRPr>
          </a:p>
        </p:txBody>
      </p:sp>
      <p:sp>
        <p:nvSpPr>
          <p:cNvPr id="20488" name="文本框 7"/>
          <p:cNvSpPr txBox="1"/>
          <p:nvPr/>
        </p:nvSpPr>
        <p:spPr>
          <a:xfrm>
            <a:off x="444500" y="6153151"/>
            <a:ext cx="4690533" cy="460375"/>
          </a:xfrm>
          <a:prstGeom prst="rect">
            <a:avLst/>
          </a:prstGeom>
          <a:noFill/>
          <a:ln w="9525">
            <a:noFill/>
          </a:ln>
        </p:spPr>
        <p:txBody>
          <a:bodyPr wrap="square" anchor="t">
            <a:spAutoFit/>
          </a:bodyPr>
          <a:p>
            <a:pPr algn="ctr"/>
            <a:r>
              <a:rPr lang="zh-CN" altLang="en-US" sz="2400">
                <a:solidFill>
                  <a:srgbClr val="0070C0"/>
                </a:solidFill>
                <a:latin typeface="微软雅黑" charset="-122"/>
                <a:ea typeface="微软雅黑" charset="-122"/>
              </a:rPr>
              <a:t>期刊：</a:t>
            </a:r>
            <a:r>
              <a:rPr lang="zh-CN" altLang="en-US" sz="2135">
                <a:solidFill>
                  <a:srgbClr val="0070C0"/>
                </a:solidFill>
                <a:latin typeface="微软雅黑" charset="-122"/>
                <a:ea typeface="微软雅黑" charset="-122"/>
              </a:rPr>
              <a:t>简要说明思路和方法</a:t>
            </a:r>
            <a:endParaRPr lang="zh-CN" altLang="en-US" sz="2135">
              <a:solidFill>
                <a:srgbClr val="0070C0"/>
              </a:solidFill>
              <a:latin typeface="微软雅黑" charset="-122"/>
              <a:ea typeface="微软雅黑" charset="-122"/>
            </a:endParaRPr>
          </a:p>
        </p:txBody>
      </p:sp>
      <p:sp>
        <p:nvSpPr>
          <p:cNvPr id="20489" name="文本框 8"/>
          <p:cNvSpPr txBox="1"/>
          <p:nvPr/>
        </p:nvSpPr>
        <p:spPr>
          <a:xfrm>
            <a:off x="6381751" y="6153151"/>
            <a:ext cx="5655733" cy="460375"/>
          </a:xfrm>
          <a:prstGeom prst="rect">
            <a:avLst/>
          </a:prstGeom>
          <a:noFill/>
          <a:ln w="9525">
            <a:noFill/>
          </a:ln>
        </p:spPr>
        <p:txBody>
          <a:bodyPr wrap="square" anchor="t">
            <a:spAutoFit/>
          </a:bodyPr>
          <a:p>
            <a:pPr algn="ctr"/>
            <a:r>
              <a:rPr lang="zh-CN" altLang="en-US" sz="2400">
                <a:solidFill>
                  <a:srgbClr val="0070C0"/>
                </a:solidFill>
                <a:latin typeface="微软雅黑" charset="-122"/>
                <a:ea typeface="微软雅黑" charset="-122"/>
              </a:rPr>
              <a:t>博硕：</a:t>
            </a:r>
            <a:r>
              <a:rPr lang="zh-CN" altLang="en-US" sz="2135">
                <a:solidFill>
                  <a:srgbClr val="0070C0"/>
                </a:solidFill>
                <a:latin typeface="微软雅黑" charset="-122"/>
                <a:ea typeface="微软雅黑" charset="-122"/>
              </a:rPr>
              <a:t>详细阐明实验步骤，可直接用来重复</a:t>
            </a:r>
            <a:endParaRPr lang="zh-CN" altLang="en-US" sz="2135">
              <a:solidFill>
                <a:srgbClr val="0070C0"/>
              </a:solidFill>
              <a:latin typeface="微软雅黑" charset="-122"/>
              <a:ea typeface="微软雅黑" charset="-122"/>
            </a:endParaRPr>
          </a:p>
        </p:txBody>
      </p:sp>
    </p:spTree>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博硕资源的应用价值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6" name="文本框 25"/>
          <p:cNvSpPr txBox="1"/>
          <p:nvPr>
            <p:custDataLst>
              <p:tags r:id="rId4"/>
            </p:custDataLst>
          </p:nvPr>
        </p:nvSpPr>
        <p:spPr>
          <a:xfrm>
            <a:off x="6835987" y="4289637"/>
            <a:ext cx="1642533" cy="133350"/>
          </a:xfrm>
          <a:prstGeom prst="rect">
            <a:avLst/>
          </a:prstGeom>
          <a:noFill/>
        </p:spPr>
        <p:txBody>
          <a:bodyPr>
            <a:spAutoFit/>
          </a:bodyPr>
          <a:p>
            <a:pPr marR="0" algn="ctr" defTabSz="914400">
              <a:buClrTx/>
              <a:buSzTx/>
              <a:defRPr/>
            </a:pPr>
            <a:r>
              <a:rPr kumimoji="0" lang="zh-CN" altLang="en-US" sz="135" b="1" kern="1200" cap="none" spc="0" normalizeH="0" baseline="0" noProof="1">
                <a:solidFill>
                  <a:schemeClr val="lt1"/>
                </a:solidFill>
                <a:latin typeface="+mn-lt"/>
                <a:ea typeface="+mn-ea"/>
                <a:cs typeface="+mn-cs"/>
              </a:rPr>
              <a:t>分组聚类</a:t>
            </a:r>
            <a:endParaRPr kumimoji="0" lang="zh-CN" altLang="en-US" sz="135" b="1" kern="1200" cap="none" spc="0" normalizeH="0" baseline="0" noProof="1">
              <a:solidFill>
                <a:schemeClr val="lt1"/>
              </a:solidFill>
              <a:latin typeface="+mn-lt"/>
              <a:ea typeface="+mn-ea"/>
              <a:cs typeface="+mn-cs"/>
            </a:endParaRPr>
          </a:p>
          <a:p>
            <a:pPr marR="0" algn="ctr" defTabSz="914400">
              <a:buClrTx/>
              <a:buSzTx/>
              <a:defRPr/>
            </a:pPr>
            <a:r>
              <a:rPr kumimoji="0" lang="zh-CN" altLang="en-US" sz="135" b="1" kern="1200" cap="none" spc="0" normalizeH="0" baseline="0" noProof="1">
                <a:solidFill>
                  <a:schemeClr val="lt1"/>
                </a:solidFill>
                <a:latin typeface="+mn-lt"/>
                <a:ea typeface="+mn-ea"/>
                <a:cs typeface="+mn-cs"/>
              </a:rPr>
              <a:t>统计排序</a:t>
            </a:r>
            <a:endParaRPr kumimoji="0" lang="zh-CN" altLang="en-US" sz="135" b="1" kern="1200" cap="none" spc="0" normalizeH="0" baseline="0" noProof="1">
              <a:solidFill>
                <a:schemeClr val="lt1"/>
              </a:solidFill>
              <a:latin typeface="+mn-lt"/>
              <a:ea typeface="+mn-ea"/>
              <a:cs typeface="+mn-cs"/>
            </a:endParaRPr>
          </a:p>
        </p:txBody>
      </p:sp>
      <p:sp>
        <p:nvSpPr>
          <p:cNvPr id="27" name="文本框 26"/>
          <p:cNvSpPr txBox="1"/>
          <p:nvPr>
            <p:custDataLst>
              <p:tags r:id="rId5"/>
            </p:custDataLst>
          </p:nvPr>
        </p:nvSpPr>
        <p:spPr>
          <a:xfrm>
            <a:off x="9079653" y="4461087"/>
            <a:ext cx="1644651" cy="112395"/>
          </a:xfrm>
          <a:prstGeom prst="rect">
            <a:avLst/>
          </a:prstGeom>
          <a:noFill/>
        </p:spPr>
        <p:txBody>
          <a:bodyPr>
            <a:spAutoFit/>
          </a:bodyPr>
          <a:p>
            <a:pPr marR="0" algn="ctr" defTabSz="914400">
              <a:buClrTx/>
              <a:buSzTx/>
              <a:defRPr/>
            </a:pPr>
            <a:r>
              <a:rPr kumimoji="0" lang="zh-CN" altLang="en-US" sz="135" b="1" kern="1200" cap="none" spc="0" normalizeH="0" baseline="0" noProof="1">
                <a:solidFill>
                  <a:schemeClr val="lt1"/>
                </a:solidFill>
                <a:latin typeface="+mn-lt"/>
                <a:ea typeface="+mn-ea"/>
                <a:cs typeface="+mn-cs"/>
              </a:rPr>
              <a:t>知网节</a:t>
            </a:r>
            <a:endParaRPr kumimoji="0" lang="zh-CN" altLang="en-US" sz="135" b="1" kern="1200" cap="none" spc="0" normalizeH="0" baseline="0" noProof="1">
              <a:solidFill>
                <a:schemeClr val="lt1"/>
              </a:solidFill>
              <a:latin typeface="+mn-lt"/>
              <a:ea typeface="+mn-ea"/>
              <a:cs typeface="+mn-cs"/>
            </a:endParaRPr>
          </a:p>
        </p:txBody>
      </p:sp>
      <p:pic>
        <p:nvPicPr>
          <p:cNvPr id="46" name="图片 45"/>
          <p:cNvPicPr>
            <a:picLocks noChangeAspect="1"/>
          </p:cNvPicPr>
          <p:nvPr>
            <p:custDataLst>
              <p:tags r:id="rId6"/>
            </p:custDataLst>
          </p:nvPr>
        </p:nvPicPr>
        <p:blipFill>
          <a:blip r:embed="rId7"/>
          <a:stretch>
            <a:fillRect/>
          </a:stretch>
        </p:blipFill>
        <p:spPr>
          <a:xfrm>
            <a:off x="1106170" y="1259840"/>
            <a:ext cx="7117715" cy="4680585"/>
          </a:xfrm>
          <a:prstGeom prst="rect">
            <a:avLst/>
          </a:prstGeom>
        </p:spPr>
      </p:pic>
      <p:pic>
        <p:nvPicPr>
          <p:cNvPr id="48" name="图片 47"/>
          <p:cNvPicPr>
            <a:picLocks noChangeAspect="1"/>
          </p:cNvPicPr>
          <p:nvPr>
            <p:custDataLst>
              <p:tags r:id="rId8"/>
            </p:custDataLst>
          </p:nvPr>
        </p:nvPicPr>
        <p:blipFill>
          <a:blip r:embed="rId9"/>
          <a:stretch>
            <a:fillRect/>
          </a:stretch>
        </p:blipFill>
        <p:spPr>
          <a:xfrm>
            <a:off x="3986530" y="1691640"/>
            <a:ext cx="7113905" cy="4452620"/>
          </a:xfrm>
          <a:prstGeom prst="rect">
            <a:avLst/>
          </a:prstGeom>
        </p:spPr>
      </p:pic>
      <p:grpSp>
        <p:nvGrpSpPr>
          <p:cNvPr id="3" name="组合 2"/>
          <p:cNvGrpSpPr/>
          <p:nvPr/>
        </p:nvGrpSpPr>
        <p:grpSpPr>
          <a:xfrm>
            <a:off x="3241675" y="4938395"/>
            <a:ext cx="7981315" cy="1205865"/>
            <a:chOff x="5933" y="8245"/>
            <a:chExt cx="12569" cy="1899"/>
          </a:xfrm>
        </p:grpSpPr>
        <p:sp>
          <p:nvSpPr>
            <p:cNvPr id="4" name="矩形 16"/>
            <p:cNvSpPr/>
            <p:nvPr>
              <p:custDataLst>
                <p:tags r:id="rId10"/>
              </p:custDataLst>
            </p:nvPr>
          </p:nvSpPr>
          <p:spPr>
            <a:xfrm>
              <a:off x="5972" y="8245"/>
              <a:ext cx="12530" cy="1899"/>
            </a:xfrm>
            <a:prstGeom prst="rect">
              <a:avLst/>
            </a:prstGeom>
            <a:solidFill>
              <a:srgbClr val="0070C0"/>
            </a:solidFill>
            <a:ln w="9525">
              <a:noFill/>
            </a:ln>
          </p:spPr>
          <p:txBody>
            <a:bodyPr tIns="0" bIns="0" anchor="t" anchorCtr="0"/>
            <a:p>
              <a:endParaRPr lang="zh-CN" altLang="en-US" sz="2135">
                <a:solidFill>
                  <a:schemeClr val="bg1"/>
                </a:solidFill>
                <a:latin typeface="微软雅黑" charset="-122"/>
                <a:ea typeface="微软雅黑" charset="-122"/>
                <a:cs typeface="+mn-cs"/>
                <a:sym typeface="微软雅黑" charset="-122"/>
              </a:endParaRPr>
            </a:p>
          </p:txBody>
        </p:sp>
        <p:sp>
          <p:nvSpPr>
            <p:cNvPr id="6" name="文本框 8"/>
            <p:cNvSpPr txBox="1"/>
            <p:nvPr>
              <p:custDataLst>
                <p:tags r:id="rId11"/>
              </p:custDataLst>
            </p:nvPr>
          </p:nvSpPr>
          <p:spPr>
            <a:xfrm>
              <a:off x="5933" y="8575"/>
              <a:ext cx="12230" cy="1081"/>
            </a:xfrm>
            <a:prstGeom prst="rect">
              <a:avLst/>
            </a:prstGeom>
            <a:noFill/>
            <a:ln w="9525">
              <a:noFill/>
            </a:ln>
          </p:spPr>
          <p:txBody>
            <a:bodyPr wrap="square" anchor="t" anchorCtr="0">
              <a:spAutoFit/>
            </a:bodyPr>
            <a:p>
              <a:pPr marL="342900" indent="-342900" algn="just" eaLnBrk="0" hangingPunct="0">
                <a:spcBef>
                  <a:spcPts val="1800"/>
                </a:spcBef>
                <a:buSzTx/>
                <a:buChar char="•"/>
              </a:pPr>
              <a:r>
                <a:rPr lang="zh-CN" altLang="en-US" sz="2000" b="1" dirty="0">
                  <a:solidFill>
                    <a:srgbClr val="FFFF00"/>
                  </a:solidFill>
                  <a:latin typeface="微软雅黑" charset="-122"/>
                  <a:ea typeface="微软雅黑" charset="-122"/>
                </a:rPr>
                <a:t>参考文献收集完整：</a:t>
              </a:r>
              <a:r>
                <a:rPr lang="zh-CN" altLang="en-US" sz="1865">
                  <a:solidFill>
                    <a:schemeClr val="bg1"/>
                  </a:solidFill>
                  <a:latin typeface="微软雅黑" charset="-122"/>
                  <a:ea typeface="微软雅黑" charset="-122"/>
                </a:rPr>
                <a:t>掌握到一至三本博士论文或硕士论文，并</a:t>
              </a:r>
              <a:r>
                <a:rPr lang="zh-CN" altLang="en-US" sz="1865">
                  <a:solidFill>
                    <a:schemeClr val="bg1"/>
                  </a:solidFill>
                  <a:latin typeface="微软雅黑" charset="-122"/>
                  <a:ea typeface="微软雅黑" charset="-122"/>
                </a:rPr>
                <a:t>收集其参考文献，相关领域的数据收集就很完整了；节省数据</a:t>
              </a:r>
              <a:r>
                <a:rPr lang="zh-CN" altLang="en-US" sz="1865">
                  <a:solidFill>
                    <a:schemeClr val="bg1"/>
                  </a:solidFill>
                  <a:latin typeface="微软雅黑" charset="-122"/>
                  <a:ea typeface="微软雅黑" charset="-122"/>
                </a:rPr>
                <a:t>收集的</a:t>
              </a:r>
              <a:r>
                <a:rPr lang="zh-CN" altLang="en-US" sz="1865">
                  <a:solidFill>
                    <a:schemeClr val="bg1"/>
                  </a:solidFill>
                  <a:latin typeface="微软雅黑" charset="-122"/>
                  <a:ea typeface="微软雅黑" charset="-122"/>
                </a:rPr>
                <a:t>时间</a:t>
              </a:r>
              <a:endParaRPr lang="zh-CN" altLang="en-US" sz="1865">
                <a:solidFill>
                  <a:schemeClr val="bg1"/>
                </a:solidFill>
                <a:latin typeface="微软雅黑" charset="-122"/>
                <a:ea typeface="微软雅黑" charset="-122"/>
                <a:sym typeface="宋体" pitchFamily="2" charset="-122"/>
              </a:endParaRPr>
            </a:p>
          </p:txBody>
        </p:sp>
      </p:grpSp>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会议资源的应用价值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矩形 1"/>
          <p:cNvSpPr/>
          <p:nvPr/>
        </p:nvSpPr>
        <p:spPr>
          <a:xfrm>
            <a:off x="658284" y="1187451"/>
            <a:ext cx="2609851"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rPr>
              <a:t>会议</a:t>
            </a:r>
            <a:r>
              <a:rPr kumimoji="0" lang="zh-CN" sz="2400" b="1" i="0" u="none" strike="noStrike" kern="1200" cap="none" spc="0" normalizeH="0" baseline="0" noProof="1">
                <a:ln>
                  <a:noFill/>
                </a:ln>
                <a:solidFill>
                  <a:schemeClr val="lt1"/>
                </a:solidFill>
                <a:effectLst/>
                <a:uLnTx/>
                <a:uFillTx/>
                <a:latin typeface="微软雅黑" charset="-122"/>
                <a:ea typeface="微软雅黑" charset="-122"/>
                <a:cs typeface="+mn-cs"/>
              </a:rPr>
              <a:t>全文</a:t>
            </a:r>
            <a:endParaRPr kumimoji="0" lang="zh-CN" sz="2400" b="1" i="0" u="none" strike="noStrike" kern="1200" cap="none" spc="0" normalizeH="0" baseline="0" noProof="1">
              <a:ln>
                <a:noFill/>
              </a:ln>
              <a:solidFill>
                <a:schemeClr val="lt1"/>
              </a:solidFill>
              <a:effectLst/>
              <a:uLnTx/>
              <a:uFillTx/>
              <a:latin typeface="微软雅黑" charset="-122"/>
              <a:ea typeface="微软雅黑" charset="-122"/>
              <a:cs typeface="+mn-cs"/>
            </a:endParaRPr>
          </a:p>
        </p:txBody>
      </p:sp>
      <p:sp>
        <p:nvSpPr>
          <p:cNvPr id="16389" name="矩形 16"/>
          <p:cNvSpPr/>
          <p:nvPr/>
        </p:nvSpPr>
        <p:spPr>
          <a:xfrm>
            <a:off x="3765550" y="1180465"/>
            <a:ext cx="7956550" cy="2510790"/>
          </a:xfrm>
          <a:prstGeom prst="rect">
            <a:avLst/>
          </a:prstGeom>
          <a:solidFill>
            <a:srgbClr val="0070C0"/>
          </a:solidFill>
          <a:ln w="9525">
            <a:noFill/>
          </a:ln>
        </p:spPr>
        <p:txBody>
          <a:bodyPr tIns="0" bIns="0" anchor="t" anchorCtr="0"/>
          <a:p>
            <a:endParaRPr lang="zh-CN" altLang="zh-CN" sz="3200" dirty="0">
              <a:solidFill>
                <a:schemeClr val="bg1"/>
              </a:solidFill>
              <a:latin typeface="微软雅黑" charset="-122"/>
              <a:ea typeface="微软雅黑" charset="-122"/>
              <a:sym typeface="微软雅黑" charset="-122"/>
            </a:endParaRPr>
          </a:p>
        </p:txBody>
      </p:sp>
      <p:sp>
        <p:nvSpPr>
          <p:cNvPr id="15366" name="文本框 8"/>
          <p:cNvSpPr txBox="1"/>
          <p:nvPr/>
        </p:nvSpPr>
        <p:spPr>
          <a:xfrm>
            <a:off x="3765551" y="1401657"/>
            <a:ext cx="7857067" cy="2168525"/>
          </a:xfrm>
          <a:prstGeom prst="rect">
            <a:avLst/>
          </a:prstGeom>
          <a:noFill/>
          <a:ln w="9525">
            <a:noFill/>
          </a:ln>
        </p:spPr>
        <p:txBody>
          <a:bodyPr wrap="square" anchor="t">
            <a:spAutoFit/>
          </a:bodyPr>
          <a:p>
            <a:pPr marL="342900" indent="-342900" algn="just" eaLnBrk="0" hangingPunct="0">
              <a:lnSpc>
                <a:spcPct val="150000"/>
              </a:lnSpc>
              <a:spcBef>
                <a:spcPct val="20000"/>
              </a:spcBef>
              <a:buClrTx/>
              <a:buSzTx/>
              <a:buFontTx/>
              <a:buChar char="•"/>
            </a:pPr>
            <a:r>
              <a:rPr lang="zh-CN" altLang="en-US" sz="2000">
                <a:solidFill>
                  <a:schemeClr val="bg1"/>
                </a:solidFill>
                <a:latin typeface="微软雅黑" charset="-122"/>
                <a:ea typeface="微软雅黑" charset="-122"/>
                <a:sym typeface="+mn-ea"/>
              </a:rPr>
              <a:t>许多想法、理论或概念往往在会议中首次出现，帮助行业人员了解该领域研究及</a:t>
            </a:r>
            <a:r>
              <a:rPr lang="zh-CN" altLang="en-US" sz="2000">
                <a:solidFill>
                  <a:schemeClr val="bg1"/>
                </a:solidFill>
                <a:latin typeface="微软雅黑" charset="-122"/>
                <a:ea typeface="微软雅黑" charset="-122"/>
                <a:sym typeface="+mn-ea"/>
              </a:rPr>
              <a:t>发展的最新进展。</a:t>
            </a:r>
            <a:endParaRPr lang="zh-CN" altLang="en-US" sz="2000" noProof="1">
              <a:solidFill>
                <a:schemeClr val="bg1"/>
              </a:solidFill>
              <a:latin typeface="微软雅黑" charset="-122"/>
              <a:ea typeface="微软雅黑" charset="-122"/>
              <a:sym typeface="宋体" pitchFamily="2" charset="-122"/>
            </a:endParaRPr>
          </a:p>
          <a:p>
            <a:pPr marL="342900" indent="-342900" algn="just" eaLnBrk="0" hangingPunct="0">
              <a:lnSpc>
                <a:spcPct val="150000"/>
              </a:lnSpc>
              <a:spcBef>
                <a:spcPts val="1800"/>
              </a:spcBef>
              <a:buClrTx/>
              <a:buSzTx/>
              <a:buFontTx/>
              <a:buChar char="•"/>
            </a:pPr>
            <a:r>
              <a:rPr lang="zh-CN" altLang="en-US" sz="2000" b="1" dirty="0">
                <a:solidFill>
                  <a:srgbClr val="FFFF00"/>
                </a:solidFill>
                <a:latin typeface="微软雅黑" charset="-122"/>
                <a:ea typeface="微软雅黑" charset="-122"/>
                <a:sym typeface="+mn-ea"/>
              </a:rPr>
              <a:t>传递的信息针对性强：</a:t>
            </a:r>
            <a:r>
              <a:rPr lang="zh-CN" altLang="en-US" sz="2000">
                <a:solidFill>
                  <a:schemeClr val="bg1"/>
                </a:solidFill>
                <a:latin typeface="微软雅黑" charset="-122"/>
                <a:ea typeface="微软雅黑" charset="-122"/>
                <a:sym typeface="+mn-ea"/>
              </a:rPr>
              <a:t>每届都有主题，因此，会议论文都有较强的针对性</a:t>
            </a:r>
            <a:endParaRPr lang="zh-CN" altLang="en-US" sz="2000" noProof="1">
              <a:solidFill>
                <a:schemeClr val="bg1"/>
              </a:solidFill>
              <a:latin typeface="微软雅黑" charset="-122"/>
              <a:ea typeface="微软雅黑" charset="-122"/>
              <a:sym typeface="宋体"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报纸资源的应用价值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2"/>
          <p:cNvSpPr/>
          <p:nvPr/>
        </p:nvSpPr>
        <p:spPr>
          <a:xfrm>
            <a:off x="611717" y="1659679"/>
            <a:ext cx="2611967"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rPr>
              <a:t>报纸</a:t>
            </a:r>
            <a:r>
              <a:rPr kumimoji="0" lang="zh-CN" sz="2400" b="1" i="0" u="none" strike="noStrike" kern="1200" cap="none" spc="0" normalizeH="0" baseline="0" noProof="1">
                <a:ln>
                  <a:noFill/>
                </a:ln>
                <a:solidFill>
                  <a:schemeClr val="bg1"/>
                </a:solidFill>
                <a:effectLst/>
                <a:uLnTx/>
                <a:uFillTx/>
                <a:latin typeface="微软雅黑" charset="-122"/>
                <a:ea typeface="微软雅黑" charset="-122"/>
                <a:cs typeface="+mn-cs"/>
              </a:rPr>
              <a:t>全文</a:t>
            </a:r>
            <a:r>
              <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rPr>
              <a:t> </a:t>
            </a:r>
            <a:endParaRPr kumimoji="0" lang="zh-CN" sz="2400" b="1" i="0" u="none" strike="noStrike" kern="1200" cap="none" spc="0" normalizeH="0" baseline="0" noProof="1">
              <a:ln>
                <a:noFill/>
              </a:ln>
              <a:solidFill>
                <a:srgbClr val="FFC000"/>
              </a:solidFill>
              <a:effectLst/>
              <a:uLnTx/>
              <a:uFillTx/>
              <a:latin typeface="微软雅黑" charset="-122"/>
              <a:ea typeface="微软雅黑" charset="-122"/>
              <a:cs typeface="+mn-cs"/>
            </a:endParaRPr>
          </a:p>
        </p:txBody>
      </p:sp>
      <p:sp>
        <p:nvSpPr>
          <p:cNvPr id="4" name="矩形 16"/>
          <p:cNvSpPr/>
          <p:nvPr/>
        </p:nvSpPr>
        <p:spPr>
          <a:xfrm>
            <a:off x="3791585" y="1637665"/>
            <a:ext cx="7956550" cy="2360930"/>
          </a:xfrm>
          <a:prstGeom prst="rect">
            <a:avLst/>
          </a:prstGeom>
          <a:solidFill>
            <a:srgbClr val="0070C0"/>
          </a:solidFill>
          <a:ln w="9525">
            <a:noFill/>
          </a:ln>
        </p:spPr>
        <p:txBody>
          <a:bodyPr tIns="0" bIns="0" anchor="t" anchorCtr="0"/>
          <a:p>
            <a:endParaRPr lang="zh-CN" altLang="en-US" sz="2135">
              <a:solidFill>
                <a:schemeClr val="bg1"/>
              </a:solidFill>
              <a:latin typeface="微软雅黑" charset="-122"/>
              <a:ea typeface="微软雅黑" charset="-122"/>
              <a:cs typeface="+mn-cs"/>
              <a:sym typeface="微软雅黑" charset="-122"/>
            </a:endParaRPr>
          </a:p>
        </p:txBody>
      </p:sp>
      <p:sp>
        <p:nvSpPr>
          <p:cNvPr id="19461" name="文本框 8"/>
          <p:cNvSpPr txBox="1"/>
          <p:nvPr/>
        </p:nvSpPr>
        <p:spPr>
          <a:xfrm>
            <a:off x="3792855" y="1922780"/>
            <a:ext cx="7766050" cy="1874520"/>
          </a:xfrm>
          <a:prstGeom prst="rect">
            <a:avLst/>
          </a:prstGeom>
          <a:noFill/>
          <a:ln w="9525">
            <a:noFill/>
          </a:ln>
        </p:spPr>
        <p:txBody>
          <a:bodyPr wrap="square" anchor="t" anchorCtr="0">
            <a:spAutoFit/>
          </a:bodyPr>
          <a:p>
            <a:pPr marL="342900" indent="-342900" algn="just" eaLnBrk="0" hangingPunct="0">
              <a:lnSpc>
                <a:spcPct val="150000"/>
              </a:lnSpc>
              <a:spcBef>
                <a:spcPct val="20000"/>
              </a:spcBef>
              <a:buClrTx/>
              <a:buSzTx/>
              <a:buFontTx/>
              <a:buChar char="•"/>
            </a:pPr>
            <a:r>
              <a:rPr lang="zh-CN" altLang="en-US" sz="2000">
                <a:solidFill>
                  <a:schemeClr val="bg1"/>
                </a:solidFill>
                <a:latin typeface="微软雅黑" charset="-122"/>
                <a:ea typeface="微软雅黑" charset="-122"/>
                <a:sym typeface="宋体" pitchFamily="2" charset="-122"/>
              </a:rPr>
              <a:t>社会发展的真实记录，具有较高的研究与参考价值。 </a:t>
            </a:r>
            <a:endParaRPr lang="zh-CN" altLang="en-US" sz="2000">
              <a:solidFill>
                <a:schemeClr val="bg1"/>
              </a:solidFill>
              <a:latin typeface="微软雅黑" charset="-122"/>
              <a:ea typeface="微软雅黑" charset="-122"/>
            </a:endParaRPr>
          </a:p>
          <a:p>
            <a:pPr marL="342900" indent="-342900" algn="just" eaLnBrk="0" hangingPunct="0">
              <a:lnSpc>
                <a:spcPct val="150000"/>
              </a:lnSpc>
              <a:spcBef>
                <a:spcPct val="20000"/>
              </a:spcBef>
              <a:buClrTx/>
              <a:buSzTx/>
              <a:buFontTx/>
              <a:buChar char="•"/>
            </a:pPr>
            <a:r>
              <a:rPr lang="zh-CN" altLang="en-US" sz="1865">
                <a:solidFill>
                  <a:schemeClr val="bg1"/>
                </a:solidFill>
                <a:latin typeface="微软雅黑" charset="-122"/>
                <a:ea typeface="微软雅黑" charset="-122"/>
                <a:cs typeface="+mn-ea"/>
                <a:sym typeface="+mn-ea"/>
              </a:rPr>
              <a:t>了解某个研究</a:t>
            </a:r>
            <a:r>
              <a:rPr lang="zh-CN" altLang="en-US" sz="1865">
                <a:solidFill>
                  <a:schemeClr val="bg1"/>
                </a:solidFill>
                <a:latin typeface="微软雅黑" charset="-122"/>
                <a:ea typeface="微软雅黑" charset="-122"/>
                <a:cs typeface="+mn-ea"/>
                <a:sym typeface="+mn-ea"/>
              </a:rPr>
              <a:t>方向或某政策的历史报道，为当下研究提供参考</a:t>
            </a:r>
            <a:endParaRPr lang="zh-CN" altLang="en-US" sz="1865">
              <a:solidFill>
                <a:schemeClr val="bg1"/>
              </a:solidFill>
              <a:latin typeface="微软雅黑" charset="-122"/>
              <a:ea typeface="微软雅黑" charset="-122"/>
              <a:cs typeface="+mn-ea"/>
              <a:sym typeface="+mn-ea"/>
            </a:endParaRPr>
          </a:p>
          <a:p>
            <a:pPr marL="342900" indent="-342900" algn="just" eaLnBrk="0" hangingPunct="0">
              <a:lnSpc>
                <a:spcPct val="150000"/>
              </a:lnSpc>
              <a:spcBef>
                <a:spcPct val="20000"/>
              </a:spcBef>
              <a:buClrTx/>
              <a:buSzTx/>
              <a:buFontTx/>
              <a:buChar char="•"/>
            </a:pPr>
            <a:r>
              <a:rPr lang="zh-CN" altLang="en-US" sz="1865" b="1" dirty="0">
                <a:solidFill>
                  <a:srgbClr val="FFFF00"/>
                </a:solidFill>
                <a:latin typeface="微软雅黑" charset="-122"/>
                <a:ea typeface="微软雅黑" charset="-122"/>
                <a:sym typeface="宋体" pitchFamily="2" charset="-122"/>
              </a:rPr>
              <a:t>活动宣教的素材</a:t>
            </a:r>
            <a:r>
              <a:rPr lang="zh-CN" altLang="en-US" sz="1865">
                <a:solidFill>
                  <a:schemeClr val="bg1"/>
                </a:solidFill>
                <a:latin typeface="微软雅黑" charset="-122"/>
                <a:ea typeface="微软雅黑" charset="-122"/>
                <a:sym typeface="宋体" pitchFamily="2" charset="-122"/>
              </a:rPr>
              <a:t>：通俗易懂，可以作为</a:t>
            </a:r>
            <a:r>
              <a:rPr lang="zh-CN" altLang="en-US" sz="1865">
                <a:solidFill>
                  <a:schemeClr val="bg1"/>
                </a:solidFill>
                <a:latin typeface="微软雅黑" charset="-122"/>
                <a:ea typeface="微软雅黑" charset="-122"/>
                <a:sym typeface="宋体" pitchFamily="2" charset="-122"/>
              </a:rPr>
              <a:t>机构宣教的素材。</a:t>
            </a:r>
            <a:endParaRPr lang="zh-CN" altLang="en-US" sz="1865">
              <a:solidFill>
                <a:schemeClr val="bg1"/>
              </a:solidFill>
              <a:latin typeface="微软雅黑" charset="-122"/>
              <a:ea typeface="微软雅黑" charset="-122"/>
              <a:sym typeface="宋体" pitchFamily="2" charset="-122"/>
            </a:endParaRPr>
          </a:p>
          <a:p>
            <a:pPr algn="just" eaLnBrk="0" hangingPunct="0">
              <a:spcBef>
                <a:spcPct val="20000"/>
              </a:spcBef>
              <a:buClrTx/>
              <a:buSzTx/>
              <a:buFontTx/>
            </a:pPr>
            <a:endParaRPr lang="zh-CN" altLang="en-US" sz="1865">
              <a:solidFill>
                <a:schemeClr val="bg1"/>
              </a:solidFill>
              <a:latin typeface="微软雅黑" charset="-122"/>
              <a:ea typeface="微软雅黑" charset="-122"/>
              <a:sym typeface="宋体"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标准资源的应用价值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3796" name="矩形 16"/>
          <p:cNvSpPr/>
          <p:nvPr/>
        </p:nvSpPr>
        <p:spPr>
          <a:xfrm>
            <a:off x="3765550" y="1877695"/>
            <a:ext cx="7956550" cy="2598420"/>
          </a:xfrm>
          <a:prstGeom prst="rect">
            <a:avLst/>
          </a:prstGeom>
          <a:solidFill>
            <a:srgbClr val="0070C0"/>
          </a:solidFill>
          <a:ln w="9525">
            <a:noFill/>
          </a:ln>
        </p:spPr>
        <p:txBody>
          <a:bodyPr tIns="0" bIns="0" anchor="t" anchorCtr="0"/>
          <a:p>
            <a:endParaRPr lang="zh-CN" altLang="zh-CN" sz="3200" dirty="0">
              <a:solidFill>
                <a:schemeClr val="bg1"/>
              </a:solidFill>
              <a:latin typeface="微软雅黑" charset="-122"/>
              <a:ea typeface="微软雅黑" charset="-122"/>
              <a:sym typeface="微软雅黑" charset="-122"/>
            </a:endParaRPr>
          </a:p>
        </p:txBody>
      </p:sp>
      <p:sp>
        <p:nvSpPr>
          <p:cNvPr id="33797" name="文本框 8"/>
          <p:cNvSpPr txBox="1"/>
          <p:nvPr/>
        </p:nvSpPr>
        <p:spPr>
          <a:xfrm>
            <a:off x="3765551" y="2133600"/>
            <a:ext cx="7857067" cy="2134870"/>
          </a:xfrm>
          <a:prstGeom prst="rect">
            <a:avLst/>
          </a:prstGeom>
          <a:noFill/>
          <a:ln w="9525">
            <a:noFill/>
          </a:ln>
        </p:spPr>
        <p:txBody>
          <a:bodyPr wrap="square" anchor="t" anchorCtr="0">
            <a:spAutoFit/>
          </a:bodyPr>
          <a:p>
            <a:pPr marL="342900" indent="-342900" algn="just" eaLnBrk="0" hangingPunct="0">
              <a:lnSpc>
                <a:spcPct val="150000"/>
              </a:lnSpc>
              <a:spcBef>
                <a:spcPct val="20000"/>
              </a:spcBef>
              <a:buClrTx/>
              <a:buSzTx/>
              <a:buFontTx/>
              <a:buChar char="•"/>
            </a:pPr>
            <a:r>
              <a:rPr lang="zh-CN" altLang="en-US" sz="2135" b="1">
                <a:solidFill>
                  <a:srgbClr val="FFFF00"/>
                </a:solidFill>
                <a:latin typeface="微软雅黑" charset="-122"/>
                <a:ea typeface="微软雅黑" charset="-122"/>
                <a:sym typeface="宋体" pitchFamily="2" charset="-122"/>
              </a:rPr>
              <a:t>合法授权、正版销售：</a:t>
            </a:r>
            <a:r>
              <a:rPr lang="zh-CN" altLang="en-US" sz="1865">
                <a:solidFill>
                  <a:schemeClr val="bg1"/>
                </a:solidFill>
                <a:latin typeface="微软雅黑" charset="-122"/>
                <a:ea typeface="微软雅黑" charset="-122"/>
                <a:sym typeface="宋体" pitchFamily="2" charset="-122"/>
              </a:rPr>
              <a:t>国家标准全文，正版标准数据库资源具有法律效力；</a:t>
            </a:r>
            <a:endParaRPr lang="zh-CN" altLang="en-US" sz="1865">
              <a:solidFill>
                <a:schemeClr val="bg1"/>
              </a:solidFill>
              <a:latin typeface="微软雅黑" charset="-122"/>
              <a:ea typeface="微软雅黑" charset="-122"/>
              <a:sym typeface="宋体" pitchFamily="2" charset="-122"/>
            </a:endParaRPr>
          </a:p>
          <a:p>
            <a:pPr marL="342900" indent="-342900" algn="just" eaLnBrk="0" hangingPunct="0">
              <a:lnSpc>
                <a:spcPct val="150000"/>
              </a:lnSpc>
              <a:spcBef>
                <a:spcPct val="20000"/>
              </a:spcBef>
              <a:buClrTx/>
              <a:buSzTx/>
              <a:buFontTx/>
              <a:buChar char="•"/>
            </a:pPr>
            <a:r>
              <a:rPr lang="zh-CN" altLang="en-US" sz="2135" b="1">
                <a:solidFill>
                  <a:srgbClr val="FFFF00"/>
                </a:solidFill>
                <a:latin typeface="微软雅黑" charset="-122"/>
                <a:ea typeface="微软雅黑" charset="-122"/>
                <a:sym typeface="宋体" pitchFamily="2" charset="-122"/>
              </a:rPr>
              <a:t>为科研人员提供查新服务，和技术参考；</a:t>
            </a:r>
            <a:endParaRPr lang="zh-CN" altLang="en-US" sz="2135" b="1">
              <a:solidFill>
                <a:srgbClr val="FFFF00"/>
              </a:solidFill>
              <a:latin typeface="微软雅黑" charset="-122"/>
              <a:ea typeface="微软雅黑" charset="-122"/>
              <a:sym typeface="宋体" pitchFamily="2" charset="-122"/>
            </a:endParaRPr>
          </a:p>
          <a:p>
            <a:pPr marL="342900" indent="-342900" algn="just" eaLnBrk="0" hangingPunct="0">
              <a:lnSpc>
                <a:spcPct val="150000"/>
              </a:lnSpc>
              <a:spcBef>
                <a:spcPct val="20000"/>
              </a:spcBef>
              <a:buClrTx/>
              <a:buSzTx/>
              <a:buFontTx/>
              <a:buChar char="•"/>
            </a:pPr>
            <a:r>
              <a:rPr lang="zh-CN" altLang="en-US" sz="2135" b="1">
                <a:solidFill>
                  <a:srgbClr val="FFFF00"/>
                </a:solidFill>
                <a:latin typeface="微软雅黑" charset="-122"/>
                <a:ea typeface="微软雅黑" charset="-122"/>
                <a:sym typeface="宋体" pitchFamily="2" charset="-122"/>
              </a:rPr>
              <a:t>为</a:t>
            </a:r>
            <a:r>
              <a:rPr lang="zh-CN" altLang="en-US" sz="2135" b="1">
                <a:solidFill>
                  <a:srgbClr val="FFFF00"/>
                </a:solidFill>
                <a:latin typeface="微软雅黑" charset="-122"/>
                <a:ea typeface="微软雅黑" charset="-122"/>
                <a:sym typeface="宋体" pitchFamily="2" charset="-122"/>
              </a:rPr>
              <a:t>机构内部建设、耗材采购提供标准依据；</a:t>
            </a:r>
            <a:endParaRPr lang="zh-CN" altLang="en-US" sz="2135" b="1">
              <a:solidFill>
                <a:srgbClr val="FFFF00"/>
              </a:solidFill>
              <a:latin typeface="微软雅黑" charset="-122"/>
              <a:ea typeface="微软雅黑" charset="-122"/>
              <a:sym typeface="宋体" pitchFamily="2" charset="-122"/>
            </a:endParaRPr>
          </a:p>
        </p:txBody>
      </p:sp>
      <p:sp>
        <p:nvSpPr>
          <p:cNvPr id="2" name="矩形 1"/>
          <p:cNvSpPr/>
          <p:nvPr/>
        </p:nvSpPr>
        <p:spPr>
          <a:xfrm>
            <a:off x="643467" y="1187451"/>
            <a:ext cx="5069417"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lang="en-US" altLang="zh-CN" sz="2135" b="1" strike="noStrike" noProof="1">
                <a:ln>
                  <a:noFill/>
                </a:ln>
                <a:solidFill>
                  <a:srgbClr val="FFC000"/>
                </a:solidFill>
                <a:effectLst/>
                <a:uLnTx/>
                <a:uFillTx/>
                <a:latin typeface="微软雅黑" charset="-122"/>
                <a:ea typeface="微软雅黑" charset="-122"/>
                <a:sym typeface="+mn-ea"/>
              </a:rPr>
              <a:t> </a:t>
            </a:r>
            <a:r>
              <a:rPr lang="zh-CN" sz="2135" b="1" strike="noStrike" noProof="1">
                <a:ln>
                  <a:noFill/>
                </a:ln>
                <a:solidFill>
                  <a:srgbClr val="FFC000"/>
                </a:solidFill>
                <a:effectLst/>
                <a:uLnTx/>
                <a:uFillTx/>
                <a:latin typeface="微软雅黑" charset="-122"/>
                <a:ea typeface="微软雅黑" charset="-122"/>
                <a:sym typeface="+mn-ea"/>
              </a:rPr>
              <a:t>标准</a:t>
            </a:r>
            <a:r>
              <a:rPr lang="zh-CN" sz="2135" strike="noStrike" noProof="1">
                <a:ln>
                  <a:noFill/>
                </a:ln>
                <a:solidFill>
                  <a:schemeClr val="bg1"/>
                </a:solidFill>
                <a:effectLst/>
                <a:uLnTx/>
                <a:uFillTx/>
                <a:latin typeface="微软雅黑" charset="-122"/>
                <a:ea typeface="微软雅黑" charset="-122"/>
                <a:sym typeface="+mn-ea"/>
              </a:rPr>
              <a:t>（</a:t>
            </a:r>
            <a:r>
              <a:rPr lang="zh-CN" sz="2135" strike="noStrike" noProof="1">
                <a:ln>
                  <a:noFill/>
                </a:ln>
                <a:solidFill>
                  <a:srgbClr val="FFC000"/>
                </a:solidFill>
                <a:effectLst/>
                <a:uLnTx/>
                <a:uFillTx/>
                <a:latin typeface="微软雅黑" charset="-122"/>
                <a:ea typeface="微软雅黑" charset="-122"/>
                <a:sym typeface="+mn-ea"/>
              </a:rPr>
              <a:t>国标</a:t>
            </a:r>
            <a:r>
              <a:rPr lang="zh-CN" sz="2135" strike="noStrike" noProof="1">
                <a:ln>
                  <a:noFill/>
                </a:ln>
                <a:solidFill>
                  <a:schemeClr val="bg1"/>
                </a:solidFill>
                <a:effectLst/>
                <a:uLnTx/>
                <a:uFillTx/>
                <a:latin typeface="微软雅黑" charset="-122"/>
                <a:ea typeface="微软雅黑" charset="-122"/>
                <a:sym typeface="+mn-ea"/>
              </a:rPr>
              <a:t>全文</a:t>
            </a:r>
            <a:r>
              <a:rPr lang="en-US" altLang="zh-CN" sz="2135" strike="noStrike" noProof="1">
                <a:ln>
                  <a:noFill/>
                </a:ln>
                <a:solidFill>
                  <a:schemeClr val="bg1"/>
                </a:solidFill>
                <a:effectLst/>
                <a:uLnTx/>
                <a:uFillTx/>
                <a:latin typeface="微软雅黑" charset="-122"/>
                <a:ea typeface="微软雅黑" charset="-122"/>
                <a:sym typeface="+mn-ea"/>
              </a:rPr>
              <a:t>&amp;</a:t>
            </a:r>
            <a:r>
              <a:rPr lang="zh-CN" altLang="en-US" sz="2135" strike="noStrike" noProof="1">
                <a:ln>
                  <a:noFill/>
                </a:ln>
                <a:solidFill>
                  <a:srgbClr val="FFC000"/>
                </a:solidFill>
                <a:effectLst/>
                <a:uLnTx/>
                <a:uFillTx/>
                <a:latin typeface="微软雅黑" charset="-122"/>
                <a:ea typeface="微软雅黑" charset="-122"/>
                <a:sym typeface="+mn-ea"/>
              </a:rPr>
              <a:t>行标</a:t>
            </a:r>
            <a:r>
              <a:rPr lang="zh-CN" altLang="en-US" sz="2135" strike="noStrike" noProof="1">
                <a:ln>
                  <a:noFill/>
                </a:ln>
                <a:solidFill>
                  <a:schemeClr val="bg1"/>
                </a:solidFill>
                <a:effectLst/>
                <a:uLnTx/>
                <a:uFillTx/>
                <a:latin typeface="微软雅黑" charset="-122"/>
                <a:ea typeface="微软雅黑" charset="-122"/>
                <a:sym typeface="+mn-ea"/>
              </a:rPr>
              <a:t>全文</a:t>
            </a:r>
            <a:r>
              <a:rPr lang="zh-CN" sz="2135" strike="noStrike" noProof="1">
                <a:ln>
                  <a:noFill/>
                </a:ln>
                <a:solidFill>
                  <a:schemeClr val="bg1"/>
                </a:solidFill>
                <a:effectLst/>
                <a:uLnTx/>
                <a:uFillTx/>
                <a:latin typeface="微软雅黑" charset="-122"/>
                <a:ea typeface="微软雅黑" charset="-122"/>
                <a:sym typeface="+mn-ea"/>
              </a:rPr>
              <a:t>）</a:t>
            </a:r>
            <a:endParaRPr kumimoji="0" lang="zh-CN" sz="2135" b="1" i="0" u="none" strike="noStrike" kern="1200" cap="none" spc="0" normalizeH="0" baseline="0" noProof="1">
              <a:ln>
                <a:noFill/>
              </a:ln>
              <a:solidFill>
                <a:schemeClr val="bg1"/>
              </a:solidFill>
              <a:effectLst/>
              <a:uLnTx/>
              <a:uFillTx/>
              <a:latin typeface="微软雅黑" charset="-122"/>
              <a:ea typeface="微软雅黑" charset="-122"/>
              <a:cs typeface="+mn-cs"/>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专利资源的应用价值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9940" name="矩形 16"/>
          <p:cNvSpPr/>
          <p:nvPr/>
        </p:nvSpPr>
        <p:spPr>
          <a:xfrm>
            <a:off x="3765550" y="1187450"/>
            <a:ext cx="7956550" cy="3301365"/>
          </a:xfrm>
          <a:prstGeom prst="rect">
            <a:avLst/>
          </a:prstGeom>
          <a:solidFill>
            <a:srgbClr val="0267B0"/>
          </a:solidFill>
          <a:ln w="9525">
            <a:noFill/>
          </a:ln>
        </p:spPr>
        <p:txBody>
          <a:bodyPr tIns="0" bIns="0" anchor="t"/>
          <a:p>
            <a:endParaRPr lang="zh-CN" altLang="zh-CN" sz="3200" dirty="0">
              <a:solidFill>
                <a:schemeClr val="bg1"/>
              </a:solidFill>
              <a:latin typeface="微软雅黑" charset="-122"/>
              <a:ea typeface="微软雅黑" charset="-122"/>
              <a:sym typeface="微软雅黑" charset="-122"/>
            </a:endParaRPr>
          </a:p>
        </p:txBody>
      </p:sp>
      <p:sp>
        <p:nvSpPr>
          <p:cNvPr id="23557" name="文本框 8"/>
          <p:cNvSpPr txBox="1"/>
          <p:nvPr/>
        </p:nvSpPr>
        <p:spPr>
          <a:xfrm>
            <a:off x="3848100" y="1380067"/>
            <a:ext cx="7793567" cy="3026410"/>
          </a:xfrm>
          <a:prstGeom prst="rect">
            <a:avLst/>
          </a:prstGeom>
          <a:noFill/>
          <a:ln w="9525">
            <a:noFill/>
          </a:ln>
        </p:spPr>
        <p:txBody>
          <a:bodyPr wrap="square" anchor="t">
            <a:spAutoFit/>
          </a:bodyPr>
          <a:p>
            <a:pPr algn="just" eaLnBrk="0" hangingPunct="0">
              <a:lnSpc>
                <a:spcPct val="110000"/>
              </a:lnSpc>
              <a:spcBef>
                <a:spcPct val="20000"/>
              </a:spcBef>
              <a:buClrTx/>
              <a:buSzTx/>
              <a:buFontTx/>
            </a:pPr>
            <a:r>
              <a:rPr lang="en-US" altLang="zh-CN" sz="2135" b="1" noProof="1">
                <a:solidFill>
                  <a:srgbClr val="FFFF00"/>
                </a:solidFill>
                <a:latin typeface="微软雅黑" charset="-122"/>
                <a:ea typeface="微软雅黑" charset="-122"/>
                <a:cs typeface="+mn-cs"/>
                <a:sym typeface="+mn-ea"/>
              </a:rPr>
              <a:t>了解最新技术研究进展，启发思路</a:t>
            </a:r>
            <a:r>
              <a:rPr lang="zh-CN" altLang="en-US" sz="1865" noProof="1">
                <a:solidFill>
                  <a:schemeClr val="bg1"/>
                </a:solidFill>
                <a:latin typeface="微软雅黑" charset="-122"/>
                <a:ea typeface="微软雅黑" charset="-122"/>
                <a:cs typeface="+mn-cs"/>
                <a:sym typeface="+mn-ea"/>
              </a:rPr>
              <a:t>：洞察技术发展趋势，预测技术发展动向，提高科研起点，获得科研支持资金。</a:t>
            </a:r>
            <a:endParaRPr lang="zh-CN" altLang="en-US" sz="1865" noProof="1">
              <a:solidFill>
                <a:schemeClr val="bg1"/>
              </a:solidFill>
              <a:latin typeface="微软雅黑" charset="-122"/>
              <a:ea typeface="微软雅黑" charset="-122"/>
            </a:endParaRPr>
          </a:p>
          <a:p>
            <a:pPr marL="0" lvl="1" algn="just" eaLnBrk="0" fontAlgn="base" hangingPunct="0">
              <a:lnSpc>
                <a:spcPct val="110000"/>
              </a:lnSpc>
              <a:spcBef>
                <a:spcPct val="20000"/>
              </a:spcBef>
              <a:buClrTx/>
              <a:buSzTx/>
              <a:buFontTx/>
            </a:pPr>
            <a:r>
              <a:rPr lang="en-US" altLang="zh-CN" sz="2135" b="1" strike="noStrike" noProof="1">
                <a:solidFill>
                  <a:srgbClr val="FFFF00"/>
                </a:solidFill>
                <a:latin typeface="微软雅黑" charset="-122"/>
                <a:ea typeface="微软雅黑" charset="-122"/>
                <a:cs typeface="+mn-cs"/>
                <a:sym typeface="+mn-ea"/>
              </a:rPr>
              <a:t>节约研究经费</a:t>
            </a:r>
            <a:r>
              <a:rPr lang="zh-CN" altLang="en-US" sz="2135" b="1" strike="noStrike" noProof="1">
                <a:solidFill>
                  <a:srgbClr val="FFFF00"/>
                </a:solidFill>
                <a:latin typeface="微软雅黑" charset="-122"/>
                <a:ea typeface="微软雅黑" charset="-122"/>
                <a:cs typeface="+mn-cs"/>
                <a:sym typeface="+mn-ea"/>
              </a:rPr>
              <a:t>，少走弯路</a:t>
            </a:r>
            <a:r>
              <a:rPr lang="en-US" altLang="zh-CN" sz="2135" b="1" strike="noStrike" noProof="1">
                <a:solidFill>
                  <a:srgbClr val="FFFF00"/>
                </a:solidFill>
                <a:latin typeface="微软雅黑" charset="-122"/>
                <a:ea typeface="微软雅黑" charset="-122"/>
                <a:cs typeface="+mn-cs"/>
                <a:sym typeface="+mn-ea"/>
              </a:rPr>
              <a:t>：</a:t>
            </a:r>
            <a:r>
              <a:rPr lang="zh-CN" altLang="en-US" sz="1865" strike="noStrike" noProof="1">
                <a:solidFill>
                  <a:schemeClr val="bg1"/>
                </a:solidFill>
                <a:latin typeface="微软雅黑" charset="-122"/>
                <a:ea typeface="微软雅黑" charset="-122"/>
                <a:cs typeface="+mn-cs"/>
                <a:sym typeface="+mn-ea"/>
              </a:rPr>
              <a:t>根据欧洲专利局的统计，欧洲每年大约要浪费200亿美元用于重复项目的开发投资。若能充分利用专利文献，则能节约出40%的研发经费用于高水平的研究工作。提</a:t>
            </a:r>
            <a:r>
              <a:rPr lang="zh-CN" altLang="en-US" sz="1865" strike="noStrike" noProof="1">
                <a:solidFill>
                  <a:schemeClr val="bg1"/>
                </a:solidFill>
                <a:latin typeface="微软雅黑" charset="-122"/>
                <a:ea typeface="微软雅黑" charset="-122"/>
                <a:cs typeface="+mn-cs"/>
                <a:sym typeface="+mn-ea"/>
              </a:rPr>
              <a:t>高工作</a:t>
            </a:r>
            <a:r>
              <a:rPr lang="zh-CN" altLang="en-US" sz="1865" strike="noStrike" noProof="1">
                <a:solidFill>
                  <a:schemeClr val="bg1"/>
                </a:solidFill>
                <a:latin typeface="微软雅黑" charset="-122"/>
                <a:ea typeface="微软雅黑" charset="-122"/>
                <a:cs typeface="+mn-cs"/>
                <a:sym typeface="+mn-ea"/>
              </a:rPr>
              <a:t>效率。</a:t>
            </a:r>
            <a:endParaRPr lang="zh-CN" altLang="en-US" sz="1865" strike="noStrike" noProof="1">
              <a:solidFill>
                <a:schemeClr val="bg1"/>
              </a:solidFill>
              <a:latin typeface="微软雅黑" charset="-122"/>
              <a:ea typeface="微软雅黑" charset="-122"/>
              <a:cs typeface="+mn-cs"/>
              <a:sym typeface="+mn-ea"/>
            </a:endParaRPr>
          </a:p>
          <a:p>
            <a:pPr marL="0" lvl="1" algn="just" eaLnBrk="0" fontAlgn="base" hangingPunct="0">
              <a:lnSpc>
                <a:spcPct val="110000"/>
              </a:lnSpc>
              <a:spcBef>
                <a:spcPct val="20000"/>
              </a:spcBef>
              <a:buClrTx/>
              <a:buSzTx/>
              <a:buFontTx/>
            </a:pPr>
            <a:r>
              <a:rPr lang="en-US" altLang="zh-CN" sz="2135" b="1" noProof="1">
                <a:solidFill>
                  <a:srgbClr val="FFFF00"/>
                </a:solidFill>
                <a:latin typeface="微软雅黑" charset="-122"/>
                <a:ea typeface="微软雅黑" charset="-122"/>
                <a:cs typeface="+mn-cs"/>
                <a:sym typeface="+mn-ea"/>
              </a:rPr>
              <a:t>洞悉竞争对手、同行的研究进展</a:t>
            </a:r>
            <a:endParaRPr lang="zh-CN" altLang="en-US" sz="1865" noProof="1">
              <a:solidFill>
                <a:schemeClr val="bg1"/>
              </a:solidFill>
              <a:latin typeface="微软雅黑" charset="-122"/>
              <a:ea typeface="微软雅黑" charset="-122"/>
            </a:endParaRPr>
          </a:p>
          <a:p>
            <a:pPr algn="just" eaLnBrk="0" hangingPunct="0">
              <a:lnSpc>
                <a:spcPct val="110000"/>
              </a:lnSpc>
              <a:spcBef>
                <a:spcPct val="20000"/>
              </a:spcBef>
              <a:buClrTx/>
              <a:buSzTx/>
              <a:buFontTx/>
            </a:pPr>
            <a:r>
              <a:rPr lang="en-US" altLang="zh-CN" sz="2135" b="1" noProof="1">
                <a:solidFill>
                  <a:srgbClr val="FFFF00"/>
                </a:solidFill>
                <a:latin typeface="微软雅黑" charset="-122"/>
                <a:ea typeface="微软雅黑" charset="-122"/>
                <a:cs typeface="+mn-cs"/>
                <a:sym typeface="+mn-ea"/>
              </a:rPr>
              <a:t>反映一个机构、国家的核心技术竞争力</a:t>
            </a:r>
            <a:endParaRPr lang="zh-CN" altLang="en-US" sz="1865" noProof="1">
              <a:solidFill>
                <a:schemeClr val="bg1"/>
              </a:solidFill>
              <a:latin typeface="微软雅黑" charset="-122"/>
              <a:ea typeface="微软雅黑" charset="-122"/>
            </a:endParaRPr>
          </a:p>
          <a:p>
            <a:pPr marL="342900" indent="-342900" algn="just" eaLnBrk="0" hangingPunct="0">
              <a:spcBef>
                <a:spcPct val="20000"/>
              </a:spcBef>
              <a:buClrTx/>
              <a:buSzTx/>
              <a:buFontTx/>
            </a:pPr>
            <a:endParaRPr lang="zh-CN" altLang="en-US" sz="1865" noProof="1">
              <a:solidFill>
                <a:schemeClr val="bg1"/>
              </a:solidFill>
              <a:latin typeface="微软雅黑" charset="-122"/>
              <a:ea typeface="微软雅黑" charset="-122"/>
              <a:sym typeface="宋体" pitchFamily="2" charset="-122"/>
            </a:endParaRPr>
          </a:p>
        </p:txBody>
      </p:sp>
      <p:sp>
        <p:nvSpPr>
          <p:cNvPr id="3" name="矩形 2"/>
          <p:cNvSpPr/>
          <p:nvPr/>
        </p:nvSpPr>
        <p:spPr>
          <a:xfrm>
            <a:off x="643467" y="1187451"/>
            <a:ext cx="1896533"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lang="zh-CN" sz="2400" b="1" strike="noStrike" noProof="1">
                <a:ln>
                  <a:noFill/>
                </a:ln>
                <a:solidFill>
                  <a:srgbClr val="FFC000"/>
                </a:solidFill>
                <a:effectLst/>
                <a:uLnTx/>
                <a:uFillTx/>
                <a:latin typeface="微软雅黑" charset="-122"/>
                <a:ea typeface="微软雅黑" charset="-122"/>
                <a:sym typeface="+mn-ea"/>
              </a:rPr>
              <a:t>专利</a:t>
            </a:r>
            <a:r>
              <a:rPr lang="zh-CN" sz="2400" b="1" strike="noStrike" noProof="1">
                <a:ln>
                  <a:noFill/>
                </a:ln>
                <a:solidFill>
                  <a:schemeClr val="bg1"/>
                </a:solidFill>
                <a:effectLst/>
                <a:uLnTx/>
                <a:uFillTx/>
                <a:latin typeface="微软雅黑" charset="-122"/>
                <a:ea typeface="微软雅黑" charset="-122"/>
                <a:sym typeface="+mn-ea"/>
              </a:rPr>
              <a:t>全文</a:t>
            </a:r>
            <a:endParaRPr kumimoji="0" lang="zh-CN" sz="2400" b="1" i="0" u="none" strike="noStrike" kern="1200" cap="none" spc="0" normalizeH="0" baseline="0" noProof="1">
              <a:ln>
                <a:noFill/>
              </a:ln>
              <a:solidFill>
                <a:schemeClr val="bg1"/>
              </a:solidFill>
              <a:effectLst/>
              <a:uLnTx/>
              <a:uFillTx/>
              <a:latin typeface="微软雅黑" charset="-122"/>
              <a:ea typeface="微软雅黑" charset="-122"/>
              <a:cs typeface="+mn-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科技成果的应用价值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3012" name="矩形 16"/>
          <p:cNvSpPr/>
          <p:nvPr/>
        </p:nvSpPr>
        <p:spPr>
          <a:xfrm>
            <a:off x="4589145" y="1187450"/>
            <a:ext cx="7132955" cy="3439795"/>
          </a:xfrm>
          <a:prstGeom prst="rect">
            <a:avLst/>
          </a:prstGeom>
          <a:solidFill>
            <a:srgbClr val="0172C4"/>
          </a:solidFill>
          <a:ln w="9525">
            <a:noFill/>
          </a:ln>
        </p:spPr>
        <p:txBody>
          <a:bodyPr tIns="0" bIns="0" anchor="t"/>
          <a:p>
            <a:endParaRPr lang="zh-CN" altLang="zh-CN" sz="3200" dirty="0">
              <a:solidFill>
                <a:schemeClr val="bg1"/>
              </a:solidFill>
              <a:latin typeface="微软雅黑" charset="-122"/>
              <a:ea typeface="微软雅黑" charset="-122"/>
              <a:sym typeface="微软雅黑" charset="-122"/>
            </a:endParaRPr>
          </a:p>
        </p:txBody>
      </p:sp>
      <p:sp>
        <p:nvSpPr>
          <p:cNvPr id="43013" name="文本框 8"/>
          <p:cNvSpPr txBox="1"/>
          <p:nvPr/>
        </p:nvSpPr>
        <p:spPr>
          <a:xfrm>
            <a:off x="4684184" y="1380067"/>
            <a:ext cx="6860116" cy="2879090"/>
          </a:xfrm>
          <a:prstGeom prst="rect">
            <a:avLst/>
          </a:prstGeom>
          <a:noFill/>
          <a:ln w="9525">
            <a:noFill/>
          </a:ln>
        </p:spPr>
        <p:txBody>
          <a:bodyPr wrap="square" anchor="t">
            <a:spAutoFit/>
          </a:bodyPr>
          <a:p>
            <a:pPr algn="just" eaLnBrk="0" hangingPunct="0">
              <a:lnSpc>
                <a:spcPct val="110000"/>
              </a:lnSpc>
              <a:spcBef>
                <a:spcPct val="20000"/>
              </a:spcBef>
              <a:buSzTx/>
            </a:pPr>
            <a:r>
              <a:rPr lang="zh-CN" altLang="zh-CN" sz="2135" b="1">
                <a:solidFill>
                  <a:srgbClr val="FFFF00"/>
                </a:solidFill>
                <a:latin typeface="微软雅黑" charset="-122"/>
                <a:ea typeface="微软雅黑" charset="-122"/>
                <a:sym typeface="宋体" pitchFamily="2" charset="-122"/>
              </a:rPr>
              <a:t>具有学术意义或实用意义</a:t>
            </a:r>
            <a:r>
              <a:rPr lang="zh-CN" altLang="en-US" sz="2135" b="1">
                <a:solidFill>
                  <a:srgbClr val="FFFF00"/>
                </a:solidFill>
                <a:latin typeface="微软雅黑" charset="-122"/>
                <a:ea typeface="微软雅黑" charset="-122"/>
                <a:sym typeface="宋体" pitchFamily="2" charset="-122"/>
              </a:rPr>
              <a:t>: </a:t>
            </a:r>
            <a:r>
              <a:rPr lang="zh-CN" altLang="en-US" sz="1865">
                <a:solidFill>
                  <a:schemeClr val="bg1"/>
                </a:solidFill>
                <a:latin typeface="微软雅黑" charset="-122"/>
                <a:ea typeface="微软雅黑" charset="-122"/>
                <a:sym typeface="宋体" pitchFamily="2" charset="-122"/>
              </a:rPr>
              <a:t>对某一科学技术研究课题，通过观察实验、研究试制或辩证思维活动取得的具有一定学术意义或实用意义的结果。科技成果按其研究性质分为基础研究成果、应用研究成果和发展工作成果。</a:t>
            </a:r>
            <a:r>
              <a:rPr lang="zh-CN" altLang="en-US" sz="1865">
                <a:solidFill>
                  <a:schemeClr val="bg1"/>
                </a:solidFill>
                <a:latin typeface="微软雅黑" charset="-122"/>
                <a:ea typeface="微软雅黑" charset="-122"/>
              </a:rPr>
              <a:t>报告格式规范，内容系统、详实、科研历程及其成果完整。</a:t>
            </a:r>
            <a:endParaRPr lang="zh-CN" altLang="en-US" sz="1865">
              <a:solidFill>
                <a:schemeClr val="bg1"/>
              </a:solidFill>
              <a:latin typeface="微软雅黑" charset="-122"/>
              <a:ea typeface="微软雅黑" charset="-122"/>
            </a:endParaRPr>
          </a:p>
          <a:p>
            <a:pPr algn="just" eaLnBrk="0" hangingPunct="0">
              <a:lnSpc>
                <a:spcPct val="110000"/>
              </a:lnSpc>
              <a:spcBef>
                <a:spcPct val="20000"/>
              </a:spcBef>
              <a:buSzTx/>
            </a:pPr>
            <a:endParaRPr lang="zh-CN" altLang="en-US" sz="1865">
              <a:solidFill>
                <a:schemeClr val="bg1"/>
              </a:solidFill>
              <a:latin typeface="微软雅黑" charset="-122"/>
              <a:ea typeface="微软雅黑" charset="-122"/>
              <a:sym typeface="宋体" pitchFamily="2" charset="-122"/>
            </a:endParaRPr>
          </a:p>
          <a:p>
            <a:pPr algn="just" eaLnBrk="0" hangingPunct="0">
              <a:lnSpc>
                <a:spcPct val="110000"/>
              </a:lnSpc>
              <a:spcBef>
                <a:spcPct val="20000"/>
              </a:spcBef>
              <a:buSzTx/>
            </a:pPr>
            <a:r>
              <a:rPr lang="zh-CN" altLang="zh-CN" sz="2135" b="1">
                <a:solidFill>
                  <a:srgbClr val="FFFF00"/>
                </a:solidFill>
                <a:latin typeface="微软雅黑" charset="-122"/>
                <a:ea typeface="微软雅黑" charset="-122"/>
                <a:sym typeface="宋体" pitchFamily="2" charset="-122"/>
              </a:rPr>
              <a:t>科技成果对人才评价、基础研究、成果转化等均有重要意义。</a:t>
            </a:r>
            <a:endParaRPr lang="zh-CN" altLang="zh-CN" sz="2135" b="1">
              <a:solidFill>
                <a:srgbClr val="FFFF00"/>
              </a:solidFill>
              <a:latin typeface="微软雅黑" charset="-122"/>
              <a:ea typeface="微软雅黑" charset="-122"/>
              <a:sym typeface="宋体" pitchFamily="2" charset="-122"/>
            </a:endParaRPr>
          </a:p>
        </p:txBody>
      </p:sp>
      <p:sp>
        <p:nvSpPr>
          <p:cNvPr id="2" name="矩形 1"/>
          <p:cNvSpPr/>
          <p:nvPr/>
        </p:nvSpPr>
        <p:spPr>
          <a:xfrm>
            <a:off x="643467" y="1187451"/>
            <a:ext cx="2332567"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lang="zh-CN" sz="2400" b="1" strike="noStrike" noProof="1">
                <a:ln>
                  <a:noFill/>
                </a:ln>
                <a:solidFill>
                  <a:srgbClr val="FFC000"/>
                </a:solidFill>
                <a:effectLst/>
                <a:uLnTx/>
                <a:uFillTx/>
                <a:latin typeface="微软雅黑" charset="-122"/>
                <a:ea typeface="微软雅黑" charset="-122"/>
                <a:sym typeface="+mn-ea"/>
              </a:rPr>
              <a:t>科技成果</a:t>
            </a:r>
            <a:r>
              <a:rPr lang="zh-CN" sz="2400" b="1" strike="noStrike" noProof="1">
                <a:ln>
                  <a:noFill/>
                </a:ln>
                <a:solidFill>
                  <a:schemeClr val="bg1"/>
                </a:solidFill>
                <a:effectLst/>
                <a:uLnTx/>
                <a:uFillTx/>
                <a:latin typeface="微软雅黑" charset="-122"/>
                <a:ea typeface="微软雅黑" charset="-122"/>
                <a:sym typeface="+mn-ea"/>
              </a:rPr>
              <a:t>全文</a:t>
            </a:r>
            <a:endParaRPr kumimoji="0" lang="zh-CN" sz="2400" b="1" i="0" u="none" strike="noStrike" kern="1200" cap="none" spc="0" normalizeH="0" baseline="0" noProof="1">
              <a:ln>
                <a:noFill/>
              </a:ln>
              <a:solidFill>
                <a:schemeClr val="bg1"/>
              </a:solidFill>
              <a:effectLst/>
              <a:uLnTx/>
              <a:uFillTx/>
              <a:latin typeface="微软雅黑" charset="-122"/>
              <a:ea typeface="微软雅黑" charset="-122"/>
              <a:cs typeface="+mn-cs"/>
              <a:sym typeface="+mn-ea"/>
            </a:endParaRPr>
          </a:p>
        </p:txBody>
      </p:sp>
      <p:pic>
        <p:nvPicPr>
          <p:cNvPr id="43015" name="图片 3"/>
          <p:cNvPicPr>
            <a:picLocks noChangeAspect="1"/>
          </p:cNvPicPr>
          <p:nvPr/>
        </p:nvPicPr>
        <p:blipFill>
          <a:blip r:embed="rId4">
            <a:clrChange>
              <a:clrFrom>
                <a:srgbClr val="F9F9F9"/>
              </a:clrFrom>
              <a:clrTo>
                <a:srgbClr val="F9F9F9">
                  <a:alpha val="0"/>
                </a:srgbClr>
              </a:clrTo>
            </a:clrChange>
          </a:blip>
          <a:stretch>
            <a:fillRect/>
          </a:stretch>
        </p:blipFill>
        <p:spPr>
          <a:xfrm>
            <a:off x="122767" y="1894417"/>
            <a:ext cx="4466167" cy="4548716"/>
          </a:xfrm>
          <a:prstGeom prst="rect">
            <a:avLst/>
          </a:prstGeom>
          <a:noFill/>
          <a:ln w="9525">
            <a:no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年鉴资源的应用价值</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5060" name="矩形 16"/>
          <p:cNvSpPr/>
          <p:nvPr/>
        </p:nvSpPr>
        <p:spPr>
          <a:xfrm>
            <a:off x="4158615" y="1402715"/>
            <a:ext cx="7132955" cy="3256280"/>
          </a:xfrm>
          <a:prstGeom prst="rect">
            <a:avLst/>
          </a:prstGeom>
          <a:solidFill>
            <a:srgbClr val="0173C6"/>
          </a:solidFill>
          <a:ln w="9525">
            <a:noFill/>
          </a:ln>
        </p:spPr>
        <p:txBody>
          <a:bodyPr tIns="0" bIns="0" anchor="t"/>
          <a:p>
            <a:endParaRPr lang="zh-CN" altLang="zh-CN" sz="3200" dirty="0">
              <a:solidFill>
                <a:schemeClr val="bg1"/>
              </a:solidFill>
              <a:latin typeface="微软雅黑" charset="-122"/>
              <a:ea typeface="微软雅黑" charset="-122"/>
              <a:sym typeface="微软雅黑" charset="-122"/>
            </a:endParaRPr>
          </a:p>
        </p:txBody>
      </p:sp>
      <p:sp>
        <p:nvSpPr>
          <p:cNvPr id="45061" name="文本框 8"/>
          <p:cNvSpPr txBox="1"/>
          <p:nvPr/>
        </p:nvSpPr>
        <p:spPr>
          <a:xfrm>
            <a:off x="4437380" y="1667087"/>
            <a:ext cx="6862233" cy="2861310"/>
          </a:xfrm>
          <a:prstGeom prst="rect">
            <a:avLst/>
          </a:prstGeom>
          <a:noFill/>
          <a:ln w="9525">
            <a:noFill/>
          </a:ln>
        </p:spPr>
        <p:txBody>
          <a:bodyPr wrap="square" anchor="t">
            <a:spAutoFit/>
          </a:bodyPr>
          <a:p>
            <a:pPr algn="l">
              <a:lnSpc>
                <a:spcPct val="150000"/>
              </a:lnSpc>
            </a:pPr>
            <a:r>
              <a:rPr lang="en-US" altLang="zh-CN" sz="2000">
                <a:solidFill>
                  <a:schemeClr val="bg1"/>
                </a:solidFill>
                <a:latin typeface="微软雅黑" charset="-122"/>
                <a:ea typeface="微软雅黑" charset="-122"/>
                <a:cs typeface="+mn-ea"/>
                <a:sym typeface="+mn-ea"/>
              </a:rPr>
              <a:t>1</a:t>
            </a:r>
            <a:r>
              <a:rPr lang="zh-CN" altLang="en-US" sz="2000">
                <a:solidFill>
                  <a:schemeClr val="bg1"/>
                </a:solidFill>
                <a:latin typeface="微软雅黑" charset="-122"/>
                <a:ea typeface="微软雅黑" charset="-122"/>
                <a:cs typeface="+mn-ea"/>
                <a:sym typeface="+mn-ea"/>
              </a:rPr>
              <a:t>、全面、系统、权威的信息资料，汇集了行业一年重要的信息资料，既有宏观全局的资料，也有微观典型的资料；</a:t>
            </a:r>
            <a:endParaRPr lang="zh-CN" altLang="en-US" sz="2000">
              <a:solidFill>
                <a:schemeClr val="bg1"/>
              </a:solidFill>
              <a:latin typeface="微软雅黑" charset="-122"/>
              <a:ea typeface="微软雅黑" charset="-122"/>
              <a:cs typeface="+mn-ea"/>
              <a:sym typeface="+mn-ea"/>
            </a:endParaRPr>
          </a:p>
          <a:p>
            <a:pPr algn="l">
              <a:lnSpc>
                <a:spcPct val="150000"/>
              </a:lnSpc>
            </a:pPr>
            <a:r>
              <a:rPr lang="en-US" altLang="zh-CN" sz="2000">
                <a:solidFill>
                  <a:schemeClr val="bg1"/>
                </a:solidFill>
                <a:latin typeface="微软雅黑" charset="-122"/>
                <a:ea typeface="微软雅黑" charset="-122"/>
                <a:cs typeface="+mn-ea"/>
                <a:sym typeface="+mn-ea"/>
              </a:rPr>
              <a:t>2</a:t>
            </a:r>
            <a:r>
              <a:rPr lang="zh-CN" altLang="en-US" sz="2000">
                <a:solidFill>
                  <a:schemeClr val="bg1"/>
                </a:solidFill>
                <a:latin typeface="微软雅黑" charset="-122"/>
                <a:ea typeface="微软雅黑" charset="-122"/>
                <a:cs typeface="+mn-ea"/>
                <a:sym typeface="+mn-ea"/>
              </a:rPr>
              <a:t>、快速了解国内行业发展状况、机构状况，为</a:t>
            </a:r>
            <a:r>
              <a:rPr lang="zh-CN" altLang="en-US" sz="2000">
                <a:solidFill>
                  <a:schemeClr val="bg1"/>
                </a:solidFill>
                <a:latin typeface="微软雅黑" charset="-122"/>
                <a:ea typeface="微软雅黑" charset="-122"/>
                <a:cs typeface="+mn-ea"/>
                <a:sym typeface="+mn-ea"/>
              </a:rPr>
              <a:t>重要决策、</a:t>
            </a:r>
            <a:r>
              <a:rPr lang="zh-CN" altLang="en-US" sz="2000">
                <a:solidFill>
                  <a:schemeClr val="bg1"/>
                </a:solidFill>
                <a:latin typeface="微软雅黑" charset="-122"/>
                <a:ea typeface="微软雅黑" charset="-122"/>
                <a:cs typeface="+mn-ea"/>
                <a:sym typeface="+mn-ea"/>
              </a:rPr>
              <a:t>制定发展规划、撰写总结计划等</a:t>
            </a:r>
            <a:r>
              <a:rPr lang="zh-CN" altLang="en-US" sz="2000">
                <a:solidFill>
                  <a:schemeClr val="bg1"/>
                </a:solidFill>
                <a:latin typeface="微软雅黑" charset="-122"/>
                <a:ea typeface="微软雅黑" charset="-122"/>
                <a:cs typeface="+mn-ea"/>
                <a:sym typeface="+mn-ea"/>
              </a:rPr>
              <a:t>提供数据</a:t>
            </a:r>
            <a:r>
              <a:rPr lang="zh-CN" altLang="en-US" sz="2000">
                <a:solidFill>
                  <a:schemeClr val="bg1"/>
                </a:solidFill>
                <a:latin typeface="微软雅黑" charset="-122"/>
                <a:ea typeface="微软雅黑" charset="-122"/>
                <a:cs typeface="+mn-ea"/>
                <a:sym typeface="+mn-ea"/>
              </a:rPr>
              <a:t>支撑；</a:t>
            </a:r>
            <a:endParaRPr lang="zh-CN" altLang="en-US" sz="2000">
              <a:solidFill>
                <a:schemeClr val="bg1"/>
              </a:solidFill>
              <a:latin typeface="微软雅黑" charset="-122"/>
              <a:ea typeface="微软雅黑" charset="-122"/>
              <a:cs typeface="+mn-ea"/>
            </a:endParaRPr>
          </a:p>
          <a:p>
            <a:pPr algn="l">
              <a:lnSpc>
                <a:spcPct val="150000"/>
              </a:lnSpc>
              <a:buClrTx/>
              <a:buSzTx/>
              <a:buNone/>
            </a:pPr>
            <a:r>
              <a:rPr lang="en-US" altLang="zh-CN" sz="2000">
                <a:solidFill>
                  <a:schemeClr val="bg1"/>
                </a:solidFill>
                <a:latin typeface="微软雅黑" charset="-122"/>
                <a:ea typeface="微软雅黑" charset="-122"/>
                <a:cs typeface="+mn-ea"/>
                <a:sym typeface="+mn-ea"/>
              </a:rPr>
              <a:t>3</a:t>
            </a:r>
            <a:r>
              <a:rPr lang="zh-CN" altLang="en-US" sz="2000">
                <a:solidFill>
                  <a:schemeClr val="bg1"/>
                </a:solidFill>
                <a:latin typeface="微软雅黑" charset="-122"/>
                <a:ea typeface="微软雅黑" charset="-122"/>
                <a:cs typeface="+mn-ea"/>
                <a:sym typeface="+mn-ea"/>
              </a:rPr>
              <a:t>、为行业研究、行业分析报告、实证研究等提供所必须的各类数据</a:t>
            </a:r>
            <a:r>
              <a:rPr lang="zh-CN" altLang="en-US" sz="2000">
                <a:solidFill>
                  <a:schemeClr val="bg1"/>
                </a:solidFill>
                <a:latin typeface="微软雅黑" charset="-122"/>
                <a:ea typeface="微软雅黑" charset="-122"/>
                <a:cs typeface="+mn-ea"/>
                <a:sym typeface="+mn-ea"/>
              </a:rPr>
              <a:t>资料。</a:t>
            </a:r>
            <a:endParaRPr lang="zh-CN" altLang="en-US" sz="2000">
              <a:solidFill>
                <a:schemeClr val="bg1"/>
              </a:solidFill>
              <a:latin typeface="微软雅黑" charset="-122"/>
              <a:ea typeface="微软雅黑" charset="-122"/>
              <a:cs typeface="+mn-ea"/>
              <a:sym typeface="+mn-ea"/>
            </a:endParaRPr>
          </a:p>
        </p:txBody>
      </p:sp>
      <p:sp>
        <p:nvSpPr>
          <p:cNvPr id="3" name="矩形 2"/>
          <p:cNvSpPr/>
          <p:nvPr/>
        </p:nvSpPr>
        <p:spPr>
          <a:xfrm>
            <a:off x="643467" y="1402716"/>
            <a:ext cx="2332567" cy="518584"/>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lang="zh-CN" sz="2400" b="1" strike="noStrike" noProof="1">
                <a:ln>
                  <a:noFill/>
                </a:ln>
                <a:solidFill>
                  <a:srgbClr val="FFC000"/>
                </a:solidFill>
                <a:effectLst/>
                <a:uLnTx/>
                <a:uFillTx/>
                <a:latin typeface="微软雅黑" charset="-122"/>
                <a:ea typeface="微软雅黑" charset="-122"/>
                <a:sym typeface="+mn-ea"/>
              </a:rPr>
              <a:t>年鉴</a:t>
            </a:r>
            <a:endParaRPr kumimoji="0" lang="zh-CN" sz="2400" b="1" i="0" u="none" strike="noStrike" kern="1200" cap="none" spc="0" normalizeH="0" baseline="0" noProof="1">
              <a:ln>
                <a:noFill/>
              </a:ln>
              <a:solidFill>
                <a:schemeClr val="bg1"/>
              </a:solidFill>
              <a:effectLst/>
              <a:uLnTx/>
              <a:uFillTx/>
              <a:latin typeface="微软雅黑" charset="-122"/>
              <a:ea typeface="微软雅黑" charset="-122"/>
              <a:cs typeface="+mn-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不同类型</a:t>
            </a:r>
            <a:r>
              <a:rPr lang="zh-CN" sz="3200" b="1" dirty="0">
                <a:solidFill>
                  <a:srgbClr val="0070C0"/>
                </a:solidFill>
                <a:latin typeface="微软雅黑" charset="-122"/>
                <a:ea typeface="微软雅黑" charset="-122"/>
                <a:sym typeface="+mn-ea"/>
              </a:rPr>
              <a:t>资源</a:t>
            </a:r>
            <a:r>
              <a:rPr lang="zh-CN" sz="3200" b="1" dirty="0">
                <a:solidFill>
                  <a:srgbClr val="0070C0"/>
                </a:solidFill>
                <a:latin typeface="微软雅黑" charset="-122"/>
                <a:ea typeface="微软雅黑" charset="-122"/>
                <a:sym typeface="+mn-ea"/>
              </a:rPr>
              <a:t>的</a:t>
            </a:r>
            <a:r>
              <a:rPr lang="zh-CN" sz="3200" b="1" dirty="0">
                <a:solidFill>
                  <a:srgbClr val="0070C0"/>
                </a:solidFill>
                <a:latin typeface="微软雅黑" charset="-122"/>
                <a:ea typeface="微软雅黑" charset="-122"/>
                <a:sym typeface="+mn-ea"/>
              </a:rPr>
              <a:t>选择</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30722" name="Group 2"/>
          <p:cNvGraphicFramePr>
            <a:graphicFrameLocks noGrp="1"/>
          </p:cNvGraphicFramePr>
          <p:nvPr>
            <p:custDataLst>
              <p:tags r:id="rId4"/>
            </p:custDataLst>
          </p:nvPr>
        </p:nvGraphicFramePr>
        <p:xfrm>
          <a:off x="1305560" y="2082165"/>
          <a:ext cx="9406890" cy="4101465"/>
        </p:xfrm>
        <a:graphic>
          <a:graphicData uri="http://schemas.openxmlformats.org/drawingml/2006/table">
            <a:tbl>
              <a:tblPr/>
              <a:tblGrid>
                <a:gridCol w="4813300"/>
                <a:gridCol w="4593590"/>
              </a:tblGrid>
              <a:tr h="4101465">
                <a:tc>
                  <a:txBody>
                    <a:bodyPr/>
                    <a:p>
                      <a:pPr marL="0" marR="0" lvl="0" indent="0" algn="l" defTabSz="0" rtl="0" eaLnBrk="1" fontAlgn="base" latinLnBrk="0" hangingPunct="1">
                        <a:spcBef>
                          <a:spcPct val="0"/>
                        </a:spcBef>
                        <a:spcAft>
                          <a:spcPct val="0"/>
                        </a:spcAft>
                        <a:buClrTx/>
                        <a:buSzTx/>
                        <a:buFont typeface="Arial" panose="020B0604020202020204" pitchFamily="34" charset="0"/>
                        <a:buNone/>
                      </a:pPr>
                      <a:endParaRPr kumimoji="0" lang="zh-CN" altLang="zh-CN" sz="2000" b="0" i="0" u="none" strike="noStrike" cap="none" normalizeH="0" baseline="0" dirty="0" smtClean="0">
                        <a:ln>
                          <a:noFill/>
                        </a:ln>
                        <a:solidFill>
                          <a:srgbClr val="000000"/>
                        </a:solidFill>
                        <a:effectLst/>
                        <a:latin typeface="Calibri" charset="0"/>
                        <a:ea typeface="宋体" pitchFamily="2" charset="-122"/>
                        <a:sym typeface="Calibri" charset="0"/>
                      </a:endParaRPr>
                    </a:p>
                  </a:txBody>
                  <a:tcPr marL="78096" marR="78096" marT="52057" marB="520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p>
                      <a:pPr marL="0" marR="0" lvl="0" indent="0" algn="l" defTabSz="0" rtl="0" eaLnBrk="1" fontAlgn="base" latinLnBrk="0" hangingPunct="1">
                        <a:spcBef>
                          <a:spcPct val="0"/>
                        </a:spcBef>
                        <a:spcAft>
                          <a:spcPct val="0"/>
                        </a:spcAft>
                        <a:buClrTx/>
                        <a:buSzTx/>
                        <a:buFont typeface="Arial" panose="020B0604020202020204" pitchFamily="34" charset="0"/>
                        <a:buNone/>
                      </a:pPr>
                      <a:endParaRPr kumimoji="0" lang="zh-CN" altLang="zh-CN" sz="2000" b="0" i="0" u="none" strike="noStrike" cap="none" normalizeH="0" baseline="0" dirty="0" smtClean="0">
                        <a:ln>
                          <a:noFill/>
                        </a:ln>
                        <a:solidFill>
                          <a:srgbClr val="000000"/>
                        </a:solidFill>
                        <a:effectLst/>
                        <a:latin typeface="Calibri" charset="0"/>
                        <a:ea typeface="宋体" pitchFamily="2" charset="-122"/>
                        <a:sym typeface="Calibri" charset="0"/>
                      </a:endParaRPr>
                    </a:p>
                  </a:txBody>
                  <a:tcPr marL="78096" marR="78096" marT="52057" marB="5205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9161" name="内容占位符 2"/>
          <p:cNvSpPr txBox="1"/>
          <p:nvPr>
            <p:custDataLst>
              <p:tags r:id="rId5"/>
            </p:custDataLst>
          </p:nvPr>
        </p:nvSpPr>
        <p:spPr>
          <a:xfrm>
            <a:off x="1760644" y="2476077"/>
            <a:ext cx="3994149" cy="3382433"/>
          </a:xfrm>
          <a:prstGeom prst="rect">
            <a:avLst/>
          </a:prstGeom>
          <a:noFill/>
          <a:ln w="9525">
            <a:noFill/>
          </a:ln>
        </p:spPr>
        <p:txBody>
          <a:bodyPr lIns="103854" tIns="51928" rIns="103854" bIns="51928" anchor="t"/>
          <a:p>
            <a:pPr marL="389255" indent="-389255">
              <a:lnSpc>
                <a:spcPct val="150000"/>
              </a:lnSpc>
              <a:spcBef>
                <a:spcPct val="20000"/>
              </a:spcBef>
              <a:buChar char="•"/>
            </a:pPr>
            <a:r>
              <a:rPr lang="zh-CN" altLang="en-US" sz="2000" dirty="0">
                <a:latin typeface="微软雅黑" charset="-122"/>
                <a:ea typeface="微软雅黑" charset="-122"/>
              </a:rPr>
              <a:t>最新研究进展</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某项先进技术的成果转化</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申请专利时防止重复申请</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实证研究需要大量</a:t>
            </a:r>
            <a:r>
              <a:rPr lang="zh-CN" altLang="en-US" sz="2000" dirty="0">
                <a:latin typeface="微软雅黑" charset="-122"/>
                <a:ea typeface="微软雅黑" charset="-122"/>
              </a:rPr>
              <a:t>指标数据</a:t>
            </a:r>
            <a:endParaRPr lang="zh-CN" altLang="en-US"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cs typeface="+mn-ea"/>
                <a:sym typeface="+mn-ea"/>
              </a:rPr>
              <a:t>某个政策</a:t>
            </a:r>
            <a:r>
              <a:rPr lang="en-US" altLang="zh-CN" sz="2000" dirty="0">
                <a:latin typeface="微软雅黑" charset="-122"/>
                <a:ea typeface="微软雅黑" charset="-122"/>
                <a:cs typeface="+mn-ea"/>
                <a:sym typeface="+mn-ea"/>
              </a:rPr>
              <a:t>/</a:t>
            </a:r>
            <a:r>
              <a:rPr lang="zh-CN" altLang="en-US" sz="2000" dirty="0">
                <a:latin typeface="微软雅黑" charset="-122"/>
                <a:ea typeface="微软雅黑" charset="-122"/>
                <a:cs typeface="+mn-ea"/>
                <a:sym typeface="+mn-ea"/>
              </a:rPr>
              <a:t>领域的历史报道</a:t>
            </a:r>
            <a:endParaRPr lang="zh-CN" altLang="en-US" sz="2000" dirty="0">
              <a:latin typeface="微软雅黑" charset="-122"/>
              <a:ea typeface="微软雅黑" charset="-122"/>
              <a:cs typeface="+mn-ea"/>
              <a:sym typeface="+mn-ea"/>
            </a:endParaRPr>
          </a:p>
          <a:p>
            <a:pPr marL="389255" indent="-389255">
              <a:lnSpc>
                <a:spcPct val="150000"/>
              </a:lnSpc>
              <a:spcBef>
                <a:spcPct val="20000"/>
              </a:spcBef>
              <a:buChar char="•"/>
            </a:pPr>
            <a:r>
              <a:rPr lang="zh-CN" altLang="en-US" sz="2000" dirty="0">
                <a:latin typeface="微软雅黑" charset="-122"/>
                <a:ea typeface="微软雅黑" charset="-122"/>
                <a:cs typeface="+mn-ea"/>
              </a:rPr>
              <a:t>标准类数据（国标</a:t>
            </a:r>
            <a:r>
              <a:rPr lang="en-US" altLang="zh-CN" sz="2000" dirty="0">
                <a:latin typeface="微软雅黑" charset="-122"/>
                <a:ea typeface="微软雅黑" charset="-122"/>
                <a:cs typeface="+mn-ea"/>
              </a:rPr>
              <a:t>/</a:t>
            </a:r>
            <a:r>
              <a:rPr lang="zh-CN" altLang="en-US" sz="2000" dirty="0">
                <a:latin typeface="微软雅黑" charset="-122"/>
                <a:ea typeface="微软雅黑" charset="-122"/>
                <a:cs typeface="+mn-ea"/>
              </a:rPr>
              <a:t>行</a:t>
            </a:r>
            <a:r>
              <a:rPr lang="zh-CN" altLang="en-US" sz="2000" dirty="0">
                <a:latin typeface="微软雅黑" charset="-122"/>
                <a:ea typeface="微软雅黑" charset="-122"/>
                <a:cs typeface="+mn-ea"/>
              </a:rPr>
              <a:t>标）</a:t>
            </a:r>
            <a:endParaRPr lang="zh-CN" altLang="en-US" sz="2000" dirty="0">
              <a:latin typeface="微软雅黑" charset="-122"/>
              <a:ea typeface="微软雅黑" charset="-122"/>
              <a:cs typeface="+mn-ea"/>
            </a:endParaRPr>
          </a:p>
        </p:txBody>
      </p:sp>
      <p:sp>
        <p:nvSpPr>
          <p:cNvPr id="49162" name="内容占位符 2"/>
          <p:cNvSpPr txBox="1"/>
          <p:nvPr>
            <p:custDataLst>
              <p:tags r:id="rId6"/>
            </p:custDataLst>
          </p:nvPr>
        </p:nvSpPr>
        <p:spPr>
          <a:xfrm>
            <a:off x="6548544" y="2473961"/>
            <a:ext cx="2971800" cy="3310467"/>
          </a:xfrm>
          <a:prstGeom prst="rect">
            <a:avLst/>
          </a:prstGeom>
          <a:noFill/>
          <a:ln w="9525">
            <a:noFill/>
          </a:ln>
        </p:spPr>
        <p:txBody>
          <a:bodyPr lIns="103854" tIns="51928" rIns="103854" bIns="51928" anchor="t"/>
          <a:p>
            <a:pPr marL="389255" indent="-389255">
              <a:lnSpc>
                <a:spcPct val="150000"/>
              </a:lnSpc>
              <a:spcBef>
                <a:spcPct val="20000"/>
              </a:spcBef>
              <a:buChar char="•"/>
            </a:pPr>
            <a:r>
              <a:rPr lang="zh-CN" altLang="en-US" sz="2000" dirty="0">
                <a:latin typeface="微软雅黑" charset="-122"/>
                <a:ea typeface="微软雅黑" charset="-122"/>
              </a:rPr>
              <a:t>期刊、博硕、会议</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科技成果</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专利</a:t>
            </a:r>
            <a:endParaRPr lang="en-US" altLang="zh-CN"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年鉴</a:t>
            </a:r>
            <a:endParaRPr lang="zh-CN" altLang="en-US"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报纸</a:t>
            </a:r>
            <a:endParaRPr lang="zh-CN" altLang="en-US" sz="2000" dirty="0">
              <a:latin typeface="微软雅黑" charset="-122"/>
              <a:ea typeface="微软雅黑" charset="-122"/>
            </a:endParaRPr>
          </a:p>
          <a:p>
            <a:pPr marL="389255" indent="-389255">
              <a:lnSpc>
                <a:spcPct val="150000"/>
              </a:lnSpc>
              <a:spcBef>
                <a:spcPct val="20000"/>
              </a:spcBef>
              <a:buChar char="•"/>
            </a:pPr>
            <a:r>
              <a:rPr lang="zh-CN" altLang="en-US" sz="2000" dirty="0">
                <a:latin typeface="微软雅黑" charset="-122"/>
                <a:ea typeface="微软雅黑" charset="-122"/>
              </a:rPr>
              <a:t>标准</a:t>
            </a:r>
            <a:endParaRPr lang="zh-CN" altLang="en-US" sz="2000" dirty="0">
              <a:latin typeface="微软雅黑" charset="-122"/>
              <a:ea typeface="微软雅黑" charset="-122"/>
            </a:endParaRPr>
          </a:p>
          <a:p>
            <a:pPr marL="389255" indent="-389255">
              <a:lnSpc>
                <a:spcPct val="150000"/>
              </a:lnSpc>
              <a:spcBef>
                <a:spcPct val="20000"/>
              </a:spcBef>
              <a:buChar char="•"/>
            </a:pPr>
            <a:endParaRPr lang="zh-CN" altLang="en-US" sz="2000" dirty="0">
              <a:latin typeface="微软雅黑" charset="-122"/>
              <a:ea typeface="微软雅黑" charset="-122"/>
            </a:endParaRPr>
          </a:p>
        </p:txBody>
      </p:sp>
      <p:sp>
        <p:nvSpPr>
          <p:cNvPr id="49163" name="文本框 5123"/>
          <p:cNvSpPr txBox="1"/>
          <p:nvPr>
            <p:custDataLst>
              <p:tags r:id="rId7"/>
            </p:custDataLst>
          </p:nvPr>
        </p:nvSpPr>
        <p:spPr>
          <a:xfrm>
            <a:off x="1202690" y="1045210"/>
            <a:ext cx="10176510" cy="645160"/>
          </a:xfrm>
          <a:prstGeom prst="rect">
            <a:avLst/>
          </a:prstGeom>
          <a:noFill/>
          <a:ln w="9525">
            <a:noFill/>
          </a:ln>
        </p:spPr>
        <p:txBody>
          <a:bodyPr wrap="square" anchor="t">
            <a:spAutoFit/>
          </a:bodyPr>
          <a:p>
            <a:pPr eaLnBrk="0" hangingPunct="0">
              <a:lnSpc>
                <a:spcPct val="150000"/>
              </a:lnSpc>
            </a:pPr>
            <a:r>
              <a:rPr lang="zh-CN" altLang="en-US" sz="2400" dirty="0">
                <a:latin typeface="楷体" panose="02010609060101010101" pitchFamily="49" charset="-122"/>
                <a:ea typeface="楷体" panose="02010609060101010101" pitchFamily="49" charset="-122"/>
                <a:sym typeface="宋体" pitchFamily="2" charset="-122"/>
              </a:rPr>
              <a:t>工作、</a:t>
            </a:r>
            <a:r>
              <a:rPr lang="zh-CN" altLang="en-US" sz="2400" dirty="0">
                <a:latin typeface="楷体" panose="02010609060101010101" pitchFamily="49" charset="-122"/>
                <a:ea typeface="楷体" panose="02010609060101010101" pitchFamily="49" charset="-122"/>
                <a:sym typeface="宋体" pitchFamily="2" charset="-122"/>
              </a:rPr>
              <a:t>科研、学习参考时，可根据资源的不同类型合理选择需要的资源。</a:t>
            </a:r>
            <a:endParaRPr lang="zh-CN" altLang="en-US" sz="2400" dirty="0">
              <a:latin typeface="楷体" panose="02010609060101010101" pitchFamily="49" charset="-122"/>
              <a:ea typeface="楷体" panose="02010609060101010101" pitchFamily="49"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137795"/>
            <a:ext cx="2610485" cy="660400"/>
            <a:chOff x="140678" y="239347"/>
            <a:chExt cx="2617041" cy="660539"/>
          </a:xfrm>
        </p:grpSpPr>
        <p:sp>
          <p:nvSpPr>
            <p:cNvPr id="7" name="矩形 6"/>
            <p:cNvSpPr/>
            <p:nvPr/>
          </p:nvSpPr>
          <p:spPr>
            <a:xfrm>
              <a:off x="140678" y="242111"/>
              <a:ext cx="2123551" cy="657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直角三角形 2"/>
            <p:cNvSpPr/>
            <p:nvPr/>
          </p:nvSpPr>
          <p:spPr>
            <a:xfrm flipV="1">
              <a:off x="2264231" y="239347"/>
              <a:ext cx="493488" cy="657775"/>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矩形 1"/>
          <p:cNvSpPr/>
          <p:nvPr/>
        </p:nvSpPr>
        <p:spPr>
          <a:xfrm>
            <a:off x="311150" y="238760"/>
            <a:ext cx="1489075" cy="460375"/>
          </a:xfrm>
          <a:prstGeom prst="rect">
            <a:avLst/>
          </a:prstGeom>
        </p:spPr>
        <p:txBody>
          <a:bodyPr wrap="square">
            <a:spAutoFit/>
          </a:bodyPr>
          <a:p>
            <a:pPr algn="dist"/>
            <a:r>
              <a:rPr lang="zh-CN" altLang="en-US" sz="2400" b="1" dirty="0">
                <a:solidFill>
                  <a:schemeClr val="bg1"/>
                </a:solidFill>
                <a:effectLst>
                  <a:outerShdw blurRad="38100" dist="38100" dir="2700000" algn="tl">
                    <a:srgbClr val="000000">
                      <a:alpha val="43137"/>
                    </a:srgbClr>
                  </a:outerShdw>
                </a:effectLst>
                <a:latin typeface="+mj-lt"/>
                <a:sym typeface="+mn-ea"/>
              </a:rPr>
              <a:t>目录</a:t>
            </a:r>
            <a:endParaRPr lang="zh-CN" altLang="en-US" sz="2400" b="1" dirty="0">
              <a:solidFill>
                <a:schemeClr val="bg1"/>
              </a:solidFill>
              <a:effectLst>
                <a:outerShdw blurRad="38100" dist="38100" dir="2700000" algn="tl">
                  <a:srgbClr val="000000">
                    <a:alpha val="43137"/>
                  </a:srgbClr>
                </a:outerShdw>
              </a:effectLst>
              <a:latin typeface="+mj-lt"/>
              <a:sym typeface="+mn-ea"/>
            </a:endParaRPr>
          </a:p>
        </p:txBody>
      </p:sp>
      <p:grpSp>
        <p:nvGrpSpPr>
          <p:cNvPr id="6" name="组合 5"/>
          <p:cNvGrpSpPr/>
          <p:nvPr/>
        </p:nvGrpSpPr>
        <p:grpSpPr>
          <a:xfrm rot="0">
            <a:off x="3100705" y="864235"/>
            <a:ext cx="5972895" cy="900000"/>
            <a:chOff x="2406" y="2410"/>
            <a:chExt cx="9407" cy="1417"/>
          </a:xfrm>
        </p:grpSpPr>
        <p:sp>
          <p:nvSpPr>
            <p:cNvPr id="53" name="TextBox 6"/>
            <p:cNvSpPr txBox="1">
              <a:spLocks noChangeArrowheads="1"/>
            </p:cNvSpPr>
            <p:nvPr>
              <p:custDataLst>
                <p:tags r:id="rId1"/>
              </p:custDataLst>
            </p:nvPr>
          </p:nvSpPr>
          <p:spPr bwMode="auto">
            <a:xfrm>
              <a:off x="4309" y="2731"/>
              <a:ext cx="7298"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知网首页全新改版升级</a:t>
              </a:r>
              <a:endPar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99" name="组合 98"/>
            <p:cNvGrpSpPr/>
            <p:nvPr/>
          </p:nvGrpSpPr>
          <p:grpSpPr>
            <a:xfrm>
              <a:off x="2406" y="2410"/>
              <a:ext cx="1417" cy="1417"/>
              <a:chOff x="304800" y="673100"/>
              <a:chExt cx="3194660" cy="3194366"/>
            </a:xfrm>
            <a:effectLst>
              <a:outerShdw blurRad="444500" dist="254000" dir="8100000" algn="tr" rotWithShape="0">
                <a:prstClr val="black">
                  <a:alpha val="50000"/>
                </a:prstClr>
              </a:outerShdw>
            </a:effectLst>
          </p:grpSpPr>
          <p:sp>
            <p:nvSpPr>
              <p:cNvPr id="100" name="同心圆 99"/>
              <p:cNvSpPr/>
              <p:nvPr/>
            </p:nvSpPr>
            <p:spPr>
              <a:xfrm>
                <a:off x="304800" y="673100"/>
                <a:ext cx="3194660" cy="319436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101" name="椭圆 100"/>
              <p:cNvSpPr/>
              <p:nvPr/>
            </p:nvSpPr>
            <p:spPr>
              <a:xfrm>
                <a:off x="389859" y="767173"/>
                <a:ext cx="3002981" cy="300270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rPr>
                  <a:t>一</a:t>
                </a:r>
                <a:endPar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cxnSp>
          <p:nvCxnSpPr>
            <p:cNvPr id="9" name="直接连接符 8"/>
            <p:cNvCxnSpPr/>
            <p:nvPr/>
          </p:nvCxnSpPr>
          <p:spPr>
            <a:xfrm>
              <a:off x="3875" y="3638"/>
              <a:ext cx="7938" cy="0"/>
            </a:xfrm>
            <a:prstGeom prst="line">
              <a:avLst/>
            </a:prstGeom>
          </p:spPr>
          <p:style>
            <a:lnRef idx="3">
              <a:schemeClr val="accent5"/>
            </a:lnRef>
            <a:fillRef idx="0">
              <a:schemeClr val="accent5"/>
            </a:fillRef>
            <a:effectRef idx="2">
              <a:schemeClr val="accent5"/>
            </a:effectRef>
            <a:fontRef idx="minor">
              <a:schemeClr val="tx1"/>
            </a:fontRef>
          </p:style>
        </p:cxnSp>
      </p:grpSp>
      <p:pic>
        <p:nvPicPr>
          <p:cNvPr id="24" name="图片 23"/>
          <p:cNvPicPr>
            <a:picLocks noChangeAspect="1"/>
          </p:cNvPicPr>
          <p:nvPr>
            <p:custDataLst>
              <p:tags r:id="rId2"/>
            </p:custDataLst>
          </p:nvPr>
        </p:nvPicPr>
        <p:blipFill>
          <a:blip r:embed="rId3"/>
          <a:stretch>
            <a:fillRect/>
          </a:stretch>
        </p:blipFill>
        <p:spPr>
          <a:xfrm>
            <a:off x="9548495" y="121920"/>
            <a:ext cx="2420620" cy="1010920"/>
          </a:xfrm>
          <a:prstGeom prst="rect">
            <a:avLst/>
          </a:prstGeom>
        </p:spPr>
      </p:pic>
      <p:grpSp>
        <p:nvGrpSpPr>
          <p:cNvPr id="5" name="组合 4"/>
          <p:cNvGrpSpPr/>
          <p:nvPr/>
        </p:nvGrpSpPr>
        <p:grpSpPr>
          <a:xfrm rot="0">
            <a:off x="3100705" y="2033905"/>
            <a:ext cx="5972895" cy="900000"/>
            <a:chOff x="2406" y="2410"/>
            <a:chExt cx="9407" cy="1417"/>
          </a:xfrm>
        </p:grpSpPr>
        <p:sp>
          <p:nvSpPr>
            <p:cNvPr id="17" name="TextBox 6"/>
            <p:cNvSpPr txBox="1">
              <a:spLocks noChangeArrowheads="1"/>
            </p:cNvSpPr>
            <p:nvPr>
              <p:custDataLst>
                <p:tags r:id="rId4"/>
              </p:custDataLst>
            </p:nvPr>
          </p:nvSpPr>
          <p:spPr bwMode="auto">
            <a:xfrm>
              <a:off x="4309" y="2731"/>
              <a:ext cx="7298"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知网数字资源介绍</a:t>
              </a:r>
              <a:endPar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18" name="组合 17"/>
            <p:cNvGrpSpPr/>
            <p:nvPr/>
          </p:nvGrpSpPr>
          <p:grpSpPr>
            <a:xfrm>
              <a:off x="2406" y="2410"/>
              <a:ext cx="1417" cy="1417"/>
              <a:chOff x="304800" y="673100"/>
              <a:chExt cx="3194660" cy="3194366"/>
            </a:xfrm>
            <a:effectLst>
              <a:outerShdw blurRad="444500" dist="254000" dir="8100000" algn="tr" rotWithShape="0">
                <a:prstClr val="black">
                  <a:alpha val="50000"/>
                </a:prstClr>
              </a:outerShdw>
            </a:effectLst>
          </p:grpSpPr>
          <p:sp>
            <p:nvSpPr>
              <p:cNvPr id="19" name="同心圆 18"/>
              <p:cNvSpPr/>
              <p:nvPr/>
            </p:nvSpPr>
            <p:spPr>
              <a:xfrm>
                <a:off x="304800" y="673100"/>
                <a:ext cx="3194660" cy="319436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20" name="椭圆 19"/>
              <p:cNvSpPr/>
              <p:nvPr/>
            </p:nvSpPr>
            <p:spPr>
              <a:xfrm>
                <a:off x="389859" y="767173"/>
                <a:ext cx="3002981" cy="300270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rPr>
                  <a:t>二</a:t>
                </a:r>
                <a:endPar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cxnSp>
          <p:nvCxnSpPr>
            <p:cNvPr id="21" name="直接连接符 20"/>
            <p:cNvCxnSpPr/>
            <p:nvPr/>
          </p:nvCxnSpPr>
          <p:spPr>
            <a:xfrm>
              <a:off x="3875" y="3638"/>
              <a:ext cx="7938"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22" name="组合 21"/>
          <p:cNvGrpSpPr/>
          <p:nvPr/>
        </p:nvGrpSpPr>
        <p:grpSpPr>
          <a:xfrm rot="0">
            <a:off x="3100705" y="3218180"/>
            <a:ext cx="5972895" cy="900000"/>
            <a:chOff x="2406" y="2410"/>
            <a:chExt cx="9407" cy="1417"/>
          </a:xfrm>
        </p:grpSpPr>
        <p:sp>
          <p:nvSpPr>
            <p:cNvPr id="23" name="TextBox 6"/>
            <p:cNvSpPr txBox="1">
              <a:spLocks noChangeArrowheads="1"/>
            </p:cNvSpPr>
            <p:nvPr>
              <p:custDataLst>
                <p:tags r:id="rId5"/>
              </p:custDataLst>
            </p:nvPr>
          </p:nvSpPr>
          <p:spPr bwMode="auto">
            <a:xfrm>
              <a:off x="4309" y="2731"/>
              <a:ext cx="7298"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如何精准获取</a:t>
              </a: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所需文献</a:t>
              </a:r>
              <a:endPar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25" name="组合 24"/>
            <p:cNvGrpSpPr/>
            <p:nvPr/>
          </p:nvGrpSpPr>
          <p:grpSpPr>
            <a:xfrm>
              <a:off x="2406" y="2410"/>
              <a:ext cx="1417" cy="1417"/>
              <a:chOff x="304800" y="673100"/>
              <a:chExt cx="3194660" cy="3194366"/>
            </a:xfrm>
            <a:effectLst>
              <a:outerShdw blurRad="444500" dist="254000" dir="8100000" algn="tr" rotWithShape="0">
                <a:prstClr val="black">
                  <a:alpha val="50000"/>
                </a:prstClr>
              </a:outerShdw>
            </a:effectLst>
          </p:grpSpPr>
          <p:sp>
            <p:nvSpPr>
              <p:cNvPr id="26" name="同心圆 25"/>
              <p:cNvSpPr/>
              <p:nvPr/>
            </p:nvSpPr>
            <p:spPr>
              <a:xfrm>
                <a:off x="304800" y="673100"/>
                <a:ext cx="3194660" cy="319436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27" name="椭圆 26"/>
              <p:cNvSpPr/>
              <p:nvPr/>
            </p:nvSpPr>
            <p:spPr>
              <a:xfrm>
                <a:off x="389859" y="767173"/>
                <a:ext cx="3002981" cy="300270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rPr>
                  <a:t>三</a:t>
                </a:r>
                <a:endPar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cxnSp>
          <p:nvCxnSpPr>
            <p:cNvPr id="28" name="直接连接符 27"/>
            <p:cNvCxnSpPr/>
            <p:nvPr/>
          </p:nvCxnSpPr>
          <p:spPr>
            <a:xfrm>
              <a:off x="3875" y="3638"/>
              <a:ext cx="7938"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29" name="组合 28"/>
          <p:cNvGrpSpPr/>
          <p:nvPr/>
        </p:nvGrpSpPr>
        <p:grpSpPr>
          <a:xfrm rot="0">
            <a:off x="3103880" y="4417695"/>
            <a:ext cx="5972895" cy="900000"/>
            <a:chOff x="2406" y="2410"/>
            <a:chExt cx="9407" cy="1417"/>
          </a:xfrm>
        </p:grpSpPr>
        <p:sp>
          <p:nvSpPr>
            <p:cNvPr id="30" name="TextBox 6"/>
            <p:cNvSpPr txBox="1">
              <a:spLocks noChangeArrowheads="1"/>
            </p:cNvSpPr>
            <p:nvPr>
              <p:custDataLst>
                <p:tags r:id="rId6"/>
              </p:custDataLst>
            </p:nvPr>
          </p:nvSpPr>
          <p:spPr bwMode="auto">
            <a:xfrm>
              <a:off x="4309" y="2731"/>
              <a:ext cx="7298"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如何全面了解一个知识领域</a:t>
              </a:r>
              <a:endPar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31" name="组合 30"/>
            <p:cNvGrpSpPr/>
            <p:nvPr/>
          </p:nvGrpSpPr>
          <p:grpSpPr>
            <a:xfrm>
              <a:off x="2406" y="2410"/>
              <a:ext cx="1417" cy="1417"/>
              <a:chOff x="304800" y="673100"/>
              <a:chExt cx="3194660" cy="3194366"/>
            </a:xfrm>
            <a:effectLst>
              <a:outerShdw blurRad="444500" dist="254000" dir="8100000" algn="tr" rotWithShape="0">
                <a:prstClr val="black">
                  <a:alpha val="50000"/>
                </a:prstClr>
              </a:outerShdw>
            </a:effectLst>
          </p:grpSpPr>
          <p:sp>
            <p:nvSpPr>
              <p:cNvPr id="32" name="同心圆 31"/>
              <p:cNvSpPr/>
              <p:nvPr/>
            </p:nvSpPr>
            <p:spPr>
              <a:xfrm>
                <a:off x="304800" y="673100"/>
                <a:ext cx="3194660" cy="319436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33" name="椭圆 32"/>
              <p:cNvSpPr/>
              <p:nvPr/>
            </p:nvSpPr>
            <p:spPr>
              <a:xfrm>
                <a:off x="389859" y="767173"/>
                <a:ext cx="3002981" cy="300270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rPr>
                  <a:t>四</a:t>
                </a:r>
                <a:endPar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cxnSp>
          <p:nvCxnSpPr>
            <p:cNvPr id="34" name="直接连接符 33"/>
            <p:cNvCxnSpPr/>
            <p:nvPr/>
          </p:nvCxnSpPr>
          <p:spPr>
            <a:xfrm>
              <a:off x="3875" y="3638"/>
              <a:ext cx="7938" cy="0"/>
            </a:xfrm>
            <a:prstGeom prst="line">
              <a:avLst/>
            </a:prstGeom>
          </p:spPr>
          <p:style>
            <a:lnRef idx="3">
              <a:schemeClr val="accent5"/>
            </a:lnRef>
            <a:fillRef idx="0">
              <a:schemeClr val="accent5"/>
            </a:fillRef>
            <a:effectRef idx="2">
              <a:schemeClr val="accent5"/>
            </a:effectRef>
            <a:fontRef idx="minor">
              <a:schemeClr val="tx1"/>
            </a:fontRef>
          </p:style>
        </p:cxnSp>
      </p:grpSp>
      <p:grpSp>
        <p:nvGrpSpPr>
          <p:cNvPr id="35" name="组合 34"/>
          <p:cNvGrpSpPr/>
          <p:nvPr/>
        </p:nvGrpSpPr>
        <p:grpSpPr>
          <a:xfrm rot="0">
            <a:off x="3107055" y="5617210"/>
            <a:ext cx="6200204" cy="900000"/>
            <a:chOff x="2406" y="2410"/>
            <a:chExt cx="9765" cy="1417"/>
          </a:xfrm>
        </p:grpSpPr>
        <p:sp>
          <p:nvSpPr>
            <p:cNvPr id="36" name="TextBox 6"/>
            <p:cNvSpPr txBox="1">
              <a:spLocks noChangeArrowheads="1"/>
            </p:cNvSpPr>
            <p:nvPr>
              <p:custDataLst>
                <p:tags r:id="rId7"/>
              </p:custDataLst>
            </p:nvPr>
          </p:nvSpPr>
          <p:spPr bwMode="auto">
            <a:xfrm>
              <a:off x="4309" y="2731"/>
              <a:ext cx="7862"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如何具化</a:t>
              </a:r>
              <a:r>
                <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rPr>
                <a:t>特定知识领域研究点</a:t>
              </a:r>
              <a:endParaRPr lang="zh-CN" sz="28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37" name="组合 36"/>
            <p:cNvGrpSpPr/>
            <p:nvPr/>
          </p:nvGrpSpPr>
          <p:grpSpPr>
            <a:xfrm>
              <a:off x="2406" y="2410"/>
              <a:ext cx="1417" cy="1417"/>
              <a:chOff x="304800" y="673100"/>
              <a:chExt cx="3194660" cy="3194366"/>
            </a:xfrm>
            <a:effectLst>
              <a:outerShdw blurRad="444500" dist="254000" dir="8100000" algn="tr" rotWithShape="0">
                <a:prstClr val="black">
                  <a:alpha val="50000"/>
                </a:prstClr>
              </a:outerShdw>
            </a:effectLst>
          </p:grpSpPr>
          <p:sp>
            <p:nvSpPr>
              <p:cNvPr id="38" name="同心圆 37"/>
              <p:cNvSpPr/>
              <p:nvPr/>
            </p:nvSpPr>
            <p:spPr>
              <a:xfrm>
                <a:off x="304800" y="673100"/>
                <a:ext cx="3194660" cy="319436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solidFill>
                    <a:schemeClr val="tx1"/>
                  </a:solidFill>
                  <a:ea typeface="微软雅黑" charset="-122"/>
                </a:endParaRPr>
              </a:p>
            </p:txBody>
          </p:sp>
          <p:sp>
            <p:nvSpPr>
              <p:cNvPr id="39" name="椭圆 38"/>
              <p:cNvSpPr/>
              <p:nvPr/>
            </p:nvSpPr>
            <p:spPr>
              <a:xfrm>
                <a:off x="389859" y="767173"/>
                <a:ext cx="3002981" cy="300270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rPr>
                  <a:t>五</a:t>
                </a:r>
                <a:endParaRPr lang="zh-CN" altLang="en-US" sz="24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cxnSp>
          <p:nvCxnSpPr>
            <p:cNvPr id="40" name="直接连接符 39"/>
            <p:cNvCxnSpPr/>
            <p:nvPr/>
          </p:nvCxnSpPr>
          <p:spPr>
            <a:xfrm>
              <a:off x="3875" y="3638"/>
              <a:ext cx="7938" cy="0"/>
            </a:xfrm>
            <a:prstGeom prst="line">
              <a:avLst/>
            </a:prstGeom>
          </p:spPr>
          <p:style>
            <a:lnRef idx="3">
              <a:schemeClr val="accent5"/>
            </a:lnRef>
            <a:fillRef idx="0">
              <a:schemeClr val="accent5"/>
            </a:fillRef>
            <a:effectRef idx="2">
              <a:schemeClr val="accent5"/>
            </a:effectRef>
            <a:fontRef idx="minor">
              <a:schemeClr val="tx1"/>
            </a:fontRef>
          </p:style>
        </p:cxnSp>
      </p:gr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1773555"/>
            <a:ext cx="12192000" cy="265811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lvl="0" algn="l">
              <a:lnSpc>
                <a:spcPct val="125000"/>
              </a:lnSpc>
              <a:buClrTx/>
              <a:buSzTx/>
              <a:buFontTx/>
            </a:pPr>
            <a:r>
              <a:rPr lang="zh-CN" sz="3200" b="1" dirty="0">
                <a:solidFill>
                  <a:srgbClr val="0070C0"/>
                </a:solidFill>
                <a:latin typeface="微软雅黑" charset="-122"/>
                <a:ea typeface="微软雅黑" charset="-122"/>
                <a:sym typeface="+mn-lt"/>
              </a:rPr>
              <a:t>跨库和单库切换</a:t>
            </a:r>
            <a:endParaRPr lang="zh-CN" sz="3200" b="1" dirty="0">
              <a:solidFill>
                <a:srgbClr val="0070C0"/>
              </a:solidFill>
              <a:latin typeface="微软雅黑" charset="-122"/>
              <a:ea typeface="微软雅黑" charset="-122"/>
              <a:sym typeface="+mn-lt"/>
            </a:endParaRPr>
          </a:p>
        </p:txBody>
      </p:sp>
      <p:cxnSp>
        <p:nvCxnSpPr>
          <p:cNvPr id="2" name="直接连接符 1"/>
          <p:cNvCxnSpPr>
            <a:stCxn id="11" idx="4"/>
          </p:cNvCxnSpPr>
          <p:nvPr/>
        </p:nvCxnSpPr>
        <p:spPr>
          <a:xfrm>
            <a:off x="2908300" y="3702050"/>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标注 4"/>
          <p:cNvSpPr/>
          <p:nvPr/>
        </p:nvSpPr>
        <p:spPr>
          <a:xfrm>
            <a:off x="7012305" y="5182235"/>
            <a:ext cx="2644140" cy="617220"/>
          </a:xfrm>
          <a:prstGeom prst="wedgeRectCallout">
            <a:avLst>
              <a:gd name="adj1" fmla="val 20893"/>
              <a:gd name="adj2" fmla="val -278189"/>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2400" b="1">
                <a:solidFill>
                  <a:schemeClr val="tx1"/>
                </a:solidFill>
                <a:latin typeface="黑体" panose="02010609060101010101" charset="-122"/>
                <a:ea typeface="黑体" panose="02010609060101010101" charset="-122"/>
              </a:rPr>
              <a:t>跨库多选</a:t>
            </a:r>
            <a:endParaRPr lang="zh-CN" altLang="en-US" sz="2400" b="1">
              <a:solidFill>
                <a:schemeClr val="tx1"/>
              </a:solidFill>
              <a:latin typeface="黑体" panose="02010609060101010101" charset="-122"/>
              <a:ea typeface="黑体" panose="02010609060101010101" charset="-122"/>
            </a:endParaRPr>
          </a:p>
        </p:txBody>
      </p:sp>
      <p:pic>
        <p:nvPicPr>
          <p:cNvPr id="10" name="图片 9"/>
          <p:cNvPicPr>
            <a:picLocks noChangeAspect="1"/>
          </p:cNvPicPr>
          <p:nvPr/>
        </p:nvPicPr>
        <p:blipFill>
          <a:blip r:embed="rId5"/>
          <a:stretch>
            <a:fillRect/>
          </a:stretch>
        </p:blipFill>
        <p:spPr>
          <a:xfrm>
            <a:off x="0" y="1773555"/>
            <a:ext cx="12192000" cy="2679700"/>
          </a:xfrm>
          <a:prstGeom prst="rect">
            <a:avLst/>
          </a:prstGeom>
        </p:spPr>
      </p:pic>
      <p:sp>
        <p:nvSpPr>
          <p:cNvPr id="11" name="矩形标注 10"/>
          <p:cNvSpPr/>
          <p:nvPr/>
        </p:nvSpPr>
        <p:spPr>
          <a:xfrm>
            <a:off x="1019175" y="5182235"/>
            <a:ext cx="2644140" cy="617220"/>
          </a:xfrm>
          <a:prstGeom prst="wedgeRectCallout">
            <a:avLst>
              <a:gd name="adj1" fmla="val 21445"/>
              <a:gd name="adj2" fmla="val -289814"/>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p>
            <a:pPr algn="ctr"/>
            <a:r>
              <a:rPr lang="zh-CN" altLang="en-US" sz="2400" b="1">
                <a:solidFill>
                  <a:schemeClr val="tx1"/>
                </a:solidFill>
                <a:latin typeface="黑体" panose="02010609060101010101" charset="-122"/>
                <a:ea typeface="黑体" panose="02010609060101010101" charset="-122"/>
              </a:rPr>
              <a:t>选择单库</a:t>
            </a:r>
            <a:endParaRPr lang="zh-CN" altLang="en-US" sz="2400" b="1">
              <a:solidFill>
                <a:schemeClr val="tx1"/>
              </a:solidFill>
              <a:latin typeface="黑体" panose="02010609060101010101" charset="-122"/>
              <a:ea typeface="黑体" panose="02010609060101010101" charset="-122"/>
            </a:endParaRPr>
          </a:p>
        </p:txBody>
      </p:sp>
      <p:sp>
        <p:nvSpPr>
          <p:cNvPr id="12" name="矩形 11"/>
          <p:cNvSpPr/>
          <p:nvPr/>
        </p:nvSpPr>
        <p:spPr>
          <a:xfrm>
            <a:off x="2340610" y="3410585"/>
            <a:ext cx="895985" cy="295275"/>
          </a:xfrm>
          <a:prstGeom prst="rect">
            <a:avLst/>
          </a:prstGeom>
          <a:noFill/>
          <a:ln w="285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5" grpId="2" bldLvl="0" animBg="1"/>
      <p:bldP spid="11" grpId="0" bldLvl="0" animBg="1"/>
      <p:bldP spid="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17880" y="865505"/>
            <a:ext cx="10610850" cy="595820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 name="矩形 6"/>
          <p:cNvSpPr/>
          <p:nvPr/>
        </p:nvSpPr>
        <p:spPr>
          <a:xfrm>
            <a:off x="1073785" y="5010150"/>
            <a:ext cx="1202690" cy="365760"/>
          </a:xfrm>
          <a:prstGeom prst="rect">
            <a:avLst/>
          </a:prstGeom>
          <a:noFill/>
          <a:ln w="28575" cmpd="sng">
            <a:solidFill>
              <a:srgbClr val="FF33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006725" y="1328420"/>
            <a:ext cx="6569075" cy="5969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127760" y="892175"/>
            <a:ext cx="9944100" cy="595820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矩形 9"/>
          <p:cNvSpPr/>
          <p:nvPr/>
        </p:nvSpPr>
        <p:spPr>
          <a:xfrm>
            <a:off x="1127760" y="1706245"/>
            <a:ext cx="1863090" cy="36404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252470" y="2051050"/>
            <a:ext cx="5019675" cy="3886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2830"/>
          <a:stretch>
            <a:fillRect/>
          </a:stretch>
        </p:blipFill>
        <p:spPr>
          <a:xfrm>
            <a:off x="1200785" y="901700"/>
            <a:ext cx="9912350" cy="579374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矩形 9"/>
          <p:cNvSpPr/>
          <p:nvPr/>
        </p:nvSpPr>
        <p:spPr>
          <a:xfrm>
            <a:off x="5622925" y="1352550"/>
            <a:ext cx="882015" cy="2952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107680" y="1329690"/>
            <a:ext cx="2293620" cy="5981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3209925" y="2807970"/>
            <a:ext cx="716915" cy="2247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711960" y="3743325"/>
            <a:ext cx="4049395" cy="2952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5"/>
          <a:stretch>
            <a:fillRect/>
          </a:stretch>
        </p:blipFill>
        <p:spPr>
          <a:xfrm>
            <a:off x="3030220" y="1997075"/>
            <a:ext cx="7520305" cy="3602990"/>
          </a:xfrm>
          <a:prstGeom prst="rect">
            <a:avLst/>
          </a:prstGeom>
          <a:effectLst>
            <a:outerShdw blurRad="50800" dist="38100" dir="13500000" algn="br" rotWithShape="0">
              <a:prstClr val="black">
                <a:alpha val="40000"/>
              </a:prstClr>
            </a:outerShdw>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 grpId="0" bldLvl="0" animBg="1"/>
      <p:bldP spid="7" grpId="0" bldLvl="0" animBg="1"/>
      <p:bldP spid="14"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554355" y="1007745"/>
            <a:ext cx="11106150" cy="556260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矩形 14"/>
          <p:cNvSpPr/>
          <p:nvPr/>
        </p:nvSpPr>
        <p:spPr>
          <a:xfrm>
            <a:off x="7102475" y="1363345"/>
            <a:ext cx="4483100" cy="4838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554355" y="1007745"/>
            <a:ext cx="11106150" cy="5727700"/>
            <a:chOff x="873" y="1587"/>
            <a:chExt cx="17490" cy="9020"/>
          </a:xfrm>
        </p:grpSpPr>
        <p:pic>
          <p:nvPicPr>
            <p:cNvPr id="9" name="图片 8"/>
            <p:cNvPicPr>
              <a:picLocks noChangeAspect="1"/>
            </p:cNvPicPr>
            <p:nvPr/>
          </p:nvPicPr>
          <p:blipFill>
            <a:blip r:embed="rId5"/>
            <a:srcRect b="1421"/>
            <a:stretch>
              <a:fillRect/>
            </a:stretch>
          </p:blipFill>
          <p:spPr>
            <a:xfrm>
              <a:off x="873" y="1587"/>
              <a:ext cx="17491" cy="9020"/>
            </a:xfrm>
            <a:prstGeom prst="rect">
              <a:avLst/>
            </a:prstGeom>
          </p:spPr>
        </p:pic>
        <p:sp>
          <p:nvSpPr>
            <p:cNvPr id="10" name="矩形 9"/>
            <p:cNvSpPr/>
            <p:nvPr/>
          </p:nvSpPr>
          <p:spPr>
            <a:xfrm>
              <a:off x="11185" y="2147"/>
              <a:ext cx="4136" cy="76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p:cNvPicPr>
            <a:picLocks noChangeAspect="1"/>
          </p:cNvPicPr>
          <p:nvPr/>
        </p:nvPicPr>
        <p:blipFill>
          <a:blip r:embed="rId6"/>
          <a:srcRect b="9658"/>
          <a:stretch>
            <a:fillRect/>
          </a:stretch>
        </p:blipFill>
        <p:spPr>
          <a:xfrm>
            <a:off x="554355" y="1007745"/>
            <a:ext cx="11090275" cy="5767070"/>
          </a:xfrm>
          <a:prstGeom prst="rect">
            <a:avLst/>
          </a:prstGeom>
        </p:spPr>
      </p:pic>
      <p:sp>
        <p:nvSpPr>
          <p:cNvPr id="17" name="矩形 16"/>
          <p:cNvSpPr/>
          <p:nvPr/>
        </p:nvSpPr>
        <p:spPr>
          <a:xfrm>
            <a:off x="10612120" y="1790065"/>
            <a:ext cx="882015" cy="2952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p:cNvPicPr>
            <a:picLocks noChangeAspect="1"/>
          </p:cNvPicPr>
          <p:nvPr/>
        </p:nvPicPr>
        <p:blipFill>
          <a:blip r:embed="rId7"/>
          <a:stretch>
            <a:fillRect/>
          </a:stretch>
        </p:blipFill>
        <p:spPr>
          <a:xfrm>
            <a:off x="374650" y="889635"/>
            <a:ext cx="11493500" cy="5829300"/>
          </a:xfrm>
          <a:prstGeom prst="rect">
            <a:avLst/>
          </a:prstGeom>
        </p:spPr>
      </p:pic>
      <p:sp>
        <p:nvSpPr>
          <p:cNvPr id="19" name="矩形 18"/>
          <p:cNvSpPr/>
          <p:nvPr/>
        </p:nvSpPr>
        <p:spPr>
          <a:xfrm>
            <a:off x="2502535" y="855345"/>
            <a:ext cx="1591310" cy="2952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bldLvl="0" animBg="1"/>
      <p:bldP spid="1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623570" y="952500"/>
            <a:ext cx="10944225" cy="57531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8733"/>
          <a:stretch>
            <a:fillRect/>
          </a:stretch>
        </p:blipFill>
        <p:spPr>
          <a:xfrm>
            <a:off x="575945" y="947420"/>
            <a:ext cx="11039475" cy="58070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7" name="图片 6"/>
          <p:cNvPicPr>
            <a:picLocks noChangeAspect="1"/>
          </p:cNvPicPr>
          <p:nvPr/>
        </p:nvPicPr>
        <p:blipFill>
          <a:blip r:embed="rId5"/>
          <a:stretch>
            <a:fillRect/>
          </a:stretch>
        </p:blipFill>
        <p:spPr>
          <a:xfrm>
            <a:off x="330835" y="1016635"/>
            <a:ext cx="6731635" cy="3496310"/>
          </a:xfrm>
          <a:prstGeom prst="rect">
            <a:avLst/>
          </a:prstGeom>
          <a:effectLst>
            <a:outerShdw blurRad="50800" dist="38100" dir="13500000" algn="br" rotWithShape="0">
              <a:prstClr val="black">
                <a:alpha val="40000"/>
              </a:prstClr>
            </a:outerShdw>
          </a:effectLst>
        </p:spPr>
      </p:pic>
      <p:pic>
        <p:nvPicPr>
          <p:cNvPr id="9" name="图片 8"/>
          <p:cNvPicPr>
            <a:picLocks noChangeAspect="1"/>
          </p:cNvPicPr>
          <p:nvPr/>
        </p:nvPicPr>
        <p:blipFill>
          <a:blip r:embed="rId6"/>
          <a:stretch>
            <a:fillRect/>
          </a:stretch>
        </p:blipFill>
        <p:spPr>
          <a:xfrm>
            <a:off x="5034915" y="3258185"/>
            <a:ext cx="6938010" cy="3496310"/>
          </a:xfrm>
          <a:prstGeom prst="rect">
            <a:avLst/>
          </a:prstGeom>
          <a:effectLst>
            <a:outerShdw blurRad="50800" dist="38100" dir="13500000" algn="br" rotWithShape="0">
              <a:prstClr val="black">
                <a:alpha val="40000"/>
              </a:prstClr>
            </a:outerShdw>
          </a:effectLst>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2830"/>
          <a:stretch>
            <a:fillRect/>
          </a:stretch>
        </p:blipFill>
        <p:spPr>
          <a:xfrm>
            <a:off x="1200785" y="901700"/>
            <a:ext cx="9912350" cy="579374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矩形 5"/>
          <p:cNvSpPr/>
          <p:nvPr/>
        </p:nvSpPr>
        <p:spPr>
          <a:xfrm>
            <a:off x="9256395" y="913765"/>
            <a:ext cx="614680" cy="2844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22605" y="1090930"/>
            <a:ext cx="5073015" cy="344297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单库介绍</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p:cNvPicPr>
            <a:picLocks noChangeAspect="1"/>
          </p:cNvPicPr>
          <p:nvPr/>
        </p:nvPicPr>
        <p:blipFill>
          <a:blip r:embed="rId5"/>
          <a:stretch>
            <a:fillRect/>
          </a:stretch>
        </p:blipFill>
        <p:spPr>
          <a:xfrm>
            <a:off x="4375785" y="2379980"/>
            <a:ext cx="7508875" cy="410718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知网资源一站式</a:t>
            </a:r>
            <a:r>
              <a:rPr lang="zh-CN" sz="3200" b="1" dirty="0">
                <a:solidFill>
                  <a:srgbClr val="0070C0"/>
                </a:solidFill>
                <a:latin typeface="微软雅黑" charset="-122"/>
                <a:ea typeface="微软雅黑" charset="-122"/>
                <a:sym typeface="+mn-ea"/>
              </a:rPr>
              <a:t>获取</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4"/>
          <a:stretch>
            <a:fillRect/>
          </a:stretch>
        </p:blipFill>
        <p:spPr>
          <a:xfrm>
            <a:off x="1752600" y="2969260"/>
            <a:ext cx="8639810" cy="3364230"/>
          </a:xfrm>
          <a:prstGeom prst="rect">
            <a:avLst/>
          </a:prstGeom>
          <a:ln w="12700" cmpd="sng">
            <a:solidFill>
              <a:schemeClr val="accent6">
                <a:lumMod val="60000"/>
                <a:lumOff val="40000"/>
              </a:schemeClr>
            </a:solidFill>
            <a:prstDash val="solid"/>
          </a:ln>
        </p:spPr>
      </p:pic>
      <p:pic>
        <p:nvPicPr>
          <p:cNvPr id="6" name="图片 5"/>
          <p:cNvPicPr>
            <a:picLocks noChangeAspect="1"/>
          </p:cNvPicPr>
          <p:nvPr/>
        </p:nvPicPr>
        <p:blipFill>
          <a:blip r:embed="rId5"/>
          <a:stretch>
            <a:fillRect/>
          </a:stretch>
        </p:blipFill>
        <p:spPr>
          <a:xfrm>
            <a:off x="1752600" y="1257300"/>
            <a:ext cx="8644890" cy="1711960"/>
          </a:xfrm>
          <a:prstGeom prst="rect">
            <a:avLst/>
          </a:prstGeom>
          <a:ln w="12700" cmpd="sng">
            <a:solidFill>
              <a:schemeClr val="accent6">
                <a:lumMod val="60000"/>
                <a:lumOff val="40000"/>
              </a:schemeClr>
            </a:solidFill>
            <a:prstDash val="solid"/>
          </a:ln>
        </p:spPr>
      </p:pic>
      <p:sp>
        <p:nvSpPr>
          <p:cNvPr id="9" name="正圆 1597"/>
          <p:cNvSpPr/>
          <p:nvPr/>
        </p:nvSpPr>
        <p:spPr>
          <a:xfrm>
            <a:off x="8717740" y="2432050"/>
            <a:ext cx="2658262" cy="996210"/>
          </a:xfrm>
          <a:prstGeom prst="ellipse">
            <a:avLst/>
          </a:prstGeom>
          <a:solidFill>
            <a:srgbClr val="FFFF00"/>
          </a:solidFill>
          <a:ln w="28575" cap="flat" cmpd="sng">
            <a:noFill/>
            <a:prstDash val="solid"/>
            <a:round/>
            <a:headEnd type="none" w="med" len="med"/>
            <a:tailEnd type="none" w="med" len="med"/>
          </a:ln>
        </p:spPr>
        <p:txBody>
          <a:bodyPr anchor="ctr">
            <a:noAutofit/>
          </a:bodyPr>
          <a:p>
            <a:pPr lvl="0" algn="ctr">
              <a:buClrTx/>
              <a:buSzTx/>
              <a:buFontTx/>
            </a:pPr>
            <a:r>
              <a:rPr lang="zh-CN" sz="2400" b="1" dirty="0">
                <a:latin typeface="Heiti SC Medium" panose="02000000000000000000" charset="-122"/>
                <a:ea typeface="Heiti SC Medium" panose="02000000000000000000" charset="-122"/>
                <a:sym typeface="+mn-ea"/>
              </a:rPr>
              <a:t>国外最新研究动态</a:t>
            </a:r>
            <a:endParaRPr lang="zh-CN" sz="2400" b="1" dirty="0">
              <a:latin typeface="Heiti SC Medium" panose="02000000000000000000" charset="-122"/>
              <a:ea typeface="Heiti SC Medium" panose="02000000000000000000" charset="-122"/>
              <a:sym typeface="+mn-ea"/>
            </a:endParaRPr>
          </a:p>
        </p:txBody>
      </p:sp>
      <p:sp>
        <p:nvSpPr>
          <p:cNvPr id="7" name="文本框 6"/>
          <p:cNvSpPr txBox="1"/>
          <p:nvPr/>
        </p:nvSpPr>
        <p:spPr>
          <a:xfrm>
            <a:off x="8561705" y="283845"/>
            <a:ext cx="3203575" cy="368300"/>
          </a:xfrm>
          <a:prstGeom prst="rect">
            <a:avLst/>
          </a:prstGeom>
          <a:noFill/>
        </p:spPr>
        <p:txBody>
          <a:bodyPr wrap="none" rtlCol="0" anchor="t">
            <a:spAutoFit/>
          </a:bodyPr>
          <a:p>
            <a:r>
              <a:rPr lang="zh-CN" altLang="en-US">
                <a:latin typeface="微软雅黑" charset="-122"/>
                <a:ea typeface="微软雅黑" charset="-122"/>
                <a:sym typeface="+mn-ea"/>
              </a:rPr>
              <a:t>https://scholar.cnki.net/new</a:t>
            </a:r>
            <a:endParaRPr lang="zh-CN" altLang="en-US"/>
          </a:p>
        </p:txBody>
      </p:sp>
      <p:pic>
        <p:nvPicPr>
          <p:cNvPr id="3" name="图片 2"/>
          <p:cNvPicPr>
            <a:picLocks noChangeAspect="1"/>
          </p:cNvPicPr>
          <p:nvPr/>
        </p:nvPicPr>
        <p:blipFill>
          <a:blip r:embed="rId6"/>
          <a:stretch>
            <a:fillRect/>
          </a:stretch>
        </p:blipFill>
        <p:spPr>
          <a:xfrm>
            <a:off x="272415" y="1295400"/>
            <a:ext cx="11630025" cy="4267200"/>
          </a:xfrm>
          <a:prstGeom prst="rect">
            <a:avLst/>
          </a:prstGeom>
          <a:effectLst>
            <a:outerShdw sx="101000" sy="101000" algn="ctr" rotWithShape="0">
              <a:prstClr val="black">
                <a:alpha val="40000"/>
              </a:prstClr>
            </a:outerShdw>
          </a:effectLst>
        </p:spPr>
      </p:pic>
      <p:pic>
        <p:nvPicPr>
          <p:cNvPr id="4" name="图片 3"/>
          <p:cNvPicPr>
            <a:picLocks noChangeAspect="1"/>
          </p:cNvPicPr>
          <p:nvPr>
            <p:custDataLst>
              <p:tags r:id="rId7"/>
            </p:custDataLst>
          </p:nvPr>
        </p:nvPicPr>
        <p:blipFill>
          <a:blip r:embed="rId8"/>
          <a:stretch>
            <a:fillRect/>
          </a:stretch>
        </p:blipFill>
        <p:spPr>
          <a:xfrm>
            <a:off x="1105535" y="1113790"/>
            <a:ext cx="9921240" cy="5581650"/>
          </a:xfrm>
          <a:prstGeom prst="rect">
            <a:avLst/>
          </a:prstGeom>
          <a:ln>
            <a:solidFill>
              <a:schemeClr val="bg1">
                <a:lumMod val="85000"/>
              </a:schemeClr>
            </a:solidFill>
          </a:ln>
        </p:spPr>
      </p:pic>
      <p:sp>
        <p:nvSpPr>
          <p:cNvPr id="10" name="矩形 9"/>
          <p:cNvSpPr/>
          <p:nvPr/>
        </p:nvSpPr>
        <p:spPr>
          <a:xfrm>
            <a:off x="9921240" y="2372360"/>
            <a:ext cx="808355" cy="440499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p:cNvPicPr>
            <a:picLocks noChangeAspect="1"/>
          </p:cNvPicPr>
          <p:nvPr/>
        </p:nvPicPr>
        <p:blipFill>
          <a:blip r:embed="rId9"/>
          <a:stretch>
            <a:fillRect/>
          </a:stretch>
        </p:blipFill>
        <p:spPr>
          <a:xfrm>
            <a:off x="0" y="1609725"/>
            <a:ext cx="12192000" cy="363855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TextBox 24"/>
          <p:cNvSpPr txBox="1"/>
          <p:nvPr>
            <p:custDataLst>
              <p:tags r:id="rId1"/>
            </p:custDataLst>
          </p:nvPr>
        </p:nvSpPr>
        <p:spPr>
          <a:xfrm>
            <a:off x="6236335" y="2581275"/>
            <a:ext cx="5732780" cy="583565"/>
          </a:xfrm>
          <a:prstGeom prst="rect">
            <a:avLst/>
          </a:prstGeom>
          <a:noFill/>
        </p:spPr>
        <p:txBody>
          <a:bodyPr wrap="square" rtlCol="0">
            <a:spAutoFit/>
          </a:bodyPr>
          <a:lstStyle/>
          <a:p>
            <a:pPr algn="l"/>
            <a:r>
              <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rPr>
              <a:t>知网首页全新改版升级</a:t>
            </a:r>
            <a:endPar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4" name="组合 3"/>
          <p:cNvGrpSpPr/>
          <p:nvPr/>
        </p:nvGrpSpPr>
        <p:grpSpPr>
          <a:xfrm>
            <a:off x="3027045" y="2402205"/>
            <a:ext cx="6137910" cy="2357120"/>
            <a:chOff x="4773" y="3783"/>
            <a:chExt cx="9666" cy="3712"/>
          </a:xfrm>
        </p:grpSpPr>
        <p:pic>
          <p:nvPicPr>
            <p:cNvPr id="2" name="图片 1" descr="201605170423103f61f"/>
            <p:cNvPicPr>
              <a:picLocks noChangeAspect="1"/>
            </p:cNvPicPr>
            <p:nvPr/>
          </p:nvPicPr>
          <p:blipFill>
            <a:blip r:embed="rId2" cstate="print"/>
            <a:stretch>
              <a:fillRect/>
            </a:stretch>
          </p:blipFill>
          <p:spPr>
            <a:xfrm>
              <a:off x="4773" y="3783"/>
              <a:ext cx="9666" cy="3712"/>
            </a:xfrm>
            <a:prstGeom prst="rect">
              <a:avLst/>
            </a:prstGeom>
          </p:spPr>
        </p:pic>
        <p:pic>
          <p:nvPicPr>
            <p:cNvPr id="3" name="图片 2" descr="201605170423103f61f 2"/>
            <p:cNvPicPr>
              <a:picLocks noChangeAspect="1"/>
            </p:cNvPicPr>
            <p:nvPr/>
          </p:nvPicPr>
          <p:blipFill>
            <a:blip r:embed="rId3" cstate="print"/>
            <a:stretch>
              <a:fillRect/>
            </a:stretch>
          </p:blipFill>
          <p:spPr>
            <a:xfrm>
              <a:off x="5300" y="3812"/>
              <a:ext cx="6417" cy="2464"/>
            </a:xfrm>
            <a:prstGeom prst="rect">
              <a:avLst/>
            </a:prstGeom>
          </p:spPr>
        </p:pic>
      </p:grpSp>
      <p:pic>
        <p:nvPicPr>
          <p:cNvPr id="24" name="图片 23"/>
          <p:cNvPicPr>
            <a:picLocks noChangeAspect="1"/>
          </p:cNvPicPr>
          <p:nvPr>
            <p:custDataLst>
              <p:tags r:id="rId4"/>
            </p:custDataLst>
          </p:nvPr>
        </p:nvPicPr>
        <p:blipFill>
          <a:blip r:embed="rId5"/>
          <a:stretch>
            <a:fillRect/>
          </a:stretch>
        </p:blipFill>
        <p:spPr>
          <a:xfrm>
            <a:off x="9548495" y="121920"/>
            <a:ext cx="2420620" cy="10109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TextBox 24"/>
          <p:cNvSpPr txBox="1"/>
          <p:nvPr>
            <p:custDataLst>
              <p:tags r:id="rId1"/>
            </p:custDataLst>
          </p:nvPr>
        </p:nvSpPr>
        <p:spPr>
          <a:xfrm>
            <a:off x="6236335" y="2581275"/>
            <a:ext cx="5732780" cy="583565"/>
          </a:xfrm>
          <a:prstGeom prst="rect">
            <a:avLst/>
          </a:prstGeom>
          <a:noFill/>
        </p:spPr>
        <p:txBody>
          <a:bodyPr wrap="square" rtlCol="0">
            <a:spAutoFit/>
          </a:bodyPr>
          <a:lstStyle/>
          <a:p>
            <a:pPr algn="l"/>
            <a:r>
              <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如何精准获取所需文献</a:t>
            </a:r>
            <a:endPar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4" name="组合 3"/>
          <p:cNvGrpSpPr/>
          <p:nvPr/>
        </p:nvGrpSpPr>
        <p:grpSpPr>
          <a:xfrm>
            <a:off x="3027045" y="2402205"/>
            <a:ext cx="6137910" cy="2357120"/>
            <a:chOff x="4773" y="3783"/>
            <a:chExt cx="9666" cy="3712"/>
          </a:xfrm>
        </p:grpSpPr>
        <p:pic>
          <p:nvPicPr>
            <p:cNvPr id="2" name="图片 1" descr="201605170423103f61f"/>
            <p:cNvPicPr>
              <a:picLocks noChangeAspect="1"/>
            </p:cNvPicPr>
            <p:nvPr/>
          </p:nvPicPr>
          <p:blipFill>
            <a:blip r:embed="rId2" cstate="print"/>
            <a:stretch>
              <a:fillRect/>
            </a:stretch>
          </p:blipFill>
          <p:spPr>
            <a:xfrm>
              <a:off x="4773" y="3783"/>
              <a:ext cx="9666" cy="3712"/>
            </a:xfrm>
            <a:prstGeom prst="rect">
              <a:avLst/>
            </a:prstGeom>
          </p:spPr>
        </p:pic>
        <p:pic>
          <p:nvPicPr>
            <p:cNvPr id="3" name="图片 2" descr="201605170423103f61f 2"/>
            <p:cNvPicPr>
              <a:picLocks noChangeAspect="1"/>
            </p:cNvPicPr>
            <p:nvPr/>
          </p:nvPicPr>
          <p:blipFill>
            <a:blip r:embed="rId3" cstate="print"/>
            <a:stretch>
              <a:fillRect/>
            </a:stretch>
          </p:blipFill>
          <p:spPr>
            <a:xfrm>
              <a:off x="5300" y="3812"/>
              <a:ext cx="6417" cy="2464"/>
            </a:xfrm>
            <a:prstGeom prst="rect">
              <a:avLst/>
            </a:prstGeom>
          </p:spPr>
        </p:pic>
      </p:grpSp>
      <p:pic>
        <p:nvPicPr>
          <p:cNvPr id="24" name="图片 23"/>
          <p:cNvPicPr>
            <a:picLocks noChangeAspect="1"/>
          </p:cNvPicPr>
          <p:nvPr>
            <p:custDataLst>
              <p:tags r:id="rId4"/>
            </p:custDataLst>
          </p:nvPr>
        </p:nvPicPr>
        <p:blipFill>
          <a:blip r:embed="rId5"/>
          <a:stretch>
            <a:fillRect/>
          </a:stretch>
        </p:blipFill>
        <p:spPr>
          <a:xfrm>
            <a:off x="9548495" y="121920"/>
            <a:ext cx="2420620" cy="10109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文献检索方式</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 name="组合 3"/>
          <p:cNvGrpSpPr/>
          <p:nvPr/>
        </p:nvGrpSpPr>
        <p:grpSpPr>
          <a:xfrm>
            <a:off x="5675948" y="2645728"/>
            <a:ext cx="1935004" cy="1825943"/>
            <a:chOff x="5820077" y="2154607"/>
            <a:chExt cx="2303707" cy="2303707"/>
          </a:xfrm>
        </p:grpSpPr>
        <p:grpSp>
          <p:nvGrpSpPr>
            <p:cNvPr id="5" name="组合 4"/>
            <p:cNvGrpSpPr/>
            <p:nvPr/>
          </p:nvGrpSpPr>
          <p:grpSpPr>
            <a:xfrm>
              <a:off x="5820077" y="2154607"/>
              <a:ext cx="2303707" cy="2303707"/>
              <a:chOff x="4926840" y="1732375"/>
              <a:chExt cx="1656097" cy="1656098"/>
            </a:xfrm>
          </p:grpSpPr>
          <p:sp>
            <p:nvSpPr>
              <p:cNvPr id="9" name="任意多边形 8"/>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p>
            </p:txBody>
          </p:sp>
          <p:sp>
            <p:nvSpPr>
              <p:cNvPr id="10" name="椭圆 9"/>
              <p:cNvSpPr/>
              <p:nvPr/>
            </p:nvSpPr>
            <p:spPr>
              <a:xfrm>
                <a:off x="5189938" y="1995474"/>
                <a:ext cx="1129900" cy="1129900"/>
              </a:xfrm>
              <a:prstGeom prst="ellipse">
                <a:avLst/>
              </a:prstGeom>
              <a:solidFill>
                <a:schemeClr val="accent1"/>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椭圆 10"/>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7" name="文本框 6"/>
            <p:cNvSpPr txBox="1"/>
            <p:nvPr/>
          </p:nvSpPr>
          <p:spPr>
            <a:xfrm>
              <a:off x="6428778" y="2897276"/>
              <a:ext cx="1000117" cy="891680"/>
            </a:xfrm>
            <a:prstGeom prst="rect">
              <a:avLst/>
            </a:prstGeom>
            <a:noFill/>
          </p:spPr>
          <p:txBody>
            <a:bodyPr wrap="square" rtlCol="0">
              <a:spAutoFit/>
            </a:bodyPr>
            <a:p>
              <a:pPr algn="ctr"/>
              <a:r>
                <a:rPr lang="en-US" altLang="zh-CN" sz="4000" dirty="0">
                  <a:solidFill>
                    <a:schemeClr val="accent1"/>
                  </a:solidFill>
                  <a:latin typeface="Impact" panose="020B0806030902050204" pitchFamily="34" charset="0"/>
                </a:rPr>
                <a:t>03</a:t>
              </a:r>
              <a:endParaRPr lang="zh-CN" altLang="en-US" sz="4000" dirty="0">
                <a:solidFill>
                  <a:schemeClr val="accent1"/>
                </a:solidFill>
                <a:latin typeface="Impact" panose="020B0806030902050204" pitchFamily="34" charset="0"/>
              </a:endParaRPr>
            </a:p>
          </p:txBody>
        </p:sp>
      </p:grpSp>
      <p:grpSp>
        <p:nvGrpSpPr>
          <p:cNvPr id="12" name="组合 11"/>
          <p:cNvGrpSpPr/>
          <p:nvPr/>
        </p:nvGrpSpPr>
        <p:grpSpPr>
          <a:xfrm>
            <a:off x="3685242" y="2760470"/>
            <a:ext cx="1678068" cy="1678068"/>
            <a:chOff x="4026926" y="2516642"/>
            <a:chExt cx="1678068" cy="1678068"/>
          </a:xfrm>
        </p:grpSpPr>
        <p:grpSp>
          <p:nvGrpSpPr>
            <p:cNvPr id="13" name="组合 12"/>
            <p:cNvGrpSpPr/>
            <p:nvPr/>
          </p:nvGrpSpPr>
          <p:grpSpPr>
            <a:xfrm>
              <a:off x="4026926" y="2516642"/>
              <a:ext cx="1678068" cy="1678068"/>
              <a:chOff x="4926840" y="1732375"/>
              <a:chExt cx="1656097" cy="1656098"/>
            </a:xfrm>
          </p:grpSpPr>
          <p:sp>
            <p:nvSpPr>
              <p:cNvPr id="17" name="任意多边形 16"/>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solidFill>
                    <a:srgbClr val="2F2F4A"/>
                  </a:solidFill>
                </a:endParaRPr>
              </a:p>
            </p:txBody>
          </p:sp>
          <p:sp>
            <p:nvSpPr>
              <p:cNvPr id="18" name="椭圆 17"/>
              <p:cNvSpPr/>
              <p:nvPr/>
            </p:nvSpPr>
            <p:spPr>
              <a:xfrm>
                <a:off x="5189938" y="1995474"/>
                <a:ext cx="1129900" cy="1129900"/>
              </a:xfrm>
              <a:prstGeom prst="ellipse">
                <a:avLst/>
              </a:prstGeom>
              <a:solidFill>
                <a:schemeClr val="accent3"/>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rgbClr val="2F2F4A"/>
                  </a:solidFill>
                </a:endParaRPr>
              </a:p>
            </p:txBody>
          </p:sp>
          <p:sp>
            <p:nvSpPr>
              <p:cNvPr id="19" name="椭圆 18"/>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rgbClr val="2F2F4A"/>
                  </a:solidFill>
                </a:endParaRPr>
              </a:p>
            </p:txBody>
          </p:sp>
        </p:grpSp>
        <p:sp>
          <p:nvSpPr>
            <p:cNvPr id="15" name="文本框 14"/>
            <p:cNvSpPr txBox="1"/>
            <p:nvPr/>
          </p:nvSpPr>
          <p:spPr>
            <a:xfrm>
              <a:off x="4341770" y="3009282"/>
              <a:ext cx="1000117" cy="706755"/>
            </a:xfrm>
            <a:prstGeom prst="rect">
              <a:avLst/>
            </a:prstGeom>
            <a:noFill/>
          </p:spPr>
          <p:txBody>
            <a:bodyPr wrap="square" rtlCol="0">
              <a:spAutoFit/>
            </a:bodyPr>
            <a:p>
              <a:pPr algn="ctr"/>
              <a:r>
                <a:rPr lang="en-US" altLang="zh-CN" sz="4000" dirty="0">
                  <a:solidFill>
                    <a:srgbClr val="2F2F4A"/>
                  </a:solidFill>
                  <a:latin typeface="Impact" panose="020B0806030902050204" pitchFamily="34" charset="0"/>
                </a:rPr>
                <a:t>02</a:t>
              </a:r>
              <a:endParaRPr lang="en-US" altLang="zh-CN" sz="4000" dirty="0">
                <a:solidFill>
                  <a:srgbClr val="2F2F4A"/>
                </a:solidFill>
                <a:latin typeface="Impact" panose="020B0806030902050204" pitchFamily="34" charset="0"/>
              </a:endParaRPr>
            </a:p>
          </p:txBody>
        </p:sp>
      </p:grpSp>
      <p:grpSp>
        <p:nvGrpSpPr>
          <p:cNvPr id="3" name="组合 2"/>
          <p:cNvGrpSpPr/>
          <p:nvPr/>
        </p:nvGrpSpPr>
        <p:grpSpPr>
          <a:xfrm>
            <a:off x="4572261" y="1403235"/>
            <a:ext cx="1457575" cy="1457575"/>
            <a:chOff x="4913945" y="1159406"/>
            <a:chExt cx="1457575" cy="1457575"/>
          </a:xfrm>
        </p:grpSpPr>
        <p:grpSp>
          <p:nvGrpSpPr>
            <p:cNvPr id="6" name="组合 5"/>
            <p:cNvGrpSpPr/>
            <p:nvPr/>
          </p:nvGrpSpPr>
          <p:grpSpPr>
            <a:xfrm>
              <a:off x="4913945" y="1159406"/>
              <a:ext cx="1457575" cy="1457575"/>
              <a:chOff x="4926840" y="1732375"/>
              <a:chExt cx="1656097" cy="1656098"/>
            </a:xfrm>
          </p:grpSpPr>
          <p:sp>
            <p:nvSpPr>
              <p:cNvPr id="25" name="任意多边形 24"/>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p>
            </p:txBody>
          </p:sp>
          <p:sp>
            <p:nvSpPr>
              <p:cNvPr id="26" name="椭圆 25"/>
              <p:cNvSpPr/>
              <p:nvPr/>
            </p:nvSpPr>
            <p:spPr>
              <a:xfrm>
                <a:off x="5189938" y="1995474"/>
                <a:ext cx="1129900" cy="1129900"/>
              </a:xfrm>
              <a:prstGeom prst="ellipse">
                <a:avLst/>
              </a:prstGeom>
              <a:solidFill>
                <a:schemeClr val="accent2"/>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7" name="椭圆 26"/>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23" name="文本框 22"/>
            <p:cNvSpPr txBox="1"/>
            <p:nvPr/>
          </p:nvSpPr>
          <p:spPr>
            <a:xfrm>
              <a:off x="5109363" y="1574979"/>
              <a:ext cx="1000117" cy="645160"/>
            </a:xfrm>
            <a:prstGeom prst="rect">
              <a:avLst/>
            </a:prstGeom>
            <a:noFill/>
          </p:spPr>
          <p:txBody>
            <a:bodyPr wrap="square" rtlCol="0">
              <a:spAutoFit/>
            </a:bodyPr>
            <a:p>
              <a:pPr algn="ctr"/>
              <a:r>
                <a:rPr lang="en-US" altLang="zh-CN" sz="3600" dirty="0">
                  <a:solidFill>
                    <a:schemeClr val="accent2"/>
                  </a:solidFill>
                  <a:latin typeface="Impact" panose="020B0806030902050204" pitchFamily="34" charset="0"/>
                </a:rPr>
                <a:t>01</a:t>
              </a:r>
              <a:endParaRPr lang="zh-CN" altLang="en-US" sz="3600" dirty="0">
                <a:solidFill>
                  <a:schemeClr val="accent2"/>
                </a:solidFill>
                <a:latin typeface="Impact" panose="020B0806030902050204" pitchFamily="34" charset="0"/>
              </a:endParaRPr>
            </a:p>
          </p:txBody>
        </p:sp>
      </p:grpSp>
      <p:grpSp>
        <p:nvGrpSpPr>
          <p:cNvPr id="28" name="组合 27"/>
          <p:cNvGrpSpPr/>
          <p:nvPr/>
        </p:nvGrpSpPr>
        <p:grpSpPr>
          <a:xfrm>
            <a:off x="4399586" y="4318253"/>
            <a:ext cx="1827597" cy="1827597"/>
            <a:chOff x="4741270" y="4074426"/>
            <a:chExt cx="1827597" cy="1827597"/>
          </a:xfrm>
        </p:grpSpPr>
        <p:grpSp>
          <p:nvGrpSpPr>
            <p:cNvPr id="29" name="组合 28"/>
            <p:cNvGrpSpPr/>
            <p:nvPr/>
          </p:nvGrpSpPr>
          <p:grpSpPr>
            <a:xfrm>
              <a:off x="4741270" y="4074426"/>
              <a:ext cx="1827597" cy="1827597"/>
              <a:chOff x="4926840" y="1732375"/>
              <a:chExt cx="1656097" cy="1656098"/>
            </a:xfrm>
          </p:grpSpPr>
          <p:sp>
            <p:nvSpPr>
              <p:cNvPr id="33" name="任意多边形 32"/>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p>
            </p:txBody>
          </p:sp>
          <p:sp>
            <p:nvSpPr>
              <p:cNvPr id="34" name="椭圆 33"/>
              <p:cNvSpPr/>
              <p:nvPr/>
            </p:nvSpPr>
            <p:spPr>
              <a:xfrm>
                <a:off x="5189938" y="1995474"/>
                <a:ext cx="1129900" cy="1129900"/>
              </a:xfrm>
              <a:prstGeom prst="ellipse">
                <a:avLst/>
              </a:prstGeom>
              <a:solidFill>
                <a:schemeClr val="accent4"/>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5" name="椭圆 34"/>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31" name="文本框 30"/>
            <p:cNvSpPr txBox="1"/>
            <p:nvPr/>
          </p:nvSpPr>
          <p:spPr>
            <a:xfrm>
              <a:off x="5118835" y="4644669"/>
              <a:ext cx="1000117" cy="706755"/>
            </a:xfrm>
            <a:prstGeom prst="rect">
              <a:avLst/>
            </a:prstGeom>
            <a:noFill/>
          </p:spPr>
          <p:txBody>
            <a:bodyPr wrap="square" rtlCol="0">
              <a:spAutoFit/>
            </a:bodyPr>
            <a:p>
              <a:pPr algn="ctr"/>
              <a:r>
                <a:rPr lang="en-US" altLang="zh-CN" sz="4000" dirty="0">
                  <a:solidFill>
                    <a:schemeClr val="accent4"/>
                  </a:solidFill>
                  <a:latin typeface="Impact" panose="020B0806030902050204" pitchFamily="34" charset="0"/>
                </a:rPr>
                <a:t>04</a:t>
              </a:r>
              <a:endParaRPr lang="zh-CN" altLang="en-US" sz="4000" dirty="0">
                <a:solidFill>
                  <a:schemeClr val="accent4"/>
                </a:solidFill>
                <a:latin typeface="Impact" panose="020B0806030902050204" pitchFamily="34" charset="0"/>
              </a:endParaRPr>
            </a:p>
          </p:txBody>
        </p:sp>
      </p:grpSp>
      <p:grpSp>
        <p:nvGrpSpPr>
          <p:cNvPr id="36" name="组合 35"/>
          <p:cNvGrpSpPr/>
          <p:nvPr/>
        </p:nvGrpSpPr>
        <p:grpSpPr>
          <a:xfrm>
            <a:off x="5830428" y="1053907"/>
            <a:ext cx="3479483" cy="816785"/>
            <a:chOff x="6172112" y="810079"/>
            <a:chExt cx="3479483" cy="816784"/>
          </a:xfrm>
        </p:grpSpPr>
        <p:grpSp>
          <p:nvGrpSpPr>
            <p:cNvPr id="37" name="组合 36"/>
            <p:cNvGrpSpPr/>
            <p:nvPr/>
          </p:nvGrpSpPr>
          <p:grpSpPr>
            <a:xfrm>
              <a:off x="6172112" y="810079"/>
              <a:ext cx="3479483" cy="816784"/>
              <a:chOff x="5947699" y="834567"/>
              <a:chExt cx="3479483" cy="816784"/>
            </a:xfrm>
          </p:grpSpPr>
          <p:grpSp>
            <p:nvGrpSpPr>
              <p:cNvPr id="42" name="组合 41"/>
              <p:cNvGrpSpPr/>
              <p:nvPr/>
            </p:nvGrpSpPr>
            <p:grpSpPr>
              <a:xfrm flipV="1">
                <a:off x="5947699" y="1317976"/>
                <a:ext cx="3082766" cy="333375"/>
                <a:chOff x="5272248" y="4626108"/>
                <a:chExt cx="3082766" cy="333375"/>
              </a:xfrm>
            </p:grpSpPr>
            <p:sp>
              <p:nvSpPr>
                <p:cNvPr id="45" name="椭圆 44"/>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sp>
              <p:nvSpPr>
                <p:cNvPr id="46" name="任意多边形 45"/>
                <p:cNvSpPr/>
                <p:nvPr/>
              </p:nvSpPr>
              <p:spPr>
                <a:xfrm>
                  <a:off x="5335589" y="4687068"/>
                  <a:ext cx="3019425" cy="272415"/>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grpSp>
          <p:sp>
            <p:nvSpPr>
              <p:cNvPr id="43" name="文本框 42"/>
              <p:cNvSpPr txBox="1"/>
              <p:nvPr/>
            </p:nvSpPr>
            <p:spPr>
              <a:xfrm>
                <a:off x="6842097" y="834567"/>
                <a:ext cx="2585085" cy="553085"/>
              </a:xfrm>
              <a:prstGeom prst="rect">
                <a:avLst/>
              </a:prstGeom>
              <a:noFill/>
            </p:spPr>
            <p:txBody>
              <a:bodyPr wrap="square" rtlCol="0">
                <a:spAutoFit/>
              </a:bodyPr>
              <a:p>
                <a:r>
                  <a:rPr lang="en-US" altLang="zh-CN" sz="3000" b="1" dirty="0">
                    <a:solidFill>
                      <a:schemeClr val="accent2"/>
                    </a:solidFill>
                    <a:latin typeface="时尚中黑简体" panose="01010104010101010101" pitchFamily="2" charset="-122"/>
                    <a:ea typeface="时尚中黑简体" panose="01010104010101010101" pitchFamily="2" charset="-122"/>
                  </a:rPr>
                  <a:t> </a:t>
                </a:r>
                <a:r>
                  <a:rPr lang="zh-CN" altLang="en-US" sz="3000" b="1" dirty="0">
                    <a:solidFill>
                      <a:schemeClr val="accent2"/>
                    </a:solidFill>
                    <a:latin typeface="时尚中黑简体" panose="01010104010101010101" pitchFamily="2" charset="-122"/>
                    <a:ea typeface="时尚中黑简体" panose="01010104010101010101" pitchFamily="2" charset="-122"/>
                  </a:rPr>
                  <a:t>一框式检索</a:t>
                </a:r>
                <a:endParaRPr lang="zh-CN" altLang="en-US" sz="3000" b="1" dirty="0">
                  <a:solidFill>
                    <a:schemeClr val="accent2"/>
                  </a:solidFill>
                  <a:latin typeface="时尚中黑简体" panose="01010104010101010101" pitchFamily="2" charset="-122"/>
                  <a:ea typeface="时尚中黑简体" panose="01010104010101010101" pitchFamily="2" charset="-122"/>
                </a:endParaRPr>
              </a:p>
            </p:txBody>
          </p:sp>
        </p:grpSp>
        <p:grpSp>
          <p:nvGrpSpPr>
            <p:cNvPr id="38" name="Group 46"/>
            <p:cNvGrpSpPr>
              <a:grpSpLocks noChangeAspect="1"/>
            </p:cNvGrpSpPr>
            <p:nvPr/>
          </p:nvGrpSpPr>
          <p:grpSpPr bwMode="auto">
            <a:xfrm>
              <a:off x="6599037" y="916055"/>
              <a:ext cx="513393" cy="317847"/>
              <a:chOff x="3098" y="1701"/>
              <a:chExt cx="1486" cy="920"/>
            </a:xfrm>
            <a:solidFill>
              <a:schemeClr val="tx1">
                <a:lumMod val="50000"/>
                <a:lumOff val="50000"/>
                <a:alpha val="40000"/>
              </a:schemeClr>
            </a:solidFill>
          </p:grpSpPr>
          <p:sp>
            <p:nvSpPr>
              <p:cNvPr id="39"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sp>
            <p:nvSpPr>
              <p:cNvPr id="40"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sp>
            <p:nvSpPr>
              <p:cNvPr id="41"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grpSp>
      </p:grpSp>
      <p:grpSp>
        <p:nvGrpSpPr>
          <p:cNvPr id="47" name="组合 46"/>
          <p:cNvGrpSpPr/>
          <p:nvPr/>
        </p:nvGrpSpPr>
        <p:grpSpPr>
          <a:xfrm>
            <a:off x="1220408" y="2451081"/>
            <a:ext cx="2684915" cy="827262"/>
            <a:chOff x="1562093" y="2207255"/>
            <a:chExt cx="2684915" cy="827261"/>
          </a:xfrm>
        </p:grpSpPr>
        <p:grpSp>
          <p:nvGrpSpPr>
            <p:cNvPr id="48" name="组合 47"/>
            <p:cNvGrpSpPr/>
            <p:nvPr/>
          </p:nvGrpSpPr>
          <p:grpSpPr>
            <a:xfrm flipH="1">
              <a:off x="1562093" y="2207255"/>
              <a:ext cx="2684915" cy="827261"/>
              <a:chOff x="5947699" y="824090"/>
              <a:chExt cx="2684915" cy="827261"/>
            </a:xfrm>
          </p:grpSpPr>
          <p:grpSp>
            <p:nvGrpSpPr>
              <p:cNvPr id="54" name="组合 53"/>
              <p:cNvGrpSpPr/>
              <p:nvPr/>
            </p:nvGrpSpPr>
            <p:grpSpPr>
              <a:xfrm flipV="1">
                <a:off x="5947699" y="1317986"/>
                <a:ext cx="2684915" cy="333365"/>
                <a:chOff x="5272248" y="4626108"/>
                <a:chExt cx="2684915" cy="333365"/>
              </a:xfrm>
            </p:grpSpPr>
            <p:sp>
              <p:nvSpPr>
                <p:cNvPr id="57" name="椭圆 56"/>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sp>
              <p:nvSpPr>
                <p:cNvPr id="58" name="任意多边形 57"/>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grpSp>
          <p:sp>
            <p:nvSpPr>
              <p:cNvPr id="55" name="文本框 54"/>
              <p:cNvSpPr txBox="1"/>
              <p:nvPr/>
            </p:nvSpPr>
            <p:spPr>
              <a:xfrm>
                <a:off x="6852147" y="824090"/>
                <a:ext cx="1780467" cy="553084"/>
              </a:xfrm>
              <a:prstGeom prst="rect">
                <a:avLst/>
              </a:prstGeom>
              <a:noFill/>
            </p:spPr>
            <p:txBody>
              <a:bodyPr wrap="square" rtlCol="0">
                <a:spAutoFit/>
              </a:bodyPr>
              <a:p>
                <a:r>
                  <a:rPr lang="zh-CN" altLang="en-US" sz="3000" b="1" dirty="0">
                    <a:solidFill>
                      <a:schemeClr val="accent2"/>
                    </a:solidFill>
                    <a:latin typeface="时尚中黑简体" panose="01010104010101010101" pitchFamily="2" charset="-122"/>
                    <a:ea typeface="时尚中黑简体" panose="01010104010101010101" pitchFamily="2" charset="-122"/>
                    <a:sym typeface="+mn-ea"/>
                  </a:rPr>
                  <a:t>高级检索</a:t>
                </a:r>
                <a:endParaRPr lang="en-US" altLang="zh-CN" sz="3000" dirty="0">
                  <a:solidFill>
                    <a:schemeClr val="accent3"/>
                  </a:solidFill>
                  <a:latin typeface="时尚中黑简体" panose="01010104010101010101" pitchFamily="2" charset="-122"/>
                  <a:ea typeface="时尚中黑简体" panose="01010104010101010101" pitchFamily="2" charset="-122"/>
                </a:endParaRPr>
              </a:p>
            </p:txBody>
          </p:sp>
        </p:grpSp>
        <p:grpSp>
          <p:nvGrpSpPr>
            <p:cNvPr id="49" name="Group 36"/>
            <p:cNvGrpSpPr>
              <a:grpSpLocks noChangeAspect="1"/>
            </p:cNvGrpSpPr>
            <p:nvPr/>
          </p:nvGrpSpPr>
          <p:grpSpPr bwMode="auto">
            <a:xfrm>
              <a:off x="3356548" y="2261341"/>
              <a:ext cx="435595" cy="376235"/>
              <a:chOff x="3321" y="1710"/>
              <a:chExt cx="1042" cy="900"/>
            </a:xfrm>
            <a:solidFill>
              <a:schemeClr val="tx1">
                <a:lumMod val="50000"/>
                <a:lumOff val="50000"/>
                <a:alpha val="40000"/>
              </a:schemeClr>
            </a:solidFill>
          </p:grpSpPr>
          <p:sp>
            <p:nvSpPr>
              <p:cNvPr id="50"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sp>
            <p:nvSpPr>
              <p:cNvPr id="51" name="Rectangle 38"/>
              <p:cNvSpPr>
                <a:spLocks noChangeArrowheads="1"/>
              </p:cNvSpPr>
              <p:nvPr/>
            </p:nvSpPr>
            <p:spPr bwMode="auto">
              <a:xfrm>
                <a:off x="3716" y="2465"/>
                <a:ext cx="252" cy="97"/>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1350"/>
              </a:p>
            </p:txBody>
          </p:sp>
          <p:sp>
            <p:nvSpPr>
              <p:cNvPr id="52" name="Rectangle 40"/>
              <p:cNvSpPr>
                <a:spLocks noChangeArrowheads="1"/>
              </p:cNvSpPr>
              <p:nvPr/>
            </p:nvSpPr>
            <p:spPr bwMode="auto">
              <a:xfrm>
                <a:off x="3595" y="2570"/>
                <a:ext cx="495" cy="4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1350"/>
              </a:p>
            </p:txBody>
          </p:sp>
          <p:sp>
            <p:nvSpPr>
              <p:cNvPr id="53" name="Freeform 42"/>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grpSp>
      </p:grpSp>
      <p:grpSp>
        <p:nvGrpSpPr>
          <p:cNvPr id="59" name="组合 58"/>
          <p:cNvGrpSpPr/>
          <p:nvPr/>
        </p:nvGrpSpPr>
        <p:grpSpPr>
          <a:xfrm>
            <a:off x="7530465" y="2230474"/>
            <a:ext cx="3550920" cy="831521"/>
            <a:chOff x="7872361" y="1986617"/>
            <a:chExt cx="3409765" cy="831551"/>
          </a:xfrm>
        </p:grpSpPr>
        <p:grpSp>
          <p:nvGrpSpPr>
            <p:cNvPr id="60" name="组合 59"/>
            <p:cNvGrpSpPr/>
            <p:nvPr/>
          </p:nvGrpSpPr>
          <p:grpSpPr>
            <a:xfrm>
              <a:off x="7872361" y="1986617"/>
              <a:ext cx="3409765" cy="831551"/>
              <a:chOff x="5947699" y="819800"/>
              <a:chExt cx="3409765" cy="831551"/>
            </a:xfrm>
          </p:grpSpPr>
          <p:grpSp>
            <p:nvGrpSpPr>
              <p:cNvPr id="62" name="组合 61"/>
              <p:cNvGrpSpPr/>
              <p:nvPr/>
            </p:nvGrpSpPr>
            <p:grpSpPr>
              <a:xfrm flipV="1">
                <a:off x="5947699" y="1317964"/>
                <a:ext cx="2586643" cy="333387"/>
                <a:chOff x="5272248" y="4626108"/>
                <a:chExt cx="2586643" cy="333387"/>
              </a:xfrm>
            </p:grpSpPr>
            <p:sp>
              <p:nvSpPr>
                <p:cNvPr id="65" name="椭圆 64"/>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sp>
              <p:nvSpPr>
                <p:cNvPr id="66" name="任意多边形 65"/>
                <p:cNvSpPr/>
                <p:nvPr/>
              </p:nvSpPr>
              <p:spPr>
                <a:xfrm>
                  <a:off x="5335358" y="4687070"/>
                  <a:ext cx="2523533" cy="272425"/>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grpSp>
          <p:sp>
            <p:nvSpPr>
              <p:cNvPr id="63" name="文本框 62"/>
              <p:cNvSpPr txBox="1"/>
              <p:nvPr/>
            </p:nvSpPr>
            <p:spPr>
              <a:xfrm>
                <a:off x="6875140" y="819800"/>
                <a:ext cx="2482324" cy="553105"/>
              </a:xfrm>
              <a:prstGeom prst="rect">
                <a:avLst/>
              </a:prstGeom>
              <a:noFill/>
            </p:spPr>
            <p:txBody>
              <a:bodyPr wrap="square" rtlCol="0">
                <a:spAutoFit/>
              </a:bodyPr>
              <a:p>
                <a:r>
                  <a:rPr lang="zh-CN" altLang="en-US" sz="3000" b="1" dirty="0">
                    <a:solidFill>
                      <a:schemeClr val="accent1"/>
                    </a:solidFill>
                    <a:latin typeface="时尚中黑简体" panose="01010104010101010101" pitchFamily="2" charset="-122"/>
                    <a:ea typeface="时尚中黑简体" panose="01010104010101010101" pitchFamily="2" charset="-122"/>
                  </a:rPr>
                  <a:t>专业检索</a:t>
                </a:r>
                <a:endParaRPr lang="zh-CN" altLang="en-US" sz="3000" b="1" dirty="0">
                  <a:solidFill>
                    <a:schemeClr val="accent1"/>
                  </a:solidFill>
                  <a:latin typeface="时尚中黑简体" panose="01010104010101010101" pitchFamily="2" charset="-122"/>
                  <a:ea typeface="时尚中黑简体" panose="01010104010101010101" pitchFamily="2" charset="-122"/>
                </a:endParaRPr>
              </a:p>
            </p:txBody>
          </p:sp>
        </p:grpSp>
        <p:sp>
          <p:nvSpPr>
            <p:cNvPr id="61" name="Freeform 57"/>
            <p:cNvSpPr>
              <a:spLocks noEditPoints="1"/>
            </p:cNvSpPr>
            <p:nvPr/>
          </p:nvSpPr>
          <p:spPr bwMode="auto">
            <a:xfrm>
              <a:off x="8341660" y="2037541"/>
              <a:ext cx="394477" cy="395236"/>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accent1"/>
            </a:solidFill>
            <a:ln>
              <a:noFill/>
            </a:ln>
          </p:spPr>
          <p:txBody>
            <a:bodyPr vert="horz" wrap="square" lIns="91440" tIns="45720" rIns="91440" bIns="45720" numCol="1" anchor="t" anchorCtr="0" compatLnSpc="1"/>
            <a:p>
              <a:endParaRPr lang="zh-CN" altLang="en-US" sz="1350" dirty="0"/>
            </a:p>
          </p:txBody>
        </p:sp>
      </p:grpSp>
      <p:grpSp>
        <p:nvGrpSpPr>
          <p:cNvPr id="67" name="组合 66"/>
          <p:cNvGrpSpPr/>
          <p:nvPr/>
        </p:nvGrpSpPr>
        <p:grpSpPr>
          <a:xfrm>
            <a:off x="1071545" y="4471524"/>
            <a:ext cx="3443205" cy="809165"/>
            <a:chOff x="1413229" y="4227694"/>
            <a:chExt cx="3443205" cy="809164"/>
          </a:xfrm>
        </p:grpSpPr>
        <p:sp>
          <p:nvSpPr>
            <p:cNvPr id="68" name="Freeform 53"/>
            <p:cNvSpPr>
              <a:spLocks noEditPoints="1"/>
            </p:cNvSpPr>
            <p:nvPr/>
          </p:nvSpPr>
          <p:spPr bwMode="auto">
            <a:xfrm>
              <a:off x="3900966" y="4258285"/>
              <a:ext cx="405877" cy="405877"/>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4"/>
            </a:solidFill>
            <a:ln>
              <a:noFill/>
            </a:ln>
          </p:spPr>
          <p:txBody>
            <a:bodyPr vert="horz" wrap="square" lIns="91440" tIns="45720" rIns="91440" bIns="45720" numCol="1" anchor="t" anchorCtr="0" compatLnSpc="1"/>
            <a:p>
              <a:endParaRPr lang="zh-CN" altLang="en-US" sz="1350"/>
            </a:p>
          </p:txBody>
        </p:sp>
        <p:grpSp>
          <p:nvGrpSpPr>
            <p:cNvPr id="69" name="组合 68"/>
            <p:cNvGrpSpPr/>
            <p:nvPr/>
          </p:nvGrpSpPr>
          <p:grpSpPr>
            <a:xfrm flipH="1">
              <a:off x="1413229" y="4227694"/>
              <a:ext cx="3443205" cy="809164"/>
              <a:chOff x="5947699" y="842187"/>
              <a:chExt cx="3443205" cy="809164"/>
            </a:xfrm>
          </p:grpSpPr>
          <p:grpSp>
            <p:nvGrpSpPr>
              <p:cNvPr id="70" name="组合 69"/>
              <p:cNvGrpSpPr/>
              <p:nvPr/>
            </p:nvGrpSpPr>
            <p:grpSpPr>
              <a:xfrm flipV="1">
                <a:off x="5947699" y="1330051"/>
                <a:ext cx="3432945" cy="321300"/>
                <a:chOff x="5272248" y="4626108"/>
                <a:chExt cx="3432945" cy="321300"/>
              </a:xfrm>
            </p:grpSpPr>
            <p:sp>
              <p:nvSpPr>
                <p:cNvPr id="73" name="椭圆 72"/>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sp>
              <p:nvSpPr>
                <p:cNvPr id="74" name="任意多边形 73"/>
                <p:cNvSpPr/>
                <p:nvPr/>
              </p:nvSpPr>
              <p:spPr>
                <a:xfrm>
                  <a:off x="5321193" y="4674804"/>
                  <a:ext cx="3384000"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grpSp>
          <p:sp>
            <p:nvSpPr>
              <p:cNvPr id="71" name="文本框 70"/>
              <p:cNvSpPr txBox="1"/>
              <p:nvPr/>
            </p:nvSpPr>
            <p:spPr>
              <a:xfrm>
                <a:off x="6871859" y="842187"/>
                <a:ext cx="2519045" cy="553084"/>
              </a:xfrm>
              <a:prstGeom prst="rect">
                <a:avLst/>
              </a:prstGeom>
              <a:noFill/>
            </p:spPr>
            <p:txBody>
              <a:bodyPr wrap="square" rtlCol="0">
                <a:spAutoFit/>
              </a:bodyPr>
              <a:p>
                <a:r>
                  <a:rPr lang="zh-CN" altLang="en-US" sz="3000" b="1" dirty="0">
                    <a:solidFill>
                      <a:schemeClr val="accent4"/>
                    </a:solidFill>
                    <a:latin typeface="时尚中黑简体" panose="01010104010101010101" pitchFamily="2" charset="-122"/>
                    <a:ea typeface="时尚中黑简体" panose="01010104010101010101" pitchFamily="2" charset="-122"/>
                  </a:rPr>
                  <a:t>作者发文检索</a:t>
                </a:r>
                <a:endParaRPr lang="zh-CN" altLang="en-US" sz="3000" b="1" dirty="0">
                  <a:solidFill>
                    <a:schemeClr val="accent4"/>
                  </a:solidFill>
                  <a:latin typeface="时尚中黑简体" panose="01010104010101010101" pitchFamily="2" charset="-122"/>
                  <a:ea typeface="时尚中黑简体" panose="01010104010101010101" pitchFamily="2" charset="-122"/>
                </a:endParaRPr>
              </a:p>
            </p:txBody>
          </p:sp>
        </p:grpSp>
      </p:grpSp>
      <p:grpSp>
        <p:nvGrpSpPr>
          <p:cNvPr id="77" name="组合 76"/>
          <p:cNvGrpSpPr/>
          <p:nvPr/>
        </p:nvGrpSpPr>
        <p:grpSpPr>
          <a:xfrm>
            <a:off x="6497003" y="4641691"/>
            <a:ext cx="1685925" cy="1638776"/>
            <a:chOff x="4913945" y="1159406"/>
            <a:chExt cx="1457575" cy="1457575"/>
          </a:xfrm>
        </p:grpSpPr>
        <p:grpSp>
          <p:nvGrpSpPr>
            <p:cNvPr id="78" name="组合 77"/>
            <p:cNvGrpSpPr/>
            <p:nvPr/>
          </p:nvGrpSpPr>
          <p:grpSpPr>
            <a:xfrm>
              <a:off x="4913945" y="1159406"/>
              <a:ext cx="1457575" cy="1457575"/>
              <a:chOff x="4926840" y="1732375"/>
              <a:chExt cx="1656097" cy="1656098"/>
            </a:xfrm>
          </p:grpSpPr>
          <p:sp>
            <p:nvSpPr>
              <p:cNvPr id="79" name="任意多边形 78"/>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p>
            </p:txBody>
          </p:sp>
          <p:sp>
            <p:nvSpPr>
              <p:cNvPr id="80" name="椭圆 79"/>
              <p:cNvSpPr/>
              <p:nvPr/>
            </p:nvSpPr>
            <p:spPr>
              <a:xfrm>
                <a:off x="5189938" y="1995474"/>
                <a:ext cx="1129900" cy="1129900"/>
              </a:xfrm>
              <a:prstGeom prst="ellipse">
                <a:avLst/>
              </a:prstGeom>
              <a:solidFill>
                <a:schemeClr val="accent5"/>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81" name="椭圆 80"/>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83" name="文本框 82"/>
            <p:cNvSpPr txBox="1"/>
            <p:nvPr/>
          </p:nvSpPr>
          <p:spPr>
            <a:xfrm>
              <a:off x="5112631" y="1611233"/>
              <a:ext cx="1000117" cy="573824"/>
            </a:xfrm>
            <a:prstGeom prst="rect">
              <a:avLst/>
            </a:prstGeom>
            <a:noFill/>
          </p:spPr>
          <p:txBody>
            <a:bodyPr wrap="square" rtlCol="0">
              <a:spAutoFit/>
            </a:bodyPr>
            <a:p>
              <a:pPr algn="ctr"/>
              <a:r>
                <a:rPr lang="en-US" altLang="zh-CN" sz="3600" dirty="0">
                  <a:solidFill>
                    <a:schemeClr val="accent5"/>
                  </a:solidFill>
                  <a:latin typeface="Impact" panose="020B0806030902050204" pitchFamily="34" charset="0"/>
                </a:rPr>
                <a:t>05</a:t>
              </a:r>
              <a:endParaRPr lang="en-US" altLang="zh-CN" sz="3600" dirty="0">
                <a:solidFill>
                  <a:schemeClr val="accent5"/>
                </a:solidFill>
                <a:latin typeface="Impact" panose="020B0806030902050204" pitchFamily="34" charset="0"/>
              </a:endParaRPr>
            </a:p>
          </p:txBody>
        </p:sp>
      </p:grpSp>
      <p:grpSp>
        <p:nvGrpSpPr>
          <p:cNvPr id="85" name="组合 84"/>
          <p:cNvGrpSpPr/>
          <p:nvPr/>
        </p:nvGrpSpPr>
        <p:grpSpPr>
          <a:xfrm>
            <a:off x="8096426" y="4420042"/>
            <a:ext cx="2780165" cy="824405"/>
            <a:chOff x="6172112" y="802459"/>
            <a:chExt cx="2780165" cy="824404"/>
          </a:xfrm>
        </p:grpSpPr>
        <p:grpSp>
          <p:nvGrpSpPr>
            <p:cNvPr id="86" name="组合 85"/>
            <p:cNvGrpSpPr/>
            <p:nvPr/>
          </p:nvGrpSpPr>
          <p:grpSpPr>
            <a:xfrm>
              <a:off x="6172112" y="802459"/>
              <a:ext cx="2780165" cy="824404"/>
              <a:chOff x="5947699" y="826947"/>
              <a:chExt cx="2780165" cy="824404"/>
            </a:xfrm>
          </p:grpSpPr>
          <p:grpSp>
            <p:nvGrpSpPr>
              <p:cNvPr id="87" name="组合 86"/>
              <p:cNvGrpSpPr/>
              <p:nvPr/>
            </p:nvGrpSpPr>
            <p:grpSpPr>
              <a:xfrm flipV="1">
                <a:off x="5947699" y="1317986"/>
                <a:ext cx="2684915" cy="333365"/>
                <a:chOff x="5272248" y="4626108"/>
                <a:chExt cx="2684915" cy="333365"/>
              </a:xfrm>
            </p:grpSpPr>
            <p:sp>
              <p:nvSpPr>
                <p:cNvPr id="88" name="椭圆 87"/>
                <p:cNvSpPr/>
                <p:nvPr/>
              </p:nvSpPr>
              <p:spPr>
                <a:xfrm>
                  <a:off x="5272248" y="4626108"/>
                  <a:ext cx="81021" cy="8102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sp>
              <p:nvSpPr>
                <p:cNvPr id="89" name="任意多边形 88"/>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latin typeface="Arial" panose="020B0604020202020204" pitchFamily="34" charset="0"/>
                    <a:ea typeface="微软雅黑" charset="-122"/>
                    <a:sym typeface="Arial" panose="020B0604020202020204" pitchFamily="34" charset="0"/>
                  </a:endParaRPr>
                </a:p>
              </p:txBody>
            </p:sp>
          </p:grpSp>
          <p:sp>
            <p:nvSpPr>
              <p:cNvPr id="90" name="文本框 89"/>
              <p:cNvSpPr txBox="1"/>
              <p:nvPr/>
            </p:nvSpPr>
            <p:spPr>
              <a:xfrm>
                <a:off x="6947397" y="826947"/>
                <a:ext cx="1780467" cy="553084"/>
              </a:xfrm>
              <a:prstGeom prst="rect">
                <a:avLst/>
              </a:prstGeom>
              <a:noFill/>
            </p:spPr>
            <p:txBody>
              <a:bodyPr wrap="square" rtlCol="0">
                <a:spAutoFit/>
              </a:bodyPr>
              <a:p>
                <a:r>
                  <a:rPr lang="zh-CN" altLang="en-US" sz="3000" b="1" dirty="0">
                    <a:solidFill>
                      <a:schemeClr val="accent2"/>
                    </a:solidFill>
                    <a:latin typeface="时尚中黑简体" panose="01010104010101010101" pitchFamily="2" charset="-122"/>
                    <a:ea typeface="时尚中黑简体" panose="01010104010101010101" pitchFamily="2" charset="-122"/>
                  </a:rPr>
                  <a:t>句子检索</a:t>
                </a:r>
                <a:endParaRPr lang="zh-CN" altLang="en-US" sz="3000" b="1" dirty="0">
                  <a:solidFill>
                    <a:schemeClr val="accent2"/>
                  </a:solidFill>
                  <a:latin typeface="时尚中黑简体" panose="01010104010101010101" pitchFamily="2" charset="-122"/>
                  <a:ea typeface="时尚中黑简体" panose="01010104010101010101" pitchFamily="2" charset="-122"/>
                </a:endParaRPr>
              </a:p>
            </p:txBody>
          </p:sp>
        </p:grpSp>
        <p:grpSp>
          <p:nvGrpSpPr>
            <p:cNvPr id="91" name="Group 46"/>
            <p:cNvGrpSpPr>
              <a:grpSpLocks noChangeAspect="1"/>
            </p:cNvGrpSpPr>
            <p:nvPr/>
          </p:nvGrpSpPr>
          <p:grpSpPr bwMode="auto">
            <a:xfrm>
              <a:off x="6599037" y="916055"/>
              <a:ext cx="513393" cy="317847"/>
              <a:chOff x="3098" y="1701"/>
              <a:chExt cx="1486" cy="920"/>
            </a:xfrm>
            <a:solidFill>
              <a:schemeClr val="tx1">
                <a:lumMod val="50000"/>
                <a:lumOff val="50000"/>
                <a:alpha val="40000"/>
              </a:schemeClr>
            </a:solidFill>
          </p:grpSpPr>
          <p:sp>
            <p:nvSpPr>
              <p:cNvPr id="92"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sp>
            <p:nvSpPr>
              <p:cNvPr id="93"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sp>
            <p:nvSpPr>
              <p:cNvPr id="94"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350"/>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ppt_x"/>
                                          </p:val>
                                        </p:tav>
                                        <p:tav tm="100000">
                                          <p:val>
                                            <p:strVal val="#ppt_x"/>
                                          </p:val>
                                        </p:tav>
                                      </p:tavLst>
                                    </p:anim>
                                    <p:anim calcmode="lin" valueType="num">
                                      <p:cBhvr additive="base">
                                        <p:cTn id="23" dur="500" fill="hold"/>
                                        <p:tgtEl>
                                          <p:spTgt spid="6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ppt_x"/>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10616"/>
          <a:stretch>
            <a:fillRect/>
          </a:stretch>
        </p:blipFill>
        <p:spPr>
          <a:xfrm>
            <a:off x="0" y="955675"/>
            <a:ext cx="12192000" cy="569404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一框式检索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2461260" y="2543810"/>
            <a:ext cx="1011555" cy="46799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5974080" y="3120390"/>
            <a:ext cx="3054985" cy="617220"/>
          </a:xfrm>
          <a:prstGeom prst="wedgeRectCallout">
            <a:avLst>
              <a:gd name="adj1" fmla="val -66992"/>
              <a:gd name="adj2" fmla="val -1954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黑体" panose="02010609060101010101" charset="-122"/>
                <a:ea typeface="黑体" panose="02010609060101010101" charset="-122"/>
              </a:rPr>
              <a:t>多个检索项自由切换</a:t>
            </a:r>
            <a:endParaRPr lang="zh-CN" altLang="en-US" sz="2400" b="1">
              <a:solidFill>
                <a:schemeClr val="tx1"/>
              </a:solidFill>
              <a:latin typeface="黑体" panose="02010609060101010101" charset="-122"/>
              <a:ea typeface="黑体" panose="02010609060101010101" charset="-122"/>
            </a:endParaRPr>
          </a:p>
        </p:txBody>
      </p:sp>
      <p:sp>
        <p:nvSpPr>
          <p:cNvPr id="12" name="矩形 11"/>
          <p:cNvSpPr/>
          <p:nvPr/>
        </p:nvSpPr>
        <p:spPr>
          <a:xfrm>
            <a:off x="5622925" y="4595495"/>
            <a:ext cx="4644390"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查准：关键词</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篇名</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摘要</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主题</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全文</a:t>
            </a:r>
            <a:endPar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endParaRPr>
          </a:p>
        </p:txBody>
      </p:sp>
      <p:sp>
        <p:nvSpPr>
          <p:cNvPr id="13" name="矩形 12"/>
          <p:cNvSpPr/>
          <p:nvPr/>
        </p:nvSpPr>
        <p:spPr>
          <a:xfrm>
            <a:off x="6256655" y="5311140"/>
            <a:ext cx="4600575" cy="46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查全：全文</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主题</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关键词</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摘要</a:t>
            </a:r>
            <a:r>
              <a:rPr lang="en-US" altLang="zh-CN" sz="2000" b="1" noProof="1">
                <a:solidFill>
                  <a:schemeClr val="tx1"/>
                </a:solidFill>
                <a:latin typeface="Songti SC Bold" panose="02010600040101010101" charset="-122"/>
                <a:ea typeface="Songti SC Bold" panose="02010600040101010101" charset="-122"/>
                <a:cs typeface="Songti SC Bold" panose="02010600040101010101" charset="-122"/>
              </a:rPr>
              <a:t>&gt;</a:t>
            </a:r>
            <a:r>
              <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rPr>
              <a:t>篇名</a:t>
            </a:r>
            <a:endParaRPr lang="zh-CN" altLang="en-US" sz="2000" b="1" noProof="1">
              <a:solidFill>
                <a:schemeClr val="tx1"/>
              </a:solidFill>
              <a:latin typeface="Songti SC Bold" panose="02010600040101010101" charset="-122"/>
              <a:ea typeface="Songti SC Bold" panose="02010600040101010101" charset="-122"/>
              <a:cs typeface="Songti SC Bold" panose="0201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2" grpId="0" bldLvl="0" animBg="1"/>
      <p:bldP spid="13"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8982"/>
          <a:stretch>
            <a:fillRect/>
          </a:stretch>
        </p:blipFill>
        <p:spPr>
          <a:xfrm>
            <a:off x="0" y="929005"/>
            <a:ext cx="12192000" cy="586867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一框式检索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 name="Text Box 6"/>
          <p:cNvSpPr txBox="1"/>
          <p:nvPr/>
        </p:nvSpPr>
        <p:spPr>
          <a:xfrm>
            <a:off x="4982845" y="3769995"/>
            <a:ext cx="2226945" cy="1014730"/>
          </a:xfrm>
          <a:prstGeom prst="rect">
            <a:avLst/>
          </a:prstGeom>
          <a:solidFill>
            <a:srgbClr val="FFFF00"/>
          </a:solidFill>
          <a:ln w="9525">
            <a:noFill/>
          </a:ln>
        </p:spPr>
        <p:txBody>
          <a:bodyPr wrap="square" anchor="t">
            <a:spAutoFit/>
          </a:bodyPr>
          <a:p>
            <a:pPr lvl="0" indent="0" algn="ctr">
              <a:lnSpc>
                <a:spcPct val="150000"/>
              </a:lnSpc>
              <a:buSzPct val="70000"/>
              <a:buFont typeface="Wingdings 2" panose="05020102010507070707" pitchFamily="18" charset="2"/>
              <a:buNone/>
            </a:pPr>
            <a:r>
              <a:rPr lang="zh-CN" altLang="en-US" sz="2000" b="1" dirty="0">
                <a:solidFill>
                  <a:schemeClr val="tx1"/>
                </a:solidFill>
                <a:latin typeface="Heiti SC Medium" panose="02000000000000000000" charset="-122"/>
                <a:ea typeface="Heiti SC Medium" panose="02000000000000000000" charset="-122"/>
                <a:sym typeface="宋体" pitchFamily="2" charset="-122"/>
              </a:rPr>
              <a:t>根据输入的检索词</a:t>
            </a:r>
            <a:endParaRPr lang="zh-CN" altLang="en-US" sz="2000" b="1" dirty="0">
              <a:solidFill>
                <a:schemeClr val="tx1"/>
              </a:solidFill>
              <a:latin typeface="Heiti SC Medium" panose="02000000000000000000" charset="-122"/>
              <a:ea typeface="Heiti SC Medium" panose="02000000000000000000" charset="-122"/>
              <a:sym typeface="宋体" pitchFamily="2" charset="-122"/>
            </a:endParaRPr>
          </a:p>
          <a:p>
            <a:pPr lvl="0" indent="0" algn="ctr">
              <a:lnSpc>
                <a:spcPct val="150000"/>
              </a:lnSpc>
              <a:buSzPct val="70000"/>
              <a:buFont typeface="Wingdings 2" panose="05020102010507070707" pitchFamily="18" charset="2"/>
              <a:buNone/>
            </a:pPr>
            <a:r>
              <a:rPr lang="zh-CN" altLang="en-US" sz="2000" b="1" dirty="0">
                <a:solidFill>
                  <a:schemeClr val="tx1"/>
                </a:solidFill>
                <a:latin typeface="Heiti SC Medium" panose="02000000000000000000" charset="-122"/>
                <a:ea typeface="Heiti SC Medium" panose="02000000000000000000" charset="-122"/>
                <a:sym typeface="宋体" pitchFamily="2" charset="-122"/>
              </a:rPr>
              <a:t>系统提供相关热词</a:t>
            </a:r>
            <a:endParaRPr lang="zh-CN" altLang="en-US" sz="2000" b="1" dirty="0">
              <a:solidFill>
                <a:schemeClr val="tx1"/>
              </a:solidFill>
              <a:latin typeface="Heiti SC Medium" panose="02000000000000000000" charset="-122"/>
              <a:ea typeface="Heiti SC Medium" panose="02000000000000000000" charset="-122"/>
              <a:sym typeface="宋体" pitchFamily="2"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7" grpId="2" animBg="1"/>
      <p:bldP spid="7" grpId="3" animBg="1"/>
      <p:bldP spid="7" grpId="4"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61620" y="924560"/>
            <a:ext cx="11668125" cy="58769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一框式检索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矩形 12"/>
          <p:cNvSpPr/>
          <p:nvPr/>
        </p:nvSpPr>
        <p:spPr>
          <a:xfrm>
            <a:off x="318770" y="1666240"/>
            <a:ext cx="2195195" cy="65214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749550" y="1666240"/>
            <a:ext cx="2195830" cy="1243330"/>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rPr>
              <a:t>中外文统一检索</a:t>
            </a:r>
            <a:endParaRPr lang="zh-CN" altLang="en-US" sz="2000" b="1" dirty="0">
              <a:solidFill>
                <a:schemeClr val="tx1"/>
              </a:solidFill>
              <a:latin typeface="Heiti SC Medium" panose="02000000000000000000" charset="-122"/>
              <a:ea typeface="Heiti SC Medium" panose="02000000000000000000" charset="-122"/>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一种语言输入</a:t>
            </a:r>
            <a:endParaRPr lang="zh-CN" altLang="en-US" sz="2000" b="1" dirty="0">
              <a:solidFill>
                <a:schemeClr val="tx1"/>
              </a:solidFill>
              <a:latin typeface="Heiti SC Medium" panose="02000000000000000000" charset="-122"/>
              <a:ea typeface="Heiti SC Medium" panose="02000000000000000000" charset="-122"/>
              <a:sym typeface="+mn-ea"/>
            </a:endParaRPr>
          </a:p>
          <a:p>
            <a:pPr algn="ctr">
              <a:lnSpc>
                <a:spcPct val="120000"/>
              </a:lnSpc>
              <a:buSzPct val="70000"/>
              <a:buNone/>
            </a:pPr>
            <a:r>
              <a:rPr lang="zh-CN" altLang="en-US" sz="2000" b="1" dirty="0">
                <a:solidFill>
                  <a:schemeClr val="tx1"/>
                </a:solidFill>
                <a:latin typeface="Heiti SC Medium" panose="02000000000000000000" charset="-122"/>
                <a:ea typeface="Heiti SC Medium" panose="02000000000000000000" charset="-122"/>
                <a:sym typeface="+mn-ea"/>
              </a:rPr>
              <a:t>获取全球知识</a:t>
            </a:r>
            <a:endParaRPr lang="zh-CN" altLang="en-US" sz="2000" b="1" dirty="0">
              <a:solidFill>
                <a:schemeClr val="tx1"/>
              </a:solidFill>
              <a:latin typeface="Heiti SC Medium" panose="02000000000000000000" charset="-122"/>
              <a:ea typeface="Heiti SC Medium" panose="02000000000000000000" charset="-122"/>
            </a:endParaRPr>
          </a:p>
        </p:txBody>
      </p:sp>
      <p:sp>
        <p:nvSpPr>
          <p:cNvPr id="6" name="椭圆 5"/>
          <p:cNvSpPr/>
          <p:nvPr/>
        </p:nvSpPr>
        <p:spPr>
          <a:xfrm>
            <a:off x="9748520" y="2318385"/>
            <a:ext cx="1427480" cy="35115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33045" y="871855"/>
            <a:ext cx="11725275" cy="59340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结果中</a:t>
            </a:r>
            <a:r>
              <a:rPr lang="zh-CN" sz="3200" b="1" dirty="0">
                <a:solidFill>
                  <a:srgbClr val="0070C0"/>
                </a:solidFill>
                <a:latin typeface="微软雅黑" charset="-122"/>
                <a:ea typeface="微软雅黑" charset="-122"/>
                <a:cs typeface="微软雅黑" charset="-122"/>
                <a:sym typeface="+mn-ea"/>
              </a:rPr>
              <a:t>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矩形 5"/>
          <p:cNvSpPr/>
          <p:nvPr/>
        </p:nvSpPr>
        <p:spPr>
          <a:xfrm>
            <a:off x="4202430" y="1016635"/>
            <a:ext cx="864000" cy="3359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3747130" y="1016687"/>
            <a:ext cx="7478521" cy="1575091"/>
            <a:chOff x="5711" y="1876"/>
            <a:chExt cx="11777" cy="2481"/>
          </a:xfrm>
        </p:grpSpPr>
        <p:sp>
          <p:nvSpPr>
            <p:cNvPr id="10" name="椭圆 9"/>
            <p:cNvSpPr/>
            <p:nvPr/>
          </p:nvSpPr>
          <p:spPr>
            <a:xfrm>
              <a:off x="15446" y="3879"/>
              <a:ext cx="2042" cy="458"/>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5044" y="1876"/>
              <a:ext cx="1124" cy="5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711" y="3898"/>
              <a:ext cx="3231" cy="45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Text Box 6"/>
          <p:cNvSpPr txBox="1"/>
          <p:nvPr/>
        </p:nvSpPr>
        <p:spPr>
          <a:xfrm>
            <a:off x="6014085" y="3048000"/>
            <a:ext cx="1901190" cy="1014730"/>
          </a:xfrm>
          <a:prstGeom prst="rect">
            <a:avLst/>
          </a:prstGeom>
          <a:solidFill>
            <a:srgbClr val="FFFF00"/>
          </a:solidFill>
          <a:ln w="9525">
            <a:noFill/>
          </a:ln>
        </p:spPr>
        <p:txBody>
          <a:bodyPr wrap="square" anchor="t">
            <a:spAutoFit/>
          </a:bodyPr>
          <a:p>
            <a:pPr lvl="0" indent="0" algn="ctr">
              <a:lnSpc>
                <a:spcPct val="150000"/>
              </a:lnSpc>
              <a:buSzPct val="70000"/>
              <a:buFont typeface="Wingdings 2" panose="05020102010507070707" pitchFamily="18" charset="2"/>
              <a:buNone/>
            </a:pPr>
            <a:r>
              <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rPr>
              <a:t>主题维度缩小检索结果范围</a:t>
            </a:r>
            <a:endParaRPr lang="zh-CN" altLang="en-US" sz="2000" b="1" dirty="0">
              <a:solidFill>
                <a:schemeClr val="tx1"/>
              </a:solidFill>
              <a:latin typeface="Heiti SC Medium" panose="02000000000000000000" charset="-122"/>
              <a:ea typeface="Heiti SC Medium" panose="02000000000000000000" charset="-122"/>
              <a:cs typeface="Heiti SC Medium" panose="02000000000000000000" charset="-122"/>
              <a:sym typeface="宋体" pitchFamily="2"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16628"/>
          <a:stretch>
            <a:fillRect/>
          </a:stretch>
        </p:blipFill>
        <p:spPr>
          <a:xfrm>
            <a:off x="238125" y="1151255"/>
            <a:ext cx="11715750" cy="544766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结果中</a:t>
            </a:r>
            <a:r>
              <a:rPr lang="zh-CN" sz="3200" b="1" dirty="0">
                <a:solidFill>
                  <a:srgbClr val="0070C0"/>
                </a:solidFill>
                <a:latin typeface="微软雅黑" charset="-122"/>
                <a:ea typeface="微软雅黑" charset="-122"/>
                <a:cs typeface="微软雅黑" charset="-122"/>
                <a:sym typeface="+mn-ea"/>
              </a:rPr>
              <a:t>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矩形 11"/>
          <p:cNvSpPr/>
          <p:nvPr/>
        </p:nvSpPr>
        <p:spPr>
          <a:xfrm>
            <a:off x="3465830" y="1089025"/>
            <a:ext cx="1600835" cy="65151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2065" y="882015"/>
            <a:ext cx="12140565" cy="50577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高级检索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2148205" y="2430780"/>
            <a:ext cx="6942455" cy="15055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矩形 13"/>
          <p:cNvSpPr/>
          <p:nvPr/>
        </p:nvSpPr>
        <p:spPr>
          <a:xfrm>
            <a:off x="2148205" y="3980180"/>
            <a:ext cx="6942455" cy="9988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4186556" y="5203825"/>
            <a:ext cx="4376738" cy="823913"/>
          </a:xfrm>
          <a:prstGeom prst="wedgeRoundRectCallout">
            <a:avLst>
              <a:gd name="adj1" fmla="val 2318"/>
              <a:gd name="adj2" fmla="val -75342"/>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0" fontAlgn="base" latinLnBrk="0" hangingPunct="0">
              <a:lnSpc>
                <a:spcPct val="13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uLnTx/>
                <a:uFillTx/>
                <a:latin typeface="Songti SC Black" panose="02010600040101010101" charset="-122"/>
                <a:ea typeface="Songti SC Black" panose="02010600040101010101" charset="-122"/>
                <a:cs typeface="+mn-cs"/>
                <a:sym typeface="Verdana" panose="020B0604030504040204" charset="0"/>
              </a:rPr>
              <a:t>通过条件筛选、时间选择等，对检索结果进行范围控制。</a:t>
            </a:r>
            <a:endParaRPr kumimoji="0" lang="zh-CN" altLang="en-US" sz="2000" b="1" i="0" u="none" strike="noStrike" kern="1200" cap="none" spc="0" normalizeH="0" baseline="0" noProof="1">
              <a:ln>
                <a:noFill/>
              </a:ln>
              <a:solidFill>
                <a:schemeClr val="tx1"/>
              </a:solidFill>
              <a:effectLst/>
              <a:uLnTx/>
              <a:uFillTx/>
              <a:latin typeface="Songti SC Black" panose="02010600040101010101" charset="-122"/>
              <a:ea typeface="Songti SC Black" panose="02010600040101010101" charset="-122"/>
              <a:cs typeface="+mn-cs"/>
              <a:sym typeface="Verdana" panose="020B0604030504040204" charset="0"/>
            </a:endParaRPr>
          </a:p>
        </p:txBody>
      </p:sp>
      <p:sp>
        <p:nvSpPr>
          <p:cNvPr id="18" name="圆角矩形 5"/>
          <p:cNvSpPr/>
          <p:nvPr/>
        </p:nvSpPr>
        <p:spPr>
          <a:xfrm>
            <a:off x="3159125" y="1461770"/>
            <a:ext cx="7338695" cy="847725"/>
          </a:xfrm>
          <a:prstGeom prst="wedgeRoundRectCallout">
            <a:avLst>
              <a:gd name="adj1" fmla="val -42745"/>
              <a:gd name="adj2" fmla="val 69264"/>
              <a:gd name="adj3" fmla="val 16667"/>
            </a:avLst>
          </a:prstGeom>
          <a:solidFill>
            <a:srgbClr val="FFFF00"/>
          </a:solidFill>
          <a:ln w="25400">
            <a:noFill/>
          </a:ln>
        </p:spPr>
        <p:txBody>
          <a:bodyPr wrap="none" anchor="ctr"/>
          <a:p>
            <a:pPr eaLnBrk="0" hangingPunct="0">
              <a:lnSpc>
                <a:spcPct val="130000"/>
              </a:lnSpc>
            </a:pPr>
            <a:r>
              <a:rPr lang="zh-CN" altLang="en-US" sz="2000" b="1" dirty="0">
                <a:solidFill>
                  <a:schemeClr val="tx1"/>
                </a:solidFill>
                <a:latin typeface="Songti SC Black" panose="02010600040101010101" charset="-122"/>
                <a:ea typeface="Songti SC Black" panose="02010600040101010101" charset="-122"/>
                <a:cs typeface="Songti SC Black" panose="02010600040101010101" charset="-122"/>
              </a:rPr>
              <a:t>可同时输入多个检索项进行查找，不同检索项之间关系：</a:t>
            </a:r>
            <a:r>
              <a:rPr lang="en-US" altLang="zh-CN" sz="2000" b="1" dirty="0">
                <a:solidFill>
                  <a:schemeClr val="tx1"/>
                </a:solidFill>
                <a:latin typeface="Songti SC Black" panose="02010600040101010101" charset="-122"/>
                <a:ea typeface="Songti SC Black" panose="02010600040101010101" charset="-122"/>
                <a:cs typeface="Songti SC Black" panose="02010600040101010101" charset="-122"/>
              </a:rPr>
              <a:t>AND</a:t>
            </a:r>
            <a:r>
              <a:rPr lang="zh-CN" altLang="en-US" sz="2000" b="1" dirty="0">
                <a:solidFill>
                  <a:schemeClr val="tx1"/>
                </a:solidFill>
                <a:latin typeface="Songti SC Black" panose="02010600040101010101" charset="-122"/>
                <a:ea typeface="Songti SC Black" panose="02010600040101010101" charset="-122"/>
                <a:cs typeface="Songti SC Black" panose="02010600040101010101" charset="-122"/>
              </a:rPr>
              <a:t>、</a:t>
            </a:r>
            <a:endParaRPr lang="en-US" altLang="zh-CN" sz="2000" b="1" dirty="0">
              <a:solidFill>
                <a:schemeClr val="tx1"/>
              </a:solidFill>
              <a:latin typeface="Songti SC Black" panose="02010600040101010101" charset="-122"/>
              <a:ea typeface="Songti SC Black" panose="02010600040101010101" charset="-122"/>
              <a:cs typeface="Songti SC Black" panose="02010600040101010101" charset="-122"/>
            </a:endParaRPr>
          </a:p>
          <a:p>
            <a:pPr eaLnBrk="0" hangingPunct="0">
              <a:lnSpc>
                <a:spcPct val="130000"/>
              </a:lnSpc>
            </a:pPr>
            <a:r>
              <a:rPr lang="en-US" altLang="zh-CN" sz="2000" b="1" dirty="0">
                <a:solidFill>
                  <a:schemeClr val="tx1"/>
                </a:solidFill>
                <a:latin typeface="Songti SC Black" panose="02010600040101010101" charset="-122"/>
                <a:ea typeface="Songti SC Black" panose="02010600040101010101" charset="-122"/>
                <a:cs typeface="Songti SC Black" panose="02010600040101010101" charset="-122"/>
              </a:rPr>
              <a:t>OR</a:t>
            </a:r>
            <a:r>
              <a:rPr lang="zh-CN" altLang="en-US" sz="2000" b="1" dirty="0">
                <a:solidFill>
                  <a:schemeClr val="tx1"/>
                </a:solidFill>
                <a:latin typeface="Songti SC Black" panose="02010600040101010101" charset="-122"/>
                <a:ea typeface="Songti SC Black" panose="02010600040101010101" charset="-122"/>
                <a:cs typeface="Songti SC Black" panose="02010600040101010101" charset="-122"/>
              </a:rPr>
              <a:t>、</a:t>
            </a:r>
            <a:r>
              <a:rPr lang="en-US" altLang="zh-CN" sz="2000" b="1" dirty="0">
                <a:solidFill>
                  <a:schemeClr val="tx1"/>
                </a:solidFill>
                <a:latin typeface="Songti SC Black" panose="02010600040101010101" charset="-122"/>
                <a:ea typeface="Songti SC Black" panose="02010600040101010101" charset="-122"/>
                <a:cs typeface="Songti SC Black" panose="02010600040101010101" charset="-122"/>
              </a:rPr>
              <a:t>NOT</a:t>
            </a:r>
            <a:r>
              <a:rPr lang="zh-CN" altLang="en-US" sz="2000" b="1" dirty="0">
                <a:solidFill>
                  <a:schemeClr val="tx1"/>
                </a:solidFill>
                <a:latin typeface="Songti SC Black" panose="02010600040101010101" charset="-122"/>
                <a:ea typeface="Songti SC Black" panose="02010600040101010101" charset="-122"/>
                <a:cs typeface="Songti SC Black" panose="02010600040101010101" charset="-122"/>
              </a:rPr>
              <a:t>，并可通过选择精确或模糊的匹配方式，提高查准率</a:t>
            </a:r>
            <a:endParaRPr lang="zh-CN" altLang="en-US" sz="2000" b="1" dirty="0">
              <a:solidFill>
                <a:schemeClr val="tx1"/>
              </a:solidFill>
              <a:latin typeface="Songti SC Black" panose="02010600040101010101" charset="-122"/>
              <a:ea typeface="Songti SC Black" panose="02010600040101010101" charset="-122"/>
              <a:cs typeface="Songti SC Black" panose="02010600040101010101" charset="-122"/>
            </a:endParaRPr>
          </a:p>
        </p:txBody>
      </p:sp>
      <p:sp>
        <p:nvSpPr>
          <p:cNvPr id="5" name="矩形标注 4"/>
          <p:cNvSpPr/>
          <p:nvPr/>
        </p:nvSpPr>
        <p:spPr>
          <a:xfrm>
            <a:off x="1476058" y="601599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保持传统分类，可收起</a:t>
            </a:r>
            <a:endParaRPr lang="zh-CN">
              <a:solidFill>
                <a:schemeClr val="tx1"/>
              </a:solidFill>
              <a:latin typeface="微软雅黑" charset="-122"/>
              <a:ea typeface="微软雅黑" charset="-122"/>
            </a:endParaRPr>
          </a:p>
        </p:txBody>
      </p:sp>
      <p:sp>
        <p:nvSpPr>
          <p:cNvPr id="9" name="矩形标注 8"/>
          <p:cNvSpPr/>
          <p:nvPr/>
        </p:nvSpPr>
        <p:spPr>
          <a:xfrm>
            <a:off x="10653713" y="5944870"/>
            <a:ext cx="1358900" cy="736600"/>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None/>
            </a:pPr>
            <a:r>
              <a:rPr lang="zh-CN">
                <a:solidFill>
                  <a:schemeClr val="tx1"/>
                </a:solidFill>
                <a:latin typeface="微软雅黑" charset="-122"/>
                <a:ea typeface="微软雅黑" charset="-122"/>
              </a:rPr>
              <a:t>功能说明及功能引导区</a:t>
            </a:r>
            <a:endParaRPr lang="zh-CN">
              <a:solidFill>
                <a:schemeClr val="tx1"/>
              </a:solidFill>
              <a:latin typeface="微软雅黑" charset="-122"/>
              <a:ea typeface="微软雅黑" charset="-122"/>
            </a:endParaRPr>
          </a:p>
        </p:txBody>
      </p:sp>
      <p:sp>
        <p:nvSpPr>
          <p:cNvPr id="6" name="矩形 5"/>
          <p:cNvSpPr/>
          <p:nvPr/>
        </p:nvSpPr>
        <p:spPr>
          <a:xfrm>
            <a:off x="121920" y="2430780"/>
            <a:ext cx="1798955" cy="33185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矩形 6"/>
          <p:cNvSpPr/>
          <p:nvPr/>
        </p:nvSpPr>
        <p:spPr>
          <a:xfrm>
            <a:off x="9284335" y="2430145"/>
            <a:ext cx="2728595" cy="34397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0"/>
                            </p:stCondLst>
                            <p:childTnLst>
                              <p:par>
                                <p:cTn id="33" presetID="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4" grpId="0" bldLvl="0" animBg="1"/>
      <p:bldP spid="17" grpId="0" bldLvl="0" animBg="1"/>
      <p:bldP spid="18" grpId="0" bldLvl="0" animBg="1"/>
      <p:bldP spid="5" grpId="0" bldLvl="0" animBg="1"/>
      <p:bldP spid="5" grpId="1" animBg="1"/>
      <p:bldP spid="9" grpId="0" bldLvl="0" animBg="1"/>
      <p:bldP spid="9" grpId="1" animBg="1"/>
      <p:bldP spid="6" grpId="0" bldLvl="0" animBg="1"/>
      <p:bldP spid="7"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高级检索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5175885" y="236220"/>
            <a:ext cx="6198870" cy="398780"/>
          </a:xfrm>
          <a:prstGeom prst="rect">
            <a:avLst/>
          </a:prstGeom>
          <a:noFill/>
        </p:spPr>
        <p:txBody>
          <a:bodyPr wrap="none" rtlCol="0" anchor="t">
            <a:spAutoFit/>
          </a:bodyPr>
          <a:p>
            <a:pPr algn="l"/>
            <a:r>
              <a:rPr lang="zh-CN" altLang="en-US" sz="2000" b="1" dirty="0">
                <a:solidFill>
                  <a:srgbClr val="0070C0"/>
                </a:solidFill>
                <a:latin typeface="微软雅黑" charset="-122"/>
                <a:ea typeface="微软雅黑" charset="-122"/>
                <a:cs typeface="+mn-ea"/>
                <a:sym typeface="+mn-ea"/>
              </a:rPr>
              <a:t>近</a:t>
            </a:r>
            <a:r>
              <a:rPr lang="en-US" altLang="zh-CN" sz="2000" b="1" dirty="0">
                <a:solidFill>
                  <a:srgbClr val="FF0000"/>
                </a:solidFill>
                <a:latin typeface="微软雅黑" charset="-122"/>
                <a:ea typeface="微软雅黑" charset="-122"/>
                <a:cs typeface="+mn-ea"/>
                <a:sym typeface="+mn-ea"/>
              </a:rPr>
              <a:t>5</a:t>
            </a:r>
            <a:r>
              <a:rPr lang="zh-CN" altLang="en-US" sz="2000" b="1" dirty="0">
                <a:solidFill>
                  <a:srgbClr val="FF0000"/>
                </a:solidFill>
                <a:latin typeface="微软雅黑" charset="-122"/>
                <a:ea typeface="微软雅黑" charset="-122"/>
                <a:cs typeface="+mn-ea"/>
                <a:sym typeface="+mn-ea"/>
              </a:rPr>
              <a:t>年</a:t>
            </a:r>
            <a:r>
              <a:rPr lang="zh-CN" altLang="en-US" sz="2000" b="1" dirty="0">
                <a:solidFill>
                  <a:srgbClr val="0070C0"/>
                </a:solidFill>
                <a:latin typeface="微软雅黑" charset="-122"/>
                <a:ea typeface="微软雅黑" charset="-122"/>
                <a:cs typeface="+mn-ea"/>
                <a:sym typeface="+mn-ea"/>
              </a:rPr>
              <a:t>，有关于</a:t>
            </a:r>
            <a:r>
              <a:rPr lang="zh-CN" altLang="en-US" sz="2000" b="1" dirty="0">
                <a:solidFill>
                  <a:srgbClr val="FF0000"/>
                </a:solidFill>
                <a:latin typeface="微软雅黑" charset="-122"/>
                <a:ea typeface="微软雅黑" charset="-122"/>
                <a:cs typeface="+mn-ea"/>
                <a:sym typeface="+mn-ea"/>
              </a:rPr>
              <a:t>“人工智能”</a:t>
            </a:r>
            <a:r>
              <a:rPr lang="zh-CN" altLang="en-US" sz="2000" b="1" dirty="0">
                <a:solidFill>
                  <a:srgbClr val="004EA2"/>
                </a:solidFill>
                <a:latin typeface="微软雅黑" charset="-122"/>
                <a:ea typeface="微软雅黑" charset="-122"/>
                <a:cs typeface="+mn-ea"/>
                <a:sym typeface="+mn-ea"/>
              </a:rPr>
              <a:t>和</a:t>
            </a:r>
            <a:r>
              <a:rPr lang="zh-CN" altLang="en-US" sz="2000" b="1" dirty="0">
                <a:solidFill>
                  <a:srgbClr val="FF0000"/>
                </a:solidFill>
                <a:latin typeface="微软雅黑" charset="-122"/>
                <a:ea typeface="微软雅黑" charset="-122"/>
                <a:cs typeface="+mn-ea"/>
                <a:sym typeface="+mn-ea"/>
              </a:rPr>
              <a:t>“生产力”</a:t>
            </a:r>
            <a:r>
              <a:rPr lang="zh-CN" altLang="en-US" sz="2000" b="1" dirty="0">
                <a:solidFill>
                  <a:srgbClr val="004EA2"/>
                </a:solidFill>
                <a:latin typeface="微软雅黑" charset="-122"/>
                <a:ea typeface="微软雅黑" charset="-122"/>
                <a:cs typeface="+mn-ea"/>
                <a:sym typeface="+mn-ea"/>
              </a:rPr>
              <a:t>的</a:t>
            </a:r>
            <a:r>
              <a:rPr lang="zh-CN" altLang="en-US" sz="2000" b="1" dirty="0">
                <a:solidFill>
                  <a:srgbClr val="0070C0"/>
                </a:solidFill>
                <a:latin typeface="微软雅黑" charset="-122"/>
                <a:ea typeface="微软雅黑" charset="-122"/>
                <a:cs typeface="+mn-ea"/>
                <a:sym typeface="+mn-ea"/>
              </a:rPr>
              <a:t>相关</a:t>
            </a:r>
            <a:r>
              <a:rPr lang="zh-CN" altLang="en-US" sz="2000" b="1" dirty="0">
                <a:solidFill>
                  <a:srgbClr val="0070C0"/>
                </a:solidFill>
                <a:latin typeface="微软雅黑" charset="-122"/>
                <a:ea typeface="微软雅黑" charset="-122"/>
                <a:cs typeface="+mn-ea"/>
                <a:sym typeface="+mn-ea"/>
              </a:rPr>
              <a:t>发文</a:t>
            </a:r>
            <a:endParaRPr lang="zh-CN" altLang="en-US" sz="2000" b="1" dirty="0">
              <a:solidFill>
                <a:srgbClr val="0070C0"/>
              </a:solidFill>
              <a:latin typeface="微软雅黑" charset="-122"/>
              <a:ea typeface="微软雅黑" charset="-122"/>
              <a:cs typeface="+mn-ea"/>
              <a:sym typeface="+mn-ea"/>
            </a:endParaRPr>
          </a:p>
        </p:txBody>
      </p:sp>
      <p:pic>
        <p:nvPicPr>
          <p:cNvPr id="6" name="图片 5"/>
          <p:cNvPicPr>
            <a:picLocks noChangeAspect="1"/>
          </p:cNvPicPr>
          <p:nvPr/>
        </p:nvPicPr>
        <p:blipFill>
          <a:blip r:embed="rId4"/>
          <a:stretch>
            <a:fillRect/>
          </a:stretch>
        </p:blipFill>
        <p:spPr>
          <a:xfrm>
            <a:off x="858520" y="1351915"/>
            <a:ext cx="10475595" cy="4865370"/>
          </a:xfrm>
          <a:prstGeom prst="rect">
            <a:avLst/>
          </a:prstGeom>
        </p:spPr>
      </p:pic>
      <p:pic>
        <p:nvPicPr>
          <p:cNvPr id="7" name="图片 6"/>
          <p:cNvPicPr>
            <a:picLocks noChangeAspect="1"/>
          </p:cNvPicPr>
          <p:nvPr/>
        </p:nvPicPr>
        <p:blipFill>
          <a:blip r:embed="rId5"/>
          <a:stretch>
            <a:fillRect/>
          </a:stretch>
        </p:blipFill>
        <p:spPr>
          <a:xfrm>
            <a:off x="857885" y="977900"/>
            <a:ext cx="10475595" cy="564705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专业检索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4"/>
          <a:stretch>
            <a:fillRect/>
          </a:stretch>
        </p:blipFill>
        <p:spPr>
          <a:xfrm>
            <a:off x="242570" y="1466850"/>
            <a:ext cx="11706225" cy="39243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74159" y="434245"/>
            <a:ext cx="11410315" cy="6300529"/>
            <a:chOff x="364119" y="-12501472"/>
            <a:chExt cx="24013626" cy="1325982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779420" y="-12501472"/>
              <a:ext cx="1598325" cy="530548"/>
            </a:xfrm>
            <a:prstGeom prst="rect">
              <a:avLst/>
            </a:prstGeom>
          </p:spPr>
        </p:pic>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9" name="矩形 18"/>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pic>
        <p:nvPicPr>
          <p:cNvPr id="2" name="图片 1"/>
          <p:cNvPicPr>
            <a:picLocks noChangeAspect="1"/>
          </p:cNvPicPr>
          <p:nvPr/>
        </p:nvPicPr>
        <p:blipFill>
          <a:blip r:embed="rId4"/>
          <a:stretch>
            <a:fillRect/>
          </a:stretch>
        </p:blipFill>
        <p:spPr>
          <a:xfrm>
            <a:off x="4347210" y="19927570"/>
            <a:ext cx="821690" cy="1090930"/>
          </a:xfrm>
          <a:prstGeom prst="rect">
            <a:avLst/>
          </a:prstGeom>
        </p:spPr>
      </p:pic>
      <p:pic>
        <p:nvPicPr>
          <p:cNvPr id="3" name="图片 2" descr="C:/Users/丁越/Downloads/Screenshot 2024-08-19 at 16-06-47 中国知网.pngScreenshot 2024-08-19 at 16-06-47 中国知网"/>
          <p:cNvPicPr>
            <a:picLocks noChangeAspect="1"/>
          </p:cNvPicPr>
          <p:nvPr/>
        </p:nvPicPr>
        <p:blipFill>
          <a:blip r:embed="rId5"/>
          <a:srcRect l="8" r="8"/>
          <a:stretch>
            <a:fillRect/>
          </a:stretch>
        </p:blipFill>
        <p:spPr>
          <a:xfrm>
            <a:off x="0" y="0"/>
            <a:ext cx="12192635" cy="16186150"/>
          </a:xfrm>
          <a:prstGeom prst="rect">
            <a:avLst/>
          </a:prstGeom>
        </p:spPr>
      </p:pic>
      <p:grpSp>
        <p:nvGrpSpPr>
          <p:cNvPr id="7" name="组合 6"/>
          <p:cNvGrpSpPr/>
          <p:nvPr/>
        </p:nvGrpSpPr>
        <p:grpSpPr>
          <a:xfrm>
            <a:off x="99060" y="57150"/>
            <a:ext cx="6682740" cy="875665"/>
            <a:chOff x="156" y="90"/>
            <a:chExt cx="10524" cy="1379"/>
          </a:xfrm>
        </p:grpSpPr>
        <p:sp>
          <p:nvSpPr>
            <p:cNvPr id="4" name="矩形 3"/>
            <p:cNvSpPr/>
            <p:nvPr/>
          </p:nvSpPr>
          <p:spPr>
            <a:xfrm>
              <a:off x="156" y="186"/>
              <a:ext cx="6696" cy="348"/>
            </a:xfrm>
            <a:prstGeom prst="rect">
              <a:avLst/>
            </a:prstGeom>
            <a:noFill/>
            <a:ln>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6984" y="90"/>
              <a:ext cx="3696" cy="1379"/>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产品体系导航更新</a:t>
              </a:r>
              <a:endParaRPr lang="zh-CN" altLang="en-US" sz="1200" b="1"/>
            </a:p>
            <a:p>
              <a:pPr algn="ctr"/>
              <a:endParaRPr lang="zh-CN" altLang="en-US" sz="1200"/>
            </a:p>
            <a:p>
              <a:pPr algn="ctr"/>
              <a:r>
                <a:rPr lang="zh-CN" altLang="en-US" sz="1200"/>
                <a:t>聚类划分产品体系，有针对性地做产品引导。</a:t>
              </a:r>
              <a:endParaRPr lang="zh-CN" altLang="en-US" sz="1200"/>
            </a:p>
          </p:txBody>
        </p:sp>
      </p:grpSp>
      <p:grpSp>
        <p:nvGrpSpPr>
          <p:cNvPr id="8" name="组合 7"/>
          <p:cNvGrpSpPr/>
          <p:nvPr/>
        </p:nvGrpSpPr>
        <p:grpSpPr>
          <a:xfrm>
            <a:off x="3335020" y="1167130"/>
            <a:ext cx="6247765" cy="1470025"/>
            <a:chOff x="3420" y="-978"/>
            <a:chExt cx="9839" cy="2315"/>
          </a:xfrm>
        </p:grpSpPr>
        <p:sp>
          <p:nvSpPr>
            <p:cNvPr id="9" name="矩形 8"/>
            <p:cNvSpPr/>
            <p:nvPr/>
          </p:nvSpPr>
          <p:spPr>
            <a:xfrm>
              <a:off x="3420" y="-978"/>
              <a:ext cx="9839" cy="721"/>
            </a:xfrm>
            <a:prstGeom prst="rect">
              <a:avLst/>
            </a:prstGeom>
            <a:noFill/>
            <a:ln>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圆角矩形 10"/>
            <p:cNvSpPr/>
            <p:nvPr/>
          </p:nvSpPr>
          <p:spPr>
            <a:xfrm>
              <a:off x="5855" y="-42"/>
              <a:ext cx="3828" cy="1379"/>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检索功能更新</a:t>
              </a:r>
              <a:endParaRPr lang="zh-CN" altLang="en-US" sz="1200" b="1"/>
            </a:p>
            <a:p>
              <a:pPr algn="ctr"/>
              <a:endParaRPr lang="zh-CN" altLang="en-US" sz="1200" b="1"/>
            </a:p>
            <a:p>
              <a:pPr algn="ctr"/>
              <a:r>
                <a:rPr lang="zh-CN" altLang="en-US" sz="1200"/>
                <a:t>精简检索框内容，聚焦核心功能。</a:t>
              </a:r>
              <a:endParaRPr lang="zh-CN" altLang="en-US" sz="1200"/>
            </a:p>
          </p:txBody>
        </p:sp>
      </p:grpSp>
      <p:grpSp>
        <p:nvGrpSpPr>
          <p:cNvPr id="13" name="组合 12"/>
          <p:cNvGrpSpPr/>
          <p:nvPr/>
        </p:nvGrpSpPr>
        <p:grpSpPr>
          <a:xfrm>
            <a:off x="1895475" y="2399665"/>
            <a:ext cx="8449310" cy="1606550"/>
            <a:chOff x="3420" y="-1062"/>
            <a:chExt cx="13306" cy="2530"/>
          </a:xfrm>
        </p:grpSpPr>
        <p:sp>
          <p:nvSpPr>
            <p:cNvPr id="16" name="矩形 15"/>
            <p:cNvSpPr/>
            <p:nvPr/>
          </p:nvSpPr>
          <p:spPr>
            <a:xfrm>
              <a:off x="3420" y="-1062"/>
              <a:ext cx="13306" cy="1069"/>
            </a:xfrm>
            <a:prstGeom prst="rect">
              <a:avLst/>
            </a:prstGeom>
            <a:noFill/>
            <a:ln>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nvSpPr>
          <p:spPr>
            <a:xfrm>
              <a:off x="9094" y="89"/>
              <a:ext cx="3025" cy="1379"/>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定制功能更新</a:t>
              </a:r>
              <a:endParaRPr lang="zh-CN" altLang="en-US" sz="1200" b="1"/>
            </a:p>
            <a:p>
              <a:pPr algn="ctr"/>
              <a:endParaRPr lang="zh-CN" altLang="en-US" sz="1200" b="1"/>
            </a:p>
            <a:p>
              <a:pPr algn="ctr"/>
              <a:r>
                <a:rPr lang="zh-CN" altLang="en-US" sz="1200"/>
                <a:t>提供常用服务定制功能，</a:t>
              </a:r>
              <a:endParaRPr lang="zh-CN" altLang="en-US" sz="1200"/>
            </a:p>
            <a:p>
              <a:pPr algn="ctr"/>
              <a:r>
                <a:rPr lang="zh-CN" altLang="en-US" sz="1200"/>
                <a:t>满足您的个性化需求。</a:t>
              </a:r>
              <a:endParaRPr lang="zh-CN" altLang="en-US" sz="1200"/>
            </a:p>
          </p:txBody>
        </p:sp>
      </p:grpSp>
      <p:grpSp>
        <p:nvGrpSpPr>
          <p:cNvPr id="18" name="组合 17"/>
          <p:cNvGrpSpPr/>
          <p:nvPr/>
        </p:nvGrpSpPr>
        <p:grpSpPr>
          <a:xfrm>
            <a:off x="2002790" y="3479165"/>
            <a:ext cx="8449310" cy="3298190"/>
            <a:chOff x="3420" y="-2441"/>
            <a:chExt cx="13306" cy="5194"/>
          </a:xfrm>
        </p:grpSpPr>
        <p:sp>
          <p:nvSpPr>
            <p:cNvPr id="20" name="矩形 19"/>
            <p:cNvSpPr/>
            <p:nvPr/>
          </p:nvSpPr>
          <p:spPr>
            <a:xfrm>
              <a:off x="3420" y="-1062"/>
              <a:ext cx="13306" cy="3815"/>
            </a:xfrm>
            <a:prstGeom prst="rect">
              <a:avLst/>
            </a:prstGeom>
            <a:noFill/>
            <a:ln>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圆角矩形 21"/>
            <p:cNvSpPr/>
            <p:nvPr/>
          </p:nvSpPr>
          <p:spPr>
            <a:xfrm>
              <a:off x="8279" y="-2441"/>
              <a:ext cx="3588" cy="1379"/>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学术热点更新</a:t>
              </a:r>
              <a:endParaRPr lang="zh-CN" altLang="en-US" sz="1200" b="1"/>
            </a:p>
            <a:p>
              <a:pPr algn="ctr"/>
              <a:endParaRPr lang="zh-CN" altLang="en-US" sz="1200" b="1"/>
            </a:p>
            <a:p>
              <a:pPr algn="ctr"/>
              <a:r>
                <a:rPr lang="zh-CN" altLang="en-US" sz="1200"/>
                <a:t>及时获取学术热点，提供热门学术文献及关键词周级排行。</a:t>
              </a:r>
              <a:endParaRPr lang="zh-CN" altLang="en-US" sz="1200"/>
            </a:p>
          </p:txBody>
        </p:sp>
      </p:grpSp>
      <p:grpSp>
        <p:nvGrpSpPr>
          <p:cNvPr id="23" name="组合 22"/>
          <p:cNvGrpSpPr/>
          <p:nvPr/>
        </p:nvGrpSpPr>
        <p:grpSpPr>
          <a:xfrm>
            <a:off x="2022475" y="2603500"/>
            <a:ext cx="8449310" cy="3406140"/>
            <a:chOff x="3420" y="-2441"/>
            <a:chExt cx="13306" cy="5364"/>
          </a:xfrm>
        </p:grpSpPr>
        <p:sp>
          <p:nvSpPr>
            <p:cNvPr id="24" name="矩形 23"/>
            <p:cNvSpPr/>
            <p:nvPr/>
          </p:nvSpPr>
          <p:spPr>
            <a:xfrm>
              <a:off x="3420" y="-1062"/>
              <a:ext cx="13306" cy="3985"/>
            </a:xfrm>
            <a:prstGeom prst="rect">
              <a:avLst/>
            </a:prstGeom>
            <a:noFill/>
            <a:ln>
              <a:solidFill>
                <a:schemeClr val="accent2"/>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圆角矩形 24"/>
            <p:cNvSpPr/>
            <p:nvPr/>
          </p:nvSpPr>
          <p:spPr>
            <a:xfrm>
              <a:off x="8279" y="-2441"/>
              <a:ext cx="3588" cy="1379"/>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新产品展示</a:t>
              </a:r>
              <a:endParaRPr lang="zh-CN" altLang="en-US" sz="1200" b="1"/>
            </a:p>
            <a:p>
              <a:pPr algn="ctr"/>
              <a:endParaRPr lang="zh-CN" altLang="en-US" sz="1200" b="1"/>
            </a:p>
            <a:p>
              <a:pPr algn="ctr"/>
              <a:r>
                <a:rPr lang="zh-CN" altLang="en-US" sz="1200"/>
                <a:t>新品速递，展示最新</a:t>
              </a:r>
              <a:endParaRPr lang="zh-CN" altLang="en-US" sz="1200"/>
            </a:p>
            <a:p>
              <a:pPr algn="ctr"/>
              <a:r>
                <a:rPr lang="zh-CN" altLang="en-US" sz="1200"/>
                <a:t>上架或更新的产品。</a:t>
              </a:r>
              <a:endParaRPr lang="zh-CN" altLang="en-US" sz="1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500"/>
                            </p:stCondLst>
                            <p:childTnLst>
                              <p:par>
                                <p:cTn id="45" presetID="0" presetClass="path" presetSubtype="0" accel="50000" decel="50000" fill="hold" nodeType="afterEffect">
                                  <p:stCondLst>
                                    <p:cond delay="0"/>
                                  </p:stCondLst>
                                  <p:childTnLst>
                                    <p:animMotion origin="layout" path="M 0 0 L 0 -1.05009 " pathEditMode="relative" rAng="0" ptsTypes="">
                                      <p:cBhvr>
                                        <p:cTn id="46" dur="500" fill="hold"/>
                                        <p:tgtEl>
                                          <p:spTgt spid="3"/>
                                        </p:tgtEl>
                                        <p:attrNameLst>
                                          <p:attrName>ppt_x</p:attrName>
                                          <p:attrName>ppt_y</p:attrName>
                                        </p:attrNameLst>
                                      </p:cBhvr>
                                      <p:rCtr x="0" y="-447"/>
                                    </p:animMotion>
                                  </p:childTnLst>
                                </p:cTn>
                              </p:par>
                            </p:childTnLst>
                          </p:cTn>
                        </p:par>
                        <p:par>
                          <p:cTn id="47" fill="hold">
                            <p:stCondLst>
                              <p:cond delay="1000"/>
                            </p:stCondLst>
                            <p:childTnLst>
                              <p:par>
                                <p:cTn id="48" presetID="2" presetClass="entr" presetSubtype="4"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45110" y="1595120"/>
            <a:ext cx="11677650" cy="36671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作者发文</a:t>
            </a:r>
            <a:r>
              <a:rPr lang="zh-CN" sz="3200" b="1" dirty="0">
                <a:solidFill>
                  <a:srgbClr val="0070C0"/>
                </a:solidFill>
                <a:latin typeface="微软雅黑" charset="-122"/>
                <a:ea typeface="微软雅黑" charset="-122"/>
                <a:cs typeface="微软雅黑" charset="-122"/>
                <a:sym typeface="+mn-ea"/>
              </a:rPr>
              <a:t>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731520" y="2469515"/>
            <a:ext cx="2135505"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5"/>
          <a:stretch>
            <a:fillRect/>
          </a:stretch>
        </p:blipFill>
        <p:spPr>
          <a:xfrm>
            <a:off x="1597025" y="2875280"/>
            <a:ext cx="1192530" cy="1166495"/>
          </a:xfrm>
          <a:prstGeom prst="rect">
            <a:avLst/>
          </a:prstGeom>
        </p:spPr>
      </p:pic>
      <p:sp>
        <p:nvSpPr>
          <p:cNvPr id="7" name="矩形 6"/>
          <p:cNvSpPr/>
          <p:nvPr/>
        </p:nvSpPr>
        <p:spPr>
          <a:xfrm>
            <a:off x="1609090" y="2550795"/>
            <a:ext cx="1179830" cy="3244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4" grpId="1"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句子检索</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p:cNvPicPr>
            <a:picLocks noChangeAspect="1"/>
          </p:cNvPicPr>
          <p:nvPr/>
        </p:nvPicPr>
        <p:blipFill>
          <a:blip r:embed="rId4"/>
          <a:stretch>
            <a:fillRect/>
          </a:stretch>
        </p:blipFill>
        <p:spPr>
          <a:xfrm>
            <a:off x="247650" y="1628775"/>
            <a:ext cx="11696700" cy="3600450"/>
          </a:xfrm>
          <a:prstGeom prst="rect">
            <a:avLst/>
          </a:prstGeom>
        </p:spPr>
      </p:pic>
      <p:sp>
        <p:nvSpPr>
          <p:cNvPr id="17" name="矩形 16"/>
          <p:cNvSpPr/>
          <p:nvPr/>
        </p:nvSpPr>
        <p:spPr>
          <a:xfrm>
            <a:off x="3687445" y="2514600"/>
            <a:ext cx="1428115" cy="2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人工智能</a:t>
            </a:r>
            <a:endParaRPr lang="zh-CN" altLang="en-US" sz="1600">
              <a:solidFill>
                <a:srgbClr val="FF0000"/>
              </a:solidFill>
            </a:endParaRPr>
          </a:p>
        </p:txBody>
      </p:sp>
      <p:sp>
        <p:nvSpPr>
          <p:cNvPr id="18" name="矩形 17"/>
          <p:cNvSpPr/>
          <p:nvPr/>
        </p:nvSpPr>
        <p:spPr>
          <a:xfrm>
            <a:off x="6160770" y="2514600"/>
            <a:ext cx="1362075"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rgbClr val="FF0000"/>
                </a:solidFill>
              </a:rPr>
              <a:t>新质生产力</a:t>
            </a:r>
            <a:endParaRPr lang="zh-CN" altLang="en-US" sz="1600">
              <a:solidFill>
                <a:srgbClr val="FF0000"/>
              </a:solidFill>
            </a:endParaRPr>
          </a:p>
        </p:txBody>
      </p:sp>
      <p:sp>
        <p:nvSpPr>
          <p:cNvPr id="19" name="矩形 18"/>
          <p:cNvSpPr/>
          <p:nvPr/>
        </p:nvSpPr>
        <p:spPr>
          <a:xfrm>
            <a:off x="743585" y="2385060"/>
            <a:ext cx="2171700" cy="9239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p:cNvPicPr>
            <a:picLocks noChangeAspect="1"/>
          </p:cNvPicPr>
          <p:nvPr/>
        </p:nvPicPr>
        <p:blipFill>
          <a:blip r:embed="rId5"/>
          <a:stretch>
            <a:fillRect/>
          </a:stretch>
        </p:blipFill>
        <p:spPr>
          <a:xfrm>
            <a:off x="247650" y="1315085"/>
            <a:ext cx="11677015" cy="4469765"/>
          </a:xfrm>
          <a:prstGeom prst="rect">
            <a:avLst/>
          </a:prstGeom>
        </p:spPr>
      </p:pic>
      <p:sp>
        <p:nvSpPr>
          <p:cNvPr id="23" name="矩形 22"/>
          <p:cNvSpPr/>
          <p:nvPr/>
        </p:nvSpPr>
        <p:spPr>
          <a:xfrm>
            <a:off x="743585" y="1560195"/>
            <a:ext cx="9551670" cy="612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743585" y="3504565"/>
            <a:ext cx="9551035" cy="1224000"/>
          </a:xfrm>
          <a:prstGeom prst="rect">
            <a:avLst/>
          </a:prstGeom>
          <a:noFill/>
          <a:ln w="31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743585" y="2237105"/>
            <a:ext cx="9540000" cy="720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743585" y="4786630"/>
            <a:ext cx="9551670" cy="792000"/>
          </a:xfrm>
          <a:prstGeom prst="rect">
            <a:avLst/>
          </a:prstGeom>
          <a:noFill/>
          <a:ln w="3175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par>
                          <p:cTn id="12" fill="hold">
                            <p:stCondLst>
                              <p:cond delay="0"/>
                            </p:stCondLst>
                            <p:childTnLst>
                              <p:par>
                                <p:cTn id="13" presetID="3"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19" grpId="1" bldLvl="0" animBg="1"/>
      <p:bldP spid="23" grpId="0" bldLvl="0" animBg="1"/>
      <p:bldP spid="24" grpId="0" bldLvl="0" animBg="1"/>
      <p:bldP spid="25" grpId="0" bldLvl="0" animBg="1"/>
      <p:bldP spid="2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文献筛选</a:t>
            </a:r>
            <a:r>
              <a:rPr lang="zh-CN" sz="3200" b="1" dirty="0">
                <a:solidFill>
                  <a:srgbClr val="0070C0"/>
                </a:solidFill>
                <a:latin typeface="微软雅黑" charset="-122"/>
                <a:ea typeface="微软雅黑" charset="-122"/>
                <a:cs typeface="微软雅黑" charset="-122"/>
                <a:sym typeface="+mn-ea"/>
              </a:rPr>
              <a:t>策略</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 name="组合 2"/>
          <p:cNvGrpSpPr/>
          <p:nvPr/>
        </p:nvGrpSpPr>
        <p:grpSpPr>
          <a:xfrm>
            <a:off x="1603375" y="1772285"/>
            <a:ext cx="6215380" cy="1382395"/>
            <a:chOff x="2525" y="2053"/>
            <a:chExt cx="9788" cy="2177"/>
          </a:xfrm>
        </p:grpSpPr>
        <p:sp>
          <p:nvSpPr>
            <p:cNvPr id="4" name="五边形 3"/>
            <p:cNvSpPr/>
            <p:nvPr/>
          </p:nvSpPr>
          <p:spPr>
            <a:xfrm>
              <a:off x="2525" y="2053"/>
              <a:ext cx="2835" cy="794"/>
            </a:xfrm>
            <a:prstGeom prst="homePlate">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lang="en-US" altLang="zh-CN" sz="2200" dirty="0">
                  <a:solidFill>
                    <a:schemeClr val="bg1"/>
                  </a:solidFill>
                  <a:sym typeface="+mn-ea"/>
                </a:rPr>
                <a:t>1</a:t>
              </a:r>
              <a:r>
                <a:rPr lang="zh-CN" altLang="en-US" sz="2200" dirty="0">
                  <a:solidFill>
                    <a:schemeClr val="bg1"/>
                  </a:solidFill>
                  <a:sym typeface="+mn-ea"/>
                </a:rPr>
                <a:t>、排序</a:t>
              </a:r>
              <a:endParaRPr lang="zh-CN" altLang="en-US" sz="2200" dirty="0">
                <a:solidFill>
                  <a:schemeClr val="bg1"/>
                </a:solidFill>
                <a:sym typeface="+mn-ea"/>
              </a:endParaRPr>
            </a:p>
          </p:txBody>
        </p:sp>
        <p:sp>
          <p:nvSpPr>
            <p:cNvPr id="5" name="文本框 4"/>
            <p:cNvSpPr txBox="1"/>
            <p:nvPr/>
          </p:nvSpPr>
          <p:spPr>
            <a:xfrm>
              <a:off x="4193" y="3288"/>
              <a:ext cx="8121" cy="943"/>
            </a:xfrm>
            <a:prstGeom prst="rect">
              <a:avLst/>
            </a:prstGeom>
            <a:noFill/>
          </p:spPr>
          <p:txBody>
            <a:bodyPr wrap="none" lIns="36195" rtlCol="0" anchor="ctr" anchorCtr="0">
              <a:spAutoFit/>
            </a:bodyPr>
            <a:p>
              <a:pPr algn="l">
                <a:lnSpc>
                  <a:spcPct val="150000"/>
                </a:lnSpc>
              </a:pPr>
              <a:r>
                <a:rPr lang="zh-CN" altLang="en-US" sz="2200" dirty="0">
                  <a:sym typeface="+mn-ea"/>
                </a:rPr>
                <a:t>相关度、发表时间、下载频次、被引频次</a:t>
              </a:r>
              <a:endParaRPr lang="zh-CN" altLang="en-US" sz="2200" dirty="0">
                <a:sym typeface="+mn-ea"/>
              </a:endParaRPr>
            </a:p>
          </p:txBody>
        </p:sp>
      </p:grpSp>
      <p:grpSp>
        <p:nvGrpSpPr>
          <p:cNvPr id="6" name="组合 5"/>
          <p:cNvGrpSpPr/>
          <p:nvPr/>
        </p:nvGrpSpPr>
        <p:grpSpPr>
          <a:xfrm>
            <a:off x="1603375" y="3755390"/>
            <a:ext cx="8378190" cy="1393190"/>
            <a:chOff x="2525" y="4706"/>
            <a:chExt cx="13194" cy="2194"/>
          </a:xfrm>
        </p:grpSpPr>
        <p:sp>
          <p:nvSpPr>
            <p:cNvPr id="7" name="五边形 6"/>
            <p:cNvSpPr/>
            <p:nvPr/>
          </p:nvSpPr>
          <p:spPr>
            <a:xfrm>
              <a:off x="2525" y="4706"/>
              <a:ext cx="2835" cy="794"/>
            </a:xfrm>
            <a:prstGeom prst="homePlate">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l"/>
              <a:r>
                <a:rPr sz="2200" dirty="0">
                  <a:solidFill>
                    <a:schemeClr val="bg1"/>
                  </a:solidFill>
                  <a:sym typeface="+mn-ea"/>
                </a:rPr>
                <a:t>2、</a:t>
              </a:r>
              <a:r>
                <a:rPr lang="zh-CN" sz="2200" dirty="0">
                  <a:solidFill>
                    <a:schemeClr val="bg1"/>
                  </a:solidFill>
                  <a:sym typeface="+mn-ea"/>
                </a:rPr>
                <a:t>分组</a:t>
              </a:r>
              <a:endParaRPr lang="zh-CN" sz="2200" dirty="0">
                <a:solidFill>
                  <a:schemeClr val="bg1"/>
                </a:solidFill>
                <a:sym typeface="+mn-ea"/>
              </a:endParaRPr>
            </a:p>
          </p:txBody>
        </p:sp>
        <p:sp>
          <p:nvSpPr>
            <p:cNvPr id="9" name="文本框 8"/>
            <p:cNvSpPr txBox="1"/>
            <p:nvPr/>
          </p:nvSpPr>
          <p:spPr>
            <a:xfrm>
              <a:off x="4139" y="5958"/>
              <a:ext cx="11580" cy="943"/>
            </a:xfrm>
            <a:prstGeom prst="rect">
              <a:avLst/>
            </a:prstGeom>
            <a:noFill/>
          </p:spPr>
          <p:txBody>
            <a:bodyPr wrap="none" rtlCol="0" anchor="t">
              <a:spAutoFit/>
            </a:bodyPr>
            <a:p>
              <a:pPr algn="l">
                <a:lnSpc>
                  <a:spcPct val="150000"/>
                </a:lnSpc>
              </a:pPr>
              <a:r>
                <a:rPr lang="zh-CN" altLang="en-US" sz="2200" dirty="0">
                  <a:sym typeface="+mn-ea"/>
                </a:rPr>
                <a:t>主题、发表年度、文献来源、学科、作者、机构、基金......</a:t>
              </a:r>
              <a:endParaRPr lang="zh-CN" altLang="en-US" sz="2200" dirty="0">
                <a:sym typeface="+mn-ea"/>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8963"/>
          <a:stretch>
            <a:fillRect/>
          </a:stretch>
        </p:blipFill>
        <p:spPr>
          <a:xfrm>
            <a:off x="-12065" y="0"/>
            <a:ext cx="12203430" cy="6858000"/>
          </a:xfrm>
          <a:prstGeom prst="rect">
            <a:avLst/>
          </a:prstGeom>
        </p:spPr>
      </p:pic>
      <p:sp>
        <p:nvSpPr>
          <p:cNvPr id="7" name="圆角矩形 6"/>
          <p:cNvSpPr/>
          <p:nvPr/>
        </p:nvSpPr>
        <p:spPr>
          <a:xfrm>
            <a:off x="2698750" y="717550"/>
            <a:ext cx="8390255" cy="65976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1" name="圆角矩形 20"/>
          <p:cNvSpPr/>
          <p:nvPr/>
        </p:nvSpPr>
        <p:spPr>
          <a:xfrm>
            <a:off x="7290058" y="1782499"/>
            <a:ext cx="2897209" cy="375857"/>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5" name="文本框 24"/>
          <p:cNvSpPr txBox="1"/>
          <p:nvPr/>
        </p:nvSpPr>
        <p:spPr>
          <a:xfrm>
            <a:off x="6115506" y="72720"/>
            <a:ext cx="2253879" cy="584385"/>
          </a:xfrm>
          <a:prstGeom prst="rect">
            <a:avLst/>
          </a:prstGeom>
          <a:solidFill>
            <a:srgbClr val="B3A2C7"/>
          </a:solidFill>
          <a:ln>
            <a:noFill/>
          </a:ln>
        </p:spPr>
        <p:txBody>
          <a:bodyPr wrap="square">
            <a:noAutofit/>
          </a:bodyPr>
          <a:p>
            <a:pPr indent="0" algn="ctr" fontAlgn="auto">
              <a:lnSpc>
                <a:spcPct val="130000"/>
              </a:lnSpc>
            </a:pPr>
            <a:r>
              <a:rPr lang="zh-CN" altLang="en-US" sz="2395" b="1">
                <a:solidFill>
                  <a:schemeClr val="tx1"/>
                </a:solidFill>
                <a:latin typeface="Arial" panose="020B0604020202020204" pitchFamily="34" charset="0"/>
                <a:ea typeface="微软雅黑" charset="-122"/>
              </a:rPr>
              <a:t>资源类型筛选</a:t>
            </a:r>
            <a:endParaRPr lang="zh-CN" altLang="en-US" sz="2395" b="1">
              <a:solidFill>
                <a:schemeClr val="tx1"/>
              </a:solidFill>
              <a:latin typeface="Arial" panose="020B0604020202020204" pitchFamily="34" charset="0"/>
              <a:ea typeface="微软雅黑" charset="-122"/>
            </a:endParaRPr>
          </a:p>
        </p:txBody>
      </p:sp>
      <p:sp>
        <p:nvSpPr>
          <p:cNvPr id="26" name="文本框 25"/>
          <p:cNvSpPr txBox="1"/>
          <p:nvPr/>
        </p:nvSpPr>
        <p:spPr>
          <a:xfrm>
            <a:off x="7444991" y="2246864"/>
            <a:ext cx="3140599" cy="1628928"/>
          </a:xfrm>
          <a:prstGeom prst="rect">
            <a:avLst/>
          </a:prstGeom>
          <a:solidFill>
            <a:srgbClr val="B3A2C7"/>
          </a:solidFill>
          <a:ln>
            <a:noFill/>
          </a:ln>
        </p:spPr>
        <p:txBody>
          <a:bodyPr wrap="square">
            <a:noAutofit/>
          </a:bodyPr>
          <a:p>
            <a:pPr indent="0" algn="ctr" fontAlgn="auto">
              <a:lnSpc>
                <a:spcPct val="130000"/>
              </a:lnSpc>
            </a:pPr>
            <a:r>
              <a:rPr lang="zh-CN" altLang="en-US" sz="2395" b="1">
                <a:solidFill>
                  <a:schemeClr val="tx1"/>
                </a:solidFill>
                <a:latin typeface="Arial" panose="020B0604020202020204" pitchFamily="34" charset="0"/>
                <a:ea typeface="微软雅黑" charset="-122"/>
              </a:rPr>
              <a:t>按照不同维度排序筛选，优先阅读经典、最新等高影响力文献</a:t>
            </a:r>
            <a:endParaRPr lang="zh-CN" altLang="en-US" sz="2395" b="1">
              <a:solidFill>
                <a:schemeClr val="tx1"/>
              </a:solidFill>
              <a:latin typeface="Arial" panose="020B0604020202020204" pitchFamily="34" charset="0"/>
              <a:ea typeface="微软雅黑" charset="-122"/>
            </a:endParaRPr>
          </a:p>
        </p:txBody>
      </p:sp>
      <p:sp>
        <p:nvSpPr>
          <p:cNvPr id="27" name="圆角矩形 26"/>
          <p:cNvSpPr/>
          <p:nvPr/>
        </p:nvSpPr>
        <p:spPr>
          <a:xfrm>
            <a:off x="0" y="1377315"/>
            <a:ext cx="2415540" cy="5480685"/>
          </a:xfrm>
          <a:prstGeom prst="roundRect">
            <a:avLst/>
          </a:prstGeom>
          <a:noFill/>
          <a:ln w="50800" cmpd="sng">
            <a:solidFill>
              <a:srgbClr val="FF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295">
              <a:ln>
                <a:solidFill>
                  <a:srgbClr val="FF0000"/>
                </a:solidFill>
                <a:prstDash val="dash"/>
              </a:ln>
              <a:noFill/>
            </a:endParaRPr>
          </a:p>
        </p:txBody>
      </p:sp>
      <p:sp>
        <p:nvSpPr>
          <p:cNvPr id="28" name="文本框 27"/>
          <p:cNvSpPr txBox="1"/>
          <p:nvPr/>
        </p:nvSpPr>
        <p:spPr>
          <a:xfrm>
            <a:off x="2515528" y="3730701"/>
            <a:ext cx="2856011" cy="1119333"/>
          </a:xfrm>
          <a:prstGeom prst="rect">
            <a:avLst/>
          </a:prstGeom>
          <a:solidFill>
            <a:srgbClr val="B3A2C7"/>
          </a:solidFill>
          <a:ln>
            <a:noFill/>
          </a:ln>
        </p:spPr>
        <p:txBody>
          <a:bodyPr wrap="square">
            <a:noAutofit/>
          </a:bodyPr>
          <a:p>
            <a:pPr indent="0" algn="ctr" fontAlgn="auto">
              <a:lnSpc>
                <a:spcPct val="130000"/>
              </a:lnSpc>
            </a:pPr>
            <a:r>
              <a:rPr lang="zh-CN" altLang="en-US" sz="2395" b="1">
                <a:solidFill>
                  <a:schemeClr val="tx1"/>
                </a:solidFill>
                <a:latin typeface="Arial" panose="020B0604020202020204" pitchFamily="34" charset="0"/>
                <a:ea typeface="微软雅黑" charset="-122"/>
              </a:rPr>
              <a:t>按照不同属性聚类实现结果二次筛选</a:t>
            </a:r>
            <a:endParaRPr lang="zh-CN" altLang="en-US" sz="2395" b="1">
              <a:solidFill>
                <a:schemeClr val="tx1"/>
              </a:solidFill>
              <a:latin typeface="Arial" panose="020B0604020202020204" pitchFamily="34" charset="0"/>
              <a:ea typeface="微软雅黑"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5" grpId="0" bldLvl="0" animBg="1"/>
      <p:bldP spid="7" grpId="1" animBg="1"/>
      <p:bldP spid="25" grpId="1" animBg="1"/>
      <p:bldP spid="21" grpId="0" bldLvl="0" animBg="1"/>
      <p:bldP spid="26" grpId="0" bldLvl="0" animBg="1"/>
      <p:bldP spid="21" grpId="1" animBg="1"/>
      <p:bldP spid="26" grpId="1" animBg="1"/>
      <p:bldP spid="27" grpId="0" bldLvl="0" animBg="1"/>
      <p:bldP spid="28" grpId="0" bldLvl="0" animBg="1"/>
      <p:bldP spid="27" grpId="1" animBg="1"/>
      <p:bldP spid="2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rcRect b="12602"/>
          <a:stretch>
            <a:fillRect/>
          </a:stretch>
        </p:blipFill>
        <p:spPr>
          <a:xfrm>
            <a:off x="550545" y="945515"/>
            <a:ext cx="11139170" cy="583692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文献筛选——排序</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5956935" y="1337310"/>
            <a:ext cx="3451225" cy="372745"/>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7" name="椭圆 6"/>
          <p:cNvSpPr/>
          <p:nvPr/>
        </p:nvSpPr>
        <p:spPr>
          <a:xfrm>
            <a:off x="7504430" y="2284730"/>
            <a:ext cx="1240790" cy="59817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727075" y="947420"/>
            <a:ext cx="10678160" cy="582549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文献筛选——排序</a:t>
            </a:r>
            <a:endParaRPr lang="zh-CN" sz="3200" b="1" dirty="0">
              <a:solidFill>
                <a:srgbClr val="0070C0"/>
              </a:solidFill>
              <a:latin typeface="微软雅黑" charset="-122"/>
              <a:ea typeface="微软雅黑" charset="-122"/>
              <a:sym typeface="+mn-ea"/>
            </a:endParaRPr>
          </a:p>
          <a:p>
            <a:pPr eaLnBrk="1" hangingPunct="1">
              <a:lnSpc>
                <a:spcPct val="125000"/>
              </a:lnSpc>
            </a:pP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12" name="直接箭头连接符 11"/>
          <p:cNvCxnSpPr/>
          <p:nvPr/>
        </p:nvCxnSpPr>
        <p:spPr>
          <a:xfrm>
            <a:off x="9097645" y="2156460"/>
            <a:ext cx="0" cy="4536000"/>
          </a:xfrm>
          <a:prstGeom prst="straightConnector1">
            <a:avLst/>
          </a:prstGeom>
          <a:ln w="38100" cmpd="sng">
            <a:solidFill>
              <a:srgbClr val="00FF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9222105" y="1822450"/>
            <a:ext cx="445135" cy="48600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b="9158"/>
          <a:stretch>
            <a:fillRect/>
          </a:stretch>
        </p:blipFill>
        <p:spPr>
          <a:xfrm>
            <a:off x="643255" y="893445"/>
            <a:ext cx="10721340" cy="585216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文献筛选——排序</a:t>
            </a:r>
            <a:endParaRPr lang="zh-CN" sz="3200" b="1" dirty="0">
              <a:solidFill>
                <a:srgbClr val="0070C0"/>
              </a:solidFill>
              <a:latin typeface="微软雅黑" charset="-122"/>
              <a:ea typeface="微软雅黑" charset="-122"/>
              <a:cs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12" name="直接箭头连接符 11"/>
          <p:cNvCxnSpPr/>
          <p:nvPr/>
        </p:nvCxnSpPr>
        <p:spPr>
          <a:xfrm>
            <a:off x="9568815" y="2169795"/>
            <a:ext cx="0" cy="4644000"/>
          </a:xfrm>
          <a:prstGeom prst="straightConnector1">
            <a:avLst/>
          </a:prstGeom>
          <a:ln w="38100" cmpd="sng">
            <a:solidFill>
              <a:srgbClr val="00FF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9667240" y="1788160"/>
            <a:ext cx="445135" cy="49680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b="1588"/>
          <a:stretch>
            <a:fillRect/>
          </a:stretch>
        </p:blipFill>
        <p:spPr>
          <a:xfrm>
            <a:off x="295275" y="861060"/>
            <a:ext cx="11601450" cy="598043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分组</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271145" y="1501140"/>
            <a:ext cx="2501900" cy="529209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3345815" y="3575685"/>
            <a:ext cx="7002145" cy="961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可按“主题词”、“收录情况”、</a:t>
            </a:r>
            <a:r>
              <a:rPr lang="zh-CN" altLang="en-US" b="1">
                <a:solidFill>
                  <a:schemeClr val="tx1"/>
                </a:solidFill>
                <a:latin typeface="Songti SC Bold" panose="02010600040101010101" charset="-122"/>
                <a:ea typeface="Songti SC Bold" panose="02010600040101010101" charset="-122"/>
                <a:cs typeface="Songti SC Bold" panose="02010600040101010101" charset="-122"/>
                <a:sym typeface="+mn-ea"/>
              </a:rPr>
              <a:t>“学科”、</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发表年度</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a:t>
            </a:r>
            <a:r>
              <a:rPr lang="en-US" altLang="zh-CN" b="1">
                <a:solidFill>
                  <a:schemeClr val="tx1"/>
                </a:solidFill>
                <a:latin typeface="Songti SC Bold" panose="02010600040101010101" charset="-122"/>
                <a:ea typeface="Songti SC Bold" panose="02010600040101010101" charset="-122"/>
                <a:cs typeface="Songti SC Bold" panose="02010600040101010101" charset="-122"/>
                <a:sym typeface="+mn-ea"/>
              </a:rPr>
              <a:t>“</a:t>
            </a:r>
            <a:r>
              <a:rPr lang="zh-CN" altLang="en-US" b="1">
                <a:solidFill>
                  <a:schemeClr val="tx1"/>
                </a:solidFill>
                <a:latin typeface="Songti SC Bold" panose="02010600040101010101" charset="-122"/>
                <a:ea typeface="Songti SC Bold" panose="02010600040101010101" charset="-122"/>
                <a:cs typeface="Songti SC Bold" panose="02010600040101010101" charset="-122"/>
                <a:sym typeface="+mn-ea"/>
              </a:rPr>
              <a:t>文献来源</a:t>
            </a:r>
            <a:r>
              <a:rPr lang="en-US" altLang="zh-CN" b="1">
                <a:solidFill>
                  <a:schemeClr val="tx1"/>
                </a:solidFill>
                <a:latin typeface="Songti SC Bold" panose="02010600040101010101" charset="-122"/>
                <a:ea typeface="Songti SC Bold" panose="02010600040101010101" charset="-122"/>
                <a:cs typeface="Songti SC Bold" panose="02010600040101010101" charset="-122"/>
                <a:sym typeface="+mn-ea"/>
              </a:rPr>
              <a:t>”</a:t>
            </a:r>
            <a:r>
              <a:rPr lang="zh-CN" altLang="en-US" b="1">
                <a:solidFill>
                  <a:schemeClr val="tx1"/>
                </a:solidFill>
                <a:latin typeface="Songti SC Bold" panose="02010600040101010101" charset="-122"/>
                <a:ea typeface="Songti SC Bold" panose="02010600040101010101" charset="-122"/>
                <a:cs typeface="Songti SC Bold" panose="02010600040101010101" charset="-122"/>
                <a:sym typeface="+mn-ea"/>
              </a:rPr>
              <a:t>、</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作者</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机构</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基金</a:t>
            </a:r>
            <a:r>
              <a:rPr lang="en-US" alt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等对检索结果进行筛选和</a:t>
            </a:r>
            <a:r>
              <a:rPr lang="zh-CN" altLang="en-US" b="1" noProof="1">
                <a:solidFill>
                  <a:schemeClr val="tx1"/>
                </a:solidFill>
                <a:latin typeface="Songti SC Bold" panose="02010600040101010101" charset="-122"/>
                <a:ea typeface="Songti SC Bold" panose="02010600040101010101" charset="-122"/>
                <a:cs typeface="Songti SC Bold" panose="02010600040101010101" charset="-122"/>
              </a:rPr>
              <a:t>文献分析。</a:t>
            </a:r>
            <a:endParaRPr lang="zh-CN" altLang="en-US" b="1" noProof="1">
              <a:solidFill>
                <a:schemeClr val="tx1"/>
              </a:solidFill>
              <a:latin typeface="Songti SC Bold" panose="02010600040101010101" charset="-122"/>
              <a:ea typeface="Songti SC Bold" panose="02010600040101010101" charset="-122"/>
              <a:cs typeface="Songti SC Bold" panose="0201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96850" y="1282065"/>
            <a:ext cx="11774170" cy="442023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文献筛选——主题词</a:t>
            </a:r>
            <a:r>
              <a:rPr lang="zh-CN" sz="3200" b="1" dirty="0">
                <a:solidFill>
                  <a:srgbClr val="0070C0"/>
                </a:solidFill>
                <a:latin typeface="微软雅黑" charset="-122"/>
                <a:ea typeface="微软雅黑" charset="-122"/>
                <a:sym typeface="+mn-ea"/>
              </a:rPr>
              <a:t>分析</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1977390" y="2113280"/>
            <a:ext cx="274320" cy="2266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595245" y="2814955"/>
            <a:ext cx="7002145" cy="9613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lnSpc>
                <a:spcPct val="130000"/>
              </a:lnSpc>
            </a:pPr>
            <a:r>
              <a:rPr b="1" noProof="1">
                <a:solidFill>
                  <a:schemeClr val="tx1"/>
                </a:solidFill>
                <a:latin typeface="Songti SC Bold" panose="02010600040101010101" charset="-122"/>
                <a:ea typeface="Songti SC Bold" panose="02010600040101010101" charset="-122"/>
                <a:cs typeface="Songti SC Bold" panose="02010600040101010101" charset="-122"/>
              </a:rPr>
              <a:t>主要主题</a:t>
            </a:r>
            <a:r>
              <a:rPr lang="zh-CN" b="1" noProof="1">
                <a:solidFill>
                  <a:schemeClr val="tx1"/>
                </a:solidFill>
                <a:latin typeface="Songti SC Bold" panose="02010600040101010101" charset="-122"/>
                <a:ea typeface="Songti SC Bold" panose="02010600040101010101" charset="-122"/>
                <a:cs typeface="Songti SC Bold" panose="02010600040101010101" charset="-122"/>
              </a:rPr>
              <a:t>：</a:t>
            </a:r>
            <a:r>
              <a:rPr b="1" noProof="1">
                <a:solidFill>
                  <a:schemeClr val="tx1"/>
                </a:solidFill>
                <a:latin typeface="Songti SC Bold" panose="02010600040101010101" charset="-122"/>
                <a:ea typeface="Songti SC Bold" panose="02010600040101010101" charset="-122"/>
                <a:cs typeface="Songti SC Bold" panose="02010600040101010101" charset="-122"/>
              </a:rPr>
              <a:t>核心研究方向，集中课题研究</a:t>
            </a:r>
            <a:endParaRPr b="1" noProof="1">
              <a:solidFill>
                <a:schemeClr val="tx1"/>
              </a:solidFill>
              <a:latin typeface="Songti SC Bold" panose="02010600040101010101" charset="-122"/>
              <a:ea typeface="Songti SC Bold" panose="02010600040101010101" charset="-122"/>
              <a:cs typeface="Songti SC Bold" panose="02010600040101010101" charset="-122"/>
            </a:endParaRPr>
          </a:p>
          <a:p>
            <a:pPr algn="l">
              <a:lnSpc>
                <a:spcPct val="130000"/>
              </a:lnSpc>
            </a:pPr>
            <a:r>
              <a:rPr b="1" noProof="1">
                <a:solidFill>
                  <a:schemeClr val="tx1"/>
                </a:solidFill>
                <a:latin typeface="Songti SC Bold" panose="02010600040101010101" charset="-122"/>
                <a:ea typeface="Songti SC Bold" panose="02010600040101010101" charset="-122"/>
                <a:cs typeface="Songti SC Bold" panose="02010600040101010101" charset="-122"/>
              </a:rPr>
              <a:t>次要主题：部分/边缘研究方向，研究主题的交叉引申</a:t>
            </a:r>
            <a:endParaRPr b="1" noProof="1">
              <a:solidFill>
                <a:schemeClr val="tx1"/>
              </a:solidFill>
              <a:latin typeface="Songti SC Bold" panose="02010600040101010101" charset="-122"/>
              <a:ea typeface="Songti SC Bold" panose="02010600040101010101" charset="-122"/>
              <a:cs typeface="Songti SC Bold" panose="02010600040101010101" charset="-122"/>
            </a:endParaRPr>
          </a:p>
        </p:txBody>
      </p:sp>
      <p:pic>
        <p:nvPicPr>
          <p:cNvPr id="4" name="图片 3"/>
          <p:cNvPicPr>
            <a:picLocks noChangeAspect="1"/>
          </p:cNvPicPr>
          <p:nvPr/>
        </p:nvPicPr>
        <p:blipFill>
          <a:blip r:embed="rId5"/>
          <a:stretch>
            <a:fillRect/>
          </a:stretch>
        </p:blipFill>
        <p:spPr>
          <a:xfrm>
            <a:off x="871855" y="969645"/>
            <a:ext cx="10448925" cy="56007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文献筛选——主题词</a:t>
            </a:r>
            <a:r>
              <a:rPr lang="zh-CN" sz="3200" b="1" dirty="0">
                <a:solidFill>
                  <a:srgbClr val="0070C0"/>
                </a:solidFill>
                <a:latin typeface="微软雅黑" charset="-122"/>
                <a:ea typeface="微软雅黑" charset="-122"/>
                <a:sym typeface="+mn-ea"/>
              </a:rPr>
              <a:t>分析</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1211580" y="953135"/>
            <a:ext cx="9730105" cy="5697855"/>
          </a:xfrm>
          <a:prstGeom prst="rect">
            <a:avLst/>
          </a:prstGeom>
        </p:spPr>
      </p:pic>
      <p:pic>
        <p:nvPicPr>
          <p:cNvPr id="4" name="图片 3"/>
          <p:cNvPicPr>
            <a:picLocks noChangeAspect="1"/>
          </p:cNvPicPr>
          <p:nvPr/>
        </p:nvPicPr>
        <p:blipFill>
          <a:blip r:embed="rId5"/>
          <a:stretch>
            <a:fillRect/>
          </a:stretch>
        </p:blipFill>
        <p:spPr>
          <a:xfrm>
            <a:off x="753110" y="953135"/>
            <a:ext cx="10709275" cy="5833110"/>
          </a:xfrm>
          <a:prstGeom prst="rect">
            <a:avLst/>
          </a:prstGeom>
        </p:spPr>
      </p:pic>
      <p:sp>
        <p:nvSpPr>
          <p:cNvPr id="5" name="矩形 4"/>
          <p:cNvSpPr/>
          <p:nvPr/>
        </p:nvSpPr>
        <p:spPr>
          <a:xfrm>
            <a:off x="3901440" y="5541645"/>
            <a:ext cx="6947535" cy="5969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7412990" y="6282055"/>
            <a:ext cx="3222625" cy="28003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74159" y="6493852"/>
            <a:ext cx="1409244" cy="240922"/>
            <a:chOff x="364119" y="251314"/>
            <a:chExt cx="2965830" cy="507034"/>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9" name="矩形 18"/>
            <p:cNvSpPr/>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pic>
        <p:nvPicPr>
          <p:cNvPr id="2" name="图片 1"/>
          <p:cNvPicPr>
            <a:picLocks noChangeAspect="1"/>
          </p:cNvPicPr>
          <p:nvPr/>
        </p:nvPicPr>
        <p:blipFill>
          <a:blip r:embed="rId3"/>
          <a:stretch>
            <a:fillRect/>
          </a:stretch>
        </p:blipFill>
        <p:spPr>
          <a:xfrm>
            <a:off x="0" y="878840"/>
            <a:ext cx="12192635" cy="5609590"/>
          </a:xfrm>
          <a:prstGeom prst="rect">
            <a:avLst/>
          </a:prstGeom>
        </p:spPr>
      </p:pic>
      <p:pic>
        <p:nvPicPr>
          <p:cNvPr id="4" name="图片 3"/>
          <p:cNvPicPr>
            <a:picLocks noChangeAspect="1"/>
          </p:cNvPicPr>
          <p:nvPr/>
        </p:nvPicPr>
        <p:blipFill>
          <a:blip r:embed="rId4"/>
          <a:stretch>
            <a:fillRect/>
          </a:stretch>
        </p:blipFill>
        <p:spPr>
          <a:xfrm>
            <a:off x="0" y="878840"/>
            <a:ext cx="12199620" cy="3630295"/>
          </a:xfrm>
          <a:prstGeom prst="rect">
            <a:avLst/>
          </a:prstGeom>
        </p:spPr>
      </p:pic>
      <p:sp>
        <p:nvSpPr>
          <p:cNvPr id="8" name="圆角矩形 7"/>
          <p:cNvSpPr/>
          <p:nvPr/>
        </p:nvSpPr>
        <p:spPr>
          <a:xfrm>
            <a:off x="274320" y="2514600"/>
            <a:ext cx="908050" cy="192405"/>
          </a:xfrm>
          <a:prstGeom prst="roundRect">
            <a:avLst/>
          </a:prstGeom>
          <a:ln>
            <a:solidFill>
              <a:schemeClr val="accent2"/>
            </a:solidFill>
            <a:prstDash val="sysDash"/>
          </a:ln>
        </p:spPr>
        <p:style>
          <a:lnRef idx="2">
            <a:schemeClr val="accent1"/>
          </a:lnRef>
          <a:fillRef idx="0">
            <a:srgbClr val="FFFFFF"/>
          </a:fillRef>
          <a:effectRef idx="0">
            <a:srgbClr val="FFFFFF"/>
          </a:effectRef>
          <a:fontRef idx="minor">
            <a:schemeClr val="tx1"/>
          </a:fontRef>
        </p:style>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9" name="图片 8"/>
          <p:cNvPicPr>
            <a:picLocks noChangeAspect="1"/>
          </p:cNvPicPr>
          <p:nvPr/>
        </p:nvPicPr>
        <p:blipFill>
          <a:blip r:embed="rId5"/>
          <a:stretch>
            <a:fillRect/>
          </a:stretch>
        </p:blipFill>
        <p:spPr>
          <a:xfrm>
            <a:off x="0" y="878840"/>
            <a:ext cx="12191365" cy="6108700"/>
          </a:xfrm>
          <a:prstGeom prst="rect">
            <a:avLst/>
          </a:prstGeom>
        </p:spPr>
      </p:pic>
      <p:sp>
        <p:nvSpPr>
          <p:cNvPr id="11" name="圆角矩形 10"/>
          <p:cNvSpPr/>
          <p:nvPr/>
        </p:nvSpPr>
        <p:spPr>
          <a:xfrm>
            <a:off x="6174105" y="1569085"/>
            <a:ext cx="2430780" cy="875665"/>
          </a:xfrm>
          <a:prstGeom prst="roundRect">
            <a:avLst/>
          </a:prstGeom>
          <a:solidFill>
            <a:schemeClr val="accent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t>通过页头导航进入二级页面</a:t>
            </a:r>
            <a:endParaRPr lang="zh-CN" altLang="en-US" sz="1200" b="1"/>
          </a:p>
          <a:p>
            <a:pPr algn="ctr"/>
            <a:r>
              <a:rPr lang="zh-CN" altLang="en-US" sz="1200"/>
              <a:t>查看全部产品和服务</a:t>
            </a:r>
            <a:endParaRPr lang="zh-CN" altLang="en-US" sz="1200"/>
          </a:p>
        </p:txBody>
      </p:sp>
      <p:sp>
        <p:nvSpPr>
          <p:cNvPr id="3" name="文本框 2"/>
          <p:cNvSpPr txBox="1"/>
          <p:nvPr>
            <p:custDataLst>
              <p:tags r:id="rId6"/>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首页</a:t>
            </a:r>
            <a:r>
              <a:rPr lang="zh-CN" sz="3200" b="1" dirty="0">
                <a:solidFill>
                  <a:srgbClr val="0070C0"/>
                </a:solidFill>
                <a:latin typeface="微软雅黑" charset="-122"/>
                <a:ea typeface="微软雅黑" charset="-122"/>
                <a:cs typeface="微软雅黑" charset="-122"/>
                <a:sym typeface="+mn-ea"/>
              </a:rPr>
              <a:t>全新改版</a:t>
            </a:r>
            <a:endParaRPr 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7"/>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直角三角形 6"/>
            <p:cNvSpPr/>
            <p:nvPr>
              <p:custDataLst>
                <p:tags r:id="rId8"/>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0670" y="1468120"/>
            <a:ext cx="11630025" cy="375285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收录情况</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19405" y="2635250"/>
            <a:ext cx="2333625" cy="23945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40995" y="1015365"/>
            <a:ext cx="11800840" cy="506603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学科分布</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40995" y="2635250"/>
            <a:ext cx="2333625" cy="34461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060575" y="2797175"/>
            <a:ext cx="274320" cy="2266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5"/>
          <a:stretch>
            <a:fillRect/>
          </a:stretch>
        </p:blipFill>
        <p:spPr>
          <a:xfrm>
            <a:off x="857250" y="948055"/>
            <a:ext cx="10477500" cy="578167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18770" y="977900"/>
            <a:ext cx="11553825" cy="550545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研究层次</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292735" y="3033395"/>
            <a:ext cx="2333625" cy="34461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73685" y="859790"/>
            <a:ext cx="11620500" cy="588645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发表年度</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278765" y="3388995"/>
            <a:ext cx="2333625" cy="328549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011680" y="3569970"/>
            <a:ext cx="274320" cy="2266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5"/>
          <a:stretch>
            <a:fillRect/>
          </a:stretch>
        </p:blipFill>
        <p:spPr>
          <a:xfrm>
            <a:off x="915035" y="824230"/>
            <a:ext cx="10458450" cy="6029325"/>
          </a:xfrm>
          <a:prstGeom prst="rect">
            <a:avLst/>
          </a:prstGeom>
        </p:spPr>
      </p:pic>
      <p:sp>
        <p:nvSpPr>
          <p:cNvPr id="9" name="矩形 8"/>
          <p:cNvSpPr/>
          <p:nvPr/>
        </p:nvSpPr>
        <p:spPr>
          <a:xfrm>
            <a:off x="5609590" y="6350000"/>
            <a:ext cx="2885440" cy="46609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5555615" y="6422390"/>
            <a:ext cx="1116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solidFill>
                  <a:srgbClr val="FF0000"/>
                </a:solidFill>
              </a:rPr>
              <a:t>2019</a:t>
            </a:r>
            <a:endParaRPr lang="en-US" altLang="zh-CN" sz="1400">
              <a:solidFill>
                <a:srgbClr val="FF0000"/>
              </a:solidFill>
            </a:endParaRPr>
          </a:p>
        </p:txBody>
      </p:sp>
      <p:sp>
        <p:nvSpPr>
          <p:cNvPr id="13" name="矩形 12"/>
          <p:cNvSpPr/>
          <p:nvPr/>
        </p:nvSpPr>
        <p:spPr>
          <a:xfrm>
            <a:off x="6637020" y="6422390"/>
            <a:ext cx="1018540" cy="252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solidFill>
                  <a:srgbClr val="FF0000"/>
                </a:solidFill>
              </a:rPr>
              <a:t>2024</a:t>
            </a:r>
            <a:endParaRPr lang="en-US" altLang="zh-CN" sz="1400">
              <a:solidFill>
                <a:srgbClr val="FF0000"/>
              </a:solidFill>
            </a:endParaRPr>
          </a:p>
        </p:txBody>
      </p:sp>
      <p:pic>
        <p:nvPicPr>
          <p:cNvPr id="11" name="图片 10"/>
          <p:cNvPicPr>
            <a:picLocks noChangeAspect="1"/>
          </p:cNvPicPr>
          <p:nvPr/>
        </p:nvPicPr>
        <p:blipFill>
          <a:blip r:embed="rId6"/>
          <a:stretch>
            <a:fillRect/>
          </a:stretch>
        </p:blipFill>
        <p:spPr>
          <a:xfrm>
            <a:off x="249555" y="1014095"/>
            <a:ext cx="11620500" cy="482917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bldLvl="0" animBg="1"/>
      <p:bldP spid="12" grpId="0" bldLvl="0" animBg="1"/>
      <p:bldP spid="13"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38455" y="1155065"/>
            <a:ext cx="11563350" cy="53435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文献来源</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40995" y="3204845"/>
            <a:ext cx="2333625" cy="33172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048510" y="3364230"/>
            <a:ext cx="274320" cy="2266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5"/>
          <a:stretch>
            <a:fillRect/>
          </a:stretch>
        </p:blipFill>
        <p:spPr>
          <a:xfrm>
            <a:off x="857250" y="1036955"/>
            <a:ext cx="10477500" cy="55340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71145" y="1055370"/>
            <a:ext cx="11601450" cy="559117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文献筛选——作者</a:t>
            </a:r>
            <a:r>
              <a:rPr lang="zh-CN" sz="3200" b="1" dirty="0">
                <a:solidFill>
                  <a:srgbClr val="0070C0"/>
                </a:solidFill>
                <a:latin typeface="微软雅黑" charset="-122"/>
                <a:ea typeface="微软雅黑" charset="-122"/>
                <a:sym typeface="+mn-ea"/>
              </a:rPr>
              <a:t>分布</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292735" y="3035300"/>
            <a:ext cx="2333625" cy="36036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5"/>
          <a:stretch>
            <a:fillRect/>
          </a:stretch>
        </p:blipFill>
        <p:spPr>
          <a:xfrm>
            <a:off x="3196590" y="1711325"/>
            <a:ext cx="2948305" cy="4645660"/>
          </a:xfrm>
          <a:prstGeom prst="rect">
            <a:avLst/>
          </a:prstGeom>
          <a:effectLst>
            <a:outerShdw blurRad="50800" dist="38100" dir="13500000" algn="br" rotWithShape="0">
              <a:prstClr val="black">
                <a:alpha val="40000"/>
              </a:prstClr>
            </a:outerShdw>
          </a:effectLst>
        </p:spPr>
      </p:pic>
      <p:pic>
        <p:nvPicPr>
          <p:cNvPr id="10" name="图片 9"/>
          <p:cNvPicPr>
            <a:picLocks noChangeAspect="1"/>
          </p:cNvPicPr>
          <p:nvPr/>
        </p:nvPicPr>
        <p:blipFill>
          <a:blip r:embed="rId6"/>
          <a:stretch>
            <a:fillRect/>
          </a:stretch>
        </p:blipFill>
        <p:spPr>
          <a:xfrm>
            <a:off x="6894195" y="1711960"/>
            <a:ext cx="2948940" cy="4645025"/>
          </a:xfrm>
          <a:prstGeom prst="rect">
            <a:avLst/>
          </a:prstGeom>
          <a:effectLst>
            <a:outerShdw blurRad="50800" dist="38100" dir="13500000" algn="br" rotWithShape="0">
              <a:prstClr val="black">
                <a:alpha val="40000"/>
              </a:prstClr>
            </a:outerShdw>
          </a:effectLst>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60045" y="1077595"/>
            <a:ext cx="11544300" cy="525780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机构分布</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29565" y="2941955"/>
            <a:ext cx="2333625" cy="34461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18770" y="1482090"/>
            <a:ext cx="11553825" cy="5267325"/>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zh-CN" sz="3200" b="1" dirty="0">
                <a:solidFill>
                  <a:srgbClr val="0070C0"/>
                </a:solidFill>
                <a:latin typeface="微软雅黑" charset="-122"/>
                <a:ea typeface="微软雅黑" charset="-122"/>
                <a:sym typeface="+mn-ea"/>
              </a:rPr>
              <a:t>基金分布</a:t>
            </a:r>
            <a:endParaRPr lang="zh-CN"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281305" y="3340100"/>
            <a:ext cx="2333625" cy="344614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14325" y="895985"/>
            <a:ext cx="11563350" cy="5886450"/>
          </a:xfrm>
          <a:prstGeom prst="rect">
            <a:avLst/>
          </a:prstGeom>
        </p:spPr>
      </p:pic>
      <p:sp>
        <p:nvSpPr>
          <p:cNvPr id="8" name="文本框 7"/>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文献筛选——</a:t>
            </a:r>
            <a:r>
              <a:rPr lang="en-US" altLang="zh-CN" sz="3200" b="1" dirty="0">
                <a:solidFill>
                  <a:srgbClr val="0070C0"/>
                </a:solidFill>
                <a:latin typeface="微软雅黑" charset="-122"/>
                <a:ea typeface="微软雅黑" charset="-122"/>
                <a:sym typeface="+mn-ea"/>
              </a:rPr>
              <a:t>OA</a:t>
            </a:r>
            <a:r>
              <a:rPr lang="zh-CN" altLang="en-US" sz="3200" b="1" dirty="0">
                <a:solidFill>
                  <a:srgbClr val="0070C0"/>
                </a:solidFill>
                <a:latin typeface="微软雅黑" charset="-122"/>
                <a:ea typeface="微软雅黑" charset="-122"/>
                <a:sym typeface="+mn-ea"/>
              </a:rPr>
              <a:t>出版</a:t>
            </a:r>
            <a:endParaRPr lang="zh-CN" altLang="en-US" sz="3200" b="1" dirty="0">
              <a:solidFill>
                <a:srgbClr val="0070C0"/>
              </a:solidFill>
              <a:latin typeface="微软雅黑" charset="-122"/>
              <a:ea typeface="微软雅黑" charset="-122"/>
              <a:sym typeface="+mn-ea"/>
            </a:endParaRPr>
          </a:p>
        </p:txBody>
      </p:sp>
      <p:cxnSp>
        <p:nvCxnSpPr>
          <p:cNvPr id="2" name="直接连接符 1"/>
          <p:cNvCxnSpPr>
            <a:stCxn id="11" idx="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20" name="矩形 19"/>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直角三角形 20"/>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4"/>
          <p:cNvSpPr/>
          <p:nvPr/>
        </p:nvSpPr>
        <p:spPr>
          <a:xfrm>
            <a:off x="302260" y="5643245"/>
            <a:ext cx="2333625" cy="9467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7335520" y="1701165"/>
            <a:ext cx="1078865" cy="50812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b="11640"/>
          <a:stretch>
            <a:fillRect/>
          </a:stretch>
        </p:blipFill>
        <p:spPr>
          <a:xfrm>
            <a:off x="93980" y="923925"/>
            <a:ext cx="12003405" cy="5829300"/>
          </a:xfrm>
          <a:prstGeom prst="rect">
            <a:avLst/>
          </a:prstGeom>
        </p:spPr>
      </p:pic>
      <p:sp>
        <p:nvSpPr>
          <p:cNvPr id="5" name="文本框 4"/>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知网节</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48260" y="923925"/>
            <a:ext cx="2016000" cy="5868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629535" y="918210"/>
            <a:ext cx="7012940" cy="58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954145" y="2487930"/>
            <a:ext cx="4034790" cy="598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2739390" y="5610860"/>
            <a:ext cx="4034790" cy="32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0149205" y="918210"/>
            <a:ext cx="1908000" cy="586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flipH="1">
            <a:off x="6217920" y="1265555"/>
            <a:ext cx="396000" cy="39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5"/>
          <a:stretch>
            <a:fillRect/>
          </a:stretch>
        </p:blipFill>
        <p:spPr>
          <a:xfrm>
            <a:off x="1717040" y="1661795"/>
            <a:ext cx="8750935" cy="3632835"/>
          </a:xfrm>
          <a:prstGeom prst="rect">
            <a:avLst/>
          </a:prstGeom>
        </p:spPr>
      </p:pic>
      <p:sp>
        <p:nvSpPr>
          <p:cNvPr id="11" name="矩形 10"/>
          <p:cNvSpPr/>
          <p:nvPr/>
        </p:nvSpPr>
        <p:spPr>
          <a:xfrm>
            <a:off x="9272270" y="4779645"/>
            <a:ext cx="1040130" cy="396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6"/>
          <a:stretch>
            <a:fillRect/>
          </a:stretch>
        </p:blipFill>
        <p:spPr>
          <a:xfrm>
            <a:off x="676910" y="909955"/>
            <a:ext cx="10718800" cy="5947410"/>
          </a:xfrm>
          <a:prstGeom prst="rect">
            <a:avLst/>
          </a:prstGeom>
          <a:effectLst>
            <a:outerShdw blurRad="63500" sx="101000" sy="101000" algn="ctr" rotWithShape="0">
              <a:prstClr val="black">
                <a:alpha val="40000"/>
              </a:prstClr>
            </a:outerShdw>
          </a:effectLst>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25"/>
                                        </p:tgtEl>
                                        <p:attrNameLst>
                                          <p:attrName>ppt_x</p:attrName>
                                        </p:attrNameLst>
                                      </p:cBhvr>
                                      <p:tavLst>
                                        <p:tav tm="0">
                                          <p:val>
                                            <p:strVal val="ppt_x"/>
                                          </p:val>
                                        </p:tav>
                                        <p:tav tm="100000">
                                          <p:val>
                                            <p:strVal val="ppt_x"/>
                                          </p:val>
                                        </p:tav>
                                      </p:tavLst>
                                    </p:anim>
                                    <p:anim calcmode="lin" valueType="num">
                                      <p:cBhvr additive="base">
                                        <p:cTn id="23" dur="500"/>
                                        <p:tgtEl>
                                          <p:spTgt spid="25"/>
                                        </p:tgtEl>
                                        <p:attrNameLst>
                                          <p:attrName>ppt_y</p:attrName>
                                        </p:attrNameLst>
                                      </p:cBhvr>
                                      <p:tavLst>
                                        <p:tav tm="0">
                                          <p:val>
                                            <p:strVal val="ppt_y"/>
                                          </p:val>
                                        </p:tav>
                                        <p:tav tm="100000">
                                          <p:val>
                                            <p:strVal val="1+ppt_h/2"/>
                                          </p:val>
                                        </p:tav>
                                      </p:tavLst>
                                    </p:anim>
                                    <p:set>
                                      <p:cBhvr>
                                        <p:cTn id="24" dur="1" fill="hold">
                                          <p:stCondLst>
                                            <p:cond delay="499"/>
                                          </p:stCondLst>
                                        </p:cTn>
                                        <p:tgtEl>
                                          <p:spTgt spid="25"/>
                                        </p:tgtEl>
                                        <p:attrNameLst>
                                          <p:attrName>style.visibility</p:attrName>
                                        </p:attrNameLst>
                                      </p:cBhvr>
                                      <p:to>
                                        <p:strVal val="hidden"/>
                                      </p:to>
                                    </p:se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6"/>
                                        </p:tgtEl>
                                        <p:attrNameLst>
                                          <p:attrName>ppt_x</p:attrName>
                                        </p:attrNameLst>
                                      </p:cBhvr>
                                      <p:tavLst>
                                        <p:tav tm="0">
                                          <p:val>
                                            <p:strVal val="ppt_x"/>
                                          </p:val>
                                        </p:tav>
                                        <p:tav tm="100000">
                                          <p:val>
                                            <p:strVal val="ppt_x"/>
                                          </p:val>
                                        </p:tav>
                                      </p:tavLst>
                                    </p:anim>
                                    <p:anim calcmode="lin" valueType="num">
                                      <p:cBhvr additive="base">
                                        <p:cTn id="34" dur="500"/>
                                        <p:tgtEl>
                                          <p:spTgt spid="6"/>
                                        </p:tgtEl>
                                        <p:attrNameLst>
                                          <p:attrName>ppt_y</p:attrName>
                                        </p:attrNameLst>
                                      </p:cBhvr>
                                      <p:tavLst>
                                        <p:tav tm="0">
                                          <p:val>
                                            <p:strVal val="ppt_y"/>
                                          </p:val>
                                        </p:tav>
                                        <p:tav tm="100000">
                                          <p:val>
                                            <p:strVal val="1+ppt_h/2"/>
                                          </p:val>
                                        </p:tav>
                                      </p:tavLst>
                                    </p:anim>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23"/>
                                        </p:tgtEl>
                                        <p:attrNameLst>
                                          <p:attrName>ppt_x</p:attrName>
                                        </p:attrNameLst>
                                      </p:cBhvr>
                                      <p:tavLst>
                                        <p:tav tm="0">
                                          <p:val>
                                            <p:strVal val="ppt_x"/>
                                          </p:val>
                                        </p:tav>
                                        <p:tav tm="100000">
                                          <p:val>
                                            <p:strVal val="ppt_x"/>
                                          </p:val>
                                        </p:tav>
                                      </p:tavLst>
                                    </p:anim>
                                    <p:anim calcmode="lin" valueType="num">
                                      <p:cBhvr additive="base">
                                        <p:cTn id="53" dur="500"/>
                                        <p:tgtEl>
                                          <p:spTgt spid="23"/>
                                        </p:tgtEl>
                                        <p:attrNameLst>
                                          <p:attrName>ppt_y</p:attrName>
                                        </p:attrNameLst>
                                      </p:cBhvr>
                                      <p:tavLst>
                                        <p:tav tm="0">
                                          <p:val>
                                            <p:strVal val="ppt_y"/>
                                          </p:val>
                                        </p:tav>
                                        <p:tav tm="100000">
                                          <p:val>
                                            <p:strVal val="1+ppt_h/2"/>
                                          </p:val>
                                        </p:tav>
                                      </p:tavLst>
                                    </p:anim>
                                    <p:set>
                                      <p:cBhvr>
                                        <p:cTn id="54" dur="1" fill="hold">
                                          <p:stCondLst>
                                            <p:cond delay="499"/>
                                          </p:stCondLst>
                                        </p:cTn>
                                        <p:tgtEl>
                                          <p:spTgt spid="23"/>
                                        </p:tgtEl>
                                        <p:attrNameLst>
                                          <p:attrName>style.visibility</p:attrName>
                                        </p:attrNameLst>
                                      </p:cBhvr>
                                      <p:to>
                                        <p:strVal val="hidden"/>
                                      </p:to>
                                    </p:se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ppt_x"/>
                                          </p:val>
                                        </p:tav>
                                        <p:tav tm="100000">
                                          <p:val>
                                            <p:strVal val="#ppt_x"/>
                                          </p:val>
                                        </p:tav>
                                      </p:tavLst>
                                    </p:anim>
                                    <p:anim calcmode="lin" valueType="num">
                                      <p:cBhvr additive="base">
                                        <p:cTn id="7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6" grpId="1" bldLvl="0" animBg="1"/>
      <p:bldP spid="8" grpId="0" bldLvl="0" animBg="1"/>
      <p:bldP spid="23" grpId="0" bldLvl="0" animBg="1"/>
      <p:bldP spid="25" grpId="0" bldLvl="0" animBg="1"/>
      <p:bldP spid="4" grpId="1" bldLvl="0" animBg="1"/>
      <p:bldP spid="25" grpId="1" bldLvl="0" animBg="1"/>
      <p:bldP spid="8" grpId="1" bldLvl="0" animBg="1"/>
      <p:bldP spid="23" grpId="1" bldLvl="0" animBg="1"/>
      <p:bldP spid="9"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492125" y="2288540"/>
            <a:ext cx="10727690" cy="1826895"/>
          </a:xfrm>
          <a:prstGeom prst="rect">
            <a:avLst/>
          </a:prstGeom>
        </p:spPr>
      </p:pic>
      <p:sp>
        <p:nvSpPr>
          <p:cNvPr id="3" name="文本框 2"/>
          <p:cNvSpPr txBox="1"/>
          <p:nvPr/>
        </p:nvSpPr>
        <p:spPr>
          <a:xfrm>
            <a:off x="403225" y="1143635"/>
            <a:ext cx="11414760" cy="1153160"/>
          </a:xfrm>
          <a:prstGeom prst="rect">
            <a:avLst/>
          </a:prstGeom>
          <a:noFill/>
        </p:spPr>
        <p:txBody>
          <a:bodyPr wrap="square" rtlCol="0" anchor="t">
            <a:spAutoFit/>
          </a:bodyPr>
          <a:p>
            <a:pPr>
              <a:lnSpc>
                <a:spcPct val="150000"/>
              </a:lnSpc>
            </a:pPr>
            <a:r>
              <a:rPr lang="zh-CN" altLang="en-US" b="1"/>
              <a:t>（一）优化页头和登录</a:t>
            </a:r>
            <a:endParaRPr lang="zh-CN" altLang="en-US" b="1"/>
          </a:p>
          <a:p>
            <a:pPr>
              <a:lnSpc>
                <a:spcPct val="150000"/>
              </a:lnSpc>
            </a:pPr>
            <a:r>
              <a:rPr lang="zh-CN" altLang="en-US" sz="1400"/>
              <a:t>页头包含七大模块：数据库导航、检索、出版来源导航、我的CNKI、帮助、产品更新消息提醒及个人/机构登录，可通过页头便捷地进行核心功能跳转。</a:t>
            </a:r>
            <a:endParaRPr lang="zh-CN" altLang="en-US" sz="1400"/>
          </a:p>
        </p:txBody>
      </p:sp>
      <p:grpSp>
        <p:nvGrpSpPr>
          <p:cNvPr id="11" name="组合 10"/>
          <p:cNvGrpSpPr/>
          <p:nvPr/>
        </p:nvGrpSpPr>
        <p:grpSpPr>
          <a:xfrm>
            <a:off x="1292860" y="2851785"/>
            <a:ext cx="2437765" cy="2640330"/>
            <a:chOff x="2036" y="5511"/>
            <a:chExt cx="3839" cy="4158"/>
          </a:xfrm>
        </p:grpSpPr>
        <p:pic>
          <p:nvPicPr>
            <p:cNvPr id="4" name="图片 3"/>
            <p:cNvPicPr>
              <a:picLocks noChangeAspect="1"/>
            </p:cNvPicPr>
            <p:nvPr/>
          </p:nvPicPr>
          <p:blipFill>
            <a:blip r:embed="rId2"/>
            <a:srcRect l="850" r="412"/>
            <a:stretch>
              <a:fillRect/>
            </a:stretch>
          </p:blipFill>
          <p:spPr>
            <a:xfrm>
              <a:off x="2036" y="5511"/>
              <a:ext cx="3834" cy="2651"/>
            </a:xfrm>
            <a:prstGeom prst="rect">
              <a:avLst/>
            </a:prstGeom>
          </p:spPr>
        </p:pic>
        <p:cxnSp>
          <p:nvCxnSpPr>
            <p:cNvPr id="7" name="直接连接符 6"/>
            <p:cNvCxnSpPr/>
            <p:nvPr/>
          </p:nvCxnSpPr>
          <p:spPr>
            <a:xfrm flipH="1">
              <a:off x="2258" y="8445"/>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2354" y="8413"/>
              <a:ext cx="2469" cy="531"/>
            </a:xfrm>
            <a:prstGeom prst="rect">
              <a:avLst/>
            </a:prstGeom>
            <a:noFill/>
          </p:spPr>
          <p:txBody>
            <a:bodyPr wrap="square" rtlCol="0">
              <a:spAutoFit/>
            </a:bodyPr>
            <a:p>
              <a:r>
                <a:rPr lang="en-US" altLang="zh-CN" sz="1600" b="1"/>
                <a:t>1.</a:t>
              </a:r>
              <a:r>
                <a:rPr lang="zh-CN" altLang="en-US" sz="1600" b="1"/>
                <a:t>数据库导航</a:t>
              </a:r>
              <a:endParaRPr lang="zh-CN" altLang="en-US" sz="1600" b="1"/>
            </a:p>
          </p:txBody>
        </p:sp>
        <p:sp>
          <p:nvSpPr>
            <p:cNvPr id="9" name="文本框 8"/>
            <p:cNvSpPr txBox="1"/>
            <p:nvPr/>
          </p:nvSpPr>
          <p:spPr>
            <a:xfrm>
              <a:off x="2339" y="8944"/>
              <a:ext cx="3536" cy="725"/>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提供总库及各单库的快速入口，通过此入口进入个性化首页</a:t>
              </a:r>
              <a:endParaRPr lang="zh-CN" altLang="en-US" sz="1200">
                <a:latin typeface="等线" panose="02010600030101010101" charset="-122"/>
                <a:ea typeface="等线" panose="02010600030101010101" charset="-122"/>
              </a:endParaRPr>
            </a:p>
          </p:txBody>
        </p:sp>
      </p:grpSp>
      <p:grpSp>
        <p:nvGrpSpPr>
          <p:cNvPr id="24" name="组合 23"/>
          <p:cNvGrpSpPr/>
          <p:nvPr/>
        </p:nvGrpSpPr>
        <p:grpSpPr>
          <a:xfrm>
            <a:off x="3727450" y="2319020"/>
            <a:ext cx="1677670" cy="3265170"/>
            <a:chOff x="5870" y="4672"/>
            <a:chExt cx="2642" cy="5142"/>
          </a:xfrm>
        </p:grpSpPr>
        <p:grpSp>
          <p:nvGrpSpPr>
            <p:cNvPr id="18" name="组合 17"/>
            <p:cNvGrpSpPr/>
            <p:nvPr/>
          </p:nvGrpSpPr>
          <p:grpSpPr>
            <a:xfrm>
              <a:off x="5947" y="8540"/>
              <a:ext cx="2565" cy="1274"/>
              <a:chOff x="5947" y="8540"/>
              <a:chExt cx="2565" cy="1274"/>
            </a:xfrm>
          </p:grpSpPr>
          <p:cxnSp>
            <p:nvCxnSpPr>
              <p:cNvPr id="13" name="直接连接符 12"/>
              <p:cNvCxnSpPr/>
              <p:nvPr/>
            </p:nvCxnSpPr>
            <p:spPr>
              <a:xfrm flipH="1">
                <a:off x="5947" y="8540"/>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5992" y="8557"/>
                <a:ext cx="2089" cy="531"/>
              </a:xfrm>
              <a:prstGeom prst="rect">
                <a:avLst/>
              </a:prstGeom>
              <a:noFill/>
            </p:spPr>
            <p:txBody>
              <a:bodyPr wrap="square" rtlCol="0">
                <a:spAutoFit/>
              </a:bodyPr>
              <a:p>
                <a:r>
                  <a:rPr lang="en-US" altLang="zh-CN" sz="1600" b="1"/>
                  <a:t>2.</a:t>
                </a:r>
                <a:r>
                  <a:rPr lang="zh-CN" altLang="en-US" sz="1600" b="1"/>
                  <a:t>检索</a:t>
                </a:r>
                <a:endParaRPr lang="zh-CN" altLang="en-US" sz="1600" b="1"/>
              </a:p>
            </p:txBody>
          </p:sp>
          <p:sp>
            <p:nvSpPr>
              <p:cNvPr id="17" name="文本框 16"/>
              <p:cNvSpPr txBox="1"/>
              <p:nvPr/>
            </p:nvSpPr>
            <p:spPr>
              <a:xfrm>
                <a:off x="5977" y="9089"/>
                <a:ext cx="2535" cy="725"/>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点击相对应的检索方式进行文献检索</a:t>
                </a:r>
                <a:endParaRPr lang="zh-CN" altLang="en-US" sz="1200">
                  <a:latin typeface="等线" panose="02010600030101010101" charset="-122"/>
                  <a:ea typeface="等线" panose="02010600030101010101" charset="-122"/>
                </a:endParaRPr>
              </a:p>
            </p:txBody>
          </p:sp>
        </p:grpSp>
        <p:pic>
          <p:nvPicPr>
            <p:cNvPr id="23" name="图片 22"/>
            <p:cNvPicPr>
              <a:picLocks noChangeAspect="1"/>
            </p:cNvPicPr>
            <p:nvPr/>
          </p:nvPicPr>
          <p:blipFill>
            <a:blip r:embed="rId3"/>
            <a:stretch>
              <a:fillRect/>
            </a:stretch>
          </p:blipFill>
          <p:spPr>
            <a:xfrm>
              <a:off x="5870" y="4672"/>
              <a:ext cx="1992" cy="3774"/>
            </a:xfrm>
            <a:prstGeom prst="rect">
              <a:avLst/>
            </a:prstGeom>
          </p:spPr>
        </p:pic>
      </p:grpSp>
      <p:grpSp>
        <p:nvGrpSpPr>
          <p:cNvPr id="29" name="组合 28"/>
          <p:cNvGrpSpPr/>
          <p:nvPr/>
        </p:nvGrpSpPr>
        <p:grpSpPr>
          <a:xfrm>
            <a:off x="4963795" y="2278380"/>
            <a:ext cx="1628775" cy="3988435"/>
            <a:chOff x="7817" y="3588"/>
            <a:chExt cx="2565" cy="6281"/>
          </a:xfrm>
        </p:grpSpPr>
        <p:pic>
          <p:nvPicPr>
            <p:cNvPr id="25" name="图片 24"/>
            <p:cNvPicPr>
              <a:picLocks noChangeAspect="1"/>
            </p:cNvPicPr>
            <p:nvPr/>
          </p:nvPicPr>
          <p:blipFill>
            <a:blip r:embed="rId4"/>
            <a:stretch>
              <a:fillRect/>
            </a:stretch>
          </p:blipFill>
          <p:spPr>
            <a:xfrm>
              <a:off x="7862" y="3588"/>
              <a:ext cx="2047" cy="4904"/>
            </a:xfrm>
            <a:prstGeom prst="rect">
              <a:avLst/>
            </a:prstGeom>
          </p:spPr>
        </p:pic>
        <p:cxnSp>
          <p:nvCxnSpPr>
            <p:cNvPr id="26" name="直接连接符 25"/>
            <p:cNvCxnSpPr/>
            <p:nvPr/>
          </p:nvCxnSpPr>
          <p:spPr>
            <a:xfrm flipH="1">
              <a:off x="7817" y="8595"/>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7862" y="8612"/>
              <a:ext cx="2520" cy="531"/>
            </a:xfrm>
            <a:prstGeom prst="rect">
              <a:avLst/>
            </a:prstGeom>
            <a:noFill/>
          </p:spPr>
          <p:txBody>
            <a:bodyPr wrap="square" rtlCol="0">
              <a:spAutoFit/>
            </a:bodyPr>
            <a:p>
              <a:r>
                <a:rPr lang="en-US" altLang="zh-CN" sz="1600" b="1"/>
                <a:t>3.</a:t>
              </a:r>
              <a:r>
                <a:rPr lang="zh-CN" altLang="en-US" sz="1600" b="1"/>
                <a:t>出版来源导航</a:t>
              </a:r>
              <a:endParaRPr lang="zh-CN" altLang="en-US" sz="1600" b="1"/>
            </a:p>
          </p:txBody>
        </p:sp>
        <p:sp>
          <p:nvSpPr>
            <p:cNvPr id="28" name="文本框 27"/>
            <p:cNvSpPr txBox="1"/>
            <p:nvPr/>
          </p:nvSpPr>
          <p:spPr>
            <a:xfrm>
              <a:off x="7847" y="9144"/>
              <a:ext cx="2535" cy="725"/>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点击访问各类出版物导航页</a:t>
              </a:r>
              <a:endParaRPr lang="zh-CN" altLang="en-US" sz="1200">
                <a:latin typeface="等线" panose="02010600030101010101" charset="-122"/>
                <a:ea typeface="等线" panose="02010600030101010101" charset="-122"/>
              </a:endParaRPr>
            </a:p>
          </p:txBody>
        </p:sp>
      </p:grpSp>
      <p:grpSp>
        <p:nvGrpSpPr>
          <p:cNvPr id="35" name="组合 34"/>
          <p:cNvGrpSpPr/>
          <p:nvPr/>
        </p:nvGrpSpPr>
        <p:grpSpPr>
          <a:xfrm>
            <a:off x="6301740" y="2306320"/>
            <a:ext cx="1670685" cy="3373755"/>
            <a:chOff x="9924" y="3632"/>
            <a:chExt cx="2631" cy="5313"/>
          </a:xfrm>
        </p:grpSpPr>
        <p:pic>
          <p:nvPicPr>
            <p:cNvPr id="30" name="图片 29"/>
            <p:cNvPicPr>
              <a:picLocks noChangeAspect="1"/>
            </p:cNvPicPr>
            <p:nvPr/>
          </p:nvPicPr>
          <p:blipFill>
            <a:blip r:embed="rId5"/>
            <a:stretch>
              <a:fillRect/>
            </a:stretch>
          </p:blipFill>
          <p:spPr>
            <a:xfrm>
              <a:off x="9924" y="3632"/>
              <a:ext cx="2060" cy="2849"/>
            </a:xfrm>
            <a:prstGeom prst="rect">
              <a:avLst/>
            </a:prstGeom>
          </p:spPr>
        </p:pic>
        <p:cxnSp>
          <p:nvCxnSpPr>
            <p:cNvPr id="31" name="直接连接符 30"/>
            <p:cNvCxnSpPr/>
            <p:nvPr/>
          </p:nvCxnSpPr>
          <p:spPr>
            <a:xfrm flipH="1">
              <a:off x="9990" y="7153"/>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32" name="文本框 31"/>
            <p:cNvSpPr txBox="1"/>
            <p:nvPr/>
          </p:nvSpPr>
          <p:spPr>
            <a:xfrm>
              <a:off x="10035" y="7106"/>
              <a:ext cx="2520" cy="531"/>
            </a:xfrm>
            <a:prstGeom prst="rect">
              <a:avLst/>
            </a:prstGeom>
            <a:noFill/>
          </p:spPr>
          <p:txBody>
            <a:bodyPr wrap="square" rtlCol="0">
              <a:spAutoFit/>
            </a:bodyPr>
            <a:p>
              <a:r>
                <a:rPr lang="en-US" altLang="zh-CN" sz="1600" b="1"/>
                <a:t>4.</a:t>
              </a:r>
              <a:r>
                <a:rPr lang="zh-CN" altLang="en-US" sz="1600" b="1"/>
                <a:t>我的</a:t>
              </a:r>
              <a:r>
                <a:rPr lang="en-US" altLang="zh-CN" sz="1600" b="1"/>
                <a:t>CNKI</a:t>
              </a:r>
              <a:endParaRPr lang="en-US" altLang="zh-CN" sz="1600" b="1"/>
            </a:p>
          </p:txBody>
        </p:sp>
        <p:sp>
          <p:nvSpPr>
            <p:cNvPr id="33" name="文本框 32"/>
            <p:cNvSpPr txBox="1"/>
            <p:nvPr/>
          </p:nvSpPr>
          <p:spPr>
            <a:xfrm>
              <a:off x="10020" y="7638"/>
              <a:ext cx="2535" cy="1307"/>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登录个人账号后，可查看并管理收藏夹、历史记录及我的关注等内容。</a:t>
              </a:r>
              <a:endParaRPr lang="zh-CN" altLang="en-US" sz="1200">
                <a:latin typeface="等线" panose="02010600030101010101" charset="-122"/>
                <a:ea typeface="等线" panose="02010600030101010101" charset="-122"/>
              </a:endParaRPr>
            </a:p>
          </p:txBody>
        </p:sp>
      </p:grpSp>
      <p:grpSp>
        <p:nvGrpSpPr>
          <p:cNvPr id="40" name="组合 39"/>
          <p:cNvGrpSpPr/>
          <p:nvPr/>
        </p:nvGrpSpPr>
        <p:grpSpPr>
          <a:xfrm>
            <a:off x="7921625" y="2700655"/>
            <a:ext cx="2087880" cy="2373630"/>
            <a:chOff x="12475" y="4253"/>
            <a:chExt cx="3288" cy="3738"/>
          </a:xfrm>
        </p:grpSpPr>
        <p:pic>
          <p:nvPicPr>
            <p:cNvPr id="36" name="图片 35"/>
            <p:cNvPicPr>
              <a:picLocks noChangeAspect="1"/>
            </p:cNvPicPr>
            <p:nvPr/>
          </p:nvPicPr>
          <p:blipFill>
            <a:blip r:embed="rId6"/>
            <a:stretch>
              <a:fillRect/>
            </a:stretch>
          </p:blipFill>
          <p:spPr>
            <a:xfrm>
              <a:off x="12475" y="4253"/>
              <a:ext cx="3288" cy="2022"/>
            </a:xfrm>
            <a:prstGeom prst="rect">
              <a:avLst/>
            </a:prstGeom>
          </p:spPr>
        </p:pic>
        <p:cxnSp>
          <p:nvCxnSpPr>
            <p:cNvPr id="37" name="直接连接符 36"/>
            <p:cNvCxnSpPr/>
            <p:nvPr/>
          </p:nvCxnSpPr>
          <p:spPr>
            <a:xfrm flipH="1">
              <a:off x="12539" y="6894"/>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12584" y="6911"/>
              <a:ext cx="2520" cy="531"/>
            </a:xfrm>
            <a:prstGeom prst="rect">
              <a:avLst/>
            </a:prstGeom>
            <a:noFill/>
          </p:spPr>
          <p:txBody>
            <a:bodyPr wrap="square" rtlCol="0">
              <a:spAutoFit/>
            </a:bodyPr>
            <a:p>
              <a:r>
                <a:rPr lang="en-US" altLang="zh-CN" sz="1600" b="1"/>
                <a:t>5.</a:t>
              </a:r>
              <a:r>
                <a:rPr lang="zh-CN" altLang="en-US" sz="1600" b="1"/>
                <a:t>使用帮助</a:t>
              </a:r>
              <a:endParaRPr lang="zh-CN" altLang="en-US" sz="1600" b="1"/>
            </a:p>
          </p:txBody>
        </p:sp>
        <p:sp>
          <p:nvSpPr>
            <p:cNvPr id="39" name="文本框 38"/>
            <p:cNvSpPr txBox="1"/>
            <p:nvPr/>
          </p:nvSpPr>
          <p:spPr>
            <a:xfrm>
              <a:off x="12569" y="7443"/>
              <a:ext cx="2535" cy="434"/>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获取使用指南</a:t>
              </a:r>
              <a:endParaRPr lang="zh-CN" altLang="en-US" sz="1200">
                <a:latin typeface="等线" panose="02010600030101010101" charset="-122"/>
                <a:ea typeface="等线" panose="02010600030101010101" charset="-122"/>
              </a:endParaRPr>
            </a:p>
          </p:txBody>
        </p:sp>
      </p:grpSp>
      <p:grpSp>
        <p:nvGrpSpPr>
          <p:cNvPr id="45" name="组合 44"/>
          <p:cNvGrpSpPr/>
          <p:nvPr/>
        </p:nvGrpSpPr>
        <p:grpSpPr>
          <a:xfrm>
            <a:off x="8222615" y="2712720"/>
            <a:ext cx="1991995" cy="2598420"/>
            <a:chOff x="12949" y="4272"/>
            <a:chExt cx="3137" cy="4092"/>
          </a:xfrm>
        </p:grpSpPr>
        <p:pic>
          <p:nvPicPr>
            <p:cNvPr id="41" name="图片 40"/>
            <p:cNvPicPr>
              <a:picLocks noChangeAspect="1"/>
            </p:cNvPicPr>
            <p:nvPr/>
          </p:nvPicPr>
          <p:blipFill>
            <a:blip r:embed="rId7"/>
            <a:stretch>
              <a:fillRect/>
            </a:stretch>
          </p:blipFill>
          <p:spPr>
            <a:xfrm>
              <a:off x="12949" y="4272"/>
              <a:ext cx="3137" cy="2642"/>
            </a:xfrm>
            <a:prstGeom prst="rect">
              <a:avLst/>
            </a:prstGeom>
          </p:spPr>
        </p:pic>
        <p:cxnSp>
          <p:nvCxnSpPr>
            <p:cNvPr id="42" name="直接连接符 41"/>
            <p:cNvCxnSpPr/>
            <p:nvPr/>
          </p:nvCxnSpPr>
          <p:spPr>
            <a:xfrm flipH="1">
              <a:off x="13048" y="7090"/>
              <a:ext cx="16" cy="1097"/>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43" name="文本框 42"/>
            <p:cNvSpPr txBox="1"/>
            <p:nvPr/>
          </p:nvSpPr>
          <p:spPr>
            <a:xfrm>
              <a:off x="13093" y="7107"/>
              <a:ext cx="2520" cy="531"/>
            </a:xfrm>
            <a:prstGeom prst="rect">
              <a:avLst/>
            </a:prstGeom>
            <a:noFill/>
          </p:spPr>
          <p:txBody>
            <a:bodyPr wrap="square" rtlCol="0">
              <a:spAutoFit/>
            </a:bodyPr>
            <a:p>
              <a:r>
                <a:rPr lang="en-US" altLang="zh-CN" sz="1600" b="1"/>
                <a:t>6.</a:t>
              </a:r>
              <a:r>
                <a:rPr lang="zh-CN" altLang="en-US" sz="1600" b="1"/>
                <a:t>消息提醒</a:t>
              </a:r>
              <a:endParaRPr lang="zh-CN" altLang="en-US" sz="1600" b="1"/>
            </a:p>
          </p:txBody>
        </p:sp>
        <p:sp>
          <p:nvSpPr>
            <p:cNvPr id="44" name="文本框 43"/>
            <p:cNvSpPr txBox="1"/>
            <p:nvPr/>
          </p:nvSpPr>
          <p:spPr>
            <a:xfrm>
              <a:off x="13078" y="7639"/>
              <a:ext cx="2811" cy="725"/>
            </a:xfrm>
            <a:prstGeom prst="rect">
              <a:avLst/>
            </a:prstGeom>
          </p:spPr>
          <p:txBody>
            <a:bodyPr wrap="square">
              <a:spAutoFit/>
            </a:bodyPr>
            <a:p>
              <a:pPr marL="0" indent="0" algn="just" defTabSz="266700">
                <a:spcAft>
                  <a:spcPct val="0"/>
                </a:spcAft>
              </a:pPr>
              <a:r>
                <a:rPr lang="zh-CN" altLang="en-US" sz="1200">
                  <a:latin typeface="等线" panose="02010600030101010101" charset="-122"/>
                  <a:ea typeface="等线" panose="02010600030101010101" charset="-122"/>
                </a:rPr>
                <a:t>及时了解总库产品的页面、功能等更新内容。</a:t>
              </a:r>
              <a:endParaRPr lang="zh-CN" altLang="en-US" sz="1200">
                <a:latin typeface="等线" panose="02010600030101010101" charset="-122"/>
                <a:ea typeface="等线" panose="02010600030101010101" charset="-122"/>
              </a:endParaRPr>
            </a:p>
          </p:txBody>
        </p:sp>
      </p:grpSp>
      <p:grpSp>
        <p:nvGrpSpPr>
          <p:cNvPr id="50" name="组合 49"/>
          <p:cNvGrpSpPr/>
          <p:nvPr/>
        </p:nvGrpSpPr>
        <p:grpSpPr>
          <a:xfrm>
            <a:off x="8966835" y="2780665"/>
            <a:ext cx="2539365" cy="4209415"/>
            <a:chOff x="14121" y="4379"/>
            <a:chExt cx="3999" cy="6629"/>
          </a:xfrm>
        </p:grpSpPr>
        <p:pic>
          <p:nvPicPr>
            <p:cNvPr id="46" name="图片 45"/>
            <p:cNvPicPr>
              <a:picLocks noChangeAspect="1"/>
            </p:cNvPicPr>
            <p:nvPr/>
          </p:nvPicPr>
          <p:blipFill>
            <a:blip r:embed="rId8"/>
            <a:stretch>
              <a:fillRect/>
            </a:stretch>
          </p:blipFill>
          <p:spPr>
            <a:xfrm>
              <a:off x="14121" y="4379"/>
              <a:ext cx="3303" cy="5053"/>
            </a:xfrm>
            <a:prstGeom prst="rect">
              <a:avLst/>
            </a:prstGeom>
          </p:spPr>
        </p:pic>
        <p:cxnSp>
          <p:nvCxnSpPr>
            <p:cNvPr id="47" name="直接连接符 46"/>
            <p:cNvCxnSpPr/>
            <p:nvPr/>
          </p:nvCxnSpPr>
          <p:spPr>
            <a:xfrm>
              <a:off x="14284" y="9527"/>
              <a:ext cx="14" cy="766"/>
            </a:xfrm>
            <a:prstGeom prst="line">
              <a:avLst/>
            </a:prstGeom>
            <a:ln w="57150">
              <a:solidFill>
                <a:srgbClr val="2D73ED"/>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14313" y="9424"/>
              <a:ext cx="3110" cy="531"/>
            </a:xfrm>
            <a:prstGeom prst="rect">
              <a:avLst/>
            </a:prstGeom>
            <a:noFill/>
          </p:spPr>
          <p:txBody>
            <a:bodyPr wrap="square" rtlCol="0">
              <a:spAutoFit/>
            </a:bodyPr>
            <a:p>
              <a:r>
                <a:rPr lang="en-US" altLang="zh-CN" sz="1600" b="1"/>
                <a:t>7.</a:t>
              </a:r>
              <a:r>
                <a:rPr lang="zh-CN" altLang="en-US" sz="1600" b="1"/>
                <a:t>个人/机构登录</a:t>
              </a:r>
              <a:endParaRPr lang="zh-CN" altLang="en-US" sz="1600" b="1"/>
            </a:p>
          </p:txBody>
        </p:sp>
        <p:sp>
          <p:nvSpPr>
            <p:cNvPr id="49" name="文本框 48"/>
            <p:cNvSpPr txBox="1"/>
            <p:nvPr/>
          </p:nvSpPr>
          <p:spPr>
            <a:xfrm>
              <a:off x="14298" y="9956"/>
              <a:ext cx="3822" cy="1052"/>
            </a:xfrm>
            <a:prstGeom prst="rect">
              <a:avLst/>
            </a:prstGeom>
          </p:spPr>
          <p:txBody>
            <a:bodyPr wrap="square">
              <a:noAutofit/>
            </a:bodyPr>
            <a:p>
              <a:pPr marL="0" indent="0" algn="just" defTabSz="266700">
                <a:spcAft>
                  <a:spcPct val="0"/>
                </a:spcAft>
              </a:pPr>
              <a:r>
                <a:rPr lang="zh-CN" altLang="en-US" sz="1200">
                  <a:latin typeface="等线" panose="02010600030101010101" charset="-122"/>
                  <a:ea typeface="等线" panose="02010600030101010101" charset="-122"/>
                </a:rPr>
                <a:t>明确区分机构登录和个人登录，</a:t>
              </a:r>
              <a:r>
                <a:rPr lang="zh-CN" altLang="en-US" sz="1200">
                  <a:latin typeface="等线" panose="02010600030101010101" charset="-122"/>
                  <a:ea typeface="等线" panose="02010600030101010101" charset="-122"/>
                  <a:sym typeface="+mn-ea"/>
                </a:rPr>
                <a:t>提供必要的身份验证和安全保障</a:t>
              </a:r>
              <a:endParaRPr lang="zh-CN" altLang="en-US" sz="1200">
                <a:latin typeface="等线" panose="02010600030101010101" charset="-122"/>
                <a:ea typeface="等线" panose="02010600030101010101" charset="-122"/>
              </a:endParaRPr>
            </a:p>
          </p:txBody>
        </p:sp>
      </p:grpSp>
      <p:sp>
        <p:nvSpPr>
          <p:cNvPr id="2" name="文本框 1"/>
          <p:cNvSpPr txBox="1"/>
          <p:nvPr>
            <p:custDataLst>
              <p:tags r:id="rId9"/>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10"/>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11"/>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nodeType="clickEffect">
                                  <p:stCondLst>
                                    <p:cond delay="0"/>
                                  </p:stCondLst>
                                  <p:childTnLst>
                                    <p:animEffect transition="out" filter="wipe(down)">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nodeType="clickEffect">
                                  <p:stCondLst>
                                    <p:cond delay="0"/>
                                  </p:stCondLst>
                                  <p:childTnLst>
                                    <p:animEffect transition="out" filter="wipe(down)">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知网节</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4"/>
          <a:stretch>
            <a:fillRect/>
          </a:stretch>
        </p:blipFill>
        <p:spPr>
          <a:xfrm>
            <a:off x="588645" y="944880"/>
            <a:ext cx="8088630" cy="4318635"/>
          </a:xfrm>
          <a:prstGeom prst="rect">
            <a:avLst/>
          </a:prstGeom>
          <a:effectLst>
            <a:outerShdw blurRad="50800" dist="38100" dir="13500000" algn="br" rotWithShape="0">
              <a:prstClr val="black">
                <a:alpha val="40000"/>
              </a:prstClr>
            </a:outerShdw>
          </a:effectLst>
        </p:spPr>
      </p:pic>
      <p:pic>
        <p:nvPicPr>
          <p:cNvPr id="4" name="图片 3"/>
          <p:cNvPicPr>
            <a:picLocks noChangeAspect="1"/>
          </p:cNvPicPr>
          <p:nvPr/>
        </p:nvPicPr>
        <p:blipFill>
          <a:blip r:embed="rId5"/>
          <a:stretch>
            <a:fillRect/>
          </a:stretch>
        </p:blipFill>
        <p:spPr>
          <a:xfrm>
            <a:off x="2067560" y="1798320"/>
            <a:ext cx="8300085" cy="4470400"/>
          </a:xfrm>
          <a:prstGeom prst="rect">
            <a:avLst/>
          </a:prstGeom>
          <a:effectLst>
            <a:outerShdw blurRad="50800" dist="38100" dir="13500000" algn="br" rotWithShape="0">
              <a:prstClr val="black">
                <a:alpha val="40000"/>
              </a:prstClr>
            </a:outerShdw>
          </a:effectLst>
        </p:spPr>
      </p:pic>
      <p:pic>
        <p:nvPicPr>
          <p:cNvPr id="6" name="图片 5"/>
          <p:cNvPicPr>
            <a:picLocks noChangeAspect="1"/>
          </p:cNvPicPr>
          <p:nvPr/>
        </p:nvPicPr>
        <p:blipFill>
          <a:blip r:embed="rId6"/>
          <a:srcRect b="7177"/>
          <a:stretch>
            <a:fillRect/>
          </a:stretch>
        </p:blipFill>
        <p:spPr>
          <a:xfrm>
            <a:off x="3649980" y="2616200"/>
            <a:ext cx="8299450" cy="4132580"/>
          </a:xfrm>
          <a:prstGeom prst="rect">
            <a:avLst/>
          </a:prstGeom>
          <a:effectLst>
            <a:outerShdw blurRad="50800" dist="38100" dir="13500000" algn="br" rotWithShape="0">
              <a:prstClr val="black">
                <a:alpha val="40000"/>
              </a:prstClr>
            </a:outerShdw>
          </a:effectLst>
        </p:spPr>
      </p:pic>
      <p:pic>
        <p:nvPicPr>
          <p:cNvPr id="7" name="图片 6"/>
          <p:cNvPicPr>
            <a:picLocks noChangeAspect="1"/>
          </p:cNvPicPr>
          <p:nvPr/>
        </p:nvPicPr>
        <p:blipFill>
          <a:blip r:embed="rId7"/>
          <a:stretch>
            <a:fillRect/>
          </a:stretch>
        </p:blipFill>
        <p:spPr>
          <a:xfrm>
            <a:off x="4284345" y="3556000"/>
            <a:ext cx="7038340" cy="3162935"/>
          </a:xfrm>
          <a:prstGeom prst="rect">
            <a:avLst/>
          </a:prstGeom>
          <a:effectLst>
            <a:outerShdw blurRad="50800" dist="38100" dir="13500000" algn="br" rotWithShape="0">
              <a:prstClr val="black">
                <a:alpha val="40000"/>
              </a:prstClr>
            </a:out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b="23127"/>
          <a:stretch>
            <a:fillRect/>
          </a:stretch>
        </p:blipFill>
        <p:spPr>
          <a:xfrm>
            <a:off x="750570" y="1108710"/>
            <a:ext cx="8440420" cy="4930775"/>
          </a:xfrm>
          <a:prstGeom prst="rect">
            <a:avLst/>
          </a:prstGeom>
        </p:spPr>
      </p:pic>
      <p:sp>
        <p:nvSpPr>
          <p:cNvPr id="5" name="文本框 4"/>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知网节</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8" name="矩形 37"/>
          <p:cNvSpPr/>
          <p:nvPr/>
        </p:nvSpPr>
        <p:spPr>
          <a:xfrm>
            <a:off x="974725" y="1452880"/>
            <a:ext cx="5385435" cy="460375"/>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5"/>
          <a:stretch>
            <a:fillRect/>
          </a:stretch>
        </p:blipFill>
        <p:spPr>
          <a:xfrm>
            <a:off x="4256405" y="2594610"/>
            <a:ext cx="7461250" cy="3844925"/>
          </a:xfrm>
          <a:prstGeom prst="rect">
            <a:avLst/>
          </a:prstGeom>
          <a:effectLst>
            <a:outerShdw blurRad="50800" dist="38100" dir="13500000" algn="br" rotWithShape="0">
              <a:prstClr val="black">
                <a:alpha val="40000"/>
              </a:prstClr>
            </a:outerShdw>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知网节</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 name="图片 1"/>
          <p:cNvPicPr>
            <a:picLocks noChangeAspect="1"/>
          </p:cNvPicPr>
          <p:nvPr/>
        </p:nvPicPr>
        <p:blipFill>
          <a:blip r:embed="rId4"/>
          <a:stretch>
            <a:fillRect/>
          </a:stretch>
        </p:blipFill>
        <p:spPr>
          <a:xfrm>
            <a:off x="988695" y="1159510"/>
            <a:ext cx="10214610" cy="540194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TextBox 24"/>
          <p:cNvSpPr txBox="1"/>
          <p:nvPr>
            <p:custDataLst>
              <p:tags r:id="rId1"/>
            </p:custDataLst>
          </p:nvPr>
        </p:nvSpPr>
        <p:spPr>
          <a:xfrm>
            <a:off x="6236335" y="2581275"/>
            <a:ext cx="5732780" cy="583565"/>
          </a:xfrm>
          <a:prstGeom prst="rect">
            <a:avLst/>
          </a:prstGeom>
          <a:noFill/>
        </p:spPr>
        <p:txBody>
          <a:bodyPr wrap="square" rtlCol="0">
            <a:spAutoFit/>
          </a:bodyPr>
          <a:lstStyle/>
          <a:p>
            <a:pPr algn="l"/>
            <a:r>
              <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如何全面了解一个知识领域</a:t>
            </a:r>
            <a:endPar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4" name="组合 3"/>
          <p:cNvGrpSpPr/>
          <p:nvPr/>
        </p:nvGrpSpPr>
        <p:grpSpPr>
          <a:xfrm>
            <a:off x="3027045" y="2402205"/>
            <a:ext cx="6137910" cy="2357120"/>
            <a:chOff x="4773" y="3783"/>
            <a:chExt cx="9666" cy="3712"/>
          </a:xfrm>
        </p:grpSpPr>
        <p:pic>
          <p:nvPicPr>
            <p:cNvPr id="2" name="图片 1" descr="201605170423103f61f"/>
            <p:cNvPicPr>
              <a:picLocks noChangeAspect="1"/>
            </p:cNvPicPr>
            <p:nvPr/>
          </p:nvPicPr>
          <p:blipFill>
            <a:blip r:embed="rId2" cstate="print"/>
            <a:stretch>
              <a:fillRect/>
            </a:stretch>
          </p:blipFill>
          <p:spPr>
            <a:xfrm>
              <a:off x="4773" y="3783"/>
              <a:ext cx="9666" cy="3712"/>
            </a:xfrm>
            <a:prstGeom prst="rect">
              <a:avLst/>
            </a:prstGeom>
          </p:spPr>
        </p:pic>
        <p:pic>
          <p:nvPicPr>
            <p:cNvPr id="3" name="图片 2" descr="201605170423103f61f 2"/>
            <p:cNvPicPr>
              <a:picLocks noChangeAspect="1"/>
            </p:cNvPicPr>
            <p:nvPr/>
          </p:nvPicPr>
          <p:blipFill>
            <a:blip r:embed="rId3" cstate="print"/>
            <a:stretch>
              <a:fillRect/>
            </a:stretch>
          </p:blipFill>
          <p:spPr>
            <a:xfrm>
              <a:off x="5300" y="3812"/>
              <a:ext cx="6417" cy="2464"/>
            </a:xfrm>
            <a:prstGeom prst="rect">
              <a:avLst/>
            </a:prstGeom>
          </p:spPr>
        </p:pic>
      </p:grpSp>
      <p:pic>
        <p:nvPicPr>
          <p:cNvPr id="24" name="图片 23"/>
          <p:cNvPicPr>
            <a:picLocks noChangeAspect="1"/>
          </p:cNvPicPr>
          <p:nvPr>
            <p:custDataLst>
              <p:tags r:id="rId4"/>
            </p:custDataLst>
          </p:nvPr>
        </p:nvPicPr>
        <p:blipFill>
          <a:blip r:embed="rId5"/>
          <a:stretch>
            <a:fillRect/>
          </a:stretch>
        </p:blipFill>
        <p:spPr>
          <a:xfrm>
            <a:off x="9548495" y="121920"/>
            <a:ext cx="2420620" cy="10109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如何用知网全面</a:t>
            </a:r>
            <a:r>
              <a:rPr lang="zh-CN" sz="3200" b="1" dirty="0">
                <a:solidFill>
                  <a:srgbClr val="0070C0"/>
                </a:solidFill>
                <a:latin typeface="微软雅黑" charset="-122"/>
                <a:ea typeface="微软雅黑" charset="-122"/>
                <a:sym typeface="+mn-ea"/>
              </a:rPr>
              <a:t>了解“人工智能”？</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custDataLst>
              <p:tags r:id="rId4"/>
            </p:custDataLst>
          </p:nvPr>
        </p:nvSpPr>
        <p:spPr>
          <a:xfrm>
            <a:off x="3413125" y="1400175"/>
            <a:ext cx="4805045" cy="368300"/>
          </a:xfrm>
          <a:prstGeom prst="rect">
            <a:avLst/>
          </a:prstGeom>
          <a:noFill/>
        </p:spPr>
        <p:txBody>
          <a:bodyPr wrap="square" rtlCol="0">
            <a:spAutoFit/>
          </a:bodyPr>
          <a:p>
            <a:pPr algn="ctr"/>
            <a:r>
              <a:rPr lang="zh-CN" altLang="en-US">
                <a:latin typeface="微软雅黑" charset="-122"/>
                <a:ea typeface="微软雅黑" charset="-122"/>
                <a:cs typeface="微软雅黑" charset="-122"/>
              </a:rPr>
              <a:t>新领域鸟瞰目标“画像”示意图</a:t>
            </a:r>
            <a:endParaRPr lang="zh-CN" altLang="en-US">
              <a:latin typeface="微软雅黑" charset="-122"/>
              <a:ea typeface="微软雅黑" charset="-122"/>
              <a:cs typeface="微软雅黑" charset="-122"/>
            </a:endParaRPr>
          </a:p>
        </p:txBody>
      </p:sp>
      <p:grpSp>
        <p:nvGrpSpPr>
          <p:cNvPr id="31" name="组合 30"/>
          <p:cNvGrpSpPr/>
          <p:nvPr/>
        </p:nvGrpSpPr>
        <p:grpSpPr>
          <a:xfrm>
            <a:off x="1381760" y="2383155"/>
            <a:ext cx="9380855" cy="3397885"/>
            <a:chOff x="4019" y="4535"/>
            <a:chExt cx="14773" cy="5351"/>
          </a:xfrm>
        </p:grpSpPr>
        <p:grpSp>
          <p:nvGrpSpPr>
            <p:cNvPr id="2" name="组合 1"/>
            <p:cNvGrpSpPr/>
            <p:nvPr/>
          </p:nvGrpSpPr>
          <p:grpSpPr>
            <a:xfrm>
              <a:off x="5356" y="4535"/>
              <a:ext cx="13194" cy="4673"/>
              <a:chOff x="5569" y="3858"/>
              <a:chExt cx="13693" cy="3754"/>
            </a:xfrm>
          </p:grpSpPr>
          <p:sp>
            <p:nvSpPr>
              <p:cNvPr id="13" name="任意多边形 12"/>
              <p:cNvSpPr/>
              <p:nvPr>
                <p:custDataLst>
                  <p:tags r:id="rId5"/>
                </p:custDataLst>
              </p:nvPr>
            </p:nvSpPr>
            <p:spPr>
              <a:xfrm>
                <a:off x="5569" y="4815"/>
                <a:ext cx="12157" cy="2780"/>
              </a:xfrm>
              <a:custGeom>
                <a:avLst/>
                <a:gdLst>
                  <a:gd name="connsiteX0" fmla="*/ 0 w 11714"/>
                  <a:gd name="connsiteY0" fmla="*/ 3460 h 3460"/>
                  <a:gd name="connsiteX1" fmla="*/ 4414 w 11714"/>
                  <a:gd name="connsiteY1" fmla="*/ 2986 h 3460"/>
                  <a:gd name="connsiteX2" fmla="*/ 5796 w 11714"/>
                  <a:gd name="connsiteY2" fmla="*/ 1354 h 3460"/>
                  <a:gd name="connsiteX3" fmla="*/ 11714 w 11714"/>
                  <a:gd name="connsiteY3" fmla="*/ 9 h 3460"/>
                </a:gdLst>
                <a:ahLst/>
                <a:cxnLst>
                  <a:cxn ang="0">
                    <a:pos x="connsiteX0" y="connsiteY0"/>
                  </a:cxn>
                  <a:cxn ang="0">
                    <a:pos x="connsiteX1" y="connsiteY1"/>
                  </a:cxn>
                  <a:cxn ang="0">
                    <a:pos x="connsiteX2" y="connsiteY2"/>
                  </a:cxn>
                  <a:cxn ang="0">
                    <a:pos x="connsiteX3" y="connsiteY3"/>
                  </a:cxn>
                </a:cxnLst>
                <a:rect l="l" t="t" r="r" b="b"/>
                <a:pathLst>
                  <a:path w="11714" h="3460">
                    <a:moveTo>
                      <a:pt x="0" y="3460"/>
                    </a:moveTo>
                    <a:cubicBezTo>
                      <a:pt x="856" y="3392"/>
                      <a:pt x="3261" y="3343"/>
                      <a:pt x="4414" y="2986"/>
                    </a:cubicBezTo>
                    <a:cubicBezTo>
                      <a:pt x="5567" y="2628"/>
                      <a:pt x="4535" y="1730"/>
                      <a:pt x="5796" y="1354"/>
                    </a:cubicBezTo>
                    <a:cubicBezTo>
                      <a:pt x="7058" y="978"/>
                      <a:pt x="10439" y="-110"/>
                      <a:pt x="11714" y="9"/>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p:nvPr>
                <p:custDataLst>
                  <p:tags r:id="rId6"/>
                </p:custDataLst>
              </p:nvPr>
            </p:nvCxnSpPr>
            <p:spPr>
              <a:xfrm flipV="1">
                <a:off x="5569" y="3858"/>
                <a:ext cx="0" cy="3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custDataLst>
                  <p:tags r:id="rId7"/>
                </p:custDataLst>
              </p:nvPr>
            </p:nvCxnSpPr>
            <p:spPr>
              <a:xfrm>
                <a:off x="5569" y="7612"/>
                <a:ext cx="1369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custDataLst>
                <p:tags r:id="rId8"/>
              </p:custDataLst>
            </p:nvPr>
          </p:nvSpPr>
          <p:spPr>
            <a:xfrm>
              <a:off x="4019" y="4535"/>
              <a:ext cx="1188" cy="955"/>
            </a:xfrm>
            <a:prstGeom prst="rect">
              <a:avLst/>
            </a:prstGeom>
            <a:noFill/>
          </p:spPr>
          <p:txBody>
            <a:bodyPr wrap="square" rtlCol="0">
              <a:noAutofit/>
            </a:bodyPr>
            <a:p>
              <a:pPr algn="ctr"/>
              <a:r>
                <a:rPr lang="zh-CN" altLang="en-US" sz="1600">
                  <a:latin typeface="微软雅黑" charset="-122"/>
                  <a:ea typeface="微软雅黑" charset="-122"/>
                </a:rPr>
                <a:t>研究现状</a:t>
              </a:r>
              <a:endParaRPr lang="zh-CN" altLang="en-US" sz="1600">
                <a:latin typeface="微软雅黑" charset="-122"/>
                <a:ea typeface="微软雅黑" charset="-122"/>
              </a:endParaRPr>
            </a:p>
          </p:txBody>
        </p:sp>
        <p:sp>
          <p:nvSpPr>
            <p:cNvPr id="20" name="文本框 19"/>
            <p:cNvSpPr txBox="1"/>
            <p:nvPr>
              <p:custDataLst>
                <p:tags r:id="rId9"/>
              </p:custDataLst>
            </p:nvPr>
          </p:nvSpPr>
          <p:spPr>
            <a:xfrm>
              <a:off x="5505" y="5919"/>
              <a:ext cx="5338" cy="1695"/>
            </a:xfrm>
            <a:prstGeom prst="rect">
              <a:avLst/>
            </a:prstGeom>
            <a:noFill/>
          </p:spPr>
          <p:txBody>
            <a:bodyPr wrap="square" rtlCol="0">
              <a:spAutoFit/>
            </a:bodyPr>
            <a:p>
              <a:pPr algn="l"/>
              <a:r>
                <a:rPr lang="en-US" altLang="zh-CN" sz="1600">
                  <a:latin typeface="微软雅黑" charset="-122"/>
                  <a:ea typeface="微软雅黑" charset="-122"/>
                  <a:sym typeface="+mn-ea"/>
                </a:rPr>
                <a:t>What    </a:t>
              </a:r>
              <a:r>
                <a:rPr lang="zh-CN" altLang="en-US" sz="1600">
                  <a:latin typeface="微软雅黑" charset="-122"/>
                  <a:ea typeface="微软雅黑" charset="-122"/>
                  <a:sym typeface="+mn-ea"/>
                </a:rPr>
                <a:t>研究内容</a:t>
              </a:r>
              <a:endParaRPr lang="en-US" altLang="zh-CN" sz="1600">
                <a:latin typeface="微软雅黑" charset="-122"/>
                <a:ea typeface="微软雅黑" charset="-122"/>
              </a:endParaRPr>
            </a:p>
            <a:p>
              <a:pPr algn="l"/>
              <a:r>
                <a:rPr lang="en-US" altLang="zh-CN" sz="1600">
                  <a:latin typeface="微软雅黑" charset="-122"/>
                  <a:ea typeface="微软雅黑" charset="-122"/>
                  <a:sym typeface="+mn-ea"/>
                </a:rPr>
                <a:t>Who     </a:t>
              </a:r>
              <a:r>
                <a:rPr lang="zh-CN" altLang="en-US" sz="1600">
                  <a:latin typeface="微软雅黑" charset="-122"/>
                  <a:ea typeface="微软雅黑" charset="-122"/>
                  <a:sym typeface="+mn-ea"/>
                </a:rPr>
                <a:t>谁在研究</a:t>
              </a:r>
              <a:endParaRPr lang="zh-CN" altLang="en-US" sz="1600">
                <a:latin typeface="微软雅黑" charset="-122"/>
                <a:ea typeface="微软雅黑" charset="-122"/>
                <a:sym typeface="+mn-ea"/>
              </a:endParaRPr>
            </a:p>
            <a:p>
              <a:pPr algn="l"/>
              <a:r>
                <a:rPr lang="en-US" altLang="zh-CN" sz="1600">
                  <a:latin typeface="微软雅黑" charset="-122"/>
                  <a:ea typeface="微软雅黑" charset="-122"/>
                </a:rPr>
                <a:t>How     </a:t>
              </a:r>
              <a:r>
                <a:rPr lang="zh-CN" altLang="en-US" sz="1600">
                  <a:latin typeface="微软雅黑" charset="-122"/>
                  <a:ea typeface="微软雅黑" charset="-122"/>
                </a:rPr>
                <a:t>研究方法</a:t>
              </a:r>
              <a:endParaRPr lang="zh-CN" altLang="en-US" sz="1600">
                <a:latin typeface="微软雅黑" charset="-122"/>
                <a:ea typeface="微软雅黑" charset="-122"/>
              </a:endParaRPr>
            </a:p>
            <a:p>
              <a:pPr algn="l"/>
              <a:r>
                <a:rPr lang="en-US" altLang="zh-CN" sz="1600">
                  <a:latin typeface="微软雅黑" charset="-122"/>
                  <a:ea typeface="微软雅黑" charset="-122"/>
                  <a:sym typeface="+mn-ea"/>
                </a:rPr>
                <a:t>Where  </a:t>
              </a:r>
              <a:r>
                <a:rPr lang="zh-CN" altLang="en-US" sz="1600">
                  <a:latin typeface="微软雅黑" charset="-122"/>
                  <a:ea typeface="微软雅黑" charset="-122"/>
                  <a:sym typeface="+mn-ea"/>
                </a:rPr>
                <a:t>研究成果在哪儿</a:t>
              </a:r>
              <a:endParaRPr lang="en-US" altLang="zh-CN" sz="1600">
                <a:latin typeface="微软雅黑" charset="-122"/>
                <a:ea typeface="微软雅黑" charset="-122"/>
              </a:endParaRPr>
            </a:p>
          </p:txBody>
        </p:sp>
        <p:sp>
          <p:nvSpPr>
            <p:cNvPr id="21" name="文本框 20"/>
            <p:cNvSpPr txBox="1"/>
            <p:nvPr>
              <p:custDataLst>
                <p:tags r:id="rId10"/>
              </p:custDataLst>
            </p:nvPr>
          </p:nvSpPr>
          <p:spPr>
            <a:xfrm>
              <a:off x="8044" y="8637"/>
              <a:ext cx="2559" cy="531"/>
            </a:xfrm>
            <a:prstGeom prst="rect">
              <a:avLst/>
            </a:prstGeom>
            <a:noFill/>
          </p:spPr>
          <p:txBody>
            <a:bodyPr wrap="square" rtlCol="0">
              <a:spAutoFit/>
            </a:bodyPr>
            <a:p>
              <a:pPr algn="ctr"/>
              <a:r>
                <a:rPr lang="zh-CN" altLang="en-US" sz="1600">
                  <a:latin typeface="微软雅黑" charset="-122"/>
                  <a:ea typeface="微软雅黑" charset="-122"/>
                </a:rPr>
                <a:t>研究起点</a:t>
              </a:r>
              <a:r>
                <a:rPr lang="en-US" altLang="zh-CN" sz="1600">
                  <a:latin typeface="微软雅黑" charset="-122"/>
                  <a:ea typeface="微软雅黑" charset="-122"/>
                </a:rPr>
                <a:t>Why</a:t>
              </a:r>
              <a:endParaRPr lang="en-US" altLang="zh-CN" sz="1600">
                <a:latin typeface="微软雅黑" charset="-122"/>
                <a:ea typeface="微软雅黑" charset="-122"/>
              </a:endParaRPr>
            </a:p>
          </p:txBody>
        </p:sp>
        <p:sp>
          <p:nvSpPr>
            <p:cNvPr id="22" name="文本框 21"/>
            <p:cNvSpPr txBox="1"/>
            <p:nvPr>
              <p:custDataLst>
                <p:tags r:id="rId11"/>
              </p:custDataLst>
            </p:nvPr>
          </p:nvSpPr>
          <p:spPr>
            <a:xfrm>
              <a:off x="10213" y="8637"/>
              <a:ext cx="2559" cy="531"/>
            </a:xfrm>
            <a:prstGeom prst="rect">
              <a:avLst/>
            </a:prstGeom>
            <a:noFill/>
          </p:spPr>
          <p:txBody>
            <a:bodyPr wrap="square" rtlCol="0">
              <a:spAutoFit/>
            </a:bodyPr>
            <a:p>
              <a:pPr algn="ctr"/>
              <a:r>
                <a:rPr lang="zh-CN" altLang="en-US" sz="1600">
                  <a:latin typeface="微软雅黑" charset="-122"/>
                  <a:ea typeface="微软雅黑" charset="-122"/>
                </a:rPr>
                <a:t>研究来源</a:t>
              </a:r>
              <a:endParaRPr lang="en-US" sz="1600">
                <a:latin typeface="微软雅黑" charset="-122"/>
                <a:ea typeface="微软雅黑" charset="-122"/>
              </a:endParaRPr>
            </a:p>
          </p:txBody>
        </p:sp>
        <p:sp>
          <p:nvSpPr>
            <p:cNvPr id="23" name="文本框 22"/>
            <p:cNvSpPr txBox="1"/>
            <p:nvPr>
              <p:custDataLst>
                <p:tags r:id="rId12"/>
              </p:custDataLst>
            </p:nvPr>
          </p:nvSpPr>
          <p:spPr>
            <a:xfrm>
              <a:off x="12382" y="8637"/>
              <a:ext cx="2559" cy="531"/>
            </a:xfrm>
            <a:prstGeom prst="rect">
              <a:avLst/>
            </a:prstGeom>
            <a:noFill/>
          </p:spPr>
          <p:txBody>
            <a:bodyPr wrap="square" rtlCol="0">
              <a:spAutoFit/>
            </a:bodyPr>
            <a:p>
              <a:pPr algn="ctr"/>
              <a:r>
                <a:rPr lang="zh-CN" altLang="en-US" sz="1600">
                  <a:latin typeface="微软雅黑" charset="-122"/>
                  <a:ea typeface="微软雅黑" charset="-122"/>
                </a:rPr>
                <a:t>研究</a:t>
              </a:r>
              <a:r>
                <a:rPr lang="zh-CN" sz="1600">
                  <a:latin typeface="微软雅黑" charset="-122"/>
                  <a:ea typeface="微软雅黑" charset="-122"/>
                </a:rPr>
                <a:t>分支</a:t>
              </a:r>
              <a:endParaRPr lang="zh-CN" sz="1600">
                <a:latin typeface="微软雅黑" charset="-122"/>
                <a:ea typeface="微软雅黑" charset="-122"/>
              </a:endParaRPr>
            </a:p>
          </p:txBody>
        </p:sp>
        <p:sp>
          <p:nvSpPr>
            <p:cNvPr id="24" name="文本框 23"/>
            <p:cNvSpPr txBox="1"/>
            <p:nvPr>
              <p:custDataLst>
                <p:tags r:id="rId13"/>
              </p:custDataLst>
            </p:nvPr>
          </p:nvSpPr>
          <p:spPr>
            <a:xfrm>
              <a:off x="14551" y="8637"/>
              <a:ext cx="2559" cy="531"/>
            </a:xfrm>
            <a:prstGeom prst="rect">
              <a:avLst/>
            </a:prstGeom>
            <a:noFill/>
          </p:spPr>
          <p:txBody>
            <a:bodyPr wrap="square" rtlCol="0">
              <a:spAutoFit/>
            </a:bodyPr>
            <a:p>
              <a:pPr algn="ctr"/>
              <a:r>
                <a:rPr lang="zh-CN" altLang="en-US" sz="1600">
                  <a:latin typeface="微软雅黑" charset="-122"/>
                  <a:ea typeface="微软雅黑" charset="-122"/>
                </a:rPr>
                <a:t>研究去脉</a:t>
              </a:r>
              <a:endParaRPr lang="en-US" sz="1600">
                <a:latin typeface="微软雅黑" charset="-122"/>
                <a:ea typeface="微软雅黑" charset="-122"/>
              </a:endParaRPr>
            </a:p>
          </p:txBody>
        </p:sp>
        <p:sp>
          <p:nvSpPr>
            <p:cNvPr id="29" name="文本框 28"/>
            <p:cNvSpPr txBox="1"/>
            <p:nvPr>
              <p:custDataLst>
                <p:tags r:id="rId14"/>
              </p:custDataLst>
            </p:nvPr>
          </p:nvSpPr>
          <p:spPr>
            <a:xfrm>
              <a:off x="15846" y="9355"/>
              <a:ext cx="2559" cy="531"/>
            </a:xfrm>
            <a:prstGeom prst="rect">
              <a:avLst/>
            </a:prstGeom>
            <a:noFill/>
          </p:spPr>
          <p:txBody>
            <a:bodyPr wrap="square" rtlCol="0">
              <a:spAutoFit/>
            </a:bodyPr>
            <a:p>
              <a:pPr algn="ctr"/>
              <a:r>
                <a:rPr lang="zh-CN" altLang="en-US" sz="1600">
                  <a:latin typeface="微软雅黑" charset="-122"/>
                  <a:ea typeface="微软雅黑" charset="-122"/>
                </a:rPr>
                <a:t>研究发展变化</a:t>
              </a:r>
              <a:endParaRPr lang="en-US" sz="1600">
                <a:latin typeface="微软雅黑" charset="-122"/>
                <a:ea typeface="微软雅黑" charset="-122"/>
              </a:endParaRPr>
            </a:p>
          </p:txBody>
        </p:sp>
        <p:sp>
          <p:nvSpPr>
            <p:cNvPr id="30" name="文本框 29"/>
            <p:cNvSpPr txBox="1"/>
            <p:nvPr>
              <p:custDataLst>
                <p:tags r:id="rId15"/>
              </p:custDataLst>
            </p:nvPr>
          </p:nvSpPr>
          <p:spPr>
            <a:xfrm>
              <a:off x="13359" y="6478"/>
              <a:ext cx="5433" cy="531"/>
            </a:xfrm>
            <a:prstGeom prst="rect">
              <a:avLst/>
            </a:prstGeom>
            <a:noFill/>
          </p:spPr>
          <p:txBody>
            <a:bodyPr wrap="square" rtlCol="0">
              <a:spAutoFit/>
            </a:bodyPr>
            <a:p>
              <a:pPr algn="l"/>
              <a:r>
                <a:rPr lang="zh-CN" altLang="en-US" sz="1600">
                  <a:latin typeface="微软雅黑" charset="-122"/>
                  <a:ea typeface="微软雅黑" charset="-122"/>
                </a:rPr>
                <a:t>研究主题随时间的变化</a:t>
              </a:r>
              <a:r>
                <a:rPr lang="en-US" altLang="zh-CN" sz="1600">
                  <a:latin typeface="微软雅黑" charset="-122"/>
                  <a:ea typeface="微软雅黑" charset="-122"/>
                </a:rPr>
                <a:t>When</a:t>
              </a:r>
              <a:endParaRPr lang="en-US" altLang="zh-CN" sz="1600">
                <a:latin typeface="微软雅黑" charset="-122"/>
                <a:ea typeface="微软雅黑" charset="-122"/>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研究现状</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文本框 7"/>
          <p:cNvSpPr txBox="1"/>
          <p:nvPr>
            <p:custDataLst>
              <p:tags r:id="rId4"/>
            </p:custDataLst>
          </p:nvPr>
        </p:nvSpPr>
        <p:spPr>
          <a:xfrm>
            <a:off x="2425700" y="5481955"/>
            <a:ext cx="7195185" cy="1198880"/>
          </a:xfrm>
          <a:prstGeom prst="rect">
            <a:avLst/>
          </a:prstGeom>
          <a:noFill/>
        </p:spPr>
        <p:txBody>
          <a:bodyPr wrap="square" rtlCol="0">
            <a:spAutoFit/>
          </a:bodyPr>
          <a:p>
            <a:pPr algn="ctr"/>
            <a:r>
              <a:rPr lang="zh-CN" altLang="en-US">
                <a:latin typeface="微软雅黑" charset="-122"/>
                <a:ea typeface="微软雅黑" charset="-122"/>
                <a:cs typeface="微软雅黑" charset="-122"/>
              </a:rPr>
              <a:t>埋头苦读文献当然可以，但有些原始和笨拙</a:t>
            </a:r>
            <a:endParaRPr lang="zh-CN" altLang="en-US">
              <a:latin typeface="微软雅黑" charset="-122"/>
              <a:ea typeface="微软雅黑" charset="-122"/>
              <a:cs typeface="微软雅黑" charset="-122"/>
            </a:endParaRPr>
          </a:p>
          <a:p>
            <a:pPr algn="ctr"/>
            <a:r>
              <a:rPr lang="en-US" altLang="zh-CN">
                <a:latin typeface="微软雅黑" charset="-122"/>
                <a:ea typeface="微软雅黑" charset="-122"/>
                <a:cs typeface="微软雅黑" charset="-122"/>
              </a:rPr>
              <a:t>430874 </a:t>
            </a:r>
            <a:r>
              <a:rPr lang="zh-CN" altLang="en-US">
                <a:latin typeface="微软雅黑" charset="-122"/>
                <a:ea typeface="微软雅黑" charset="-122"/>
                <a:cs typeface="微软雅黑" charset="-122"/>
              </a:rPr>
              <a:t>篇中英文文献</a:t>
            </a:r>
            <a:endParaRPr lang="zh-CN" altLang="en-US">
              <a:latin typeface="微软雅黑" charset="-122"/>
              <a:ea typeface="微软雅黑" charset="-122"/>
              <a:cs typeface="微软雅黑" charset="-122"/>
            </a:endParaRPr>
          </a:p>
          <a:p>
            <a:pPr algn="ctr"/>
            <a:r>
              <a:rPr lang="zh-CN" altLang="en-US">
                <a:latin typeface="微软雅黑" charset="-122"/>
                <a:ea typeface="微软雅黑" charset="-122"/>
                <a:cs typeface="微软雅黑" charset="-122"/>
              </a:rPr>
              <a:t>O My God</a:t>
            </a:r>
            <a:endParaRPr lang="zh-CN" altLang="en-US">
              <a:latin typeface="微软雅黑" charset="-122"/>
              <a:ea typeface="微软雅黑" charset="-122"/>
              <a:cs typeface="微软雅黑" charset="-122"/>
            </a:endParaRPr>
          </a:p>
          <a:p>
            <a:pPr algn="ctr"/>
            <a:r>
              <a:rPr lang="zh-CN" altLang="en-US">
                <a:latin typeface="微软雅黑" charset="-122"/>
                <a:ea typeface="微软雅黑" charset="-122"/>
                <a:cs typeface="微软雅黑" charset="-122"/>
              </a:rPr>
              <a:t>我只想画个像</a:t>
            </a:r>
            <a:endParaRPr lang="zh-CN" altLang="en-US">
              <a:latin typeface="微软雅黑" charset="-122"/>
              <a:ea typeface="微软雅黑" charset="-122"/>
              <a:cs typeface="微软雅黑" charset="-122"/>
            </a:endParaRPr>
          </a:p>
        </p:txBody>
      </p:sp>
      <p:pic>
        <p:nvPicPr>
          <p:cNvPr id="3" name="图片 2"/>
          <p:cNvPicPr>
            <a:picLocks noChangeAspect="1"/>
          </p:cNvPicPr>
          <p:nvPr/>
        </p:nvPicPr>
        <p:blipFill>
          <a:blip r:embed="rId5"/>
          <a:stretch>
            <a:fillRect/>
          </a:stretch>
        </p:blipFill>
        <p:spPr>
          <a:xfrm>
            <a:off x="972185" y="1009650"/>
            <a:ext cx="10247630" cy="431546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研究现状</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4201160" y="6349365"/>
            <a:ext cx="3476625" cy="368300"/>
          </a:xfrm>
          <a:prstGeom prst="rect">
            <a:avLst/>
          </a:prstGeom>
          <a:noFill/>
        </p:spPr>
        <p:txBody>
          <a:bodyPr wrap="square" rtlCol="0" anchor="t">
            <a:spAutoFit/>
          </a:bodyPr>
          <a:p>
            <a:pPr algn="ctr"/>
            <a:r>
              <a:rPr lang="zh-CN" altLang="en-US">
                <a:latin typeface="微软雅黑" charset="-122"/>
                <a:ea typeface="微软雅黑" charset="-122"/>
              </a:rPr>
              <a:t>这是研究内容的静态展示</a:t>
            </a:r>
            <a:endParaRPr lang="zh-CN" altLang="en-US">
              <a:latin typeface="微软雅黑" charset="-122"/>
              <a:ea typeface="微软雅黑" charset="-122"/>
            </a:endParaRPr>
          </a:p>
        </p:txBody>
      </p:sp>
      <p:sp>
        <p:nvSpPr>
          <p:cNvPr id="8" name="文本框 7"/>
          <p:cNvSpPr txBox="1"/>
          <p:nvPr>
            <p:custDataLst>
              <p:tags r:id="rId4"/>
            </p:custDataLst>
          </p:nvPr>
        </p:nvSpPr>
        <p:spPr>
          <a:xfrm>
            <a:off x="1262698" y="1040765"/>
            <a:ext cx="4593590" cy="368300"/>
          </a:xfrm>
          <a:prstGeom prst="rect">
            <a:avLst/>
          </a:prstGeom>
          <a:noFill/>
        </p:spPr>
        <p:txBody>
          <a:bodyPr wrap="square" rtlCol="0">
            <a:spAutoFit/>
          </a:bodyPr>
          <a:p>
            <a:r>
              <a:rPr lang="en-US" altLang="zh-CN">
                <a:latin typeface="微软雅黑" charset="-122"/>
                <a:ea typeface="微软雅黑" charset="-122"/>
              </a:rPr>
              <a:t>What </a:t>
            </a:r>
            <a:r>
              <a:rPr lang="zh-CN" altLang="en-US">
                <a:latin typeface="微软雅黑" charset="-122"/>
                <a:ea typeface="微软雅黑" charset="-122"/>
              </a:rPr>
              <a:t>研究内容</a:t>
            </a:r>
            <a:endParaRPr lang="zh-CN" altLang="en-US">
              <a:latin typeface="微软雅黑" charset="-122"/>
              <a:ea typeface="微软雅黑" charset="-122"/>
            </a:endParaRPr>
          </a:p>
        </p:txBody>
      </p:sp>
      <p:pic>
        <p:nvPicPr>
          <p:cNvPr id="3" name="图片 2"/>
          <p:cNvPicPr>
            <a:picLocks noChangeAspect="1"/>
          </p:cNvPicPr>
          <p:nvPr/>
        </p:nvPicPr>
        <p:blipFill>
          <a:blip r:embed="rId5"/>
          <a:stretch>
            <a:fillRect/>
          </a:stretch>
        </p:blipFill>
        <p:spPr>
          <a:xfrm>
            <a:off x="2483485" y="1536065"/>
            <a:ext cx="2834640" cy="4603750"/>
          </a:xfrm>
          <a:prstGeom prst="rect">
            <a:avLst/>
          </a:prstGeom>
        </p:spPr>
      </p:pic>
      <p:pic>
        <p:nvPicPr>
          <p:cNvPr id="4" name="图片 3"/>
          <p:cNvPicPr>
            <a:picLocks noChangeAspect="1"/>
          </p:cNvPicPr>
          <p:nvPr/>
        </p:nvPicPr>
        <p:blipFill>
          <a:blip r:embed="rId6"/>
          <a:stretch>
            <a:fillRect/>
          </a:stretch>
        </p:blipFill>
        <p:spPr>
          <a:xfrm>
            <a:off x="6483985" y="1536065"/>
            <a:ext cx="2835275" cy="461962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79195" y="1503680"/>
            <a:ext cx="6673850" cy="3408045"/>
          </a:xfrm>
          <a:prstGeom prst="rect">
            <a:avLst/>
          </a:prstGeom>
        </p:spPr>
      </p:pic>
      <p:sp>
        <p:nvSpPr>
          <p:cNvPr id="5" name="文本框 4"/>
          <p:cNvSpPr txBox="1"/>
          <p:nvPr>
            <p:custDataLst>
              <p:tags r:id="rId2"/>
            </p:custDataLst>
          </p:nvPr>
        </p:nvSpPr>
        <p:spPr>
          <a:xfrm>
            <a:off x="1477645" y="142240"/>
            <a:ext cx="997648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研究发展变化</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文本框 7"/>
          <p:cNvSpPr txBox="1"/>
          <p:nvPr/>
        </p:nvSpPr>
        <p:spPr>
          <a:xfrm>
            <a:off x="2120583" y="5117465"/>
            <a:ext cx="3354070" cy="645160"/>
          </a:xfrm>
          <a:prstGeom prst="rect">
            <a:avLst/>
          </a:prstGeom>
          <a:noFill/>
        </p:spPr>
        <p:txBody>
          <a:bodyPr wrap="square" rtlCol="0">
            <a:spAutoFit/>
          </a:bodyPr>
          <a:p>
            <a:pPr algn="ctr"/>
            <a:r>
              <a:rPr lang="en-US" altLang="zh-CN">
                <a:latin typeface="微软雅黑" charset="-122"/>
                <a:ea typeface="微软雅黑" charset="-122"/>
              </a:rPr>
              <a:t>如果我们将其研究主题</a:t>
            </a:r>
            <a:endParaRPr lang="en-US" altLang="zh-CN">
              <a:latin typeface="微软雅黑" charset="-122"/>
              <a:ea typeface="微软雅黑" charset="-122"/>
            </a:endParaRPr>
          </a:p>
          <a:p>
            <a:pPr algn="ctr"/>
            <a:r>
              <a:rPr lang="en-US" altLang="zh-CN">
                <a:latin typeface="微软雅黑" charset="-122"/>
                <a:ea typeface="微软雅黑" charset="-122"/>
              </a:rPr>
              <a:t>在时间轴上展开</a:t>
            </a:r>
            <a:endParaRPr lang="en-US" altLang="zh-CN">
              <a:latin typeface="微软雅黑" charset="-122"/>
              <a:ea typeface="微软雅黑" charset="-122"/>
            </a:endParaRPr>
          </a:p>
        </p:txBody>
      </p:sp>
      <p:sp>
        <p:nvSpPr>
          <p:cNvPr id="11" name="直角上箭头 10"/>
          <p:cNvSpPr/>
          <p:nvPr/>
        </p:nvSpPr>
        <p:spPr>
          <a:xfrm rot="5400000">
            <a:off x="3728403" y="5774055"/>
            <a:ext cx="511810" cy="488950"/>
          </a:xfrm>
          <a:prstGeom prst="ben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5"/>
            </p:custDataLst>
          </p:nvPr>
        </p:nvSpPr>
        <p:spPr>
          <a:xfrm>
            <a:off x="8179435" y="2125980"/>
            <a:ext cx="3354070" cy="645160"/>
          </a:xfrm>
          <a:prstGeom prst="rect">
            <a:avLst/>
          </a:prstGeom>
          <a:noFill/>
        </p:spPr>
        <p:txBody>
          <a:bodyPr wrap="square" rtlCol="0">
            <a:spAutoFit/>
          </a:bodyPr>
          <a:p>
            <a:pPr algn="ctr"/>
            <a:r>
              <a:rPr lang="en-US" altLang="zh-CN">
                <a:latin typeface="微软雅黑" charset="-122"/>
                <a:ea typeface="微软雅黑" charset="-122"/>
              </a:rPr>
              <a:t>从发文量看“</a:t>
            </a:r>
            <a:r>
              <a:rPr lang="zh-CN" altLang="en-US">
                <a:latin typeface="微软雅黑" charset="-122"/>
                <a:ea typeface="微软雅黑" charset="-122"/>
              </a:rPr>
              <a:t>人工智能</a:t>
            </a:r>
            <a:r>
              <a:rPr lang="en-US" altLang="zh-CN">
                <a:latin typeface="微软雅黑" charset="-122"/>
                <a:ea typeface="微软雅黑" charset="-122"/>
              </a:rPr>
              <a:t>”</a:t>
            </a:r>
            <a:endParaRPr lang="en-US" altLang="zh-CN">
              <a:latin typeface="微软雅黑" charset="-122"/>
              <a:ea typeface="微软雅黑" charset="-122"/>
            </a:endParaRPr>
          </a:p>
          <a:p>
            <a:pPr algn="ctr"/>
            <a:r>
              <a:rPr lang="en-US" altLang="zh-CN">
                <a:latin typeface="微软雅黑" charset="-122"/>
                <a:ea typeface="微软雅黑" charset="-122"/>
              </a:rPr>
              <a:t>研究的发展趋势</a:t>
            </a:r>
            <a:endParaRPr lang="en-US" altLang="zh-CN">
              <a:latin typeface="微软雅黑" charset="-122"/>
              <a:ea typeface="微软雅黑" charset="-122"/>
            </a:endParaRPr>
          </a:p>
        </p:txBody>
      </p:sp>
      <p:sp>
        <p:nvSpPr>
          <p:cNvPr id="14" name="文本框 13"/>
          <p:cNvSpPr txBox="1"/>
          <p:nvPr>
            <p:custDataLst>
              <p:tags r:id="rId6"/>
            </p:custDataLst>
          </p:nvPr>
        </p:nvSpPr>
        <p:spPr>
          <a:xfrm>
            <a:off x="1351598" y="1015365"/>
            <a:ext cx="4593590" cy="368300"/>
          </a:xfrm>
          <a:prstGeom prst="rect">
            <a:avLst/>
          </a:prstGeom>
          <a:noFill/>
        </p:spPr>
        <p:txBody>
          <a:bodyPr wrap="square" rtlCol="0">
            <a:spAutoFit/>
          </a:bodyPr>
          <a:p>
            <a:r>
              <a:rPr lang="en-US" altLang="zh-CN">
                <a:latin typeface="微软雅黑" charset="-122"/>
                <a:ea typeface="微软雅黑" charset="-122"/>
              </a:rPr>
              <a:t>Wh</a:t>
            </a:r>
            <a:r>
              <a:rPr lang="en-US">
                <a:latin typeface="微软雅黑" charset="-122"/>
                <a:ea typeface="微软雅黑" charset="-122"/>
              </a:rPr>
              <a:t>en </a:t>
            </a:r>
            <a:r>
              <a:rPr lang="zh-CN" altLang="en-US">
                <a:latin typeface="微软雅黑" charset="-122"/>
                <a:ea typeface="微软雅黑" charset="-122"/>
                <a:sym typeface="+mn-ea"/>
              </a:rPr>
              <a:t>研究主题随时间的变化</a:t>
            </a:r>
            <a:endParaRPr lang="en-US">
              <a:latin typeface="微软雅黑" charset="-122"/>
              <a:ea typeface="微软雅黑" charset="-122"/>
            </a:endParaRPr>
          </a:p>
        </p:txBody>
      </p:sp>
      <p:pic>
        <p:nvPicPr>
          <p:cNvPr id="4" name="图片 3"/>
          <p:cNvPicPr>
            <a:picLocks noChangeAspect="1"/>
          </p:cNvPicPr>
          <p:nvPr/>
        </p:nvPicPr>
        <p:blipFill>
          <a:blip r:embed="rId7"/>
          <a:stretch>
            <a:fillRect/>
          </a:stretch>
        </p:blipFill>
        <p:spPr>
          <a:xfrm>
            <a:off x="5608320" y="2952115"/>
            <a:ext cx="6090285" cy="3557270"/>
          </a:xfrm>
          <a:prstGeom prst="rect">
            <a:avLst/>
          </a:prstGeom>
        </p:spPr>
      </p:pic>
      <p:sp>
        <p:nvSpPr>
          <p:cNvPr id="3" name="矩形 2"/>
          <p:cNvSpPr/>
          <p:nvPr/>
        </p:nvSpPr>
        <p:spPr>
          <a:xfrm>
            <a:off x="8275320" y="6114415"/>
            <a:ext cx="1814830" cy="33718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500" fill="hold">
                                          <p:stCondLst>
                                            <p:cond delay="0"/>
                                          </p:stCondLst>
                                        </p:cTn>
                                        <p:tgtEl>
                                          <p:spTgt spid="3"/>
                                        </p:tgtEl>
                                        <p:attrNameLst>
                                          <p:attrName>style.visibility</p:attrName>
                                        </p:attrNameLst>
                                      </p:cBhvr>
                                      <p:to>
                                        <p:strVal val="visible"/>
                                      </p:to>
                                    </p:set>
                                    <p:animEffect transition="in" filter="wheel(1)">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P spid="8" grpId="1"/>
      <p:bldP spid="11" grpId="1" animBg="1"/>
      <p:bldP spid="3"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10116820"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研究发展变化</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p:cNvPicPr>
            <a:picLocks noChangeAspect="1"/>
          </p:cNvPicPr>
          <p:nvPr>
            <p:custDataLst>
              <p:tags r:id="rId4"/>
            </p:custDataLst>
          </p:nvPr>
        </p:nvPicPr>
        <p:blipFill>
          <a:blip r:embed="rId5"/>
          <a:stretch>
            <a:fillRect/>
          </a:stretch>
        </p:blipFill>
        <p:spPr>
          <a:xfrm>
            <a:off x="1281113" y="4467860"/>
            <a:ext cx="1812925" cy="2030095"/>
          </a:xfrm>
          <a:prstGeom prst="rect">
            <a:avLst/>
          </a:prstGeom>
        </p:spPr>
      </p:pic>
      <p:sp>
        <p:nvSpPr>
          <p:cNvPr id="2" name="文本框 1"/>
          <p:cNvSpPr txBox="1"/>
          <p:nvPr>
            <p:custDataLst>
              <p:tags r:id="rId6"/>
            </p:custDataLst>
          </p:nvPr>
        </p:nvSpPr>
        <p:spPr>
          <a:xfrm>
            <a:off x="3139440" y="5869305"/>
            <a:ext cx="4749800" cy="514350"/>
          </a:xfrm>
          <a:prstGeom prst="rect">
            <a:avLst/>
          </a:prstGeom>
          <a:noFill/>
        </p:spPr>
        <p:txBody>
          <a:bodyPr wrap="square" rtlCol="0">
            <a:noAutofit/>
          </a:bodyPr>
          <a:p>
            <a:r>
              <a:rPr lang="zh-CN" altLang="en-US" sz="1600">
                <a:latin typeface="微软雅黑" charset="-122"/>
                <a:ea typeface="微软雅黑" charset="-122"/>
                <a:cs typeface="微软雅黑" charset="-122"/>
              </a:rPr>
              <a:t>人工智能概念、定理</a:t>
            </a:r>
            <a:endParaRPr lang="zh-CN" altLang="en-US" sz="1600">
              <a:latin typeface="微软雅黑" charset="-122"/>
              <a:ea typeface="微软雅黑" charset="-122"/>
              <a:cs typeface="微软雅黑" charset="-122"/>
            </a:endParaRPr>
          </a:p>
          <a:p>
            <a:r>
              <a:rPr lang="zh-CN" altLang="en-US" sz="1600">
                <a:latin typeface="微软雅黑" charset="-122"/>
                <a:ea typeface="微软雅黑" charset="-122"/>
                <a:cs typeface="微软雅黑" charset="-122"/>
              </a:rPr>
              <a:t>早期人工智能：</a:t>
            </a:r>
            <a:r>
              <a:rPr lang="en-US" altLang="zh-CN" sz="1600">
                <a:latin typeface="微软雅黑" charset="-122"/>
                <a:ea typeface="微软雅黑" charset="-122"/>
                <a:cs typeface="微软雅黑" charset="-122"/>
              </a:rPr>
              <a:t>制造智能机器和程序的工程</a:t>
            </a:r>
            <a:endParaRPr lang="en-US" altLang="zh-CN" sz="1600">
              <a:latin typeface="微软雅黑" charset="-122"/>
              <a:ea typeface="微软雅黑" charset="-122"/>
              <a:cs typeface="微软雅黑" charset="-122"/>
            </a:endParaRPr>
          </a:p>
        </p:txBody>
      </p:sp>
      <p:sp>
        <p:nvSpPr>
          <p:cNvPr id="3" name="文本框 2"/>
          <p:cNvSpPr txBox="1"/>
          <p:nvPr>
            <p:custDataLst>
              <p:tags r:id="rId7"/>
            </p:custDataLst>
          </p:nvPr>
        </p:nvSpPr>
        <p:spPr>
          <a:xfrm>
            <a:off x="5168900" y="4939665"/>
            <a:ext cx="4804410" cy="514350"/>
          </a:xfrm>
          <a:prstGeom prst="rect">
            <a:avLst/>
          </a:prstGeom>
          <a:noFill/>
        </p:spPr>
        <p:txBody>
          <a:bodyPr wrap="square" rtlCol="0">
            <a:noAutofit/>
          </a:bodyPr>
          <a:p>
            <a:r>
              <a:rPr lang="zh-CN" altLang="en-US" sz="1600">
                <a:latin typeface="微软雅黑" charset="-122"/>
                <a:ea typeface="微软雅黑" charset="-122"/>
                <a:cs typeface="微软雅黑" charset="-122"/>
              </a:rPr>
              <a:t>专家系统、机器人、机器学习</a:t>
            </a:r>
            <a:endParaRPr lang="zh-CN" altLang="en-US" sz="1600">
              <a:latin typeface="微软雅黑" charset="-122"/>
              <a:ea typeface="微软雅黑" charset="-122"/>
              <a:cs typeface="微软雅黑" charset="-122"/>
            </a:endParaRPr>
          </a:p>
          <a:p>
            <a:r>
              <a:rPr lang="zh-CN" altLang="en-US" sz="1600">
                <a:latin typeface="微软雅黑" charset="-122"/>
                <a:ea typeface="微软雅黑" charset="-122"/>
                <a:cs typeface="微软雅黑" charset="-122"/>
              </a:rPr>
              <a:t>人工智能转向实用</a:t>
            </a:r>
            <a:endParaRPr lang="zh-CN" altLang="en-US" sz="1600">
              <a:latin typeface="微软雅黑" charset="-122"/>
              <a:ea typeface="微软雅黑" charset="-122"/>
              <a:cs typeface="微软雅黑" charset="-122"/>
            </a:endParaRPr>
          </a:p>
        </p:txBody>
      </p:sp>
      <p:pic>
        <p:nvPicPr>
          <p:cNvPr id="4" name="图片 3"/>
          <p:cNvPicPr>
            <a:picLocks noChangeAspect="1"/>
          </p:cNvPicPr>
          <p:nvPr>
            <p:custDataLst>
              <p:tags r:id="rId8"/>
            </p:custDataLst>
          </p:nvPr>
        </p:nvPicPr>
        <p:blipFill>
          <a:blip r:embed="rId9"/>
          <a:stretch>
            <a:fillRect/>
          </a:stretch>
        </p:blipFill>
        <p:spPr>
          <a:xfrm>
            <a:off x="3342640" y="2613025"/>
            <a:ext cx="1769110" cy="2840990"/>
          </a:xfrm>
          <a:prstGeom prst="rect">
            <a:avLst/>
          </a:prstGeom>
          <a:ln>
            <a:solidFill>
              <a:schemeClr val="bg1">
                <a:lumMod val="85000"/>
              </a:schemeClr>
            </a:solidFill>
          </a:ln>
        </p:spPr>
      </p:pic>
      <p:pic>
        <p:nvPicPr>
          <p:cNvPr id="6" name="图片 5"/>
          <p:cNvPicPr>
            <a:picLocks noChangeAspect="1"/>
          </p:cNvPicPr>
          <p:nvPr>
            <p:custDataLst>
              <p:tags r:id="rId10"/>
            </p:custDataLst>
          </p:nvPr>
        </p:nvPicPr>
        <p:blipFill>
          <a:blip r:embed="rId11"/>
          <a:stretch>
            <a:fillRect/>
          </a:stretch>
        </p:blipFill>
        <p:spPr>
          <a:xfrm>
            <a:off x="5314950" y="1466850"/>
            <a:ext cx="1882140" cy="2871470"/>
          </a:xfrm>
          <a:prstGeom prst="rect">
            <a:avLst/>
          </a:prstGeom>
        </p:spPr>
      </p:pic>
      <p:sp>
        <p:nvSpPr>
          <p:cNvPr id="19" name="文本框 18"/>
          <p:cNvSpPr txBox="1"/>
          <p:nvPr>
            <p:custDataLst>
              <p:tags r:id="rId12"/>
            </p:custDataLst>
          </p:nvPr>
        </p:nvSpPr>
        <p:spPr>
          <a:xfrm>
            <a:off x="7197090" y="3420110"/>
            <a:ext cx="3378835" cy="514350"/>
          </a:xfrm>
          <a:prstGeom prst="rect">
            <a:avLst/>
          </a:prstGeom>
          <a:noFill/>
        </p:spPr>
        <p:txBody>
          <a:bodyPr wrap="square" rtlCol="0">
            <a:noAutofit/>
          </a:bodyPr>
          <a:p>
            <a:r>
              <a:rPr lang="zh-CN" altLang="en-US">
                <a:latin typeface="微软雅黑" charset="-122"/>
                <a:ea typeface="微软雅黑" charset="-122"/>
                <a:cs typeface="微软雅黑" charset="-122"/>
              </a:rPr>
              <a:t>深度学习、神经网络、大数据</a:t>
            </a:r>
            <a:endParaRPr lang="zh-CN" altLang="en-US">
              <a:latin typeface="微软雅黑" charset="-122"/>
              <a:ea typeface="微软雅黑" charset="-122"/>
              <a:cs typeface="微软雅黑" charset="-122"/>
            </a:endParaRPr>
          </a:p>
          <a:p>
            <a:r>
              <a:rPr lang="zh-CN" altLang="en-US">
                <a:latin typeface="微软雅黑" charset="-122"/>
                <a:ea typeface="微软雅黑" charset="-122"/>
                <a:cs typeface="微软雅黑" charset="-122"/>
              </a:rPr>
              <a:t>基于深度神经网络的学习</a:t>
            </a:r>
            <a:endParaRPr lang="zh-CN" altLang="en-US">
              <a:latin typeface="微软雅黑" charset="-122"/>
              <a:ea typeface="微软雅黑" charset="-122"/>
              <a:cs typeface="微软雅黑" charset="-122"/>
            </a:endParaRPr>
          </a:p>
        </p:txBody>
      </p:sp>
      <p:sp>
        <p:nvSpPr>
          <p:cNvPr id="20" name="文本框 19"/>
          <p:cNvSpPr txBox="1"/>
          <p:nvPr/>
        </p:nvSpPr>
        <p:spPr>
          <a:xfrm>
            <a:off x="1280795" y="4099560"/>
            <a:ext cx="1813560" cy="337185"/>
          </a:xfrm>
          <a:prstGeom prst="rect">
            <a:avLst/>
          </a:prstGeom>
          <a:noFill/>
        </p:spPr>
        <p:txBody>
          <a:bodyPr wrap="square" rtlCol="0" anchor="t">
            <a:spAutoFit/>
          </a:bodyPr>
          <a:p>
            <a:r>
              <a:rPr lang="en-US" altLang="zh-CN" sz="1600">
                <a:latin typeface="微软雅黑" charset="-122"/>
                <a:ea typeface="微软雅黑" charset="-122"/>
                <a:cs typeface="微软雅黑" charset="-122"/>
                <a:sym typeface="+mn-ea"/>
              </a:rPr>
              <a:t>1950</a:t>
            </a:r>
            <a:r>
              <a:rPr lang="zh-CN" altLang="en-US" sz="1600">
                <a:latin typeface="微软雅黑" charset="-122"/>
                <a:ea typeface="微软雅黑" charset="-122"/>
                <a:cs typeface="微软雅黑" charset="-122"/>
                <a:sym typeface="+mn-ea"/>
              </a:rPr>
              <a:t>年</a:t>
            </a:r>
            <a:r>
              <a:rPr lang="en-US" altLang="zh-CN" sz="1600">
                <a:latin typeface="微软雅黑" charset="-122"/>
                <a:ea typeface="微软雅黑" charset="-122"/>
                <a:cs typeface="微软雅黑" charset="-122"/>
                <a:sym typeface="+mn-ea"/>
              </a:rPr>
              <a:t>-1970</a:t>
            </a:r>
            <a:r>
              <a:rPr lang="zh-CN" altLang="en-US" sz="1600">
                <a:latin typeface="微软雅黑" charset="-122"/>
                <a:ea typeface="微软雅黑" charset="-122"/>
                <a:cs typeface="微软雅黑" charset="-122"/>
                <a:sym typeface="+mn-ea"/>
              </a:rPr>
              <a:t>年</a:t>
            </a:r>
            <a:endParaRPr lang="zh-CN" altLang="en-US" sz="1600">
              <a:latin typeface="微软雅黑" charset="-122"/>
              <a:ea typeface="微软雅黑" charset="-122"/>
              <a:cs typeface="微软雅黑" charset="-122"/>
              <a:sym typeface="+mn-ea"/>
            </a:endParaRPr>
          </a:p>
        </p:txBody>
      </p:sp>
      <p:cxnSp>
        <p:nvCxnSpPr>
          <p:cNvPr id="7" name="直接连接符 6"/>
          <p:cNvCxnSpPr/>
          <p:nvPr/>
        </p:nvCxnSpPr>
        <p:spPr>
          <a:xfrm>
            <a:off x="1364615" y="6236335"/>
            <a:ext cx="890905" cy="0"/>
          </a:xfrm>
          <a:prstGeom prst="line">
            <a:avLst/>
          </a:prstGeom>
          <a:solidFill>
            <a:srgbClr val="0070C0"/>
          </a:solid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13"/>
            </p:custDataLst>
          </p:nvPr>
        </p:nvCxnSpPr>
        <p:spPr>
          <a:xfrm>
            <a:off x="3365500" y="4178300"/>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4"/>
            </p:custDataLst>
          </p:nvPr>
        </p:nvCxnSpPr>
        <p:spPr>
          <a:xfrm>
            <a:off x="3365500" y="4333240"/>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5"/>
            </p:custDataLst>
          </p:nvPr>
        </p:nvCxnSpPr>
        <p:spPr>
          <a:xfrm>
            <a:off x="3365500" y="5164455"/>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6"/>
            </p:custDataLst>
          </p:nvPr>
        </p:nvCxnSpPr>
        <p:spPr>
          <a:xfrm>
            <a:off x="5447030" y="2421255"/>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7"/>
            </p:custDataLst>
          </p:nvPr>
        </p:nvCxnSpPr>
        <p:spPr>
          <a:xfrm>
            <a:off x="5447030" y="3422650"/>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5447030" y="4234180"/>
            <a:ext cx="7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19"/>
            </p:custDataLst>
          </p:nvPr>
        </p:nvSpPr>
        <p:spPr>
          <a:xfrm>
            <a:off x="3298190" y="2275840"/>
            <a:ext cx="1813560" cy="337185"/>
          </a:xfrm>
          <a:prstGeom prst="rect">
            <a:avLst/>
          </a:prstGeom>
          <a:noFill/>
        </p:spPr>
        <p:txBody>
          <a:bodyPr wrap="square" rtlCol="0" anchor="t">
            <a:spAutoFit/>
          </a:bodyPr>
          <a:p>
            <a:r>
              <a:rPr lang="en-US" altLang="zh-CN" sz="1600">
                <a:latin typeface="微软雅黑" charset="-122"/>
                <a:ea typeface="微软雅黑" charset="-122"/>
                <a:cs typeface="微软雅黑" charset="-122"/>
                <a:sym typeface="+mn-ea"/>
              </a:rPr>
              <a:t>1970</a:t>
            </a:r>
            <a:r>
              <a:rPr lang="zh-CN" altLang="en-US" sz="1600">
                <a:latin typeface="微软雅黑" charset="-122"/>
                <a:ea typeface="微软雅黑" charset="-122"/>
                <a:cs typeface="微软雅黑" charset="-122"/>
                <a:sym typeface="+mn-ea"/>
              </a:rPr>
              <a:t>年</a:t>
            </a:r>
            <a:r>
              <a:rPr lang="en-US" altLang="zh-CN" sz="1600">
                <a:latin typeface="微软雅黑" charset="-122"/>
                <a:ea typeface="微软雅黑" charset="-122"/>
                <a:cs typeface="微软雅黑" charset="-122"/>
                <a:sym typeface="+mn-ea"/>
              </a:rPr>
              <a:t>-2000</a:t>
            </a:r>
            <a:r>
              <a:rPr lang="zh-CN" altLang="en-US" sz="1600">
                <a:latin typeface="微软雅黑" charset="-122"/>
                <a:ea typeface="微软雅黑" charset="-122"/>
                <a:cs typeface="微软雅黑" charset="-122"/>
                <a:sym typeface="+mn-ea"/>
              </a:rPr>
              <a:t>年</a:t>
            </a:r>
            <a:endParaRPr lang="zh-CN" altLang="en-US" sz="1600">
              <a:latin typeface="微软雅黑" charset="-122"/>
              <a:ea typeface="微软雅黑" charset="-122"/>
              <a:cs typeface="微软雅黑" charset="-122"/>
              <a:sym typeface="+mn-ea"/>
            </a:endParaRPr>
          </a:p>
        </p:txBody>
      </p:sp>
      <p:sp>
        <p:nvSpPr>
          <p:cNvPr id="24" name="文本框 23"/>
          <p:cNvSpPr txBox="1"/>
          <p:nvPr>
            <p:custDataLst>
              <p:tags r:id="rId20"/>
            </p:custDataLst>
          </p:nvPr>
        </p:nvSpPr>
        <p:spPr>
          <a:xfrm>
            <a:off x="5383530" y="1067435"/>
            <a:ext cx="1813560" cy="337185"/>
          </a:xfrm>
          <a:prstGeom prst="rect">
            <a:avLst/>
          </a:prstGeom>
          <a:noFill/>
        </p:spPr>
        <p:txBody>
          <a:bodyPr wrap="square" rtlCol="0" anchor="t">
            <a:spAutoFit/>
          </a:bodyPr>
          <a:p>
            <a:r>
              <a:rPr lang="en-US" altLang="zh-CN" sz="1600">
                <a:latin typeface="微软雅黑" charset="-122"/>
                <a:ea typeface="微软雅黑" charset="-122"/>
                <a:cs typeface="微软雅黑" charset="-122"/>
                <a:sym typeface="+mn-ea"/>
              </a:rPr>
              <a:t>2000</a:t>
            </a:r>
            <a:r>
              <a:rPr lang="zh-CN" altLang="en-US" sz="1600">
                <a:latin typeface="微软雅黑" charset="-122"/>
                <a:ea typeface="微软雅黑" charset="-122"/>
                <a:cs typeface="微软雅黑" charset="-122"/>
                <a:sym typeface="+mn-ea"/>
              </a:rPr>
              <a:t>年</a:t>
            </a:r>
            <a:r>
              <a:rPr lang="en-US" altLang="zh-CN" sz="1600">
                <a:latin typeface="微软雅黑" charset="-122"/>
                <a:ea typeface="微软雅黑" charset="-122"/>
                <a:cs typeface="微软雅黑" charset="-122"/>
                <a:sym typeface="+mn-ea"/>
              </a:rPr>
              <a:t>-</a:t>
            </a:r>
            <a:r>
              <a:rPr lang="zh-CN" altLang="en-US" sz="1600">
                <a:latin typeface="微软雅黑" charset="-122"/>
                <a:ea typeface="微软雅黑" charset="-122"/>
                <a:cs typeface="微软雅黑" charset="-122"/>
                <a:sym typeface="+mn-ea"/>
              </a:rPr>
              <a:t>至今</a:t>
            </a:r>
            <a:endParaRPr lang="zh-CN" altLang="en-US" sz="1600">
              <a:latin typeface="微软雅黑" charset="-122"/>
              <a:ea typeface="微软雅黑" charset="-122"/>
              <a:cs typeface="微软雅黑" charset="-122"/>
              <a:sym typeface="+mn-ea"/>
            </a:endParaRPr>
          </a:p>
        </p:txBody>
      </p:sp>
      <p:sp>
        <p:nvSpPr>
          <p:cNvPr id="25" name="文本框 24"/>
          <p:cNvSpPr txBox="1"/>
          <p:nvPr>
            <p:custDataLst>
              <p:tags r:id="rId21"/>
            </p:custDataLst>
          </p:nvPr>
        </p:nvSpPr>
        <p:spPr>
          <a:xfrm>
            <a:off x="1570673" y="1120775"/>
            <a:ext cx="4593590" cy="368300"/>
          </a:xfrm>
          <a:prstGeom prst="rect">
            <a:avLst/>
          </a:prstGeom>
          <a:noFill/>
        </p:spPr>
        <p:txBody>
          <a:bodyPr wrap="square" rtlCol="0">
            <a:spAutoFit/>
          </a:bodyPr>
          <a:p>
            <a:r>
              <a:rPr lang="en-US" altLang="zh-CN">
                <a:latin typeface="微软雅黑" charset="-122"/>
                <a:ea typeface="微软雅黑" charset="-122"/>
              </a:rPr>
              <a:t>Wh</a:t>
            </a:r>
            <a:r>
              <a:rPr lang="en-US">
                <a:latin typeface="微软雅黑" charset="-122"/>
                <a:ea typeface="微软雅黑" charset="-122"/>
              </a:rPr>
              <a:t>en </a:t>
            </a:r>
            <a:r>
              <a:rPr lang="zh-CN" altLang="en-US">
                <a:latin typeface="微软雅黑" charset="-122"/>
                <a:ea typeface="微软雅黑" charset="-122"/>
                <a:sym typeface="+mn-ea"/>
              </a:rPr>
              <a:t>研究主题随时间的变化</a:t>
            </a:r>
            <a:endParaRPr lang="en-US">
              <a:latin typeface="微软雅黑" charset="-122"/>
              <a:ea typeface="微软雅黑" charset="-122"/>
            </a:endParaRPr>
          </a:p>
        </p:txBody>
      </p:sp>
      <p:pic>
        <p:nvPicPr>
          <p:cNvPr id="10" name="图片 9"/>
          <p:cNvPicPr>
            <a:picLocks noChangeAspect="1"/>
          </p:cNvPicPr>
          <p:nvPr/>
        </p:nvPicPr>
        <p:blipFill>
          <a:blip r:embed="rId22"/>
          <a:stretch>
            <a:fillRect/>
          </a:stretch>
        </p:blipFill>
        <p:spPr>
          <a:xfrm>
            <a:off x="1160145" y="954405"/>
            <a:ext cx="9871710" cy="5771515"/>
          </a:xfrm>
          <a:prstGeom prst="rect">
            <a:avLst/>
          </a:prstGeom>
        </p:spPr>
      </p:pic>
      <p:sp>
        <p:nvSpPr>
          <p:cNvPr id="26" name="矩形 25"/>
          <p:cNvSpPr/>
          <p:nvPr/>
        </p:nvSpPr>
        <p:spPr>
          <a:xfrm>
            <a:off x="5399405" y="4838700"/>
            <a:ext cx="768985" cy="87566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7837805" y="5869940"/>
            <a:ext cx="683895" cy="26289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9314180" y="5876290"/>
            <a:ext cx="612000" cy="2520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3991610" y="5377180"/>
            <a:ext cx="768350" cy="33718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8521700" y="5876290"/>
            <a:ext cx="792000" cy="2520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6" grpId="0" bldLvl="0" animBg="1"/>
      <p:bldP spid="31" grpId="0" bldLvl="0" animBg="1"/>
      <p:bldP spid="32" grpId="0" bldLvl="0" animBg="1"/>
      <p:bldP spid="34"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4123690" y="1014730"/>
            <a:ext cx="7364730" cy="4707255"/>
          </a:xfrm>
          <a:prstGeom prst="rect">
            <a:avLst/>
          </a:prstGeom>
          <a:effectLst>
            <a:outerShdw blurRad="50800" dist="38100" dir="13500000" algn="br" rotWithShape="0">
              <a:prstClr val="black">
                <a:alpha val="40000"/>
              </a:prstClr>
            </a:outerShdw>
          </a:effectLst>
        </p:spPr>
      </p:pic>
      <p:pic>
        <p:nvPicPr>
          <p:cNvPr id="3" name="图片 2"/>
          <p:cNvPicPr>
            <a:picLocks noChangeAspect="1"/>
          </p:cNvPicPr>
          <p:nvPr/>
        </p:nvPicPr>
        <p:blipFill>
          <a:blip r:embed="rId2"/>
          <a:stretch>
            <a:fillRect/>
          </a:stretch>
        </p:blipFill>
        <p:spPr>
          <a:xfrm>
            <a:off x="854075" y="1604010"/>
            <a:ext cx="2815590" cy="4485640"/>
          </a:xfrm>
          <a:prstGeom prst="rect">
            <a:avLst/>
          </a:prstGeom>
        </p:spPr>
      </p:pic>
      <p:sp>
        <p:nvSpPr>
          <p:cNvPr id="5" name="文本框 4"/>
          <p:cNvSpPr txBox="1"/>
          <p:nvPr>
            <p:custDataLst>
              <p:tags r:id="rId3"/>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谁在研究</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4"/>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5"/>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3"/>
          <p:cNvSpPr txBox="1"/>
          <p:nvPr>
            <p:custDataLst>
              <p:tags r:id="rId6"/>
            </p:custDataLst>
          </p:nvPr>
        </p:nvSpPr>
        <p:spPr>
          <a:xfrm>
            <a:off x="1477328" y="1045845"/>
            <a:ext cx="4593590" cy="368300"/>
          </a:xfrm>
          <a:prstGeom prst="rect">
            <a:avLst/>
          </a:prstGeom>
          <a:noFill/>
        </p:spPr>
        <p:txBody>
          <a:bodyPr wrap="square" rtlCol="0">
            <a:spAutoFit/>
          </a:bodyPr>
          <a:p>
            <a:r>
              <a:rPr lang="en-US" altLang="zh-CN">
                <a:latin typeface="微软雅黑" charset="-122"/>
                <a:ea typeface="微软雅黑" charset="-122"/>
              </a:rPr>
              <a:t>Who </a:t>
            </a:r>
            <a:r>
              <a:rPr lang="zh-CN" altLang="en-US">
                <a:latin typeface="微软雅黑" charset="-122"/>
                <a:ea typeface="微软雅黑" charset="-122"/>
              </a:rPr>
              <a:t>谁在研究</a:t>
            </a:r>
            <a:endParaRPr lang="zh-CN" altLang="en-US">
              <a:latin typeface="微软雅黑" charset="-122"/>
              <a:ea typeface="微软雅黑" charset="-122"/>
            </a:endParaRPr>
          </a:p>
        </p:txBody>
      </p:sp>
      <p:cxnSp>
        <p:nvCxnSpPr>
          <p:cNvPr id="8" name="直接连接符 7"/>
          <p:cNvCxnSpPr/>
          <p:nvPr/>
        </p:nvCxnSpPr>
        <p:spPr>
          <a:xfrm>
            <a:off x="1188720" y="2836545"/>
            <a:ext cx="8640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220210" y="1339215"/>
            <a:ext cx="2562860" cy="5969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连接符 8"/>
          <p:cNvCxnSpPr/>
          <p:nvPr/>
        </p:nvCxnSpPr>
        <p:spPr>
          <a:xfrm>
            <a:off x="1188720" y="3144520"/>
            <a:ext cx="8640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7"/>
          <a:stretch>
            <a:fillRect/>
          </a:stretch>
        </p:blipFill>
        <p:spPr>
          <a:xfrm>
            <a:off x="4584700" y="1937385"/>
            <a:ext cx="7435215" cy="4812030"/>
          </a:xfrm>
          <a:prstGeom prst="rect">
            <a:avLst/>
          </a:prstGeom>
          <a:effectLst>
            <a:outerShdw blurRad="50800" dist="38100" dir="13500000" algn="br" rotWithShape="0">
              <a:prstClr val="black">
                <a:alpha val="40000"/>
              </a:prstClr>
            </a:outerShdw>
          </a:effectLst>
        </p:spPr>
      </p:pic>
      <p:sp>
        <p:nvSpPr>
          <p:cNvPr id="10" name="矩形 9"/>
          <p:cNvSpPr/>
          <p:nvPr/>
        </p:nvSpPr>
        <p:spPr>
          <a:xfrm>
            <a:off x="4669155" y="2263775"/>
            <a:ext cx="1959610" cy="59690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custDataLst>
              <p:tags r:id="rId1"/>
            </p:custDataLst>
          </p:nvPr>
        </p:nvSpPr>
        <p:spPr>
          <a:xfrm>
            <a:off x="952183" y="4374198"/>
            <a:ext cx="2160000" cy="1132320"/>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a:sym typeface="+mn-ea"/>
              </a:rPr>
              <a:t>定制化的内容和服务</a:t>
            </a:r>
            <a:endParaRPr lang="zh-CN" altLang="en-US" sz="1400" kern="0">
              <a:ln>
                <a:noFill/>
                <a:prstDash val="sysDot"/>
              </a:ln>
              <a:solidFill>
                <a:schemeClr val="tx1">
                  <a:lumMod val="85000"/>
                  <a:lumOff val="15000"/>
                </a:schemeClr>
              </a:solidFill>
              <a:latin typeface="+mn-ea"/>
              <a:cs typeface="+mn-ea"/>
              <a:sym typeface="+mn-ea"/>
            </a:endParaRPr>
          </a:p>
        </p:txBody>
      </p:sp>
      <p:sp>
        <p:nvSpPr>
          <p:cNvPr id="37" name="矩形 36"/>
          <p:cNvSpPr/>
          <p:nvPr>
            <p:custDataLst>
              <p:tags r:id="rId2"/>
            </p:custDataLst>
          </p:nvPr>
        </p:nvSpPr>
        <p:spPr>
          <a:xfrm>
            <a:off x="952500" y="3905250"/>
            <a:ext cx="2160270" cy="37909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个性化体验</a:t>
            </a:r>
            <a:endParaRPr lang="zh-CN" altLang="en-US" sz="1700" b="1" kern="0">
              <a:solidFill>
                <a:schemeClr val="accent1"/>
              </a:solidFill>
              <a:latin typeface="+mn-ea"/>
              <a:cs typeface="+mn-ea"/>
            </a:endParaRPr>
          </a:p>
        </p:txBody>
      </p:sp>
      <p:sp>
        <p:nvSpPr>
          <p:cNvPr id="40" name="矩形 39"/>
          <p:cNvSpPr/>
          <p:nvPr>
            <p:custDataLst>
              <p:tags r:id="rId3"/>
            </p:custDataLst>
          </p:nvPr>
        </p:nvSpPr>
        <p:spPr>
          <a:xfrm>
            <a:off x="3834765" y="4326890"/>
            <a:ext cx="2160270" cy="384810"/>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a:sym typeface="+mn-ea"/>
              </a:rPr>
              <a:t>同步个人收藏、历史记录</a:t>
            </a:r>
            <a:endParaRPr lang="zh-CN" altLang="en-US" sz="1400" kern="0">
              <a:ln>
                <a:noFill/>
                <a:prstDash val="sysDot"/>
              </a:ln>
              <a:solidFill>
                <a:schemeClr val="tx1">
                  <a:lumMod val="85000"/>
                  <a:lumOff val="15000"/>
                </a:schemeClr>
              </a:solidFill>
              <a:latin typeface="+mn-ea"/>
              <a:cs typeface="+mn-ea"/>
              <a:sym typeface="+mn-ea"/>
            </a:endParaRPr>
          </a:p>
        </p:txBody>
      </p:sp>
      <p:sp>
        <p:nvSpPr>
          <p:cNvPr id="41" name="矩形 40"/>
          <p:cNvSpPr/>
          <p:nvPr>
            <p:custDataLst>
              <p:tags r:id="rId4"/>
            </p:custDataLst>
          </p:nvPr>
        </p:nvSpPr>
        <p:spPr>
          <a:xfrm>
            <a:off x="3892550" y="3941445"/>
            <a:ext cx="1038225" cy="33083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2"/>
                </a:solidFill>
                <a:latin typeface="+mn-ea"/>
                <a:cs typeface="+mn-ea"/>
              </a:rPr>
              <a:t>数据同步</a:t>
            </a:r>
            <a:endParaRPr lang="zh-CN" altLang="en-US" sz="1700" b="1" kern="0">
              <a:solidFill>
                <a:schemeClr val="accent2"/>
              </a:solidFill>
              <a:latin typeface="+mn-ea"/>
              <a:cs typeface="+mn-ea"/>
            </a:endParaRPr>
          </a:p>
        </p:txBody>
      </p:sp>
      <p:sp>
        <p:nvSpPr>
          <p:cNvPr id="43" name="矩形 42"/>
          <p:cNvSpPr/>
          <p:nvPr>
            <p:custDataLst>
              <p:tags r:id="rId5"/>
            </p:custDataLst>
          </p:nvPr>
        </p:nvSpPr>
        <p:spPr>
          <a:xfrm>
            <a:off x="6514465" y="4362450"/>
            <a:ext cx="2160270" cy="408305"/>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a:sym typeface="+mn-ea"/>
              </a:rPr>
              <a:t>主题定制、我的关注</a:t>
            </a:r>
            <a:endParaRPr lang="zh-CN" altLang="en-US" sz="1400" kern="0">
              <a:ln>
                <a:noFill/>
                <a:prstDash val="sysDot"/>
              </a:ln>
              <a:solidFill>
                <a:schemeClr val="tx1">
                  <a:lumMod val="85000"/>
                  <a:lumOff val="15000"/>
                </a:schemeClr>
              </a:solidFill>
              <a:latin typeface="+mn-ea"/>
              <a:cs typeface="+mn-ea"/>
              <a:sym typeface="+mn-ea"/>
            </a:endParaRPr>
          </a:p>
        </p:txBody>
      </p:sp>
      <p:sp>
        <p:nvSpPr>
          <p:cNvPr id="45" name="矩形 44"/>
          <p:cNvSpPr/>
          <p:nvPr>
            <p:custDataLst>
              <p:tags r:id="rId6"/>
            </p:custDataLst>
          </p:nvPr>
        </p:nvSpPr>
        <p:spPr>
          <a:xfrm>
            <a:off x="6514465" y="3913505"/>
            <a:ext cx="2160270" cy="358775"/>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1"/>
                </a:solidFill>
                <a:latin typeface="+mn-ea"/>
                <a:cs typeface="+mn-ea"/>
              </a:rPr>
              <a:t>订阅服务</a:t>
            </a:r>
            <a:endParaRPr lang="zh-CN" altLang="en-US" sz="1700" b="1" kern="0">
              <a:solidFill>
                <a:schemeClr val="accent1"/>
              </a:solidFill>
              <a:latin typeface="+mn-ea"/>
              <a:cs typeface="+mn-ea"/>
            </a:endParaRPr>
          </a:p>
        </p:txBody>
      </p:sp>
      <p:sp>
        <p:nvSpPr>
          <p:cNvPr id="47" name="矩形 46"/>
          <p:cNvSpPr/>
          <p:nvPr>
            <p:custDataLst>
              <p:tags r:id="rId7"/>
            </p:custDataLst>
          </p:nvPr>
        </p:nvSpPr>
        <p:spPr>
          <a:xfrm>
            <a:off x="9271635" y="4360545"/>
            <a:ext cx="2402205" cy="408305"/>
          </a:xfrm>
          <a:prstGeom prst="rect">
            <a:avLst/>
          </a:prstGeom>
          <a:ln>
            <a:noFill/>
            <a:prstDash val="sysDash"/>
          </a:ln>
        </p:spPr>
        <p:txBody>
          <a:bodyPr vert="horz" wrap="square" lIns="0" tIns="0" rIns="0" bIns="0" rtlCol="0">
            <a:noAutofit/>
          </a:bodyPr>
          <a:p>
            <a:pPr>
              <a:lnSpc>
                <a:spcPct val="150000"/>
              </a:lnSpc>
              <a:spcBef>
                <a:spcPct val="0"/>
              </a:spcBef>
              <a:spcAft>
                <a:spcPct val="0"/>
              </a:spcAft>
            </a:pPr>
            <a:r>
              <a:rPr lang="zh-CN" altLang="en-US" sz="1400">
                <a:sym typeface="+mn-ea"/>
              </a:rPr>
              <a:t>记</a:t>
            </a:r>
            <a:r>
              <a:rPr lang="zh-CN" altLang="en-US" sz="1400">
                <a:sym typeface="+mn-ea"/>
              </a:rPr>
              <a:t>笔记、复制、阅读位置记忆</a:t>
            </a:r>
            <a:endParaRPr lang="zh-CN" altLang="en-US" sz="1400" kern="0">
              <a:ln>
                <a:noFill/>
                <a:prstDash val="sysDot"/>
              </a:ln>
              <a:solidFill>
                <a:schemeClr val="tx1">
                  <a:lumMod val="85000"/>
                  <a:lumOff val="15000"/>
                </a:schemeClr>
              </a:solidFill>
              <a:latin typeface="+mn-ea"/>
              <a:cs typeface="+mn-ea"/>
            </a:endParaRPr>
          </a:p>
        </p:txBody>
      </p:sp>
      <p:sp>
        <p:nvSpPr>
          <p:cNvPr id="48" name="矩形 47"/>
          <p:cNvSpPr/>
          <p:nvPr>
            <p:custDataLst>
              <p:tags r:id="rId8"/>
            </p:custDataLst>
          </p:nvPr>
        </p:nvSpPr>
        <p:spPr>
          <a:xfrm>
            <a:off x="9271635" y="3941445"/>
            <a:ext cx="2160270" cy="328930"/>
          </a:xfrm>
          <a:prstGeom prst="rect">
            <a:avLst/>
          </a:prstGeom>
          <a:noFill/>
        </p:spPr>
        <p:txBody>
          <a:bodyPr wrap="square" lIns="0" tIns="0" rIns="0" bIns="0" rtlCol="0" anchor="b">
            <a:noAutofit/>
          </a:bodyPr>
          <a:p>
            <a:pPr>
              <a:spcBef>
                <a:spcPct val="0"/>
              </a:spcBef>
              <a:spcAft>
                <a:spcPct val="0"/>
              </a:spcAft>
            </a:pPr>
            <a:r>
              <a:rPr lang="zh-CN" altLang="en-US" sz="1700" b="1" kern="0">
                <a:solidFill>
                  <a:schemeClr val="accent2"/>
                </a:solidFill>
                <a:latin typeface="+mn-ea"/>
                <a:cs typeface="+mn-ea"/>
              </a:rPr>
              <a:t>文献阅读</a:t>
            </a:r>
            <a:endParaRPr lang="zh-CN" altLang="en-US" sz="1700" b="1" kern="0">
              <a:solidFill>
                <a:schemeClr val="accent2"/>
              </a:solidFill>
              <a:latin typeface="+mn-ea"/>
              <a:cs typeface="+mn-ea"/>
            </a:endParaRPr>
          </a:p>
        </p:txBody>
      </p:sp>
      <p:cxnSp>
        <p:nvCxnSpPr>
          <p:cNvPr id="51" name="直接连接符 50"/>
          <p:cNvCxnSpPr/>
          <p:nvPr>
            <p:custDataLst>
              <p:tags r:id="rId9"/>
            </p:custDataLst>
          </p:nvPr>
        </p:nvCxnSpPr>
        <p:spPr>
          <a:xfrm>
            <a:off x="696278" y="121570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10"/>
            </p:custDataLst>
          </p:nvPr>
        </p:nvCxnSpPr>
        <p:spPr>
          <a:xfrm>
            <a:off x="3502343" y="121570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11"/>
            </p:custDataLst>
          </p:nvPr>
        </p:nvCxnSpPr>
        <p:spPr>
          <a:xfrm>
            <a:off x="6308408" y="121570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12"/>
            </p:custDataLst>
          </p:nvPr>
        </p:nvCxnSpPr>
        <p:spPr>
          <a:xfrm>
            <a:off x="9132253" y="1215708"/>
            <a:ext cx="0" cy="4427177"/>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pic>
        <p:nvPicPr>
          <p:cNvPr id="64" name="图片 63"/>
          <p:cNvPicPr>
            <a:picLocks noChangeAspect="1"/>
          </p:cNvPicPr>
          <p:nvPr/>
        </p:nvPicPr>
        <p:blipFill>
          <a:blip r:embed="rId13"/>
          <a:stretch>
            <a:fillRect/>
          </a:stretch>
        </p:blipFill>
        <p:spPr>
          <a:xfrm>
            <a:off x="3905885" y="1939290"/>
            <a:ext cx="2000250" cy="1905000"/>
          </a:xfrm>
          <a:prstGeom prst="rect">
            <a:avLst/>
          </a:prstGeom>
        </p:spPr>
      </p:pic>
      <p:pic>
        <p:nvPicPr>
          <p:cNvPr id="65" name="图片 64"/>
          <p:cNvPicPr>
            <a:picLocks noChangeAspect="1"/>
          </p:cNvPicPr>
          <p:nvPr/>
        </p:nvPicPr>
        <p:blipFill>
          <a:blip r:embed="rId14"/>
          <a:srcRect r="49149"/>
          <a:stretch>
            <a:fillRect/>
          </a:stretch>
        </p:blipFill>
        <p:spPr>
          <a:xfrm>
            <a:off x="760730" y="1397635"/>
            <a:ext cx="2585085" cy="2162175"/>
          </a:xfrm>
          <a:prstGeom prst="rect">
            <a:avLst/>
          </a:prstGeom>
        </p:spPr>
      </p:pic>
      <p:pic>
        <p:nvPicPr>
          <p:cNvPr id="67" name="图片 66"/>
          <p:cNvPicPr>
            <a:picLocks noChangeAspect="1"/>
          </p:cNvPicPr>
          <p:nvPr/>
        </p:nvPicPr>
        <p:blipFill>
          <a:blip r:embed="rId15"/>
          <a:srcRect b="12381"/>
          <a:stretch>
            <a:fillRect/>
          </a:stretch>
        </p:blipFill>
        <p:spPr>
          <a:xfrm>
            <a:off x="3932555" y="1205865"/>
            <a:ext cx="1162050" cy="642620"/>
          </a:xfrm>
          <a:prstGeom prst="rect">
            <a:avLst/>
          </a:prstGeom>
        </p:spPr>
      </p:pic>
      <p:pic>
        <p:nvPicPr>
          <p:cNvPr id="68" name="图片 67"/>
          <p:cNvPicPr>
            <a:picLocks noChangeAspect="1"/>
          </p:cNvPicPr>
          <p:nvPr/>
        </p:nvPicPr>
        <p:blipFill>
          <a:blip r:embed="rId16"/>
          <a:stretch>
            <a:fillRect/>
          </a:stretch>
        </p:blipFill>
        <p:spPr>
          <a:xfrm>
            <a:off x="5140325" y="1317625"/>
            <a:ext cx="781050" cy="342900"/>
          </a:xfrm>
          <a:prstGeom prst="rect">
            <a:avLst/>
          </a:prstGeom>
        </p:spPr>
      </p:pic>
      <p:pic>
        <p:nvPicPr>
          <p:cNvPr id="69" name="图片 68"/>
          <p:cNvPicPr>
            <a:picLocks noChangeAspect="1"/>
          </p:cNvPicPr>
          <p:nvPr/>
        </p:nvPicPr>
        <p:blipFill>
          <a:blip r:embed="rId17"/>
          <a:stretch>
            <a:fillRect/>
          </a:stretch>
        </p:blipFill>
        <p:spPr>
          <a:xfrm>
            <a:off x="6753860" y="1939290"/>
            <a:ext cx="1933575" cy="1800225"/>
          </a:xfrm>
          <a:prstGeom prst="rect">
            <a:avLst/>
          </a:prstGeom>
        </p:spPr>
      </p:pic>
      <p:pic>
        <p:nvPicPr>
          <p:cNvPr id="70" name="图片 69"/>
          <p:cNvPicPr>
            <a:picLocks noChangeAspect="1"/>
          </p:cNvPicPr>
          <p:nvPr/>
        </p:nvPicPr>
        <p:blipFill>
          <a:blip r:embed="rId18"/>
          <a:srcRect r="3050"/>
          <a:stretch>
            <a:fillRect/>
          </a:stretch>
        </p:blipFill>
        <p:spPr>
          <a:xfrm>
            <a:off x="6624320" y="1327150"/>
            <a:ext cx="1412875" cy="459740"/>
          </a:xfrm>
          <a:prstGeom prst="rect">
            <a:avLst/>
          </a:prstGeom>
        </p:spPr>
      </p:pic>
      <p:pic>
        <p:nvPicPr>
          <p:cNvPr id="71" name="图片 70"/>
          <p:cNvPicPr>
            <a:picLocks noChangeAspect="1"/>
          </p:cNvPicPr>
          <p:nvPr/>
        </p:nvPicPr>
        <p:blipFill>
          <a:blip r:embed="rId19"/>
          <a:stretch>
            <a:fillRect/>
          </a:stretch>
        </p:blipFill>
        <p:spPr>
          <a:xfrm>
            <a:off x="7904480" y="1336675"/>
            <a:ext cx="704850" cy="266700"/>
          </a:xfrm>
          <a:prstGeom prst="rect">
            <a:avLst/>
          </a:prstGeom>
        </p:spPr>
      </p:pic>
      <p:pic>
        <p:nvPicPr>
          <p:cNvPr id="73" name="图片 72"/>
          <p:cNvPicPr>
            <a:picLocks noChangeAspect="1"/>
          </p:cNvPicPr>
          <p:nvPr/>
        </p:nvPicPr>
        <p:blipFill>
          <a:blip r:embed="rId20"/>
          <a:srcRect r="32572"/>
          <a:stretch>
            <a:fillRect/>
          </a:stretch>
        </p:blipFill>
        <p:spPr>
          <a:xfrm>
            <a:off x="9188450" y="1459865"/>
            <a:ext cx="2792095" cy="2276475"/>
          </a:xfrm>
          <a:prstGeom prst="rect">
            <a:avLst/>
          </a:prstGeom>
        </p:spPr>
      </p:pic>
      <p:sp>
        <p:nvSpPr>
          <p:cNvPr id="74" name="文本框 73"/>
          <p:cNvSpPr txBox="1"/>
          <p:nvPr/>
        </p:nvSpPr>
        <p:spPr>
          <a:xfrm>
            <a:off x="927100" y="5495925"/>
            <a:ext cx="7493000" cy="337185"/>
          </a:xfrm>
          <a:prstGeom prst="rect">
            <a:avLst/>
          </a:prstGeom>
          <a:solidFill>
            <a:srgbClr val="2D73ED"/>
          </a:solidFill>
        </p:spPr>
        <p:txBody>
          <a:bodyPr wrap="square">
            <a:spAutoFit/>
          </a:bodyPr>
          <a:p>
            <a:pPr marL="0" indent="0" algn="just" defTabSz="266700">
              <a:spcAft>
                <a:spcPct val="0"/>
              </a:spcAft>
            </a:pPr>
            <a:r>
              <a:rPr lang="zh-CN" altLang="en-US" sz="1600">
                <a:solidFill>
                  <a:schemeClr val="bg1"/>
                </a:solidFill>
                <a:latin typeface="等线" panose="02010600030101010101" charset="-122"/>
                <a:ea typeface="等线" panose="02010600030101010101" charset="-122"/>
              </a:rPr>
              <a:t>同时我们也一贯重视个人信息安全，依据相关法律法规，严格保护您的个人信息。</a:t>
            </a:r>
            <a:endParaRPr lang="zh-CN" altLang="en-US" sz="1600">
              <a:solidFill>
                <a:schemeClr val="bg1"/>
              </a:solidFill>
              <a:latin typeface="等线" panose="02010600030101010101" charset="-122"/>
              <a:ea typeface="等线" panose="02010600030101010101" charset="-122"/>
            </a:endParaRPr>
          </a:p>
        </p:txBody>
      </p:sp>
      <p:sp>
        <p:nvSpPr>
          <p:cNvPr id="75" name="矩形 74"/>
          <p:cNvSpPr/>
          <p:nvPr/>
        </p:nvSpPr>
        <p:spPr>
          <a:xfrm>
            <a:off x="756920" y="1397635"/>
            <a:ext cx="2589530" cy="2162175"/>
          </a:xfrm>
          <a:prstGeom prst="rect">
            <a:avLst/>
          </a:prstGeom>
          <a:noFill/>
          <a:ln>
            <a:solidFill>
              <a:srgbClr val="2D73ED"/>
            </a:solidFill>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76" name="矩形 75"/>
          <p:cNvSpPr/>
          <p:nvPr/>
        </p:nvSpPr>
        <p:spPr>
          <a:xfrm>
            <a:off x="3892550" y="1320800"/>
            <a:ext cx="2024380" cy="2520950"/>
          </a:xfrm>
          <a:prstGeom prst="rect">
            <a:avLst/>
          </a:prstGeom>
          <a:noFill/>
          <a:ln>
            <a:solidFill>
              <a:srgbClr val="2D73ED"/>
            </a:solidFill>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77" name="矩形 76"/>
          <p:cNvSpPr/>
          <p:nvPr/>
        </p:nvSpPr>
        <p:spPr>
          <a:xfrm>
            <a:off x="6623050" y="1302385"/>
            <a:ext cx="2108200" cy="2520950"/>
          </a:xfrm>
          <a:prstGeom prst="rect">
            <a:avLst/>
          </a:prstGeom>
          <a:noFill/>
          <a:ln>
            <a:solidFill>
              <a:srgbClr val="2D73ED"/>
            </a:solidFill>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78" name="矩形 77"/>
          <p:cNvSpPr/>
          <p:nvPr/>
        </p:nvSpPr>
        <p:spPr>
          <a:xfrm>
            <a:off x="9188450" y="1459865"/>
            <a:ext cx="2853055" cy="2296160"/>
          </a:xfrm>
          <a:prstGeom prst="rect">
            <a:avLst/>
          </a:prstGeom>
          <a:noFill/>
          <a:ln>
            <a:solidFill>
              <a:srgbClr val="2D73ED"/>
            </a:solidFill>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3" name="文本框 2"/>
          <p:cNvSpPr txBox="1"/>
          <p:nvPr>
            <p:custDataLst>
              <p:tags r:id="rId2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登录个人账号的优势</a:t>
            </a:r>
            <a:endParaRPr 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20" name="矩形 19"/>
            <p:cNvSpPr/>
            <p:nvPr>
              <p:custDataLst>
                <p:tags r:id="rId2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直角三角形 33"/>
            <p:cNvSpPr/>
            <p:nvPr>
              <p:custDataLst>
                <p:tags r:id="rId2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4"/>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研究成果</a:t>
            </a:r>
            <a:r>
              <a:rPr lang="zh-CN" sz="3200" b="1" dirty="0">
                <a:solidFill>
                  <a:srgbClr val="0070C0"/>
                </a:solidFill>
                <a:latin typeface="微软雅黑" charset="-122"/>
                <a:ea typeface="微软雅黑" charset="-122"/>
                <a:sym typeface="+mn-ea"/>
              </a:rPr>
              <a:t>在哪</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9599930" y="2538095"/>
            <a:ext cx="1187450" cy="368300"/>
          </a:xfrm>
          <a:prstGeom prst="rect">
            <a:avLst/>
          </a:prstGeom>
          <a:noFill/>
        </p:spPr>
        <p:txBody>
          <a:bodyPr wrap="square" rtlCol="0">
            <a:spAutoFit/>
          </a:bodyPr>
          <a:p>
            <a:pPr algn="ctr"/>
            <a:r>
              <a:rPr lang="zh-CN" altLang="en-US">
                <a:latin typeface="微软雅黑" charset="-122"/>
                <a:ea typeface="微软雅黑" charset="-122"/>
              </a:rPr>
              <a:t>中文刊</a:t>
            </a:r>
            <a:endParaRPr lang="zh-CN" altLang="en-US">
              <a:latin typeface="微软雅黑" charset="-122"/>
              <a:ea typeface="微软雅黑" charset="-122"/>
            </a:endParaRPr>
          </a:p>
        </p:txBody>
      </p:sp>
      <p:sp>
        <p:nvSpPr>
          <p:cNvPr id="19" name="文本框 18"/>
          <p:cNvSpPr txBox="1"/>
          <p:nvPr/>
        </p:nvSpPr>
        <p:spPr>
          <a:xfrm>
            <a:off x="9599930" y="5045075"/>
            <a:ext cx="1187450" cy="368300"/>
          </a:xfrm>
          <a:prstGeom prst="rect">
            <a:avLst/>
          </a:prstGeom>
          <a:noFill/>
        </p:spPr>
        <p:txBody>
          <a:bodyPr wrap="square" rtlCol="0">
            <a:spAutoFit/>
          </a:bodyPr>
          <a:p>
            <a:pPr algn="ctr"/>
            <a:r>
              <a:rPr lang="zh-CN" altLang="en-US">
                <a:latin typeface="微软雅黑" charset="-122"/>
                <a:ea typeface="微软雅黑" charset="-122"/>
              </a:rPr>
              <a:t>外文刊</a:t>
            </a:r>
            <a:endParaRPr lang="zh-CN" altLang="en-US">
              <a:latin typeface="微软雅黑" charset="-122"/>
              <a:ea typeface="微软雅黑" charset="-122"/>
            </a:endParaRPr>
          </a:p>
        </p:txBody>
      </p:sp>
      <p:sp>
        <p:nvSpPr>
          <p:cNvPr id="6" name="文本框 5"/>
          <p:cNvSpPr txBox="1"/>
          <p:nvPr>
            <p:custDataLst>
              <p:tags r:id="rId4"/>
            </p:custDataLst>
          </p:nvPr>
        </p:nvSpPr>
        <p:spPr>
          <a:xfrm>
            <a:off x="1477328" y="1035050"/>
            <a:ext cx="4593590" cy="368300"/>
          </a:xfrm>
          <a:prstGeom prst="rect">
            <a:avLst/>
          </a:prstGeom>
          <a:noFill/>
        </p:spPr>
        <p:txBody>
          <a:bodyPr wrap="square" rtlCol="0">
            <a:spAutoFit/>
          </a:bodyPr>
          <a:p>
            <a:r>
              <a:rPr lang="en-US" altLang="zh-CN">
                <a:latin typeface="微软雅黑" charset="-122"/>
                <a:ea typeface="微软雅黑" charset="-122"/>
              </a:rPr>
              <a:t>Where </a:t>
            </a:r>
            <a:r>
              <a:rPr lang="zh-CN" altLang="en-US">
                <a:latin typeface="微软雅黑" charset="-122"/>
                <a:ea typeface="微软雅黑" charset="-122"/>
              </a:rPr>
              <a:t>研究成果在哪儿（前沿阵地）</a:t>
            </a:r>
            <a:endParaRPr lang="zh-CN" altLang="en-US">
              <a:latin typeface="微软雅黑" charset="-122"/>
              <a:ea typeface="微软雅黑" charset="-122"/>
            </a:endParaRPr>
          </a:p>
        </p:txBody>
      </p:sp>
      <p:pic>
        <p:nvPicPr>
          <p:cNvPr id="8" name="图片 7"/>
          <p:cNvPicPr>
            <a:picLocks noChangeAspect="1"/>
          </p:cNvPicPr>
          <p:nvPr/>
        </p:nvPicPr>
        <p:blipFill>
          <a:blip r:embed="rId5"/>
          <a:stretch>
            <a:fillRect/>
          </a:stretch>
        </p:blipFill>
        <p:spPr>
          <a:xfrm>
            <a:off x="1428115" y="1514475"/>
            <a:ext cx="4867910" cy="2442210"/>
          </a:xfrm>
          <a:prstGeom prst="rect">
            <a:avLst/>
          </a:prstGeom>
          <a:ln>
            <a:solidFill>
              <a:schemeClr val="bg1">
                <a:lumMod val="85000"/>
              </a:schemeClr>
            </a:solidFill>
          </a:ln>
        </p:spPr>
      </p:pic>
      <p:pic>
        <p:nvPicPr>
          <p:cNvPr id="11" name="图片 10"/>
          <p:cNvPicPr>
            <a:picLocks noChangeAspect="1"/>
          </p:cNvPicPr>
          <p:nvPr/>
        </p:nvPicPr>
        <p:blipFill>
          <a:blip r:embed="rId6"/>
          <a:srcRect b="4050"/>
          <a:stretch>
            <a:fillRect/>
          </a:stretch>
        </p:blipFill>
        <p:spPr>
          <a:xfrm>
            <a:off x="1428115" y="4175125"/>
            <a:ext cx="4867275" cy="2374900"/>
          </a:xfrm>
          <a:prstGeom prst="rect">
            <a:avLst/>
          </a:prstGeom>
          <a:ln>
            <a:solidFill>
              <a:schemeClr val="bg1">
                <a:lumMod val="85000"/>
              </a:schemeClr>
            </a:solidFill>
          </a:ln>
        </p:spPr>
      </p:pic>
      <p:pic>
        <p:nvPicPr>
          <p:cNvPr id="12" name="图片 11"/>
          <p:cNvPicPr>
            <a:picLocks noChangeAspect="1"/>
          </p:cNvPicPr>
          <p:nvPr/>
        </p:nvPicPr>
        <p:blipFill>
          <a:blip r:embed="rId7"/>
          <a:stretch>
            <a:fillRect/>
          </a:stretch>
        </p:blipFill>
        <p:spPr>
          <a:xfrm>
            <a:off x="7429500" y="4175125"/>
            <a:ext cx="1558290" cy="2375535"/>
          </a:xfrm>
          <a:prstGeom prst="rect">
            <a:avLst/>
          </a:prstGeom>
          <a:ln>
            <a:solidFill>
              <a:schemeClr val="bg1">
                <a:lumMod val="85000"/>
              </a:schemeClr>
            </a:solidFill>
          </a:ln>
        </p:spPr>
      </p:pic>
      <p:pic>
        <p:nvPicPr>
          <p:cNvPr id="13" name="图片 12"/>
          <p:cNvPicPr>
            <a:picLocks noChangeAspect="1"/>
          </p:cNvPicPr>
          <p:nvPr/>
        </p:nvPicPr>
        <p:blipFill>
          <a:blip r:embed="rId8"/>
          <a:stretch>
            <a:fillRect/>
          </a:stretch>
        </p:blipFill>
        <p:spPr>
          <a:xfrm>
            <a:off x="7404100" y="1514475"/>
            <a:ext cx="1583690" cy="2442210"/>
          </a:xfrm>
          <a:prstGeom prst="rect">
            <a:avLst/>
          </a:prstGeom>
          <a:ln>
            <a:solidFill>
              <a:schemeClr val="bg1">
                <a:lumMod val="85000"/>
              </a:schemeClr>
            </a:solidFill>
          </a:ln>
        </p:spPr>
      </p:pic>
    </p:spTree>
    <p:custDataLst>
      <p:tags r:id="rId9"/>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 name="TextBox 24"/>
          <p:cNvSpPr txBox="1"/>
          <p:nvPr>
            <p:custDataLst>
              <p:tags r:id="rId1"/>
            </p:custDataLst>
          </p:nvPr>
        </p:nvSpPr>
        <p:spPr>
          <a:xfrm>
            <a:off x="6236335" y="2581275"/>
            <a:ext cx="5955665" cy="583565"/>
          </a:xfrm>
          <a:prstGeom prst="rect">
            <a:avLst/>
          </a:prstGeom>
          <a:noFill/>
        </p:spPr>
        <p:txBody>
          <a:bodyPr wrap="square" rtlCol="0">
            <a:spAutoFit/>
          </a:bodyPr>
          <a:lstStyle/>
          <a:p>
            <a:pPr algn="l"/>
            <a:r>
              <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rPr>
              <a:t>如何具化特定知识领域的研究点</a:t>
            </a:r>
            <a:endParaRPr lang="zh-CN" sz="3200" b="1" dirty="0">
              <a:ln>
                <a:noFill/>
              </a:ln>
              <a:solidFill>
                <a:srgbClr val="0070C0"/>
              </a:solidFill>
              <a:effectLst/>
              <a:uLnTx/>
              <a:uFillTx/>
              <a:latin typeface="Century Gothic" panose="020B0502020202020204" pitchFamily="34" charset="0"/>
              <a:ea typeface="微软雅黑" charset="-122"/>
              <a:cs typeface="+mn-ea"/>
              <a:sym typeface="微软雅黑" charset="-122"/>
            </a:endParaRPr>
          </a:p>
        </p:txBody>
      </p:sp>
      <p:grpSp>
        <p:nvGrpSpPr>
          <p:cNvPr id="4" name="组合 3"/>
          <p:cNvGrpSpPr/>
          <p:nvPr/>
        </p:nvGrpSpPr>
        <p:grpSpPr>
          <a:xfrm>
            <a:off x="3027045" y="2402205"/>
            <a:ext cx="6137910" cy="2357120"/>
            <a:chOff x="4773" y="3783"/>
            <a:chExt cx="9666" cy="3712"/>
          </a:xfrm>
        </p:grpSpPr>
        <p:pic>
          <p:nvPicPr>
            <p:cNvPr id="2" name="图片 1" descr="201605170423103f61f"/>
            <p:cNvPicPr>
              <a:picLocks noChangeAspect="1"/>
            </p:cNvPicPr>
            <p:nvPr/>
          </p:nvPicPr>
          <p:blipFill>
            <a:blip r:embed="rId2" cstate="print"/>
            <a:stretch>
              <a:fillRect/>
            </a:stretch>
          </p:blipFill>
          <p:spPr>
            <a:xfrm>
              <a:off x="4773" y="3783"/>
              <a:ext cx="9666" cy="3712"/>
            </a:xfrm>
            <a:prstGeom prst="rect">
              <a:avLst/>
            </a:prstGeom>
          </p:spPr>
        </p:pic>
        <p:pic>
          <p:nvPicPr>
            <p:cNvPr id="3" name="图片 2" descr="201605170423103f61f 2"/>
            <p:cNvPicPr>
              <a:picLocks noChangeAspect="1"/>
            </p:cNvPicPr>
            <p:nvPr/>
          </p:nvPicPr>
          <p:blipFill>
            <a:blip r:embed="rId3" cstate="print"/>
            <a:stretch>
              <a:fillRect/>
            </a:stretch>
          </p:blipFill>
          <p:spPr>
            <a:xfrm>
              <a:off x="5300" y="3812"/>
              <a:ext cx="6417" cy="2464"/>
            </a:xfrm>
            <a:prstGeom prst="rect">
              <a:avLst/>
            </a:prstGeom>
          </p:spPr>
        </p:pic>
      </p:grpSp>
      <p:pic>
        <p:nvPicPr>
          <p:cNvPr id="24" name="图片 23"/>
          <p:cNvPicPr>
            <a:picLocks noChangeAspect="1"/>
          </p:cNvPicPr>
          <p:nvPr>
            <p:custDataLst>
              <p:tags r:id="rId4"/>
            </p:custDataLst>
          </p:nvPr>
        </p:nvPicPr>
        <p:blipFill>
          <a:blip r:embed="rId5"/>
          <a:stretch>
            <a:fillRect/>
          </a:stretch>
        </p:blipFill>
        <p:spPr>
          <a:xfrm>
            <a:off x="9548495" y="121920"/>
            <a:ext cx="2420620" cy="10109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如何用知网</a:t>
            </a:r>
            <a:r>
              <a:rPr lang="zh-CN" sz="3200" b="1" dirty="0">
                <a:solidFill>
                  <a:srgbClr val="0070C0"/>
                </a:solidFill>
                <a:latin typeface="微软雅黑" charset="-122"/>
                <a:ea typeface="微软雅黑" charset="-122"/>
                <a:sym typeface="+mn-ea"/>
              </a:rPr>
              <a:t>具化“人工智能”的研究点？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4" name="图片 3"/>
          <p:cNvPicPr>
            <a:picLocks noChangeAspect="1"/>
          </p:cNvPicPr>
          <p:nvPr>
            <p:custDataLst>
              <p:tags r:id="rId4"/>
            </p:custDataLst>
          </p:nvPr>
        </p:nvPicPr>
        <p:blipFill>
          <a:blip r:embed="rId5"/>
          <a:stretch>
            <a:fillRect/>
          </a:stretch>
        </p:blipFill>
        <p:spPr>
          <a:xfrm>
            <a:off x="1243330" y="1175385"/>
            <a:ext cx="3869690" cy="1917065"/>
          </a:xfrm>
          <a:prstGeom prst="rect">
            <a:avLst/>
          </a:prstGeom>
          <a:ln>
            <a:solidFill>
              <a:schemeClr val="bg1">
                <a:lumMod val="85000"/>
              </a:schemeClr>
            </a:solidFill>
          </a:ln>
        </p:spPr>
      </p:pic>
      <p:pic>
        <p:nvPicPr>
          <p:cNvPr id="7" name="图片 6"/>
          <p:cNvPicPr>
            <a:picLocks noChangeAspect="1"/>
          </p:cNvPicPr>
          <p:nvPr>
            <p:custDataLst>
              <p:tags r:id="rId6"/>
            </p:custDataLst>
          </p:nvPr>
        </p:nvPicPr>
        <p:blipFill>
          <a:blip r:embed="rId7"/>
          <a:stretch>
            <a:fillRect/>
          </a:stretch>
        </p:blipFill>
        <p:spPr>
          <a:xfrm>
            <a:off x="2105025" y="3986530"/>
            <a:ext cx="2345055" cy="2162175"/>
          </a:xfrm>
          <a:prstGeom prst="rect">
            <a:avLst/>
          </a:prstGeom>
          <a:ln>
            <a:solidFill>
              <a:schemeClr val="bg1">
                <a:lumMod val="85000"/>
              </a:schemeClr>
            </a:solidFill>
          </a:ln>
        </p:spPr>
      </p:pic>
      <p:pic>
        <p:nvPicPr>
          <p:cNvPr id="8" name="图片 7"/>
          <p:cNvPicPr>
            <a:picLocks noChangeAspect="1"/>
          </p:cNvPicPr>
          <p:nvPr>
            <p:custDataLst>
              <p:tags r:id="rId8"/>
            </p:custDataLst>
          </p:nvPr>
        </p:nvPicPr>
        <p:blipFill>
          <a:blip r:embed="rId9"/>
          <a:stretch>
            <a:fillRect/>
          </a:stretch>
        </p:blipFill>
        <p:spPr>
          <a:xfrm>
            <a:off x="7505065" y="2504440"/>
            <a:ext cx="3879850" cy="2212975"/>
          </a:xfrm>
          <a:prstGeom prst="rect">
            <a:avLst/>
          </a:prstGeom>
        </p:spPr>
      </p:pic>
      <p:grpSp>
        <p:nvGrpSpPr>
          <p:cNvPr id="13" name="组合 12"/>
          <p:cNvGrpSpPr/>
          <p:nvPr/>
        </p:nvGrpSpPr>
        <p:grpSpPr>
          <a:xfrm>
            <a:off x="5490210" y="3463925"/>
            <a:ext cx="1121410" cy="974090"/>
            <a:chOff x="9591" y="6335"/>
            <a:chExt cx="1766" cy="1534"/>
          </a:xfrm>
          <a:solidFill>
            <a:srgbClr val="0070C0"/>
          </a:solidFill>
        </p:grpSpPr>
        <p:sp>
          <p:nvSpPr>
            <p:cNvPr id="11" name="左右箭头 10"/>
            <p:cNvSpPr/>
            <p:nvPr/>
          </p:nvSpPr>
          <p:spPr>
            <a:xfrm rot="20160000">
              <a:off x="9591" y="7099"/>
              <a:ext cx="1766" cy="770"/>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上箭头 11"/>
            <p:cNvSpPr/>
            <p:nvPr/>
          </p:nvSpPr>
          <p:spPr>
            <a:xfrm rot="20400000">
              <a:off x="9908" y="6335"/>
              <a:ext cx="649" cy="1013"/>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custDataLst>
              <p:tags r:id="rId10"/>
            </p:custDataLst>
          </p:nvPr>
        </p:nvSpPr>
        <p:spPr>
          <a:xfrm>
            <a:off x="4781550" y="5326380"/>
            <a:ext cx="1800860" cy="368300"/>
          </a:xfrm>
          <a:prstGeom prst="rect">
            <a:avLst/>
          </a:prstGeom>
          <a:noFill/>
        </p:spPr>
        <p:txBody>
          <a:bodyPr wrap="square" rtlCol="0">
            <a:spAutoFit/>
          </a:bodyPr>
          <a:p>
            <a:pPr algn="ctr"/>
            <a:r>
              <a:rPr lang="zh-CN" altLang="en-US">
                <a:latin typeface="微软雅黑" charset="-122"/>
                <a:ea typeface="微软雅黑" charset="-122"/>
              </a:rPr>
              <a:t>跟踪政策导向点</a:t>
            </a:r>
            <a:endParaRPr lang="zh-CN" altLang="en-US">
              <a:latin typeface="微软雅黑" charset="-122"/>
              <a:ea typeface="微软雅黑" charset="-122"/>
            </a:endParaRPr>
          </a:p>
        </p:txBody>
      </p:sp>
      <p:sp>
        <p:nvSpPr>
          <p:cNvPr id="14" name="文本框 13"/>
          <p:cNvSpPr txBox="1"/>
          <p:nvPr>
            <p:custDataLst>
              <p:tags r:id="rId11"/>
            </p:custDataLst>
          </p:nvPr>
        </p:nvSpPr>
        <p:spPr>
          <a:xfrm>
            <a:off x="5490210" y="1711960"/>
            <a:ext cx="1800860" cy="368300"/>
          </a:xfrm>
          <a:prstGeom prst="rect">
            <a:avLst/>
          </a:prstGeom>
          <a:noFill/>
        </p:spPr>
        <p:txBody>
          <a:bodyPr wrap="square" rtlCol="0">
            <a:spAutoFit/>
          </a:bodyPr>
          <a:p>
            <a:pPr algn="ctr"/>
            <a:r>
              <a:rPr lang="zh-CN" altLang="en-US">
                <a:latin typeface="微软雅黑" charset="-122"/>
                <a:ea typeface="微软雅黑" charset="-122"/>
              </a:rPr>
              <a:t>探寻交叉学科点</a:t>
            </a:r>
            <a:endParaRPr lang="zh-CN" altLang="en-US">
              <a:latin typeface="微软雅黑" charset="-122"/>
              <a:ea typeface="微软雅黑" charset="-122"/>
            </a:endParaRPr>
          </a:p>
        </p:txBody>
      </p:sp>
      <p:sp>
        <p:nvSpPr>
          <p:cNvPr id="3" name="文本框 2"/>
          <p:cNvSpPr txBox="1"/>
          <p:nvPr>
            <p:custDataLst>
              <p:tags r:id="rId12"/>
            </p:custDataLst>
          </p:nvPr>
        </p:nvSpPr>
        <p:spPr>
          <a:xfrm>
            <a:off x="8260715" y="4883150"/>
            <a:ext cx="2369185" cy="368300"/>
          </a:xfrm>
          <a:prstGeom prst="rect">
            <a:avLst/>
          </a:prstGeom>
          <a:noFill/>
        </p:spPr>
        <p:txBody>
          <a:bodyPr wrap="square" rtlCol="0">
            <a:spAutoFit/>
          </a:bodyPr>
          <a:p>
            <a:pPr algn="ctr"/>
            <a:r>
              <a:rPr lang="zh-CN" altLang="en-US">
                <a:latin typeface="微软雅黑" charset="-122"/>
                <a:ea typeface="微软雅黑" charset="-122"/>
              </a:rPr>
              <a:t>切入热点中的忽视点</a:t>
            </a:r>
            <a:endParaRPr lang="zh-CN" altLang="en-US">
              <a:latin typeface="微软雅黑" charset="-122"/>
              <a:ea typeface="微软雅黑"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037590" y="1149350"/>
            <a:ext cx="7971790" cy="4006215"/>
          </a:xfrm>
          <a:prstGeom prst="rect">
            <a:avLst/>
          </a:prstGeom>
        </p:spPr>
      </p:pic>
      <p:sp>
        <p:nvSpPr>
          <p:cNvPr id="5" name="文本框 4"/>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交叉学科找研究点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5"/>
          <a:stretch>
            <a:fillRect/>
          </a:stretch>
        </p:blipFill>
        <p:spPr>
          <a:xfrm>
            <a:off x="4003040" y="2501265"/>
            <a:ext cx="2825312" cy="3852000"/>
          </a:xfrm>
          <a:prstGeom prst="rect">
            <a:avLst/>
          </a:prstGeom>
          <a:ln>
            <a:solidFill>
              <a:schemeClr val="accent1"/>
            </a:solidFill>
          </a:ln>
        </p:spPr>
      </p:pic>
      <p:cxnSp>
        <p:nvCxnSpPr>
          <p:cNvPr id="10" name="直接连接符 9"/>
          <p:cNvCxnSpPr/>
          <p:nvPr/>
        </p:nvCxnSpPr>
        <p:spPr>
          <a:xfrm>
            <a:off x="4111625" y="4501515"/>
            <a:ext cx="15120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6"/>
          <a:stretch>
            <a:fillRect/>
          </a:stretch>
        </p:blipFill>
        <p:spPr>
          <a:xfrm>
            <a:off x="7411720" y="2501265"/>
            <a:ext cx="2790077" cy="3852000"/>
          </a:xfrm>
          <a:prstGeom prst="rect">
            <a:avLst/>
          </a:prstGeom>
          <a:ln>
            <a:solidFill>
              <a:schemeClr val="accent1"/>
            </a:solidFill>
          </a:ln>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交叉学科找研究点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custDataLst>
              <p:tags r:id="rId4"/>
            </p:custDataLst>
          </p:nvPr>
        </p:nvSpPr>
        <p:spPr>
          <a:xfrm>
            <a:off x="673100" y="1819275"/>
            <a:ext cx="4617720" cy="368300"/>
          </a:xfrm>
          <a:prstGeom prst="rect">
            <a:avLst/>
          </a:prstGeom>
          <a:noFill/>
        </p:spPr>
        <p:txBody>
          <a:bodyPr wrap="square" rtlCol="0">
            <a:spAutoFit/>
          </a:bodyPr>
          <a:p>
            <a:r>
              <a:rPr lang="zh-CN">
                <a:latin typeface="微软雅黑" charset="-122"/>
                <a:ea typeface="微软雅黑" charset="-122"/>
              </a:rPr>
              <a:t>第一次钻取</a:t>
            </a:r>
            <a:endParaRPr lang="zh-CN">
              <a:latin typeface="微软雅黑" charset="-122"/>
              <a:ea typeface="微软雅黑" charset="-122"/>
            </a:endParaRPr>
          </a:p>
        </p:txBody>
      </p:sp>
      <p:sp>
        <p:nvSpPr>
          <p:cNvPr id="21" name="文本框 20"/>
          <p:cNvSpPr txBox="1"/>
          <p:nvPr>
            <p:custDataLst>
              <p:tags r:id="rId5"/>
            </p:custDataLst>
          </p:nvPr>
        </p:nvSpPr>
        <p:spPr>
          <a:xfrm>
            <a:off x="6431280" y="1120775"/>
            <a:ext cx="4617720" cy="368300"/>
          </a:xfrm>
          <a:prstGeom prst="rect">
            <a:avLst/>
          </a:prstGeom>
          <a:noFill/>
        </p:spPr>
        <p:txBody>
          <a:bodyPr wrap="square" rtlCol="0">
            <a:spAutoFit/>
          </a:bodyPr>
          <a:p>
            <a:r>
              <a:rPr lang="zh-CN">
                <a:latin typeface="微软雅黑" charset="-122"/>
                <a:ea typeface="微软雅黑" charset="-122"/>
              </a:rPr>
              <a:t>第二次钻取</a:t>
            </a:r>
            <a:endParaRPr lang="zh-CN">
              <a:latin typeface="微软雅黑" charset="-122"/>
              <a:ea typeface="微软雅黑" charset="-122"/>
            </a:endParaRPr>
          </a:p>
        </p:txBody>
      </p:sp>
      <p:sp>
        <p:nvSpPr>
          <p:cNvPr id="3" name="文本框 2"/>
          <p:cNvSpPr txBox="1"/>
          <p:nvPr/>
        </p:nvSpPr>
        <p:spPr>
          <a:xfrm>
            <a:off x="448945" y="5000625"/>
            <a:ext cx="4899025" cy="1228725"/>
          </a:xfrm>
          <a:prstGeom prst="rect">
            <a:avLst/>
          </a:prstGeom>
          <a:noFill/>
        </p:spPr>
        <p:txBody>
          <a:bodyPr wrap="square" rtlCol="0" anchor="t">
            <a:noAutofit/>
          </a:bodyPr>
          <a:p>
            <a:pPr algn="ctr">
              <a:lnSpc>
                <a:spcPct val="150000"/>
              </a:lnSpc>
            </a:pPr>
            <a:r>
              <a:rPr lang="zh-CN" altLang="en-US" sz="2400">
                <a:solidFill>
                  <a:schemeClr val="tx1"/>
                </a:solidFill>
                <a:latin typeface="微软雅黑" charset="-122"/>
                <a:ea typeface="微软雅黑" charset="-122"/>
                <a:sym typeface="+mn-ea"/>
              </a:rPr>
              <a:t>人工智能与</a:t>
            </a:r>
            <a:r>
              <a:rPr lang="zh-CN" altLang="en-US" sz="2400">
                <a:solidFill>
                  <a:schemeClr val="tx1"/>
                </a:solidFill>
                <a:latin typeface="微软雅黑" charset="-122"/>
                <a:ea typeface="微软雅黑" charset="-122"/>
                <a:sym typeface="+mn-ea"/>
              </a:rPr>
              <a:t>工业经济的交叉点：</a:t>
            </a:r>
            <a:endParaRPr lang="zh-CN" altLang="en-US">
              <a:solidFill>
                <a:schemeClr val="tx1"/>
              </a:solidFill>
              <a:latin typeface="微软雅黑" charset="-122"/>
              <a:ea typeface="微软雅黑" charset="-122"/>
              <a:sym typeface="+mn-ea"/>
            </a:endParaRPr>
          </a:p>
          <a:p>
            <a:pPr algn="ctr">
              <a:lnSpc>
                <a:spcPct val="150000"/>
              </a:lnSpc>
            </a:pPr>
            <a:r>
              <a:rPr lang="zh-CN" altLang="en-US" sz="2000">
                <a:solidFill>
                  <a:schemeClr val="tx1"/>
                </a:solidFill>
                <a:latin typeface="微软雅黑" charset="-122"/>
                <a:ea typeface="微软雅黑" charset="-122"/>
                <a:sym typeface="+mn-ea"/>
              </a:rPr>
              <a:t>智能制造、</a:t>
            </a:r>
            <a:r>
              <a:rPr lang="zh-CN" altLang="en-US" sz="2000">
                <a:solidFill>
                  <a:schemeClr val="tx1"/>
                </a:solidFill>
                <a:latin typeface="微软雅黑" charset="-122"/>
                <a:ea typeface="微软雅黑" charset="-122"/>
                <a:sym typeface="+mn-ea"/>
              </a:rPr>
              <a:t>工业机器人</a:t>
            </a:r>
            <a:endParaRPr lang="zh-CN" altLang="en-US" sz="2000">
              <a:solidFill>
                <a:schemeClr val="tx1"/>
              </a:solidFill>
              <a:latin typeface="微软雅黑" charset="-122"/>
              <a:ea typeface="微软雅黑" charset="-122"/>
              <a:sym typeface="+mn-ea"/>
            </a:endParaRPr>
          </a:p>
          <a:p>
            <a:pPr algn="ctr">
              <a:lnSpc>
                <a:spcPct val="150000"/>
              </a:lnSpc>
            </a:pPr>
            <a:r>
              <a:rPr lang="zh-CN" altLang="en-US" sz="2000">
                <a:solidFill>
                  <a:schemeClr val="tx1"/>
                </a:solidFill>
                <a:latin typeface="微软雅黑" charset="-122"/>
                <a:ea typeface="微软雅黑" charset="-122"/>
                <a:sym typeface="+mn-ea"/>
              </a:rPr>
              <a:t>智能家居、</a:t>
            </a:r>
            <a:r>
              <a:rPr lang="zh-CN" altLang="en-US" sz="2000">
                <a:solidFill>
                  <a:schemeClr val="tx1"/>
                </a:solidFill>
                <a:latin typeface="微软雅黑" charset="-122"/>
                <a:ea typeface="微软雅黑" charset="-122"/>
                <a:sym typeface="+mn-ea"/>
              </a:rPr>
              <a:t>生产力</a:t>
            </a:r>
            <a:endParaRPr lang="zh-CN" altLang="en-US" sz="2000">
              <a:solidFill>
                <a:schemeClr val="tx1"/>
              </a:solidFill>
              <a:latin typeface="微软雅黑" charset="-122"/>
              <a:ea typeface="微软雅黑" charset="-122"/>
              <a:sym typeface="+mn-ea"/>
            </a:endParaRPr>
          </a:p>
        </p:txBody>
      </p:sp>
      <p:sp>
        <p:nvSpPr>
          <p:cNvPr id="11" name="下弧形箭头 10"/>
          <p:cNvSpPr/>
          <p:nvPr>
            <p:custDataLst>
              <p:tags r:id="rId6"/>
            </p:custDataLst>
          </p:nvPr>
        </p:nvSpPr>
        <p:spPr>
          <a:xfrm rot="180000">
            <a:off x="4949825" y="4820285"/>
            <a:ext cx="1564640" cy="604520"/>
          </a:xfrm>
          <a:prstGeom prst="curved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p:cNvPicPr>
            <a:picLocks noChangeAspect="1"/>
          </p:cNvPicPr>
          <p:nvPr/>
        </p:nvPicPr>
        <p:blipFill>
          <a:blip r:embed="rId7"/>
          <a:stretch>
            <a:fillRect/>
          </a:stretch>
        </p:blipFill>
        <p:spPr>
          <a:xfrm>
            <a:off x="673100" y="2288540"/>
            <a:ext cx="4982210" cy="2435860"/>
          </a:xfrm>
          <a:prstGeom prst="rect">
            <a:avLst/>
          </a:prstGeom>
        </p:spPr>
      </p:pic>
      <p:pic>
        <p:nvPicPr>
          <p:cNvPr id="4" name="图片 3"/>
          <p:cNvPicPr>
            <a:picLocks noChangeAspect="1"/>
          </p:cNvPicPr>
          <p:nvPr/>
        </p:nvPicPr>
        <p:blipFill>
          <a:blip r:embed="rId8"/>
          <a:stretch>
            <a:fillRect/>
          </a:stretch>
        </p:blipFill>
        <p:spPr>
          <a:xfrm>
            <a:off x="6499860" y="1646555"/>
            <a:ext cx="5222875" cy="2118360"/>
          </a:xfrm>
          <a:prstGeom prst="rect">
            <a:avLst/>
          </a:prstGeom>
        </p:spPr>
      </p:pic>
      <p:pic>
        <p:nvPicPr>
          <p:cNvPr id="6" name="图片 5"/>
          <p:cNvPicPr>
            <a:picLocks noChangeAspect="1"/>
          </p:cNvPicPr>
          <p:nvPr/>
        </p:nvPicPr>
        <p:blipFill>
          <a:blip r:embed="rId9"/>
          <a:stretch>
            <a:fillRect/>
          </a:stretch>
        </p:blipFill>
        <p:spPr>
          <a:xfrm>
            <a:off x="6500495" y="4076065"/>
            <a:ext cx="5222240" cy="211836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交叉学科找研究点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custDataLst>
              <p:tags r:id="rId4"/>
            </p:custDataLst>
          </p:nvPr>
        </p:nvSpPr>
        <p:spPr>
          <a:xfrm>
            <a:off x="7808595" y="5454650"/>
            <a:ext cx="4259580" cy="755650"/>
          </a:xfrm>
          <a:prstGeom prst="rect">
            <a:avLst/>
          </a:prstGeom>
          <a:noFill/>
        </p:spPr>
        <p:txBody>
          <a:bodyPr wrap="square" rtlCol="0" anchor="t">
            <a:spAutoFit/>
          </a:bodyPr>
          <a:p>
            <a:pPr>
              <a:lnSpc>
                <a:spcPct val="120000"/>
              </a:lnSpc>
            </a:pPr>
            <a:r>
              <a:rPr lang="zh-CN" altLang="en-US">
                <a:latin typeface="微软雅黑" charset="-122"/>
                <a:ea typeface="微软雅黑" charset="-122"/>
                <a:sym typeface="+mn-ea"/>
              </a:rPr>
              <a:t>生产力细分话题：</a:t>
            </a:r>
            <a:endParaRPr lang="zh-CN" altLang="en-US">
              <a:latin typeface="微软雅黑" charset="-122"/>
              <a:ea typeface="微软雅黑" charset="-122"/>
              <a:sym typeface="+mn-ea"/>
            </a:endParaRPr>
          </a:p>
          <a:p>
            <a:pPr>
              <a:lnSpc>
                <a:spcPct val="120000"/>
              </a:lnSpc>
            </a:pPr>
            <a:r>
              <a:rPr lang="zh-CN" altLang="en-US">
                <a:latin typeface="微软雅黑" charset="-122"/>
                <a:ea typeface="微软雅黑" charset="-122"/>
                <a:sym typeface="+mn-ea"/>
              </a:rPr>
              <a:t>新质生产力、新型工业化、</a:t>
            </a:r>
            <a:r>
              <a:rPr lang="zh-CN" altLang="en-US">
                <a:latin typeface="微软雅黑" charset="-122"/>
                <a:ea typeface="微软雅黑" charset="-122"/>
                <a:sym typeface="+mn-ea"/>
              </a:rPr>
              <a:t>新动能等</a:t>
            </a:r>
            <a:endParaRPr lang="zh-CN" altLang="en-US">
              <a:latin typeface="微软雅黑" charset="-122"/>
              <a:ea typeface="微软雅黑" charset="-122"/>
              <a:sym typeface="+mn-ea"/>
            </a:endParaRPr>
          </a:p>
        </p:txBody>
      </p:sp>
      <p:sp>
        <p:nvSpPr>
          <p:cNvPr id="24" name="文本框 23"/>
          <p:cNvSpPr txBox="1"/>
          <p:nvPr>
            <p:custDataLst>
              <p:tags r:id="rId5"/>
            </p:custDataLst>
          </p:nvPr>
        </p:nvSpPr>
        <p:spPr>
          <a:xfrm>
            <a:off x="5783580" y="3620770"/>
            <a:ext cx="4617720" cy="368300"/>
          </a:xfrm>
          <a:prstGeom prst="rect">
            <a:avLst/>
          </a:prstGeom>
          <a:noFill/>
        </p:spPr>
        <p:txBody>
          <a:bodyPr wrap="square" rtlCol="0">
            <a:spAutoFit/>
          </a:bodyPr>
          <a:p>
            <a:pPr algn="r"/>
            <a:r>
              <a:rPr lang="zh-CN">
                <a:latin typeface="微软雅黑" charset="-122"/>
                <a:ea typeface="微软雅黑" charset="-122"/>
              </a:rPr>
              <a:t>第三次钻取</a:t>
            </a:r>
            <a:endParaRPr lang="zh-CN">
              <a:latin typeface="微软雅黑" charset="-122"/>
              <a:ea typeface="微软雅黑" charset="-122"/>
            </a:endParaRPr>
          </a:p>
        </p:txBody>
      </p:sp>
      <p:sp>
        <p:nvSpPr>
          <p:cNvPr id="26" name="下弧形箭头 25"/>
          <p:cNvSpPr/>
          <p:nvPr>
            <p:custDataLst>
              <p:tags r:id="rId6"/>
            </p:custDataLst>
          </p:nvPr>
        </p:nvSpPr>
        <p:spPr>
          <a:xfrm rot="5400000" flipV="1">
            <a:off x="7427595" y="3577590"/>
            <a:ext cx="1649730" cy="454025"/>
          </a:xfrm>
          <a:prstGeom prst="curved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4" name="图片 3"/>
          <p:cNvPicPr>
            <a:picLocks noChangeAspect="1"/>
          </p:cNvPicPr>
          <p:nvPr/>
        </p:nvPicPr>
        <p:blipFill>
          <a:blip r:embed="rId7"/>
          <a:stretch>
            <a:fillRect/>
          </a:stretch>
        </p:blipFill>
        <p:spPr>
          <a:xfrm>
            <a:off x="1336040" y="1077595"/>
            <a:ext cx="6184265" cy="2508885"/>
          </a:xfrm>
          <a:prstGeom prst="rect">
            <a:avLst/>
          </a:prstGeom>
        </p:spPr>
      </p:pic>
      <p:pic>
        <p:nvPicPr>
          <p:cNvPr id="7" name="图片 6"/>
          <p:cNvPicPr>
            <a:picLocks noChangeAspect="1"/>
          </p:cNvPicPr>
          <p:nvPr/>
        </p:nvPicPr>
        <p:blipFill>
          <a:blip r:embed="rId8"/>
          <a:stretch>
            <a:fillRect/>
          </a:stretch>
        </p:blipFill>
        <p:spPr>
          <a:xfrm>
            <a:off x="1336040" y="3985895"/>
            <a:ext cx="6184265" cy="2508885"/>
          </a:xfrm>
          <a:prstGeom prst="rect">
            <a:avLst/>
          </a:prstGeom>
        </p:spPr>
      </p:pic>
      <p:sp>
        <p:nvSpPr>
          <p:cNvPr id="21" name="右箭头 20"/>
          <p:cNvSpPr/>
          <p:nvPr>
            <p:custDataLst>
              <p:tags r:id="rId9"/>
            </p:custDataLst>
          </p:nvPr>
        </p:nvSpPr>
        <p:spPr>
          <a:xfrm rot="5400000" flipV="1">
            <a:off x="1278255" y="3616960"/>
            <a:ext cx="892810" cy="59372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交叉学科找研究点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 name="图片 1"/>
          <p:cNvPicPr>
            <a:picLocks noChangeAspect="1"/>
          </p:cNvPicPr>
          <p:nvPr/>
        </p:nvPicPr>
        <p:blipFill>
          <a:blip r:embed="rId4"/>
          <a:stretch>
            <a:fillRect/>
          </a:stretch>
        </p:blipFill>
        <p:spPr>
          <a:xfrm>
            <a:off x="1381125" y="1003300"/>
            <a:ext cx="9429750" cy="56483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跟踪政策导向</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左箭头 11"/>
          <p:cNvSpPr/>
          <p:nvPr>
            <p:custDataLst>
              <p:tags r:id="rId4"/>
            </p:custDataLst>
          </p:nvPr>
        </p:nvSpPr>
        <p:spPr>
          <a:xfrm rot="16200000">
            <a:off x="5915025" y="3509010"/>
            <a:ext cx="424180" cy="487680"/>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5"/>
            </p:custDataLst>
          </p:nvPr>
        </p:nvSpPr>
        <p:spPr>
          <a:xfrm>
            <a:off x="4234815" y="929640"/>
            <a:ext cx="3729355" cy="368300"/>
          </a:xfrm>
          <a:prstGeom prst="rect">
            <a:avLst/>
          </a:prstGeom>
          <a:noFill/>
        </p:spPr>
        <p:txBody>
          <a:bodyPr wrap="square" rtlCol="0" anchor="t">
            <a:spAutoFit/>
          </a:bodyPr>
          <a:p>
            <a:pPr algn="ctr"/>
            <a:r>
              <a:rPr lang="zh-CN" altLang="en-US">
                <a:latin typeface="微软雅黑" charset="-122"/>
                <a:ea typeface="微软雅黑" charset="-122"/>
                <a:sym typeface="+mn-ea"/>
              </a:rPr>
              <a:t>国家</a:t>
            </a:r>
            <a:r>
              <a:rPr lang="zh-CN" altLang="en-US">
                <a:latin typeface="微软雅黑" charset="-122"/>
                <a:ea typeface="微软雅黑" charset="-122"/>
                <a:sym typeface="+mn-ea"/>
              </a:rPr>
              <a:t>自然科学基金支持研究的主题</a:t>
            </a:r>
            <a:endParaRPr lang="zh-CN" altLang="en-US">
              <a:latin typeface="微软雅黑" charset="-122"/>
              <a:ea typeface="微软雅黑" charset="-122"/>
              <a:sym typeface="+mn-ea"/>
            </a:endParaRPr>
          </a:p>
        </p:txBody>
      </p:sp>
      <p:pic>
        <p:nvPicPr>
          <p:cNvPr id="3" name="图片 2"/>
          <p:cNvPicPr>
            <a:picLocks noChangeAspect="1"/>
          </p:cNvPicPr>
          <p:nvPr/>
        </p:nvPicPr>
        <p:blipFill>
          <a:blip r:embed="rId6"/>
          <a:stretch>
            <a:fillRect/>
          </a:stretch>
        </p:blipFill>
        <p:spPr>
          <a:xfrm>
            <a:off x="2404745" y="1377950"/>
            <a:ext cx="7412990" cy="2135505"/>
          </a:xfrm>
          <a:prstGeom prst="rect">
            <a:avLst/>
          </a:prstGeom>
          <a:ln>
            <a:solidFill>
              <a:schemeClr val="bg1">
                <a:lumMod val="85000"/>
              </a:schemeClr>
            </a:solidFill>
          </a:ln>
        </p:spPr>
      </p:pic>
      <p:pic>
        <p:nvPicPr>
          <p:cNvPr id="4" name="图片 3"/>
          <p:cNvPicPr>
            <a:picLocks noChangeAspect="1"/>
          </p:cNvPicPr>
          <p:nvPr/>
        </p:nvPicPr>
        <p:blipFill>
          <a:blip r:embed="rId7"/>
          <a:stretch>
            <a:fillRect/>
          </a:stretch>
        </p:blipFill>
        <p:spPr>
          <a:xfrm>
            <a:off x="2404745" y="3963670"/>
            <a:ext cx="7412355" cy="2790190"/>
          </a:xfrm>
          <a:prstGeom prst="rect">
            <a:avLst/>
          </a:prstGeom>
          <a:ln>
            <a:solidFill>
              <a:schemeClr val="bg1">
                <a:lumMod val="85000"/>
              </a:schemeClr>
            </a:solid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跟踪政策导向</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左箭头 11"/>
          <p:cNvSpPr/>
          <p:nvPr>
            <p:custDataLst>
              <p:tags r:id="rId4"/>
            </p:custDataLst>
          </p:nvPr>
        </p:nvSpPr>
        <p:spPr>
          <a:xfrm rot="16200000">
            <a:off x="5915025" y="3509010"/>
            <a:ext cx="424180" cy="487680"/>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5"/>
            </p:custDataLst>
          </p:nvPr>
        </p:nvSpPr>
        <p:spPr>
          <a:xfrm>
            <a:off x="4234815" y="929640"/>
            <a:ext cx="3729355" cy="368300"/>
          </a:xfrm>
          <a:prstGeom prst="rect">
            <a:avLst/>
          </a:prstGeom>
          <a:noFill/>
        </p:spPr>
        <p:txBody>
          <a:bodyPr wrap="square" rtlCol="0" anchor="t">
            <a:spAutoFit/>
          </a:bodyPr>
          <a:p>
            <a:pPr algn="ctr"/>
            <a:r>
              <a:rPr lang="zh-CN" altLang="en-US">
                <a:latin typeface="微软雅黑" charset="-122"/>
                <a:ea typeface="微软雅黑" charset="-122"/>
                <a:sym typeface="+mn-ea"/>
              </a:rPr>
              <a:t>国家</a:t>
            </a:r>
            <a:r>
              <a:rPr lang="zh-CN" altLang="en-US">
                <a:latin typeface="微软雅黑" charset="-122"/>
                <a:ea typeface="微软雅黑" charset="-122"/>
                <a:sym typeface="+mn-ea"/>
              </a:rPr>
              <a:t>社会科学基金支持研究的主题</a:t>
            </a:r>
            <a:endParaRPr lang="zh-CN" altLang="en-US">
              <a:latin typeface="微软雅黑" charset="-122"/>
              <a:ea typeface="微软雅黑" charset="-122"/>
              <a:sym typeface="+mn-ea"/>
            </a:endParaRPr>
          </a:p>
        </p:txBody>
      </p:sp>
      <p:pic>
        <p:nvPicPr>
          <p:cNvPr id="6" name="图片 5"/>
          <p:cNvPicPr>
            <a:picLocks noChangeAspect="1"/>
          </p:cNvPicPr>
          <p:nvPr/>
        </p:nvPicPr>
        <p:blipFill>
          <a:blip r:embed="rId6"/>
          <a:stretch>
            <a:fillRect/>
          </a:stretch>
        </p:blipFill>
        <p:spPr>
          <a:xfrm>
            <a:off x="2404745" y="3964940"/>
            <a:ext cx="7412355" cy="2797175"/>
          </a:xfrm>
          <a:prstGeom prst="rect">
            <a:avLst/>
          </a:prstGeom>
          <a:ln>
            <a:solidFill>
              <a:schemeClr val="bg1">
                <a:lumMod val="85000"/>
              </a:schemeClr>
            </a:solidFill>
          </a:ln>
        </p:spPr>
      </p:pic>
      <p:pic>
        <p:nvPicPr>
          <p:cNvPr id="7" name="图片 6"/>
          <p:cNvPicPr>
            <a:picLocks noChangeAspect="1"/>
          </p:cNvPicPr>
          <p:nvPr/>
        </p:nvPicPr>
        <p:blipFill>
          <a:blip r:embed="rId7"/>
          <a:stretch>
            <a:fillRect/>
          </a:stretch>
        </p:blipFill>
        <p:spPr>
          <a:xfrm>
            <a:off x="2404745" y="1430655"/>
            <a:ext cx="7396480" cy="2098675"/>
          </a:xfrm>
          <a:prstGeom prst="rect">
            <a:avLst/>
          </a:prstGeom>
          <a:ln>
            <a:solidFill>
              <a:schemeClr val="bg1">
                <a:lumMod val="85000"/>
              </a:schemeClr>
            </a:solid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热点中的忽视点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nvSpPr>
        <p:spPr>
          <a:xfrm>
            <a:off x="1318260" y="1243330"/>
            <a:ext cx="9556115" cy="4521835"/>
          </a:xfrm>
          <a:prstGeom prst="rect">
            <a:avLst/>
          </a:prstGeom>
          <a:noFill/>
        </p:spPr>
        <p:txBody>
          <a:bodyPr wrap="square" rtlCol="0">
            <a:spAutoFit/>
          </a:bodyPr>
          <a:p>
            <a:pPr>
              <a:lnSpc>
                <a:spcPct val="160000"/>
              </a:lnSpc>
            </a:pPr>
            <a:r>
              <a:rPr lang="zh-CN" altLang="en-US">
                <a:latin typeface="微软雅黑" charset="-122"/>
                <a:ea typeface="微软雅黑" charset="-122"/>
              </a:rPr>
              <a:t>寻找忽视点的逻辑思路：</a:t>
            </a:r>
            <a:endParaRPr lang="zh-CN" altLang="en-US">
              <a:latin typeface="微软雅黑" charset="-122"/>
              <a:ea typeface="微软雅黑" charset="-122"/>
            </a:endParaRPr>
          </a:p>
          <a:p>
            <a:pPr>
              <a:lnSpc>
                <a:spcPct val="160000"/>
              </a:lnSpc>
            </a:pPr>
            <a:r>
              <a:rPr lang="zh-CN" altLang="en-US">
                <a:latin typeface="微软雅黑" charset="-122"/>
                <a:ea typeface="微软雅黑" charset="-122"/>
              </a:rPr>
              <a:t>（</a:t>
            </a:r>
            <a:r>
              <a:rPr lang="en-US" altLang="zh-CN">
                <a:latin typeface="微软雅黑" charset="-122"/>
                <a:ea typeface="微软雅黑" charset="-122"/>
              </a:rPr>
              <a:t>1</a:t>
            </a:r>
            <a:r>
              <a:rPr lang="zh-CN" altLang="en-US">
                <a:latin typeface="微软雅黑" charset="-122"/>
                <a:ea typeface="微软雅黑" charset="-122"/>
              </a:rPr>
              <a:t>）</a:t>
            </a:r>
            <a:r>
              <a:rPr lang="zh-CN" altLang="en-US" b="1">
                <a:solidFill>
                  <a:srgbClr val="0070C0"/>
                </a:solidFill>
                <a:latin typeface="微软雅黑" charset="-122"/>
                <a:ea typeface="微软雅黑" charset="-122"/>
              </a:rPr>
              <a:t>分析对象：</a:t>
            </a:r>
            <a:r>
              <a:rPr lang="zh-CN" altLang="en-US">
                <a:latin typeface="微软雅黑" charset="-122"/>
                <a:ea typeface="微软雅黑" charset="-122"/>
              </a:rPr>
              <a:t>高被引但下载量相对较少的文献</a:t>
            </a: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pPr>
            <a:endParaRPr lang="zh-CN" altLang="en-US">
              <a:latin typeface="微软雅黑" charset="-122"/>
              <a:ea typeface="微软雅黑" charset="-122"/>
            </a:endParaRPr>
          </a:p>
          <a:p>
            <a:pPr>
              <a:lnSpc>
                <a:spcPct val="160000"/>
              </a:lnSpc>
              <a:spcBef>
                <a:spcPts val="0"/>
              </a:spcBef>
              <a:spcAft>
                <a:spcPts val="0"/>
              </a:spcAft>
            </a:pPr>
            <a:r>
              <a:rPr lang="zh-CN" altLang="en-US">
                <a:latin typeface="微软雅黑" charset="-122"/>
                <a:ea typeface="微软雅黑" charset="-122"/>
              </a:rPr>
              <a:t>（</a:t>
            </a:r>
            <a:r>
              <a:rPr lang="en-US" altLang="zh-CN">
                <a:latin typeface="微软雅黑" charset="-122"/>
                <a:ea typeface="微软雅黑" charset="-122"/>
              </a:rPr>
              <a:t>2</a:t>
            </a:r>
            <a:r>
              <a:rPr lang="zh-CN" altLang="en-US">
                <a:latin typeface="微软雅黑" charset="-122"/>
                <a:ea typeface="微软雅黑" charset="-122"/>
              </a:rPr>
              <a:t>）</a:t>
            </a:r>
            <a:r>
              <a:rPr lang="zh-CN" altLang="en-US" b="1">
                <a:solidFill>
                  <a:srgbClr val="0070C0"/>
                </a:solidFill>
                <a:latin typeface="微软雅黑" charset="-122"/>
                <a:ea typeface="微软雅黑" charset="-122"/>
              </a:rPr>
              <a:t>分析方法</a:t>
            </a:r>
            <a:r>
              <a:rPr lang="zh-CN" altLang="en-US" b="1">
                <a:solidFill>
                  <a:srgbClr val="F07110"/>
                </a:solidFill>
                <a:latin typeface="微软雅黑" charset="-122"/>
                <a:ea typeface="微软雅黑" charset="-122"/>
              </a:rPr>
              <a:t>：</a:t>
            </a:r>
            <a:r>
              <a:rPr lang="zh-CN" altLang="en-US">
                <a:latin typeface="微软雅黑" charset="-122"/>
                <a:ea typeface="微软雅黑" charset="-122"/>
              </a:rPr>
              <a:t>共词聚类分析</a:t>
            </a:r>
            <a:endParaRPr lang="zh-CN" altLang="en-US">
              <a:latin typeface="微软雅黑" charset="-122"/>
              <a:ea typeface="微软雅黑" charset="-122"/>
            </a:endParaRPr>
          </a:p>
          <a:p>
            <a:pPr>
              <a:lnSpc>
                <a:spcPct val="160000"/>
              </a:lnSpc>
              <a:spcBef>
                <a:spcPts val="0"/>
              </a:spcBef>
              <a:spcAft>
                <a:spcPts val="0"/>
              </a:spcAft>
            </a:pPr>
            <a:r>
              <a:rPr lang="zh-CN" altLang="en-US">
                <a:latin typeface="微软雅黑" charset="-122"/>
                <a:ea typeface="微软雅黑" charset="-122"/>
              </a:rPr>
              <a:t>（</a:t>
            </a:r>
            <a:r>
              <a:rPr lang="en-US" altLang="zh-CN">
                <a:latin typeface="微软雅黑" charset="-122"/>
                <a:ea typeface="微软雅黑" charset="-122"/>
              </a:rPr>
              <a:t>3</a:t>
            </a:r>
            <a:r>
              <a:rPr lang="zh-CN" altLang="en-US" b="1">
                <a:latin typeface="微软雅黑" charset="-122"/>
                <a:ea typeface="微软雅黑" charset="-122"/>
              </a:rPr>
              <a:t>）</a:t>
            </a:r>
            <a:r>
              <a:rPr lang="zh-CN" altLang="en-US" b="1">
                <a:solidFill>
                  <a:srgbClr val="0070C0"/>
                </a:solidFill>
                <a:latin typeface="微软雅黑" charset="-122"/>
                <a:ea typeface="微软雅黑" charset="-122"/>
              </a:rPr>
              <a:t>推理逻辑：</a:t>
            </a:r>
            <a:r>
              <a:rPr lang="zh-CN" altLang="en-US">
                <a:latin typeface="微软雅黑" charset="-122"/>
                <a:ea typeface="微软雅黑" charset="-122"/>
              </a:rPr>
              <a:t>较少被关注的重要文献中，共现次数较多的核心词可能是被忽视的研究方向</a:t>
            </a:r>
            <a:endParaRPr lang="zh-CN" altLang="en-US">
              <a:latin typeface="微软雅黑" charset="-122"/>
              <a:ea typeface="微软雅黑" charset="-122"/>
            </a:endParaRPr>
          </a:p>
        </p:txBody>
      </p:sp>
      <p:sp>
        <p:nvSpPr>
          <p:cNvPr id="4" name="椭圆 3"/>
          <p:cNvSpPr/>
          <p:nvPr>
            <p:custDataLst>
              <p:tags r:id="rId4"/>
            </p:custDataLst>
          </p:nvPr>
        </p:nvSpPr>
        <p:spPr>
          <a:xfrm>
            <a:off x="3160395" y="2576830"/>
            <a:ext cx="2199005" cy="1616710"/>
          </a:xfrm>
          <a:prstGeom prst="ellipse">
            <a:avLst/>
          </a:prstGeom>
          <a:no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custDataLst>
              <p:tags r:id="rId5"/>
            </p:custDataLst>
          </p:nvPr>
        </p:nvSpPr>
        <p:spPr>
          <a:xfrm>
            <a:off x="3908425" y="2509520"/>
            <a:ext cx="2199005" cy="1616710"/>
          </a:xfrm>
          <a:prstGeom prst="ellipse">
            <a:avLst/>
          </a:prstGeom>
          <a:solidFill>
            <a:srgbClr val="0070C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高下载（</a:t>
            </a:r>
            <a:r>
              <a:rPr lang="en-US" altLang="zh-CN"/>
              <a:t>TOP100</a:t>
            </a:r>
            <a:r>
              <a:rPr lang="zh-CN" altLang="en-US"/>
              <a:t>）</a:t>
            </a:r>
            <a:endParaRPr lang="zh-CN" altLang="en-US"/>
          </a:p>
        </p:txBody>
      </p:sp>
      <p:sp>
        <p:nvSpPr>
          <p:cNvPr id="19" name="文本框 18"/>
          <p:cNvSpPr txBox="1"/>
          <p:nvPr>
            <p:custDataLst>
              <p:tags r:id="rId6"/>
            </p:custDataLst>
          </p:nvPr>
        </p:nvSpPr>
        <p:spPr>
          <a:xfrm>
            <a:off x="3253105" y="2792730"/>
            <a:ext cx="641985" cy="757555"/>
          </a:xfrm>
          <a:prstGeom prst="rect">
            <a:avLst/>
          </a:prstGeom>
          <a:noFill/>
        </p:spPr>
        <p:txBody>
          <a:bodyPr vert="eaVert" wrap="square" rtlCol="0">
            <a:noAutofit/>
          </a:bodyPr>
          <a:p>
            <a:r>
              <a:rPr lang="zh-CN" altLang="en-US" sz="1600"/>
              <a:t>高被引</a:t>
            </a:r>
            <a:endParaRPr lang="zh-CN" altLang="en-US" sz="1600"/>
          </a:p>
        </p:txBody>
      </p:sp>
      <p:sp>
        <p:nvSpPr>
          <p:cNvPr id="20" name="文本框 19"/>
          <p:cNvSpPr txBox="1"/>
          <p:nvPr>
            <p:custDataLst>
              <p:tags r:id="rId7"/>
            </p:custDataLst>
          </p:nvPr>
        </p:nvSpPr>
        <p:spPr>
          <a:xfrm>
            <a:off x="3378200" y="3418205"/>
            <a:ext cx="701675" cy="583565"/>
          </a:xfrm>
          <a:prstGeom prst="rect">
            <a:avLst/>
          </a:prstGeom>
          <a:noFill/>
        </p:spPr>
        <p:txBody>
          <a:bodyPr wrap="square" rtlCol="0">
            <a:spAutoFit/>
          </a:bodyPr>
          <a:p>
            <a:r>
              <a:rPr lang="en-US" altLang="zh-CN" sz="1600"/>
              <a:t>TOP</a:t>
            </a:r>
            <a:endParaRPr lang="en-US" altLang="zh-CN" sz="1600"/>
          </a:p>
          <a:p>
            <a:r>
              <a:rPr lang="en-US" altLang="zh-CN" sz="1600"/>
              <a:t>(100)</a:t>
            </a:r>
            <a:endParaRPr lang="en-US" altLang="zh-CN" sz="160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1285" y="901065"/>
            <a:ext cx="11280775" cy="506730"/>
          </a:xfrm>
          <a:prstGeom prst="rect">
            <a:avLst/>
          </a:prstGeom>
          <a:noFill/>
        </p:spPr>
        <p:txBody>
          <a:bodyPr wrap="square" rtlCol="0" anchor="t">
            <a:spAutoFit/>
          </a:bodyPr>
          <a:p>
            <a:pPr>
              <a:lnSpc>
                <a:spcPct val="150000"/>
              </a:lnSpc>
            </a:pPr>
            <a:r>
              <a:rPr lang="zh-CN" altLang="en-US" b="1"/>
              <a:t>（二）我的CNKI</a:t>
            </a:r>
            <a:r>
              <a:rPr lang="en-US" altLang="zh-CN" b="1"/>
              <a:t> </a:t>
            </a:r>
            <a:endParaRPr lang="zh-CN" altLang="en-US" sz="1400"/>
          </a:p>
        </p:txBody>
      </p:sp>
      <p:sp>
        <p:nvSpPr>
          <p:cNvPr id="2" name="矩形: 圆角 14"/>
          <p:cNvSpPr/>
          <p:nvPr>
            <p:custDataLst>
              <p:tags r:id="rId1"/>
            </p:custDataLst>
          </p:nvPr>
        </p:nvSpPr>
        <p:spPr>
          <a:xfrm>
            <a:off x="219075" y="2140585"/>
            <a:ext cx="2587625" cy="3769360"/>
          </a:xfrm>
          <a:prstGeom prst="roundRect">
            <a:avLst>
              <a:gd name="adj" fmla="val 9236"/>
            </a:avLst>
          </a:prstGeom>
          <a:solidFill>
            <a:srgbClr val="FFFFFF"/>
          </a:solidFill>
          <a:effectLst>
            <a:outerShdw blurRad="508000" dist="76200" dir="5400000" algn="bl" rotWithShape="0">
              <a:schemeClr val="accent1">
                <a:alpha val="20000"/>
              </a:schemeClr>
            </a:outerShdw>
          </a:effectLst>
        </p:spPr>
        <p:txBody>
          <a:bodyPr rtlCol="0" anchor="ctr"/>
          <a:p>
            <a:pPr algn="ctr"/>
            <a:endParaRPr kumimoji="1" lang="zh-CN" altLang="en-US" sz="3200">
              <a:solidFill>
                <a:schemeClr val="tx1"/>
              </a:solidFill>
              <a:latin typeface="+mj-ea"/>
              <a:ea typeface="+mj-ea"/>
              <a:sym typeface="微软雅黑" charset="-122"/>
            </a:endParaRPr>
          </a:p>
        </p:txBody>
      </p:sp>
      <p:pic>
        <p:nvPicPr>
          <p:cNvPr id="18" name="图片 17"/>
          <p:cNvPicPr>
            <a:picLocks noChangeAspect="1"/>
          </p:cNvPicPr>
          <p:nvPr/>
        </p:nvPicPr>
        <p:blipFill>
          <a:blip r:embed="rId2"/>
          <a:stretch>
            <a:fillRect/>
          </a:stretch>
        </p:blipFill>
        <p:spPr>
          <a:xfrm>
            <a:off x="219075" y="2264410"/>
            <a:ext cx="2593340" cy="984885"/>
          </a:xfrm>
          <a:prstGeom prst="rect">
            <a:avLst/>
          </a:prstGeom>
        </p:spPr>
      </p:pic>
      <p:pic>
        <p:nvPicPr>
          <p:cNvPr id="20" name="图片 19"/>
          <p:cNvPicPr>
            <a:picLocks noChangeAspect="1"/>
          </p:cNvPicPr>
          <p:nvPr/>
        </p:nvPicPr>
        <p:blipFill>
          <a:blip r:embed="rId3"/>
          <a:stretch>
            <a:fillRect/>
          </a:stretch>
        </p:blipFill>
        <p:spPr>
          <a:xfrm>
            <a:off x="219075" y="3249295"/>
            <a:ext cx="2593340" cy="1058545"/>
          </a:xfrm>
          <a:prstGeom prst="rect">
            <a:avLst/>
          </a:prstGeom>
        </p:spPr>
      </p:pic>
      <p:pic>
        <p:nvPicPr>
          <p:cNvPr id="23" name="图片 22"/>
          <p:cNvPicPr>
            <a:picLocks noChangeAspect="1"/>
          </p:cNvPicPr>
          <p:nvPr/>
        </p:nvPicPr>
        <p:blipFill>
          <a:blip r:embed="rId4"/>
          <a:srcRect b="53748"/>
          <a:stretch>
            <a:fillRect/>
          </a:stretch>
        </p:blipFill>
        <p:spPr>
          <a:xfrm>
            <a:off x="208280" y="4305935"/>
            <a:ext cx="2602865" cy="694690"/>
          </a:xfrm>
          <a:prstGeom prst="rect">
            <a:avLst/>
          </a:prstGeom>
        </p:spPr>
      </p:pic>
      <p:pic>
        <p:nvPicPr>
          <p:cNvPr id="24" name="图片 23"/>
          <p:cNvPicPr>
            <a:picLocks noChangeAspect="1"/>
          </p:cNvPicPr>
          <p:nvPr/>
        </p:nvPicPr>
        <p:blipFill>
          <a:blip r:embed="rId5"/>
          <a:srcRect l="18646"/>
          <a:stretch>
            <a:fillRect/>
          </a:stretch>
        </p:blipFill>
        <p:spPr>
          <a:xfrm>
            <a:off x="219075" y="5011420"/>
            <a:ext cx="2588260" cy="714375"/>
          </a:xfrm>
          <a:prstGeom prst="rect">
            <a:avLst/>
          </a:prstGeom>
        </p:spPr>
      </p:pic>
      <p:sp>
        <p:nvSpPr>
          <p:cNvPr id="25" name="矩形 24"/>
          <p:cNvSpPr/>
          <p:nvPr/>
        </p:nvSpPr>
        <p:spPr>
          <a:xfrm>
            <a:off x="2651125" y="2264410"/>
            <a:ext cx="79375" cy="94996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26" name="矩形 25"/>
          <p:cNvSpPr/>
          <p:nvPr/>
        </p:nvSpPr>
        <p:spPr>
          <a:xfrm>
            <a:off x="2361565" y="3295015"/>
            <a:ext cx="79375" cy="7620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27" name="矩形 26"/>
          <p:cNvSpPr/>
          <p:nvPr/>
        </p:nvSpPr>
        <p:spPr>
          <a:xfrm>
            <a:off x="1863725" y="4887595"/>
            <a:ext cx="187325" cy="7620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28" name="矩形 27"/>
          <p:cNvSpPr/>
          <p:nvPr/>
        </p:nvSpPr>
        <p:spPr>
          <a:xfrm>
            <a:off x="2371725" y="5011420"/>
            <a:ext cx="76200" cy="7620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31" name="图片 30"/>
          <p:cNvPicPr>
            <a:picLocks noChangeAspect="1"/>
          </p:cNvPicPr>
          <p:nvPr/>
        </p:nvPicPr>
        <p:blipFill>
          <a:blip r:embed="rId6"/>
          <a:stretch>
            <a:fillRect/>
          </a:stretch>
        </p:blipFill>
        <p:spPr>
          <a:xfrm>
            <a:off x="2900045" y="2140585"/>
            <a:ext cx="657225" cy="285750"/>
          </a:xfrm>
          <a:prstGeom prst="rect">
            <a:avLst/>
          </a:prstGeom>
        </p:spPr>
      </p:pic>
      <p:sp>
        <p:nvSpPr>
          <p:cNvPr id="32" name="矩形 31"/>
          <p:cNvSpPr/>
          <p:nvPr/>
        </p:nvSpPr>
        <p:spPr>
          <a:xfrm>
            <a:off x="2977515" y="2191385"/>
            <a:ext cx="565150" cy="21336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33" name="图片 32" descr="箭头"/>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9235" y="2222500"/>
            <a:ext cx="169545" cy="169545"/>
          </a:xfrm>
          <a:prstGeom prst="rect">
            <a:avLst/>
          </a:prstGeom>
        </p:spPr>
      </p:pic>
      <p:sp>
        <p:nvSpPr>
          <p:cNvPr id="34" name="文本框 33"/>
          <p:cNvSpPr txBox="1"/>
          <p:nvPr/>
        </p:nvSpPr>
        <p:spPr>
          <a:xfrm>
            <a:off x="208280" y="1336675"/>
            <a:ext cx="3413760" cy="645160"/>
          </a:xfrm>
          <a:prstGeom prst="rect">
            <a:avLst/>
          </a:prstGeom>
          <a:noFill/>
        </p:spPr>
        <p:txBody>
          <a:bodyPr wrap="square" rtlCol="0" anchor="t">
            <a:spAutoFit/>
          </a:bodyPr>
          <a:p>
            <a:pPr>
              <a:lnSpc>
                <a:spcPct val="150000"/>
              </a:lnSpc>
            </a:pPr>
            <a:r>
              <a:rPr lang="zh-CN" altLang="en-US" sz="1200">
                <a:sym typeface="+mn-ea"/>
              </a:rPr>
              <a:t>个人登录后，在检索结果页、文献知网节页、总库或各单库个性化首页及阅读页进行文献收藏</a:t>
            </a:r>
            <a:endParaRPr lang="zh-CN" altLang="en-US" sz="1200">
              <a:sym typeface="+mn-ea"/>
            </a:endParaRPr>
          </a:p>
        </p:txBody>
      </p:sp>
      <p:sp>
        <p:nvSpPr>
          <p:cNvPr id="35" name="矩形: 圆角 14"/>
          <p:cNvSpPr/>
          <p:nvPr>
            <p:custDataLst>
              <p:tags r:id="rId9"/>
            </p:custDataLst>
          </p:nvPr>
        </p:nvSpPr>
        <p:spPr>
          <a:xfrm>
            <a:off x="4116705" y="2140585"/>
            <a:ext cx="2587625" cy="3769360"/>
          </a:xfrm>
          <a:prstGeom prst="roundRect">
            <a:avLst>
              <a:gd name="adj" fmla="val 9236"/>
            </a:avLst>
          </a:prstGeom>
          <a:solidFill>
            <a:srgbClr val="FFFFFF"/>
          </a:solidFill>
          <a:effectLst>
            <a:outerShdw blurRad="508000" dist="76200" dir="5400000" algn="bl" rotWithShape="0">
              <a:schemeClr val="accent1">
                <a:alpha val="20000"/>
              </a:schemeClr>
            </a:outerShdw>
          </a:effectLst>
        </p:spPr>
        <p:txBody>
          <a:bodyPr rtlCol="0" anchor="ctr"/>
          <a:p>
            <a:pPr algn="ctr"/>
            <a:endParaRPr kumimoji="1" lang="zh-CN" altLang="en-US" sz="3200">
              <a:solidFill>
                <a:schemeClr val="tx1"/>
              </a:solidFill>
              <a:latin typeface="+mj-ea"/>
              <a:ea typeface="+mj-ea"/>
              <a:sym typeface="微软雅黑" charset="-122"/>
            </a:endParaRPr>
          </a:p>
        </p:txBody>
      </p:sp>
      <p:pic>
        <p:nvPicPr>
          <p:cNvPr id="36" name="图片 35"/>
          <p:cNvPicPr>
            <a:picLocks noChangeAspect="1"/>
          </p:cNvPicPr>
          <p:nvPr/>
        </p:nvPicPr>
        <p:blipFill>
          <a:blip r:embed="rId10"/>
          <a:srcRect l="32035"/>
          <a:stretch>
            <a:fillRect/>
          </a:stretch>
        </p:blipFill>
        <p:spPr>
          <a:xfrm>
            <a:off x="4253865" y="2228850"/>
            <a:ext cx="2437130" cy="1444625"/>
          </a:xfrm>
          <a:prstGeom prst="rect">
            <a:avLst/>
          </a:prstGeom>
        </p:spPr>
      </p:pic>
      <p:pic>
        <p:nvPicPr>
          <p:cNvPr id="37" name="图片 36"/>
          <p:cNvPicPr>
            <a:picLocks noChangeAspect="1"/>
          </p:cNvPicPr>
          <p:nvPr/>
        </p:nvPicPr>
        <p:blipFill>
          <a:blip r:embed="rId11"/>
          <a:srcRect l="67703" t="24128"/>
          <a:stretch>
            <a:fillRect/>
          </a:stretch>
        </p:blipFill>
        <p:spPr>
          <a:xfrm>
            <a:off x="4162425" y="3679825"/>
            <a:ext cx="2552700" cy="1141730"/>
          </a:xfrm>
          <a:prstGeom prst="rect">
            <a:avLst/>
          </a:prstGeom>
        </p:spPr>
      </p:pic>
      <p:pic>
        <p:nvPicPr>
          <p:cNvPr id="39" name="图片 38"/>
          <p:cNvPicPr>
            <a:picLocks noChangeAspect="1"/>
          </p:cNvPicPr>
          <p:nvPr/>
        </p:nvPicPr>
        <p:blipFill>
          <a:blip r:embed="rId12"/>
          <a:srcRect l="36858"/>
          <a:stretch>
            <a:fillRect/>
          </a:stretch>
        </p:blipFill>
        <p:spPr>
          <a:xfrm>
            <a:off x="4204970" y="4779010"/>
            <a:ext cx="2437765" cy="1045845"/>
          </a:xfrm>
          <a:prstGeom prst="rect">
            <a:avLst/>
          </a:prstGeom>
          <a:effectLst/>
        </p:spPr>
      </p:pic>
      <p:sp>
        <p:nvSpPr>
          <p:cNvPr id="40" name="矩形 39"/>
          <p:cNvSpPr/>
          <p:nvPr/>
        </p:nvSpPr>
        <p:spPr>
          <a:xfrm>
            <a:off x="6397625" y="2294255"/>
            <a:ext cx="95250" cy="111125"/>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41" name="矩形 40"/>
          <p:cNvSpPr/>
          <p:nvPr/>
        </p:nvSpPr>
        <p:spPr>
          <a:xfrm>
            <a:off x="6282690" y="3723005"/>
            <a:ext cx="158750" cy="15113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42" name="矩形 41"/>
          <p:cNvSpPr/>
          <p:nvPr/>
        </p:nvSpPr>
        <p:spPr>
          <a:xfrm>
            <a:off x="5420360" y="4809490"/>
            <a:ext cx="165100" cy="7620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sp>
        <p:nvSpPr>
          <p:cNvPr id="44" name="矩形 43"/>
          <p:cNvSpPr/>
          <p:nvPr/>
        </p:nvSpPr>
        <p:spPr>
          <a:xfrm>
            <a:off x="6741160" y="2141220"/>
            <a:ext cx="463550" cy="500380"/>
          </a:xfrm>
          <a:prstGeom prst="rect">
            <a:avLst/>
          </a:prstGeom>
          <a:noFill/>
          <a:ln>
            <a:solidFill>
              <a:srgbClr val="2D73ED"/>
            </a:solidFill>
            <a:prstDash val="sysDash"/>
          </a:ln>
        </p:spPr>
        <p:txBody>
          <a:bodyPr wrap="square" lIns="0" tIns="0" rIns="0" bIns="0" rtlCol="0" anchor="b">
            <a:noAutofit/>
          </a:bodyPr>
          <a:p>
            <a:pPr lvl="0" algn="l">
              <a:buClrTx/>
              <a:buSzTx/>
              <a:buFontTx/>
            </a:pPr>
            <a:endParaRPr lang="zh-CN" altLang="en-US" sz="2000" b="1">
              <a:gradFill>
                <a:gsLst>
                  <a:gs pos="0">
                    <a:schemeClr val="accent1">
                      <a:lumMod val="40000"/>
                      <a:lumOff val="60000"/>
                      <a:alpha val="100000"/>
                    </a:schemeClr>
                  </a:gs>
                  <a:gs pos="100000">
                    <a:schemeClr val="accent1">
                      <a:alpha val="100000"/>
                    </a:schemeClr>
                  </a:gs>
                </a:gsLst>
                <a:lin ang="5400000" scaled="0"/>
              </a:gradFill>
              <a:latin typeface="+mn-ea"/>
              <a:cs typeface="MiSans Normal" panose="00000500000000000000" charset="-122"/>
              <a:sym typeface="MiSans Normal" panose="00000500000000000000" charset="-122"/>
            </a:endParaRPr>
          </a:p>
        </p:txBody>
      </p:sp>
      <p:pic>
        <p:nvPicPr>
          <p:cNvPr id="45" name="图片 44" descr="箭头"/>
          <p:cNvPicPr>
            <a:picLocks noChangeAspect="1"/>
          </p:cNvPicPr>
          <p:nvPr/>
        </p:nvPicPr>
        <p:blipFill>
          <a:blip r:embed="rId7">
            <a:extLst>
              <a:ext uri="{96DAC541-7B7A-43D3-8B79-37D633B846F1}">
                <asvg:svgBlip xmlns:asvg="http://schemas.microsoft.com/office/drawing/2016/SVG/main" r:embed="rId13"/>
              </a:ext>
            </a:extLst>
          </a:blip>
          <a:stretch>
            <a:fillRect/>
          </a:stretch>
        </p:blipFill>
        <p:spPr>
          <a:xfrm>
            <a:off x="6473190" y="2157095"/>
            <a:ext cx="169545" cy="169545"/>
          </a:xfrm>
          <a:prstGeom prst="rect">
            <a:avLst/>
          </a:prstGeom>
        </p:spPr>
      </p:pic>
      <p:pic>
        <p:nvPicPr>
          <p:cNvPr id="46" name="图片 45"/>
          <p:cNvPicPr>
            <a:picLocks noChangeAspect="1"/>
          </p:cNvPicPr>
          <p:nvPr/>
        </p:nvPicPr>
        <p:blipFill>
          <a:blip r:embed="rId14"/>
          <a:srcRect t="3214" r="4052" b="10878"/>
          <a:stretch>
            <a:fillRect/>
          </a:stretch>
        </p:blipFill>
        <p:spPr>
          <a:xfrm>
            <a:off x="6783705" y="2157095"/>
            <a:ext cx="330835" cy="441325"/>
          </a:xfrm>
          <a:prstGeom prst="rect">
            <a:avLst/>
          </a:prstGeom>
        </p:spPr>
      </p:pic>
      <p:sp>
        <p:nvSpPr>
          <p:cNvPr id="47" name="文本框 46"/>
          <p:cNvSpPr txBox="1"/>
          <p:nvPr/>
        </p:nvSpPr>
        <p:spPr>
          <a:xfrm>
            <a:off x="4018915" y="1322070"/>
            <a:ext cx="3019425" cy="645160"/>
          </a:xfrm>
          <a:prstGeom prst="rect">
            <a:avLst/>
          </a:prstGeom>
        </p:spPr>
        <p:txBody>
          <a:bodyPr wrap="square">
            <a:spAutoFit/>
          </a:bodyPr>
          <a:p>
            <a:pPr marL="0" indent="0" algn="just" defTabSz="266700">
              <a:lnSpc>
                <a:spcPct val="150000"/>
              </a:lnSpc>
              <a:spcAft>
                <a:spcPct val="0"/>
              </a:spcAft>
            </a:pPr>
            <a:r>
              <a:rPr lang="zh-CN" altLang="en-US" sz="1200">
                <a:latin typeface="等线" panose="02010600030101010101" charset="-122"/>
                <a:ea typeface="等线" panose="02010600030101010101" charset="-122"/>
              </a:rPr>
              <a:t>个人登录后，可在文献知网节、作者知网节和期刊详情页进行关注</a:t>
            </a:r>
            <a:endParaRPr lang="zh-CN" altLang="en-US" sz="1200">
              <a:latin typeface="等线" panose="02010600030101010101" charset="-122"/>
              <a:ea typeface="等线" panose="02010600030101010101" charset="-122"/>
            </a:endParaRPr>
          </a:p>
        </p:txBody>
      </p:sp>
      <p:sp>
        <p:nvSpPr>
          <p:cNvPr id="48" name="矩形: 圆角 14"/>
          <p:cNvSpPr/>
          <p:nvPr>
            <p:custDataLst>
              <p:tags r:id="rId15"/>
            </p:custDataLst>
          </p:nvPr>
        </p:nvSpPr>
        <p:spPr>
          <a:xfrm>
            <a:off x="8065135" y="2140585"/>
            <a:ext cx="2587625" cy="3769360"/>
          </a:xfrm>
          <a:prstGeom prst="roundRect">
            <a:avLst>
              <a:gd name="adj" fmla="val 9236"/>
            </a:avLst>
          </a:prstGeom>
          <a:solidFill>
            <a:srgbClr val="FFFFFF"/>
          </a:solidFill>
          <a:effectLst>
            <a:outerShdw blurRad="508000" dist="76200" dir="5400000" algn="bl" rotWithShape="0">
              <a:schemeClr val="accent1">
                <a:alpha val="20000"/>
              </a:schemeClr>
            </a:outerShdw>
          </a:effectLst>
        </p:spPr>
        <p:txBody>
          <a:bodyPr rtlCol="0" anchor="ctr"/>
          <a:p>
            <a:pPr algn="ctr"/>
            <a:endParaRPr kumimoji="1" lang="zh-CN" altLang="en-US" sz="3200">
              <a:solidFill>
                <a:schemeClr val="tx1"/>
              </a:solidFill>
              <a:latin typeface="+mj-ea"/>
              <a:ea typeface="+mj-ea"/>
              <a:sym typeface="微软雅黑" charset="-122"/>
            </a:endParaRPr>
          </a:p>
        </p:txBody>
      </p:sp>
      <p:pic>
        <p:nvPicPr>
          <p:cNvPr id="49" name="图片 48"/>
          <p:cNvPicPr>
            <a:picLocks noChangeAspect="1"/>
          </p:cNvPicPr>
          <p:nvPr/>
        </p:nvPicPr>
        <p:blipFill>
          <a:blip r:embed="rId16"/>
          <a:stretch>
            <a:fillRect/>
          </a:stretch>
        </p:blipFill>
        <p:spPr>
          <a:xfrm>
            <a:off x="8018780" y="2785745"/>
            <a:ext cx="2633980" cy="1589405"/>
          </a:xfrm>
          <a:prstGeom prst="rect">
            <a:avLst/>
          </a:prstGeom>
        </p:spPr>
      </p:pic>
      <p:pic>
        <p:nvPicPr>
          <p:cNvPr id="50" name="图片 49"/>
          <p:cNvPicPr>
            <a:picLocks noChangeAspect="1"/>
          </p:cNvPicPr>
          <p:nvPr/>
        </p:nvPicPr>
        <p:blipFill>
          <a:blip r:embed="rId17"/>
          <a:srcRect r="15693"/>
          <a:stretch>
            <a:fillRect/>
          </a:stretch>
        </p:blipFill>
        <p:spPr>
          <a:xfrm>
            <a:off x="8065135" y="4375150"/>
            <a:ext cx="2559050" cy="1223010"/>
          </a:xfrm>
          <a:prstGeom prst="rect">
            <a:avLst/>
          </a:prstGeom>
        </p:spPr>
      </p:pic>
      <p:pic>
        <p:nvPicPr>
          <p:cNvPr id="51" name="图片 50"/>
          <p:cNvPicPr>
            <a:picLocks noChangeAspect="1"/>
          </p:cNvPicPr>
          <p:nvPr/>
        </p:nvPicPr>
        <p:blipFill>
          <a:blip r:embed="rId18"/>
          <a:stretch>
            <a:fillRect/>
          </a:stretch>
        </p:blipFill>
        <p:spPr>
          <a:xfrm>
            <a:off x="8525510" y="2326640"/>
            <a:ext cx="1495425" cy="361950"/>
          </a:xfrm>
          <a:prstGeom prst="rect">
            <a:avLst/>
          </a:prstGeom>
        </p:spPr>
      </p:pic>
      <p:sp>
        <p:nvSpPr>
          <p:cNvPr id="52" name="文本框 51"/>
          <p:cNvSpPr txBox="1"/>
          <p:nvPr/>
        </p:nvSpPr>
        <p:spPr>
          <a:xfrm>
            <a:off x="8065135" y="1336675"/>
            <a:ext cx="2432685" cy="579120"/>
          </a:xfrm>
          <a:prstGeom prst="rect">
            <a:avLst/>
          </a:prstGeom>
        </p:spPr>
        <p:txBody>
          <a:bodyPr wrap="square">
            <a:noAutofit/>
          </a:bodyPr>
          <a:p>
            <a:pPr marL="0" indent="0" algn="just" defTabSz="266700">
              <a:lnSpc>
                <a:spcPct val="140000"/>
              </a:lnSpc>
              <a:spcAft>
                <a:spcPct val="0"/>
              </a:spcAft>
            </a:pPr>
            <a:r>
              <a:rPr lang="zh-CN" altLang="en-US" sz="1200">
                <a:latin typeface="等线" panose="02010600030101010101" charset="-122"/>
                <a:ea typeface="等线" panose="02010600030101010101" charset="-122"/>
              </a:rPr>
              <a:t>个人登录后，可对检索结果进行主题定制、查看检索历史</a:t>
            </a:r>
            <a:endParaRPr lang="zh-CN" altLang="en-US" sz="1200">
              <a:latin typeface="等线" panose="02010600030101010101" charset="-122"/>
              <a:ea typeface="等线" panose="02010600030101010101" charset="-122"/>
            </a:endParaRPr>
          </a:p>
        </p:txBody>
      </p:sp>
      <p:sp>
        <p:nvSpPr>
          <p:cNvPr id="3" name="文本框 2"/>
          <p:cNvSpPr txBox="1"/>
          <p:nvPr>
            <p:custDataLst>
              <p:tags r:id="rId19"/>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cs typeface="微软雅黑" charset="-122"/>
                <a:sym typeface="+mn-ea"/>
              </a:rPr>
              <a:t>总库</a:t>
            </a:r>
            <a:r>
              <a:rPr lang="zh-CN" sz="3200" b="1" dirty="0">
                <a:solidFill>
                  <a:srgbClr val="0070C0"/>
                </a:solidFill>
                <a:latin typeface="微软雅黑" charset="-122"/>
                <a:ea typeface="微软雅黑" charset="-122"/>
                <a:cs typeface="微软雅黑" charset="-122"/>
                <a:sym typeface="+mn-ea"/>
              </a:rPr>
              <a:t>功能升级</a:t>
            </a:r>
            <a:endParaRPr lang="zh-CN" sz="3200" b="1" dirty="0">
              <a:solidFill>
                <a:srgbClr val="0070C0"/>
              </a:solidFill>
              <a:latin typeface="微软雅黑" charset="-122"/>
              <a:ea typeface="微软雅黑" charset="-122"/>
              <a:cs typeface="微软雅黑" charset="-122"/>
              <a:sym typeface="+mn-ea"/>
            </a:endParaRPr>
          </a:p>
        </p:txBody>
      </p:sp>
      <p:cxnSp>
        <p:nvCxnSpPr>
          <p:cNvPr id="6" name="直接连接符 5"/>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12090"/>
            <a:ext cx="1428864" cy="597535"/>
            <a:chOff x="2904" y="1893"/>
            <a:chExt cx="3716" cy="2690"/>
          </a:xfrm>
        </p:grpSpPr>
        <p:sp>
          <p:nvSpPr>
            <p:cNvPr id="7" name="矩形 6"/>
            <p:cNvSpPr/>
            <p:nvPr>
              <p:custDataLst>
                <p:tags r:id="rId20"/>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三角形 7"/>
            <p:cNvSpPr/>
            <p:nvPr>
              <p:custDataLst>
                <p:tags r:id="rId21"/>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2"/>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热点中的忽视点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2"/>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3"/>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 name="图片 1"/>
          <p:cNvPicPr>
            <a:picLocks noChangeAspect="1"/>
          </p:cNvPicPr>
          <p:nvPr/>
        </p:nvPicPr>
        <p:blipFill>
          <a:blip r:embed="rId4"/>
          <a:stretch>
            <a:fillRect/>
          </a:stretch>
        </p:blipFill>
        <p:spPr>
          <a:xfrm>
            <a:off x="290195" y="922655"/>
            <a:ext cx="11610975" cy="5905500"/>
          </a:xfrm>
          <a:prstGeom prst="rect">
            <a:avLst/>
          </a:prstGeom>
        </p:spPr>
      </p:pic>
      <p:pic>
        <p:nvPicPr>
          <p:cNvPr id="4" name="图片 3"/>
          <p:cNvPicPr>
            <a:picLocks noChangeAspect="1"/>
          </p:cNvPicPr>
          <p:nvPr/>
        </p:nvPicPr>
        <p:blipFill>
          <a:blip r:embed="rId5"/>
          <a:stretch>
            <a:fillRect/>
          </a:stretch>
        </p:blipFill>
        <p:spPr>
          <a:xfrm>
            <a:off x="287655" y="924560"/>
            <a:ext cx="11591925" cy="5829300"/>
          </a:xfrm>
          <a:prstGeom prst="rect">
            <a:avLst/>
          </a:prstGeom>
        </p:spPr>
      </p:pic>
      <p:pic>
        <p:nvPicPr>
          <p:cNvPr id="6" name="图片 5"/>
          <p:cNvPicPr>
            <a:picLocks noChangeAspect="1"/>
          </p:cNvPicPr>
          <p:nvPr/>
        </p:nvPicPr>
        <p:blipFill>
          <a:blip r:embed="rId6"/>
          <a:stretch>
            <a:fillRect/>
          </a:stretch>
        </p:blipFill>
        <p:spPr>
          <a:xfrm>
            <a:off x="283210" y="927100"/>
            <a:ext cx="11601450" cy="584835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828165" y="904875"/>
            <a:ext cx="8490585" cy="5843905"/>
          </a:xfrm>
          <a:prstGeom prst="rect">
            <a:avLst/>
          </a:prstGeom>
        </p:spPr>
      </p:pic>
      <p:sp>
        <p:nvSpPr>
          <p:cNvPr id="5" name="文本框 4"/>
          <p:cNvSpPr txBox="1"/>
          <p:nvPr>
            <p:custDataLst>
              <p:tags r:id="rId2"/>
            </p:custDataLst>
          </p:nvPr>
        </p:nvSpPr>
        <p:spPr>
          <a:xfrm>
            <a:off x="1477645" y="142240"/>
            <a:ext cx="8923655" cy="652145"/>
          </a:xfrm>
          <a:prstGeom prst="rect">
            <a:avLst/>
          </a:prstGeom>
          <a:noFill/>
        </p:spPr>
        <p:txBody>
          <a:bodyPr wrap="square" rtlCol="0" anchor="t">
            <a:noAutofit/>
          </a:bodyPr>
          <a:p>
            <a:pPr eaLnBrk="1" hangingPunct="1">
              <a:lnSpc>
                <a:spcPct val="125000"/>
              </a:lnSpc>
            </a:pPr>
            <a:r>
              <a:rPr lang="zh-CN" sz="3200" b="1" dirty="0">
                <a:solidFill>
                  <a:srgbClr val="0070C0"/>
                </a:solidFill>
                <a:latin typeface="微软雅黑" charset="-122"/>
                <a:ea typeface="微软雅黑" charset="-122"/>
                <a:sym typeface="+mn-ea"/>
              </a:rPr>
              <a:t>热点中的忽视点</a:t>
            </a:r>
            <a:endParaRPr lang="zh-CN" sz="3200" b="1" dirty="0">
              <a:solidFill>
                <a:srgbClr val="0070C0"/>
              </a:solidFill>
              <a:latin typeface="微软雅黑" charset="-122"/>
              <a:ea typeface="微软雅黑" charset="-122"/>
              <a:sym typeface="+mn-ea"/>
            </a:endParaRPr>
          </a:p>
        </p:txBody>
      </p:sp>
      <p:cxnSp>
        <p:nvCxnSpPr>
          <p:cNvPr id="15" name="直接连接符 14"/>
          <p:cNvCxnSpPr/>
          <p:nvPr/>
        </p:nvCxnSpPr>
        <p:spPr>
          <a:xfrm>
            <a:off x="1062355" y="809625"/>
            <a:ext cx="849058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0" y="212090"/>
            <a:ext cx="1428864" cy="597535"/>
            <a:chOff x="2904" y="1893"/>
            <a:chExt cx="3716" cy="2690"/>
          </a:xfrm>
        </p:grpSpPr>
        <p:sp>
          <p:nvSpPr>
            <p:cNvPr id="17" name="矩形 16"/>
            <p:cNvSpPr/>
            <p:nvPr>
              <p:custDataLst>
                <p:tags r:id="rId3"/>
              </p:custDataLst>
            </p:nvPr>
          </p:nvSpPr>
          <p:spPr>
            <a:xfrm>
              <a:off x="2904" y="1893"/>
              <a:ext cx="3714" cy="26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直角三角形 17"/>
            <p:cNvSpPr/>
            <p:nvPr>
              <p:custDataLst>
                <p:tags r:id="rId4"/>
              </p:custDataLst>
            </p:nvPr>
          </p:nvSpPr>
          <p:spPr>
            <a:xfrm flipH="1">
              <a:off x="5667" y="1893"/>
              <a:ext cx="953" cy="26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矩形 1"/>
          <p:cNvSpPr/>
          <p:nvPr/>
        </p:nvSpPr>
        <p:spPr>
          <a:xfrm>
            <a:off x="3786505" y="3475990"/>
            <a:ext cx="755015" cy="147828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8985885" y="3498850"/>
            <a:ext cx="1179830" cy="147828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7" grpId="0" bldLvl="0" animBg="1"/>
      <p:bldP spid="7"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
          <p:cNvPicPr>
            <a:picLocks noChangeAspect="1"/>
          </p:cNvPicPr>
          <p:nvPr/>
        </p:nvPicPr>
        <p:blipFill>
          <a:blip r:embed="rId1"/>
          <a:stretch>
            <a:fillRect/>
          </a:stretch>
        </p:blipFill>
        <p:spPr>
          <a:xfrm>
            <a:off x="0" y="1729317"/>
            <a:ext cx="12192000" cy="2598420"/>
          </a:xfrm>
          <a:prstGeom prst="rect">
            <a:avLst/>
          </a:prstGeom>
        </p:spPr>
      </p:pic>
      <p:sp>
        <p:nvSpPr>
          <p:cNvPr id="6" name="文本框 5"/>
          <p:cNvSpPr txBox="1"/>
          <p:nvPr/>
        </p:nvSpPr>
        <p:spPr>
          <a:xfrm>
            <a:off x="5424549" y="2557355"/>
            <a:ext cx="6297930" cy="912495"/>
          </a:xfrm>
          <a:prstGeom prst="rect">
            <a:avLst/>
          </a:prstGeom>
          <a:noFill/>
        </p:spPr>
        <p:txBody>
          <a:bodyPr wrap="none" rtlCol="0">
            <a:spAutoFit/>
          </a:bodyPr>
          <a:lstStyle/>
          <a:p>
            <a:pPr algn="l"/>
            <a:r>
              <a:rPr lang="zh-CN" altLang="en-US" sz="5335" b="1" dirty="0">
                <a:solidFill>
                  <a:schemeClr val="bg1"/>
                </a:solidFill>
                <a:latin typeface="思源黑体 Regular" panose="020B0500000000000000" charset="-122"/>
                <a:ea typeface="思源黑体 Regular" panose="020B0500000000000000" charset="-122"/>
                <a:cs typeface="思源黑体 Regular" panose="020B0500000000000000" charset="-122"/>
              </a:rPr>
              <a:t>谢谢，祝学业有成！</a:t>
            </a:r>
            <a:endParaRPr lang="zh-CN" altLang="en-US" sz="5335" b="1" dirty="0">
              <a:solidFill>
                <a:schemeClr val="bg1"/>
              </a:solidFill>
              <a:latin typeface="思源黑体 Regular" panose="020B0500000000000000" charset="-122"/>
              <a:ea typeface="思源黑体 Regular" panose="020B0500000000000000" charset="-122"/>
              <a:cs typeface="思源黑体 Regular" panose="020B0500000000000000" charset="-122"/>
            </a:endParaRPr>
          </a:p>
        </p:txBody>
      </p:sp>
      <p:pic>
        <p:nvPicPr>
          <p:cNvPr id="9" name="图片 8"/>
          <p:cNvPicPr>
            <a:picLocks noChangeAspect="1"/>
          </p:cNvPicPr>
          <p:nvPr/>
        </p:nvPicPr>
        <p:blipFill>
          <a:blip r:embed="rId2"/>
          <a:stretch>
            <a:fillRect/>
          </a:stretch>
        </p:blipFill>
        <p:spPr>
          <a:xfrm>
            <a:off x="236961" y="428919"/>
            <a:ext cx="4313828" cy="681485"/>
          </a:xfrm>
          <a:prstGeom prst="rect">
            <a:avLst/>
          </a:prstGeom>
        </p:spPr>
      </p:pic>
      <p:pic>
        <p:nvPicPr>
          <p:cNvPr id="4" name="图片 3" descr="2024中国知网logo-修改版"/>
          <p:cNvPicPr>
            <a:picLocks noChangeAspect="1"/>
          </p:cNvPicPr>
          <p:nvPr/>
        </p:nvPicPr>
        <p:blipFill>
          <a:blip r:embed="rId3"/>
          <a:srcRect t="8609" b="23003"/>
          <a:stretch>
            <a:fillRect/>
          </a:stretch>
        </p:blipFill>
        <p:spPr>
          <a:xfrm>
            <a:off x="9474200" y="349250"/>
            <a:ext cx="2585720" cy="840740"/>
          </a:xfrm>
          <a:prstGeom prst="rect">
            <a:avLst/>
          </a:prstGeom>
        </p:spPr>
      </p:pic>
    </p:spTree>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special20163021_1*i*0"/>
  <p:tag name="KSO_WM_TEMPLATE_CATEGORY" val="special"/>
  <p:tag name="KSO_WM_TEMPLATE_INDEX" val="20163021"/>
  <p:tag name="KSO_WM_UNIT_INDEX" val="0"/>
</p:tagLst>
</file>

<file path=ppt/tags/tag10.xml><?xml version="1.0" encoding="utf-8"?>
<p:tagLst xmlns:p="http://schemas.openxmlformats.org/presentationml/2006/main">
  <p:tag name="KSO_WM_TAG_VERSION" val="1.0"/>
  <p:tag name="KSO_WM_BEAUTIFY_FLAG" val="#wm#"/>
  <p:tag name="KSO_WM_UNIT_TYPE" val="i"/>
  <p:tag name="KSO_WM_UNIT_ID" val="special20163021_42*i*48"/>
  <p:tag name="KSO_WM_TEMPLATE_CATEGORY" val="special"/>
  <p:tag name="KSO_WM_TEMPLATE_INDEX" val="20163021"/>
  <p:tag name="KSO_WM_UNIT_INDEX" val="48"/>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TAG_VERSION" val="1.0"/>
  <p:tag name="KSO_WM_BEAUTIFY_FLAG" val="#wm#"/>
  <p:tag name="KSO_WM_UNIT_TYPE" val="i"/>
  <p:tag name="KSO_WM_UNIT_ID" val="special20163021_42*i*55"/>
  <p:tag name="KSO_WM_TEMPLATE_CATEGORY" val="special"/>
  <p:tag name="KSO_WM_TEMPLATE_INDEX" val="20163021"/>
  <p:tag name="KSO_WM_UNIT_INDEX" val="55"/>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MH" val="20160523132948"/>
  <p:tag name="MH_LIBRARY" val="GRAPHIC"/>
  <p:tag name="MH_TYPE" val="SubTitle"/>
  <p:tag name="MH_ORDER" val="3"/>
  <p:tag name="KSO_WM_BEAUTIFY_FLAG" val=""/>
</p:tagLst>
</file>

<file path=ppt/tags/tag112.xml><?xml version="1.0" encoding="utf-8"?>
<p:tagLst xmlns:p="http://schemas.openxmlformats.org/presentationml/2006/main">
  <p:tag name="MH" val="20160523132948"/>
  <p:tag name="MH_LIBRARY" val="GRAPHIC"/>
  <p:tag name="MH_TYPE" val="SubTitle"/>
  <p:tag name="MH_ORDER" val="3"/>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TAG_VERSION" val="1.0"/>
  <p:tag name="KSO_WM_BEAUTIFY_FLAG" val="#wm#"/>
  <p:tag name="KSO_WM_UNIT_TYPE" val="i"/>
  <p:tag name="KSO_WM_UNIT_ID" val="special20163021_42*i*62"/>
  <p:tag name="KSO_WM_TEMPLATE_CATEGORY" val="special"/>
  <p:tag name="KSO_WM_TEMPLATE_INDEX" val="20163021"/>
  <p:tag name="KSO_WM_UNIT_INDEX" val="62"/>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TAG_VERSION" val="1.0"/>
  <p:tag name="KSO_WM_BEAUTIFY_FLAG" val="#wm#"/>
  <p:tag name="KSO_WM_UNIT_TYPE" val="i"/>
  <p:tag name="KSO_WM_UNIT_ID" val="special20163021_42*i*69"/>
  <p:tag name="KSO_WM_TEMPLATE_CATEGORY" val="special"/>
  <p:tag name="KSO_WM_TEMPLATE_INDEX" val="20163021"/>
  <p:tag name="KSO_WM_UNIT_INDEX" val="69"/>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AG_VERSION" val="1.0"/>
  <p:tag name="KSO_WM_TEMPLATE_CATEGORY" val="basetag"/>
  <p:tag name="KSO_WM_TEMPLATE_INDEX" val="2016302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TAG_VERSION" val="1.0"/>
  <p:tag name="KSO_WM_TEMPLATE_CATEGORY" val="basetag"/>
  <p:tag name="KSO_WM_TEMPLATE_INDEX" val="2016302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wm#"/>
  <p:tag name="KSO_WM_TEMPLATE_CATEGORY" val="custom"/>
  <p:tag name="KSO_WM_TEMPLATE_INDEX" val="2020508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REFSHAPE" val="936564012"/>
</p:tagLst>
</file>

<file path=ppt/tags/tag188.xml><?xml version="1.0" encoding="utf-8"?>
<p:tagLst xmlns:p="http://schemas.openxmlformats.org/presentationml/2006/main">
  <p:tag name="REFSHAPE" val="936564284"/>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wm#"/>
  <p:tag name="KSO_WM_TEMPLATE_CATEGORY" val="custom"/>
  <p:tag name="KSO_WM_TEMPLATE_INDEX" val="20205081"/>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TAG_VERSION" val="1.0"/>
  <p:tag name="KSO_WM_BEAUTIFY_FLAG" val="#wm#"/>
  <p:tag name="KSO_WM_UNIT_TYPE" val="i"/>
  <p:tag name="KSO_WM_UNIT_ID" val="special20163021_4*i*9"/>
  <p:tag name="KSO_WM_TEMPLATE_CATEGORY" val="special"/>
  <p:tag name="KSO_WM_TEMPLATE_INDEX" val="20163021"/>
  <p:tag name="KSO_WM_UNIT_INDEX" val="9"/>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wm#"/>
  <p:tag name="KSO_WM_TEMPLATE_CATEGORY" val="custom"/>
  <p:tag name="KSO_WM_TEMPLATE_INDEX" val="20205081"/>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TABLE_ENDDRAG_ORIGIN_RECT" val="740*322"/>
  <p:tag name="TABLE_ENDDRAG_RECT" val="155*193*740*322"/>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wm#"/>
  <p:tag name="KSO_WM_TEMPLATE_CATEGORY" val="custom"/>
  <p:tag name="KSO_WM_TEMPLATE_INDEX" val="2020508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UNIT_PLACING_PICTURE_USER_VIEWPORT" val="{&quot;height&quot;:5317,&quot;width&quot;:9452}"/>
  <p:tag name="KSO_WM_BEAUTIFY_FLAG" val=""/>
</p:tagLst>
</file>

<file path=ppt/tags/tag2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7.xml><?xml version="1.0" encoding="utf-8"?>
<p:tagLst xmlns:p="http://schemas.openxmlformats.org/presentationml/2006/main">
  <p:tag name="KSO_WM_TAG_VERSION" val="1.0"/>
  <p:tag name="KSO_WM_BEAUTIFY_FLAG" val="#wm#"/>
  <p:tag name="KSO_WM_UNIT_TYPE" val="i"/>
  <p:tag name="KSO_WM_UNIT_ID" val="special20163021_4*i*11"/>
  <p:tag name="KSO_WM_TEMPLATE_CATEGORY" val="special"/>
  <p:tag name="KSO_WM_TEMPLATE_INDEX" val="20163021"/>
  <p:tag name="KSO_WM_UNIT_INDEX" val="1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TEMPLATE_CATEGORY" val="basetag"/>
  <p:tag name="KSO_WM_TEMPLATE_INDEX" val="20163021"/>
  <p:tag name="KSO_WM_TAG_VERSION" val="1.0"/>
  <p:tag name="KSO_WM_SLIDE_ID" val="basetag20163021_4"/>
  <p:tag name="KSO_WM_SLIDE_INDEX" val="4"/>
  <p:tag name="KSO_WM_SLIDE_ITEM_CNT" val="0"/>
  <p:tag name="KSO_WM_SLIDE_TYPE" val="sectionTitle"/>
  <p:tag name="KSO_WM_BEAUTIFY_FLAG" val="#wm#"/>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TAG_VERSION" val="1.0"/>
  <p:tag name="KSO_WM_BEAUTIFY_FLAG" val="#wm#"/>
  <p:tag name="KSO_WM_UNIT_TYPE" val="i"/>
  <p:tag name="KSO_WM_UNIT_ID" val="special20163021_4*i*10"/>
  <p:tag name="KSO_WM_TEMPLATE_CATEGORY" val="special"/>
  <p:tag name="KSO_WM_TEMPLATE_INDEX" val="20163021"/>
  <p:tag name="KSO_WM_UNIT_INDEX" val="10"/>
</p:tagLst>
</file>

<file path=ppt/tags/tag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p="http://schemas.openxmlformats.org/presentationml/2006/main">
  <p:tag name="KSO_WM_TAG_VERSION" val="1.0"/>
  <p:tag name="KSO_WM_BEAUTIFY_FLAG" val="#wm#"/>
  <p:tag name="KSO_WM_UNIT_TYPE" val="i"/>
  <p:tag name="KSO_WM_UNIT_ID" val="special20163021_3*i*5"/>
  <p:tag name="KSO_WM_TEMPLATE_CATEGORY" val="special"/>
  <p:tag name="KSO_WM_TEMPLATE_INDEX" val="20163021"/>
  <p:tag name="KSO_WM_UNIT_INDEX" val="5"/>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p="http://schemas.openxmlformats.org/presentationml/2006/main">
  <p:tag name="KSO_WM_TAG_VERSION" val="1.0"/>
  <p:tag name="KSO_WM_BEAUTIFY_FLAG" val="#wm#"/>
  <p:tag name="KSO_WM_UNIT_TYPE" val="i"/>
  <p:tag name="KSO_WM_UNIT_ID" val="special20163021_3*i*5"/>
  <p:tag name="KSO_WM_TEMPLATE_CATEGORY" val="special"/>
  <p:tag name="KSO_WM_TEMPLATE_INDEX" val="20163021"/>
  <p:tag name="KSO_WM_UNIT_INDEX" val="5"/>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TAG_VERSION" val="1.0"/>
  <p:tag name="KSO_WM_BEAUTIFY_FLAG" val="#wm#"/>
  <p:tag name="KSO_WM_UNIT_TYPE" val="i"/>
  <p:tag name="KSO_WM_UNIT_ID" val="special20163021_3*i*5"/>
  <p:tag name="KSO_WM_TEMPLATE_CATEGORY" val="special"/>
  <p:tag name="KSO_WM_TEMPLATE_INDEX" val="20163021"/>
  <p:tag name="KSO_WM_UNIT_INDEX" val="5"/>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p="http://schemas.openxmlformats.org/presentationml/2006/main">
  <p:tag name="KSO_WM_TAG_VERSION" val="1.0"/>
  <p:tag name="KSO_WM_BEAUTIFY_FLAG" val="#wm#"/>
  <p:tag name="KSO_WM_UNIT_TYPE" val="i"/>
  <p:tag name="KSO_WM_UNIT_ID" val="special20163021_3*i*5"/>
  <p:tag name="KSO_WM_TEMPLATE_CATEGORY" val="special"/>
  <p:tag name="KSO_WM_TEMPLATE_INDEX" val="20163021"/>
  <p:tag name="KSO_WM_UNIT_INDEX" val="5"/>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AG_VERSION" val="1.0"/>
  <p:tag name="KSO_WM_BEAUTIFY_FLAG" val="#wm#"/>
  <p:tag name="KSO_WM_UNIT_TYPE" val="i"/>
  <p:tag name="KSO_WM_UNIT_ID" val="special20163021_3*i*5"/>
  <p:tag name="KSO_WM_TEMPLATE_CATEGORY" val="special"/>
  <p:tag name="KSO_WM_TEMPLATE_INDEX" val="20163021"/>
  <p:tag name="KSO_WM_UNIT_INDEX" val="5"/>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p="http://schemas.openxmlformats.org/presentationml/2006/main">
  <p:tag name="KSO_WM_TEMPLATE_CATEGORY" val="basetag"/>
  <p:tag name="KSO_WM_TEMPLATE_INDEX" val="20163021"/>
  <p:tag name="KSO_WM_TAG_VERSION" val="1.0"/>
  <p:tag name="KSO_WM_SLIDE_ID" val="basetag20163021_3"/>
  <p:tag name="KSO_WM_SLIDE_INDEX" val="3"/>
  <p:tag name="KSO_WM_SLIDE_ITEM_CNT" val="0"/>
  <p:tag name="KSO_WM_SLIDE_TYPE" val="contents"/>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TAG_VERSION" val="1.0"/>
  <p:tag name="KSO_WM_BEAUTIFY_FLAG" val="#wm#"/>
  <p:tag name="KSO_WM_UNIT_TYPE" val="i"/>
  <p:tag name="KSO_WM_UNIT_ID" val="special20163021_4*i*11"/>
  <p:tag name="KSO_WM_TEMPLATE_CATEGORY" val="special"/>
  <p:tag name="KSO_WM_TEMPLATE_INDEX" val="20163021"/>
  <p:tag name="KSO_WM_UNIT_INDEX" val="11"/>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wm#"/>
  <p:tag name="KSO_WM_TEMPLATE_CATEGORY" val="custom"/>
  <p:tag name="KSO_WM_TEMPLATE_INDEX" val="20205081"/>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wm#"/>
  <p:tag name="KSO_WM_TEMPLATE_CATEGORY" val="custom"/>
  <p:tag name="KSO_WM_TEMPLATE_INDEX" val="20205081"/>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wm#"/>
  <p:tag name="KSO_WM_TEMPLATE_CATEGORY" val="custom"/>
  <p:tag name="KSO_WM_TEMPLATE_INDEX" val="20205081"/>
</p:tagLst>
</file>

<file path=ppt/tags/tag394.xml><?xml version="1.0" encoding="utf-8"?>
<p:tagLst xmlns:p="http://schemas.openxmlformats.org/presentationml/2006/main">
  <p:tag name="KSO_WM_TAG_VERSION" val="1.0"/>
  <p:tag name="KSO_WM_BEAUTIFY_FLAG" val="#wm#"/>
  <p:tag name="KSO_WM_UNIT_TYPE" val="i"/>
  <p:tag name="KSO_WM_UNIT_ID" val="special20163021_4*i*11"/>
  <p:tag name="KSO_WM_TEMPLATE_CATEGORY" val="special"/>
  <p:tag name="KSO_WM_TEMPLATE_INDEX" val="20163021"/>
  <p:tag name="KSO_WM_UNIT_INDEX" val="11"/>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TEMPLATE_CATEGORY" val="basetag"/>
  <p:tag name="KSO_WM_TEMPLATE_INDEX" val="20163021"/>
  <p:tag name="KSO_WM_TAG_VERSION" val="1.0"/>
  <p:tag name="KSO_WM_SLIDE_ID" val="basetag20163021_4"/>
  <p:tag name="KSO_WM_SLIDE_INDEX" val="4"/>
  <p:tag name="KSO_WM_SLIDE_ITEM_CNT" val="0"/>
  <p:tag name="KSO_WM_SLIDE_TYPE" val="sectionTitle"/>
  <p:tag name="KSO_WM_BEAUTIFY_FLAG" val="#wm#"/>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TAG_VERSION" val="1.0"/>
  <p:tag name="KSO_WM_BEAUTIFY_FLAG" val="#wm#"/>
  <p:tag name="KSO_WM_UNIT_TYPE" val="i"/>
  <p:tag name="KSO_WM_UNIT_ID" val="special20163021_42*i*0"/>
  <p:tag name="KSO_WM_TEMPLATE_CATEGORY" val="special"/>
  <p:tag name="KSO_WM_TEMPLATE_INDEX" val="20163021"/>
  <p:tag name="KSO_WM_UNIT_INDEX" val="0"/>
</p:tagLst>
</file>

<file path=ppt/tags/tag40.xml><?xml version="1.0" encoding="utf-8"?>
<p:tagLst xmlns:p="http://schemas.openxmlformats.org/presentationml/2006/main">
  <p:tag name="KSO_WM_TEMPLATE_CATEGORY" val="basetag"/>
  <p:tag name="KSO_WM_TEMPLATE_INDEX" val="20163021"/>
  <p:tag name="KSO_WM_TAG_VERSION" val="1.0"/>
  <p:tag name="KSO_WM_SLIDE_ID" val="basetag20163021_4"/>
  <p:tag name="KSO_WM_SLIDE_INDEX" val="4"/>
  <p:tag name="KSO_WM_SLIDE_ITEM_CNT" val="0"/>
  <p:tag name="KSO_WM_SLIDE_TYPE" val="sectionTitle"/>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wm#"/>
  <p:tag name="KSO_WM_TEMPLATE_CATEGORY" val="custom"/>
  <p:tag name="KSO_WM_TEMPLATE_INDEX" val="20205081"/>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wm#"/>
  <p:tag name="KSO_WM_TEMPLATE_CATEGORY" val="custom"/>
  <p:tag name="KSO_WM_TEMPLATE_INDEX" val="20205081"/>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wm#"/>
  <p:tag name="KSO_WM_TEMPLATE_CATEGORY" val="custom"/>
  <p:tag name="KSO_WM_TEMPLATE_INDEX" val="20205081"/>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wm#"/>
  <p:tag name="KSO_WM_TEMPLATE_CATEGORY" val="custom"/>
  <p:tag name="KSO_WM_TEMPLATE_INDEX" val="20205081"/>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wm#"/>
  <p:tag name="KSO_WM_TEMPLATE_CATEGORY" val="custom"/>
  <p:tag name="KSO_WM_TEMPLATE_INDEX" val="20205081"/>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wm#"/>
  <p:tag name="KSO_WM_TEMPLATE_CATEGORY" val="custom"/>
  <p:tag name="KSO_WM_TEMPLATE_INDEX" val="20205081"/>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wm#"/>
  <p:tag name="KSO_WM_TEMPLATE_CATEGORY" val="custom"/>
  <p:tag name="KSO_WM_TEMPLATE_INDEX" val="20205081"/>
</p:tagLst>
</file>

<file path=ppt/tags/tag458.xml><?xml version="1.0" encoding="utf-8"?>
<p:tagLst xmlns:p="http://schemas.openxmlformats.org/presentationml/2006/main">
  <p:tag name="KSO_WM_TAG_VERSION" val="1.0"/>
  <p:tag name="KSO_WM_BEAUTIFY_FLAG" val="#wm#"/>
  <p:tag name="KSO_WM_UNIT_TYPE" val="i"/>
  <p:tag name="KSO_WM_UNIT_ID" val="special20163021_4*i*11"/>
  <p:tag name="KSO_WM_TEMPLATE_CATEGORY" val="special"/>
  <p:tag name="KSO_WM_TEMPLATE_INDEX" val="20163021"/>
  <p:tag name="KSO_WM_UNIT_INDEX" val="11"/>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TEMPLATE_CATEGORY" val="basetag"/>
  <p:tag name="KSO_WM_TEMPLATE_INDEX" val="20163021"/>
  <p:tag name="KSO_WM_TAG_VERSION" val="1.0"/>
  <p:tag name="KSO_WM_SLIDE_ID" val="basetag20163021_4"/>
  <p:tag name="KSO_WM_SLIDE_INDEX" val="4"/>
  <p:tag name="KSO_WM_SLIDE_ITEM_CNT" val="0"/>
  <p:tag name="KSO_WM_SLIDE_TYPE" val="sectionTitle"/>
  <p:tag name="KSO_WM_BEAUTIFY_FLAG" val="#wm#"/>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7_2*l_h_f*1_1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DIAGRAM_USE_COLOR_VALUE" val="{&quot;color_scheme&quot;:1,&quot;color_type&quot;:1,&quot;theme_color_indexes&quot;:[5,6,5,6,5,6]}"/>
</p:tagLst>
</file>

<file path=ppt/tags/tag470.xml><?xml version="1.0" encoding="utf-8"?>
<p:tagLst xmlns:p="http://schemas.openxmlformats.org/presentationml/2006/main">
  <p:tag name="KSO_WM_BEAUTIFY_FLAG" val="#wm#"/>
  <p:tag name="KSO_WM_TEMPLATE_CATEGORY" val="custom"/>
  <p:tag name="KSO_WM_TEMPLATE_INDEX" val="20205081"/>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wm#"/>
  <p:tag name="KSO_WM_TEMPLATE_CATEGORY" val="custom"/>
  <p:tag name="KSO_WM_TEMPLATE_INDEX" val="20205081"/>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2*l_h_a*1_1_1"/>
  <p:tag name="KSO_WM_TEMPLATE_CATEGORY" val="diagram"/>
  <p:tag name="KSO_WM_TEMPLATE_INDEX" val="2023333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5,6,5,6,5,6]}"/>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wm#"/>
  <p:tag name="KSO_WM_TEMPLATE_CATEGORY" val="custom"/>
  <p:tag name="KSO_WM_TEMPLATE_INDEX" val="20205081"/>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7_2*l_h_f*1_2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DIAGRAM_USE_COLOR_VALUE" val="{&quot;color_scheme&quot;:1,&quot;color_type&quot;:1,&quot;theme_color_indexes&quot;:[5,6,5,6,5,6]}"/>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wm#"/>
  <p:tag name="KSO_WM_TEMPLATE_CATEGORY" val="custom"/>
  <p:tag name="KSO_WM_TEMPLATE_INDEX" val="20205081"/>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TAG_VERSION" val="1.0"/>
  <p:tag name="KSO_WM_BEAUTIFY_FLAG" val="#wm#"/>
  <p:tag name="KSO_WM_UNIT_TYPE" val="i"/>
  <p:tag name="KSO_WM_UNIT_ID" val="special20163021_42*i*5"/>
  <p:tag name="KSO_WM_TEMPLATE_CATEGORY" val="special"/>
  <p:tag name="KSO_WM_TEMPLATE_INDEX" val="20163021"/>
  <p:tag name="KSO_WM_UNIT_INDEX" val="5"/>
</p:tagLst>
</file>

<file path=ppt/tags/tag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337_2*l_h_a*1_2_1"/>
  <p:tag name="KSO_WM_TEMPLATE_CATEGORY" val="diagram"/>
  <p:tag name="KSO_WM_TEMPLATE_INDEX" val="2023333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5,6,5,6,5,6]}"/>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wm#"/>
  <p:tag name="KSO_WM_TEMPLATE_CATEGORY" val="custom"/>
  <p:tag name="KSO_WM_TEMPLATE_INDEX" val="20205081"/>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7_2*l_h_f*1_3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DIAGRAM_USE_COLOR_VALUE" val="{&quot;color_scheme&quot;:1,&quot;color_type&quot;:1,&quot;theme_color_indexes&quot;:[5,6,5,6,5,6]}"/>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wm#"/>
  <p:tag name="KSO_WM_TEMPLATE_CATEGORY" val="custom"/>
  <p:tag name="KSO_WM_TEMPLATE_INDEX" val="20205081"/>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wm#"/>
  <p:tag name="KSO_WM_TEMPLATE_CATEGORY" val="custom"/>
  <p:tag name="KSO_WM_TEMPLATE_INDEX" val="20205081"/>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337_2*l_h_a*1_3_1"/>
  <p:tag name="KSO_WM_TEMPLATE_CATEGORY" val="diagram"/>
  <p:tag name="KSO_WM_TEMPLATE_INDEX" val="2023333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5,6,5,6,5,6]}"/>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wm#"/>
  <p:tag name="KSO_WM_TEMPLATE_CATEGORY" val="custom"/>
  <p:tag name="KSO_WM_TEMPLATE_INDEX" val="20205081"/>
</p:tagLst>
</file>

<file path=ppt/tags/tag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37_2*l_h_f*1_4_1"/>
  <p:tag name="KSO_WM_TEMPLATE_CATEGORY" val="diagram"/>
  <p:tag name="KSO_WM_TEMPLATE_INDEX" val="20233337"/>
  <p:tag name="KSO_WM_UNIT_LAYERLEVEL" val="1_1_1"/>
  <p:tag name="KSO_WM_TAG_VERSION" val="3.0"/>
  <p:tag name="KSO_WM_BEAUTIFY_FLAG" val="#wm#"/>
  <p:tag name="KSO_WM_UNIT_TEXT_FILL_FORE_SCHEMECOLOR_INDEX_BRIGHTNESS" val="0.25"/>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以便观者准确地理解您传达的思想。"/>
  <p:tag name="KSO_WM_DIAGRAM_USE_COLOR_VALUE" val="{&quot;color_scheme&quot;:1,&quot;color_type&quot;:1,&quot;theme_color_indexes&quot;:[5,6,5,6,5,6]}"/>
</p:tagLst>
</file>

<file path=ppt/tags/tag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337_2*l_h_a*1_4_1"/>
  <p:tag name="KSO_WM_TEMPLATE_CATEGORY" val="diagram"/>
  <p:tag name="KSO_WM_TEMPLATE_INDEX" val="20233337"/>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TEXT_FILL_FORE_SCHEMECOLOR_INDEX" val="1"/>
  <p:tag name="KSO_WM_UNIT_TEXT_FILL_TYPE" val="1"/>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1_2"/>
  <p:tag name="KSO_WM_TEMPLATE_CATEGORY" val="diagram"/>
  <p:tag name="KSO_WM_TEMPLATE_INDEX" val="20233337"/>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UNIT_LINE_FORE_SCHEMECOLOR_INDEX" val="13"/>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2_2"/>
  <p:tag name="KSO_WM_TEMPLATE_CATEGORY" val="diagram"/>
  <p:tag name="KSO_WM_TEMPLATE_INDEX" val="20233337"/>
  <p:tag name="KSO_WM_UNIT_LAYERLEVEL" val="1_1_1"/>
  <p:tag name="KSO_WM_TAG_VERSION" val="3.0"/>
  <p:tag name="KSO_WM_BEAUTIFY_FLAG" val="#wm#"/>
  <p:tag name="KSO_WM_UNIT_TYPE" val="l_h_i"/>
  <p:tag name="KSO_WM_UNIT_INDEX" val="1_2_2"/>
  <p:tag name="KSO_WM_DIAGRAM_VERSION" val="3"/>
  <p:tag name="KSO_WM_DIAGRAM_COLOR_TRICK" val="1"/>
  <p:tag name="KSO_WM_DIAGRAM_COLOR_TEXT_CAN_REMOVE" val="n"/>
  <p:tag name="KSO_WM_UNIT_LINE_FORE_SCHEMECOLOR_INDEX" val="13"/>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3_2"/>
  <p:tag name="KSO_WM_TEMPLATE_CATEGORY" val="diagram"/>
  <p:tag name="KSO_WM_TEMPLATE_INDEX" val="20233337"/>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UNIT_LINE_FORE_SCHEMECOLOR_INDEX" val="13"/>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37_2*l_h_i*1_4_2"/>
  <p:tag name="KSO_WM_TEMPLATE_CATEGORY" val="diagram"/>
  <p:tag name="KSO_WM_TEMPLATE_INDEX" val="20233337"/>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UNIT_LINE_FORE_SCHEMECOLOR_INDEX" val="13"/>
  <p:tag name="KSO_WM_DIAGRAM_MAX_ITEMCNT" val="4"/>
  <p:tag name="KSO_WM_DIAGRAM_MIN_ITEMCNT" val="3"/>
  <p:tag name="KSO_WM_DIAGRAM_VIRTUALLY_FRAME" val="{&quot;height&quot;:398.6090551181102,&quot;left&quot;:54.82307644100647,&quot;top&quot;:54.02503937007873,&quot;width&quot;:864.3769235589934}"/>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TAG_VERSION" val="1.0"/>
  <p:tag name="KSO_WM_BEAUTIFY_FLAG" val="#wm#"/>
  <p:tag name="KSO_WM_UNIT_TYPE" val="i"/>
  <p:tag name="KSO_WM_UNIT_ID" val="special20163021_42*i*14"/>
  <p:tag name="KSO_WM_TEMPLATE_CATEGORY" val="special"/>
  <p:tag name="KSO_WM_TEMPLATE_INDEX" val="20163021"/>
  <p:tag name="KSO_WM_UNIT_INDEX" val="14"/>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RESOURCE_RECORD_KEY" val="{&quot;70&quot;:[3321961,3322079,3323369]}"/>
</p:tagLst>
</file>

<file path=ppt/tags/tag6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32477_1*l_h_i*1_1_1"/>
  <p:tag name="KSO_WM_TEMPLATE_CATEGORY" val="custom"/>
  <p:tag name="KSO_WM_TEMPLATE_INDEX" val="20232477"/>
  <p:tag name="KSO_WM_UNIT_LAYERLEVEL" val="1_1_1"/>
  <p:tag name="KSO_WM_TAG_VERSION" val="3.0"/>
  <p:tag name="KSO_WM_DIAGRAM_MAX_ITEMCNT" val="3"/>
  <p:tag name="KSO_WM_DIAGRAM_MIN_ITEMCNT" val="3"/>
  <p:tag name="KSO_WM_DIAGRAM_VIRTUALLY_FRAME" val="{&quot;height&quot;:369.8249606299213,&quot;left&quot;:17.25,&quot;top&quot;:129.97503937007872,&quot;width&quot;:823.6799938964843}"/>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32477_1*l_h_i*1_1_1"/>
  <p:tag name="KSO_WM_TEMPLATE_CATEGORY" val="custom"/>
  <p:tag name="KSO_WM_TEMPLATE_INDEX" val="20232477"/>
  <p:tag name="KSO_WM_UNIT_LAYERLEVEL" val="1_1_1"/>
  <p:tag name="KSO_WM_TAG_VERSION" val="3.0"/>
  <p:tag name="KSO_WM_DIAGRAM_MAX_ITEMCNT" val="3"/>
  <p:tag name="KSO_WM_DIAGRAM_MIN_ITEMCNT" val="3"/>
  <p:tag name="KSO_WM_DIAGRAM_VIRTUALLY_FRAME" val="{&quot;height&quot;:369.8249606299213,&quot;left&quot;:17.25,&quot;top&quot;:129.97503937007872,&quot;width&quot;:823.6799938964843}"/>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32477_1*l_h_i*1_1_1"/>
  <p:tag name="KSO_WM_TEMPLATE_CATEGORY" val="custom"/>
  <p:tag name="KSO_WM_TEMPLATE_INDEX" val="20232477"/>
  <p:tag name="KSO_WM_UNIT_LAYERLEVEL" val="1_1_1"/>
  <p:tag name="KSO_WM_TAG_VERSION" val="3.0"/>
  <p:tag name="KSO_WM_DIAGRAM_MAX_ITEMCNT" val="3"/>
  <p:tag name="KSO_WM_DIAGRAM_MIN_ITEMCNT" val="3"/>
  <p:tag name="KSO_WM_DIAGRAM_VIRTUALLY_FRAME" val="{&quot;height&quot;:369.8249606299213,&quot;left&quot;:17.25,&quot;top&quot;:129.97503937007872,&quot;width&quot;:823.6799938964843}"/>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RESOURCE_RECORD_KEY" val="{&quot;70&quot;:[3323926]}"/>
</p:tagLst>
</file>

<file path=ppt/tags/tag7.xml><?xml version="1.0" encoding="utf-8"?>
<p:tagLst xmlns:p="http://schemas.openxmlformats.org/presentationml/2006/main">
  <p:tag name="KSO_WM_TAG_VERSION" val="1.0"/>
  <p:tag name="KSO_WM_BEAUTIFY_FLAG" val="#wm#"/>
  <p:tag name="KSO_WM_UNIT_TYPE" val="i"/>
  <p:tag name="KSO_WM_UNIT_ID" val="special20163021_42*i*25"/>
  <p:tag name="KSO_WM_TEMPLATE_CATEGORY" val="special"/>
  <p:tag name="KSO_WM_TEMPLATE_INDEX" val="20163021"/>
  <p:tag name="KSO_WM_UNIT_INDEX" val="2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TAG_VERSION" val="1.0"/>
  <p:tag name="KSO_WM_BEAUTIFY_FLAG" val="#wm#"/>
  <p:tag name="KSO_WM_UNIT_TYPE" val="i"/>
  <p:tag name="KSO_WM_UNIT_ID" val="special20163021_42*i*32"/>
  <p:tag name="KSO_WM_TEMPLATE_CATEGORY" val="special"/>
  <p:tag name="KSO_WM_TEMPLATE_INDEX" val="20163021"/>
  <p:tag name="KSO_WM_UNIT_INDEX" val="32"/>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TAG_VERSION" val="1.0"/>
  <p:tag name="KSO_WM_BEAUTIFY_FLAG" val="#wm#"/>
  <p:tag name="KSO_WM_UNIT_TYPE" val="i"/>
  <p:tag name="KSO_WM_UNIT_ID" val="special20163021_4*i*11"/>
  <p:tag name="KSO_WM_TEMPLATE_CATEGORY" val="special"/>
  <p:tag name="KSO_WM_TEMPLATE_INDEX" val="20163021"/>
  <p:tag name="KSO_WM_UNIT_INDEX" val="1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TAG_VERSION" val="1.0"/>
  <p:tag name="KSO_WM_BEAUTIFY_FLAG" val="#wm#"/>
  <p:tag name="KSO_WM_UNIT_TYPE" val="i"/>
  <p:tag name="KSO_WM_UNIT_ID" val="special20163021_42*i*41"/>
  <p:tag name="KSO_WM_TEMPLATE_CATEGORY" val="special"/>
  <p:tag name="KSO_WM_TEMPLATE_INDEX" val="20163021"/>
  <p:tag name="KSO_WM_UNIT_INDEX" val="41"/>
</p:tagLst>
</file>

<file path=ppt/tags/tag90.xml><?xml version="1.0" encoding="utf-8"?>
<p:tagLst xmlns:p="http://schemas.openxmlformats.org/presentationml/2006/main">
  <p:tag name="KSO_WM_TEMPLATE_CATEGORY" val="basetag"/>
  <p:tag name="KSO_WM_TEMPLATE_INDEX" val="20163021"/>
  <p:tag name="KSO_WM_TAG_VERSION" val="1.0"/>
  <p:tag name="KSO_WM_SLIDE_ID" val="basetag20163021_4"/>
  <p:tag name="KSO_WM_SLIDE_INDEX" val="4"/>
  <p:tag name="KSO_WM_SLIDE_ITEM_CNT" val="0"/>
  <p:tag name="KSO_WM_SLIDE_TYPE" val="sectionTitle"/>
  <p:tag name="KSO_WM_BEAUTIFY_FLAG" val="#wm#"/>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MH" val="20160523132948"/>
  <p:tag name="MH_LIBRARY" val="GRAPHIC"/>
  <p:tag name="MH_TYPE" val="SubTitle"/>
  <p:tag name="MH_ORDER" val="1"/>
  <p:tag name="KSO_WM_BEAUTIFY_FLAG" val=""/>
</p:tagLst>
</file>

<file path=ppt/tags/tag95.xml><?xml version="1.0" encoding="utf-8"?>
<p:tagLst xmlns:p="http://schemas.openxmlformats.org/presentationml/2006/main">
  <p:tag name="MH" val="20160523132948"/>
  <p:tag name="MH_LIBRARY" val="GRAPHIC"/>
  <p:tag name="MH_TYPE" val="SubTitle"/>
  <p:tag name="MH_ORDER" val="2"/>
  <p:tag name="KSO_WM_BEAUTIFY_FLAG" val=""/>
</p:tagLst>
</file>

<file path=ppt/tags/tag96.xml><?xml version="1.0" encoding="utf-8"?>
<p:tagLst xmlns:p="http://schemas.openxmlformats.org/presentationml/2006/main">
  <p:tag name="MH" val="20160523132948"/>
  <p:tag name="MH_LIBRARY" val="GRAPHIC"/>
  <p:tag name="MH_TYPE" val="SubTitle"/>
  <p:tag name="MH_ORDER" val="3"/>
  <p:tag name="KSO_WM_BEAUTIFY_FLAG" val=""/>
</p:tagLst>
</file>

<file path=ppt/tags/tag97.xml><?xml version="1.0" encoding="utf-8"?>
<p:tagLst xmlns:p="http://schemas.openxmlformats.org/presentationml/2006/main">
  <p:tag name="MH" val="20160523132948"/>
  <p:tag name="MH_LIBRARY" val="GRAPHIC"/>
  <p:tag name="MH_TYPE" val="SubTitle"/>
  <p:tag name="MH_ORDER" val="3"/>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5289</Words>
  <Application>WPS 演示</Application>
  <PresentationFormat>宽屏</PresentationFormat>
  <Paragraphs>733</Paragraphs>
  <Slides>92</Slides>
  <Notes>1</Notes>
  <HiddenSlides>0</HiddenSlides>
  <MMClips>0</MMClips>
  <ScaleCrop>false</ScaleCrop>
  <HeadingPairs>
    <vt:vector size="6" baseType="variant">
      <vt:variant>
        <vt:lpstr>已用的字体</vt:lpstr>
      </vt:variant>
      <vt:variant>
        <vt:i4>37</vt:i4>
      </vt:variant>
      <vt:variant>
        <vt:lpstr>主题</vt:lpstr>
      </vt:variant>
      <vt:variant>
        <vt:i4>2</vt:i4>
      </vt:variant>
      <vt:variant>
        <vt:lpstr>幻灯片标题</vt:lpstr>
      </vt:variant>
      <vt:variant>
        <vt:i4>92</vt:i4>
      </vt:variant>
    </vt:vector>
  </HeadingPairs>
  <TitlesOfParts>
    <vt:vector size="131" baseType="lpstr">
      <vt:lpstr>Arial</vt:lpstr>
      <vt:lpstr>宋体</vt:lpstr>
      <vt:lpstr>Wingdings</vt:lpstr>
      <vt:lpstr>Calibri</vt:lpstr>
      <vt:lpstr>微软雅黑</vt:lpstr>
      <vt:lpstr>汉仪旗黑</vt:lpstr>
      <vt:lpstr>Calibri</vt:lpstr>
      <vt:lpstr>Helvetica Neue</vt:lpstr>
      <vt:lpstr>Impact</vt:lpstr>
      <vt:lpstr>굴림</vt:lpstr>
      <vt:lpstr>思源黑体 Regular</vt:lpstr>
      <vt:lpstr>汉仪中黑KW</vt:lpstr>
      <vt:lpstr>思源黑体 Regular</vt:lpstr>
      <vt:lpstr>楷体</vt:lpstr>
      <vt:lpstr>Hiragino Sans GB</vt:lpstr>
      <vt:lpstr>Times New Roman</vt:lpstr>
      <vt:lpstr>Wingdings</vt:lpstr>
      <vt:lpstr>Century Gothic</vt:lpstr>
      <vt:lpstr>苹方-简</vt:lpstr>
      <vt:lpstr>MiSans Normal</vt:lpstr>
      <vt:lpstr>等线</vt:lpstr>
      <vt:lpstr>汉仪中等线KW</vt:lpstr>
      <vt:lpstr>标准粗黑</vt:lpstr>
      <vt:lpstr>楷体</vt:lpstr>
      <vt:lpstr>黑体</vt:lpstr>
      <vt:lpstr>Heiti SC Medium</vt:lpstr>
      <vt:lpstr>时尚中黑简体</vt:lpstr>
      <vt:lpstr>Songti SC Bold</vt:lpstr>
      <vt:lpstr>Wingdings 2</vt:lpstr>
      <vt:lpstr>Songti SC Black</vt:lpstr>
      <vt:lpstr>Verdana</vt:lpstr>
      <vt:lpstr>汉仪楷体KW</vt:lpstr>
      <vt:lpstr>宋体</vt:lpstr>
      <vt:lpstr>Arial Unicode MS</vt:lpstr>
      <vt:lpstr>汉仪书宋二KW</vt:lpstr>
      <vt:lpstr>Constantia</vt:lpstr>
      <vt:lpstr>Apple SD Gothic Neo</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刘晶鑫</cp:lastModifiedBy>
  <cp:revision>63</cp:revision>
  <dcterms:created xsi:type="dcterms:W3CDTF">2024-09-03T09:42:41Z</dcterms:created>
  <dcterms:modified xsi:type="dcterms:W3CDTF">2024-09-03T09:42:41Z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2052-5.5.1.7991</vt:lpwstr>
  </property>
  <property fmtid="{D5CDD505-2E9C-101B-9397-08002B2CF9AE}" pid="3" name="ICV">
    <vt:lpwstr>E824AE0A9D58B646ECF2CE66E5DF49CB_43</vt:lpwstr>
  </property>
</Properties>
</file>