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72" r:id="rId3"/>
    <p:sldId id="257" r:id="rId4"/>
    <p:sldId id="293" r:id="rId5"/>
    <p:sldId id="294" r:id="rId6"/>
    <p:sldId id="291" r:id="rId7"/>
    <p:sldId id="296" r:id="rId8"/>
    <p:sldId id="295" r:id="rId9"/>
    <p:sldId id="297" r:id="rId10"/>
    <p:sldId id="298" r:id="rId11"/>
    <p:sldId id="256" r:id="rId12"/>
    <p:sldId id="290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A605E"/>
    <a:srgbClr val="4F555E"/>
    <a:srgbClr val="F917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5D11C24-E899-4B66-B596-379FEFAF4513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862B1F25-0F5E-4C22-A189-D0A9CCED4A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2111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B1F25-0F5E-4C22-A189-D0A9CCED4A89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680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0222-F826-4984-B723-4F91A3BFDB84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5373-04BC-498C-9740-DFD51E09697A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39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5212-1154-46EB-8DD8-0B72D52C7BED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7074-A380-4742-988B-6DE16C24AD44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80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4AAF-9DA4-4E2A-A3E1-53621ECC967F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40C0-2AD7-4C65-ABF7-EC04324022F0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83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7A3B4-DCC4-4BCB-9E9B-F0F5BB4A7797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094AB-B6F4-428A-A949-1B3832FCCD11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004A29B-BD85-48E9-9590-75AF228E8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761" y="-41942"/>
            <a:ext cx="1148225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41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86504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62037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865698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6017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70203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32828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509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2A353-B5CE-403F-AC49-813583323944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073C-36E8-4C0E-A438-C32BE017E0CF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014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6344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848742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125902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838151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33508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0E557-2A22-4BD9-8C0D-04EFBA47052F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7199-5C6A-48BF-BCEE-01E6DC2EB29E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94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3C259-BD55-4881-807B-EA5C86BE9849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3757-AC3E-405A-8DA6-779E0841CFE2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93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4EEE-F01D-4DFA-95EB-E5EACBEA24CE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05640-670B-43D7-BFEE-07D6314AC049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31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5A479-CB6C-4C63-BC03-D0253668287E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1A99E-3E64-426A-B698-C2C054DDD296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1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BC401-3FD8-412F-AF44-1326B4F46F15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A161-B056-4F9C-B7A8-5BFD81381AEC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26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0753-5BA0-40BB-9FA2-3D0A750663E2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1C275-08CC-4C02-8A07-9515E6FC8C7A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70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FB52-03C7-4271-9EEB-7A0BB6EFFDD2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AABB8-1125-42C8-A161-FD4AF38340C1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71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22A35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90587D-5625-4290-AE86-7EDD6FC8A673}" type="datetime1">
              <a:rPr lang="en-US" altLang="zh-CN"/>
              <a:pPr>
                <a:defRPr/>
              </a:pPr>
              <a:t>6/8/2018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6F25E3-39C7-4A91-AAEF-849FD8DB7662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等腰三角形 8"/>
          <p:cNvSpPr>
            <a:spLocks noChangeArrowheads="1"/>
          </p:cNvSpPr>
          <p:nvPr/>
        </p:nvSpPr>
        <p:spPr bwMode="auto">
          <a:xfrm rot="10800000">
            <a:off x="9140825" y="-338138"/>
            <a:ext cx="2833688" cy="2443163"/>
          </a:xfrm>
          <a:prstGeom prst="triangle">
            <a:avLst>
              <a:gd name="adj" fmla="val 50000"/>
            </a:avLst>
          </a:prstGeom>
          <a:solidFill>
            <a:srgbClr val="516D8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7" name="等腰三角形 9"/>
          <p:cNvSpPr>
            <a:spLocks noChangeArrowheads="1"/>
          </p:cNvSpPr>
          <p:nvPr/>
        </p:nvSpPr>
        <p:spPr bwMode="auto">
          <a:xfrm rot="10800000">
            <a:off x="10179050" y="71438"/>
            <a:ext cx="2511425" cy="2165350"/>
          </a:xfrm>
          <a:prstGeom prst="triangle">
            <a:avLst>
              <a:gd name="adj" fmla="val 50000"/>
            </a:avLst>
          </a:prstGeom>
          <a:solidFill>
            <a:srgbClr val="0CB69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8" name="等腰三角形 10"/>
          <p:cNvSpPr>
            <a:spLocks noChangeArrowheads="1"/>
          </p:cNvSpPr>
          <p:nvPr/>
        </p:nvSpPr>
        <p:spPr bwMode="auto">
          <a:xfrm rot="10800000">
            <a:off x="10558463" y="273050"/>
            <a:ext cx="1416050" cy="1220788"/>
          </a:xfrm>
          <a:prstGeom prst="triangle">
            <a:avLst>
              <a:gd name="adj" fmla="val 50000"/>
            </a:avLst>
          </a:prstGeom>
          <a:solidFill>
            <a:srgbClr val="EED66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9" name="等腰三角形 11"/>
          <p:cNvSpPr>
            <a:spLocks noChangeArrowheads="1"/>
          </p:cNvSpPr>
          <p:nvPr/>
        </p:nvSpPr>
        <p:spPr bwMode="auto">
          <a:xfrm rot="10800000">
            <a:off x="9974263" y="1533525"/>
            <a:ext cx="661987" cy="571500"/>
          </a:xfrm>
          <a:prstGeom prst="triangle">
            <a:avLst>
              <a:gd name="adj" fmla="val 50000"/>
            </a:avLst>
          </a:prstGeom>
          <a:solidFill>
            <a:srgbClr val="EED66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0" name="等腰三角形 12"/>
          <p:cNvSpPr>
            <a:spLocks noChangeArrowheads="1"/>
          </p:cNvSpPr>
          <p:nvPr/>
        </p:nvSpPr>
        <p:spPr bwMode="auto">
          <a:xfrm rot="10800000">
            <a:off x="11633200" y="1954213"/>
            <a:ext cx="230188" cy="198437"/>
          </a:xfrm>
          <a:prstGeom prst="triangle">
            <a:avLst>
              <a:gd name="adj" fmla="val 50000"/>
            </a:avLst>
          </a:prstGeom>
          <a:solidFill>
            <a:srgbClr val="0CB69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1" name="等腰三角形 13"/>
          <p:cNvSpPr>
            <a:spLocks noChangeArrowheads="1"/>
          </p:cNvSpPr>
          <p:nvPr/>
        </p:nvSpPr>
        <p:spPr bwMode="auto">
          <a:xfrm rot="10800000">
            <a:off x="10925175" y="2582863"/>
            <a:ext cx="230188" cy="198437"/>
          </a:xfrm>
          <a:prstGeom prst="triangle">
            <a:avLst>
              <a:gd name="adj" fmla="val 50000"/>
            </a:avLst>
          </a:prstGeom>
          <a:solidFill>
            <a:srgbClr val="0CB69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2" name="等腰三角形 14"/>
          <p:cNvSpPr>
            <a:spLocks noChangeArrowheads="1"/>
          </p:cNvSpPr>
          <p:nvPr/>
        </p:nvSpPr>
        <p:spPr bwMode="auto">
          <a:xfrm rot="10800000">
            <a:off x="10879138" y="2071688"/>
            <a:ext cx="230187" cy="198437"/>
          </a:xfrm>
          <a:prstGeom prst="triangle">
            <a:avLst>
              <a:gd name="adj" fmla="val 50000"/>
            </a:avLst>
          </a:prstGeom>
          <a:solidFill>
            <a:srgbClr val="0CB69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3" name="等腰三角形 15"/>
          <p:cNvSpPr>
            <a:spLocks noChangeArrowheads="1"/>
          </p:cNvSpPr>
          <p:nvPr/>
        </p:nvSpPr>
        <p:spPr bwMode="auto">
          <a:xfrm rot="10800000">
            <a:off x="11155363" y="2203450"/>
            <a:ext cx="401637" cy="346075"/>
          </a:xfrm>
          <a:prstGeom prst="triangle">
            <a:avLst>
              <a:gd name="adj" fmla="val 50000"/>
            </a:avLst>
          </a:prstGeom>
          <a:solidFill>
            <a:srgbClr val="516D8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4" name="等腰三角形 16"/>
          <p:cNvSpPr>
            <a:spLocks noChangeArrowheads="1"/>
          </p:cNvSpPr>
          <p:nvPr/>
        </p:nvSpPr>
        <p:spPr bwMode="auto">
          <a:xfrm rot="10800000">
            <a:off x="9612313" y="1054100"/>
            <a:ext cx="230187" cy="200025"/>
          </a:xfrm>
          <a:prstGeom prst="triangle">
            <a:avLst>
              <a:gd name="adj" fmla="val 50000"/>
            </a:avLst>
          </a:prstGeom>
          <a:solidFill>
            <a:srgbClr val="0CB692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8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pat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45833E-6 -3.7037E-6 C 0.01185 0.00024 0.02174 0.00463 0.02695 0.01088 L 0.03893 0.02524 C 0.04154 0.02848 0.04544 0.02986 0.05065 0.02986 C 0.05794 0.02986 0.06406 0.0257 0.06471 0.01945 C 0.06406 0.01459 0.05794 0.00996 0.05065 0.00996 C 0.04544 0.00996 0.04154 0.01181 0.03893 0.01459 L 0.02695 0.02871 C 0.02174 0.03496 0.01185 0.03912 1.45833E-6 0.03982 C -0.01185 0.03912 -0.02175 0.03496 -0.02695 0.02871 L -0.03867 0.01459 C -0.04154 0.01181 -0.04544 0.00996 -0.05065 0.00996 C -0.05794 0.00996 -0.06406 0.01459 -0.06458 0.01945 C -0.06406 0.0257 -0.05794 0.02986 -0.05065 0.02986 C -0.04544 0.02986 -0.04154 0.02848 -0.03867 0.02524 L -0.02695 0.01088 C -0.02175 0.00463 -0.01185 0.00024 1.45833E-6 -3.7037E-6 Z " pathEditMode="relative" rAng="0" ptsTypes="AAAAAAAAAAAAAAAAA">
                                      <p:cBhvr>
                                        <p:cTn id="9" dur="4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99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path" presetSubtype="0" repeatCount="indefinite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58333E-6 -3.7037E-6 C 0.01184 0.00024 0.02174 0.00463 0.02695 0.01088 L 0.03893 0.02524 C 0.04153 0.02848 0.04544 0.02986 0.05065 0.02986 C 0.05794 0.02986 0.06406 0.0257 0.06471 0.01945 C 0.06406 0.01459 0.05794 0.00996 0.05065 0.00996 C 0.04544 0.00996 0.04153 0.01181 0.03893 0.01459 L 0.02695 0.02871 C 0.02174 0.03496 0.01184 0.03912 4.58333E-6 0.03982 C -0.01185 0.03912 -0.02175 0.03496 -0.02696 0.02871 L -0.03868 0.01459 C -0.04154 0.01181 -0.04545 0.00996 -0.05066 0.00996 C -0.05795 0.00996 -0.06407 0.01459 -0.06459 0.01945 C -0.06407 0.0257 -0.05795 0.02986 -0.05066 0.02986 C -0.04545 0.02986 -0.04154 0.02848 -0.03868 0.02524 L -0.02696 0.01088 C -0.02175 0.00463 -0.01185 0.00024 4.58333E-6 -3.7037E-6 Z " pathEditMode="relative" rAng="0" ptsTypes="AAAAAAAAAAAAAAAAA">
                                      <p:cBhvr>
                                        <p:cTn id="14" dur="4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99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29167E-6 2.22222E-6 C 0.01185 0.00023 0.02175 0.00463 0.02696 0.01088 L 0.03893 0.02523 C 0.04154 0.02847 0.04545 0.02986 0.05065 0.02986 C 0.05795 0.02986 0.06406 0.02569 0.06472 0.01944 C 0.06406 0.01458 0.05795 0.00995 0.05065 0.00995 C 0.04545 0.00995 0.04154 0.0118 0.03893 0.01458 L 0.02696 0.0287 C 0.02175 0.03495 0.01185 0.03912 -2.29167E-6 0.03981 C -0.01185 0.03912 -0.02174 0.03495 -0.02695 0.0287 L -0.03867 0.01458 C -0.04153 0.0118 -0.04544 0.00995 -0.05065 0.00995 C -0.05794 0.00995 -0.06406 0.01458 -0.06458 0.01944 C -0.06406 0.02569 -0.05794 0.02986 -0.05065 0.02986 C -0.04544 0.02986 -0.04153 0.02847 -0.03867 0.02523 L -0.02695 0.01088 C -0.02174 0.00463 -0.01185 0.00023 -2.29167E-6 2.22222E-6 Z " pathEditMode="relative" rAng="0" ptsTypes="AAAAAAAAAAAAAAAAA">
                                      <p:cBhvr>
                                        <p:cTn id="19" dur="4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99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6.25E-7 2.96296E-6 C 0.00729 2.96296E-6 0.01341 0.00277 0.01654 0.00648 L 0.02383 0.01551 C 0.02539 0.01736 0.028 0.01828 0.03112 0.01828 C 0.03555 0.01828 0.03945 0.01574 0.03971 0.01203 C 0.03945 0.00856 0.03555 0.00578 0.03112 0.00578 C 0.028 0.00578 0.02539 0.00717 0.02383 0.00856 L 0.01654 0.01759 C 0.01341 0.02129 0.00729 0.02407 -6.25E-7 0.0243 C -0.00729 0.02407 -0.01341 0.02129 -0.01654 0.01759 L -0.02383 0.00856 C -0.02539 0.00717 -0.02799 0.00578 -0.03112 0.00578 C -0.03555 0.00578 -0.03945 0.00856 -0.03958 0.01203 C -0.03945 0.01574 -0.03555 0.01828 -0.03112 0.01828 C -0.02799 0.01828 -0.02539 0.01736 -0.02383 0.01551 L -0.01654 0.00648 C -0.01341 0.00277 -0.00729 2.96296E-6 -6.25E-7 2.96296E-6 Z " pathEditMode="relative" rAng="0" ptsTypes="AAAAAAAAAAAAAAAAA">
                                      <p:cBhvr>
                                        <p:cTn id="24" dur="4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20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1.66667E-6 4.44444E-6 C 0.01185 0.00023 0.02175 0.00463 0.02695 0.01088 L 0.03893 0.02523 C 0.04154 0.02847 0.04544 0.02986 0.05065 0.02986 C 0.05794 0.02986 0.06406 0.02569 0.06472 0.01944 C 0.06406 0.01458 0.05794 0.00995 0.05065 0.00995 C 0.04544 0.00995 0.04154 0.0118 0.03893 0.01458 L 0.02695 0.0287 C 0.02175 0.03495 0.01185 0.03912 -1.66667E-6 0.03981 C -0.01185 0.03912 -0.02174 0.03495 -0.02695 0.0287 L -0.03867 0.01458 C -0.04153 0.0118 -0.04544 0.00995 -0.05065 0.00995 C -0.05794 0.00995 -0.06406 0.01458 -0.06458 0.01944 C -0.06406 0.02569 -0.05794 0.02986 -0.05065 0.02986 C -0.04544 0.02986 -0.04153 0.02847 -0.03867 0.02523 L -0.02695 0.01088 C -0.02174 0.00463 -0.01185 0.00023 -1.66667E-6 4.44444E-6 Z " pathEditMode="relative" rAng="0" ptsTypes="AAAAAAAAAAAAAAAAA">
                                      <p:cBhvr>
                                        <p:cTn id="29" dur="4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991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25E-6 -2.22222E-6 C 0.01823 0.00023 0.03359 0.00695 0.04167 0.01667 L 0.06016 0.03889 C 0.06419 0.04398 0.07031 0.04607 0.07825 0.04607 C 0.08958 0.04607 0.09909 0.03959 0.10013 0.02986 C 0.09909 0.02246 0.08958 0.01528 0.07825 0.01528 C 0.07031 0.01528 0.06419 0.01806 0.06016 0.02246 L 0.04167 0.04422 C 0.03359 0.05394 0.01823 0.06042 1.25E-6 0.06158 C -0.01836 0.06042 -0.03373 0.05394 -0.04167 0.04422 L -0.0599 0.02246 C -0.06432 0.01806 -0.07031 0.01528 -0.07839 0.01528 C -0.08971 0.01528 -0.09909 0.02246 -0.09987 0.02986 C -0.09909 0.03959 -0.08971 0.04607 -0.07839 0.04607 C -0.07031 0.04607 -0.06432 0.04398 -0.0599 0.03889 L -0.04167 0.01667 C -0.03373 0.00695 -0.01836 0.00023 1.25E-6 -2.22222E-6 Z " pathEditMode="relative" rAng="0" ptsTypes="AAAAAAAAAAAAAAAAA">
                                      <p:cBhvr>
                                        <p:cTn id="34" dur="4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00" y="307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70833E-6 4.81481E-6 C 0.01185 0.00023 0.02175 0.00462 0.02696 0.01087 L 0.03894 0.02523 C 0.04154 0.02847 0.04545 0.02986 0.05065 0.02986 C 0.05795 0.02986 0.06407 0.02569 0.06472 0.01944 C 0.06407 0.01458 0.05795 0.00995 0.05065 0.00995 C 0.04545 0.00995 0.04154 0.0118 0.03894 0.01458 L 0.02696 0.0287 C 0.02175 0.03495 0.01185 0.03912 -2.70833E-6 0.03981 C -0.01185 0.03912 -0.02174 0.03495 -0.02695 0.0287 L -0.03867 0.01458 C -0.04153 0.0118 -0.04544 0.00995 -0.05065 0.00995 C -0.05794 0.00995 -0.06406 0.01458 -0.06458 0.01944 C -0.06406 0.02569 -0.05794 0.02986 -0.05065 0.02986 C -0.04544 0.02986 -0.04153 0.02847 -0.03867 0.02523 L -0.02695 0.01087 C -0.02174 0.00462 -0.01185 0.00023 -2.70833E-6 4.81481E-6 Z " pathEditMode="relative" rAng="0" ptsTypes="AAAAAAAAAAAAAAAAA">
                                      <p:cBhvr>
                                        <p:cTn id="39" dur="4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99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04167E-6 -2.59259E-6 C 0.01185 0.00047 0.02174 0.01019 0.02695 0.02408 L 0.03893 0.05625 C 0.04154 0.06343 0.04544 0.06667 0.05065 0.06667 C 0.05794 0.06667 0.06406 0.05718 0.06471 0.04329 C 0.06406 0.03241 0.05794 0.02222 0.05065 0.02222 C 0.04544 0.02222 0.04154 0.02616 0.03893 0.03241 L 0.02695 0.06389 C 0.02174 0.07801 0.01185 0.08727 1.04167E-6 0.08889 C -0.01185 0.08727 -0.02175 0.07801 -0.02695 0.06389 L -0.03867 0.03241 C -0.04154 0.02616 -0.04544 0.02222 -0.05065 0.02222 C -0.05794 0.02222 -0.06406 0.03241 -0.06458 0.04329 C -0.06406 0.05718 -0.05794 0.06667 -0.05065 0.06667 C -0.04544 0.06667 -0.04154 0.06343 -0.03867 0.05625 L -0.02695 0.02408 C -0.02175 0.01019 -0.01185 0.00047 1.04167E-6 -2.59259E-6 Z " pathEditMode="relative" rAng="0" ptsTypes="AAAAAAAAAAAAAAAAA">
                                      <p:cBhvr>
                                        <p:cTn id="44" dur="4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444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25E-6 -2.22222E-6 C 0.01823 0.00023 0.03359 0.00695 0.04167 0.01667 L 0.06016 0.03889 C 0.06419 0.04398 0.07031 0.04607 0.07825 0.04607 C 0.08958 0.04607 0.09909 0.03959 0.10013 0.02986 C 0.09909 0.02246 0.08958 0.01528 0.07825 0.01528 C 0.07031 0.01528 0.06419 0.01806 0.06016 0.02246 L 0.04167 0.04422 C 0.03359 0.05394 0.01823 0.06042 1.25E-6 0.06158 C -0.01836 0.06042 -0.03373 0.05394 -0.04167 0.04422 L -0.0599 0.02246 C -0.06432 0.01806 -0.07031 0.01528 -0.07839 0.01528 C -0.08971 0.01528 -0.09909 0.02246 -0.09987 0.02986 C -0.09909 0.03959 -0.08971 0.04607 -0.07839 0.04607 C -0.07031 0.04607 -0.06432 0.04398 -0.0599 0.03889 L -0.04167 0.01667 C -0.03373 0.00695 -0.01836 0.00023 1.25E-6 -2.22222E-6 Z " pathEditMode="relative" rAng="0" ptsTypes="AAAAAAAAAAAAAAAAA">
                                      <p:cBhvr>
                                        <p:cTn id="49" dur="4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00" y="30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 autoUpdateAnimBg="0"/>
      <p:bldP spid="1026" grpId="1" bldLvl="0" animBg="1" autoUpdateAnimBg="0"/>
      <p:bldP spid="1027" grpId="0" bldLvl="0" animBg="1" autoUpdateAnimBg="0"/>
      <p:bldP spid="1027" grpId="1" bldLvl="0" animBg="1" autoUpdateAnimBg="0"/>
      <p:bldP spid="1028" grpId="0" bldLvl="0" animBg="1" autoUpdateAnimBg="0"/>
      <p:bldP spid="1028" grpId="1" bldLvl="0" animBg="1" autoUpdateAnimBg="0"/>
      <p:bldP spid="1029" grpId="0" bldLvl="0" animBg="1" autoUpdateAnimBg="0"/>
      <p:bldP spid="1029" grpId="1" bldLvl="0" animBg="1" autoUpdateAnimBg="0"/>
      <p:bldP spid="1030" grpId="0" bldLvl="0" animBg="1" autoUpdateAnimBg="0"/>
      <p:bldP spid="1030" grpId="1" bldLvl="0" animBg="1" autoUpdateAnimBg="0"/>
      <p:bldP spid="1031" grpId="0" bldLvl="0" animBg="1" autoUpdateAnimBg="0"/>
      <p:bldP spid="1031" grpId="1" bldLvl="0" animBg="1" autoUpdateAnimBg="0"/>
      <p:bldP spid="1032" grpId="0" bldLvl="0" animBg="1" autoUpdateAnimBg="0"/>
      <p:bldP spid="1032" grpId="1" bldLvl="0" animBg="1" autoUpdateAnimBg="0"/>
      <p:bldP spid="1033" grpId="0" bldLvl="0" animBg="1" autoUpdateAnimBg="0"/>
      <p:bldP spid="1033" grpId="1" bldLvl="0" animBg="1" autoUpdateAnimBg="0"/>
      <p:bldP spid="1034" grpId="0" bldLvl="0" animBg="1" autoUpdateAnimBg="0"/>
      <p:bldP spid="1034" grpId="1" bldLvl="0" animBg="1" autoUpdateAnimBg="0"/>
    </p:bldLst>
  </p:timing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aike.baidu.com/pic/%E9%81%93%E5%B2%94/1008186/245613/023b5bb5c9ea15cef6d742b2b7003af33a87b254?fr=lemma&amp;ct=cover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.com/doc/1932484-2044472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hyperlink" Target="https://baike.so.com/doc/612398-648420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等腰三角形 13"/>
          <p:cNvSpPr>
            <a:spLocks noChangeArrowheads="1"/>
          </p:cNvSpPr>
          <p:nvPr/>
        </p:nvSpPr>
        <p:spPr bwMode="auto">
          <a:xfrm rot="10800000">
            <a:off x="3570288" y="1970088"/>
            <a:ext cx="5008562" cy="4316412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CB69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等腰三角形 14"/>
          <p:cNvSpPr>
            <a:spLocks noChangeArrowheads="1"/>
          </p:cNvSpPr>
          <p:nvPr/>
        </p:nvSpPr>
        <p:spPr bwMode="auto">
          <a:xfrm rot="10800000">
            <a:off x="2576513" y="2838450"/>
            <a:ext cx="428625" cy="36830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>
            <a:solidFill>
              <a:srgbClr val="0CB692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等腰三角形 15"/>
          <p:cNvSpPr>
            <a:spLocks noChangeArrowheads="1"/>
          </p:cNvSpPr>
          <p:nvPr/>
        </p:nvSpPr>
        <p:spPr bwMode="auto">
          <a:xfrm rot="10800000">
            <a:off x="2778125" y="3667125"/>
            <a:ext cx="2759075" cy="2379663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CB69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等腰三角形 16"/>
          <p:cNvSpPr>
            <a:spLocks noChangeArrowheads="1"/>
          </p:cNvSpPr>
          <p:nvPr/>
        </p:nvSpPr>
        <p:spPr bwMode="auto">
          <a:xfrm rot="10800000">
            <a:off x="4941888" y="6132513"/>
            <a:ext cx="414337" cy="3984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>
            <a:solidFill>
              <a:srgbClr val="0CB692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8" name="等腰三角形 17"/>
          <p:cNvSpPr>
            <a:spLocks noChangeArrowheads="1"/>
          </p:cNvSpPr>
          <p:nvPr/>
        </p:nvSpPr>
        <p:spPr bwMode="auto">
          <a:xfrm rot="10800000">
            <a:off x="6242050" y="4267200"/>
            <a:ext cx="427038" cy="36830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>
            <a:solidFill>
              <a:srgbClr val="0CB692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9" name="等腰三角形 18"/>
          <p:cNvSpPr>
            <a:spLocks noChangeArrowheads="1"/>
          </p:cNvSpPr>
          <p:nvPr/>
        </p:nvSpPr>
        <p:spPr bwMode="auto">
          <a:xfrm rot="10800000">
            <a:off x="3425825" y="4187825"/>
            <a:ext cx="1463675" cy="1338263"/>
          </a:xfrm>
          <a:prstGeom prst="triangle">
            <a:avLst>
              <a:gd name="adj" fmla="val 50000"/>
            </a:avLst>
          </a:prstGeom>
          <a:solidFill>
            <a:srgbClr val="516D82"/>
          </a:solidFill>
          <a:ln w="12700">
            <a:solidFill>
              <a:srgbClr val="0CB692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0" name="等腰三角形 19"/>
          <p:cNvSpPr>
            <a:spLocks noChangeArrowheads="1"/>
          </p:cNvSpPr>
          <p:nvPr/>
        </p:nvSpPr>
        <p:spPr bwMode="auto">
          <a:xfrm rot="9044306">
            <a:off x="7702550" y="4970463"/>
            <a:ext cx="428625" cy="3698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>
            <a:solidFill>
              <a:srgbClr val="0CB692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1" name="等腰三角形 20"/>
          <p:cNvSpPr>
            <a:spLocks noChangeArrowheads="1"/>
          </p:cNvSpPr>
          <p:nvPr/>
        </p:nvSpPr>
        <p:spPr bwMode="auto">
          <a:xfrm rot="9044306">
            <a:off x="8782050" y="4441825"/>
            <a:ext cx="169863" cy="1460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>
            <a:solidFill>
              <a:srgbClr val="0CB692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2" name="等腰三角形 21"/>
          <p:cNvSpPr>
            <a:spLocks noChangeArrowheads="1"/>
          </p:cNvSpPr>
          <p:nvPr/>
        </p:nvSpPr>
        <p:spPr bwMode="auto">
          <a:xfrm rot="9044306">
            <a:off x="9477375" y="4816475"/>
            <a:ext cx="169863" cy="1460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>
            <a:solidFill>
              <a:srgbClr val="0CB692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3" name="等腰三角形 22"/>
          <p:cNvSpPr>
            <a:spLocks noChangeArrowheads="1"/>
          </p:cNvSpPr>
          <p:nvPr/>
        </p:nvSpPr>
        <p:spPr bwMode="auto">
          <a:xfrm rot="4836188">
            <a:off x="10837069" y="3431382"/>
            <a:ext cx="236537" cy="20320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>
            <a:solidFill>
              <a:srgbClr val="0CB692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4" name="等腰三角形 23"/>
          <p:cNvSpPr>
            <a:spLocks noChangeArrowheads="1"/>
          </p:cNvSpPr>
          <p:nvPr/>
        </p:nvSpPr>
        <p:spPr bwMode="auto">
          <a:xfrm rot="4836188">
            <a:off x="9590881" y="3674269"/>
            <a:ext cx="236538" cy="20320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>
            <a:solidFill>
              <a:srgbClr val="0CB692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5" name="等腰三角形 24"/>
          <p:cNvSpPr>
            <a:spLocks noChangeArrowheads="1"/>
          </p:cNvSpPr>
          <p:nvPr/>
        </p:nvSpPr>
        <p:spPr bwMode="auto">
          <a:xfrm rot="4836188">
            <a:off x="10202863" y="3884613"/>
            <a:ext cx="236537" cy="2047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>
            <a:solidFill>
              <a:srgbClr val="0CB692"/>
            </a:solidFill>
            <a:bevel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086" name="组合 2"/>
          <p:cNvGrpSpPr>
            <a:grpSpLocks/>
          </p:cNvGrpSpPr>
          <p:nvPr/>
        </p:nvGrpSpPr>
        <p:grpSpPr bwMode="auto">
          <a:xfrm>
            <a:off x="1313348" y="1484388"/>
            <a:ext cx="6326148" cy="4316416"/>
            <a:chOff x="-1125612" y="-25323"/>
            <a:chExt cx="6326721" cy="4316748"/>
          </a:xfrm>
        </p:grpSpPr>
        <p:sp>
          <p:nvSpPr>
            <p:cNvPr id="3088" name="等腰三角形 12"/>
            <p:cNvSpPr>
              <a:spLocks noChangeArrowheads="1"/>
            </p:cNvSpPr>
            <p:nvPr/>
          </p:nvSpPr>
          <p:spPr bwMode="auto">
            <a:xfrm rot="10800000">
              <a:off x="7611" y="-25323"/>
              <a:ext cx="5007428" cy="4316748"/>
            </a:xfrm>
            <a:prstGeom prst="triangle">
              <a:avLst>
                <a:gd name="adj" fmla="val 50000"/>
              </a:avLst>
            </a:prstGeom>
            <a:solidFill>
              <a:srgbClr val="0CB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9" name="文本框 25"/>
            <p:cNvSpPr>
              <a:spLocks noChangeArrowheads="1"/>
            </p:cNvSpPr>
            <p:nvPr/>
          </p:nvSpPr>
          <p:spPr bwMode="auto">
            <a:xfrm>
              <a:off x="-1125612" y="27488"/>
              <a:ext cx="6326721" cy="193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6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铭</a:t>
              </a:r>
              <a:r>
                <a:rPr lang="zh-CN" altLang="en-US" sz="60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记</a:t>
              </a:r>
              <a:r>
                <a:rPr lang="zh-CN" altLang="en-US" sz="6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历史 </a:t>
              </a:r>
              <a:endParaRPr lang="en-US" altLang="zh-CN" sz="6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lvl="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6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     </a:t>
              </a:r>
              <a:r>
                <a:rPr lang="zh-CN" altLang="en-US" sz="6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珍</a:t>
              </a:r>
              <a:r>
                <a:rPr lang="zh-CN" altLang="en-US" sz="60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爱</a:t>
              </a:r>
              <a:r>
                <a:rPr lang="zh-CN" altLang="en-US" sz="6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和平</a:t>
              </a:r>
              <a:endParaRPr lang="zh-CN" altLang="en-US" sz="6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7E30CB9-473E-487E-80F1-2F51D740E808}"/>
              </a:ext>
            </a:extLst>
          </p:cNvPr>
          <p:cNvSpPr txBox="1"/>
          <p:nvPr/>
        </p:nvSpPr>
        <p:spPr>
          <a:xfrm>
            <a:off x="2960484" y="4861710"/>
            <a:ext cx="77451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商学院：</a:t>
            </a:r>
            <a:r>
              <a:rPr lang="en-US" altLang="zh-CN" sz="2000" b="1" dirty="0" smtClean="0"/>
              <a:t>1630401</a:t>
            </a:r>
            <a:r>
              <a:rPr lang="en-US" altLang="zh-CN" sz="2000" b="1" dirty="0" smtClean="0"/>
              <a:t> </a:t>
            </a:r>
            <a:r>
              <a:rPr lang="en-US" altLang="zh-CN" sz="2000" b="1" dirty="0" smtClean="0"/>
              <a:t>1630402 1630101</a:t>
            </a:r>
            <a:r>
              <a:rPr lang="zh-CN" altLang="en-US" sz="2000" b="1" dirty="0" smtClean="0"/>
              <a:t>班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主讲人： </a:t>
            </a:r>
            <a:r>
              <a:rPr lang="zh-CN" altLang="en-US" sz="2000" b="1" dirty="0"/>
              <a:t>杨</a:t>
            </a:r>
            <a:r>
              <a:rPr lang="zh-CN" altLang="en-US" sz="2000" b="1" dirty="0" smtClean="0"/>
              <a:t>涛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助讲</a:t>
            </a:r>
            <a:r>
              <a:rPr lang="zh-CN" altLang="en-US" sz="2000" b="1" dirty="0" smtClean="0"/>
              <a:t>人：顾泽阳 陈艺元 周洋 王璐</a:t>
            </a:r>
            <a:endParaRPr lang="en-US" altLang="zh-CN" sz="2000" b="1" dirty="0"/>
          </a:p>
          <a:p>
            <a:endParaRPr lang="en-US" altLang="zh-CN" sz="2000" b="1" dirty="0"/>
          </a:p>
          <a:p>
            <a:endParaRPr lang="zh-CN" altLang="en-US" sz="2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B10D950-D46B-4788-9AE2-BF3A4639F686}"/>
              </a:ext>
            </a:extLst>
          </p:cNvPr>
          <p:cNvSpPr txBox="1"/>
          <p:nvPr/>
        </p:nvSpPr>
        <p:spPr>
          <a:xfrm>
            <a:off x="3877199" y="3710574"/>
            <a:ext cx="360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近代中国反侵略战争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33333E-6 -4.81481E-6 C 0.00729 -4.81481E-6 0.01341 0.00278 0.01653 0.00649 L 0.02382 0.01551 C 0.02539 0.01737 0.02799 0.01829 0.03112 0.01829 C 0.03554 0.01829 0.03945 0.01575 0.03971 0.01204 C 0.03945 0.00857 0.03554 0.00579 0.03112 0.00579 C 0.02799 0.00579 0.02539 0.00718 0.02382 0.00857 L 0.01653 0.0176 C 0.01341 0.0213 0.00729 0.02408 3.33333E-6 0.02431 C -0.00729 0.02408 -0.01341 0.0213 -0.01654 0.0176 L -0.02383 0.00857 C -0.02539 0.00718 -0.028 0.00579 -0.03112 0.00579 C -0.03555 0.00579 -0.03946 0.00857 -0.03959 0.01204 C -0.03946 0.01575 -0.03555 0.01829 -0.03112 0.01829 C -0.028 0.01829 -0.02539 0.01737 -0.02383 0.01551 L -0.01654 0.00649 C -0.01341 0.00278 -0.00729 -4.81481E-6 3.33333E-6 -4.81481E-6 Z " pathEditMode="relative" rAng="0" ptsTypes="AAAAAAAAAAAAAAAAA">
                                      <p:cBhvr>
                                        <p:cTn id="9" dur="4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204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path" presetSubtype="0" repeatCount="indefinite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58333E-6 -1.48148E-6 C 0.01185 0.00023 0.02175 0.00463 0.02696 0.01088 L 0.03894 0.02523 C 0.04154 0.02847 0.04545 0.02986 0.05066 0.02986 C 0.05795 0.02986 0.06407 0.0257 0.06472 0.01945 C 0.06407 0.01458 0.05795 0.00996 0.05066 0.00996 C 0.04545 0.00996 0.04154 0.01181 0.03894 0.01458 L 0.02696 0.02871 C 0.02175 0.03496 0.01185 0.03912 -4.58333E-6 0.03982 C -0.01184 0.03912 -0.02174 0.03496 -0.02695 0.02871 L -0.03867 0.01458 C -0.04153 0.01181 -0.04544 0.00996 -0.05065 0.00996 C -0.05794 0.00996 -0.06406 0.01458 -0.06458 0.01945 C -0.06406 0.0257 -0.05794 0.02986 -0.05065 0.02986 C -0.04544 0.02986 -0.04153 0.02847 -0.03867 0.02523 L -0.02695 0.01088 C -0.02174 0.00463 -0.01184 0.00023 -4.58333E-6 -1.48148E-6 Z " pathEditMode="relative" rAng="0" ptsTypes="AAAAAAAAAAAAAAAAA">
                                      <p:cBhvr>
                                        <p:cTn id="14" dur="4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99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5E-6 -3.33333E-6 C 0.01823 0.00023 0.0336 0.00695 0.04167 0.01667 L 0.06016 0.03889 C 0.0642 0.04398 0.07032 0.04607 0.07826 0.04607 C 0.08959 0.04607 0.09909 0.03959 0.10013 0.02986 C 0.09909 0.02246 0.08959 0.01528 0.07826 0.01528 C 0.07032 0.01528 0.0642 0.01806 0.06016 0.02246 L 0.04167 0.04422 C 0.0336 0.05394 0.01823 0.06042 -2.5E-6 0.06158 C -0.01836 0.06042 -0.03372 0.05394 -0.04166 0.04422 L -0.05989 0.02246 C -0.06432 0.01806 -0.07031 0.01528 -0.07838 0.01528 C -0.08971 0.01528 -0.09909 0.02246 -0.09987 0.02986 C -0.09909 0.03959 -0.08971 0.04607 -0.07838 0.04607 C -0.07031 0.04607 -0.06432 0.04398 -0.05989 0.03889 L -0.04166 0.01667 C -0.03372 0.00695 -0.01836 0.00023 -2.5E-6 -3.33333E-6 Z " pathEditMode="relative" rAng="0" ptsTypes="AAAAAAAAAAAAAAAAA">
                                      <p:cBhvr>
                                        <p:cTn id="19" dur="4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00" y="3079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4.79167E-6 2.22045E-16 C 0.01823 0.00023 0.0336 0.00694 0.04167 0.01667 L 0.06016 0.03889 C 0.0642 0.04398 0.07032 0.04606 0.07826 0.04606 C 0.08959 0.04606 0.09909 0.03958 0.10014 0.02986 C 0.09909 0.02245 0.08959 0.01528 0.07826 0.01528 C 0.07032 0.01528 0.0642 0.01806 0.06016 0.02245 L 0.04167 0.04421 C 0.0336 0.05394 0.01823 0.06042 -4.79167E-6 0.06157 C -0.01835 0.06042 -0.03372 0.05394 -0.04166 0.04421 L -0.05989 0.02245 C -0.06432 0.01806 -0.07031 0.01528 -0.07838 0.01528 C -0.08971 0.01528 -0.09908 0.02245 -0.09986 0.02986 C -0.09908 0.03958 -0.08971 0.04606 -0.07838 0.04606 C -0.07031 0.04606 -0.06432 0.04398 -0.05989 0.03889 L -0.04166 0.01667 C -0.03372 0.00694 -0.01835 0.00023 -4.79167E-6 2.22045E-16 Z " pathEditMode="relative" rAng="0" ptsTypes="AAAAAAAAAAAAAAAAA">
                                      <p:cBhvr>
                                        <p:cTn id="24" dur="4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00" y="307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75E-6 4.44444E-6 C 0.01185 0.00046 0.02174 0.01018 0.02695 0.02407 L 0.03893 0.05625 C 0.04153 0.06342 0.04544 0.06666 0.05065 0.06666 C 0.05794 0.06666 0.06406 0.05717 0.06471 0.04328 C 0.06406 0.0324 0.05794 0.02222 0.05065 0.02222 C 0.04544 0.02222 0.04153 0.02615 0.03893 0.0324 L 0.02695 0.06388 C 0.02174 0.078 0.01185 0.08726 3.75E-6 0.08888 C -0.01185 0.08726 -0.02175 0.078 -0.02696 0.06388 L -0.03868 0.0324 C -0.04154 0.02615 -0.04545 0.02222 -0.05065 0.02222 C -0.05795 0.02222 -0.06407 0.0324 -0.06459 0.04328 C -0.06407 0.05717 -0.05795 0.06666 -0.05065 0.06666 C -0.04545 0.06666 -0.04154 0.06342 -0.03868 0.05625 L -0.02696 0.02407 C -0.02175 0.01018 -0.01185 0.00046 3.75E-6 4.44444E-6 Z " pathEditMode="relative" rAng="0" ptsTypes="AAAAAAAAAAAAAAAAA">
                                      <p:cBhvr>
                                        <p:cTn id="29" dur="4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444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75E-6 4.44444E-6 C 0.01185 0.00046 0.02174 0.01018 0.02695 0.02407 L 0.03893 0.05625 C 0.04153 0.06342 0.04544 0.06666 0.05065 0.06666 C 0.05794 0.06666 0.06406 0.05717 0.06471 0.04328 C 0.06406 0.0324 0.05794 0.02222 0.05065 0.02222 C 0.04544 0.02222 0.04153 0.02615 0.03893 0.0324 L 0.02695 0.06388 C 0.02174 0.078 0.01185 0.08726 3.75E-6 0.08888 C -0.01185 0.08726 -0.02175 0.078 -0.02696 0.06388 L -0.03868 0.0324 C -0.04154 0.02615 -0.04545 0.02222 -0.05065 0.02222 C -0.05795 0.02222 -0.06407 0.0324 -0.06459 0.04328 C -0.06407 0.05717 -0.05795 0.06666 -0.05065 0.06666 C -0.04545 0.06666 -0.04154 0.06342 -0.03868 0.05625 L -0.02696 0.02407 C -0.02175 0.01018 -0.01185 0.00046 3.75E-6 4.44444E-6 Z " pathEditMode="relative" rAng="0" ptsTypes="AAAAAAAAAAAAAAAAA">
                                      <p:cBhvr>
                                        <p:cTn id="34" dur="4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4444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4.79167E-6 2.22045E-16 C 0.01823 0.00023 0.0336 0.00694 0.04167 0.01667 L 0.06016 0.03889 C 0.0642 0.04398 0.07032 0.04606 0.07826 0.04606 C 0.08959 0.04606 0.09909 0.03958 0.10014 0.02986 C 0.09909 0.02245 0.08959 0.01528 0.07826 0.01528 C 0.07032 0.01528 0.0642 0.01806 0.06016 0.02245 L 0.04167 0.04421 C 0.0336 0.05394 0.01823 0.06042 -4.79167E-6 0.06157 C -0.01835 0.06042 -0.03372 0.05394 -0.04166 0.04421 L -0.05989 0.02245 C -0.06432 0.01806 -0.07031 0.01528 -0.07838 0.01528 C -0.08971 0.01528 -0.09908 0.02245 -0.09986 0.02986 C -0.09908 0.03958 -0.08971 0.04606 -0.07838 0.04606 C -0.07031 0.04606 -0.06432 0.04398 -0.05989 0.03889 L -0.04166 0.01667 C -0.03372 0.00694 -0.01835 0.00023 -4.79167E-6 2.22045E-16 Z " pathEditMode="relative" rAng="0" ptsTypes="AAAAAAAAAAAAAAAAA">
                                      <p:cBhvr>
                                        <p:cTn id="39" dur="40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00" y="307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5E-6 -3.33333E-6 C 0.01823 0.00023 0.0336 0.00695 0.04167 0.01667 L 0.06016 0.03889 C 0.0642 0.04398 0.07032 0.04607 0.07826 0.04607 C 0.08959 0.04607 0.09909 0.03959 0.10013 0.02986 C 0.09909 0.02246 0.08959 0.01528 0.07826 0.01528 C 0.07032 0.01528 0.0642 0.01806 0.06016 0.02246 L 0.04167 0.04422 C 0.0336 0.05394 0.01823 0.06042 -2.5E-6 0.06158 C -0.01836 0.06042 -0.03372 0.05394 -0.04166 0.04422 L -0.05989 0.02246 C -0.06432 0.01806 -0.07031 0.01528 -0.07838 0.01528 C -0.08971 0.01528 -0.09909 0.02246 -0.09987 0.02986 C -0.09909 0.03959 -0.08971 0.04607 -0.07838 0.04607 C -0.07031 0.04607 -0.06432 0.04398 -0.05989 0.03889 L -0.04166 0.01667 C -0.03372 0.00695 -0.01836 0.00023 -2.5E-6 -3.33333E-6 Z " pathEditMode="relative" rAng="0" ptsTypes="AAAAAAAAAAAAAAAAA">
                                      <p:cBhvr>
                                        <p:cTn id="44" dur="4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00" y="3079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4" presetClass="path" presetSubtype="0" repeatCount="indefinite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0 C 0.01185 0.00023 0.02175 0.00463 0.02695 0.01088 L 0.03893 0.02523 C 0.04154 0.02847 0.04544 0.02986 0.05065 0.02986 C 0.05794 0.02986 0.06406 0.02569 0.06472 0.01944 C 0.06406 0.01458 0.05794 0.00995 0.05065 0.00995 C 0.04544 0.00995 0.04154 0.01181 0.03893 0.01458 L 0.02695 0.0287 C 0.02175 0.03495 0.01185 0.03912 -1.66667E-6 0.03981 C -0.01185 0.03912 -0.02174 0.03495 -0.02695 0.0287 L -0.03867 0.01458 C -0.04153 0.01181 -0.04544 0.00995 -0.05065 0.00995 C -0.05794 0.00995 -0.06406 0.01458 -0.06458 0.01944 C -0.06406 0.02569 -0.05794 0.02986 -0.05065 0.02986 C -0.04544 0.02986 -0.04153 0.02847 -0.03867 0.02523 L -0.02695 0.01088 C -0.02174 0.00463 -0.01185 0.00023 -1.66667E-6 0 Z " pathEditMode="relative" rAng="0" ptsTypes="AAAAAAAAAAAAAAAAA">
                                      <p:cBhvr>
                                        <p:cTn id="49" dur="40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991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33333E-6 -4.81481E-6 C 0.00729 -4.81481E-6 0.01341 0.00278 0.01653 0.00649 L 0.02382 0.01551 C 0.02539 0.01737 0.02799 0.01829 0.03112 0.01829 C 0.03554 0.01829 0.03945 0.01575 0.03971 0.01204 C 0.03945 0.00857 0.03554 0.00579 0.03112 0.00579 C 0.02799 0.00579 0.02539 0.00718 0.02382 0.00857 L 0.01653 0.0176 C 0.01341 0.0213 0.00729 0.02408 3.33333E-6 0.02431 C -0.00729 0.02408 -0.01341 0.0213 -0.01654 0.0176 L -0.02383 0.00857 C -0.02539 0.00718 -0.028 0.00579 -0.03112 0.00579 C -0.03555 0.00579 -0.03946 0.00857 -0.03959 0.01204 C -0.03946 0.01575 -0.03555 0.01829 -0.03112 0.01829 C -0.028 0.01829 -0.02539 0.01737 -0.02383 0.01551 L -0.01654 0.00649 C -0.01341 0.00278 -0.00729 -4.81481E-6 3.33333E-6 -4.81481E-6 Z " pathEditMode="relative" rAng="0" ptsTypes="AAAAAAAAAAAAAAAAA">
                                      <p:cBhvr>
                                        <p:cTn id="54" dur="4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204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75E-6 4.44444E-6 C 0.01185 0.00046 0.02174 0.01018 0.02695 0.02407 L 0.03893 0.05625 C 0.04153 0.06342 0.04544 0.06666 0.05065 0.06666 C 0.05794 0.06666 0.06406 0.05717 0.06471 0.04328 C 0.06406 0.0324 0.05794 0.02222 0.05065 0.02222 C 0.04544 0.02222 0.04153 0.02615 0.03893 0.0324 L 0.02695 0.06388 C 0.02174 0.078 0.01185 0.08726 3.75E-6 0.08888 C -0.01185 0.08726 -0.02175 0.078 -0.02696 0.06388 L -0.03868 0.0324 C -0.04154 0.02615 -0.04545 0.02222 -0.05065 0.02222 C -0.05795 0.02222 -0.06407 0.0324 -0.06459 0.04328 C -0.06407 0.05717 -0.05795 0.06666 -0.05065 0.06666 C -0.04545 0.06666 -0.04154 0.06342 -0.03868 0.05625 L -0.02696 0.02407 C -0.02175 0.01018 -0.01185 0.00046 3.75E-6 4.44444E-6 Z " pathEditMode="relative" rAng="0" ptsTypes="AAAAAAAAAAAAAAAAA">
                                      <p:cBhvr>
                                        <p:cTn id="59" dur="4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4444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4" presetClass="path" presetSubtype="0" repeatCount="indefinite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33333E-6 -4.81481E-6 C 0.00729 -4.81481E-6 0.01341 0.00278 0.01653 0.00649 L 0.02382 0.01551 C 0.02539 0.01737 0.02799 0.01829 0.03112 0.01829 C 0.03554 0.01829 0.03945 0.01575 0.03971 0.01204 C 0.03945 0.00857 0.03554 0.00579 0.03112 0.00579 C 0.02799 0.00579 0.02539 0.00718 0.02382 0.00857 L 0.01653 0.0176 C 0.01341 0.0213 0.00729 0.02408 3.33333E-6 0.02431 C -0.00729 0.02408 -0.01341 0.0213 -0.01654 0.0176 L -0.02383 0.00857 C -0.02539 0.00718 -0.028 0.00579 -0.03112 0.00579 C -0.03555 0.00579 -0.03946 0.00857 -0.03959 0.01204 C -0.03946 0.01575 -0.03555 0.01829 -0.03112 0.01829 C -0.028 0.01829 -0.02539 0.01737 -0.02383 0.01551 L -0.01654 0.00649 C -0.01341 0.00278 -0.00729 -4.81481E-6 3.33333E-6 -4.81481E-6 Z " pathEditMode="relative" rAng="0" ptsTypes="AAAAAAAAAAAAAAAAA">
                                      <p:cBhvr>
                                        <p:cTn id="64" dur="4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ldLvl="0" animBg="1" autoUpdateAnimBg="0"/>
      <p:bldP spid="3074" grpId="1" bldLvl="0" animBg="1" autoUpdateAnimBg="0"/>
      <p:bldP spid="3075" grpId="0" bldLvl="0" animBg="1" autoUpdateAnimBg="0"/>
      <p:bldP spid="3075" grpId="1" bldLvl="0" animBg="1" autoUpdateAnimBg="0"/>
      <p:bldP spid="3076" grpId="0" bldLvl="0" animBg="1" autoUpdateAnimBg="0"/>
      <p:bldP spid="3076" grpId="1" bldLvl="0" animBg="1" autoUpdateAnimBg="0"/>
      <p:bldP spid="3077" grpId="0" bldLvl="0" animBg="1" autoUpdateAnimBg="0"/>
      <p:bldP spid="3077" grpId="1" bldLvl="0" animBg="1" autoUpdateAnimBg="0"/>
      <p:bldP spid="3078" grpId="0" bldLvl="0" animBg="1" autoUpdateAnimBg="0"/>
      <p:bldP spid="3078" grpId="1" bldLvl="0" animBg="1" autoUpdateAnimBg="0"/>
      <p:bldP spid="3079" grpId="0" bldLvl="0" animBg="1" autoUpdateAnimBg="0"/>
      <p:bldP spid="3079" grpId="1" bldLvl="0" animBg="1" autoUpdateAnimBg="0"/>
      <p:bldP spid="3080" grpId="0" bldLvl="0" animBg="1" autoUpdateAnimBg="0"/>
      <p:bldP spid="3080" grpId="1" bldLvl="0" animBg="1" autoUpdateAnimBg="0"/>
      <p:bldP spid="3081" grpId="0" bldLvl="0" animBg="1" autoUpdateAnimBg="0"/>
      <p:bldP spid="3081" grpId="1" bldLvl="0" animBg="1" autoUpdateAnimBg="0"/>
      <p:bldP spid="3082" grpId="0" bldLvl="0" animBg="1" autoUpdateAnimBg="0"/>
      <p:bldP spid="3082" grpId="1" bldLvl="0" animBg="1" autoUpdateAnimBg="0"/>
      <p:bldP spid="3083" grpId="0" bldLvl="0" animBg="1" autoUpdateAnimBg="0"/>
      <p:bldP spid="3083" grpId="1" bldLvl="0" animBg="1" autoUpdateAnimBg="0"/>
      <p:bldP spid="3084" grpId="0" bldLvl="0" animBg="1" autoUpdateAnimBg="0"/>
      <p:bldP spid="3084" grpId="1" bldLvl="0" animBg="1" autoUpdateAnimBg="0"/>
      <p:bldP spid="3085" grpId="0" bldLvl="0" animBg="1" autoUpdateAnimBg="0"/>
      <p:bldP spid="3085" grpId="1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72">
            <a:extLst>
              <a:ext uri="{FF2B5EF4-FFF2-40B4-BE49-F238E27FC236}">
                <a16:creationId xmlns:a16="http://schemas.microsoft.com/office/drawing/2014/main" xmlns="" id="{42A5B843-385A-4894-8AD5-F3BAF183A740}"/>
              </a:ext>
            </a:extLst>
          </p:cNvPr>
          <p:cNvGrpSpPr>
            <a:grpSpLocks/>
          </p:cNvGrpSpPr>
          <p:nvPr/>
        </p:nvGrpSpPr>
        <p:grpSpPr bwMode="auto">
          <a:xfrm>
            <a:off x="1218422" y="151618"/>
            <a:ext cx="6543675" cy="642937"/>
            <a:chOff x="0" y="0"/>
            <a:chExt cx="6543945" cy="643930"/>
          </a:xfrm>
        </p:grpSpPr>
        <p:sp>
          <p:nvSpPr>
            <p:cNvPr id="35" name="TextBox 73">
              <a:extLst>
                <a:ext uri="{FF2B5EF4-FFF2-40B4-BE49-F238E27FC236}">
                  <a16:creationId xmlns:a16="http://schemas.microsoft.com/office/drawing/2014/main" xmlns="" id="{4F891CC4-2158-47DF-89A4-FF7564347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51" y="0"/>
              <a:ext cx="5924794" cy="58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36" name="Group 74">
              <a:extLst>
                <a:ext uri="{FF2B5EF4-FFF2-40B4-BE49-F238E27FC236}">
                  <a16:creationId xmlns:a16="http://schemas.microsoft.com/office/drawing/2014/main" xmlns="" id="{F58B3517-CF25-4069-BF45-D9DB3E17A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2332"/>
              <a:ext cx="784426" cy="611598"/>
              <a:chOff x="0" y="0"/>
              <a:chExt cx="784426" cy="611598"/>
            </a:xfrm>
          </p:grpSpPr>
          <p:sp>
            <p:nvSpPr>
              <p:cNvPr id="37" name="Oval 75">
                <a:extLst>
                  <a:ext uri="{FF2B5EF4-FFF2-40B4-BE49-F238E27FC236}">
                    <a16:creationId xmlns:a16="http://schemas.microsoft.com/office/drawing/2014/main" xmlns="" id="{3C05A2F0-C904-445A-9349-59A41428A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11598" cy="611598"/>
              </a:xfrm>
              <a:prstGeom prst="ellipse">
                <a:avLst/>
              </a:prstGeom>
              <a:solidFill>
                <a:srgbClr val="8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Calibri" panose="020F0502020204030204" pitchFamily="34" charset="0"/>
                </a:endParaRPr>
              </a:p>
            </p:txBody>
          </p:sp>
          <p:sp>
            <p:nvSpPr>
              <p:cNvPr id="38" name="TextBox 76">
                <a:extLst>
                  <a:ext uri="{FF2B5EF4-FFF2-40B4-BE49-F238E27FC236}">
                    <a16:creationId xmlns:a16="http://schemas.microsoft.com/office/drawing/2014/main" xmlns="" id="{A921CEA8-28E8-4012-B88F-A6FE65A8A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70" y="102172"/>
                <a:ext cx="697656" cy="40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zh-CN" altLang="en-US" sz="2000" dirty="0">
                    <a:solidFill>
                      <a:srgbClr val="FFFFFF"/>
                    </a:solidFill>
                    <a:cs typeface="Calibri" panose="020F0502020204030204" pitchFamily="34" charset="0"/>
                  </a:rPr>
                  <a:t>五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、</a:t>
                </a:r>
                <a:endPara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03313EE-7B61-4C80-B97B-6D328C9BD684}"/>
              </a:ext>
            </a:extLst>
          </p:cNvPr>
          <p:cNvSpPr txBox="1"/>
          <p:nvPr/>
        </p:nvSpPr>
        <p:spPr>
          <a:xfrm>
            <a:off x="2010368" y="251615"/>
            <a:ext cx="348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结语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01454E7-C927-4A98-8F65-A72B31BD25A6}"/>
              </a:ext>
            </a:extLst>
          </p:cNvPr>
          <p:cNvSpPr txBox="1"/>
          <p:nvPr/>
        </p:nvSpPr>
        <p:spPr>
          <a:xfrm>
            <a:off x="1695075" y="4744895"/>
            <a:ext cx="8801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勿忘国耻     铭记历史</a:t>
            </a:r>
          </a:p>
          <a:p>
            <a:r>
              <a:rPr lang="zh-CN" altLang="en-US" sz="2400" b="1" dirty="0"/>
              <a:t>    历史是最好的教科书，也是最好的清醒剂。</a:t>
            </a:r>
            <a:endParaRPr lang="en-US" altLang="zh-CN" sz="2400" b="1" dirty="0"/>
          </a:p>
          <a:p>
            <a:r>
              <a:rPr lang="zh-CN" altLang="en-US" sz="2400" b="1" dirty="0"/>
              <a:t>中国人民应牢记中华民族耻辱和伤痛的历史，牢记落后就要挨打的历史教训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以史为鉴、自强不息</a:t>
            </a:r>
            <a:r>
              <a:rPr lang="zh-CN" altLang="en-US" sz="2400" b="1" dirty="0"/>
              <a:t>。</a:t>
            </a:r>
            <a:endParaRPr lang="en-US" altLang="zh-CN" sz="2400" b="1" dirty="0"/>
          </a:p>
          <a:p>
            <a:r>
              <a:rPr lang="en-US" altLang="zh-CN" sz="2400" b="1" dirty="0"/>
              <a:t>    </a:t>
            </a:r>
            <a:r>
              <a:rPr lang="zh-CN" altLang="en-US" sz="2400" b="1" dirty="0"/>
              <a:t>为中华民族的伟大复兴而努力奋斗与拼搏。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BBF39F6-C675-4507-90AA-6A5CFB15D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188" y="1316578"/>
            <a:ext cx="4478979" cy="32808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41FC592-DA8E-4C9A-9DDB-BEB495D03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7835" y="1277240"/>
            <a:ext cx="4693749" cy="332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FE38AF00-712B-40FA-95CE-1D2EB81D6F5E}"/>
              </a:ext>
            </a:extLst>
          </p:cNvPr>
          <p:cNvSpPr txBox="1"/>
          <p:nvPr/>
        </p:nvSpPr>
        <p:spPr>
          <a:xfrm>
            <a:off x="4486089" y="643454"/>
            <a:ext cx="442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习近平总书记参观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复新之路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57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0" y="2514600"/>
            <a:ext cx="12192000" cy="2495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文本框 4"/>
          <p:cNvSpPr>
            <a:spLocks noChangeArrowheads="1"/>
          </p:cNvSpPr>
          <p:nvPr/>
        </p:nvSpPr>
        <p:spPr bwMode="auto">
          <a:xfrm>
            <a:off x="2343150" y="3408363"/>
            <a:ext cx="5093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0CB692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感谢观赏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1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851205" y="804643"/>
            <a:ext cx="10846468" cy="5930900"/>
            <a:chOff x="-21308" y="-1"/>
            <a:chExt cx="10845875" cy="6131860"/>
          </a:xfrm>
        </p:grpSpPr>
        <p:sp>
          <p:nvSpPr>
            <p:cNvPr id="6214" name="Rectangle 3"/>
            <p:cNvSpPr>
              <a:spLocks noChangeArrowheads="1"/>
            </p:cNvSpPr>
            <p:nvPr/>
          </p:nvSpPr>
          <p:spPr bwMode="auto">
            <a:xfrm>
              <a:off x="-21308" y="-1"/>
              <a:ext cx="3522813" cy="6131859"/>
            </a:xfrm>
            <a:prstGeom prst="rect">
              <a:avLst/>
            </a:prstGeom>
            <a:solidFill>
              <a:srgbClr val="6A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15" name="Rectangle 6"/>
            <p:cNvSpPr>
              <a:spLocks noChangeArrowheads="1"/>
            </p:cNvSpPr>
            <p:nvPr/>
          </p:nvSpPr>
          <p:spPr bwMode="auto">
            <a:xfrm>
              <a:off x="3419721" y="0"/>
              <a:ext cx="7404846" cy="613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49" name="TextBox 17"/>
          <p:cNvSpPr>
            <a:spLocks noChangeArrowheads="1"/>
          </p:cNvSpPr>
          <p:nvPr/>
        </p:nvSpPr>
        <p:spPr bwMode="auto">
          <a:xfrm>
            <a:off x="1634755" y="1965325"/>
            <a:ext cx="270939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第一次鸦片战争</a:t>
            </a:r>
          </a:p>
        </p:txBody>
      </p:sp>
      <p:sp>
        <p:nvSpPr>
          <p:cNvPr id="6151" name="TextBox 25"/>
          <p:cNvSpPr>
            <a:spLocks noChangeArrowheads="1"/>
          </p:cNvSpPr>
          <p:nvPr/>
        </p:nvSpPr>
        <p:spPr bwMode="auto">
          <a:xfrm>
            <a:off x="2089223" y="2691760"/>
            <a:ext cx="162736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中法战争</a:t>
            </a:r>
            <a:endParaRPr lang="zh-CN" altLang="zh-CN" b="1" dirty="0"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  <p:grpSp>
        <p:nvGrpSpPr>
          <p:cNvPr id="21" name="Group 67"/>
          <p:cNvGrpSpPr>
            <a:grpSpLocks/>
          </p:cNvGrpSpPr>
          <p:nvPr/>
        </p:nvGrpSpPr>
        <p:grpSpPr bwMode="auto">
          <a:xfrm>
            <a:off x="3827463" y="4735513"/>
            <a:ext cx="7375525" cy="1862048"/>
            <a:chOff x="-709646" y="-154706"/>
            <a:chExt cx="7376055" cy="1861959"/>
          </a:xfrm>
        </p:grpSpPr>
        <p:sp>
          <p:nvSpPr>
            <p:cNvPr id="6195" name="TextBox 19"/>
            <p:cNvSpPr>
              <a:spLocks noChangeArrowheads="1"/>
            </p:cNvSpPr>
            <p:nvPr/>
          </p:nvSpPr>
          <p:spPr bwMode="auto">
            <a:xfrm>
              <a:off x="-709646" y="-154706"/>
              <a:ext cx="184744" cy="186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1500" dirty="0">
                <a:solidFill>
                  <a:srgbClr val="8FCECE"/>
                </a:solidFill>
                <a:latin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sp>
          <p:nvSpPr>
            <p:cNvPr id="5149" name="TextBox 18"/>
            <p:cNvSpPr>
              <a:spLocks noChangeArrowheads="1"/>
            </p:cNvSpPr>
            <p:nvPr/>
          </p:nvSpPr>
          <p:spPr bwMode="auto">
            <a:xfrm>
              <a:off x="725557" y="394543"/>
              <a:ext cx="5940852" cy="46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汉仪特细等线简" pitchFamily="2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22" name="Group 66"/>
          <p:cNvGrpSpPr>
            <a:grpSpLocks/>
          </p:cNvGrpSpPr>
          <p:nvPr/>
        </p:nvGrpSpPr>
        <p:grpSpPr bwMode="auto">
          <a:xfrm>
            <a:off x="845362" y="935925"/>
            <a:ext cx="3544199" cy="900563"/>
            <a:chOff x="9623" y="9493"/>
            <a:chExt cx="3531599" cy="806824"/>
          </a:xfrm>
        </p:grpSpPr>
        <p:sp>
          <p:nvSpPr>
            <p:cNvPr id="6193" name="Rectangle 8"/>
            <p:cNvSpPr>
              <a:spLocks noChangeArrowheads="1"/>
            </p:cNvSpPr>
            <p:nvPr/>
          </p:nvSpPr>
          <p:spPr bwMode="auto">
            <a:xfrm>
              <a:off x="9623" y="9493"/>
              <a:ext cx="3419721" cy="806824"/>
            </a:xfrm>
            <a:prstGeom prst="rect">
              <a:avLst/>
            </a:prstGeom>
            <a:solidFill>
              <a:srgbClr val="7A7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94" name="Right Triangle 49"/>
            <p:cNvSpPr>
              <a:spLocks noChangeArrowheads="1"/>
            </p:cNvSpPr>
            <p:nvPr/>
          </p:nvSpPr>
          <p:spPr bwMode="auto">
            <a:xfrm rot="13521500">
              <a:off x="3307458" y="318730"/>
              <a:ext cx="233764" cy="233764"/>
            </a:xfrm>
            <a:prstGeom prst="rtTriangle">
              <a:avLst/>
            </a:prstGeom>
            <a:solidFill>
              <a:srgbClr val="7A7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57" name="Rounded Rectangle 50"/>
          <p:cNvSpPr>
            <a:spLocks noChangeArrowheads="1"/>
          </p:cNvSpPr>
          <p:nvPr/>
        </p:nvSpPr>
        <p:spPr bwMode="auto">
          <a:xfrm>
            <a:off x="1185696" y="1290161"/>
            <a:ext cx="314325" cy="255587"/>
          </a:xfrm>
          <a:prstGeom prst="roundRect">
            <a:avLst>
              <a:gd name="adj" fmla="val 16667"/>
            </a:avLst>
          </a:prstGeom>
          <a:noFill/>
          <a:ln w="38100" cmpd="thinThick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6175" name="Group 64"/>
          <p:cNvGrpSpPr>
            <a:grpSpLocks/>
          </p:cNvGrpSpPr>
          <p:nvPr/>
        </p:nvGrpSpPr>
        <p:grpSpPr bwMode="auto">
          <a:xfrm>
            <a:off x="6416637" y="5241408"/>
            <a:ext cx="2884524" cy="1095096"/>
            <a:chOff x="247935" y="0"/>
            <a:chExt cx="2531251" cy="801586"/>
          </a:xfrm>
        </p:grpSpPr>
        <p:sp>
          <p:nvSpPr>
            <p:cNvPr id="6178" name="TextBox 45"/>
            <p:cNvSpPr>
              <a:spLocks noChangeArrowheads="1"/>
            </p:cNvSpPr>
            <p:nvPr/>
          </p:nvSpPr>
          <p:spPr bwMode="auto">
            <a:xfrm>
              <a:off x="756409" y="0"/>
              <a:ext cx="162141" cy="27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6179" name="TextBox 46"/>
            <p:cNvSpPr>
              <a:spLocks noChangeArrowheads="1"/>
            </p:cNvSpPr>
            <p:nvPr/>
          </p:nvSpPr>
          <p:spPr bwMode="auto">
            <a:xfrm>
              <a:off x="247935" y="493685"/>
              <a:ext cx="2531251" cy="30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岔道"/>
              </a:endParaRPr>
            </a:p>
          </p:txBody>
        </p:sp>
      </p:grpSp>
      <p:sp>
        <p:nvSpPr>
          <p:cNvPr id="6164" name="TextBox 17"/>
          <p:cNvSpPr>
            <a:spLocks noChangeArrowheads="1"/>
          </p:cNvSpPr>
          <p:nvPr/>
        </p:nvSpPr>
        <p:spPr bwMode="auto">
          <a:xfrm>
            <a:off x="2286762" y="115779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Calibri Light" panose="020F0302020204030204" pitchFamily="34" charset="0"/>
              </a:rPr>
              <a:t>导语</a:t>
            </a:r>
            <a:endParaRPr lang="zh-CN" altLang="zh-CN" sz="24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10080930" y="-1560500"/>
            <a:ext cx="5506356" cy="596046"/>
            <a:chOff x="-39856" y="-418"/>
            <a:chExt cx="2346354" cy="215552"/>
          </a:xfrm>
        </p:grpSpPr>
        <p:sp>
          <p:nvSpPr>
            <p:cNvPr id="6203" name="TextBox 10"/>
            <p:cNvSpPr>
              <a:spLocks noChangeArrowheads="1"/>
            </p:cNvSpPr>
            <p:nvPr/>
          </p:nvSpPr>
          <p:spPr bwMode="auto">
            <a:xfrm>
              <a:off x="2227781" y="-418"/>
              <a:ext cx="78717" cy="134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latin typeface="Arial" panose="020B0604020202020204" pitchFamily="34" charset="0"/>
              </a:endParaRPr>
            </a:p>
          </p:txBody>
        </p:sp>
        <p:sp>
          <p:nvSpPr>
            <p:cNvPr id="6204" name="TextBox 16"/>
            <p:cNvSpPr>
              <a:spLocks noChangeArrowheads="1"/>
            </p:cNvSpPr>
            <p:nvPr/>
          </p:nvSpPr>
          <p:spPr bwMode="auto">
            <a:xfrm>
              <a:off x="-39856" y="2204"/>
              <a:ext cx="1377845" cy="21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6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岔道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600" dirty="0">
                <a:latin typeface="Arial" panose="020B0604020202020204" pitchFamily="34" charset="0"/>
              </a:endParaRPr>
            </a:p>
          </p:txBody>
        </p:sp>
      </p:grpSp>
      <p:sp>
        <p:nvSpPr>
          <p:cNvPr id="62" name="Oval 65">
            <a:extLst>
              <a:ext uri="{FF2B5EF4-FFF2-40B4-BE49-F238E27FC236}">
                <a16:creationId xmlns:a16="http://schemas.microsoft.com/office/drawing/2014/main" xmlns="" id="{7BD81B23-D2C0-4938-8AEA-AE432DA8F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828" y="2747011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3" name="Oval 65">
            <a:extLst>
              <a:ext uri="{FF2B5EF4-FFF2-40B4-BE49-F238E27FC236}">
                <a16:creationId xmlns:a16="http://schemas.microsoft.com/office/drawing/2014/main" xmlns="" id="{4F7D27AE-7021-4C68-B300-6C5CC498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621" y="1999547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9E3FE48-B6AD-44CD-8D9F-6A1BE320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8700" y="1068125"/>
            <a:ext cx="3416782" cy="214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780F09-B7BB-4702-9E94-4D77ED605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835" y="1029288"/>
            <a:ext cx="3668019" cy="2208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605C841-5553-42A1-9B85-4CA1A49306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832" y="3705646"/>
            <a:ext cx="5071679" cy="2561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C9E8632-75CA-47AD-8D7E-44685F21F71D}"/>
              </a:ext>
            </a:extLst>
          </p:cNvPr>
          <p:cNvSpPr txBox="1"/>
          <p:nvPr/>
        </p:nvSpPr>
        <p:spPr>
          <a:xfrm>
            <a:off x="5345216" y="3276853"/>
            <a:ext cx="247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第一次鸦片战争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D4B6C6F-324E-482E-A7E7-AC2559232093}"/>
              </a:ext>
            </a:extLst>
          </p:cNvPr>
          <p:cNvSpPr txBox="1"/>
          <p:nvPr/>
        </p:nvSpPr>
        <p:spPr>
          <a:xfrm>
            <a:off x="9400855" y="3217391"/>
            <a:ext cx="26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中法战争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C87AA9F-0DC2-4F77-8C89-821A0D77F4B4}"/>
              </a:ext>
            </a:extLst>
          </p:cNvPr>
          <p:cNvSpPr txBox="1"/>
          <p:nvPr/>
        </p:nvSpPr>
        <p:spPr>
          <a:xfrm>
            <a:off x="7350469" y="6279597"/>
            <a:ext cx="167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甲午中日战争</a:t>
            </a:r>
          </a:p>
        </p:txBody>
      </p:sp>
      <p:sp>
        <p:nvSpPr>
          <p:cNvPr id="40" name="Oval 65">
            <a:extLst>
              <a:ext uri="{FF2B5EF4-FFF2-40B4-BE49-F238E27FC236}">
                <a16:creationId xmlns:a16="http://schemas.microsoft.com/office/drawing/2014/main" xmlns="" id="{849B86C4-097C-43CA-9B13-588494F83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828" y="3462177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xmlns="" id="{AD5E1306-AA3D-443E-B5DE-2AA99C24A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878" y="3382036"/>
            <a:ext cx="233910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甲午中日战争</a:t>
            </a:r>
            <a:endParaRPr lang="zh-CN" altLang="zh-CN" b="1" dirty="0"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</p:spTree>
  </p:cSld>
  <p:clrMapOvr>
    <a:masterClrMapping/>
  </p:clrMapOvr>
  <p:transition spd="med" advTm="66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731802" y="857024"/>
            <a:ext cx="10900640" cy="5941561"/>
            <a:chOff x="-97290" y="-356160"/>
            <a:chExt cx="10900039" cy="6142882"/>
          </a:xfrm>
        </p:grpSpPr>
        <p:sp>
          <p:nvSpPr>
            <p:cNvPr id="7202" name="Rectangle 3"/>
            <p:cNvSpPr>
              <a:spLocks noChangeArrowheads="1"/>
            </p:cNvSpPr>
            <p:nvPr/>
          </p:nvSpPr>
          <p:spPr bwMode="auto">
            <a:xfrm>
              <a:off x="-97290" y="-345137"/>
              <a:ext cx="3522813" cy="6131859"/>
            </a:xfrm>
            <a:prstGeom prst="rect">
              <a:avLst/>
            </a:prstGeom>
            <a:solidFill>
              <a:srgbClr val="6A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3" name="Rectangle 6"/>
            <p:cNvSpPr>
              <a:spLocks noChangeArrowheads="1"/>
            </p:cNvSpPr>
            <p:nvPr/>
          </p:nvSpPr>
          <p:spPr bwMode="auto">
            <a:xfrm>
              <a:off x="3397903" y="-356160"/>
              <a:ext cx="7404846" cy="6131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71" name="TextBox 11"/>
          <p:cNvSpPr>
            <a:spLocks noChangeArrowheads="1"/>
          </p:cNvSpPr>
          <p:nvPr/>
        </p:nvSpPr>
        <p:spPr bwMode="auto">
          <a:xfrm>
            <a:off x="2033588" y="115411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Calibri Light" panose="020F0302020204030204" pitchFamily="34" charset="0"/>
                <a:sym typeface="Calibri Light" panose="020F0302020204030204" pitchFamily="34" charset="0"/>
              </a:rPr>
              <a:t>导语</a:t>
            </a:r>
            <a:endParaRPr lang="zh-CN" altLang="zh-CN" sz="2400" dirty="0">
              <a:solidFill>
                <a:schemeClr val="bg1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7173" name="TextBox 17"/>
          <p:cNvSpPr>
            <a:spLocks noChangeArrowheads="1"/>
          </p:cNvSpPr>
          <p:nvPr/>
        </p:nvSpPr>
        <p:spPr bwMode="auto">
          <a:xfrm>
            <a:off x="2033588" y="1965325"/>
            <a:ext cx="1247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bg1"/>
                </a:solidFill>
                <a:latin typeface="Calibri Light" panose="020F0302020204030204" pitchFamily="34" charset="0"/>
                <a:sym typeface="Calibri Light" panose="020F0302020204030204" pitchFamily="34" charset="0"/>
              </a:rPr>
              <a:t>Features</a:t>
            </a:r>
          </a:p>
        </p:txBody>
      </p:sp>
      <p:sp>
        <p:nvSpPr>
          <p:cNvPr id="7178" name="Right Triangle 36"/>
          <p:cNvSpPr>
            <a:spLocks noChangeArrowheads="1"/>
          </p:cNvSpPr>
          <p:nvPr/>
        </p:nvSpPr>
        <p:spPr bwMode="auto">
          <a:xfrm rot="-8078500">
            <a:off x="4091181" y="2080402"/>
            <a:ext cx="233363" cy="233362"/>
          </a:xfrm>
          <a:prstGeom prst="rtTriangle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Rounded Rectangle 58"/>
          <p:cNvSpPr>
            <a:spLocks noChangeArrowheads="1"/>
          </p:cNvSpPr>
          <p:nvPr/>
        </p:nvSpPr>
        <p:spPr bwMode="auto">
          <a:xfrm>
            <a:off x="1108269" y="1222668"/>
            <a:ext cx="314325" cy="255587"/>
          </a:xfrm>
          <a:prstGeom prst="roundRect">
            <a:avLst>
              <a:gd name="adj" fmla="val 16667"/>
            </a:avLst>
          </a:prstGeom>
          <a:noFill/>
          <a:ln w="38100" cmpd="thinThick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Rectangle 8"/>
          <p:cNvSpPr>
            <a:spLocks noChangeArrowheads="1"/>
          </p:cNvSpPr>
          <p:nvPr/>
        </p:nvSpPr>
        <p:spPr bwMode="auto">
          <a:xfrm>
            <a:off x="731802" y="1767923"/>
            <a:ext cx="3485391" cy="843520"/>
          </a:xfrm>
          <a:prstGeom prst="rect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4860274" y="1096893"/>
            <a:ext cx="6543675" cy="642937"/>
            <a:chOff x="0" y="0"/>
            <a:chExt cx="6543945" cy="643930"/>
          </a:xfrm>
        </p:grpSpPr>
        <p:sp>
          <p:nvSpPr>
            <p:cNvPr id="6164" name="TextBox 73"/>
            <p:cNvSpPr>
              <a:spLocks noChangeArrowheads="1"/>
            </p:cNvSpPr>
            <p:nvPr/>
          </p:nvSpPr>
          <p:spPr bwMode="auto">
            <a:xfrm>
              <a:off x="619151" y="0"/>
              <a:ext cx="5924794" cy="58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zh-CN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193" name="Group 74"/>
            <p:cNvGrpSpPr>
              <a:grpSpLocks/>
            </p:cNvGrpSpPr>
            <p:nvPr/>
          </p:nvGrpSpPr>
          <p:grpSpPr bwMode="auto">
            <a:xfrm>
              <a:off x="0" y="32332"/>
              <a:ext cx="784426" cy="611598"/>
              <a:chOff x="0" y="0"/>
              <a:chExt cx="784426" cy="611598"/>
            </a:xfrm>
          </p:grpSpPr>
          <p:sp>
            <p:nvSpPr>
              <p:cNvPr id="7194" name="Oval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1598" cy="611598"/>
              </a:xfrm>
              <a:prstGeom prst="ellipse">
                <a:avLst/>
              </a:prstGeom>
              <a:solidFill>
                <a:srgbClr val="8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5" name="TextBox 76"/>
              <p:cNvSpPr>
                <a:spLocks noChangeArrowheads="1"/>
              </p:cNvSpPr>
              <p:nvPr/>
            </p:nvSpPr>
            <p:spPr bwMode="auto">
              <a:xfrm>
                <a:off x="86770" y="102172"/>
                <a:ext cx="697656" cy="40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一、</a:t>
                </a:r>
                <a:endParaRPr lang="zh-CN" altLang="zh-CN" sz="200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5781957" y="2076328"/>
            <a:ext cx="184730" cy="923330"/>
          </a:xfrm>
          <a:prstGeom prst="rect">
            <a:avLst/>
          </a:prstGeom>
          <a:effectLst>
            <a:glow rad="406400">
              <a:schemeClr val="accent1">
                <a:alpha val="40000"/>
              </a:schemeClr>
            </a:glow>
            <a:softEdge rad="2921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F2E1CEA-C9A6-4E35-A67D-F7B4E28974CB}"/>
              </a:ext>
            </a:extLst>
          </p:cNvPr>
          <p:cNvSpPr txBox="1"/>
          <p:nvPr/>
        </p:nvSpPr>
        <p:spPr>
          <a:xfrm>
            <a:off x="1977997" y="2771377"/>
            <a:ext cx="256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中法战争</a:t>
            </a:r>
            <a:endParaRPr lang="zh-CN" altLang="zh-CN" sz="2800" b="1" dirty="0"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99F16DC-6193-4AFD-96A6-92C9593F3328}"/>
              </a:ext>
            </a:extLst>
          </p:cNvPr>
          <p:cNvSpPr txBox="1"/>
          <p:nvPr/>
        </p:nvSpPr>
        <p:spPr>
          <a:xfrm>
            <a:off x="1766599" y="3518219"/>
            <a:ext cx="235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甲午中日战争</a:t>
            </a:r>
            <a:endParaRPr lang="zh-CN" altLang="zh-CN" sz="2800" b="1" dirty="0"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  <p:sp>
        <p:nvSpPr>
          <p:cNvPr id="2" name="Oval 65"/>
          <p:cNvSpPr>
            <a:spLocks noChangeArrowheads="1"/>
          </p:cNvSpPr>
          <p:nvPr/>
        </p:nvSpPr>
        <p:spPr bwMode="auto">
          <a:xfrm>
            <a:off x="1058130" y="1990326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2650A77-E3D0-4827-BB18-157C889F3F98}"/>
              </a:ext>
            </a:extLst>
          </p:cNvPr>
          <p:cNvSpPr txBox="1"/>
          <p:nvPr/>
        </p:nvSpPr>
        <p:spPr>
          <a:xfrm>
            <a:off x="5667983" y="1114307"/>
            <a:ext cx="325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第一次鸦片战争</a:t>
            </a:r>
          </a:p>
        </p:txBody>
      </p:sp>
      <p:sp>
        <p:nvSpPr>
          <p:cNvPr id="29" name="椭圆 5">
            <a:extLst>
              <a:ext uri="{FF2B5EF4-FFF2-40B4-BE49-F238E27FC236}">
                <a16:creationId xmlns:a16="http://schemas.microsoft.com/office/drawing/2014/main" xmlns="" id="{6A5EDE98-F619-4643-B13F-5348E9CF3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401" y="2633751"/>
            <a:ext cx="3074244" cy="2638346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xmlns="" id="{3C53CBB0-E840-4F26-A2A0-7A11BB37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147" y="1921360"/>
            <a:ext cx="4316412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1840—1842</a:t>
            </a:r>
          </a:p>
        </p:txBody>
      </p:sp>
      <p:sp>
        <p:nvSpPr>
          <p:cNvPr id="35" name="任意多边形 77">
            <a:extLst>
              <a:ext uri="{FF2B5EF4-FFF2-40B4-BE49-F238E27FC236}">
                <a16:creationId xmlns:a16="http://schemas.microsoft.com/office/drawing/2014/main" xmlns="" id="{01E0DA90-6EB9-43F2-AFCD-64C7EEED2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259" y="1902310"/>
            <a:ext cx="504825" cy="503238"/>
          </a:xfrm>
          <a:custGeom>
            <a:avLst/>
            <a:gdLst>
              <a:gd name="T0" fmla="*/ 275015 w 503366"/>
              <a:gd name="T1" fmla="*/ 146303 h 503366"/>
              <a:gd name="T2" fmla="*/ 205622 w 503366"/>
              <a:gd name="T3" fmla="*/ 166390 h 503366"/>
              <a:gd name="T4" fmla="*/ 205622 w 503366"/>
              <a:gd name="T5" fmla="*/ 188987 h 503366"/>
              <a:gd name="T6" fmla="*/ 250457 w 503366"/>
              <a:gd name="T7" fmla="*/ 176056 h 503366"/>
              <a:gd name="T8" fmla="*/ 250457 w 503366"/>
              <a:gd name="T9" fmla="*/ 323694 h 503366"/>
              <a:gd name="T10" fmla="*/ 206757 w 503366"/>
              <a:gd name="T11" fmla="*/ 323694 h 503366"/>
              <a:gd name="T12" fmla="*/ 206757 w 503366"/>
              <a:gd name="T13" fmla="*/ 344910 h 503366"/>
              <a:gd name="T14" fmla="*/ 318589 w 503366"/>
              <a:gd name="T15" fmla="*/ 344910 h 503366"/>
              <a:gd name="T16" fmla="*/ 318589 w 503366"/>
              <a:gd name="T17" fmla="*/ 323694 h 503366"/>
              <a:gd name="T18" fmla="*/ 275015 w 503366"/>
              <a:gd name="T19" fmla="*/ 323694 h 503366"/>
              <a:gd name="T20" fmla="*/ 275015 w 503366"/>
              <a:gd name="T21" fmla="*/ 146303 h 503366"/>
              <a:gd name="T22" fmla="*/ 252413 w 503366"/>
              <a:gd name="T23" fmla="*/ 0 h 503366"/>
              <a:gd name="T24" fmla="*/ 504825 w 503366"/>
              <a:gd name="T25" fmla="*/ 251619 h 503366"/>
              <a:gd name="T26" fmla="*/ 252413 w 503366"/>
              <a:gd name="T27" fmla="*/ 503238 h 503366"/>
              <a:gd name="T28" fmla="*/ 0 w 503366"/>
              <a:gd name="T29" fmla="*/ 251619 h 503366"/>
              <a:gd name="T30" fmla="*/ 252413 w 503366"/>
              <a:gd name="T31" fmla="*/ 0 h 5033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3366"/>
              <a:gd name="T49" fmla="*/ 0 h 503366"/>
              <a:gd name="T50" fmla="*/ 503366 w 503366"/>
              <a:gd name="T51" fmla="*/ 503366 h 5033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3366" h="503366">
                <a:moveTo>
                  <a:pt x="274220" y="146340"/>
                </a:moveTo>
                <a:lnTo>
                  <a:pt x="205028" y="166432"/>
                </a:lnTo>
                <a:lnTo>
                  <a:pt x="205028" y="189035"/>
                </a:lnTo>
                <a:lnTo>
                  <a:pt x="249733" y="176101"/>
                </a:lnTo>
                <a:lnTo>
                  <a:pt x="249733" y="323776"/>
                </a:lnTo>
                <a:lnTo>
                  <a:pt x="206159" y="323776"/>
                </a:lnTo>
                <a:lnTo>
                  <a:pt x="206159" y="344998"/>
                </a:lnTo>
                <a:lnTo>
                  <a:pt x="317668" y="344998"/>
                </a:lnTo>
                <a:lnTo>
                  <a:pt x="317668" y="323776"/>
                </a:lnTo>
                <a:lnTo>
                  <a:pt x="274220" y="323776"/>
                </a:lnTo>
                <a:lnTo>
                  <a:pt x="274220" y="146340"/>
                </a:lnTo>
                <a:close/>
                <a:moveTo>
                  <a:pt x="251683" y="0"/>
                </a:moveTo>
                <a:cubicBezTo>
                  <a:pt x="390684" y="0"/>
                  <a:pt x="503366" y="112682"/>
                  <a:pt x="503366" y="251683"/>
                </a:cubicBezTo>
                <a:cubicBezTo>
                  <a:pt x="503366" y="390684"/>
                  <a:pt x="390684" y="503366"/>
                  <a:pt x="251683" y="503366"/>
                </a:cubicBezTo>
                <a:cubicBezTo>
                  <a:pt x="112682" y="503366"/>
                  <a:pt x="0" y="390684"/>
                  <a:pt x="0" y="251683"/>
                </a:cubicBezTo>
                <a:cubicBezTo>
                  <a:pt x="0" y="112682"/>
                  <a:pt x="112682" y="0"/>
                  <a:pt x="25168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6" name="直接连接符 41">
            <a:extLst>
              <a:ext uri="{FF2B5EF4-FFF2-40B4-BE49-F238E27FC236}">
                <a16:creationId xmlns:a16="http://schemas.microsoft.com/office/drawing/2014/main" xmlns="" id="{E24829D5-6D9F-4674-8B7B-8B6DC9F23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3822" y="2142023"/>
            <a:ext cx="1173162" cy="1587"/>
          </a:xfrm>
          <a:prstGeom prst="line">
            <a:avLst/>
          </a:prstGeom>
          <a:noFill/>
          <a:ln w="19050">
            <a:solidFill>
              <a:srgbClr val="5B9BD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7" name="任意多边形 78">
            <a:extLst>
              <a:ext uri="{FF2B5EF4-FFF2-40B4-BE49-F238E27FC236}">
                <a16:creationId xmlns:a16="http://schemas.microsoft.com/office/drawing/2014/main" xmlns="" id="{9808F9A2-4128-4582-8201-8074A67E8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584" y="2978635"/>
            <a:ext cx="503238" cy="503238"/>
          </a:xfrm>
          <a:custGeom>
            <a:avLst/>
            <a:gdLst>
              <a:gd name="T0" fmla="*/ 262730 w 503366"/>
              <a:gd name="T1" fmla="*/ 149043 h 503366"/>
              <a:gd name="T2" fmla="*/ 209249 w 503366"/>
              <a:gd name="T3" fmla="*/ 166744 h 503366"/>
              <a:gd name="T4" fmla="*/ 209249 w 503366"/>
              <a:gd name="T5" fmla="*/ 191727 h 503366"/>
              <a:gd name="T6" fmla="*/ 258838 w 503366"/>
              <a:gd name="T7" fmla="*/ 169632 h 503366"/>
              <a:gd name="T8" fmla="*/ 285704 w 503366"/>
              <a:gd name="T9" fmla="*/ 178483 h 503366"/>
              <a:gd name="T10" fmla="*/ 294994 w 503366"/>
              <a:gd name="T11" fmla="*/ 203904 h 503366"/>
              <a:gd name="T12" fmla="*/ 287085 w 503366"/>
              <a:gd name="T13" fmla="*/ 232089 h 503366"/>
              <a:gd name="T14" fmla="*/ 255825 w 503366"/>
              <a:gd name="T15" fmla="*/ 269061 h 503366"/>
              <a:gd name="T16" fmla="*/ 199331 w 503366"/>
              <a:gd name="T17" fmla="*/ 325429 h 503366"/>
              <a:gd name="T18" fmla="*/ 199331 w 503366"/>
              <a:gd name="T19" fmla="*/ 346771 h 503366"/>
              <a:gd name="T20" fmla="*/ 317592 w 503366"/>
              <a:gd name="T21" fmla="*/ 346771 h 503366"/>
              <a:gd name="T22" fmla="*/ 317592 w 503366"/>
              <a:gd name="T23" fmla="*/ 324926 h 503366"/>
              <a:gd name="T24" fmla="*/ 228457 w 503366"/>
              <a:gd name="T25" fmla="*/ 324926 h 503366"/>
              <a:gd name="T26" fmla="*/ 228457 w 503366"/>
              <a:gd name="T27" fmla="*/ 324424 h 503366"/>
              <a:gd name="T28" fmla="*/ 272774 w 503366"/>
              <a:gd name="T29" fmla="*/ 281112 h 503366"/>
              <a:gd name="T30" fmla="*/ 309620 w 503366"/>
              <a:gd name="T31" fmla="*/ 236859 h 503366"/>
              <a:gd name="T32" fmla="*/ 319350 w 503366"/>
              <a:gd name="T33" fmla="*/ 201394 h 503366"/>
              <a:gd name="T34" fmla="*/ 304159 w 503366"/>
              <a:gd name="T35" fmla="*/ 163228 h 503366"/>
              <a:gd name="T36" fmla="*/ 262730 w 503366"/>
              <a:gd name="T37" fmla="*/ 149043 h 503366"/>
              <a:gd name="T38" fmla="*/ 251619 w 503366"/>
              <a:gd name="T39" fmla="*/ 0 h 503366"/>
              <a:gd name="T40" fmla="*/ 503238 w 503366"/>
              <a:gd name="T41" fmla="*/ 251619 h 503366"/>
              <a:gd name="T42" fmla="*/ 251619 w 503366"/>
              <a:gd name="T43" fmla="*/ 503238 h 503366"/>
              <a:gd name="T44" fmla="*/ 0 w 503366"/>
              <a:gd name="T45" fmla="*/ 251619 h 503366"/>
              <a:gd name="T46" fmla="*/ 251619 w 503366"/>
              <a:gd name="T47" fmla="*/ 0 h 5033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03366"/>
              <a:gd name="T73" fmla="*/ 0 h 503366"/>
              <a:gd name="T74" fmla="*/ 503366 w 503366"/>
              <a:gd name="T75" fmla="*/ 503366 h 5033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03366" h="503366">
                <a:moveTo>
                  <a:pt x="262797" y="149081"/>
                </a:moveTo>
                <a:cubicBezTo>
                  <a:pt x="242454" y="149081"/>
                  <a:pt x="224622" y="154982"/>
                  <a:pt x="209302" y="166786"/>
                </a:cubicBezTo>
                <a:lnTo>
                  <a:pt x="209302" y="191776"/>
                </a:lnTo>
                <a:cubicBezTo>
                  <a:pt x="225041" y="177042"/>
                  <a:pt x="241575" y="169675"/>
                  <a:pt x="258904" y="169675"/>
                </a:cubicBezTo>
                <a:cubicBezTo>
                  <a:pt x="270624" y="169675"/>
                  <a:pt x="279582" y="172626"/>
                  <a:pt x="285777" y="178528"/>
                </a:cubicBezTo>
                <a:cubicBezTo>
                  <a:pt x="291972" y="184430"/>
                  <a:pt x="295069" y="192906"/>
                  <a:pt x="295069" y="203956"/>
                </a:cubicBezTo>
                <a:cubicBezTo>
                  <a:pt x="295069" y="213667"/>
                  <a:pt x="292432" y="223064"/>
                  <a:pt x="287158" y="232148"/>
                </a:cubicBezTo>
                <a:cubicBezTo>
                  <a:pt x="281884" y="241231"/>
                  <a:pt x="271461" y="253558"/>
                  <a:pt x="255890" y="269129"/>
                </a:cubicBezTo>
                <a:lnTo>
                  <a:pt x="199382" y="325512"/>
                </a:lnTo>
                <a:lnTo>
                  <a:pt x="199382" y="346859"/>
                </a:lnTo>
                <a:lnTo>
                  <a:pt x="317673" y="346859"/>
                </a:lnTo>
                <a:lnTo>
                  <a:pt x="317673" y="325009"/>
                </a:lnTo>
                <a:lnTo>
                  <a:pt x="228515" y="325009"/>
                </a:lnTo>
                <a:lnTo>
                  <a:pt x="228515" y="324507"/>
                </a:lnTo>
                <a:lnTo>
                  <a:pt x="272843" y="281184"/>
                </a:lnTo>
                <a:cubicBezTo>
                  <a:pt x="290925" y="263269"/>
                  <a:pt x="303211" y="248514"/>
                  <a:pt x="309699" y="236919"/>
                </a:cubicBezTo>
                <a:cubicBezTo>
                  <a:pt x="316187" y="225325"/>
                  <a:pt x="319431" y="213500"/>
                  <a:pt x="319431" y="201445"/>
                </a:cubicBezTo>
                <a:cubicBezTo>
                  <a:pt x="319431" y="185455"/>
                  <a:pt x="314366" y="172730"/>
                  <a:pt x="304236" y="163270"/>
                </a:cubicBezTo>
                <a:cubicBezTo>
                  <a:pt x="294107" y="153810"/>
                  <a:pt x="280293" y="149081"/>
                  <a:pt x="262797" y="149081"/>
                </a:cubicBezTo>
                <a:close/>
                <a:moveTo>
                  <a:pt x="251683" y="0"/>
                </a:moveTo>
                <a:cubicBezTo>
                  <a:pt x="390684" y="0"/>
                  <a:pt x="503366" y="112682"/>
                  <a:pt x="503366" y="251683"/>
                </a:cubicBezTo>
                <a:cubicBezTo>
                  <a:pt x="503366" y="390684"/>
                  <a:pt x="390684" y="503366"/>
                  <a:pt x="251683" y="503366"/>
                </a:cubicBezTo>
                <a:cubicBezTo>
                  <a:pt x="112682" y="503366"/>
                  <a:pt x="0" y="390684"/>
                  <a:pt x="0" y="251683"/>
                </a:cubicBezTo>
                <a:cubicBezTo>
                  <a:pt x="0" y="112682"/>
                  <a:pt x="112682" y="0"/>
                  <a:pt x="25168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直接连接符 57">
            <a:extLst>
              <a:ext uri="{FF2B5EF4-FFF2-40B4-BE49-F238E27FC236}">
                <a16:creationId xmlns:a16="http://schemas.microsoft.com/office/drawing/2014/main" xmlns="" id="{B4AC877E-6646-48E3-A0C1-EE9570800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7147" y="3218348"/>
            <a:ext cx="1171575" cy="1587"/>
          </a:xfrm>
          <a:prstGeom prst="line">
            <a:avLst/>
          </a:prstGeom>
          <a:noFill/>
          <a:ln w="19050">
            <a:solidFill>
              <a:srgbClr val="5B9BD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任意多边形 79">
            <a:extLst>
              <a:ext uri="{FF2B5EF4-FFF2-40B4-BE49-F238E27FC236}">
                <a16:creationId xmlns:a16="http://schemas.microsoft.com/office/drawing/2014/main" xmlns="" id="{3B72BF80-83AE-47AF-B858-327DDA4B0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584" y="4254985"/>
            <a:ext cx="503238" cy="503238"/>
          </a:xfrm>
          <a:custGeom>
            <a:avLst/>
            <a:gdLst>
              <a:gd name="T0" fmla="*/ 256076 w 503366"/>
              <a:gd name="T1" fmla="*/ 164363 h 503366"/>
              <a:gd name="T2" fmla="*/ 211509 w 503366"/>
              <a:gd name="T3" fmla="*/ 175410 h 503366"/>
              <a:gd name="T4" fmla="*/ 211509 w 503366"/>
              <a:gd name="T5" fmla="*/ 198635 h 503366"/>
              <a:gd name="T6" fmla="*/ 250050 w 503366"/>
              <a:gd name="T7" fmla="*/ 184826 h 503366"/>
              <a:gd name="T8" fmla="*/ 285829 w 503366"/>
              <a:gd name="T9" fmla="*/ 216839 h 503366"/>
              <a:gd name="T10" fmla="*/ 239002 w 503366"/>
              <a:gd name="T11" fmla="*/ 251489 h 503366"/>
              <a:gd name="T12" fmla="*/ 223561 w 503366"/>
              <a:gd name="T13" fmla="*/ 251489 h 503366"/>
              <a:gd name="T14" fmla="*/ 223561 w 503366"/>
              <a:gd name="T15" fmla="*/ 271827 h 503366"/>
              <a:gd name="T16" fmla="*/ 239756 w 503366"/>
              <a:gd name="T17" fmla="*/ 271827 h 503366"/>
              <a:gd name="T18" fmla="*/ 292609 w 503366"/>
              <a:gd name="T19" fmla="*/ 308735 h 503366"/>
              <a:gd name="T20" fmla="*/ 280871 w 503366"/>
              <a:gd name="T21" fmla="*/ 335163 h 503366"/>
              <a:gd name="T22" fmla="*/ 249046 w 503366"/>
              <a:gd name="T23" fmla="*/ 345017 h 503366"/>
              <a:gd name="T24" fmla="*/ 203976 w 503366"/>
              <a:gd name="T25" fmla="*/ 329576 h 503366"/>
              <a:gd name="T26" fmla="*/ 203976 w 503366"/>
              <a:gd name="T27" fmla="*/ 355061 h 503366"/>
              <a:gd name="T28" fmla="*/ 248544 w 503366"/>
              <a:gd name="T29" fmla="*/ 365355 h 503366"/>
              <a:gd name="T30" fmla="*/ 298823 w 503366"/>
              <a:gd name="T31" fmla="*/ 349286 h 503366"/>
              <a:gd name="T32" fmla="*/ 317717 w 503366"/>
              <a:gd name="T33" fmla="*/ 306978 h 503366"/>
              <a:gd name="T34" fmla="*/ 305477 w 503366"/>
              <a:gd name="T35" fmla="*/ 275530 h 503366"/>
              <a:gd name="T36" fmla="*/ 272146 w 503366"/>
              <a:gd name="T37" fmla="*/ 260654 h 503366"/>
              <a:gd name="T38" fmla="*/ 272146 w 503366"/>
              <a:gd name="T39" fmla="*/ 260151 h 503366"/>
              <a:gd name="T40" fmla="*/ 311064 w 503366"/>
              <a:gd name="T41" fmla="*/ 211064 h 503366"/>
              <a:gd name="T42" fmla="*/ 295999 w 503366"/>
              <a:gd name="T43" fmla="*/ 177356 h 503366"/>
              <a:gd name="T44" fmla="*/ 256076 w 503366"/>
              <a:gd name="T45" fmla="*/ 164363 h 503366"/>
              <a:gd name="T46" fmla="*/ 251619 w 503366"/>
              <a:gd name="T47" fmla="*/ 0 h 503366"/>
              <a:gd name="T48" fmla="*/ 503238 w 503366"/>
              <a:gd name="T49" fmla="*/ 251619 h 503366"/>
              <a:gd name="T50" fmla="*/ 251619 w 503366"/>
              <a:gd name="T51" fmla="*/ 503238 h 503366"/>
              <a:gd name="T52" fmla="*/ 0 w 503366"/>
              <a:gd name="T53" fmla="*/ 251619 h 503366"/>
              <a:gd name="T54" fmla="*/ 251619 w 503366"/>
              <a:gd name="T55" fmla="*/ 0 h 5033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03366"/>
              <a:gd name="T85" fmla="*/ 0 h 503366"/>
              <a:gd name="T86" fmla="*/ 503366 w 503366"/>
              <a:gd name="T87" fmla="*/ 503366 h 5033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03366" h="503366">
                <a:moveTo>
                  <a:pt x="256141" y="164405"/>
                </a:moveTo>
                <a:cubicBezTo>
                  <a:pt x="239147" y="164405"/>
                  <a:pt x="224288" y="168088"/>
                  <a:pt x="211563" y="175455"/>
                </a:cubicBezTo>
                <a:lnTo>
                  <a:pt x="211563" y="198686"/>
                </a:lnTo>
                <a:cubicBezTo>
                  <a:pt x="223618" y="189477"/>
                  <a:pt x="236468" y="184873"/>
                  <a:pt x="250114" y="184873"/>
                </a:cubicBezTo>
                <a:cubicBezTo>
                  <a:pt x="273973" y="184873"/>
                  <a:pt x="285902" y="195547"/>
                  <a:pt x="285902" y="216894"/>
                </a:cubicBezTo>
                <a:cubicBezTo>
                  <a:pt x="285902" y="240000"/>
                  <a:pt x="270289" y="251553"/>
                  <a:pt x="239063" y="251553"/>
                </a:cubicBezTo>
                <a:lnTo>
                  <a:pt x="223618" y="251553"/>
                </a:lnTo>
                <a:lnTo>
                  <a:pt x="223618" y="271896"/>
                </a:lnTo>
                <a:lnTo>
                  <a:pt x="239817" y="271896"/>
                </a:lnTo>
                <a:cubicBezTo>
                  <a:pt x="275061" y="271896"/>
                  <a:pt x="292683" y="284202"/>
                  <a:pt x="292683" y="308814"/>
                </a:cubicBezTo>
                <a:cubicBezTo>
                  <a:pt x="292683" y="319865"/>
                  <a:pt x="288770" y="328676"/>
                  <a:pt x="280942" y="335248"/>
                </a:cubicBezTo>
                <a:cubicBezTo>
                  <a:pt x="273115" y="341819"/>
                  <a:pt x="262504" y="345105"/>
                  <a:pt x="249109" y="345105"/>
                </a:cubicBezTo>
                <a:cubicBezTo>
                  <a:pt x="232366" y="345105"/>
                  <a:pt x="217339" y="339957"/>
                  <a:pt x="204028" y="329660"/>
                </a:cubicBezTo>
                <a:lnTo>
                  <a:pt x="204028" y="355151"/>
                </a:lnTo>
                <a:cubicBezTo>
                  <a:pt x="215330" y="362016"/>
                  <a:pt x="230189" y="365448"/>
                  <a:pt x="248607" y="365448"/>
                </a:cubicBezTo>
                <a:cubicBezTo>
                  <a:pt x="269536" y="365448"/>
                  <a:pt x="286300" y="360090"/>
                  <a:pt x="298899" y="349375"/>
                </a:cubicBezTo>
                <a:cubicBezTo>
                  <a:pt x="311498" y="338659"/>
                  <a:pt x="317798" y="324553"/>
                  <a:pt x="317798" y="307056"/>
                </a:cubicBezTo>
                <a:cubicBezTo>
                  <a:pt x="317798" y="294499"/>
                  <a:pt x="313717" y="284013"/>
                  <a:pt x="305555" y="275600"/>
                </a:cubicBezTo>
                <a:cubicBezTo>
                  <a:pt x="297392" y="267187"/>
                  <a:pt x="286279" y="262226"/>
                  <a:pt x="272215" y="260720"/>
                </a:cubicBezTo>
                <a:lnTo>
                  <a:pt x="272215" y="260217"/>
                </a:lnTo>
                <a:cubicBezTo>
                  <a:pt x="298167" y="252934"/>
                  <a:pt x="311143" y="236568"/>
                  <a:pt x="311143" y="211118"/>
                </a:cubicBezTo>
                <a:cubicBezTo>
                  <a:pt x="311143" y="197305"/>
                  <a:pt x="306120" y="186066"/>
                  <a:pt x="296074" y="177401"/>
                </a:cubicBezTo>
                <a:cubicBezTo>
                  <a:pt x="286028" y="168737"/>
                  <a:pt x="272717" y="164405"/>
                  <a:pt x="256141" y="164405"/>
                </a:cubicBezTo>
                <a:close/>
                <a:moveTo>
                  <a:pt x="251683" y="0"/>
                </a:moveTo>
                <a:cubicBezTo>
                  <a:pt x="390684" y="0"/>
                  <a:pt x="503366" y="112682"/>
                  <a:pt x="503366" y="251683"/>
                </a:cubicBezTo>
                <a:cubicBezTo>
                  <a:pt x="503366" y="390684"/>
                  <a:pt x="390684" y="503366"/>
                  <a:pt x="251683" y="503366"/>
                </a:cubicBezTo>
                <a:cubicBezTo>
                  <a:pt x="112682" y="503366"/>
                  <a:pt x="0" y="390684"/>
                  <a:pt x="0" y="251683"/>
                </a:cubicBezTo>
                <a:cubicBezTo>
                  <a:pt x="0" y="112682"/>
                  <a:pt x="112682" y="0"/>
                  <a:pt x="25168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直接连接符 69">
            <a:extLst>
              <a:ext uri="{FF2B5EF4-FFF2-40B4-BE49-F238E27FC236}">
                <a16:creationId xmlns:a16="http://schemas.microsoft.com/office/drawing/2014/main" xmlns="" id="{D6F7340C-ADD2-42AE-A391-1BF4DE10A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7147" y="4494698"/>
            <a:ext cx="1171575" cy="0"/>
          </a:xfrm>
          <a:prstGeom prst="line">
            <a:avLst/>
          </a:prstGeom>
          <a:noFill/>
          <a:ln w="19050">
            <a:solidFill>
              <a:srgbClr val="5B9BD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xmlns="" id="{82ED6AF0-3328-46DF-93BA-4772C6C4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6984" y="5349931"/>
            <a:ext cx="4316413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《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南京条约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赔款，割地，开埠，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协定关税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任意多边形 80">
            <a:extLst>
              <a:ext uri="{FF2B5EF4-FFF2-40B4-BE49-F238E27FC236}">
                <a16:creationId xmlns:a16="http://schemas.microsoft.com/office/drawing/2014/main" xmlns="" id="{906609E5-1AEB-4470-8068-338905B6A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009" y="5507523"/>
            <a:ext cx="503238" cy="503237"/>
          </a:xfrm>
          <a:custGeom>
            <a:avLst/>
            <a:gdLst>
              <a:gd name="T0" fmla="*/ 278925 w 503366"/>
              <a:gd name="T1" fmla="*/ 191762 h 503366"/>
              <a:gd name="T2" fmla="*/ 279427 w 503366"/>
              <a:gd name="T3" fmla="*/ 191762 h 503366"/>
              <a:gd name="T4" fmla="*/ 278925 w 503366"/>
              <a:gd name="T5" fmla="*/ 211723 h 503366"/>
              <a:gd name="T6" fmla="*/ 278925 w 503366"/>
              <a:gd name="T7" fmla="*/ 293200 h 503366"/>
              <a:gd name="T8" fmla="*/ 213643 w 503366"/>
              <a:gd name="T9" fmla="*/ 293200 h 503366"/>
              <a:gd name="T10" fmla="*/ 271518 w 503366"/>
              <a:gd name="T11" fmla="*/ 206701 h 503366"/>
              <a:gd name="T12" fmla="*/ 278925 w 503366"/>
              <a:gd name="T13" fmla="*/ 191762 h 503366"/>
              <a:gd name="T14" fmla="*/ 274279 w 503366"/>
              <a:gd name="T15" fmla="*/ 168663 h 503366"/>
              <a:gd name="T16" fmla="*/ 188283 w 503366"/>
              <a:gd name="T17" fmla="*/ 296715 h 503366"/>
              <a:gd name="T18" fmla="*/ 188283 w 503366"/>
              <a:gd name="T19" fmla="*/ 312659 h 503366"/>
              <a:gd name="T20" fmla="*/ 278925 w 503366"/>
              <a:gd name="T21" fmla="*/ 312659 h 503366"/>
              <a:gd name="T22" fmla="*/ 278925 w 503366"/>
              <a:gd name="T23" fmla="*/ 363126 h 503366"/>
              <a:gd name="T24" fmla="*/ 302778 w 503366"/>
              <a:gd name="T25" fmla="*/ 363126 h 503366"/>
              <a:gd name="T26" fmla="*/ 302778 w 503366"/>
              <a:gd name="T27" fmla="*/ 312659 h 503366"/>
              <a:gd name="T28" fmla="*/ 327635 w 503366"/>
              <a:gd name="T29" fmla="*/ 312659 h 503366"/>
              <a:gd name="T30" fmla="*/ 327635 w 503366"/>
              <a:gd name="T31" fmla="*/ 293200 h 503366"/>
              <a:gd name="T32" fmla="*/ 302778 w 503366"/>
              <a:gd name="T33" fmla="*/ 293200 h 503366"/>
              <a:gd name="T34" fmla="*/ 302778 w 503366"/>
              <a:gd name="T35" fmla="*/ 168663 h 503366"/>
              <a:gd name="T36" fmla="*/ 274279 w 503366"/>
              <a:gd name="T37" fmla="*/ 168663 h 503366"/>
              <a:gd name="T38" fmla="*/ 251619 w 503366"/>
              <a:gd name="T39" fmla="*/ 0 h 503366"/>
              <a:gd name="T40" fmla="*/ 503238 w 503366"/>
              <a:gd name="T41" fmla="*/ 251619 h 503366"/>
              <a:gd name="T42" fmla="*/ 251619 w 503366"/>
              <a:gd name="T43" fmla="*/ 503237 h 503366"/>
              <a:gd name="T44" fmla="*/ 0 w 503366"/>
              <a:gd name="T45" fmla="*/ 251619 h 503366"/>
              <a:gd name="T46" fmla="*/ 251619 w 503366"/>
              <a:gd name="T47" fmla="*/ 0 h 5033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03366"/>
              <a:gd name="T73" fmla="*/ 0 h 503366"/>
              <a:gd name="T74" fmla="*/ 503366 w 503366"/>
              <a:gd name="T75" fmla="*/ 503366 h 5033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03366" h="503366">
                <a:moveTo>
                  <a:pt x="278996" y="191811"/>
                </a:moveTo>
                <a:lnTo>
                  <a:pt x="279498" y="191811"/>
                </a:lnTo>
                <a:cubicBezTo>
                  <a:pt x="279163" y="199346"/>
                  <a:pt x="278996" y="206001"/>
                  <a:pt x="278996" y="211777"/>
                </a:cubicBezTo>
                <a:lnTo>
                  <a:pt x="278996" y="293275"/>
                </a:lnTo>
                <a:lnTo>
                  <a:pt x="213697" y="293275"/>
                </a:lnTo>
                <a:lnTo>
                  <a:pt x="271587" y="206754"/>
                </a:lnTo>
                <a:cubicBezTo>
                  <a:pt x="275354" y="199973"/>
                  <a:pt x="277824" y="194992"/>
                  <a:pt x="278996" y="191811"/>
                </a:cubicBezTo>
                <a:close/>
                <a:moveTo>
                  <a:pt x="274349" y="168706"/>
                </a:moveTo>
                <a:lnTo>
                  <a:pt x="188331" y="296791"/>
                </a:lnTo>
                <a:lnTo>
                  <a:pt x="188331" y="312739"/>
                </a:lnTo>
                <a:lnTo>
                  <a:pt x="278996" y="312739"/>
                </a:lnTo>
                <a:lnTo>
                  <a:pt x="278996" y="363219"/>
                </a:lnTo>
                <a:lnTo>
                  <a:pt x="302855" y="363219"/>
                </a:lnTo>
                <a:lnTo>
                  <a:pt x="302855" y="312739"/>
                </a:lnTo>
                <a:lnTo>
                  <a:pt x="327718" y="312739"/>
                </a:lnTo>
                <a:lnTo>
                  <a:pt x="327718" y="293275"/>
                </a:lnTo>
                <a:lnTo>
                  <a:pt x="302855" y="293275"/>
                </a:lnTo>
                <a:lnTo>
                  <a:pt x="302855" y="168706"/>
                </a:lnTo>
                <a:lnTo>
                  <a:pt x="274349" y="168706"/>
                </a:lnTo>
                <a:close/>
                <a:moveTo>
                  <a:pt x="251683" y="0"/>
                </a:moveTo>
                <a:cubicBezTo>
                  <a:pt x="390684" y="0"/>
                  <a:pt x="503366" y="112682"/>
                  <a:pt x="503366" y="251683"/>
                </a:cubicBezTo>
                <a:cubicBezTo>
                  <a:pt x="503366" y="390684"/>
                  <a:pt x="390684" y="503366"/>
                  <a:pt x="251683" y="503366"/>
                </a:cubicBezTo>
                <a:cubicBezTo>
                  <a:pt x="112682" y="503366"/>
                  <a:pt x="0" y="390684"/>
                  <a:pt x="0" y="251683"/>
                </a:cubicBezTo>
                <a:cubicBezTo>
                  <a:pt x="0" y="112682"/>
                  <a:pt x="112682" y="0"/>
                  <a:pt x="25168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3" name="直接连接符 73">
            <a:extLst>
              <a:ext uri="{FF2B5EF4-FFF2-40B4-BE49-F238E27FC236}">
                <a16:creationId xmlns:a16="http://schemas.microsoft.com/office/drawing/2014/main" xmlns="" id="{85C2C09B-20EE-4BF5-B282-49D42C95C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3984" y="5748823"/>
            <a:ext cx="1173163" cy="0"/>
          </a:xfrm>
          <a:prstGeom prst="line">
            <a:avLst/>
          </a:prstGeom>
          <a:noFill/>
          <a:ln w="19050">
            <a:solidFill>
              <a:srgbClr val="5B9BD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13A7C4D-9FBC-4908-8F28-B8A48FA7B564}"/>
              </a:ext>
            </a:extLst>
          </p:cNvPr>
          <p:cNvSpPr txBox="1"/>
          <p:nvPr/>
        </p:nvSpPr>
        <p:spPr>
          <a:xfrm>
            <a:off x="7362021" y="1811634"/>
            <a:ext cx="106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时间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3D17EBF-F430-46E4-A338-E46E7827C9A2}"/>
              </a:ext>
            </a:extLst>
          </p:cNvPr>
          <p:cNvSpPr txBox="1"/>
          <p:nvPr/>
        </p:nvSpPr>
        <p:spPr>
          <a:xfrm>
            <a:off x="8536477" y="2893389"/>
            <a:ext cx="9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导火索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986AC99-96C7-40E1-93AB-1EFA8AE8FCFB}"/>
              </a:ext>
            </a:extLst>
          </p:cNvPr>
          <p:cNvSpPr txBox="1"/>
          <p:nvPr/>
        </p:nvSpPr>
        <p:spPr>
          <a:xfrm>
            <a:off x="9609638" y="2978635"/>
            <a:ext cx="194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林则徐虎门销烟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1FCC29C-A362-4B3F-AA48-F07066E3E117}"/>
              </a:ext>
            </a:extLst>
          </p:cNvPr>
          <p:cNvSpPr txBox="1"/>
          <p:nvPr/>
        </p:nvSpPr>
        <p:spPr>
          <a:xfrm>
            <a:off x="7232247" y="5325794"/>
            <a:ext cx="11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丧权条款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6F3213E-2A70-4D8C-9F47-2D29E7006453}"/>
              </a:ext>
            </a:extLst>
          </p:cNvPr>
          <p:cNvSpPr txBox="1"/>
          <p:nvPr/>
        </p:nvSpPr>
        <p:spPr>
          <a:xfrm>
            <a:off x="8536477" y="4163948"/>
            <a:ext cx="972245" cy="36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结果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64F051A-12B5-4AED-AFEF-0530E135A649}"/>
              </a:ext>
            </a:extLst>
          </p:cNvPr>
          <p:cNvSpPr txBox="1"/>
          <p:nvPr/>
        </p:nvSpPr>
        <p:spPr>
          <a:xfrm>
            <a:off x="9609638" y="4216042"/>
            <a:ext cx="1625809" cy="61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181DED8F-B1F9-4E03-9418-2AB66DD73159}"/>
              </a:ext>
            </a:extLst>
          </p:cNvPr>
          <p:cNvSpPr txBox="1"/>
          <p:nvPr/>
        </p:nvSpPr>
        <p:spPr>
          <a:xfrm>
            <a:off x="9581203" y="4160870"/>
            <a:ext cx="182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清政府战败</a:t>
            </a:r>
            <a:endParaRPr lang="en-US" altLang="zh-CN" dirty="0"/>
          </a:p>
          <a:p>
            <a:r>
              <a:rPr lang="zh-CN" altLang="en-US" dirty="0"/>
              <a:t>签订不平等条约</a:t>
            </a:r>
          </a:p>
        </p:txBody>
      </p:sp>
      <p:sp>
        <p:nvSpPr>
          <p:cNvPr id="48" name="Oval 65">
            <a:extLst>
              <a:ext uri="{FF2B5EF4-FFF2-40B4-BE49-F238E27FC236}">
                <a16:creationId xmlns:a16="http://schemas.microsoft.com/office/drawing/2014/main" xmlns="" id="{769C3EAA-AC9C-4CBF-AAD2-47485BF50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664" y="2826402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0" name="Oval 65">
            <a:extLst>
              <a:ext uri="{FF2B5EF4-FFF2-40B4-BE49-F238E27FC236}">
                <a16:creationId xmlns:a16="http://schemas.microsoft.com/office/drawing/2014/main" xmlns="" id="{A3539602-E62B-40F2-86FF-AD89EFA2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664" y="3541568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366770"/>
      </p:ext>
    </p:extLst>
  </p:cSld>
  <p:clrMapOvr>
    <a:masterClrMapping/>
  </p:clrMapOvr>
  <p:transition spd="slow" advTm="257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 autoUpdateAnimBg="0"/>
      <p:bldP spid="30" grpId="0" bldLvl="0" autoUpdateAnimBg="0"/>
      <p:bldP spid="41" grpId="0" bldLvl="0" autoUpdateAnimBg="0"/>
      <p:bldP spid="7" grpId="0"/>
      <p:bldP spid="9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875107" y="802243"/>
            <a:ext cx="10865444" cy="5930899"/>
            <a:chOff x="-41873" y="0"/>
            <a:chExt cx="10866439" cy="6131859"/>
          </a:xfrm>
        </p:grpSpPr>
        <p:sp>
          <p:nvSpPr>
            <p:cNvPr id="10294" name="Rectangle 3"/>
            <p:cNvSpPr>
              <a:spLocks noChangeArrowheads="1"/>
            </p:cNvSpPr>
            <p:nvPr/>
          </p:nvSpPr>
          <p:spPr bwMode="auto">
            <a:xfrm>
              <a:off x="-41873" y="0"/>
              <a:ext cx="3522813" cy="6131859"/>
            </a:xfrm>
            <a:prstGeom prst="rect">
              <a:avLst/>
            </a:prstGeom>
            <a:solidFill>
              <a:srgbClr val="6A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0295" name="Rectangle 6"/>
            <p:cNvSpPr>
              <a:spLocks noChangeArrowheads="1"/>
            </p:cNvSpPr>
            <p:nvPr/>
          </p:nvSpPr>
          <p:spPr bwMode="auto">
            <a:xfrm>
              <a:off x="3419721" y="0"/>
              <a:ext cx="7404845" cy="613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</p:grp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893956" y="2627764"/>
            <a:ext cx="3419475" cy="808037"/>
          </a:xfrm>
          <a:prstGeom prst="rect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244" name="TextBox 11"/>
          <p:cNvSpPr>
            <a:spLocks noChangeArrowheads="1"/>
          </p:cNvSpPr>
          <p:nvPr/>
        </p:nvSpPr>
        <p:spPr bwMode="auto">
          <a:xfrm>
            <a:off x="2033588" y="115411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宋体" panose="02010600030101010101" pitchFamily="2" charset="-122"/>
                <a:cs typeface="+mn-cs"/>
                <a:sym typeface="Calibri Light" panose="020F0302020204030204" pitchFamily="34" charset="0"/>
              </a:rPr>
              <a:t>导语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宋体" panose="02010600030101010101" pitchFamily="2" charset="-122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10246" name="TextBox 17"/>
          <p:cNvSpPr>
            <a:spLocks noChangeArrowheads="1"/>
          </p:cNvSpPr>
          <p:nvPr/>
        </p:nvSpPr>
        <p:spPr bwMode="auto">
          <a:xfrm>
            <a:off x="1688347" y="1965325"/>
            <a:ext cx="235032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第一次鸦片战争</a:t>
            </a:r>
          </a:p>
        </p:txBody>
      </p:sp>
      <p:sp>
        <p:nvSpPr>
          <p:cNvPr id="10248" name="TextBox 25"/>
          <p:cNvSpPr>
            <a:spLocks noChangeArrowheads="1"/>
          </p:cNvSpPr>
          <p:nvPr/>
        </p:nvSpPr>
        <p:spPr bwMode="auto">
          <a:xfrm>
            <a:off x="1896329" y="3523956"/>
            <a:ext cx="204094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甲午中日战争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  <p:sp>
        <p:nvSpPr>
          <p:cNvPr id="10251" name="Right Triangle 16"/>
          <p:cNvSpPr>
            <a:spLocks noChangeArrowheads="1"/>
          </p:cNvSpPr>
          <p:nvPr/>
        </p:nvSpPr>
        <p:spPr bwMode="auto">
          <a:xfrm rot="-8078500">
            <a:off x="4212340" y="2944347"/>
            <a:ext cx="233362" cy="233363"/>
          </a:xfrm>
          <a:prstGeom prst="rtTriangle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259" name="Rounded Rectangle 56"/>
          <p:cNvSpPr>
            <a:spLocks noChangeArrowheads="1"/>
          </p:cNvSpPr>
          <p:nvPr/>
        </p:nvSpPr>
        <p:spPr bwMode="auto">
          <a:xfrm>
            <a:off x="1173586" y="1353295"/>
            <a:ext cx="314325" cy="255587"/>
          </a:xfrm>
          <a:prstGeom prst="roundRect">
            <a:avLst>
              <a:gd name="adj" fmla="val 16667"/>
            </a:avLst>
          </a:prstGeom>
          <a:noFill/>
          <a:ln w="38100" cmpd="thinThick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10262" name="Group 62"/>
          <p:cNvGrpSpPr>
            <a:grpSpLocks/>
          </p:cNvGrpSpPr>
          <p:nvPr/>
        </p:nvGrpSpPr>
        <p:grpSpPr bwMode="auto">
          <a:xfrm>
            <a:off x="964036" y="1977153"/>
            <a:ext cx="582613" cy="420687"/>
            <a:chOff x="-252404" y="0"/>
            <a:chExt cx="840230" cy="605105"/>
          </a:xfrm>
        </p:grpSpPr>
        <p:sp>
          <p:nvSpPr>
            <p:cNvPr id="10264" name="Oval 63"/>
            <p:cNvSpPr>
              <a:spLocks noChangeArrowheads="1"/>
            </p:cNvSpPr>
            <p:nvPr/>
          </p:nvSpPr>
          <p:spPr bwMode="auto">
            <a:xfrm>
              <a:off x="0" y="0"/>
              <a:ext cx="587826" cy="5878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0265" name="TextBox 64"/>
            <p:cNvSpPr>
              <a:spLocks noChangeArrowheads="1"/>
            </p:cNvSpPr>
            <p:nvPr/>
          </p:nvSpPr>
          <p:spPr bwMode="auto">
            <a:xfrm>
              <a:off x="-252404" y="28035"/>
              <a:ext cx="161619" cy="57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7A706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  <a:sym typeface="Impact" panose="020B0806030902050204" pitchFamily="34" charset="0"/>
              </a:endParaRPr>
            </a:p>
          </p:txBody>
        </p:sp>
      </p:grpSp>
      <p:grpSp>
        <p:nvGrpSpPr>
          <p:cNvPr id="142" name="组合 54"/>
          <p:cNvGrpSpPr>
            <a:grpSpLocks/>
          </p:cNvGrpSpPr>
          <p:nvPr/>
        </p:nvGrpSpPr>
        <p:grpSpPr bwMode="auto">
          <a:xfrm>
            <a:off x="7817214" y="5206912"/>
            <a:ext cx="1887538" cy="1699467"/>
            <a:chOff x="10735" y="54754"/>
            <a:chExt cx="1888490" cy="1699602"/>
          </a:xfrm>
        </p:grpSpPr>
        <p:sp>
          <p:nvSpPr>
            <p:cNvPr id="143" name="文本框 37"/>
            <p:cNvSpPr>
              <a:spLocks noChangeArrowheads="1"/>
            </p:cNvSpPr>
            <p:nvPr/>
          </p:nvSpPr>
          <p:spPr bwMode="auto">
            <a:xfrm>
              <a:off x="10735" y="1384995"/>
              <a:ext cx="184824" cy="3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B692"/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144" name="文本框 38"/>
            <p:cNvSpPr>
              <a:spLocks noChangeArrowheads="1"/>
            </p:cNvSpPr>
            <p:nvPr/>
          </p:nvSpPr>
          <p:spPr bwMode="auto">
            <a:xfrm>
              <a:off x="10735" y="54754"/>
              <a:ext cx="1888490" cy="52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汉仪特细等线简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45" name="组合 53"/>
          <p:cNvGrpSpPr>
            <a:grpSpLocks/>
          </p:cNvGrpSpPr>
          <p:nvPr/>
        </p:nvGrpSpPr>
        <p:grpSpPr bwMode="auto">
          <a:xfrm>
            <a:off x="4344002" y="2533517"/>
            <a:ext cx="2751100" cy="630942"/>
            <a:chOff x="-332473" y="-54541"/>
            <a:chExt cx="2750177" cy="630602"/>
          </a:xfrm>
        </p:grpSpPr>
        <p:sp>
          <p:nvSpPr>
            <p:cNvPr id="146" name="文本框 39"/>
            <p:cNvSpPr>
              <a:spLocks noChangeArrowheads="1"/>
            </p:cNvSpPr>
            <p:nvPr/>
          </p:nvSpPr>
          <p:spPr bwMode="auto">
            <a:xfrm>
              <a:off x="-332473" y="-54541"/>
              <a:ext cx="184669" cy="36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B692"/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147" name="文本框 40"/>
            <p:cNvSpPr>
              <a:spLocks noChangeArrowheads="1"/>
            </p:cNvSpPr>
            <p:nvPr/>
          </p:nvSpPr>
          <p:spPr bwMode="auto">
            <a:xfrm>
              <a:off x="-332473" y="53123"/>
              <a:ext cx="2750177" cy="52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6D82"/>
                </a:solidFill>
                <a:effectLst/>
                <a:uLnTx/>
                <a:uFillTx/>
                <a:latin typeface="Century Gothic" panose="020B0502020202020204" pitchFamily="34" charset="0"/>
                <a:ea typeface="汉仪特细等线简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48" name="组合 56"/>
          <p:cNvGrpSpPr>
            <a:grpSpLocks/>
          </p:cNvGrpSpPr>
          <p:nvPr/>
        </p:nvGrpSpPr>
        <p:grpSpPr bwMode="auto">
          <a:xfrm>
            <a:off x="6432018" y="-1238848"/>
            <a:ext cx="4675857" cy="2704713"/>
            <a:chOff x="-4950843" y="0"/>
            <a:chExt cx="5135548" cy="2721628"/>
          </a:xfrm>
        </p:grpSpPr>
        <p:sp>
          <p:nvSpPr>
            <p:cNvPr id="149" name="文本框 41"/>
            <p:cNvSpPr>
              <a:spLocks noChangeArrowheads="1"/>
            </p:cNvSpPr>
            <p:nvPr/>
          </p:nvSpPr>
          <p:spPr bwMode="auto">
            <a:xfrm>
              <a:off x="0" y="0"/>
              <a:ext cx="184705" cy="3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B692"/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150" name="文本框 43"/>
            <p:cNvSpPr>
              <a:spLocks noChangeArrowheads="1"/>
            </p:cNvSpPr>
            <p:nvPr/>
          </p:nvSpPr>
          <p:spPr bwMode="auto">
            <a:xfrm>
              <a:off x="-4950843" y="2133196"/>
              <a:ext cx="3491001" cy="5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汉仪特细等线简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1" name="组合 51"/>
          <p:cNvGrpSpPr>
            <a:grpSpLocks/>
          </p:cNvGrpSpPr>
          <p:nvPr/>
        </p:nvGrpSpPr>
        <p:grpSpPr bwMode="auto">
          <a:xfrm>
            <a:off x="2078808" y="5576275"/>
            <a:ext cx="2884974" cy="767566"/>
            <a:chOff x="0" y="369831"/>
            <a:chExt cx="2884006" cy="767151"/>
          </a:xfrm>
        </p:grpSpPr>
        <p:sp>
          <p:nvSpPr>
            <p:cNvPr id="152" name="文本框 44"/>
            <p:cNvSpPr>
              <a:spLocks noChangeArrowheads="1"/>
            </p:cNvSpPr>
            <p:nvPr/>
          </p:nvSpPr>
          <p:spPr bwMode="auto">
            <a:xfrm>
              <a:off x="2699337" y="614045"/>
              <a:ext cx="184669" cy="52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CB692"/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153" name="文本框 45"/>
            <p:cNvSpPr>
              <a:spLocks noChangeArrowheads="1"/>
            </p:cNvSpPr>
            <p:nvPr/>
          </p:nvSpPr>
          <p:spPr bwMode="auto">
            <a:xfrm>
              <a:off x="0" y="369831"/>
              <a:ext cx="1888490" cy="27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16D82"/>
                </a:solidFill>
                <a:effectLst/>
                <a:uLnTx/>
                <a:uFillTx/>
                <a:latin typeface="Century Gothic" panose="020B0502020202020204" pitchFamily="34" charset="0"/>
                <a:ea typeface="汉仪特细等线简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4" name="组合 55"/>
          <p:cNvGrpSpPr>
            <a:grpSpLocks/>
          </p:cNvGrpSpPr>
          <p:nvPr/>
        </p:nvGrpSpPr>
        <p:grpSpPr bwMode="auto">
          <a:xfrm>
            <a:off x="7168567" y="1024918"/>
            <a:ext cx="3774921" cy="1334886"/>
            <a:chOff x="16870" y="-965032"/>
            <a:chExt cx="3773653" cy="1334164"/>
          </a:xfrm>
        </p:grpSpPr>
        <p:sp>
          <p:nvSpPr>
            <p:cNvPr id="155" name="文本框 42"/>
            <p:cNvSpPr>
              <a:spLocks noChangeArrowheads="1"/>
            </p:cNvSpPr>
            <p:nvPr/>
          </p:nvSpPr>
          <p:spPr bwMode="auto">
            <a:xfrm>
              <a:off x="1902033" y="-965032"/>
              <a:ext cx="1888490" cy="52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汉仪特细等线简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156" name="文本框 46"/>
            <p:cNvSpPr>
              <a:spLocks noChangeArrowheads="1"/>
            </p:cNvSpPr>
            <p:nvPr/>
          </p:nvSpPr>
          <p:spPr bwMode="auto">
            <a:xfrm>
              <a:off x="16870" y="0"/>
              <a:ext cx="184669" cy="369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B692"/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</p:grpSp>
      <p:grpSp>
        <p:nvGrpSpPr>
          <p:cNvPr id="34" name="Group 59">
            <a:extLst>
              <a:ext uri="{FF2B5EF4-FFF2-40B4-BE49-F238E27FC236}">
                <a16:creationId xmlns:a16="http://schemas.microsoft.com/office/drawing/2014/main" xmlns="" id="{22C2921C-5571-47FA-B747-688E9571BA9A}"/>
              </a:ext>
            </a:extLst>
          </p:cNvPr>
          <p:cNvGrpSpPr>
            <a:grpSpLocks/>
          </p:cNvGrpSpPr>
          <p:nvPr/>
        </p:nvGrpSpPr>
        <p:grpSpPr bwMode="auto">
          <a:xfrm>
            <a:off x="1183713" y="3636590"/>
            <a:ext cx="338137" cy="227013"/>
            <a:chOff x="0" y="0"/>
            <a:chExt cx="794354" cy="532737"/>
          </a:xfrm>
        </p:grpSpPr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xmlns="" id="{6CAACB92-B19E-49FB-9AB7-EF9D2C34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94354" cy="349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36" name="Isosceles Triangle 61">
              <a:extLst>
                <a:ext uri="{FF2B5EF4-FFF2-40B4-BE49-F238E27FC236}">
                  <a16:creationId xmlns:a16="http://schemas.microsoft.com/office/drawing/2014/main" xmlns="" id="{A9FA77E6-B65C-4139-A056-699067CFF1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6231" y="258771"/>
              <a:ext cx="581891" cy="27396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</p:grpSp>
      <p:grpSp>
        <p:nvGrpSpPr>
          <p:cNvPr id="37" name="Group 72">
            <a:extLst>
              <a:ext uri="{FF2B5EF4-FFF2-40B4-BE49-F238E27FC236}">
                <a16:creationId xmlns:a16="http://schemas.microsoft.com/office/drawing/2014/main" xmlns="" id="{1B4605F7-04DE-4C8D-A0A4-C559EEF3C269}"/>
              </a:ext>
            </a:extLst>
          </p:cNvPr>
          <p:cNvGrpSpPr>
            <a:grpSpLocks/>
          </p:cNvGrpSpPr>
          <p:nvPr/>
        </p:nvGrpSpPr>
        <p:grpSpPr bwMode="auto">
          <a:xfrm>
            <a:off x="4695311" y="939356"/>
            <a:ext cx="6543675" cy="642937"/>
            <a:chOff x="0" y="0"/>
            <a:chExt cx="6543945" cy="643930"/>
          </a:xfrm>
        </p:grpSpPr>
        <p:sp>
          <p:nvSpPr>
            <p:cNvPr id="38" name="TextBox 73">
              <a:extLst>
                <a:ext uri="{FF2B5EF4-FFF2-40B4-BE49-F238E27FC236}">
                  <a16:creationId xmlns:a16="http://schemas.microsoft.com/office/drawing/2014/main" xmlns="" id="{5AB3E6AB-4258-4AF5-9802-FD4D13893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51" y="0"/>
              <a:ext cx="5924794" cy="58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39" name="Group 74">
              <a:extLst>
                <a:ext uri="{FF2B5EF4-FFF2-40B4-BE49-F238E27FC236}">
                  <a16:creationId xmlns:a16="http://schemas.microsoft.com/office/drawing/2014/main" xmlns="" id="{814EC65F-747A-4CFE-AF53-29A9461C6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2332"/>
              <a:ext cx="784426" cy="611598"/>
              <a:chOff x="0" y="0"/>
              <a:chExt cx="784426" cy="611598"/>
            </a:xfrm>
          </p:grpSpPr>
          <p:sp>
            <p:nvSpPr>
              <p:cNvPr id="40" name="Oval 75">
                <a:extLst>
                  <a:ext uri="{FF2B5EF4-FFF2-40B4-BE49-F238E27FC236}">
                    <a16:creationId xmlns:a16="http://schemas.microsoft.com/office/drawing/2014/main" xmlns="" id="{3228155F-91BD-4D91-A877-4D3169DC5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11598" cy="611598"/>
              </a:xfrm>
              <a:prstGeom prst="ellipse">
                <a:avLst/>
              </a:prstGeom>
              <a:solidFill>
                <a:srgbClr val="8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Calibri" panose="020F0502020204030204" pitchFamily="34" charset="0"/>
                </a:endParaRPr>
              </a:p>
            </p:txBody>
          </p:sp>
          <p:sp>
            <p:nvSpPr>
              <p:cNvPr id="41" name="TextBox 76">
                <a:extLst>
                  <a:ext uri="{FF2B5EF4-FFF2-40B4-BE49-F238E27FC236}">
                    <a16:creationId xmlns:a16="http://schemas.microsoft.com/office/drawing/2014/main" xmlns="" id="{5BF3ADB8-02A8-4A9B-AF19-E32FEEE33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70" y="102172"/>
                <a:ext cx="697656" cy="40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二、</a:t>
                </a:r>
                <a:endPara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C3C8219-9D5B-4B37-89FA-AE6AAB371854}"/>
              </a:ext>
            </a:extLst>
          </p:cNvPr>
          <p:cNvSpPr txBox="1"/>
          <p:nvPr/>
        </p:nvSpPr>
        <p:spPr>
          <a:xfrm>
            <a:off x="5456152" y="1080910"/>
            <a:ext cx="334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中法战争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1883—1885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矩形 8">
            <a:extLst>
              <a:ext uri="{FF2B5EF4-FFF2-40B4-BE49-F238E27FC236}">
                <a16:creationId xmlns:a16="http://schemas.microsoft.com/office/drawing/2014/main" xmlns="" id="{9870F974-2347-4C54-8EAC-8ED934531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938" y="5475339"/>
            <a:ext cx="6415048" cy="12827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     中法战争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又作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清法战争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，是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1883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月至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1885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4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月，由于法国侵略越南并进而侵略中国而引起的一次战争。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     第一阶段战场在越南 北部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;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第二阶段扩大到中国东南沿海。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矩形 25">
            <a:extLst>
              <a:ext uri="{FF2B5EF4-FFF2-40B4-BE49-F238E27FC236}">
                <a16:creationId xmlns:a16="http://schemas.microsoft.com/office/drawing/2014/main" xmlns="" id="{1F08C271-F5C5-4EFB-8F83-E395808D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767" y="1984343"/>
            <a:ext cx="6447871" cy="3466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xmlns="" id="{AD27168D-ADD0-4B93-ABE2-71F349325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0514" y="2647950"/>
            <a:ext cx="2079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直接连接符 26">
            <a:extLst>
              <a:ext uri="{FF2B5EF4-FFF2-40B4-BE49-F238E27FC236}">
                <a16:creationId xmlns:a16="http://schemas.microsoft.com/office/drawing/2014/main" xmlns="" id="{36B269A8-A4E1-47D0-9C82-01DE5FE4A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5952" y="1965325"/>
            <a:ext cx="6516687" cy="0"/>
          </a:xfrm>
          <a:prstGeom prst="line">
            <a:avLst/>
          </a:prstGeom>
          <a:noFill/>
          <a:ln w="19050">
            <a:solidFill>
              <a:srgbClr val="5B9BD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Oval 65">
            <a:extLst>
              <a:ext uri="{FF2B5EF4-FFF2-40B4-BE49-F238E27FC236}">
                <a16:creationId xmlns:a16="http://schemas.microsoft.com/office/drawing/2014/main" xmlns="" id="{DDAFD2A5-9ACF-4ECE-BB3D-C67CBFD2C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05" y="2787968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" name="Oval 65">
            <a:extLst>
              <a:ext uri="{FF2B5EF4-FFF2-40B4-BE49-F238E27FC236}">
                <a16:creationId xmlns:a16="http://schemas.microsoft.com/office/drawing/2014/main" xmlns="" id="{E88DAD13-44B5-466E-B014-183251F9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621" y="1999547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5" name="Oval 65">
            <a:extLst>
              <a:ext uri="{FF2B5EF4-FFF2-40B4-BE49-F238E27FC236}">
                <a16:creationId xmlns:a16="http://schemas.microsoft.com/office/drawing/2014/main" xmlns="" id="{DE46D669-3668-46A9-A72B-5740C94A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72" y="3471321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207302"/>
      </p:ext>
    </p:extLst>
  </p:cSld>
  <p:clrMapOvr>
    <a:masterClrMapping/>
  </p:clrMapOvr>
  <p:transition spd="slow" advTm="70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" dur="500" tmFilter="0, 0; .2, .5; .8, .5; 1, 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ldLvl="0" animBg="1" autoUpdateAnimBg="0"/>
      <p:bldP spid="12293" grpId="1" bldLvl="0" animBg="1" autoUpdateAnimBg="0"/>
      <p:bldP spid="42" grpId="0" animBg="1"/>
      <p:bldP spid="44" grpId="0" bldLvl="0" animBg="1" autoUpdateAnimBg="0"/>
      <p:bldP spid="45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875107" y="802243"/>
            <a:ext cx="10865444" cy="5930899"/>
            <a:chOff x="-41873" y="0"/>
            <a:chExt cx="10866439" cy="6131859"/>
          </a:xfrm>
        </p:grpSpPr>
        <p:sp>
          <p:nvSpPr>
            <p:cNvPr id="10294" name="Rectangle 3"/>
            <p:cNvSpPr>
              <a:spLocks noChangeArrowheads="1"/>
            </p:cNvSpPr>
            <p:nvPr/>
          </p:nvSpPr>
          <p:spPr bwMode="auto">
            <a:xfrm>
              <a:off x="-41873" y="0"/>
              <a:ext cx="3522813" cy="6131859"/>
            </a:xfrm>
            <a:prstGeom prst="rect">
              <a:avLst/>
            </a:prstGeom>
            <a:solidFill>
              <a:srgbClr val="6A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5" name="Rectangle 6"/>
            <p:cNvSpPr>
              <a:spLocks noChangeArrowheads="1"/>
            </p:cNvSpPr>
            <p:nvPr/>
          </p:nvSpPr>
          <p:spPr bwMode="auto">
            <a:xfrm>
              <a:off x="3419721" y="0"/>
              <a:ext cx="7404845" cy="613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903100" y="2646052"/>
            <a:ext cx="3419475" cy="808037"/>
          </a:xfrm>
          <a:prstGeom prst="rect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extBox 11"/>
          <p:cNvSpPr>
            <a:spLocks noChangeArrowheads="1"/>
          </p:cNvSpPr>
          <p:nvPr/>
        </p:nvSpPr>
        <p:spPr bwMode="auto">
          <a:xfrm>
            <a:off x="2033588" y="115411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  <a:latin typeface="Calibri Light" panose="020F0302020204030204" pitchFamily="34" charset="0"/>
                <a:sym typeface="Calibri Light" panose="020F0302020204030204" pitchFamily="34" charset="0"/>
              </a:rPr>
              <a:t>导语</a:t>
            </a:r>
            <a:endParaRPr lang="zh-CN" altLang="zh-CN" sz="2400" dirty="0">
              <a:solidFill>
                <a:srgbClr val="FFFFF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246" name="TextBox 17"/>
          <p:cNvSpPr>
            <a:spLocks noChangeArrowheads="1"/>
          </p:cNvSpPr>
          <p:nvPr/>
        </p:nvSpPr>
        <p:spPr bwMode="auto">
          <a:xfrm>
            <a:off x="1688347" y="1965325"/>
            <a:ext cx="235032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第一次鸦片战争</a:t>
            </a:r>
          </a:p>
        </p:txBody>
      </p:sp>
      <p:sp>
        <p:nvSpPr>
          <p:cNvPr id="10248" name="TextBox 25"/>
          <p:cNvSpPr>
            <a:spLocks noChangeArrowheads="1"/>
          </p:cNvSpPr>
          <p:nvPr/>
        </p:nvSpPr>
        <p:spPr bwMode="auto">
          <a:xfrm>
            <a:off x="1923761" y="3523956"/>
            <a:ext cx="204094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甲午中日战争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  <p:sp>
        <p:nvSpPr>
          <p:cNvPr id="10251" name="Right Triangle 16"/>
          <p:cNvSpPr>
            <a:spLocks noChangeArrowheads="1"/>
          </p:cNvSpPr>
          <p:nvPr/>
        </p:nvSpPr>
        <p:spPr bwMode="auto">
          <a:xfrm rot="-8078500">
            <a:off x="4212340" y="2944347"/>
            <a:ext cx="233362" cy="233363"/>
          </a:xfrm>
          <a:prstGeom prst="rtTriangle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9" name="Rounded Rectangle 56"/>
          <p:cNvSpPr>
            <a:spLocks noChangeArrowheads="1"/>
          </p:cNvSpPr>
          <p:nvPr/>
        </p:nvSpPr>
        <p:spPr bwMode="auto">
          <a:xfrm>
            <a:off x="1173586" y="1353295"/>
            <a:ext cx="314325" cy="255587"/>
          </a:xfrm>
          <a:prstGeom prst="roundRect">
            <a:avLst>
              <a:gd name="adj" fmla="val 16667"/>
            </a:avLst>
          </a:prstGeom>
          <a:noFill/>
          <a:ln w="38100" cmpd="thinThick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0262" name="Group 62"/>
          <p:cNvGrpSpPr>
            <a:grpSpLocks/>
          </p:cNvGrpSpPr>
          <p:nvPr/>
        </p:nvGrpSpPr>
        <p:grpSpPr bwMode="auto">
          <a:xfrm>
            <a:off x="991468" y="2004585"/>
            <a:ext cx="582613" cy="420687"/>
            <a:chOff x="-252404" y="0"/>
            <a:chExt cx="840230" cy="605105"/>
          </a:xfrm>
        </p:grpSpPr>
        <p:sp>
          <p:nvSpPr>
            <p:cNvPr id="10264" name="Oval 63"/>
            <p:cNvSpPr>
              <a:spLocks noChangeArrowheads="1"/>
            </p:cNvSpPr>
            <p:nvPr/>
          </p:nvSpPr>
          <p:spPr bwMode="auto">
            <a:xfrm>
              <a:off x="0" y="0"/>
              <a:ext cx="587826" cy="5878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5" name="TextBox 64"/>
            <p:cNvSpPr>
              <a:spLocks noChangeArrowheads="1"/>
            </p:cNvSpPr>
            <p:nvPr/>
          </p:nvSpPr>
          <p:spPr bwMode="auto">
            <a:xfrm>
              <a:off x="-252404" y="28035"/>
              <a:ext cx="161619" cy="57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7A706E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42" name="组合 54"/>
          <p:cNvGrpSpPr>
            <a:grpSpLocks/>
          </p:cNvGrpSpPr>
          <p:nvPr/>
        </p:nvGrpSpPr>
        <p:grpSpPr bwMode="auto">
          <a:xfrm>
            <a:off x="7817214" y="5206912"/>
            <a:ext cx="1887538" cy="1699467"/>
            <a:chOff x="10735" y="54754"/>
            <a:chExt cx="1888490" cy="1699602"/>
          </a:xfrm>
        </p:grpSpPr>
        <p:sp>
          <p:nvSpPr>
            <p:cNvPr id="143" name="文本框 37"/>
            <p:cNvSpPr>
              <a:spLocks noChangeArrowheads="1"/>
            </p:cNvSpPr>
            <p:nvPr/>
          </p:nvSpPr>
          <p:spPr bwMode="auto">
            <a:xfrm>
              <a:off x="10735" y="1384995"/>
              <a:ext cx="184824" cy="3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CB692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44" name="文本框 38"/>
            <p:cNvSpPr>
              <a:spLocks noChangeArrowheads="1"/>
            </p:cNvSpPr>
            <p:nvPr/>
          </p:nvSpPr>
          <p:spPr bwMode="auto">
            <a:xfrm>
              <a:off x="10735" y="54754"/>
              <a:ext cx="1888490" cy="52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800" dirty="0">
                <a:latin typeface="Century Gothic" panose="020B0502020202020204" pitchFamily="34" charset="0"/>
                <a:ea typeface="汉仪特细等线简" pitchFamily="2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45" name="组合 53"/>
          <p:cNvGrpSpPr>
            <a:grpSpLocks/>
          </p:cNvGrpSpPr>
          <p:nvPr/>
        </p:nvGrpSpPr>
        <p:grpSpPr bwMode="auto">
          <a:xfrm>
            <a:off x="4344002" y="2533517"/>
            <a:ext cx="2751100" cy="630942"/>
            <a:chOff x="-332473" y="-54541"/>
            <a:chExt cx="2750177" cy="630602"/>
          </a:xfrm>
        </p:grpSpPr>
        <p:sp>
          <p:nvSpPr>
            <p:cNvPr id="146" name="文本框 39"/>
            <p:cNvSpPr>
              <a:spLocks noChangeArrowheads="1"/>
            </p:cNvSpPr>
            <p:nvPr/>
          </p:nvSpPr>
          <p:spPr bwMode="auto">
            <a:xfrm>
              <a:off x="-332473" y="-54541"/>
              <a:ext cx="184669" cy="36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CB692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47" name="文本框 40"/>
            <p:cNvSpPr>
              <a:spLocks noChangeArrowheads="1"/>
            </p:cNvSpPr>
            <p:nvPr/>
          </p:nvSpPr>
          <p:spPr bwMode="auto">
            <a:xfrm>
              <a:off x="-332473" y="53123"/>
              <a:ext cx="2750177" cy="52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800" dirty="0">
                <a:solidFill>
                  <a:srgbClr val="516D82"/>
                </a:solidFill>
                <a:latin typeface="Century Gothic" panose="020B0502020202020204" pitchFamily="34" charset="0"/>
                <a:ea typeface="汉仪特细等线简" pitchFamily="2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48" name="组合 56"/>
          <p:cNvGrpSpPr>
            <a:grpSpLocks/>
          </p:cNvGrpSpPr>
          <p:nvPr/>
        </p:nvGrpSpPr>
        <p:grpSpPr bwMode="auto">
          <a:xfrm>
            <a:off x="6432018" y="-1238848"/>
            <a:ext cx="4675857" cy="2704713"/>
            <a:chOff x="-4950843" y="0"/>
            <a:chExt cx="5135548" cy="2721628"/>
          </a:xfrm>
        </p:grpSpPr>
        <p:sp>
          <p:nvSpPr>
            <p:cNvPr id="149" name="文本框 41"/>
            <p:cNvSpPr>
              <a:spLocks noChangeArrowheads="1"/>
            </p:cNvSpPr>
            <p:nvPr/>
          </p:nvSpPr>
          <p:spPr bwMode="auto">
            <a:xfrm>
              <a:off x="0" y="0"/>
              <a:ext cx="184705" cy="3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CB692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50" name="文本框 43"/>
            <p:cNvSpPr>
              <a:spLocks noChangeArrowheads="1"/>
            </p:cNvSpPr>
            <p:nvPr/>
          </p:nvSpPr>
          <p:spPr bwMode="auto">
            <a:xfrm>
              <a:off x="-4950843" y="2133196"/>
              <a:ext cx="3491001" cy="5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汉仪特细等线简" pitchFamily="2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1" name="组合 51"/>
          <p:cNvGrpSpPr>
            <a:grpSpLocks/>
          </p:cNvGrpSpPr>
          <p:nvPr/>
        </p:nvGrpSpPr>
        <p:grpSpPr bwMode="auto">
          <a:xfrm>
            <a:off x="2078808" y="5576275"/>
            <a:ext cx="2884974" cy="767566"/>
            <a:chOff x="0" y="369831"/>
            <a:chExt cx="2884006" cy="767151"/>
          </a:xfrm>
        </p:grpSpPr>
        <p:sp>
          <p:nvSpPr>
            <p:cNvPr id="152" name="文本框 44"/>
            <p:cNvSpPr>
              <a:spLocks noChangeArrowheads="1"/>
            </p:cNvSpPr>
            <p:nvPr/>
          </p:nvSpPr>
          <p:spPr bwMode="auto">
            <a:xfrm>
              <a:off x="2699337" y="614045"/>
              <a:ext cx="184669" cy="52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800" dirty="0">
                <a:solidFill>
                  <a:srgbClr val="0CB692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53" name="文本框 45"/>
            <p:cNvSpPr>
              <a:spLocks noChangeArrowheads="1"/>
            </p:cNvSpPr>
            <p:nvPr/>
          </p:nvSpPr>
          <p:spPr bwMode="auto">
            <a:xfrm>
              <a:off x="0" y="369831"/>
              <a:ext cx="1888490" cy="27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200" dirty="0">
                <a:solidFill>
                  <a:srgbClr val="516D82"/>
                </a:solidFill>
                <a:latin typeface="Century Gothic" panose="020B0502020202020204" pitchFamily="34" charset="0"/>
                <a:ea typeface="汉仪特细等线简" pitchFamily="2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54" name="组合 55"/>
          <p:cNvGrpSpPr>
            <a:grpSpLocks/>
          </p:cNvGrpSpPr>
          <p:nvPr/>
        </p:nvGrpSpPr>
        <p:grpSpPr bwMode="auto">
          <a:xfrm>
            <a:off x="7168567" y="1024918"/>
            <a:ext cx="3774921" cy="1334886"/>
            <a:chOff x="16870" y="-965032"/>
            <a:chExt cx="3773653" cy="1334164"/>
          </a:xfrm>
        </p:grpSpPr>
        <p:sp>
          <p:nvSpPr>
            <p:cNvPr id="155" name="文本框 42"/>
            <p:cNvSpPr>
              <a:spLocks noChangeArrowheads="1"/>
            </p:cNvSpPr>
            <p:nvPr/>
          </p:nvSpPr>
          <p:spPr bwMode="auto">
            <a:xfrm>
              <a:off x="1902033" y="-965032"/>
              <a:ext cx="1888490" cy="52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2800" dirty="0">
                <a:latin typeface="Century Gothic" panose="020B0502020202020204" pitchFamily="34" charset="0"/>
                <a:ea typeface="汉仪特细等线简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156" name="文本框 46"/>
            <p:cNvSpPr>
              <a:spLocks noChangeArrowheads="1"/>
            </p:cNvSpPr>
            <p:nvPr/>
          </p:nvSpPr>
          <p:spPr bwMode="auto">
            <a:xfrm>
              <a:off x="16870" y="0"/>
              <a:ext cx="184669" cy="369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CB692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BC2935A-45FE-4525-9601-B7C1B1B74876}"/>
              </a:ext>
            </a:extLst>
          </p:cNvPr>
          <p:cNvSpPr txBox="1"/>
          <p:nvPr/>
        </p:nvSpPr>
        <p:spPr>
          <a:xfrm>
            <a:off x="4786631" y="1634223"/>
            <a:ext cx="67008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dirty="0">
                <a:latin typeface="+mn-ea"/>
                <a:ea typeface="+mn-ea"/>
              </a:rPr>
              <a:t>在中法战争后期，</a:t>
            </a:r>
            <a:r>
              <a:rPr lang="en-US" altLang="zh-CN" sz="2400" dirty="0">
                <a:latin typeface="+mn-ea"/>
                <a:ea typeface="+mn-ea"/>
              </a:rPr>
              <a:t>1885</a:t>
            </a:r>
            <a:r>
              <a:rPr lang="zh-CN" altLang="en-US" sz="2400" dirty="0">
                <a:latin typeface="+mn-ea"/>
                <a:ea typeface="+mn-ea"/>
              </a:rPr>
              <a:t>年</a:t>
            </a:r>
            <a:r>
              <a:rPr lang="en-US" altLang="zh-CN" sz="2400" dirty="0">
                <a:latin typeface="+mn-ea"/>
                <a:ea typeface="+mn-ea"/>
              </a:rPr>
              <a:t>3</a:t>
            </a:r>
            <a:r>
              <a:rPr lang="zh-CN" altLang="en-US" sz="2400" dirty="0">
                <a:latin typeface="+mn-ea"/>
                <a:ea typeface="+mn-ea"/>
              </a:rPr>
              <a:t>月，爱国将领冯子材指挥清军在中越边境前线大败法军，取得了镇南关大捷和谅山大捷，使法国侵略者处于内外交困的境地，可是清政府当权者却力主避战求和，接受法国条件，签订</a:t>
            </a:r>
            <a:r>
              <a:rPr lang="en-US" altLang="zh-CN" sz="2400" dirty="0">
                <a:latin typeface="+mn-ea"/>
                <a:ea typeface="+mn-ea"/>
              </a:rPr>
              <a:t>《</a:t>
            </a:r>
            <a:r>
              <a:rPr lang="zh-CN" altLang="en-US" sz="2400" dirty="0">
                <a:latin typeface="+mn-ea"/>
                <a:ea typeface="+mn-ea"/>
              </a:rPr>
              <a:t>中法新约</a:t>
            </a:r>
            <a:r>
              <a:rPr lang="en-US" altLang="zh-CN" sz="2400" dirty="0">
                <a:latin typeface="+mn-ea"/>
                <a:ea typeface="+mn-ea"/>
              </a:rPr>
              <a:t>》</a:t>
            </a:r>
            <a:r>
              <a:rPr lang="zh-CN" altLang="en-US" sz="2400" dirty="0">
                <a:latin typeface="+mn-ea"/>
                <a:ea typeface="+mn-ea"/>
              </a:rPr>
              <a:t>，并下令前线清军停战撤兵。中法战争最终以“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中国不败而败，法国不胜而胜</a:t>
            </a:r>
            <a:r>
              <a:rPr lang="zh-CN" altLang="en-US" sz="2400" dirty="0">
                <a:latin typeface="+mn-ea"/>
                <a:ea typeface="+mn-ea"/>
              </a:rPr>
              <a:t>”而告结束。</a:t>
            </a:r>
            <a:endParaRPr lang="en-US" altLang="zh-CN" sz="2400" dirty="0">
              <a:latin typeface="+mn-ea"/>
              <a:ea typeface="+mn-ea"/>
            </a:endParaRPr>
          </a:p>
          <a:p>
            <a:r>
              <a:rPr lang="en-US" altLang="zh-CN" sz="2400" dirty="0">
                <a:solidFill>
                  <a:srgbClr val="333333"/>
                </a:solidFill>
                <a:latin typeface="+mj-ea"/>
                <a:ea typeface="+mj-ea"/>
              </a:rPr>
              <a:t>  </a:t>
            </a:r>
          </a:p>
          <a:p>
            <a:endParaRPr lang="en-US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</a:p>
        </p:txBody>
      </p:sp>
      <p:grpSp>
        <p:nvGrpSpPr>
          <p:cNvPr id="34" name="Group 59">
            <a:extLst>
              <a:ext uri="{FF2B5EF4-FFF2-40B4-BE49-F238E27FC236}">
                <a16:creationId xmlns:a16="http://schemas.microsoft.com/office/drawing/2014/main" xmlns="" id="{22C2921C-5571-47FA-B747-688E9571BA9A}"/>
              </a:ext>
            </a:extLst>
          </p:cNvPr>
          <p:cNvGrpSpPr>
            <a:grpSpLocks/>
          </p:cNvGrpSpPr>
          <p:nvPr/>
        </p:nvGrpSpPr>
        <p:grpSpPr bwMode="auto">
          <a:xfrm>
            <a:off x="1183713" y="3636590"/>
            <a:ext cx="338137" cy="227013"/>
            <a:chOff x="0" y="0"/>
            <a:chExt cx="794354" cy="532737"/>
          </a:xfrm>
        </p:grpSpPr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xmlns="" id="{6CAACB92-B19E-49FB-9AB7-EF9D2C34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94354" cy="349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Isosceles Triangle 61">
              <a:extLst>
                <a:ext uri="{FF2B5EF4-FFF2-40B4-BE49-F238E27FC236}">
                  <a16:creationId xmlns:a16="http://schemas.microsoft.com/office/drawing/2014/main" xmlns="" id="{A9FA77E6-B65C-4139-A056-699067CFF1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06231" y="258771"/>
              <a:ext cx="581891" cy="27396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Group 72">
            <a:extLst>
              <a:ext uri="{FF2B5EF4-FFF2-40B4-BE49-F238E27FC236}">
                <a16:creationId xmlns:a16="http://schemas.microsoft.com/office/drawing/2014/main" xmlns="" id="{1B4605F7-04DE-4C8D-A0A4-C559EEF3C269}"/>
              </a:ext>
            </a:extLst>
          </p:cNvPr>
          <p:cNvGrpSpPr>
            <a:grpSpLocks/>
          </p:cNvGrpSpPr>
          <p:nvPr/>
        </p:nvGrpSpPr>
        <p:grpSpPr bwMode="auto">
          <a:xfrm>
            <a:off x="4730107" y="972206"/>
            <a:ext cx="6543675" cy="642937"/>
            <a:chOff x="0" y="0"/>
            <a:chExt cx="6543945" cy="643930"/>
          </a:xfrm>
        </p:grpSpPr>
        <p:sp>
          <p:nvSpPr>
            <p:cNvPr id="38" name="TextBox 73">
              <a:extLst>
                <a:ext uri="{FF2B5EF4-FFF2-40B4-BE49-F238E27FC236}">
                  <a16:creationId xmlns:a16="http://schemas.microsoft.com/office/drawing/2014/main" xmlns="" id="{5AB3E6AB-4258-4AF5-9802-FD4D13893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51" y="0"/>
              <a:ext cx="5924794" cy="58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zh-CN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39" name="Group 74">
              <a:extLst>
                <a:ext uri="{FF2B5EF4-FFF2-40B4-BE49-F238E27FC236}">
                  <a16:creationId xmlns:a16="http://schemas.microsoft.com/office/drawing/2014/main" xmlns="" id="{814EC65F-747A-4CFE-AF53-29A9461C6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2332"/>
              <a:ext cx="784426" cy="611598"/>
              <a:chOff x="0" y="0"/>
              <a:chExt cx="784426" cy="611598"/>
            </a:xfrm>
          </p:grpSpPr>
          <p:sp>
            <p:nvSpPr>
              <p:cNvPr id="40" name="Oval 75">
                <a:extLst>
                  <a:ext uri="{FF2B5EF4-FFF2-40B4-BE49-F238E27FC236}">
                    <a16:creationId xmlns:a16="http://schemas.microsoft.com/office/drawing/2014/main" xmlns="" id="{3228155F-91BD-4D91-A877-4D3169DC5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11598" cy="611598"/>
              </a:xfrm>
              <a:prstGeom prst="ellipse">
                <a:avLst/>
              </a:prstGeom>
              <a:solidFill>
                <a:srgbClr val="8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TextBox 76">
                <a:extLst>
                  <a:ext uri="{FF2B5EF4-FFF2-40B4-BE49-F238E27FC236}">
                    <a16:creationId xmlns:a16="http://schemas.microsoft.com/office/drawing/2014/main" xmlns="" id="{5BF3ADB8-02A8-4A9B-AF19-E32FEEE33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70" y="102172"/>
                <a:ext cx="697656" cy="40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二、</a:t>
                </a:r>
                <a:endParaRPr lang="zh-CN" altLang="zh-CN" sz="2000" dirty="0">
                  <a:solidFill>
                    <a:schemeClr val="bg1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C3C8219-9D5B-4B37-89FA-AE6AAB371854}"/>
              </a:ext>
            </a:extLst>
          </p:cNvPr>
          <p:cNvSpPr txBox="1"/>
          <p:nvPr/>
        </p:nvSpPr>
        <p:spPr>
          <a:xfrm>
            <a:off x="5514501" y="1106502"/>
            <a:ext cx="2996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中法战争</a:t>
            </a:r>
          </a:p>
        </p:txBody>
      </p:sp>
      <p:sp>
        <p:nvSpPr>
          <p:cNvPr id="42" name="Oval 65">
            <a:extLst>
              <a:ext uri="{FF2B5EF4-FFF2-40B4-BE49-F238E27FC236}">
                <a16:creationId xmlns:a16="http://schemas.microsoft.com/office/drawing/2014/main" xmlns="" id="{E5201E05-7AF8-4540-96E6-331CCC7A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212" y="2798916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" name="Oval 65">
            <a:extLst>
              <a:ext uri="{FF2B5EF4-FFF2-40B4-BE49-F238E27FC236}">
                <a16:creationId xmlns:a16="http://schemas.microsoft.com/office/drawing/2014/main" xmlns="" id="{D18F8E86-A219-4167-A617-E19CD9FA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72" y="3471321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25A2253-5597-46EC-8930-EF2370389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7312" y="4368245"/>
            <a:ext cx="3267223" cy="216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5A7D1CB-D6BA-4B1D-83C5-ED21BC9DF3A1}"/>
              </a:ext>
            </a:extLst>
          </p:cNvPr>
          <p:cNvSpPr txBox="1"/>
          <p:nvPr/>
        </p:nvSpPr>
        <p:spPr>
          <a:xfrm>
            <a:off x="4730107" y="4453094"/>
            <a:ext cx="3749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+mj-ea"/>
              </a:rPr>
              <a:t>   </a:t>
            </a:r>
            <a:r>
              <a:rPr lang="zh-CN" altLang="en-US" sz="2400" dirty="0">
                <a:solidFill>
                  <a:srgbClr val="333333"/>
                </a:solidFill>
                <a:latin typeface="+mj-ea"/>
              </a:rPr>
              <a:t>受此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战的影响，清廷于台湾设省，以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刘铭传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为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巡抚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大力推展现代化防务及新政。</a:t>
            </a:r>
            <a:endParaRPr lang="en-US" altLang="zh-CN" sz="2400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333333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400" dirty="0">
                <a:solidFill>
                  <a:srgbClr val="333333"/>
                </a:solidFill>
                <a:latin typeface="宋体" panose="02010600030101010101" pitchFamily="2" charset="-122"/>
              </a:rPr>
              <a:t>积极筹建北洋水师。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6317396"/>
      </p:ext>
    </p:extLst>
  </p:cSld>
  <p:clrMapOvr>
    <a:masterClrMapping/>
  </p:clrMapOvr>
  <p:transition spd="slow" advTm="70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" dur="500" tmFilter="0, 0; .2, .5; .8, .5; 1, 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ldLvl="0" animBg="1" autoUpdateAnimBg="0"/>
      <p:bldP spid="12293" grpId="1" bldLvl="0" animBg="1" autoUpdateAnimBg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709877" y="927100"/>
            <a:ext cx="10825163" cy="5930900"/>
            <a:chOff x="0" y="0"/>
            <a:chExt cx="10824567" cy="6131860"/>
          </a:xfrm>
        </p:grpSpPr>
        <p:sp>
          <p:nvSpPr>
            <p:cNvPr id="12323" name="Rectangle 6"/>
            <p:cNvSpPr>
              <a:spLocks noChangeArrowheads="1"/>
            </p:cNvSpPr>
            <p:nvPr/>
          </p:nvSpPr>
          <p:spPr bwMode="auto">
            <a:xfrm>
              <a:off x="3419721" y="0"/>
              <a:ext cx="7404846" cy="613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2324" name="Rectangle 3"/>
            <p:cNvSpPr>
              <a:spLocks noChangeArrowheads="1"/>
            </p:cNvSpPr>
            <p:nvPr/>
          </p:nvSpPr>
          <p:spPr bwMode="auto">
            <a:xfrm>
              <a:off x="0" y="1"/>
              <a:ext cx="3522813" cy="6131859"/>
            </a:xfrm>
            <a:prstGeom prst="rect">
              <a:avLst/>
            </a:prstGeom>
            <a:solidFill>
              <a:srgbClr val="6A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09877" y="3222225"/>
            <a:ext cx="3502758" cy="797168"/>
          </a:xfrm>
          <a:prstGeom prst="rect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293" name="TextBox 11"/>
          <p:cNvSpPr>
            <a:spLocks noChangeArrowheads="1"/>
          </p:cNvSpPr>
          <p:nvPr/>
        </p:nvSpPr>
        <p:spPr bwMode="auto">
          <a:xfrm>
            <a:off x="2453465" y="120076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宋体" panose="02010600030101010101" pitchFamily="2" charset="-122"/>
                <a:cs typeface="+mn-cs"/>
                <a:sym typeface="Calibri Light" panose="020F0302020204030204" pitchFamily="34" charset="0"/>
              </a:rPr>
              <a:t>导语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宋体" panose="02010600030101010101" pitchFamily="2" charset="-122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12300" name="Right Triangle 16"/>
          <p:cNvSpPr>
            <a:spLocks noChangeArrowheads="1"/>
          </p:cNvSpPr>
          <p:nvPr/>
        </p:nvSpPr>
        <p:spPr bwMode="auto">
          <a:xfrm rot="-8078500">
            <a:off x="4099765" y="3528124"/>
            <a:ext cx="233362" cy="233362"/>
          </a:xfrm>
          <a:prstGeom prst="rtTriangle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301" name="Rounded Rectangle 18"/>
          <p:cNvSpPr>
            <a:spLocks noChangeArrowheads="1"/>
          </p:cNvSpPr>
          <p:nvPr/>
        </p:nvSpPr>
        <p:spPr bwMode="auto">
          <a:xfrm>
            <a:off x="1117600" y="1269324"/>
            <a:ext cx="314325" cy="255587"/>
          </a:xfrm>
          <a:prstGeom prst="roundRect">
            <a:avLst>
              <a:gd name="adj" fmla="val 16667"/>
            </a:avLst>
          </a:prstGeom>
          <a:noFill/>
          <a:ln w="38100" cmpd="thinThick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xmlns="" id="{9BFD0B82-1349-4664-B3E0-A719A5F8020A}"/>
              </a:ext>
            </a:extLst>
          </p:cNvPr>
          <p:cNvGrpSpPr>
            <a:grpSpLocks/>
          </p:cNvGrpSpPr>
          <p:nvPr/>
        </p:nvGrpSpPr>
        <p:grpSpPr bwMode="auto">
          <a:xfrm>
            <a:off x="4730107" y="1036835"/>
            <a:ext cx="6543675" cy="642937"/>
            <a:chOff x="0" y="0"/>
            <a:chExt cx="6543945" cy="643930"/>
          </a:xfrm>
        </p:grpSpPr>
        <p:sp>
          <p:nvSpPr>
            <p:cNvPr id="81" name="TextBox 73">
              <a:extLst>
                <a:ext uri="{FF2B5EF4-FFF2-40B4-BE49-F238E27FC236}">
                  <a16:creationId xmlns:a16="http://schemas.microsoft.com/office/drawing/2014/main" xmlns="" id="{54579ED3-74BC-4AA7-A5E9-864026BFD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51" y="0"/>
              <a:ext cx="5924794" cy="58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82" name="Group 74">
              <a:extLst>
                <a:ext uri="{FF2B5EF4-FFF2-40B4-BE49-F238E27FC236}">
                  <a16:creationId xmlns:a16="http://schemas.microsoft.com/office/drawing/2014/main" xmlns="" id="{C16F1FAB-9717-4FE0-A19B-690C1E41A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2332"/>
              <a:ext cx="784426" cy="611598"/>
              <a:chOff x="0" y="0"/>
              <a:chExt cx="784426" cy="611598"/>
            </a:xfrm>
          </p:grpSpPr>
          <p:sp>
            <p:nvSpPr>
              <p:cNvPr id="83" name="Oval 75">
                <a:extLst>
                  <a:ext uri="{FF2B5EF4-FFF2-40B4-BE49-F238E27FC236}">
                    <a16:creationId xmlns:a16="http://schemas.microsoft.com/office/drawing/2014/main" xmlns="" id="{232A5EE6-0013-4393-BCE5-114DA50D7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11598" cy="611598"/>
              </a:xfrm>
              <a:prstGeom prst="ellipse">
                <a:avLst/>
              </a:prstGeom>
              <a:solidFill>
                <a:srgbClr val="8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Calibri" panose="020F0502020204030204" pitchFamily="34" charset="0"/>
                </a:endParaRPr>
              </a:p>
            </p:txBody>
          </p:sp>
          <p:sp>
            <p:nvSpPr>
              <p:cNvPr id="84" name="TextBox 76">
                <a:extLst>
                  <a:ext uri="{FF2B5EF4-FFF2-40B4-BE49-F238E27FC236}">
                    <a16:creationId xmlns:a16="http://schemas.microsoft.com/office/drawing/2014/main" xmlns="" id="{9D678225-98E1-4320-8DEC-EB4EC303C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70" y="102172"/>
                <a:ext cx="697656" cy="40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三、</a:t>
                </a:r>
                <a:endPara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E8742A6-D9AC-42A5-85D8-A2B2F4184443}"/>
              </a:ext>
            </a:extLst>
          </p:cNvPr>
          <p:cNvSpPr txBox="1"/>
          <p:nvPr/>
        </p:nvSpPr>
        <p:spPr>
          <a:xfrm>
            <a:off x="5568060" y="1200768"/>
            <a:ext cx="405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甲午中日战争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1894—1895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3" name="组合 53">
            <a:extLst>
              <a:ext uri="{FF2B5EF4-FFF2-40B4-BE49-F238E27FC236}">
                <a16:creationId xmlns:a16="http://schemas.microsoft.com/office/drawing/2014/main" xmlns="" id="{74CB41B3-9A28-4844-B1C7-B76A77578085}"/>
              </a:ext>
            </a:extLst>
          </p:cNvPr>
          <p:cNvGrpSpPr>
            <a:grpSpLocks/>
          </p:cNvGrpSpPr>
          <p:nvPr/>
        </p:nvGrpSpPr>
        <p:grpSpPr bwMode="auto">
          <a:xfrm>
            <a:off x="5405135" y="2730697"/>
            <a:ext cx="2751100" cy="630942"/>
            <a:chOff x="-332473" y="-54541"/>
            <a:chExt cx="2750177" cy="630602"/>
          </a:xfrm>
        </p:grpSpPr>
        <p:sp>
          <p:nvSpPr>
            <p:cNvPr id="114" name="文本框 39">
              <a:extLst>
                <a:ext uri="{FF2B5EF4-FFF2-40B4-BE49-F238E27FC236}">
                  <a16:creationId xmlns:a16="http://schemas.microsoft.com/office/drawing/2014/main" xmlns="" id="{26BA0F90-89A3-4452-9EBB-6F7A33512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2473" y="-54541"/>
              <a:ext cx="184669" cy="36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B692"/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115" name="文本框 40">
              <a:extLst>
                <a:ext uri="{FF2B5EF4-FFF2-40B4-BE49-F238E27FC236}">
                  <a16:creationId xmlns:a16="http://schemas.microsoft.com/office/drawing/2014/main" xmlns="" id="{FDA34ECD-D541-41CA-A1B5-87627E30B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2473" y="53123"/>
              <a:ext cx="2750177" cy="52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6D82"/>
                </a:solidFill>
                <a:effectLst/>
                <a:uLnTx/>
                <a:uFillTx/>
                <a:latin typeface="Century Gothic" panose="020B0502020202020204" pitchFamily="34" charset="0"/>
                <a:ea typeface="汉仪特细等线简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</p:grpSp>
      <p:sp>
        <p:nvSpPr>
          <p:cNvPr id="116" name="文本框 115">
            <a:extLst>
              <a:ext uri="{FF2B5EF4-FFF2-40B4-BE49-F238E27FC236}">
                <a16:creationId xmlns:a16="http://schemas.microsoft.com/office/drawing/2014/main" xmlns="" id="{1E99D739-D501-4DB1-86C1-281F6661316A}"/>
              </a:ext>
            </a:extLst>
          </p:cNvPr>
          <p:cNvSpPr txBox="1"/>
          <p:nvPr/>
        </p:nvSpPr>
        <p:spPr>
          <a:xfrm>
            <a:off x="4861655" y="1832454"/>
            <a:ext cx="24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日本一方概况：</a:t>
            </a:r>
          </a:p>
        </p:txBody>
      </p:sp>
      <p:pic>
        <p:nvPicPr>
          <p:cNvPr id="117" name="图片 116">
            <a:extLst>
              <a:ext uri="{FF2B5EF4-FFF2-40B4-BE49-F238E27FC236}">
                <a16:creationId xmlns:a16="http://schemas.microsoft.com/office/drawing/2014/main" xmlns="" id="{AA3822C2-8430-4BB4-8497-0128D0E43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2509" y="1422037"/>
            <a:ext cx="1672281" cy="242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9D2B03B-B665-480F-A178-123180806EDF}"/>
              </a:ext>
            </a:extLst>
          </p:cNvPr>
          <p:cNvSpPr/>
          <p:nvPr/>
        </p:nvSpPr>
        <p:spPr>
          <a:xfrm>
            <a:off x="4731314" y="2667993"/>
            <a:ext cx="42581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5B9BD5">
                    <a:lumMod val="5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1868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年，日本通过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  <a:hlinkClick r:id="rId3"/>
              </a:rPr>
              <a:t>明治维新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“脱亚入欧”，开始走上资本主义道路，国力日渐强盛。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1887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年，日本政府制定了所谓“清国征讨策略”逐渐演化为以侵略中国为中心的“大陆政策”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1888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年，日本产业革命出现高潮，因此急需对外的商品输出和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  <a:hlinkClick r:id="rId4"/>
              </a:rPr>
              <a:t>资本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输出。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xmlns="" id="{E41B4765-6EC7-4C3D-92AF-4FE4BCFA0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37" y="1851910"/>
            <a:ext cx="270939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第一次鸦片战争</a:t>
            </a: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xmlns="" id="{2F95D5AC-9D8D-4658-BDC7-92912DDE5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05" y="2578345"/>
            <a:ext cx="162736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中法战争</a:t>
            </a:r>
            <a:endParaRPr lang="zh-CN" altLang="zh-CN" b="1" dirty="0"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  <p:sp>
        <p:nvSpPr>
          <p:cNvPr id="37" name="Oval 65">
            <a:extLst>
              <a:ext uri="{FF2B5EF4-FFF2-40B4-BE49-F238E27FC236}">
                <a16:creationId xmlns:a16="http://schemas.microsoft.com/office/drawing/2014/main" xmlns="" id="{018FF79B-2FC6-41A4-B9F7-B5AFB665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210" y="2633596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" name="Oval 65">
            <a:extLst>
              <a:ext uri="{FF2B5EF4-FFF2-40B4-BE49-F238E27FC236}">
                <a16:creationId xmlns:a16="http://schemas.microsoft.com/office/drawing/2014/main" xmlns="" id="{2A221A3F-DABB-4D8C-9E23-46DE979A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35" y="1886132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" name="Oval 65">
            <a:extLst>
              <a:ext uri="{FF2B5EF4-FFF2-40B4-BE49-F238E27FC236}">
                <a16:creationId xmlns:a16="http://schemas.microsoft.com/office/drawing/2014/main" xmlns="" id="{B092ADFF-E098-47B9-82A4-BD210401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210" y="3348762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E298DF8-CB3F-4765-9C25-504C070CC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1387" y="4058367"/>
            <a:ext cx="1842898" cy="258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17316609"/>
      </p:ext>
    </p:extLst>
  </p:cSld>
  <p:clrMapOvr>
    <a:masterClrMapping/>
  </p:clrMapOvr>
  <p:transition spd="slow" advTm="53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" dur="500" tmFilter="0, 0; .2, .5; .8, .5; 1, 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3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 autoUpdateAnimBg="0"/>
      <p:bldP spid="13317" grpId="1" bldLvl="0" animBg="1" autoUpdateAnimBg="0"/>
      <p:bldP spid="11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700353" y="827741"/>
            <a:ext cx="10825163" cy="5930900"/>
            <a:chOff x="0" y="0"/>
            <a:chExt cx="10824567" cy="6131860"/>
          </a:xfrm>
        </p:grpSpPr>
        <p:sp>
          <p:nvSpPr>
            <p:cNvPr id="12323" name="Rectangle 6"/>
            <p:cNvSpPr>
              <a:spLocks noChangeArrowheads="1"/>
            </p:cNvSpPr>
            <p:nvPr/>
          </p:nvSpPr>
          <p:spPr bwMode="auto">
            <a:xfrm>
              <a:off x="3419721" y="0"/>
              <a:ext cx="7404846" cy="613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2324" name="Rectangle 3"/>
            <p:cNvSpPr>
              <a:spLocks noChangeArrowheads="1"/>
            </p:cNvSpPr>
            <p:nvPr/>
          </p:nvSpPr>
          <p:spPr bwMode="auto">
            <a:xfrm>
              <a:off x="0" y="1"/>
              <a:ext cx="3522813" cy="6131859"/>
            </a:xfrm>
            <a:prstGeom prst="rect">
              <a:avLst/>
            </a:prstGeom>
            <a:solidFill>
              <a:srgbClr val="6A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20602" y="3162572"/>
            <a:ext cx="3502758" cy="797168"/>
          </a:xfrm>
          <a:prstGeom prst="rect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293" name="TextBox 11"/>
          <p:cNvSpPr>
            <a:spLocks noChangeArrowheads="1"/>
          </p:cNvSpPr>
          <p:nvPr/>
        </p:nvSpPr>
        <p:spPr bwMode="auto">
          <a:xfrm>
            <a:off x="2453465" y="120076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宋体" panose="02010600030101010101" pitchFamily="2" charset="-122"/>
                <a:cs typeface="+mn-cs"/>
                <a:sym typeface="Calibri Light" panose="020F0302020204030204" pitchFamily="34" charset="0"/>
              </a:rPr>
              <a:t>导语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宋体" panose="02010600030101010101" pitchFamily="2" charset="-122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12300" name="Right Triangle 16"/>
          <p:cNvSpPr>
            <a:spLocks noChangeArrowheads="1"/>
          </p:cNvSpPr>
          <p:nvPr/>
        </p:nvSpPr>
        <p:spPr bwMode="auto">
          <a:xfrm rot="-8078500">
            <a:off x="4080356" y="3439040"/>
            <a:ext cx="233362" cy="233362"/>
          </a:xfrm>
          <a:prstGeom prst="rtTriangle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301" name="Rounded Rectangle 18"/>
          <p:cNvSpPr>
            <a:spLocks noChangeArrowheads="1"/>
          </p:cNvSpPr>
          <p:nvPr/>
        </p:nvSpPr>
        <p:spPr bwMode="auto">
          <a:xfrm>
            <a:off x="1117600" y="1269324"/>
            <a:ext cx="314325" cy="255587"/>
          </a:xfrm>
          <a:prstGeom prst="roundRect">
            <a:avLst>
              <a:gd name="adj" fmla="val 16667"/>
            </a:avLst>
          </a:prstGeom>
          <a:noFill/>
          <a:ln w="38100" cmpd="thinThick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xmlns="" id="{9BFD0B82-1349-4664-B3E0-A719A5F8020A}"/>
              </a:ext>
            </a:extLst>
          </p:cNvPr>
          <p:cNvGrpSpPr>
            <a:grpSpLocks/>
          </p:cNvGrpSpPr>
          <p:nvPr/>
        </p:nvGrpSpPr>
        <p:grpSpPr bwMode="auto">
          <a:xfrm>
            <a:off x="4730107" y="1036835"/>
            <a:ext cx="6543675" cy="642937"/>
            <a:chOff x="0" y="0"/>
            <a:chExt cx="6543945" cy="643930"/>
          </a:xfrm>
        </p:grpSpPr>
        <p:sp>
          <p:nvSpPr>
            <p:cNvPr id="81" name="TextBox 73">
              <a:extLst>
                <a:ext uri="{FF2B5EF4-FFF2-40B4-BE49-F238E27FC236}">
                  <a16:creationId xmlns:a16="http://schemas.microsoft.com/office/drawing/2014/main" xmlns="" id="{54579ED3-74BC-4AA7-A5E9-864026BFD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51" y="0"/>
              <a:ext cx="5924794" cy="58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82" name="Group 74">
              <a:extLst>
                <a:ext uri="{FF2B5EF4-FFF2-40B4-BE49-F238E27FC236}">
                  <a16:creationId xmlns:a16="http://schemas.microsoft.com/office/drawing/2014/main" xmlns="" id="{C16F1FAB-9717-4FE0-A19B-690C1E41A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2332"/>
              <a:ext cx="784426" cy="611598"/>
              <a:chOff x="0" y="0"/>
              <a:chExt cx="784426" cy="611598"/>
            </a:xfrm>
          </p:grpSpPr>
          <p:sp>
            <p:nvSpPr>
              <p:cNvPr id="83" name="Oval 75">
                <a:extLst>
                  <a:ext uri="{FF2B5EF4-FFF2-40B4-BE49-F238E27FC236}">
                    <a16:creationId xmlns:a16="http://schemas.microsoft.com/office/drawing/2014/main" xmlns="" id="{232A5EE6-0013-4393-BCE5-114DA50D7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11598" cy="611598"/>
              </a:xfrm>
              <a:prstGeom prst="ellipse">
                <a:avLst/>
              </a:prstGeom>
              <a:solidFill>
                <a:srgbClr val="8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Calibri" panose="020F0502020204030204" pitchFamily="34" charset="0"/>
                </a:endParaRPr>
              </a:p>
            </p:txBody>
          </p:sp>
          <p:sp>
            <p:nvSpPr>
              <p:cNvPr id="84" name="TextBox 76">
                <a:extLst>
                  <a:ext uri="{FF2B5EF4-FFF2-40B4-BE49-F238E27FC236}">
                    <a16:creationId xmlns:a16="http://schemas.microsoft.com/office/drawing/2014/main" xmlns="" id="{9D678225-98E1-4320-8DEC-EB4EC303C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70" y="102172"/>
                <a:ext cx="697656" cy="40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三、</a:t>
                </a:r>
                <a:endPara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E8742A6-D9AC-42A5-85D8-A2B2F4184443}"/>
              </a:ext>
            </a:extLst>
          </p:cNvPr>
          <p:cNvSpPr txBox="1"/>
          <p:nvPr/>
        </p:nvSpPr>
        <p:spPr>
          <a:xfrm>
            <a:off x="5522053" y="1163117"/>
            <a:ext cx="216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甲午中日战争</a:t>
            </a:r>
          </a:p>
        </p:txBody>
      </p:sp>
      <p:grpSp>
        <p:nvGrpSpPr>
          <p:cNvPr id="113" name="组合 53">
            <a:extLst>
              <a:ext uri="{FF2B5EF4-FFF2-40B4-BE49-F238E27FC236}">
                <a16:creationId xmlns:a16="http://schemas.microsoft.com/office/drawing/2014/main" xmlns="" id="{74CB41B3-9A28-4844-B1C7-B76A77578085}"/>
              </a:ext>
            </a:extLst>
          </p:cNvPr>
          <p:cNvGrpSpPr>
            <a:grpSpLocks/>
          </p:cNvGrpSpPr>
          <p:nvPr/>
        </p:nvGrpSpPr>
        <p:grpSpPr bwMode="auto">
          <a:xfrm>
            <a:off x="5405135" y="2730697"/>
            <a:ext cx="2751100" cy="630942"/>
            <a:chOff x="-332473" y="-54541"/>
            <a:chExt cx="2750177" cy="630602"/>
          </a:xfrm>
        </p:grpSpPr>
        <p:sp>
          <p:nvSpPr>
            <p:cNvPr id="114" name="文本框 39">
              <a:extLst>
                <a:ext uri="{FF2B5EF4-FFF2-40B4-BE49-F238E27FC236}">
                  <a16:creationId xmlns:a16="http://schemas.microsoft.com/office/drawing/2014/main" xmlns="" id="{26BA0F90-89A3-4452-9EBB-6F7A33512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2473" y="-54541"/>
              <a:ext cx="184669" cy="36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B692"/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115" name="文本框 40">
              <a:extLst>
                <a:ext uri="{FF2B5EF4-FFF2-40B4-BE49-F238E27FC236}">
                  <a16:creationId xmlns:a16="http://schemas.microsoft.com/office/drawing/2014/main" xmlns="" id="{FDA34ECD-D541-41CA-A1B5-87627E30B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2473" y="53123"/>
              <a:ext cx="2750177" cy="52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6D82"/>
                </a:solidFill>
                <a:effectLst/>
                <a:uLnTx/>
                <a:uFillTx/>
                <a:latin typeface="Century Gothic" panose="020B0502020202020204" pitchFamily="34" charset="0"/>
                <a:ea typeface="汉仪特细等线简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</p:grpSp>
      <p:sp>
        <p:nvSpPr>
          <p:cNvPr id="116" name="文本框 115">
            <a:extLst>
              <a:ext uri="{FF2B5EF4-FFF2-40B4-BE49-F238E27FC236}">
                <a16:creationId xmlns:a16="http://schemas.microsoft.com/office/drawing/2014/main" xmlns="" id="{1E99D739-D501-4DB1-86C1-281F6661316A}"/>
              </a:ext>
            </a:extLst>
          </p:cNvPr>
          <p:cNvSpPr txBox="1"/>
          <p:nvPr/>
        </p:nvSpPr>
        <p:spPr>
          <a:xfrm>
            <a:off x="5165687" y="1710108"/>
            <a:ext cx="286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清政府一方概况：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9D2B03B-B665-480F-A178-123180806EDF}"/>
              </a:ext>
            </a:extLst>
          </p:cNvPr>
          <p:cNvSpPr/>
          <p:nvPr/>
        </p:nvSpPr>
        <p:spPr>
          <a:xfrm>
            <a:off x="4648169" y="2090046"/>
            <a:ext cx="68773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当时的中国处于清朝晚期，正往半殖民地半封建社会的深渊沉沦。洋务派掀起了一场以“自强”、“求富”为口号的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洋务运动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。洋务运动在科学技术方面向欧美看齐。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因此清王朝一度出现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“同治中兴”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的景象。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1888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年正式建立了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北洋水师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，成为亚洲一个比较强大的海军力量。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此时的欧美列强放缓了侵略脚步，但清政府并未像日本一样进行国家制度的变革。</a:t>
            </a:r>
          </a:p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19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世纪末的东亚地区，一个是回光返照的老大帝国，一个是喷薄欲出的近代国家，在这种情况下，中国和日本必定不能避免一战。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9" name="TextBox 17">
            <a:extLst>
              <a:ext uri="{FF2B5EF4-FFF2-40B4-BE49-F238E27FC236}">
                <a16:creationId xmlns:a16="http://schemas.microsoft.com/office/drawing/2014/main" xmlns="" id="{4D767B8D-151E-4BA5-9C0C-5FB8FD2D6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883" y="1965325"/>
            <a:ext cx="270939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第一次鸦片战争</a:t>
            </a:r>
          </a:p>
        </p:txBody>
      </p:sp>
      <p:sp>
        <p:nvSpPr>
          <p:cNvPr id="120" name="TextBox 25">
            <a:extLst>
              <a:ext uri="{FF2B5EF4-FFF2-40B4-BE49-F238E27FC236}">
                <a16:creationId xmlns:a16="http://schemas.microsoft.com/office/drawing/2014/main" xmlns="" id="{25987208-1E39-417E-82B5-87F9425E0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351" y="2691760"/>
            <a:ext cx="162736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中法战争</a:t>
            </a:r>
            <a:endParaRPr lang="zh-CN" altLang="zh-CN" b="1" dirty="0"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  <p:sp>
        <p:nvSpPr>
          <p:cNvPr id="125" name="Oval 65">
            <a:extLst>
              <a:ext uri="{FF2B5EF4-FFF2-40B4-BE49-F238E27FC236}">
                <a16:creationId xmlns:a16="http://schemas.microsoft.com/office/drawing/2014/main" xmlns="" id="{8646A577-DB56-484A-9128-4D6F01DC1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64" y="2747011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6" name="Oval 65">
            <a:extLst>
              <a:ext uri="{FF2B5EF4-FFF2-40B4-BE49-F238E27FC236}">
                <a16:creationId xmlns:a16="http://schemas.microsoft.com/office/drawing/2014/main" xmlns="" id="{7DCE810A-73A4-41CD-97EC-C39DEACB9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57" y="1999547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7" name="Oval 65">
            <a:extLst>
              <a:ext uri="{FF2B5EF4-FFF2-40B4-BE49-F238E27FC236}">
                <a16:creationId xmlns:a16="http://schemas.microsoft.com/office/drawing/2014/main" xmlns="" id="{8F2D57B1-470B-4758-8BC6-2E0CF424A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64" y="3462177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8DCCB1-83CC-4F63-BAC8-DEBA759AA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0280" y="3658953"/>
            <a:ext cx="5628296" cy="27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0855A3-F0FD-4B5E-92CB-B6916D40C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231" y="3061450"/>
            <a:ext cx="4720862" cy="286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4A0A667-3FF6-4BE4-87DA-86B7FE97C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654" y="2114066"/>
            <a:ext cx="6877347" cy="3725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52791888"/>
      </p:ext>
    </p:extLst>
  </p:cSld>
  <p:clrMapOvr>
    <a:masterClrMapping/>
  </p:clrMapOvr>
  <p:transition spd="slow" advTm="53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" dur="500" tmFilter="0, 0; .2, .5; .8, .5; 1, 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3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 autoUpdateAnimBg="0"/>
      <p:bldP spid="13317" grpId="1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685147" y="827741"/>
            <a:ext cx="10825163" cy="5930900"/>
            <a:chOff x="0" y="0"/>
            <a:chExt cx="10824567" cy="6131860"/>
          </a:xfrm>
        </p:grpSpPr>
        <p:sp>
          <p:nvSpPr>
            <p:cNvPr id="12323" name="Rectangle 6"/>
            <p:cNvSpPr>
              <a:spLocks noChangeArrowheads="1"/>
            </p:cNvSpPr>
            <p:nvPr/>
          </p:nvSpPr>
          <p:spPr bwMode="auto">
            <a:xfrm>
              <a:off x="3419721" y="0"/>
              <a:ext cx="7404846" cy="6131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2324" name="Rectangle 3"/>
            <p:cNvSpPr>
              <a:spLocks noChangeArrowheads="1"/>
            </p:cNvSpPr>
            <p:nvPr/>
          </p:nvSpPr>
          <p:spPr bwMode="auto">
            <a:xfrm>
              <a:off x="0" y="1"/>
              <a:ext cx="3522813" cy="6131859"/>
            </a:xfrm>
            <a:prstGeom prst="rect">
              <a:avLst/>
            </a:prstGeom>
            <a:solidFill>
              <a:srgbClr val="6A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Calibri" panose="020F0502020204030204" pitchFamily="34" charset="0"/>
              </a:endParaRPr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685147" y="3233368"/>
            <a:ext cx="3502758" cy="797168"/>
          </a:xfrm>
          <a:prstGeom prst="rect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293" name="TextBox 11"/>
          <p:cNvSpPr>
            <a:spLocks noChangeArrowheads="1"/>
          </p:cNvSpPr>
          <p:nvPr/>
        </p:nvSpPr>
        <p:spPr bwMode="auto">
          <a:xfrm>
            <a:off x="2453465" y="120076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宋体" panose="02010600030101010101" pitchFamily="2" charset="-122"/>
                <a:cs typeface="+mn-cs"/>
                <a:sym typeface="Calibri Light" panose="020F0302020204030204" pitchFamily="34" charset="0"/>
              </a:rPr>
              <a:t>导语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宋体" panose="02010600030101010101" pitchFamily="2" charset="-122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12300" name="Right Triangle 16"/>
          <p:cNvSpPr>
            <a:spLocks noChangeArrowheads="1"/>
          </p:cNvSpPr>
          <p:nvPr/>
        </p:nvSpPr>
        <p:spPr bwMode="auto">
          <a:xfrm rot="-8078500">
            <a:off x="4063189" y="3500692"/>
            <a:ext cx="233362" cy="233362"/>
          </a:xfrm>
          <a:prstGeom prst="rtTriangle">
            <a:avLst/>
          </a:prstGeom>
          <a:solidFill>
            <a:srgbClr val="7A706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301" name="Rounded Rectangle 18"/>
          <p:cNvSpPr>
            <a:spLocks noChangeArrowheads="1"/>
          </p:cNvSpPr>
          <p:nvPr/>
        </p:nvSpPr>
        <p:spPr bwMode="auto">
          <a:xfrm>
            <a:off x="1117600" y="1269324"/>
            <a:ext cx="314325" cy="255587"/>
          </a:xfrm>
          <a:prstGeom prst="roundRect">
            <a:avLst>
              <a:gd name="adj" fmla="val 16667"/>
            </a:avLst>
          </a:prstGeom>
          <a:noFill/>
          <a:ln w="38100" cmpd="thinThick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80" name="Group 72">
            <a:extLst>
              <a:ext uri="{FF2B5EF4-FFF2-40B4-BE49-F238E27FC236}">
                <a16:creationId xmlns:a16="http://schemas.microsoft.com/office/drawing/2014/main" xmlns="" id="{9BFD0B82-1349-4664-B3E0-A719A5F8020A}"/>
              </a:ext>
            </a:extLst>
          </p:cNvPr>
          <p:cNvGrpSpPr>
            <a:grpSpLocks/>
          </p:cNvGrpSpPr>
          <p:nvPr/>
        </p:nvGrpSpPr>
        <p:grpSpPr bwMode="auto">
          <a:xfrm>
            <a:off x="4530725" y="1019496"/>
            <a:ext cx="6543675" cy="642937"/>
            <a:chOff x="0" y="0"/>
            <a:chExt cx="6543945" cy="643930"/>
          </a:xfrm>
        </p:grpSpPr>
        <p:sp>
          <p:nvSpPr>
            <p:cNvPr id="81" name="TextBox 73">
              <a:extLst>
                <a:ext uri="{FF2B5EF4-FFF2-40B4-BE49-F238E27FC236}">
                  <a16:creationId xmlns:a16="http://schemas.microsoft.com/office/drawing/2014/main" xmlns="" id="{54579ED3-74BC-4AA7-A5E9-864026BFD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51" y="0"/>
              <a:ext cx="5924794" cy="58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82" name="Group 74">
              <a:extLst>
                <a:ext uri="{FF2B5EF4-FFF2-40B4-BE49-F238E27FC236}">
                  <a16:creationId xmlns:a16="http://schemas.microsoft.com/office/drawing/2014/main" xmlns="" id="{C16F1FAB-9717-4FE0-A19B-690C1E41A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2332"/>
              <a:ext cx="784426" cy="611598"/>
              <a:chOff x="0" y="0"/>
              <a:chExt cx="784426" cy="611598"/>
            </a:xfrm>
          </p:grpSpPr>
          <p:sp>
            <p:nvSpPr>
              <p:cNvPr id="83" name="Oval 75">
                <a:extLst>
                  <a:ext uri="{FF2B5EF4-FFF2-40B4-BE49-F238E27FC236}">
                    <a16:creationId xmlns:a16="http://schemas.microsoft.com/office/drawing/2014/main" xmlns="" id="{232A5EE6-0013-4393-BCE5-114DA50D7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11598" cy="611598"/>
              </a:xfrm>
              <a:prstGeom prst="ellipse">
                <a:avLst/>
              </a:prstGeom>
              <a:solidFill>
                <a:srgbClr val="8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Calibri" panose="020F0502020204030204" pitchFamily="34" charset="0"/>
                </a:endParaRPr>
              </a:p>
            </p:txBody>
          </p:sp>
          <p:sp>
            <p:nvSpPr>
              <p:cNvPr id="84" name="TextBox 76">
                <a:extLst>
                  <a:ext uri="{FF2B5EF4-FFF2-40B4-BE49-F238E27FC236}">
                    <a16:creationId xmlns:a16="http://schemas.microsoft.com/office/drawing/2014/main" xmlns="" id="{9D678225-98E1-4320-8DEC-EB4EC303C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70" y="102172"/>
                <a:ext cx="697656" cy="40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三、</a:t>
                </a:r>
                <a:endPara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E8742A6-D9AC-42A5-85D8-A2B2F4184443}"/>
              </a:ext>
            </a:extLst>
          </p:cNvPr>
          <p:cNvSpPr txBox="1"/>
          <p:nvPr/>
        </p:nvSpPr>
        <p:spPr>
          <a:xfrm>
            <a:off x="5229064" y="1153791"/>
            <a:ext cx="216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甲午中日战争</a:t>
            </a:r>
          </a:p>
        </p:txBody>
      </p:sp>
      <p:grpSp>
        <p:nvGrpSpPr>
          <p:cNvPr id="113" name="组合 53">
            <a:extLst>
              <a:ext uri="{FF2B5EF4-FFF2-40B4-BE49-F238E27FC236}">
                <a16:creationId xmlns:a16="http://schemas.microsoft.com/office/drawing/2014/main" xmlns="" id="{74CB41B3-9A28-4844-B1C7-B76A77578085}"/>
              </a:ext>
            </a:extLst>
          </p:cNvPr>
          <p:cNvGrpSpPr>
            <a:grpSpLocks/>
          </p:cNvGrpSpPr>
          <p:nvPr/>
        </p:nvGrpSpPr>
        <p:grpSpPr bwMode="auto">
          <a:xfrm>
            <a:off x="5405135" y="2730697"/>
            <a:ext cx="2751100" cy="630942"/>
            <a:chOff x="-332473" y="-54541"/>
            <a:chExt cx="2750177" cy="630602"/>
          </a:xfrm>
        </p:grpSpPr>
        <p:sp>
          <p:nvSpPr>
            <p:cNvPr id="114" name="文本框 39">
              <a:extLst>
                <a:ext uri="{FF2B5EF4-FFF2-40B4-BE49-F238E27FC236}">
                  <a16:creationId xmlns:a16="http://schemas.microsoft.com/office/drawing/2014/main" xmlns="" id="{26BA0F90-89A3-4452-9EBB-6F7A33512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2473" y="-54541"/>
              <a:ext cx="184669" cy="36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B692"/>
                </a:solidFill>
                <a:effectLst/>
                <a:uLnTx/>
                <a:uFillTx/>
                <a:latin typeface="Century Gothic" panose="020B0502020202020204" pitchFamily="34" charset="0"/>
                <a:ea typeface="宋体" panose="02010600030101010101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  <p:sp>
          <p:nvSpPr>
            <p:cNvPr id="115" name="文本框 40">
              <a:extLst>
                <a:ext uri="{FF2B5EF4-FFF2-40B4-BE49-F238E27FC236}">
                  <a16:creationId xmlns:a16="http://schemas.microsoft.com/office/drawing/2014/main" xmlns="" id="{FDA34ECD-D541-41CA-A1B5-87627E30B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2473" y="53123"/>
              <a:ext cx="2750177" cy="52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16D82"/>
                </a:solidFill>
                <a:effectLst/>
                <a:uLnTx/>
                <a:uFillTx/>
                <a:latin typeface="Century Gothic" panose="020B0502020202020204" pitchFamily="34" charset="0"/>
                <a:ea typeface="汉仪特细等线简" pitchFamily="2" charset="-122"/>
                <a:cs typeface="+mn-cs"/>
                <a:sym typeface="Century Gothic" panose="020B0502020202020204" pitchFamily="34" charset="0"/>
              </a:endParaRPr>
            </a:p>
          </p:txBody>
        </p:sp>
      </p:grpSp>
      <p:sp>
        <p:nvSpPr>
          <p:cNvPr id="116" name="文本框 115">
            <a:extLst>
              <a:ext uri="{FF2B5EF4-FFF2-40B4-BE49-F238E27FC236}">
                <a16:creationId xmlns:a16="http://schemas.microsoft.com/office/drawing/2014/main" xmlns="" id="{1E99D739-D501-4DB1-86C1-281F6661316A}"/>
              </a:ext>
            </a:extLst>
          </p:cNvPr>
          <p:cNvSpPr txBox="1"/>
          <p:nvPr/>
        </p:nvSpPr>
        <p:spPr>
          <a:xfrm>
            <a:off x="4904808" y="1613008"/>
            <a:ext cx="246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战事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期间：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9D2B03B-B665-480F-A178-123180806EDF}"/>
              </a:ext>
            </a:extLst>
          </p:cNvPr>
          <p:cNvSpPr/>
          <p:nvPr/>
        </p:nvSpPr>
        <p:spPr>
          <a:xfrm>
            <a:off x="4474114" y="2415641"/>
            <a:ext cx="4347301" cy="3842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</a:t>
            </a:r>
            <a:r>
              <a:rPr kumimoji="0" lang="zh-CN" altLang="en-US" sz="20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中日甲午战争时，清廷为筹办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慈禧太后</a:t>
            </a: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60</a:t>
            </a: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岁生日庆典</a:t>
            </a:r>
            <a:r>
              <a:rPr lang="zh-CN" altLang="en-US" sz="2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，提用户部饷银和边防经费，甚至挪用海军军费。</a:t>
            </a:r>
            <a:endParaRPr lang="en-US" altLang="zh-CN" sz="2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/>
            <a:r>
              <a:rPr lang="zh-CN" altLang="en-US" sz="2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战争爆发后，大小官员考虑的头等大事不是如何抵抗外敌，而是给皇太后送什么礼物。日军攻陷大连之日，慈禧太后却照样在宫中升殿受贺，大宴群臣，不问国事。</a:t>
            </a:r>
            <a:endParaRPr lang="en-US" altLang="zh-CN" sz="2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/>
            <a:r>
              <a:rPr lang="zh-CN" altLang="en-US" sz="2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endParaRPr lang="en-US" altLang="zh-CN" sz="2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指挥战争的李鸿章为了保存自己控制的北洋海军和淮军的实力，消极避战，积极求和。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DBA0912-9496-4A2C-B46E-AD1C477FE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3230" y="996776"/>
            <a:ext cx="2516250" cy="327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B6C40AA-E6F5-4650-8190-768C23DEA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1665" y="4542265"/>
            <a:ext cx="2605168" cy="204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TextBox 17">
            <a:extLst>
              <a:ext uri="{FF2B5EF4-FFF2-40B4-BE49-F238E27FC236}">
                <a16:creationId xmlns:a16="http://schemas.microsoft.com/office/drawing/2014/main" xmlns="" id="{93F7639F-F5ED-4B9A-AAD3-221FB3589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755" y="1965325"/>
            <a:ext cx="270939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第一次鸦片战争</a:t>
            </a: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xmlns="" id="{83281C75-B7BF-4DEC-A068-B3CB8F5D1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223" y="2691760"/>
            <a:ext cx="162736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中法战争</a:t>
            </a:r>
            <a:endParaRPr lang="zh-CN" altLang="zh-CN" b="1" dirty="0"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  <p:sp>
        <p:nvSpPr>
          <p:cNvPr id="45" name="Oval 65">
            <a:extLst>
              <a:ext uri="{FF2B5EF4-FFF2-40B4-BE49-F238E27FC236}">
                <a16:creationId xmlns:a16="http://schemas.microsoft.com/office/drawing/2014/main" xmlns="" id="{A3C1303B-FD17-4623-8EC9-456EC37A8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828" y="2747011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" name="Oval 65">
            <a:extLst>
              <a:ext uri="{FF2B5EF4-FFF2-40B4-BE49-F238E27FC236}">
                <a16:creationId xmlns:a16="http://schemas.microsoft.com/office/drawing/2014/main" xmlns="" id="{9305AC85-1E03-4637-8C3C-40B30C1F7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621" y="1999547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" name="Oval 65">
            <a:extLst>
              <a:ext uri="{FF2B5EF4-FFF2-40B4-BE49-F238E27FC236}">
                <a16:creationId xmlns:a16="http://schemas.microsoft.com/office/drawing/2014/main" xmlns="" id="{15B4367F-715F-48DD-8111-453ADE1E1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828" y="3462177"/>
            <a:ext cx="407988" cy="4079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xmlns="" id="{E85C9238-9496-47DC-8A22-D001BE80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878" y="3382036"/>
            <a:ext cx="233910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甲午中日战争</a:t>
            </a:r>
            <a:endParaRPr lang="zh-CN" altLang="zh-CN" b="1" dirty="0">
              <a:latin typeface="仿宋" panose="02010609060101010101" pitchFamily="49" charset="-122"/>
              <a:ea typeface="仿宋" panose="02010609060101010101" pitchFamily="49" charset="-122"/>
              <a:sym typeface="Calibri Light" panose="020F030202020403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BBC53C10-7D96-459C-AB29-C68C271EF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4060235"/>
              </p:ext>
            </p:extLst>
          </p:nvPr>
        </p:nvGraphicFramePr>
        <p:xfrm>
          <a:off x="4344151" y="2632338"/>
          <a:ext cx="7139560" cy="224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780">
                  <a:extLst>
                    <a:ext uri="{9D8B030D-6E8A-4147-A177-3AD203B41FA5}">
                      <a16:colId xmlns:a16="http://schemas.microsoft.com/office/drawing/2014/main" xmlns="" val="3680346582"/>
                    </a:ext>
                  </a:extLst>
                </a:gridCol>
                <a:gridCol w="3569780">
                  <a:extLst>
                    <a:ext uri="{9D8B030D-6E8A-4147-A177-3AD203B41FA5}">
                      <a16:colId xmlns:a16="http://schemas.microsoft.com/office/drawing/2014/main" xmlns="" val="1636583237"/>
                    </a:ext>
                  </a:extLst>
                </a:gridCol>
              </a:tblGrid>
              <a:tr h="562186"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金额（两银子）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9744002"/>
                  </a:ext>
                </a:extLst>
              </a:tr>
              <a:tr h="56218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金辇车轿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183</a:t>
                      </a:r>
                      <a:r>
                        <a:rPr lang="zh-CN" altLang="en-US" b="1" dirty="0"/>
                        <a:t>，</a:t>
                      </a:r>
                      <a:r>
                        <a:rPr lang="en-US" altLang="zh-CN" b="1" dirty="0"/>
                        <a:t>000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2588015"/>
                  </a:ext>
                </a:extLst>
              </a:tr>
              <a:tr h="56218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搭建戏台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2</a:t>
                      </a:r>
                      <a:r>
                        <a:rPr lang="zh-CN" altLang="en-US" b="1" dirty="0"/>
                        <a:t>，</a:t>
                      </a:r>
                      <a:r>
                        <a:rPr lang="en-US" altLang="zh-CN" b="1" dirty="0"/>
                        <a:t>400</a:t>
                      </a:r>
                      <a:r>
                        <a:rPr lang="zh-CN" altLang="en-US" b="1" dirty="0"/>
                        <a:t>，</a:t>
                      </a:r>
                      <a:r>
                        <a:rPr lang="en-US" altLang="zh-CN" b="1" dirty="0"/>
                        <a:t>000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8891352"/>
                  </a:ext>
                </a:extLst>
              </a:tr>
              <a:tr h="56218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摆设筵席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62</a:t>
                      </a:r>
                      <a:r>
                        <a:rPr lang="zh-CN" altLang="en-US" b="1" dirty="0"/>
                        <a:t>，</a:t>
                      </a:r>
                      <a:r>
                        <a:rPr lang="en-US" altLang="zh-CN" b="1" dirty="0"/>
                        <a:t>973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642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5611763"/>
      </p:ext>
    </p:extLst>
  </p:cSld>
  <p:clrMapOvr>
    <a:masterClrMapping/>
  </p:clrMapOvr>
  <p:transition spd="slow" advTm="53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" dur="500" tmFilter="0, 0; .2, .5; .8, .5; 1, 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3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 autoUpdateAnimBg="0"/>
      <p:bldP spid="13317" grpId="1" bldLvl="0" animBg="1" autoUpdateAnimBg="0"/>
      <p:bldP spid="1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2">
            <a:extLst>
              <a:ext uri="{FF2B5EF4-FFF2-40B4-BE49-F238E27FC236}">
                <a16:creationId xmlns:a16="http://schemas.microsoft.com/office/drawing/2014/main" xmlns="" id="{452C9089-3893-4E0A-A5A9-7043962B3EB9}"/>
              </a:ext>
            </a:extLst>
          </p:cNvPr>
          <p:cNvGrpSpPr>
            <a:grpSpLocks/>
          </p:cNvGrpSpPr>
          <p:nvPr/>
        </p:nvGrpSpPr>
        <p:grpSpPr bwMode="auto">
          <a:xfrm>
            <a:off x="1431216" y="541961"/>
            <a:ext cx="6543675" cy="642937"/>
            <a:chOff x="0" y="0"/>
            <a:chExt cx="6543945" cy="643930"/>
          </a:xfrm>
        </p:grpSpPr>
        <p:sp>
          <p:nvSpPr>
            <p:cNvPr id="7" name="TextBox 73">
              <a:extLst>
                <a:ext uri="{FF2B5EF4-FFF2-40B4-BE49-F238E27FC236}">
                  <a16:creationId xmlns:a16="http://schemas.microsoft.com/office/drawing/2014/main" xmlns="" id="{F3BEDF5F-0741-4CC1-B1AC-FFBCC4D8E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51" y="0"/>
              <a:ext cx="5924794" cy="58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8" name="Group 74">
              <a:extLst>
                <a:ext uri="{FF2B5EF4-FFF2-40B4-BE49-F238E27FC236}">
                  <a16:creationId xmlns:a16="http://schemas.microsoft.com/office/drawing/2014/main" xmlns="" id="{509E9CBC-0086-4F86-9263-0A25BB541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2332"/>
              <a:ext cx="791977" cy="611598"/>
              <a:chOff x="0" y="0"/>
              <a:chExt cx="791977" cy="611598"/>
            </a:xfrm>
          </p:grpSpPr>
          <p:sp>
            <p:nvSpPr>
              <p:cNvPr id="9" name="Oval 75">
                <a:extLst>
                  <a:ext uri="{FF2B5EF4-FFF2-40B4-BE49-F238E27FC236}">
                    <a16:creationId xmlns:a16="http://schemas.microsoft.com/office/drawing/2014/main" xmlns="" id="{976B7C16-C66E-421E-BAF8-D7EAD6589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11598" cy="611598"/>
              </a:xfrm>
              <a:prstGeom prst="ellipse">
                <a:avLst/>
              </a:prstGeom>
              <a:solidFill>
                <a:srgbClr val="8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Calibri" panose="020F0502020204030204" pitchFamily="34" charset="0"/>
                </a:endParaRPr>
              </a:p>
            </p:txBody>
          </p:sp>
          <p:sp>
            <p:nvSpPr>
              <p:cNvPr id="10" name="TextBox 76">
                <a:extLst>
                  <a:ext uri="{FF2B5EF4-FFF2-40B4-BE49-F238E27FC236}">
                    <a16:creationId xmlns:a16="http://schemas.microsoft.com/office/drawing/2014/main" xmlns="" id="{E72FFBC9-13E7-4B40-BA86-6558D7F2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22" y="143775"/>
                <a:ext cx="697655" cy="40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四、</a:t>
                </a:r>
                <a:endPara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A281ECD-E998-40BE-AFB5-DA1896B0E28F}"/>
              </a:ext>
            </a:extLst>
          </p:cNvPr>
          <p:cNvSpPr txBox="1"/>
          <p:nvPr/>
        </p:nvSpPr>
        <p:spPr>
          <a:xfrm>
            <a:off x="2223161" y="661678"/>
            <a:ext cx="240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总结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平行四边形 12">
            <a:extLst>
              <a:ext uri="{FF2B5EF4-FFF2-40B4-BE49-F238E27FC236}">
                <a16:creationId xmlns:a16="http://schemas.microsoft.com/office/drawing/2014/main" xmlns="" id="{DD3923A6-D18F-483F-BDFA-A9B190DFBD40}"/>
              </a:ext>
            </a:extLst>
          </p:cNvPr>
          <p:cNvSpPr>
            <a:spLocks noChangeArrowheads="1"/>
          </p:cNvSpPr>
          <p:nvPr/>
        </p:nvSpPr>
        <p:spPr bwMode="auto">
          <a:xfrm rot="1725212">
            <a:off x="5214144" y="2657164"/>
            <a:ext cx="1890713" cy="1092200"/>
          </a:xfrm>
          <a:prstGeom prst="parallelogram">
            <a:avLst>
              <a:gd name="adj" fmla="val 62464"/>
            </a:avLst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椭圆 37">
            <a:extLst>
              <a:ext uri="{FF2B5EF4-FFF2-40B4-BE49-F238E27FC236}">
                <a16:creationId xmlns:a16="http://schemas.microsoft.com/office/drawing/2014/main" xmlns="" id="{5B63400A-5AC9-43DF-A7FA-7D38994BDD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8465" y="4666499"/>
            <a:ext cx="179388" cy="1793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直接连接符 40">
            <a:extLst>
              <a:ext uri="{FF2B5EF4-FFF2-40B4-BE49-F238E27FC236}">
                <a16:creationId xmlns:a16="http://schemas.microsoft.com/office/drawing/2014/main" xmlns="" id="{0936B0BD-FD65-477F-B899-565D62B8D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3463" y="4756193"/>
            <a:ext cx="1171575" cy="0"/>
          </a:xfrm>
          <a:prstGeom prst="line">
            <a:avLst/>
          </a:prstGeom>
          <a:noFill/>
          <a:ln w="12700">
            <a:solidFill>
              <a:srgbClr val="FF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椭圆 41">
            <a:extLst>
              <a:ext uri="{FF2B5EF4-FFF2-40B4-BE49-F238E27FC236}">
                <a16:creationId xmlns:a16="http://schemas.microsoft.com/office/drawing/2014/main" xmlns="" id="{E62C023D-AE3B-444B-AEB8-2B5B0C2B68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25" y="4838700"/>
            <a:ext cx="179388" cy="1793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椭圆 42">
            <a:extLst>
              <a:ext uri="{FF2B5EF4-FFF2-40B4-BE49-F238E27FC236}">
                <a16:creationId xmlns:a16="http://schemas.microsoft.com/office/drawing/2014/main" xmlns="" id="{951BF831-B796-474B-A670-5F528E1E93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8400" y="4838700"/>
            <a:ext cx="179388" cy="1793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直接连接符 43">
            <a:extLst>
              <a:ext uri="{FF2B5EF4-FFF2-40B4-BE49-F238E27FC236}">
                <a16:creationId xmlns:a16="http://schemas.microsoft.com/office/drawing/2014/main" xmlns="" id="{99A0405C-4F6E-4409-B23F-1792AE540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7787" y="4756193"/>
            <a:ext cx="1171575" cy="0"/>
          </a:xfrm>
          <a:prstGeom prst="line">
            <a:avLst/>
          </a:prstGeom>
          <a:noFill/>
          <a:ln w="12700">
            <a:solidFill>
              <a:srgbClr val="FF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椭圆 44">
            <a:extLst>
              <a:ext uri="{FF2B5EF4-FFF2-40B4-BE49-F238E27FC236}">
                <a16:creationId xmlns:a16="http://schemas.microsoft.com/office/drawing/2014/main" xmlns="" id="{65FFB601-C981-4737-8C3A-F58A8E1394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47330" y="4659312"/>
            <a:ext cx="179388" cy="1793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椭圆 45">
            <a:extLst>
              <a:ext uri="{FF2B5EF4-FFF2-40B4-BE49-F238E27FC236}">
                <a16:creationId xmlns:a16="http://schemas.microsoft.com/office/drawing/2014/main" xmlns="" id="{34F9E529-9DFD-4154-9FE5-4903B97D270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5980113" y="2882900"/>
            <a:ext cx="179388" cy="179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直接连接符 46">
            <a:extLst>
              <a:ext uri="{FF2B5EF4-FFF2-40B4-BE49-F238E27FC236}">
                <a16:creationId xmlns:a16="http://schemas.microsoft.com/office/drawing/2014/main" xmlns="" id="{15ED8387-877E-49D5-AE9A-BB35FEB807A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15373" y="2327721"/>
            <a:ext cx="727075" cy="0"/>
          </a:xfrm>
          <a:prstGeom prst="line">
            <a:avLst/>
          </a:prstGeom>
          <a:noFill/>
          <a:ln w="12700">
            <a:solidFill>
              <a:srgbClr val="FFFFF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椭圆 47">
            <a:extLst>
              <a:ext uri="{FF2B5EF4-FFF2-40B4-BE49-F238E27FC236}">
                <a16:creationId xmlns:a16="http://schemas.microsoft.com/office/drawing/2014/main" xmlns="" id="{274DBA4D-1712-470C-836E-D19182A6A97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6089217" y="1803102"/>
            <a:ext cx="179388" cy="179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xmlns="" id="{4956268B-88BA-4F72-84BA-83057695A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46" y="2937371"/>
            <a:ext cx="3054350" cy="335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宋体" panose="02010600030101010101" pitchFamily="2" charset="-122"/>
                <a:sym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sym typeface="微软雅黑" panose="020B0503020204020204" pitchFamily="34" charset="-122"/>
              </a:rPr>
              <a:t>马关条约</a:t>
            </a:r>
            <a:r>
              <a:rPr lang="en-US" altLang="zh-CN" b="1" dirty="0">
                <a:solidFill>
                  <a:schemeClr val="bg1"/>
                </a:solidFill>
                <a:latin typeface="宋体" panose="02010600030101010101" pitchFamily="2" charset="-122"/>
                <a:sym typeface="微软雅黑" panose="020B0503020204020204" pitchFamily="34" charset="-122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sym typeface="微软雅黑" panose="020B0503020204020204" pitchFamily="34" charset="-122"/>
              </a:rPr>
              <a:t>   各帝国主义国家援引片面最惠国待遇，获得了除割地赔款以外中国给予日本的所有特权。</a:t>
            </a:r>
            <a:endParaRPr lang="en-US" altLang="zh-CN" b="1" dirty="0">
              <a:solidFill>
                <a:schemeClr val="bg1"/>
              </a:solidFill>
              <a:latin typeface="宋体" panose="02010600030101010101" pitchFamily="2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sym typeface="微软雅黑" panose="020B0503020204020204" pitchFamily="34" charset="-122"/>
              </a:rPr>
              <a:t>   近代中国社会大大加速了半殖民地化进程，加深民族危机。</a:t>
            </a:r>
            <a:endParaRPr lang="en-US" altLang="zh-CN" b="1" dirty="0">
              <a:solidFill>
                <a:schemeClr val="bg1"/>
              </a:solidFill>
              <a:latin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xmlns="" id="{DE6C789B-246A-4882-9A00-E6901EC2C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810" y="3917281"/>
            <a:ext cx="3106737" cy="168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微软雅黑" panose="020B0503020204020204" pitchFamily="34" charset="-122"/>
              </a:rPr>
              <a:t>中法新约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微软雅黑" panose="020B0503020204020204" pitchFamily="34" charset="-122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微软雅黑" panose="020B0503020204020204" pitchFamily="34" charset="-122"/>
              </a:rPr>
              <a:t> 法国打开了中国的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微软雅黑" panose="020B0503020204020204" pitchFamily="34" charset="-122"/>
              </a:rPr>
              <a:t>后门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微软雅黑" panose="020B0503020204020204" pitchFamily="34" charset="-122"/>
              </a:rPr>
              <a:t>”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微软雅黑" panose="020B0503020204020204" pitchFamily="34" charset="-122"/>
              </a:rPr>
              <a:t> 中国西南地区逐渐成为法国的势力范围。 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xmlns="" id="{25DB7D58-25CB-4E03-82A1-72259D2F8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4" y="966788"/>
            <a:ext cx="3217863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平行四边形 33">
            <a:extLst>
              <a:ext uri="{FF2B5EF4-FFF2-40B4-BE49-F238E27FC236}">
                <a16:creationId xmlns:a16="http://schemas.microsoft.com/office/drawing/2014/main" xmlns="" id="{5B8CF898-EBE6-46E3-850D-2CE3ACCFF036}"/>
              </a:ext>
            </a:extLst>
          </p:cNvPr>
          <p:cNvSpPr>
            <a:spLocks noChangeArrowheads="1"/>
          </p:cNvSpPr>
          <p:nvPr/>
        </p:nvSpPr>
        <p:spPr bwMode="auto">
          <a:xfrm rot="1744605" flipH="1">
            <a:off x="4100335" y="4248153"/>
            <a:ext cx="1903428" cy="1217484"/>
          </a:xfrm>
          <a:prstGeom prst="parallelogram">
            <a:avLst>
              <a:gd name="adj" fmla="val 55800"/>
            </a:avLst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平行四边形 35">
            <a:extLst>
              <a:ext uri="{FF2B5EF4-FFF2-40B4-BE49-F238E27FC236}">
                <a16:creationId xmlns:a16="http://schemas.microsoft.com/office/drawing/2014/main" xmlns="" id="{6FAA2D7C-963E-48CA-9B8E-60D0A4661B2A}"/>
              </a:ext>
            </a:extLst>
          </p:cNvPr>
          <p:cNvSpPr>
            <a:spLocks noChangeArrowheads="1"/>
          </p:cNvSpPr>
          <p:nvPr/>
        </p:nvSpPr>
        <p:spPr bwMode="auto">
          <a:xfrm rot="19855395">
            <a:off x="6207580" y="4319576"/>
            <a:ext cx="1971291" cy="1141455"/>
          </a:xfrm>
          <a:prstGeom prst="parallelogram">
            <a:avLst>
              <a:gd name="adj" fmla="val 55756"/>
            </a:avLst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流程图: 接点 25">
            <a:extLst>
              <a:ext uri="{FF2B5EF4-FFF2-40B4-BE49-F238E27FC236}">
                <a16:creationId xmlns:a16="http://schemas.microsoft.com/office/drawing/2014/main" xmlns="" id="{AFA6C301-69CF-44BA-9DE3-C5104DDC3FDE}"/>
              </a:ext>
            </a:extLst>
          </p:cNvPr>
          <p:cNvSpPr/>
          <p:nvPr/>
        </p:nvSpPr>
        <p:spPr bwMode="auto">
          <a:xfrm>
            <a:off x="5722071" y="4000642"/>
            <a:ext cx="816312" cy="839928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1D16061D-7FC1-4F2F-9072-EEB5CEF3B5D3}"/>
              </a:ext>
            </a:extLst>
          </p:cNvPr>
          <p:cNvSpPr txBox="1"/>
          <p:nvPr/>
        </p:nvSpPr>
        <p:spPr>
          <a:xfrm>
            <a:off x="5742700" y="4186928"/>
            <a:ext cx="96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大清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681C5609-7D90-4036-95D5-F1A635B884BF}"/>
              </a:ext>
            </a:extLst>
          </p:cNvPr>
          <p:cNvSpPr txBox="1"/>
          <p:nvPr/>
        </p:nvSpPr>
        <p:spPr>
          <a:xfrm>
            <a:off x="5675055" y="2937371"/>
            <a:ext cx="135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英国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BDC95ED6-7389-4F3F-AD41-6CB683473DBA}"/>
              </a:ext>
            </a:extLst>
          </p:cNvPr>
          <p:cNvSpPr txBox="1"/>
          <p:nvPr/>
        </p:nvSpPr>
        <p:spPr>
          <a:xfrm>
            <a:off x="6707751" y="4609693"/>
            <a:ext cx="969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法国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A6D8DEBB-08EC-4D87-9847-820017B40400}"/>
              </a:ext>
            </a:extLst>
          </p:cNvPr>
          <p:cNvSpPr txBox="1"/>
          <p:nvPr/>
        </p:nvSpPr>
        <p:spPr>
          <a:xfrm>
            <a:off x="4588827" y="4538553"/>
            <a:ext cx="946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57D0B50D-8AD0-400E-9B29-88AE6514F62D}"/>
              </a:ext>
            </a:extLst>
          </p:cNvPr>
          <p:cNvSpPr txBox="1"/>
          <p:nvPr/>
        </p:nvSpPr>
        <p:spPr>
          <a:xfrm>
            <a:off x="4318168" y="320713"/>
            <a:ext cx="4440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南京条约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</a:p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中国的主权完整遭到破坏，独立发展的道路被迫中断，被卷入资本主义世界市场。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中国开始沦为半殖民地半封建社会。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653738"/>
      </p:ext>
    </p:extLst>
  </p:cSld>
  <p:clrMapOvr>
    <a:masterClrMapping/>
  </p:clrMapOvr>
  <p:transition spd="slow" advTm="15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 autoUpdateAnimBg="0"/>
      <p:bldP spid="13" grpId="0" animBg="1"/>
      <p:bldP spid="14" grpId="0" bldLvl="0" animBg="1" autoUpdateAnimBg="0"/>
      <p:bldP spid="15" grpId="0" bldLvl="0" animBg="1" autoUpdateAnimBg="0"/>
      <p:bldP spid="17" grpId="0" bldLvl="0" animBg="1" autoUpdateAnimBg="0"/>
      <p:bldP spid="18" grpId="0" bldLvl="0" animBg="1" autoUpdateAnimBg="0"/>
      <p:bldP spid="20" grpId="0" bldLvl="0" animBg="1" autoUpdateAnimBg="0"/>
      <p:bldP spid="21" grpId="0" bldLvl="0" autoUpdateAnimBg="0"/>
      <p:bldP spid="21" grpId="1"/>
      <p:bldP spid="22" grpId="0" bldLvl="0" autoUpdateAnimBg="0"/>
      <p:bldP spid="22" grpId="1"/>
      <p:bldP spid="23" grpId="0" bldLvl="0" autoUpdateAnimBg="0"/>
      <p:bldP spid="24" grpId="0" bldLvl="0" animBg="1"/>
      <p:bldP spid="25" grpId="0" bldLvl="0" animBg="1"/>
      <p:bldP spid="26" grpId="0" animBg="1"/>
      <p:bldP spid="27" grpId="0"/>
      <p:bldP spid="28" grpId="0"/>
      <p:bldP spid="30" grpId="0"/>
      <p:bldP spid="31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B升A</Template>
  <TotalTime>2391</TotalTime>
  <Pages>0</Pages>
  <Words>797</Words>
  <Characters>0</Characters>
  <Application>Microsoft Office PowerPoint</Application>
  <DocSecurity>0</DocSecurity>
  <PresentationFormat>自定义</PresentationFormat>
  <Lines>0</Lines>
  <Paragraphs>108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Theme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2333</dc:creator>
  <cp:keywords/>
  <dc:description/>
  <cp:lastModifiedBy>Windows 用户</cp:lastModifiedBy>
  <cp:revision>213</cp:revision>
  <dcterms:created xsi:type="dcterms:W3CDTF">2013-06-30T09:25:00Z</dcterms:created>
  <dcterms:modified xsi:type="dcterms:W3CDTF">2018-06-08T06:42:52Z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2052-9.1.0.4994</vt:lpwstr>
  </property>
</Properties>
</file>