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84" r:id="rId3"/>
    <p:sldId id="793" r:id="rId5"/>
    <p:sldId id="794" r:id="rId6"/>
    <p:sldId id="795" r:id="rId7"/>
    <p:sldId id="1074" r:id="rId8"/>
    <p:sldId id="1075" r:id="rId9"/>
    <p:sldId id="1225" r:id="rId10"/>
    <p:sldId id="1226" r:id="rId11"/>
    <p:sldId id="1227" r:id="rId12"/>
    <p:sldId id="1228" r:id="rId13"/>
    <p:sldId id="1185" r:id="rId14"/>
    <p:sldId id="1186" r:id="rId15"/>
    <p:sldId id="1076" r:id="rId16"/>
    <p:sldId id="1089" r:id="rId17"/>
    <p:sldId id="1078" r:id="rId18"/>
    <p:sldId id="1080" r:id="rId19"/>
    <p:sldId id="1079" r:id="rId20"/>
    <p:sldId id="1187" r:id="rId21"/>
    <p:sldId id="1081" r:id="rId22"/>
    <p:sldId id="1082" r:id="rId23"/>
    <p:sldId id="1083" r:id="rId24"/>
    <p:sldId id="1188" r:id="rId25"/>
    <p:sldId id="1084" r:id="rId26"/>
    <p:sldId id="1085" r:id="rId27"/>
    <p:sldId id="1086" r:id="rId28"/>
    <p:sldId id="1088" r:id="rId29"/>
    <p:sldId id="1090" r:id="rId30"/>
    <p:sldId id="1091" r:id="rId31"/>
    <p:sldId id="1092" r:id="rId32"/>
    <p:sldId id="1093" r:id="rId33"/>
    <p:sldId id="1094" r:id="rId34"/>
    <p:sldId id="1189" r:id="rId35"/>
    <p:sldId id="1095" r:id="rId36"/>
    <p:sldId id="1096" r:id="rId37"/>
    <p:sldId id="1190" r:id="rId38"/>
    <p:sldId id="1097" r:id="rId39"/>
    <p:sldId id="1191" r:id="rId40"/>
    <p:sldId id="1098" r:id="rId41"/>
    <p:sldId id="1192" r:id="rId42"/>
    <p:sldId id="1099" r:id="rId43"/>
    <p:sldId id="1100" r:id="rId44"/>
    <p:sldId id="1101" r:id="rId45"/>
    <p:sldId id="1102" r:id="rId46"/>
    <p:sldId id="376" r:id="rId47"/>
    <p:sldId id="260" r:id="rId48"/>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kpl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F47"/>
    <a:srgbClr val="E74127"/>
    <a:srgbClr val="E7472E"/>
    <a:srgbClr val="1D4E74"/>
    <a:srgbClr val="173C5D"/>
    <a:srgbClr val="FFFFFF"/>
    <a:srgbClr val="E7E7E7"/>
    <a:srgbClr val="235A84"/>
    <a:srgbClr val="FFB757"/>
    <a:srgbClr val="ED5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9" autoAdjust="0"/>
    <p:restoredTop sz="94660"/>
  </p:normalViewPr>
  <p:slideViewPr>
    <p:cSldViewPr snapToGrid="0">
      <p:cViewPr varScale="1">
        <p:scale>
          <a:sx n="71" d="100"/>
          <a:sy n="71" d="100"/>
        </p:scale>
        <p:origin x="4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9A29236-9C7E-47EC-9FDC-DD6CE6F5795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zh-CN" altLang="en-US"/>
        </a:p>
      </dgm:t>
    </dgm:pt>
    <dgm:pt modelId="{4909CF95-DFBB-4BD5-9951-4A03A09F775F}">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全面掌握用户企业的需求情况</a:t>
          </a:r>
          <a:endPar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95374E69-1D5B-499F-A35E-9D29A8A4BBC0}" cxnId="{872187CF-4D0B-4C1A-AD82-10EAA5B257A7}" type="par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418F0927-8F6A-4488-997A-97181C0F3DA1}" cxnId="{872187CF-4D0B-4C1A-AD82-10EAA5B257A7}" type="sib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A2E0863B-829C-4485-B13F-655ED3458A5A}">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2.</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建立稳定的资源基地和供需关系</a:t>
          </a:r>
          <a:endParaRPr lang="zh-CN" altLang="en-US" sz="2400" b="0"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56160C50-49DC-4781-941E-567D93467D54}" cxnId="{CE010333-EB73-4914-AF50-C32B725B32E2}" type="par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5A1912F5-90A2-4DD8-8F4A-350ACDA74EE3}" cxnId="{CE010333-EB73-4914-AF50-C32B725B32E2}" type="sib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2256E87D-AB17-4AC1-A8CC-A2A8BD8CB30C}">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3.</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加强配送的计划管理</a:t>
          </a:r>
          <a:endParaRPr lang="zh-CN" altLang="en-US" sz="2400" b="0"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8F77805A-2D2D-4B8A-B54D-F7906B814F55}" cxnId="{BF73EB5A-5517-4C0B-B9F8-458DDFEE8124}" type="par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C1F2E1AA-7825-4E10-8A95-6BFC0C9FBA27}" cxnId="{BF73EB5A-5517-4C0B-B9F8-458DDFEE8124}" type="sib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3DD3DA18-5064-4FFB-AE55-F0786CC88D37}">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4.</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调整建立与配送相适应的组织结构</a:t>
          </a:r>
          <a:endParaRPr lang="zh-CN" altLang="en-US" sz="2400" b="0"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21028117-AFC5-4AF9-8CF6-77553AE1A6D4}" cxnId="{43E13C26-3B12-49F6-8EBE-CA2CC709557C}" type="par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451A75DF-E11B-4D55-9EEF-69C36037B49E}" cxnId="{43E13C26-3B12-49F6-8EBE-CA2CC709557C}" type="sibTrans">
      <dgm:prSet/>
      <dgm:spPr/>
      <dgm:t>
        <a:bodyPr/>
        <a:lstStyle/>
        <a:p>
          <a:endParaRPr lang="zh-CN" altLang="en-US" sz="2400" b="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2093C3A9-081D-4CB5-B160-820AD96E43D0}">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5.</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科学地组织好配送</a:t>
          </a:r>
          <a:endParaRPr lang="zh-CN" altLang="en-US" sz="2400" b="0"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8E5887A4-55C2-439B-8285-F568A071A1F9}" cxnId="{4BA4E40F-8BC9-4A97-9854-B894F351DF19}" type="parTrans">
      <dgm:prSet/>
      <dgm:spPr/>
      <dgm:t>
        <a:bodyPr/>
        <a:lstStyle/>
        <a:p>
          <a:endParaRPr lang="zh-CN" altLang="en-US"/>
        </a:p>
      </dgm:t>
    </dgm:pt>
    <dgm:pt modelId="{DC61AB5A-CDE5-4C65-8D63-87B8B0D3FF93}" cxnId="{4BA4E40F-8BC9-4A97-9854-B894F351DF19}" type="sibTrans">
      <dgm:prSet/>
      <dgm:spPr/>
      <dgm:t>
        <a:bodyPr/>
        <a:lstStyle/>
        <a:p>
          <a:endParaRPr lang="zh-CN" altLang="en-US"/>
        </a:p>
      </dgm:t>
    </dgm:pt>
    <dgm:pt modelId="{67ADEE18-D59C-4EED-8E9F-D0C659750585}">
      <dgm:prSet phldrT="[文本]" custT="1"/>
      <dgm:spPr/>
      <dgm:t>
        <a:bodyPr/>
        <a:lstStyle/>
        <a:p>
          <a:r>
            <a:rPr lang="en-US" alt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6.</a:t>
          </a:r>
          <a:r>
            <a:rPr lang="zh-CN" sz="2400" b="0" dirty="0" smtClean="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rPr>
            <a:t>争取各方面的协作和支持</a:t>
          </a:r>
          <a:endParaRPr lang="zh-CN" altLang="en-US" sz="2400" b="0"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dgm:t>
    </dgm:pt>
    <dgm:pt modelId="{86EAA0BE-5A9A-4D42-AD2C-27E786A04ABF}" cxnId="{916E68F4-E41E-469E-B9A2-50D43BEAC87B}" type="parTrans">
      <dgm:prSet/>
      <dgm:spPr/>
      <dgm:t>
        <a:bodyPr/>
        <a:lstStyle/>
        <a:p>
          <a:endParaRPr lang="zh-CN" altLang="en-US"/>
        </a:p>
      </dgm:t>
    </dgm:pt>
    <dgm:pt modelId="{2E8DB855-11D8-4E45-A9D1-686C08CDCA33}" cxnId="{916E68F4-E41E-469E-B9A2-50D43BEAC87B}" type="sibTrans">
      <dgm:prSet/>
      <dgm:spPr/>
      <dgm:t>
        <a:bodyPr/>
        <a:lstStyle/>
        <a:p>
          <a:endParaRPr lang="zh-CN" altLang="en-US"/>
        </a:p>
      </dgm:t>
    </dgm:pt>
    <dgm:pt modelId="{1DA822C9-77AB-4DDE-9D8F-FC2986C5A993}" type="pres">
      <dgm:prSet presAssocID="{59A29236-9C7E-47EC-9FDC-DD6CE6F57954}" presName="linear" presStyleCnt="0">
        <dgm:presLayoutVars>
          <dgm:dir/>
          <dgm:animLvl val="lvl"/>
          <dgm:resizeHandles val="exact"/>
        </dgm:presLayoutVars>
      </dgm:prSet>
      <dgm:spPr/>
      <dgm:t>
        <a:bodyPr/>
        <a:lstStyle/>
        <a:p>
          <a:endParaRPr lang="zh-CN" altLang="en-US"/>
        </a:p>
      </dgm:t>
    </dgm:pt>
    <dgm:pt modelId="{AF0F6890-2928-4B77-8B1A-1732EE01B593}" type="pres">
      <dgm:prSet presAssocID="{4909CF95-DFBB-4BD5-9951-4A03A09F775F}" presName="parentLin" presStyleCnt="0"/>
      <dgm:spPr/>
    </dgm:pt>
    <dgm:pt modelId="{69C97343-E8E6-4C02-9A13-73FB6D4088B0}" type="pres">
      <dgm:prSet presAssocID="{4909CF95-DFBB-4BD5-9951-4A03A09F775F}" presName="parentLeftMargin" presStyleLbl="node1" presStyleIdx="0" presStyleCnt="6"/>
      <dgm:spPr/>
      <dgm:t>
        <a:bodyPr/>
        <a:lstStyle/>
        <a:p>
          <a:endParaRPr lang="zh-CN" altLang="en-US"/>
        </a:p>
      </dgm:t>
    </dgm:pt>
    <dgm:pt modelId="{F5BA9387-F0E4-470A-AE24-4D09DBAB41BF}" type="pres">
      <dgm:prSet presAssocID="{4909CF95-DFBB-4BD5-9951-4A03A09F775F}" presName="parentText" presStyleLbl="node1" presStyleIdx="0" presStyleCnt="6">
        <dgm:presLayoutVars>
          <dgm:chMax val="0"/>
          <dgm:bulletEnabled val="1"/>
        </dgm:presLayoutVars>
      </dgm:prSet>
      <dgm:spPr/>
      <dgm:t>
        <a:bodyPr/>
        <a:lstStyle/>
        <a:p>
          <a:endParaRPr lang="zh-CN" altLang="en-US"/>
        </a:p>
      </dgm:t>
    </dgm:pt>
    <dgm:pt modelId="{5FCD89CB-653B-44A6-9D08-9799B17AF152}" type="pres">
      <dgm:prSet presAssocID="{4909CF95-DFBB-4BD5-9951-4A03A09F775F}" presName="negativeSpace" presStyleCnt="0"/>
      <dgm:spPr/>
    </dgm:pt>
    <dgm:pt modelId="{B1ED6A99-C0C3-4DED-8ABD-FAA9A5D81348}" type="pres">
      <dgm:prSet presAssocID="{4909CF95-DFBB-4BD5-9951-4A03A09F775F}" presName="childText" presStyleLbl="conFgAcc1" presStyleIdx="0" presStyleCnt="6">
        <dgm:presLayoutVars>
          <dgm:bulletEnabled val="1"/>
        </dgm:presLayoutVars>
      </dgm:prSet>
      <dgm:spPr/>
    </dgm:pt>
    <dgm:pt modelId="{3F4122A9-C30C-47D4-8DB5-10A47A1901A4}" type="pres">
      <dgm:prSet presAssocID="{418F0927-8F6A-4488-997A-97181C0F3DA1}" presName="spaceBetweenRectangles" presStyleCnt="0"/>
      <dgm:spPr/>
    </dgm:pt>
    <dgm:pt modelId="{FD6AA4D6-DBAD-4604-8777-07BDC7E6D8B2}" type="pres">
      <dgm:prSet presAssocID="{A2E0863B-829C-4485-B13F-655ED3458A5A}" presName="parentLin" presStyleCnt="0"/>
      <dgm:spPr/>
    </dgm:pt>
    <dgm:pt modelId="{AF38D86B-D48B-4527-910C-F11610F6CD8A}" type="pres">
      <dgm:prSet presAssocID="{A2E0863B-829C-4485-B13F-655ED3458A5A}" presName="parentLeftMargin" presStyleLbl="node1" presStyleIdx="0" presStyleCnt="6"/>
      <dgm:spPr/>
      <dgm:t>
        <a:bodyPr/>
        <a:lstStyle/>
        <a:p>
          <a:endParaRPr lang="zh-CN" altLang="en-US"/>
        </a:p>
      </dgm:t>
    </dgm:pt>
    <dgm:pt modelId="{180494B1-23FE-44D1-8DF3-3E9779A4A3A2}" type="pres">
      <dgm:prSet presAssocID="{A2E0863B-829C-4485-B13F-655ED3458A5A}" presName="parentText" presStyleLbl="node1" presStyleIdx="1" presStyleCnt="6">
        <dgm:presLayoutVars>
          <dgm:chMax val="0"/>
          <dgm:bulletEnabled val="1"/>
        </dgm:presLayoutVars>
      </dgm:prSet>
      <dgm:spPr/>
      <dgm:t>
        <a:bodyPr/>
        <a:lstStyle/>
        <a:p>
          <a:endParaRPr lang="zh-CN" altLang="en-US"/>
        </a:p>
      </dgm:t>
    </dgm:pt>
    <dgm:pt modelId="{B5C28A71-0F11-4602-BC67-86541ED6AB69}" type="pres">
      <dgm:prSet presAssocID="{A2E0863B-829C-4485-B13F-655ED3458A5A}" presName="negativeSpace" presStyleCnt="0"/>
      <dgm:spPr/>
    </dgm:pt>
    <dgm:pt modelId="{FAEA63D9-7118-462A-8BCE-0B8417B58B24}" type="pres">
      <dgm:prSet presAssocID="{A2E0863B-829C-4485-B13F-655ED3458A5A}" presName="childText" presStyleLbl="conFgAcc1" presStyleIdx="1" presStyleCnt="6">
        <dgm:presLayoutVars>
          <dgm:bulletEnabled val="1"/>
        </dgm:presLayoutVars>
      </dgm:prSet>
      <dgm:spPr/>
    </dgm:pt>
    <dgm:pt modelId="{7337519C-5969-45B3-A49C-CD426E658A4B}" type="pres">
      <dgm:prSet presAssocID="{5A1912F5-90A2-4DD8-8F4A-350ACDA74EE3}" presName="spaceBetweenRectangles" presStyleCnt="0"/>
      <dgm:spPr/>
    </dgm:pt>
    <dgm:pt modelId="{A2E8384B-8CD9-4C8C-9813-0FDA39826899}" type="pres">
      <dgm:prSet presAssocID="{2256E87D-AB17-4AC1-A8CC-A2A8BD8CB30C}" presName="parentLin" presStyleCnt="0"/>
      <dgm:spPr/>
    </dgm:pt>
    <dgm:pt modelId="{FB329A48-74C3-4F5F-BCCD-478FD16193C2}" type="pres">
      <dgm:prSet presAssocID="{2256E87D-AB17-4AC1-A8CC-A2A8BD8CB30C}" presName="parentLeftMargin" presStyleLbl="node1" presStyleIdx="1" presStyleCnt="6"/>
      <dgm:spPr/>
      <dgm:t>
        <a:bodyPr/>
        <a:lstStyle/>
        <a:p>
          <a:endParaRPr lang="zh-CN" altLang="en-US"/>
        </a:p>
      </dgm:t>
    </dgm:pt>
    <dgm:pt modelId="{2E57FFDB-CC98-44DF-82D9-B248C29A794C}" type="pres">
      <dgm:prSet presAssocID="{2256E87D-AB17-4AC1-A8CC-A2A8BD8CB30C}" presName="parentText" presStyleLbl="node1" presStyleIdx="2" presStyleCnt="6">
        <dgm:presLayoutVars>
          <dgm:chMax val="0"/>
          <dgm:bulletEnabled val="1"/>
        </dgm:presLayoutVars>
      </dgm:prSet>
      <dgm:spPr/>
      <dgm:t>
        <a:bodyPr/>
        <a:lstStyle/>
        <a:p>
          <a:endParaRPr lang="zh-CN" altLang="en-US"/>
        </a:p>
      </dgm:t>
    </dgm:pt>
    <dgm:pt modelId="{39E06E6B-8A01-4ED2-83D4-CE86C071277C}" type="pres">
      <dgm:prSet presAssocID="{2256E87D-AB17-4AC1-A8CC-A2A8BD8CB30C}" presName="negativeSpace" presStyleCnt="0"/>
      <dgm:spPr/>
    </dgm:pt>
    <dgm:pt modelId="{4E127A99-F8AA-49A2-961A-FC997BE07EA2}" type="pres">
      <dgm:prSet presAssocID="{2256E87D-AB17-4AC1-A8CC-A2A8BD8CB30C}" presName="childText" presStyleLbl="conFgAcc1" presStyleIdx="2" presStyleCnt="6">
        <dgm:presLayoutVars>
          <dgm:bulletEnabled val="1"/>
        </dgm:presLayoutVars>
      </dgm:prSet>
      <dgm:spPr/>
    </dgm:pt>
    <dgm:pt modelId="{FE4BEE9C-A853-4D70-A620-42D7B798590D}" type="pres">
      <dgm:prSet presAssocID="{C1F2E1AA-7825-4E10-8A95-6BFC0C9FBA27}" presName="spaceBetweenRectangles" presStyleCnt="0"/>
      <dgm:spPr/>
    </dgm:pt>
    <dgm:pt modelId="{72FB3624-9601-4D7F-9B92-CC35A88402BE}" type="pres">
      <dgm:prSet presAssocID="{3DD3DA18-5064-4FFB-AE55-F0786CC88D37}" presName="parentLin" presStyleCnt="0"/>
      <dgm:spPr/>
    </dgm:pt>
    <dgm:pt modelId="{D53C531A-1CE5-4CA4-8C71-57E66DA48965}" type="pres">
      <dgm:prSet presAssocID="{3DD3DA18-5064-4FFB-AE55-F0786CC88D37}" presName="parentLeftMargin" presStyleLbl="node1" presStyleIdx="2" presStyleCnt="6"/>
      <dgm:spPr/>
      <dgm:t>
        <a:bodyPr/>
        <a:lstStyle/>
        <a:p>
          <a:endParaRPr lang="zh-CN" altLang="en-US"/>
        </a:p>
      </dgm:t>
    </dgm:pt>
    <dgm:pt modelId="{CE83C1BD-3D36-4E83-8708-0962A43A32FE}" type="pres">
      <dgm:prSet presAssocID="{3DD3DA18-5064-4FFB-AE55-F0786CC88D37}" presName="parentText" presStyleLbl="node1" presStyleIdx="3" presStyleCnt="6">
        <dgm:presLayoutVars>
          <dgm:chMax val="0"/>
          <dgm:bulletEnabled val="1"/>
        </dgm:presLayoutVars>
      </dgm:prSet>
      <dgm:spPr/>
      <dgm:t>
        <a:bodyPr/>
        <a:lstStyle/>
        <a:p>
          <a:endParaRPr lang="zh-CN" altLang="en-US"/>
        </a:p>
      </dgm:t>
    </dgm:pt>
    <dgm:pt modelId="{3C0CE9B1-9946-443F-A798-727BF0EDB53F}" type="pres">
      <dgm:prSet presAssocID="{3DD3DA18-5064-4FFB-AE55-F0786CC88D37}" presName="negativeSpace" presStyleCnt="0"/>
      <dgm:spPr/>
    </dgm:pt>
    <dgm:pt modelId="{FEE135C4-D447-4D34-8057-E325BBBD0991}" type="pres">
      <dgm:prSet presAssocID="{3DD3DA18-5064-4FFB-AE55-F0786CC88D37}" presName="childText" presStyleLbl="conFgAcc1" presStyleIdx="3" presStyleCnt="6">
        <dgm:presLayoutVars>
          <dgm:bulletEnabled val="1"/>
        </dgm:presLayoutVars>
      </dgm:prSet>
      <dgm:spPr/>
    </dgm:pt>
    <dgm:pt modelId="{86C85AAC-89D7-49F2-99D4-CF8BB01C6EB4}" type="pres">
      <dgm:prSet presAssocID="{451A75DF-E11B-4D55-9EEF-69C36037B49E}" presName="spaceBetweenRectangles" presStyleCnt="0"/>
      <dgm:spPr/>
    </dgm:pt>
    <dgm:pt modelId="{27978B0A-AF92-4916-887C-810FA08620BB}" type="pres">
      <dgm:prSet presAssocID="{2093C3A9-081D-4CB5-B160-820AD96E43D0}" presName="parentLin" presStyleCnt="0"/>
      <dgm:spPr/>
    </dgm:pt>
    <dgm:pt modelId="{FDF6844A-05BB-4214-8A35-C0E444916E7C}" type="pres">
      <dgm:prSet presAssocID="{2093C3A9-081D-4CB5-B160-820AD96E43D0}" presName="parentLeftMargin" presStyleLbl="node1" presStyleIdx="3" presStyleCnt="6"/>
      <dgm:spPr/>
      <dgm:t>
        <a:bodyPr/>
        <a:lstStyle/>
        <a:p>
          <a:endParaRPr lang="zh-CN" altLang="en-US"/>
        </a:p>
      </dgm:t>
    </dgm:pt>
    <dgm:pt modelId="{41B1BCF5-2411-489A-A189-63BE6E8F2733}" type="pres">
      <dgm:prSet presAssocID="{2093C3A9-081D-4CB5-B160-820AD96E43D0}" presName="parentText" presStyleLbl="node1" presStyleIdx="4" presStyleCnt="6">
        <dgm:presLayoutVars>
          <dgm:chMax val="0"/>
          <dgm:bulletEnabled val="1"/>
        </dgm:presLayoutVars>
      </dgm:prSet>
      <dgm:spPr/>
      <dgm:t>
        <a:bodyPr/>
        <a:lstStyle/>
        <a:p>
          <a:endParaRPr lang="zh-CN" altLang="en-US"/>
        </a:p>
      </dgm:t>
    </dgm:pt>
    <dgm:pt modelId="{FBE98C1F-E72C-4C4C-B9B6-488981A9C22B}" type="pres">
      <dgm:prSet presAssocID="{2093C3A9-081D-4CB5-B160-820AD96E43D0}" presName="negativeSpace" presStyleCnt="0"/>
      <dgm:spPr/>
    </dgm:pt>
    <dgm:pt modelId="{A3510DFF-9ACE-40A8-B759-A67390C5FCBA}" type="pres">
      <dgm:prSet presAssocID="{2093C3A9-081D-4CB5-B160-820AD96E43D0}" presName="childText" presStyleLbl="conFgAcc1" presStyleIdx="4" presStyleCnt="6">
        <dgm:presLayoutVars>
          <dgm:bulletEnabled val="1"/>
        </dgm:presLayoutVars>
      </dgm:prSet>
      <dgm:spPr/>
    </dgm:pt>
    <dgm:pt modelId="{8C4E157F-EE95-4AE0-A950-920674235DB1}" type="pres">
      <dgm:prSet presAssocID="{DC61AB5A-CDE5-4C65-8D63-87B8B0D3FF93}" presName="spaceBetweenRectangles" presStyleCnt="0"/>
      <dgm:spPr/>
    </dgm:pt>
    <dgm:pt modelId="{89A440BB-20BB-4197-B087-94C1E869A6F2}" type="pres">
      <dgm:prSet presAssocID="{67ADEE18-D59C-4EED-8E9F-D0C659750585}" presName="parentLin" presStyleCnt="0"/>
      <dgm:spPr/>
    </dgm:pt>
    <dgm:pt modelId="{E805EAE8-B437-416F-B674-5172D870C2FA}" type="pres">
      <dgm:prSet presAssocID="{67ADEE18-D59C-4EED-8E9F-D0C659750585}" presName="parentLeftMargin" presStyleLbl="node1" presStyleIdx="4" presStyleCnt="6"/>
      <dgm:spPr/>
      <dgm:t>
        <a:bodyPr/>
        <a:lstStyle/>
        <a:p>
          <a:endParaRPr lang="zh-CN" altLang="en-US"/>
        </a:p>
      </dgm:t>
    </dgm:pt>
    <dgm:pt modelId="{A0C989DE-1E6B-43B9-98CB-4F10EDE0B21F}" type="pres">
      <dgm:prSet presAssocID="{67ADEE18-D59C-4EED-8E9F-D0C659750585}" presName="parentText" presStyleLbl="node1" presStyleIdx="5" presStyleCnt="6">
        <dgm:presLayoutVars>
          <dgm:chMax val="0"/>
          <dgm:bulletEnabled val="1"/>
        </dgm:presLayoutVars>
      </dgm:prSet>
      <dgm:spPr/>
      <dgm:t>
        <a:bodyPr/>
        <a:lstStyle/>
        <a:p>
          <a:endParaRPr lang="zh-CN" altLang="en-US"/>
        </a:p>
      </dgm:t>
    </dgm:pt>
    <dgm:pt modelId="{22CE9BFF-DD10-461D-AC91-ADBDA0E3E1AB}" type="pres">
      <dgm:prSet presAssocID="{67ADEE18-D59C-4EED-8E9F-D0C659750585}" presName="negativeSpace" presStyleCnt="0"/>
      <dgm:spPr/>
    </dgm:pt>
    <dgm:pt modelId="{48CF56CF-60BA-49BC-A64D-4A879F6B015B}" type="pres">
      <dgm:prSet presAssocID="{67ADEE18-D59C-4EED-8E9F-D0C659750585}" presName="childText" presStyleLbl="conFgAcc1" presStyleIdx="5" presStyleCnt="6">
        <dgm:presLayoutVars>
          <dgm:bulletEnabled val="1"/>
        </dgm:presLayoutVars>
      </dgm:prSet>
      <dgm:spPr/>
    </dgm:pt>
  </dgm:ptLst>
  <dgm:cxnLst>
    <dgm:cxn modelId="{A8C33216-C174-4B7B-8758-34C84E17998A}" type="presOf" srcId="{3DD3DA18-5064-4FFB-AE55-F0786CC88D37}" destId="{CE83C1BD-3D36-4E83-8708-0962A43A32FE}" srcOrd="1" destOrd="0" presId="urn:microsoft.com/office/officeart/2005/8/layout/list1"/>
    <dgm:cxn modelId="{142E9CA4-EEA4-47B6-86AC-CC7311A2B6C1}" type="presOf" srcId="{59A29236-9C7E-47EC-9FDC-DD6CE6F57954}" destId="{1DA822C9-77AB-4DDE-9D8F-FC2986C5A993}" srcOrd="0" destOrd="0" presId="urn:microsoft.com/office/officeart/2005/8/layout/list1"/>
    <dgm:cxn modelId="{1EA9C933-4BE9-48A6-94F4-37D9B7EC3440}" type="presOf" srcId="{3DD3DA18-5064-4FFB-AE55-F0786CC88D37}" destId="{D53C531A-1CE5-4CA4-8C71-57E66DA48965}" srcOrd="0" destOrd="0" presId="urn:microsoft.com/office/officeart/2005/8/layout/list1"/>
    <dgm:cxn modelId="{43E13C26-3B12-49F6-8EBE-CA2CC709557C}" srcId="{59A29236-9C7E-47EC-9FDC-DD6CE6F57954}" destId="{3DD3DA18-5064-4FFB-AE55-F0786CC88D37}" srcOrd="3" destOrd="0" parTransId="{21028117-AFC5-4AF9-8CF6-77553AE1A6D4}" sibTransId="{451A75DF-E11B-4D55-9EEF-69C36037B49E}"/>
    <dgm:cxn modelId="{14530708-0414-41C7-953C-26C3AD218D95}" type="presOf" srcId="{2256E87D-AB17-4AC1-A8CC-A2A8BD8CB30C}" destId="{2E57FFDB-CC98-44DF-82D9-B248C29A794C}" srcOrd="1" destOrd="0" presId="urn:microsoft.com/office/officeart/2005/8/layout/list1"/>
    <dgm:cxn modelId="{36A6F272-1021-4A05-9EED-BCDA7C216369}" type="presOf" srcId="{4909CF95-DFBB-4BD5-9951-4A03A09F775F}" destId="{F5BA9387-F0E4-470A-AE24-4D09DBAB41BF}" srcOrd="1" destOrd="0" presId="urn:microsoft.com/office/officeart/2005/8/layout/list1"/>
    <dgm:cxn modelId="{872187CF-4D0B-4C1A-AD82-10EAA5B257A7}" srcId="{59A29236-9C7E-47EC-9FDC-DD6CE6F57954}" destId="{4909CF95-DFBB-4BD5-9951-4A03A09F775F}" srcOrd="0" destOrd="0" parTransId="{95374E69-1D5B-499F-A35E-9D29A8A4BBC0}" sibTransId="{418F0927-8F6A-4488-997A-97181C0F3DA1}"/>
    <dgm:cxn modelId="{BF73EB5A-5517-4C0B-B9F8-458DDFEE8124}" srcId="{59A29236-9C7E-47EC-9FDC-DD6CE6F57954}" destId="{2256E87D-AB17-4AC1-A8CC-A2A8BD8CB30C}" srcOrd="2" destOrd="0" parTransId="{8F77805A-2D2D-4B8A-B54D-F7906B814F55}" sibTransId="{C1F2E1AA-7825-4E10-8A95-6BFC0C9FBA27}"/>
    <dgm:cxn modelId="{4BA4E40F-8BC9-4A97-9854-B894F351DF19}" srcId="{59A29236-9C7E-47EC-9FDC-DD6CE6F57954}" destId="{2093C3A9-081D-4CB5-B160-820AD96E43D0}" srcOrd="4" destOrd="0" parTransId="{8E5887A4-55C2-439B-8285-F568A071A1F9}" sibTransId="{DC61AB5A-CDE5-4C65-8D63-87B8B0D3FF93}"/>
    <dgm:cxn modelId="{916E68F4-E41E-469E-B9A2-50D43BEAC87B}" srcId="{59A29236-9C7E-47EC-9FDC-DD6CE6F57954}" destId="{67ADEE18-D59C-4EED-8E9F-D0C659750585}" srcOrd="5" destOrd="0" parTransId="{86EAA0BE-5A9A-4D42-AD2C-27E786A04ABF}" sibTransId="{2E8DB855-11D8-4E45-A9D1-686C08CDCA33}"/>
    <dgm:cxn modelId="{67B0BC94-340A-4D45-B7BB-E090B12808A7}" type="presOf" srcId="{67ADEE18-D59C-4EED-8E9F-D0C659750585}" destId="{A0C989DE-1E6B-43B9-98CB-4F10EDE0B21F}" srcOrd="1" destOrd="0" presId="urn:microsoft.com/office/officeart/2005/8/layout/list1"/>
    <dgm:cxn modelId="{0FF99BCD-C353-478A-B313-E7E5B44FC12C}" type="presOf" srcId="{A2E0863B-829C-4485-B13F-655ED3458A5A}" destId="{AF38D86B-D48B-4527-910C-F11610F6CD8A}" srcOrd="0" destOrd="0" presId="urn:microsoft.com/office/officeart/2005/8/layout/list1"/>
    <dgm:cxn modelId="{E0AD5AC4-5313-4005-97DF-E4F85E52363B}" type="presOf" srcId="{2256E87D-AB17-4AC1-A8CC-A2A8BD8CB30C}" destId="{FB329A48-74C3-4F5F-BCCD-478FD16193C2}" srcOrd="0" destOrd="0" presId="urn:microsoft.com/office/officeart/2005/8/layout/list1"/>
    <dgm:cxn modelId="{510FEBB5-A977-421A-9126-17246667579F}" type="presOf" srcId="{4909CF95-DFBB-4BD5-9951-4A03A09F775F}" destId="{69C97343-E8E6-4C02-9A13-73FB6D4088B0}" srcOrd="0" destOrd="0" presId="urn:microsoft.com/office/officeart/2005/8/layout/list1"/>
    <dgm:cxn modelId="{28E8E02A-0FCC-41F9-9335-E1D2628BC091}" type="presOf" srcId="{67ADEE18-D59C-4EED-8E9F-D0C659750585}" destId="{E805EAE8-B437-416F-B674-5172D870C2FA}" srcOrd="0" destOrd="0" presId="urn:microsoft.com/office/officeart/2005/8/layout/list1"/>
    <dgm:cxn modelId="{BD0D532A-FEFA-4725-84AC-92EBA312CC3A}" type="presOf" srcId="{2093C3A9-081D-4CB5-B160-820AD96E43D0}" destId="{FDF6844A-05BB-4214-8A35-C0E444916E7C}" srcOrd="0" destOrd="0" presId="urn:microsoft.com/office/officeart/2005/8/layout/list1"/>
    <dgm:cxn modelId="{6C9CBE8B-21FC-4419-959A-BC380C93DE89}" type="presOf" srcId="{A2E0863B-829C-4485-B13F-655ED3458A5A}" destId="{180494B1-23FE-44D1-8DF3-3E9779A4A3A2}" srcOrd="1" destOrd="0" presId="urn:microsoft.com/office/officeart/2005/8/layout/list1"/>
    <dgm:cxn modelId="{CE010333-EB73-4914-AF50-C32B725B32E2}" srcId="{59A29236-9C7E-47EC-9FDC-DD6CE6F57954}" destId="{A2E0863B-829C-4485-B13F-655ED3458A5A}" srcOrd="1" destOrd="0" parTransId="{56160C50-49DC-4781-941E-567D93467D54}" sibTransId="{5A1912F5-90A2-4DD8-8F4A-350ACDA74EE3}"/>
    <dgm:cxn modelId="{4F444C69-A3A2-4839-896B-CB97EDC7286C}" type="presOf" srcId="{2093C3A9-081D-4CB5-B160-820AD96E43D0}" destId="{41B1BCF5-2411-489A-A189-63BE6E8F2733}" srcOrd="1" destOrd="0" presId="urn:microsoft.com/office/officeart/2005/8/layout/list1"/>
    <dgm:cxn modelId="{4389530D-9258-48C6-89EB-6D66489F6E2F}" type="presParOf" srcId="{1DA822C9-77AB-4DDE-9D8F-FC2986C5A993}" destId="{AF0F6890-2928-4B77-8B1A-1732EE01B593}" srcOrd="0" destOrd="0" presId="urn:microsoft.com/office/officeart/2005/8/layout/list1"/>
    <dgm:cxn modelId="{BF861FC3-7222-44D9-B7C9-1CE82140EBC5}" type="presParOf" srcId="{AF0F6890-2928-4B77-8B1A-1732EE01B593}" destId="{69C97343-E8E6-4C02-9A13-73FB6D4088B0}" srcOrd="0" destOrd="0" presId="urn:microsoft.com/office/officeart/2005/8/layout/list1"/>
    <dgm:cxn modelId="{49ED63EA-6BEF-4B2B-B8A1-671B389DB034}" type="presParOf" srcId="{AF0F6890-2928-4B77-8B1A-1732EE01B593}" destId="{F5BA9387-F0E4-470A-AE24-4D09DBAB41BF}" srcOrd="1" destOrd="0" presId="urn:microsoft.com/office/officeart/2005/8/layout/list1"/>
    <dgm:cxn modelId="{1AFA4F01-BA43-405D-9FF0-64633A9EB8E2}" type="presParOf" srcId="{1DA822C9-77AB-4DDE-9D8F-FC2986C5A993}" destId="{5FCD89CB-653B-44A6-9D08-9799B17AF152}" srcOrd="1" destOrd="0" presId="urn:microsoft.com/office/officeart/2005/8/layout/list1"/>
    <dgm:cxn modelId="{46961124-E4A6-487B-8A6F-433C6FFE58F9}" type="presParOf" srcId="{1DA822C9-77AB-4DDE-9D8F-FC2986C5A993}" destId="{B1ED6A99-C0C3-4DED-8ABD-FAA9A5D81348}" srcOrd="2" destOrd="0" presId="urn:microsoft.com/office/officeart/2005/8/layout/list1"/>
    <dgm:cxn modelId="{CA4C10AA-CEE0-42F4-AECA-5FC234C62933}" type="presParOf" srcId="{1DA822C9-77AB-4DDE-9D8F-FC2986C5A993}" destId="{3F4122A9-C30C-47D4-8DB5-10A47A1901A4}" srcOrd="3" destOrd="0" presId="urn:microsoft.com/office/officeart/2005/8/layout/list1"/>
    <dgm:cxn modelId="{69F42C97-F28D-4F57-971D-90AC0C9014CE}" type="presParOf" srcId="{1DA822C9-77AB-4DDE-9D8F-FC2986C5A993}" destId="{FD6AA4D6-DBAD-4604-8777-07BDC7E6D8B2}" srcOrd="4" destOrd="0" presId="urn:microsoft.com/office/officeart/2005/8/layout/list1"/>
    <dgm:cxn modelId="{070867B2-3DBB-44FC-BABA-52B4058F7439}" type="presParOf" srcId="{FD6AA4D6-DBAD-4604-8777-07BDC7E6D8B2}" destId="{AF38D86B-D48B-4527-910C-F11610F6CD8A}" srcOrd="0" destOrd="0" presId="urn:microsoft.com/office/officeart/2005/8/layout/list1"/>
    <dgm:cxn modelId="{065E7053-3F99-4C44-9CFC-34922D64B234}" type="presParOf" srcId="{FD6AA4D6-DBAD-4604-8777-07BDC7E6D8B2}" destId="{180494B1-23FE-44D1-8DF3-3E9779A4A3A2}" srcOrd="1" destOrd="0" presId="urn:microsoft.com/office/officeart/2005/8/layout/list1"/>
    <dgm:cxn modelId="{0FFB3019-47E6-4E83-9499-141E85B4EFF2}" type="presParOf" srcId="{1DA822C9-77AB-4DDE-9D8F-FC2986C5A993}" destId="{B5C28A71-0F11-4602-BC67-86541ED6AB69}" srcOrd="5" destOrd="0" presId="urn:microsoft.com/office/officeart/2005/8/layout/list1"/>
    <dgm:cxn modelId="{86177049-495C-41A4-B9AD-2DE5F90DC2AD}" type="presParOf" srcId="{1DA822C9-77AB-4DDE-9D8F-FC2986C5A993}" destId="{FAEA63D9-7118-462A-8BCE-0B8417B58B24}" srcOrd="6" destOrd="0" presId="urn:microsoft.com/office/officeart/2005/8/layout/list1"/>
    <dgm:cxn modelId="{E975D2D2-54AA-4B54-ACB0-B0918F327CF0}" type="presParOf" srcId="{1DA822C9-77AB-4DDE-9D8F-FC2986C5A993}" destId="{7337519C-5969-45B3-A49C-CD426E658A4B}" srcOrd="7" destOrd="0" presId="urn:microsoft.com/office/officeart/2005/8/layout/list1"/>
    <dgm:cxn modelId="{82D5EC04-0986-4578-B4C4-92D1CCCA5398}" type="presParOf" srcId="{1DA822C9-77AB-4DDE-9D8F-FC2986C5A993}" destId="{A2E8384B-8CD9-4C8C-9813-0FDA39826899}" srcOrd="8" destOrd="0" presId="urn:microsoft.com/office/officeart/2005/8/layout/list1"/>
    <dgm:cxn modelId="{B2135A9C-0307-4FDF-B55E-82C9E34BCE78}" type="presParOf" srcId="{A2E8384B-8CD9-4C8C-9813-0FDA39826899}" destId="{FB329A48-74C3-4F5F-BCCD-478FD16193C2}" srcOrd="0" destOrd="0" presId="urn:microsoft.com/office/officeart/2005/8/layout/list1"/>
    <dgm:cxn modelId="{91638663-CAD9-4B7F-920E-67EA25BA439B}" type="presParOf" srcId="{A2E8384B-8CD9-4C8C-9813-0FDA39826899}" destId="{2E57FFDB-CC98-44DF-82D9-B248C29A794C}" srcOrd="1" destOrd="0" presId="urn:microsoft.com/office/officeart/2005/8/layout/list1"/>
    <dgm:cxn modelId="{5C44E89C-CE3C-424F-B6A7-A87308C179A4}" type="presParOf" srcId="{1DA822C9-77AB-4DDE-9D8F-FC2986C5A993}" destId="{39E06E6B-8A01-4ED2-83D4-CE86C071277C}" srcOrd="9" destOrd="0" presId="urn:microsoft.com/office/officeart/2005/8/layout/list1"/>
    <dgm:cxn modelId="{54CED386-8B18-4676-932D-250DBC7931B3}" type="presParOf" srcId="{1DA822C9-77AB-4DDE-9D8F-FC2986C5A993}" destId="{4E127A99-F8AA-49A2-961A-FC997BE07EA2}" srcOrd="10" destOrd="0" presId="urn:microsoft.com/office/officeart/2005/8/layout/list1"/>
    <dgm:cxn modelId="{03C92463-FD42-4BB7-ABE0-9CEB53103D00}" type="presParOf" srcId="{1DA822C9-77AB-4DDE-9D8F-FC2986C5A993}" destId="{FE4BEE9C-A853-4D70-A620-42D7B798590D}" srcOrd="11" destOrd="0" presId="urn:microsoft.com/office/officeart/2005/8/layout/list1"/>
    <dgm:cxn modelId="{3B3C9F1B-8125-4D15-AE70-02389EE857AD}" type="presParOf" srcId="{1DA822C9-77AB-4DDE-9D8F-FC2986C5A993}" destId="{72FB3624-9601-4D7F-9B92-CC35A88402BE}" srcOrd="12" destOrd="0" presId="urn:microsoft.com/office/officeart/2005/8/layout/list1"/>
    <dgm:cxn modelId="{10AA0B9E-FE27-4847-93EC-89424266DA48}" type="presParOf" srcId="{72FB3624-9601-4D7F-9B92-CC35A88402BE}" destId="{D53C531A-1CE5-4CA4-8C71-57E66DA48965}" srcOrd="0" destOrd="0" presId="urn:microsoft.com/office/officeart/2005/8/layout/list1"/>
    <dgm:cxn modelId="{F7E4EAC3-555F-4989-BC10-DFF89BE6EC2D}" type="presParOf" srcId="{72FB3624-9601-4D7F-9B92-CC35A88402BE}" destId="{CE83C1BD-3D36-4E83-8708-0962A43A32FE}" srcOrd="1" destOrd="0" presId="urn:microsoft.com/office/officeart/2005/8/layout/list1"/>
    <dgm:cxn modelId="{577454CF-AD2E-4975-8ED0-D05666600600}" type="presParOf" srcId="{1DA822C9-77AB-4DDE-9D8F-FC2986C5A993}" destId="{3C0CE9B1-9946-443F-A798-727BF0EDB53F}" srcOrd="13" destOrd="0" presId="urn:microsoft.com/office/officeart/2005/8/layout/list1"/>
    <dgm:cxn modelId="{2733F3BC-0071-4CF1-B5A5-6997941AB6FC}" type="presParOf" srcId="{1DA822C9-77AB-4DDE-9D8F-FC2986C5A993}" destId="{FEE135C4-D447-4D34-8057-E325BBBD0991}" srcOrd="14" destOrd="0" presId="urn:microsoft.com/office/officeart/2005/8/layout/list1"/>
    <dgm:cxn modelId="{0DE99B21-8C86-446A-A87C-7C5316236421}" type="presParOf" srcId="{1DA822C9-77AB-4DDE-9D8F-FC2986C5A993}" destId="{86C85AAC-89D7-49F2-99D4-CF8BB01C6EB4}" srcOrd="15" destOrd="0" presId="urn:microsoft.com/office/officeart/2005/8/layout/list1"/>
    <dgm:cxn modelId="{C9281196-54C5-43E5-B3D6-ED65DD9C022F}" type="presParOf" srcId="{1DA822C9-77AB-4DDE-9D8F-FC2986C5A993}" destId="{27978B0A-AF92-4916-887C-810FA08620BB}" srcOrd="16" destOrd="0" presId="urn:microsoft.com/office/officeart/2005/8/layout/list1"/>
    <dgm:cxn modelId="{39356E3D-8CCE-4F0E-877F-9A9F74A282B5}" type="presParOf" srcId="{27978B0A-AF92-4916-887C-810FA08620BB}" destId="{FDF6844A-05BB-4214-8A35-C0E444916E7C}" srcOrd="0" destOrd="0" presId="urn:microsoft.com/office/officeart/2005/8/layout/list1"/>
    <dgm:cxn modelId="{6E75118A-1037-4FF6-A4DE-51F1D34E3D58}" type="presParOf" srcId="{27978B0A-AF92-4916-887C-810FA08620BB}" destId="{41B1BCF5-2411-489A-A189-63BE6E8F2733}" srcOrd="1" destOrd="0" presId="urn:microsoft.com/office/officeart/2005/8/layout/list1"/>
    <dgm:cxn modelId="{3F5CE874-E133-44EB-B6FA-FDC750DA5FC1}" type="presParOf" srcId="{1DA822C9-77AB-4DDE-9D8F-FC2986C5A993}" destId="{FBE98C1F-E72C-4C4C-B9B6-488981A9C22B}" srcOrd="17" destOrd="0" presId="urn:microsoft.com/office/officeart/2005/8/layout/list1"/>
    <dgm:cxn modelId="{0755C8D0-1799-4C05-932A-9AF9522C1F45}" type="presParOf" srcId="{1DA822C9-77AB-4DDE-9D8F-FC2986C5A993}" destId="{A3510DFF-9ACE-40A8-B759-A67390C5FCBA}" srcOrd="18" destOrd="0" presId="urn:microsoft.com/office/officeart/2005/8/layout/list1"/>
    <dgm:cxn modelId="{7307499C-A3D3-4EF6-B994-C4A85F35B45B}" type="presParOf" srcId="{1DA822C9-77AB-4DDE-9D8F-FC2986C5A993}" destId="{8C4E157F-EE95-4AE0-A950-920674235DB1}" srcOrd="19" destOrd="0" presId="urn:microsoft.com/office/officeart/2005/8/layout/list1"/>
    <dgm:cxn modelId="{326B7DC9-111E-4D2F-914C-1969C986E1CB}" type="presParOf" srcId="{1DA822C9-77AB-4DDE-9D8F-FC2986C5A993}" destId="{89A440BB-20BB-4197-B087-94C1E869A6F2}" srcOrd="20" destOrd="0" presId="urn:microsoft.com/office/officeart/2005/8/layout/list1"/>
    <dgm:cxn modelId="{B40D3498-E443-4B7E-B219-C64AED6B569F}" type="presParOf" srcId="{89A440BB-20BB-4197-B087-94C1E869A6F2}" destId="{E805EAE8-B437-416F-B674-5172D870C2FA}" srcOrd="0" destOrd="0" presId="urn:microsoft.com/office/officeart/2005/8/layout/list1"/>
    <dgm:cxn modelId="{3A492DC8-9BB8-4A3D-9ACF-E8A95ACCCADE}" type="presParOf" srcId="{89A440BB-20BB-4197-B087-94C1E869A6F2}" destId="{A0C989DE-1E6B-43B9-98CB-4F10EDE0B21F}" srcOrd="1" destOrd="0" presId="urn:microsoft.com/office/officeart/2005/8/layout/list1"/>
    <dgm:cxn modelId="{6FD2F253-4198-401F-9DD0-FE5647302610}" type="presParOf" srcId="{1DA822C9-77AB-4DDE-9D8F-FC2986C5A993}" destId="{22CE9BFF-DD10-461D-AC91-ADBDA0E3E1AB}" srcOrd="21" destOrd="0" presId="urn:microsoft.com/office/officeart/2005/8/layout/list1"/>
    <dgm:cxn modelId="{95F199AE-15CF-4BB7-A71C-1B9716046C24}" type="presParOf" srcId="{1DA822C9-77AB-4DDE-9D8F-FC2986C5A993}" destId="{48CF56CF-60BA-49BC-A64D-4A879F6B015B}" srcOrd="22"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A99-C0C3-4DED-8ABD-FAA9A5D81348}">
      <dsp:nvSpPr>
        <dsp:cNvPr id="0" name=""/>
        <dsp:cNvSpPr/>
      </dsp:nvSpPr>
      <dsp:spPr>
        <a:xfrm>
          <a:off x="0" y="252699"/>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BA9387-F0E4-470A-AE24-4D09DBAB41BF}">
      <dsp:nvSpPr>
        <dsp:cNvPr id="0" name=""/>
        <dsp:cNvSpPr/>
      </dsp:nvSpPr>
      <dsp:spPr>
        <a:xfrm>
          <a:off x="396044" y="31299"/>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1.</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全面掌握用户企业的需求情况</a:t>
          </a:r>
          <a:endPar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52915"/>
        <a:ext cx="5501384" cy="399568"/>
      </dsp:txXfrm>
    </dsp:sp>
    <dsp:sp modelId="{FAEA63D9-7118-462A-8BCE-0B8417B58B24}">
      <dsp:nvSpPr>
        <dsp:cNvPr id="0" name=""/>
        <dsp:cNvSpPr/>
      </dsp:nvSpPr>
      <dsp:spPr>
        <a:xfrm>
          <a:off x="0" y="933100"/>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0494B1-23FE-44D1-8DF3-3E9779A4A3A2}">
      <dsp:nvSpPr>
        <dsp:cNvPr id="0" name=""/>
        <dsp:cNvSpPr/>
      </dsp:nvSpPr>
      <dsp:spPr>
        <a:xfrm>
          <a:off x="396044" y="711699"/>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2.</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建立稳定的资源基地和供需关系</a:t>
          </a:r>
          <a:endParaRPr lang="zh-CN" altLang="en-US" sz="2400" b="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733315"/>
        <a:ext cx="5501384" cy="399568"/>
      </dsp:txXfrm>
    </dsp:sp>
    <dsp:sp modelId="{4E127A99-F8AA-49A2-961A-FC997BE07EA2}">
      <dsp:nvSpPr>
        <dsp:cNvPr id="0" name=""/>
        <dsp:cNvSpPr/>
      </dsp:nvSpPr>
      <dsp:spPr>
        <a:xfrm>
          <a:off x="0" y="1613500"/>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57FFDB-CC98-44DF-82D9-B248C29A794C}">
      <dsp:nvSpPr>
        <dsp:cNvPr id="0" name=""/>
        <dsp:cNvSpPr/>
      </dsp:nvSpPr>
      <dsp:spPr>
        <a:xfrm>
          <a:off x="396044" y="1392100"/>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3.</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加强配送的计划管理</a:t>
          </a:r>
          <a:endParaRPr lang="zh-CN" altLang="en-US" sz="2400" b="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1413716"/>
        <a:ext cx="5501384" cy="399568"/>
      </dsp:txXfrm>
    </dsp:sp>
    <dsp:sp modelId="{FEE135C4-D447-4D34-8057-E325BBBD0991}">
      <dsp:nvSpPr>
        <dsp:cNvPr id="0" name=""/>
        <dsp:cNvSpPr/>
      </dsp:nvSpPr>
      <dsp:spPr>
        <a:xfrm>
          <a:off x="0" y="2293900"/>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83C1BD-3D36-4E83-8708-0962A43A32FE}">
      <dsp:nvSpPr>
        <dsp:cNvPr id="0" name=""/>
        <dsp:cNvSpPr/>
      </dsp:nvSpPr>
      <dsp:spPr>
        <a:xfrm>
          <a:off x="396044" y="2072500"/>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4.</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调整建立与配送相适应的组织结构</a:t>
          </a:r>
          <a:endParaRPr lang="zh-CN" altLang="en-US" sz="2400" b="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2094116"/>
        <a:ext cx="5501384" cy="399568"/>
      </dsp:txXfrm>
    </dsp:sp>
    <dsp:sp modelId="{A3510DFF-9ACE-40A8-B759-A67390C5FCBA}">
      <dsp:nvSpPr>
        <dsp:cNvPr id="0" name=""/>
        <dsp:cNvSpPr/>
      </dsp:nvSpPr>
      <dsp:spPr>
        <a:xfrm>
          <a:off x="0" y="2974300"/>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1BCF5-2411-489A-A189-63BE6E8F2733}">
      <dsp:nvSpPr>
        <dsp:cNvPr id="0" name=""/>
        <dsp:cNvSpPr/>
      </dsp:nvSpPr>
      <dsp:spPr>
        <a:xfrm>
          <a:off x="396044" y="2752900"/>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5.</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科学地组织好配送</a:t>
          </a:r>
          <a:endParaRPr lang="zh-CN" altLang="en-US" sz="2400" b="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2774516"/>
        <a:ext cx="5501384" cy="399568"/>
      </dsp:txXfrm>
    </dsp:sp>
    <dsp:sp modelId="{48CF56CF-60BA-49BC-A64D-4A879F6B015B}">
      <dsp:nvSpPr>
        <dsp:cNvPr id="0" name=""/>
        <dsp:cNvSpPr/>
      </dsp:nvSpPr>
      <dsp:spPr>
        <a:xfrm>
          <a:off x="0" y="3654700"/>
          <a:ext cx="792088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989DE-1E6B-43B9-98CB-4F10EDE0B21F}">
      <dsp:nvSpPr>
        <dsp:cNvPr id="0" name=""/>
        <dsp:cNvSpPr/>
      </dsp:nvSpPr>
      <dsp:spPr>
        <a:xfrm>
          <a:off x="396044" y="3433300"/>
          <a:ext cx="5544616"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1066800">
            <a:lnSpc>
              <a:spcPct val="90000"/>
            </a:lnSpc>
            <a:spcBef>
              <a:spcPct val="0"/>
            </a:spcBef>
            <a:spcAft>
              <a:spcPct val="35000"/>
            </a:spcAft>
          </a:pPr>
          <a:r>
            <a:rPr lang="en-US" alt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6.</a:t>
          </a:r>
          <a:r>
            <a:rPr lang="zh-CN" sz="2400" b="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争取各方面的协作和支持</a:t>
          </a:r>
          <a:endParaRPr lang="zh-CN" altLang="en-US" sz="2400" b="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dsp:txBody>
      <dsp:txXfrm>
        <a:off x="417660" y="3454916"/>
        <a:ext cx="5501384"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CC3E6-CD47-42C9-92E8-DBBC633DEA7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C5999-4404-40EB-84C7-3DE19C87C9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4400" algn="l" defTabSz="913765" rtl="0" eaLnBrk="1" latinLnBrk="0" hangingPunct="1">
      <a:defRPr sz="1200" kern="1200">
        <a:solidFill>
          <a:schemeClr val="tx1"/>
        </a:solidFill>
        <a:latin typeface="+mn-lt"/>
        <a:ea typeface="+mn-ea"/>
        <a:cs typeface="+mn-cs"/>
      </a:defRPr>
    </a:lvl3pPr>
    <a:lvl4pPr marL="1371600" algn="l" defTabSz="913765" rtl="0" eaLnBrk="1" latinLnBrk="0" hangingPunct="1">
      <a:defRPr sz="1200" kern="1200">
        <a:solidFill>
          <a:schemeClr val="tx1"/>
        </a:solidFill>
        <a:latin typeface="+mn-lt"/>
        <a:ea typeface="+mn-ea"/>
        <a:cs typeface="+mn-cs"/>
      </a:defRPr>
    </a:lvl4pPr>
    <a:lvl5pPr marL="1828800" algn="l" defTabSz="913765" rtl="0" eaLnBrk="1" latinLnBrk="0" hangingPunct="1">
      <a:defRPr sz="1200" kern="1200">
        <a:solidFill>
          <a:schemeClr val="tx1"/>
        </a:solidFill>
        <a:latin typeface="+mn-lt"/>
        <a:ea typeface="+mn-ea"/>
        <a:cs typeface="+mn-cs"/>
      </a:defRPr>
    </a:lvl5pPr>
    <a:lvl6pPr marL="2286000" algn="l" defTabSz="913765" rtl="0" eaLnBrk="1" latinLnBrk="0" hangingPunct="1">
      <a:defRPr sz="1200" kern="1200">
        <a:solidFill>
          <a:schemeClr val="tx1"/>
        </a:solidFill>
        <a:latin typeface="+mn-lt"/>
        <a:ea typeface="+mn-ea"/>
        <a:cs typeface="+mn-cs"/>
      </a:defRPr>
    </a:lvl6pPr>
    <a:lvl7pPr marL="2743200" algn="l" defTabSz="913765" rtl="0" eaLnBrk="1" latinLnBrk="0" hangingPunct="1">
      <a:defRPr sz="1200" kern="1200">
        <a:solidFill>
          <a:schemeClr val="tx1"/>
        </a:solidFill>
        <a:latin typeface="+mn-lt"/>
        <a:ea typeface="+mn-ea"/>
        <a:cs typeface="+mn-cs"/>
      </a:defRPr>
    </a:lvl7pPr>
    <a:lvl8pPr marL="3200400" algn="l" defTabSz="913765" rtl="0" eaLnBrk="1" latinLnBrk="0" hangingPunct="1">
      <a:defRPr sz="1200" kern="1200">
        <a:solidFill>
          <a:schemeClr val="tx1"/>
        </a:solidFill>
        <a:latin typeface="+mn-lt"/>
        <a:ea typeface="+mn-ea"/>
        <a:cs typeface="+mn-cs"/>
      </a:defRPr>
    </a:lvl8pPr>
    <a:lvl9pPr marL="365760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p:txBody>
          <a:bodyPr wrap="square" lIns="91440" tIns="45720" rIns="91440" bIns="45720" anchor="t" anchorCtr="0"/>
          <a:p>
            <a:pPr lvl="0" eaLnBrk="1" hangingPunct="1"/>
            <a:endParaRPr lang="zh-CN" altLang="en-US" dirty="0">
              <a:ea typeface="宋体" panose="02010600030101010101" pitchFamily="2" charset="-122"/>
            </a:endParaRPr>
          </a:p>
        </p:txBody>
      </p:sp>
      <p:sp>
        <p:nvSpPr>
          <p:cNvPr id="33796" name="灯片编号占位符 3"/>
          <p:cNvSpPr txBox="1">
            <a:spLocks noGrp="1"/>
          </p:cNvSpPr>
          <p:nvPr>
            <p:ph type="sldNum" sz="quarter"/>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numCol="1" anchor="b" anchorCtr="0" compatLnSpc="1"/>
          <a:p>
            <a:pPr lvl="0" algn="r" eaLnBrk="1" hangingPunct="1">
              <a:spcBef>
                <a:spcPct val="0"/>
              </a:spcBef>
            </a:pPr>
            <a:fld id="{9A0DB2DC-4C9A-4742-B13C-FB6460FD3503}" type="slidenum">
              <a:rPr lang="en-US" altLang="zh-CN" dirty="0">
                <a:ea typeface="宋体" panose="02010600030101010101" pitchFamily="2" charset="-122"/>
              </a:rPr>
            </a:fld>
            <a:endParaRPr lang="en-US" altLang="zh-CN" dirty="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71500" y="284163"/>
            <a:ext cx="8978900" cy="94456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53848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3764AFCD-F4D7-4717-B181-1E4B9EC9D5E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1CE5C07-9C33-4F8C-BCBD-86A988EB555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4AFCD-F4D7-4717-B181-1E4B9EC9D5EB}"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E5C07-9C33-4F8C-BCBD-86A988EB555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35.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26.wmf"/><Relationship Id="rId1"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1" name="矩形 3"/>
          <p:cNvSpPr>
            <a:spLocks noGrp="1" noChangeArrowheads="1"/>
          </p:cNvSpPr>
          <p:nvPr>
            <p:ph type="subTitle" idx="1"/>
          </p:nvPr>
        </p:nvSpPr>
        <p:spPr>
          <a:xfrm>
            <a:off x="4656138" y="5516563"/>
            <a:ext cx="4679950" cy="360363"/>
          </a:xfrm>
        </p:spPr>
        <p:txBody>
          <a:bodyPr vert="horz" wrap="square" lIns="91440" tIns="45720" rIns="91440" bIns="45720" numCol="1" anchor="t" anchorCtr="0" compatLnSpc="1">
            <a:normAutofit fontScale="80000"/>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2000" b="1" i="1" u="none" strike="noStrike" kern="0" cap="none" spc="0" normalizeH="0" baseline="0" noProof="0" dirty="0" smtClean="0">
                <a:ln>
                  <a:noFill/>
                </a:ln>
                <a:solidFill>
                  <a:schemeClr val="bg1">
                    <a:lumMod val="50000"/>
                  </a:schemeClr>
                </a:solidFill>
                <a:effectLst/>
                <a:uLnTx/>
                <a:uFillTx/>
                <a:latin typeface="方正黑体简体" pitchFamily="65" charset="-122"/>
                <a:ea typeface="方正黑体简体" pitchFamily="65" charset="-122"/>
                <a:cs typeface="+mn-cs"/>
              </a:rPr>
              <a:t>《</a:t>
            </a:r>
            <a:r>
              <a:rPr kumimoji="0" lang="zh-CN" altLang="en-US" sz="2000" b="1" i="1" u="none" strike="noStrike" kern="0" cap="none" spc="0" normalizeH="0" baseline="0" noProof="0" dirty="0" smtClean="0">
                <a:ln>
                  <a:noFill/>
                </a:ln>
                <a:solidFill>
                  <a:schemeClr val="bg1">
                    <a:lumMod val="50000"/>
                  </a:schemeClr>
                </a:solidFill>
                <a:effectLst/>
                <a:uLnTx/>
                <a:uFillTx/>
                <a:latin typeface="方正黑体简体" pitchFamily="65" charset="-122"/>
                <a:ea typeface="方正黑体简体" pitchFamily="65" charset="-122"/>
                <a:cs typeface="+mn-cs"/>
              </a:rPr>
              <a:t>现代物流基础（第</a:t>
            </a:r>
            <a:r>
              <a:rPr kumimoji="0" lang="en-US" altLang="zh-CN" sz="2000" b="1" i="1" u="none" strike="noStrike" kern="0" cap="none" spc="0" normalizeH="0" baseline="0" noProof="0" dirty="0">
                <a:ln>
                  <a:noFill/>
                </a:ln>
                <a:solidFill>
                  <a:schemeClr val="bg1">
                    <a:lumMod val="50000"/>
                  </a:schemeClr>
                </a:solidFill>
                <a:effectLst/>
                <a:uLnTx/>
                <a:uFillTx/>
                <a:latin typeface="方正黑体简体" pitchFamily="65" charset="-122"/>
                <a:ea typeface="方正黑体简体" pitchFamily="65" charset="-122"/>
                <a:cs typeface="+mn-cs"/>
              </a:rPr>
              <a:t>3</a:t>
            </a:r>
            <a:r>
              <a:rPr kumimoji="0" lang="zh-CN" altLang="en-US" sz="2000" b="1" i="1" u="none" strike="noStrike" kern="0" cap="none" spc="0" normalizeH="0" baseline="0" noProof="0" dirty="0" smtClean="0">
                <a:ln>
                  <a:noFill/>
                </a:ln>
                <a:solidFill>
                  <a:schemeClr val="bg1">
                    <a:lumMod val="50000"/>
                  </a:schemeClr>
                </a:solidFill>
                <a:effectLst/>
                <a:uLnTx/>
                <a:uFillTx/>
                <a:latin typeface="方正黑体简体" pitchFamily="65" charset="-122"/>
                <a:ea typeface="方正黑体简体" pitchFamily="65" charset="-122"/>
                <a:cs typeface="+mn-cs"/>
              </a:rPr>
              <a:t>版）</a:t>
            </a:r>
            <a:r>
              <a:rPr kumimoji="0" lang="en-US" altLang="zh-CN" sz="2000" b="1" i="1" u="none" strike="noStrike" kern="0" cap="none" spc="0" normalizeH="0" baseline="0" noProof="0" dirty="0" smtClean="0">
                <a:ln>
                  <a:noFill/>
                </a:ln>
                <a:solidFill>
                  <a:schemeClr val="bg1">
                    <a:lumMod val="50000"/>
                  </a:schemeClr>
                </a:solidFill>
                <a:effectLst/>
                <a:uLnTx/>
                <a:uFillTx/>
                <a:latin typeface="方正黑体简体" pitchFamily="65" charset="-122"/>
                <a:ea typeface="方正黑体简体" pitchFamily="65" charset="-122"/>
                <a:cs typeface="+mn-cs"/>
              </a:rPr>
              <a:t>》</a:t>
            </a:r>
            <a:r>
              <a:rPr kumimoji="0" lang="zh-CN" altLang="en-US" sz="2000" b="1" i="1" u="none" strike="noStrike" kern="0" cap="none" spc="0" normalizeH="0" baseline="0" noProof="0" dirty="0" smtClean="0">
                <a:ln>
                  <a:noFill/>
                </a:ln>
                <a:solidFill>
                  <a:schemeClr val="bg1">
                    <a:lumMod val="50000"/>
                  </a:schemeClr>
                </a:solidFill>
                <a:effectLst/>
                <a:uLnTx/>
                <a:uFillTx/>
                <a:latin typeface="方正黑体简体" pitchFamily="65" charset="-122"/>
                <a:ea typeface="方正黑体简体" pitchFamily="65" charset="-122"/>
                <a:cs typeface="+mn-cs"/>
              </a:rPr>
              <a:t>配套幻灯片</a:t>
            </a:r>
            <a:endParaRPr kumimoji="0" lang="en-US" altLang="zh-CN" sz="2000" b="1" i="1" u="none" strike="noStrike" kern="0" cap="none" spc="0" normalizeH="0" baseline="0" noProof="0" dirty="0">
              <a:ln>
                <a:noFill/>
              </a:ln>
              <a:solidFill>
                <a:schemeClr val="bg1">
                  <a:lumMod val="50000"/>
                </a:schemeClr>
              </a:solidFill>
              <a:effectLst/>
              <a:uLnTx/>
              <a:uFillTx/>
              <a:latin typeface="方正黑体简体" pitchFamily="65" charset="-122"/>
              <a:ea typeface="方正黑体简体" pitchFamily="65" charset="-122"/>
              <a:cs typeface="+mn-cs"/>
            </a:endParaRPr>
          </a:p>
        </p:txBody>
      </p:sp>
      <p:pic>
        <p:nvPicPr>
          <p:cNvPr id="6" name="图片 5"/>
          <p:cNvPicPr>
            <a:picLocks noChangeAspect="1"/>
          </p:cNvPicPr>
          <p:nvPr/>
        </p:nvPicPr>
        <p:blipFill>
          <a:blip r:embed="rId1"/>
          <a:stretch>
            <a:fillRect/>
          </a:stretch>
        </p:blipFill>
        <p:spPr>
          <a:xfrm>
            <a:off x="1703388" y="188913"/>
            <a:ext cx="2747962" cy="1811337"/>
          </a:xfrm>
          <a:prstGeom prst="rect">
            <a:avLst/>
          </a:prstGeom>
          <a:noFill/>
          <a:ln w="9525">
            <a:noFill/>
          </a:ln>
        </p:spPr>
      </p:pic>
      <p:pic>
        <p:nvPicPr>
          <p:cNvPr id="7" name="图片 6"/>
          <p:cNvPicPr>
            <a:picLocks noChangeAspect="1"/>
          </p:cNvPicPr>
          <p:nvPr/>
        </p:nvPicPr>
        <p:blipFill>
          <a:blip r:embed="rId2"/>
          <a:stretch>
            <a:fillRect/>
          </a:stretch>
        </p:blipFill>
        <p:spPr>
          <a:xfrm>
            <a:off x="4656138" y="188913"/>
            <a:ext cx="2776537" cy="1836737"/>
          </a:xfrm>
          <a:prstGeom prst="rect">
            <a:avLst/>
          </a:prstGeom>
          <a:noFill/>
          <a:ln w="9525">
            <a:noFill/>
          </a:ln>
        </p:spPr>
      </p:pic>
      <p:pic>
        <p:nvPicPr>
          <p:cNvPr id="8" name="图片 7"/>
          <p:cNvPicPr>
            <a:picLocks noChangeAspect="1"/>
          </p:cNvPicPr>
          <p:nvPr/>
        </p:nvPicPr>
        <p:blipFill>
          <a:blip r:embed="rId3"/>
          <a:stretch>
            <a:fillRect/>
          </a:stretch>
        </p:blipFill>
        <p:spPr>
          <a:xfrm>
            <a:off x="7689850" y="188913"/>
            <a:ext cx="2727325" cy="1803400"/>
          </a:xfrm>
          <a:prstGeom prst="rect">
            <a:avLst/>
          </a:prstGeom>
          <a:noFill/>
          <a:ln w="9525">
            <a:noFill/>
          </a:ln>
        </p:spPr>
      </p:pic>
      <p:pic>
        <p:nvPicPr>
          <p:cNvPr id="16" name="图片 15"/>
          <p:cNvPicPr>
            <a:picLocks noChangeAspect="1"/>
          </p:cNvPicPr>
          <p:nvPr/>
        </p:nvPicPr>
        <p:blipFill>
          <a:blip r:embed="rId4"/>
          <a:stretch>
            <a:fillRect/>
          </a:stretch>
        </p:blipFill>
        <p:spPr>
          <a:xfrm>
            <a:off x="1703388" y="2276475"/>
            <a:ext cx="2722562" cy="1800225"/>
          </a:xfrm>
          <a:prstGeom prst="rect">
            <a:avLst/>
          </a:prstGeom>
          <a:noFill/>
          <a:ln w="9525">
            <a:noFill/>
          </a:ln>
        </p:spPr>
      </p:pic>
      <p:pic>
        <p:nvPicPr>
          <p:cNvPr id="17" name="图片 16"/>
          <p:cNvPicPr>
            <a:picLocks noChangeAspect="1"/>
          </p:cNvPicPr>
          <p:nvPr/>
        </p:nvPicPr>
        <p:blipFill>
          <a:blip r:embed="rId5"/>
          <a:stretch>
            <a:fillRect/>
          </a:stretch>
        </p:blipFill>
        <p:spPr>
          <a:xfrm>
            <a:off x="4656138" y="2276475"/>
            <a:ext cx="2747962" cy="1817688"/>
          </a:xfrm>
          <a:prstGeom prst="rect">
            <a:avLst/>
          </a:prstGeom>
          <a:noFill/>
          <a:ln w="9525">
            <a:noFill/>
          </a:ln>
        </p:spPr>
      </p:pic>
      <p:pic>
        <p:nvPicPr>
          <p:cNvPr id="18" name="图片 17"/>
          <p:cNvPicPr>
            <a:picLocks noChangeAspect="1"/>
          </p:cNvPicPr>
          <p:nvPr/>
        </p:nvPicPr>
        <p:blipFill>
          <a:blip r:embed="rId6"/>
          <a:stretch>
            <a:fillRect/>
          </a:stretch>
        </p:blipFill>
        <p:spPr>
          <a:xfrm>
            <a:off x="7680325" y="2276475"/>
            <a:ext cx="2771775" cy="1833563"/>
          </a:xfrm>
          <a:prstGeom prst="rect">
            <a:avLst/>
          </a:prstGeom>
          <a:noFill/>
          <a:ln w="9525">
            <a:noFill/>
          </a:ln>
        </p:spPr>
      </p:pic>
      <p:pic>
        <p:nvPicPr>
          <p:cNvPr id="19" name="图片 18"/>
          <p:cNvPicPr>
            <a:picLocks noChangeAspect="1"/>
          </p:cNvPicPr>
          <p:nvPr/>
        </p:nvPicPr>
        <p:blipFill>
          <a:blip r:embed="rId7"/>
          <a:stretch>
            <a:fillRect/>
          </a:stretch>
        </p:blipFill>
        <p:spPr>
          <a:xfrm>
            <a:off x="1741488" y="4365625"/>
            <a:ext cx="2698750" cy="1784350"/>
          </a:xfrm>
          <a:prstGeom prst="rect">
            <a:avLst/>
          </a:prstGeom>
          <a:noFill/>
          <a:ln w="9525">
            <a:noFill/>
          </a:ln>
        </p:spPr>
      </p:pic>
      <p:sp>
        <p:nvSpPr>
          <p:cNvPr id="22" name="Line 50"/>
          <p:cNvSpPr>
            <a:spLocks noChangeShapeType="1"/>
          </p:cNvSpPr>
          <p:nvPr/>
        </p:nvSpPr>
        <p:spPr bwMode="auto">
          <a:xfrm>
            <a:off x="1487488" y="4221163"/>
            <a:ext cx="9144000" cy="0"/>
          </a:xfrm>
          <a:prstGeom prst="line">
            <a:avLst/>
          </a:prstGeom>
          <a:ln>
            <a:solidFill>
              <a:schemeClr val="bg1">
                <a:lumMod val="75000"/>
              </a:schemeClr>
            </a:solidFill>
            <a:prstDash val="solid"/>
          </a:ln>
        </p:spPr>
        <p:style>
          <a:lnRef idx="2">
            <a:schemeClr val="accent5"/>
          </a:lnRef>
          <a:fillRef idx="0">
            <a:schemeClr val="accent5"/>
          </a:fillRef>
          <a:effectRef idx="1">
            <a:schemeClr val="accent5"/>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 name="Line 49"/>
          <p:cNvSpPr>
            <a:spLocks noChangeShapeType="1"/>
          </p:cNvSpPr>
          <p:nvPr/>
        </p:nvSpPr>
        <p:spPr bwMode="auto">
          <a:xfrm>
            <a:off x="4551363" y="0"/>
            <a:ext cx="0" cy="6642100"/>
          </a:xfrm>
          <a:prstGeom prst="line">
            <a:avLst/>
          </a:prstGeom>
          <a:ln>
            <a:solidFill>
              <a:schemeClr val="bg1">
                <a:lumMod val="65000"/>
              </a:schemeClr>
            </a:solidFill>
            <a:prstDash val="solid"/>
          </a:ln>
        </p:spPr>
        <p:style>
          <a:lnRef idx="3">
            <a:schemeClr val="accent2"/>
          </a:lnRef>
          <a:fillRef idx="0">
            <a:schemeClr val="accent2"/>
          </a:fillRef>
          <a:effectRef idx="2">
            <a:schemeClr val="accent2"/>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4" name="Line 50"/>
          <p:cNvSpPr>
            <a:spLocks noChangeShapeType="1"/>
          </p:cNvSpPr>
          <p:nvPr/>
        </p:nvSpPr>
        <p:spPr bwMode="auto">
          <a:xfrm>
            <a:off x="1558925" y="2133600"/>
            <a:ext cx="9144000" cy="0"/>
          </a:xfrm>
          <a:prstGeom prst="line">
            <a:avLst/>
          </a:prstGeom>
          <a:ln>
            <a:solidFill>
              <a:schemeClr val="bg1">
                <a:lumMod val="75000"/>
              </a:schemeClr>
            </a:solidFill>
            <a:prstDash val="solid"/>
          </a:ln>
        </p:spPr>
        <p:style>
          <a:lnRef idx="3">
            <a:schemeClr val="accent1"/>
          </a:lnRef>
          <a:fillRef idx="0">
            <a:schemeClr val="accent1"/>
          </a:fillRef>
          <a:effectRef idx="2">
            <a:schemeClr val="accent1"/>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 name="Line 49"/>
          <p:cNvSpPr>
            <a:spLocks noChangeShapeType="1"/>
          </p:cNvSpPr>
          <p:nvPr/>
        </p:nvSpPr>
        <p:spPr bwMode="auto">
          <a:xfrm>
            <a:off x="7535863" y="44450"/>
            <a:ext cx="0" cy="4176713"/>
          </a:xfrm>
          <a:prstGeom prst="line">
            <a:avLst/>
          </a:prstGeom>
          <a:ln>
            <a:solidFill>
              <a:schemeClr val="bg1">
                <a:lumMod val="65000"/>
              </a:schemeClr>
            </a:solidFill>
            <a:prstDash val="solid"/>
          </a:ln>
        </p:spPr>
        <p:style>
          <a:lnRef idx="3">
            <a:schemeClr val="accent6"/>
          </a:lnRef>
          <a:fillRef idx="0">
            <a:schemeClr val="accent6"/>
          </a:fillRef>
          <a:effectRef idx="2">
            <a:schemeClr val="accent6"/>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5" name="组合 4"/>
          <p:cNvGrpSpPr/>
          <p:nvPr/>
        </p:nvGrpSpPr>
        <p:grpSpPr>
          <a:xfrm>
            <a:off x="9336088" y="5445125"/>
            <a:ext cx="1052512" cy="1123950"/>
            <a:chOff x="7812360" y="5445224"/>
            <a:chExt cx="1052737" cy="1124744"/>
          </a:xfrm>
        </p:grpSpPr>
        <p:sp>
          <p:nvSpPr>
            <p:cNvPr id="3088" name="椭圆​​ 1"/>
            <p:cNvSpPr/>
            <p:nvPr/>
          </p:nvSpPr>
          <p:spPr>
            <a:xfrm>
              <a:off x="7812360" y="5517232"/>
              <a:ext cx="1052736" cy="1052736"/>
            </a:xfrm>
            <a:prstGeom prst="ellipse">
              <a:avLst/>
            </a:prstGeom>
            <a:solidFill>
              <a:srgbClr val="FFC000"/>
            </a:solid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3089" name="TextBox 2"/>
            <p:cNvSpPr txBox="1"/>
            <p:nvPr/>
          </p:nvSpPr>
          <p:spPr>
            <a:xfrm>
              <a:off x="7812361" y="5445224"/>
              <a:ext cx="1052736" cy="101544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zh-CN" sz="6000" dirty="0">
                  <a:ea typeface="宋体" panose="02010600030101010101" pitchFamily="2" charset="-122"/>
                </a:rPr>
                <a:t>10</a:t>
              </a:r>
              <a:endParaRPr lang="zh-CN" altLang="en-US" sz="6000" dirty="0">
                <a:ea typeface="宋体" panose="02010600030101010101" pitchFamily="2" charset="-122"/>
              </a:endParaRPr>
            </a:p>
          </p:txBody>
        </p:sp>
      </p:grpSp>
      <p:sp>
        <p:nvSpPr>
          <p:cNvPr id="2" name="TextBox 1"/>
          <p:cNvSpPr txBox="1"/>
          <p:nvPr/>
        </p:nvSpPr>
        <p:spPr>
          <a:xfrm>
            <a:off x="4800600" y="4365625"/>
            <a:ext cx="5421313" cy="829945"/>
          </a:xfrm>
          <a:prstGeom prst="rect">
            <a:avLst/>
          </a:prstGeom>
          <a:noFill/>
        </p:spPr>
        <p:txBody>
          <a:bodyPr>
            <a:spAutoFit/>
          </a:bodyPr>
          <a:lstStyle/>
          <a:p>
            <a:pPr marR="0" defTabSz="914400">
              <a:buClrTx/>
              <a:buSzTx/>
              <a:buFontTx/>
              <a:buNone/>
              <a:defRPr/>
            </a:pPr>
            <a:r>
              <a:rPr kumimoji="0" lang="zh-CN" altLang="en-US" sz="4800" b="1" kern="1200" cap="none" spc="0" normalizeH="0" baseline="0" noProof="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现代</a:t>
            </a:r>
            <a:r>
              <a:rPr kumimoji="0" lang="zh-CN" altLang="en-US" sz="4800" b="1" kern="1200" cap="none" spc="0" normalizeH="0" baseline="0" noProof="0" dirty="0" smtClean="0">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物流基础</a:t>
            </a:r>
            <a:endParaRPr kumimoji="0" lang="en-US" sz="4800" b="1" kern="1200" cap="none" spc="0" normalizeH="0" baseline="0" noProof="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000" fill="hold"/>
                                        <p:tgtEl>
                                          <p:spTgt spid="23"/>
                                        </p:tgtEl>
                                        <p:attrNameLst>
                                          <p:attrName>ppt_x</p:attrName>
                                        </p:attrNameLst>
                                      </p:cBhvr>
                                      <p:tavLst>
                                        <p:tav tm="0">
                                          <p:val>
                                            <p:strVal val="#ppt_x"/>
                                          </p:val>
                                        </p:tav>
                                        <p:tav tm="100000">
                                          <p:val>
                                            <p:strVal val="#ppt_x"/>
                                          </p:val>
                                        </p:tav>
                                      </p:tavLst>
                                    </p:anim>
                                    <p:anim calcmode="lin" valueType="num">
                                      <p:cBhvr additive="base">
                                        <p:cTn id="8" dur="20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000" fill="hold"/>
                                        <p:tgtEl>
                                          <p:spTgt spid="24"/>
                                        </p:tgtEl>
                                        <p:attrNameLst>
                                          <p:attrName>ppt_x</p:attrName>
                                        </p:attrNameLst>
                                      </p:cBhvr>
                                      <p:tavLst>
                                        <p:tav tm="0">
                                          <p:val>
                                            <p:strVal val="0-#ppt_w/2"/>
                                          </p:val>
                                        </p:tav>
                                        <p:tav tm="100000">
                                          <p:val>
                                            <p:strVal val="#ppt_x"/>
                                          </p:val>
                                        </p:tav>
                                      </p:tavLst>
                                    </p:anim>
                                    <p:anim calcmode="lin" valueType="num">
                                      <p:cBhvr additive="base">
                                        <p:cTn id="16" dur="2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ppt_x"/>
                                          </p:val>
                                        </p:tav>
                                        <p:tav tm="100000">
                                          <p:val>
                                            <p:strVal val="#ppt_x"/>
                                          </p:val>
                                        </p:tav>
                                      </p:tavLst>
                                    </p:anim>
                                    <p:anim calcmode="lin" valueType="num">
                                      <p:cBhvr additive="base">
                                        <p:cTn id="20" dur="20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ppt_x"/>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1+#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000" fill="hold"/>
                                        <p:tgtEl>
                                          <p:spTgt spid="16"/>
                                        </p:tgtEl>
                                        <p:attrNameLst>
                                          <p:attrName>ppt_x</p:attrName>
                                        </p:attrNameLst>
                                      </p:cBhvr>
                                      <p:tavLst>
                                        <p:tav tm="0">
                                          <p:val>
                                            <p:strVal val="0-#ppt_w/2"/>
                                          </p:val>
                                        </p:tav>
                                        <p:tav tm="100000">
                                          <p:val>
                                            <p:strVal val="#ppt_x"/>
                                          </p:val>
                                        </p:tav>
                                      </p:tavLst>
                                    </p:anim>
                                    <p:anim calcmode="lin" valueType="num">
                                      <p:cBhvr additive="base">
                                        <p:cTn id="36" dur="20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 fill="hold"/>
                                        <p:tgtEl>
                                          <p:spTgt spid="19"/>
                                        </p:tgtEl>
                                        <p:attrNameLst>
                                          <p:attrName>ppt_x</p:attrName>
                                        </p:attrNameLst>
                                      </p:cBhvr>
                                      <p:tavLst>
                                        <p:tav tm="0">
                                          <p:val>
                                            <p:strVal val="0-#ppt_w/2"/>
                                          </p:val>
                                        </p:tav>
                                        <p:tav tm="100000">
                                          <p:val>
                                            <p:strVal val="#ppt_x"/>
                                          </p:val>
                                        </p:tav>
                                      </p:tavLst>
                                    </p:anim>
                                    <p:anim calcmode="lin" valueType="num">
                                      <p:cBhvr additive="base">
                                        <p:cTn id="40" dur="20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2000" fill="hold"/>
                                        <p:tgtEl>
                                          <p:spTgt spid="18"/>
                                        </p:tgtEl>
                                        <p:attrNameLst>
                                          <p:attrName>ppt_x</p:attrName>
                                        </p:attrNameLst>
                                      </p:cBhvr>
                                      <p:tavLst>
                                        <p:tav tm="0">
                                          <p:val>
                                            <p:strVal val="1+#ppt_w/2"/>
                                          </p:val>
                                        </p:tav>
                                        <p:tav tm="100000">
                                          <p:val>
                                            <p:strVal val="#ppt_x"/>
                                          </p:val>
                                        </p:tav>
                                      </p:tavLst>
                                    </p:anim>
                                    <p:anim calcmode="lin" valueType="num">
                                      <p:cBhvr additive="base">
                                        <p:cTn id="44" dur="20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2000" fill="hold"/>
                                        <p:tgtEl>
                                          <p:spTgt spid="17"/>
                                        </p:tgtEl>
                                        <p:attrNameLst>
                                          <p:attrName>ppt_x</p:attrName>
                                        </p:attrNameLst>
                                      </p:cBhvr>
                                      <p:tavLst>
                                        <p:tav tm="0">
                                          <p:val>
                                            <p:strVal val="#ppt_x"/>
                                          </p:val>
                                        </p:tav>
                                        <p:tav tm="100000">
                                          <p:val>
                                            <p:strVal val="#ppt_x"/>
                                          </p:val>
                                        </p:tav>
                                      </p:tavLst>
                                    </p:anim>
                                    <p:anim calcmode="lin" valueType="num">
                                      <p:cBhvr additive="base">
                                        <p:cTn id="48" dur="2000" fill="hold"/>
                                        <p:tgtEl>
                                          <p:spTgt spid="17"/>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051">
                                            <p:txEl>
                                              <p:charRg st="0" end="19"/>
                                            </p:txEl>
                                          </p:spTgt>
                                        </p:tgtEl>
                                        <p:attrNameLst>
                                          <p:attrName>style.visibility</p:attrName>
                                        </p:attrNameLst>
                                      </p:cBhvr>
                                      <p:to>
                                        <p:strVal val="visible"/>
                                      </p:to>
                                    </p:set>
                                    <p:animEffect transition="in" filter="fade">
                                      <p:cBhvr>
                                        <p:cTn id="52" dur="500"/>
                                        <p:tgtEl>
                                          <p:spTgt spid="2051">
                                            <p:txEl>
                                              <p:charRg st="0" end="19"/>
                                            </p:txEl>
                                          </p:spTgt>
                                        </p:tgtEl>
                                      </p:cBhvr>
                                    </p:animEffect>
                                  </p:childTnLst>
                                </p:cTn>
                              </p:par>
                            </p:childTnLst>
                          </p:cTn>
                        </p:par>
                        <p:par>
                          <p:cTn id="53" fill="hold">
                            <p:stCondLst>
                              <p:cond delay="2500"/>
                            </p:stCondLst>
                            <p:childTnLst>
                              <p:par>
                                <p:cTn id="54" presetID="6" presetClass="entr" presetSubtype="16"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868bf07434a89f2d63b5fb87f4ce44"/>
          <p:cNvPicPr>
            <a:picLocks noChangeAspect="1"/>
          </p:cNvPicPr>
          <p:nvPr/>
        </p:nvPicPr>
        <p:blipFill>
          <a:blip r:embed="rId1"/>
          <a:stretch>
            <a:fillRect/>
          </a:stretch>
        </p:blipFill>
        <p:spPr>
          <a:xfrm>
            <a:off x="0" y="0"/>
            <a:ext cx="6049645" cy="3938905"/>
          </a:xfrm>
          <a:prstGeom prst="rect">
            <a:avLst/>
          </a:prstGeom>
        </p:spPr>
      </p:pic>
      <p:pic>
        <p:nvPicPr>
          <p:cNvPr id="3" name="图片 2" descr="8ee573af5fa9b0777424cce16ab9ccb"/>
          <p:cNvPicPr>
            <a:picLocks noChangeAspect="1"/>
          </p:cNvPicPr>
          <p:nvPr/>
        </p:nvPicPr>
        <p:blipFill>
          <a:blip r:embed="rId2"/>
          <a:stretch>
            <a:fillRect/>
          </a:stretch>
        </p:blipFill>
        <p:spPr>
          <a:xfrm>
            <a:off x="6318885" y="3021965"/>
            <a:ext cx="5692140" cy="37090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矩形 2"/>
          <p:cNvSpPr>
            <a:spLocks noGrp="1"/>
          </p:cNvSpPr>
          <p:nvPr>
            <p:ph type="title"/>
          </p:nvPr>
        </p:nvSpPr>
        <p:spPr/>
        <p:txBody>
          <a:bodyPr vert="horz" wrap="square" lIns="91440" tIns="45720" rIns="91440" bIns="45720" anchor="ctr" anchorCtr="0"/>
          <a:p>
            <a:pPr eaLnBrk="1" hangingPunct="1"/>
            <a:r>
              <a:rPr lang="zh-CN" altLang="en-US" sz="4000" dirty="0">
                <a:solidFill>
                  <a:srgbClr val="002060"/>
                </a:solidFill>
                <a:latin typeface="方正水柱简体" pitchFamily="65" charset="-122"/>
                <a:ea typeface="方正水柱简体" pitchFamily="65" charset="-122"/>
              </a:rPr>
              <a:t>第</a:t>
            </a:r>
            <a:r>
              <a:rPr lang="en-US" altLang="zh-CN" sz="4000" dirty="0">
                <a:solidFill>
                  <a:srgbClr val="002060"/>
                </a:solidFill>
                <a:latin typeface="方正水柱简体" pitchFamily="65" charset="-122"/>
                <a:ea typeface="方正水柱简体" pitchFamily="65" charset="-122"/>
              </a:rPr>
              <a:t>10</a:t>
            </a:r>
            <a:r>
              <a:rPr lang="zh-CN" altLang="en-US" sz="4000" dirty="0">
                <a:solidFill>
                  <a:srgbClr val="002060"/>
                </a:solidFill>
                <a:latin typeface="方正水柱简体" pitchFamily="65" charset="-122"/>
                <a:ea typeface="方正水柱简体" pitchFamily="65" charset="-122"/>
              </a:rPr>
              <a:t>章 配送</a:t>
            </a:r>
            <a:endParaRPr lang="en-US" altLang="zh-CN" sz="4000" dirty="0">
              <a:solidFill>
                <a:srgbClr val="002060"/>
              </a:solidFill>
              <a:latin typeface="方正水柱简体" pitchFamily="65" charset="-122"/>
              <a:ea typeface="方正水柱简体" pitchFamily="65" charset="-122"/>
            </a:endParaRPr>
          </a:p>
        </p:txBody>
      </p:sp>
      <p:sp>
        <p:nvSpPr>
          <p:cNvPr id="4099" name="直线 3"/>
          <p:cNvSpPr/>
          <p:nvPr/>
        </p:nvSpPr>
        <p:spPr>
          <a:xfrm>
            <a:off x="3886200" y="4854575"/>
            <a:ext cx="4800600" cy="0"/>
          </a:xfrm>
          <a:prstGeom prst="line">
            <a:avLst/>
          </a:prstGeom>
          <a:ln w="25400" cap="flat" cmpd="sng">
            <a:solidFill>
              <a:schemeClr val="tx1"/>
            </a:solidFill>
            <a:prstDash val="sysDot"/>
            <a:headEnd type="none" w="med" len="med"/>
            <a:tailEnd type="oval" w="med" len="med"/>
          </a:ln>
        </p:spPr>
      </p:sp>
      <p:sp>
        <p:nvSpPr>
          <p:cNvPr id="6148" name="矩形 4"/>
          <p:cNvSpPr>
            <a:spLocks noChangeArrowheads="1"/>
          </p:cNvSpPr>
          <p:nvPr/>
        </p:nvSpPr>
        <p:spPr bwMode="gray">
          <a:xfrm rot="3419336">
            <a:off x="3602038" y="4278313"/>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1" name="文本框 5"/>
          <p:cNvSpPr txBox="1"/>
          <p:nvPr/>
        </p:nvSpPr>
        <p:spPr>
          <a:xfrm>
            <a:off x="3666014" y="4321175"/>
            <a:ext cx="33718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zh-CN" sz="2400" b="1" dirty="0">
                <a:solidFill>
                  <a:srgbClr val="FFFFFF"/>
                </a:solidFill>
                <a:ea typeface="宋体" panose="02010600030101010101" pitchFamily="2" charset="-122"/>
              </a:rPr>
              <a:t>4</a:t>
            </a:r>
            <a:endParaRPr lang="en-US" altLang="zh-CN" sz="2400" b="1" dirty="0">
              <a:solidFill>
                <a:srgbClr val="FFFFFF"/>
              </a:solidFill>
              <a:ea typeface="宋体" panose="02010600030101010101" pitchFamily="2" charset="-122"/>
            </a:endParaRPr>
          </a:p>
        </p:txBody>
      </p:sp>
      <p:sp>
        <p:nvSpPr>
          <p:cNvPr id="4102" name="直线 6"/>
          <p:cNvSpPr/>
          <p:nvPr/>
        </p:nvSpPr>
        <p:spPr>
          <a:xfrm>
            <a:off x="3886200" y="2339975"/>
            <a:ext cx="4800600" cy="0"/>
          </a:xfrm>
          <a:prstGeom prst="line">
            <a:avLst/>
          </a:prstGeom>
          <a:ln w="25400" cap="flat" cmpd="sng">
            <a:solidFill>
              <a:schemeClr val="tx1"/>
            </a:solidFill>
            <a:prstDash val="sysDot"/>
            <a:headEnd type="none" w="med" len="med"/>
            <a:tailEnd type="oval" w="med" len="med"/>
          </a:ln>
        </p:spPr>
      </p:sp>
      <p:sp>
        <p:nvSpPr>
          <p:cNvPr id="6151" name="矩形 7"/>
          <p:cNvSpPr>
            <a:spLocks noChangeArrowheads="1"/>
          </p:cNvSpPr>
          <p:nvPr/>
        </p:nvSpPr>
        <p:spPr bwMode="gray">
          <a:xfrm rot="3419336">
            <a:off x="3602038" y="1763713"/>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4" name="文本框 8"/>
          <p:cNvSpPr txBox="1"/>
          <p:nvPr/>
        </p:nvSpPr>
        <p:spPr>
          <a:xfrm>
            <a:off x="4440238" y="1628775"/>
            <a:ext cx="2011680" cy="6451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配送概述</a:t>
            </a:r>
            <a:endParaRPr lang="en-US" altLang="zh-CN" sz="3600" dirty="0">
              <a:latin typeface="隶书" pitchFamily="49" charset="-122"/>
              <a:ea typeface="隶书" pitchFamily="49" charset="-122"/>
            </a:endParaRPr>
          </a:p>
        </p:txBody>
      </p:sp>
      <p:sp>
        <p:nvSpPr>
          <p:cNvPr id="4105" name="文本框 9"/>
          <p:cNvSpPr txBox="1"/>
          <p:nvPr/>
        </p:nvSpPr>
        <p:spPr>
          <a:xfrm>
            <a:off x="3666014" y="1806575"/>
            <a:ext cx="33718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zh-CN" sz="2400" b="1" dirty="0">
                <a:solidFill>
                  <a:srgbClr val="FFFFFF"/>
                </a:solidFill>
                <a:ea typeface="宋体" panose="02010600030101010101" pitchFamily="2" charset="-122"/>
              </a:rPr>
              <a:t>1</a:t>
            </a:r>
            <a:endParaRPr lang="en-US" altLang="zh-CN" sz="2400" b="1" dirty="0">
              <a:solidFill>
                <a:srgbClr val="FFFFFF"/>
              </a:solidFill>
              <a:ea typeface="宋体" panose="02010600030101010101" pitchFamily="2" charset="-122"/>
            </a:endParaRPr>
          </a:p>
        </p:txBody>
      </p:sp>
      <p:sp>
        <p:nvSpPr>
          <p:cNvPr id="4106" name="直线 10"/>
          <p:cNvSpPr/>
          <p:nvPr/>
        </p:nvSpPr>
        <p:spPr>
          <a:xfrm>
            <a:off x="3886200" y="3178175"/>
            <a:ext cx="4800600" cy="0"/>
          </a:xfrm>
          <a:prstGeom prst="line">
            <a:avLst/>
          </a:prstGeom>
          <a:ln w="25400" cap="flat" cmpd="sng">
            <a:solidFill>
              <a:schemeClr val="tx1"/>
            </a:solidFill>
            <a:prstDash val="sysDot"/>
            <a:headEnd type="none" w="med" len="med"/>
            <a:tailEnd type="oval" w="med" len="med"/>
          </a:ln>
        </p:spPr>
      </p:sp>
      <p:sp>
        <p:nvSpPr>
          <p:cNvPr id="6155" name="矩形 11"/>
          <p:cNvSpPr>
            <a:spLocks noChangeArrowheads="1"/>
          </p:cNvSpPr>
          <p:nvPr/>
        </p:nvSpPr>
        <p:spPr bwMode="gray">
          <a:xfrm rot="3419336">
            <a:off x="3602038" y="2601913"/>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8" name="文本框 12"/>
          <p:cNvSpPr txBox="1"/>
          <p:nvPr/>
        </p:nvSpPr>
        <p:spPr>
          <a:xfrm>
            <a:off x="3666014" y="2644775"/>
            <a:ext cx="33718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zh-CN" sz="2400" b="1" dirty="0">
                <a:solidFill>
                  <a:srgbClr val="FFFFFF"/>
                </a:solidFill>
                <a:ea typeface="宋体" panose="02010600030101010101" pitchFamily="2" charset="-122"/>
              </a:rPr>
              <a:t>2</a:t>
            </a:r>
            <a:endParaRPr lang="en-US" altLang="zh-CN" sz="2400" b="1" dirty="0">
              <a:solidFill>
                <a:srgbClr val="FFFFFF"/>
              </a:solidFill>
              <a:ea typeface="宋体" panose="02010600030101010101" pitchFamily="2" charset="-122"/>
            </a:endParaRPr>
          </a:p>
        </p:txBody>
      </p:sp>
      <p:sp>
        <p:nvSpPr>
          <p:cNvPr id="4109" name="直线 13"/>
          <p:cNvSpPr/>
          <p:nvPr/>
        </p:nvSpPr>
        <p:spPr>
          <a:xfrm>
            <a:off x="3887788" y="4014788"/>
            <a:ext cx="4799012" cy="1587"/>
          </a:xfrm>
          <a:prstGeom prst="line">
            <a:avLst/>
          </a:prstGeom>
          <a:ln w="25400" cap="flat" cmpd="sng">
            <a:solidFill>
              <a:schemeClr val="tx1"/>
            </a:solidFill>
            <a:prstDash val="sysDot"/>
            <a:headEnd type="none" w="med" len="med"/>
            <a:tailEnd type="oval" w="med" len="med"/>
          </a:ln>
        </p:spPr>
      </p:sp>
      <p:sp>
        <p:nvSpPr>
          <p:cNvPr id="6158" name="矩形 14"/>
          <p:cNvSpPr>
            <a:spLocks noChangeArrowheads="1"/>
          </p:cNvSpPr>
          <p:nvPr/>
        </p:nvSpPr>
        <p:spPr bwMode="gray">
          <a:xfrm rot="3419336">
            <a:off x="3602038" y="3440113"/>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11" name="文本框 15"/>
          <p:cNvSpPr txBox="1"/>
          <p:nvPr/>
        </p:nvSpPr>
        <p:spPr>
          <a:xfrm>
            <a:off x="3666014" y="3482975"/>
            <a:ext cx="33718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zh-CN" sz="2400" b="1" dirty="0">
                <a:solidFill>
                  <a:srgbClr val="FFFFFF"/>
                </a:solidFill>
                <a:ea typeface="宋体" panose="02010600030101010101" pitchFamily="2" charset="-122"/>
              </a:rPr>
              <a:t>3</a:t>
            </a:r>
            <a:endParaRPr lang="en-US" altLang="zh-CN" sz="2400" b="1" dirty="0">
              <a:solidFill>
                <a:srgbClr val="FFFFFF"/>
              </a:solidFill>
              <a:ea typeface="宋体" panose="02010600030101010101" pitchFamily="2" charset="-122"/>
            </a:endParaRPr>
          </a:p>
        </p:txBody>
      </p:sp>
      <p:sp>
        <p:nvSpPr>
          <p:cNvPr id="4112" name="文本框 19"/>
          <p:cNvSpPr txBox="1"/>
          <p:nvPr/>
        </p:nvSpPr>
        <p:spPr>
          <a:xfrm>
            <a:off x="4537075" y="4132263"/>
            <a:ext cx="2011680" cy="6451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配送中心</a:t>
            </a:r>
            <a:endParaRPr lang="en-US" altLang="zh-CN" sz="3600" dirty="0">
              <a:latin typeface="隶书" pitchFamily="49" charset="-122"/>
              <a:ea typeface="隶书" pitchFamily="49" charset="-122"/>
            </a:endParaRPr>
          </a:p>
        </p:txBody>
      </p:sp>
      <p:sp>
        <p:nvSpPr>
          <p:cNvPr id="4113" name="文本框 20"/>
          <p:cNvSpPr txBox="1"/>
          <p:nvPr/>
        </p:nvSpPr>
        <p:spPr>
          <a:xfrm>
            <a:off x="4440238" y="2455863"/>
            <a:ext cx="2011680" cy="6451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配送模式</a:t>
            </a:r>
            <a:endParaRPr lang="en-US" altLang="zh-CN" sz="3600" dirty="0">
              <a:latin typeface="隶书" pitchFamily="49" charset="-122"/>
              <a:ea typeface="隶书" pitchFamily="49" charset="-122"/>
            </a:endParaRPr>
          </a:p>
        </p:txBody>
      </p:sp>
      <p:sp>
        <p:nvSpPr>
          <p:cNvPr id="4114" name="文本框 21"/>
          <p:cNvSpPr txBox="1"/>
          <p:nvPr/>
        </p:nvSpPr>
        <p:spPr>
          <a:xfrm>
            <a:off x="4440238" y="3321050"/>
            <a:ext cx="2926080" cy="6451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配送组织要点</a:t>
            </a:r>
            <a:endParaRPr lang="en-US" altLang="zh-CN" sz="3600" dirty="0">
              <a:latin typeface="隶书" pitchFamily="49" charset="-122"/>
              <a:ea typeface="隶书" pitchFamily="49"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标题 1"/>
          <p:cNvSpPr>
            <a:spLocks noGrp="1"/>
          </p:cNvSpPr>
          <p:nvPr>
            <p:ph type="title"/>
          </p:nvPr>
        </p:nvSpPr>
        <p:spPr>
          <a:xfrm>
            <a:off x="3349625" y="384493"/>
            <a:ext cx="6015038" cy="944562"/>
          </a:xfrm>
        </p:spPr>
        <p:txBody>
          <a:bodyPr vert="horz" wrap="square" lIns="91440" tIns="45720" rIns="91440" bIns="45720" anchor="ctr" anchorCtr="0"/>
          <a:p>
            <a:pPr eaLnBrk="1" hangingPunct="1"/>
            <a:r>
              <a:rPr lang="zh-CN" altLang="en-US" sz="3200" b="0" dirty="0">
                <a:latin typeface="方正粗倩简体" pitchFamily="1" charset="-122"/>
                <a:ea typeface="方正粗倩简体" pitchFamily="1" charset="-122"/>
              </a:rPr>
              <a:t>第</a:t>
            </a:r>
            <a:r>
              <a:rPr lang="en-US" altLang="zh-CN" sz="3200" b="0" dirty="0">
                <a:latin typeface="方正粗倩简体" pitchFamily="1" charset="-122"/>
                <a:ea typeface="方正粗倩简体" pitchFamily="1" charset="-122"/>
              </a:rPr>
              <a:t>10</a:t>
            </a:r>
            <a:r>
              <a:rPr lang="zh-CN" altLang="en-US" sz="3200" b="0" dirty="0">
                <a:latin typeface="方正粗倩简体" pitchFamily="1" charset="-122"/>
                <a:ea typeface="方正粗倩简体" pitchFamily="1" charset="-122"/>
              </a:rPr>
              <a:t>章 学习要求及考核要点</a:t>
            </a:r>
            <a:endParaRPr lang="zh-CN" altLang="en-US" sz="3200" b="0" dirty="0">
              <a:latin typeface="方正粗倩简体" pitchFamily="1" charset="-122"/>
              <a:ea typeface="方正粗倩简体" pitchFamily="1" charset="-122"/>
            </a:endParaRPr>
          </a:p>
        </p:txBody>
      </p:sp>
      <p:sp>
        <p:nvSpPr>
          <p:cNvPr id="3" name="内容占位符 2"/>
          <p:cNvSpPr>
            <a:spLocks noGrp="1"/>
          </p:cNvSpPr>
          <p:nvPr>
            <p:ph idx="1"/>
          </p:nvPr>
        </p:nvSpPr>
        <p:spPr>
          <a:xfrm>
            <a:off x="2187575" y="1844675"/>
            <a:ext cx="3754438" cy="4238625"/>
          </a:xfrm>
          <a:solidFill>
            <a:schemeClr val="accent3"/>
          </a:solidFill>
          <a:ln>
            <a:solidFill>
              <a:srgbClr val="FFFFFF"/>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掌握配送及配送中心的概念</a:t>
            </a:r>
            <a:endParaRPr kumimoji="0" lang="en-US" altLang="zh-CN"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熟悉配送、配送中心的分类</a:t>
            </a:r>
            <a:endParaRPr kumimoji="0" lang="en-US" altLang="zh-CN"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理解配送的作业环节及流程</a:t>
            </a:r>
            <a:endParaRPr kumimoji="0" lang="en-US" altLang="zh-CN"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配送模式</a:t>
            </a:r>
            <a:endParaRPr kumimoji="0" lang="zh-CN" altLang="en-US" sz="2400" b="1" i="0" u="none" strike="noStrike" kern="0" cap="none" spc="0" normalizeH="0" baseline="0" noProof="0" dirty="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p:txBody>
      </p:sp>
      <p:sp>
        <p:nvSpPr>
          <p:cNvPr id="4" name="内容占位符 2"/>
          <p:cNvSpPr txBox="1"/>
          <p:nvPr/>
        </p:nvSpPr>
        <p:spPr bwMode="gray">
          <a:xfrm>
            <a:off x="2187575" y="1341438"/>
            <a:ext cx="3754438" cy="490538"/>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0" dirty="0" smtClean="0">
                <a:ln>
                  <a:noFill/>
                </a:ln>
                <a:solidFill>
                  <a:schemeClr val="dk1"/>
                </a:solidFill>
                <a:effectLst/>
                <a:uLnTx/>
                <a:uFillTx/>
                <a:latin typeface="楷体_GB2312" pitchFamily="1" charset="-122"/>
                <a:ea typeface="楷体_GB2312" pitchFamily="1" charset="-122"/>
                <a:cs typeface="+mn-cs"/>
              </a:rPr>
              <a:t>基本要求</a:t>
            </a:r>
            <a:endParaRPr kumimoji="0" lang="zh-CN" altLang="en-US" sz="2400" b="1" i="0" u="none" strike="noStrike" kern="1200" cap="none" spc="0" normalizeH="0" baseline="0" noProof="0" dirty="0">
              <a:ln>
                <a:noFill/>
              </a:ln>
              <a:solidFill>
                <a:schemeClr val="dk1"/>
              </a:solidFill>
              <a:effectLst/>
              <a:uLnTx/>
              <a:uFillTx/>
              <a:latin typeface="楷体_GB2312" pitchFamily="1" charset="-122"/>
              <a:ea typeface="楷体_GB2312" pitchFamily="1" charset="-122"/>
              <a:cs typeface="+mn-cs"/>
            </a:endParaRPr>
          </a:p>
        </p:txBody>
      </p:sp>
      <p:sp>
        <p:nvSpPr>
          <p:cNvPr id="5" name="内容占位符 2"/>
          <p:cNvSpPr txBox="1"/>
          <p:nvPr/>
        </p:nvSpPr>
        <p:spPr bwMode="gray">
          <a:xfrm>
            <a:off x="6518275" y="1844675"/>
            <a:ext cx="3754438" cy="4238625"/>
          </a:xfrm>
          <a:prstGeom prst="rect">
            <a:avLst/>
          </a:prstGeom>
          <a:solidFill>
            <a:schemeClr val="accent3"/>
          </a:solidFill>
          <a:ln w="9525" cap="flat" cmpd="sng" algn="ctr">
            <a:solidFill>
              <a:srgbClr val="FFFFFF"/>
            </a:solidFill>
            <a:prstDash val="solid"/>
          </a:ln>
        </p:spPr>
        <p:style>
          <a:lnRef idx="1">
            <a:schemeClr val="dk1"/>
          </a:lnRef>
          <a:fillRef idx="2">
            <a:schemeClr val="dk1"/>
          </a:fillRef>
          <a:effectRef idx="1">
            <a:schemeClr val="dk1"/>
          </a:effectRef>
          <a:fontRef idx="minor">
            <a:schemeClr val="dk1"/>
          </a:fontRef>
        </p:style>
        <p:txBody>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配送及配送中心的概念</a:t>
            </a:r>
            <a:endParaRPr kumimoji="0" lang="en-US" altLang="zh-CN"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配送模式</a:t>
            </a:r>
            <a:endParaRPr kumimoji="0" lang="en-US" altLang="zh-CN"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配送中心与物流中心的区别</a:t>
            </a:r>
            <a:endParaRPr kumimoji="0" lang="en-US" altLang="zh-CN"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配送流程</a:t>
            </a:r>
            <a:endParaRPr kumimoji="0" lang="zh-CN" altLang="en-US" sz="2400" b="1"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p:txBody>
      </p:sp>
      <p:sp>
        <p:nvSpPr>
          <p:cNvPr id="6" name="内容占位符 2"/>
          <p:cNvSpPr txBox="1"/>
          <p:nvPr/>
        </p:nvSpPr>
        <p:spPr bwMode="gray">
          <a:xfrm>
            <a:off x="6518275" y="1341438"/>
            <a:ext cx="3754438" cy="490538"/>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0" dirty="0" smtClean="0">
                <a:ln>
                  <a:noFill/>
                </a:ln>
                <a:solidFill>
                  <a:schemeClr val="dk1"/>
                </a:solidFill>
                <a:effectLst/>
                <a:uLnTx/>
                <a:uFillTx/>
                <a:latin typeface="楷体_GB2312" pitchFamily="1" charset="-122"/>
                <a:ea typeface="楷体_GB2312" pitchFamily="1" charset="-122"/>
                <a:cs typeface="+mn-cs"/>
              </a:rPr>
              <a:t>考核要点</a:t>
            </a:r>
            <a:endParaRPr kumimoji="0" lang="zh-CN" altLang="en-US" sz="2400" b="1" i="0" u="none" strike="noStrike" kern="1200" cap="none" spc="0" normalizeH="0" baseline="0" noProof="0" dirty="0">
              <a:ln>
                <a:noFill/>
              </a:ln>
              <a:solidFill>
                <a:schemeClr val="dk1"/>
              </a:solidFill>
              <a:effectLst/>
              <a:uLnTx/>
              <a:uFillTx/>
              <a:latin typeface="楷体_GB2312" pitchFamily="1" charset="-122"/>
              <a:ea typeface="楷体_GB2312" pitchFamily="1"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478709" y="1362040"/>
            <a:ext cx="11129939" cy="4367698"/>
            <a:chOff x="849" y="1941"/>
            <a:chExt cx="17999" cy="6878"/>
          </a:xfrm>
        </p:grpSpPr>
        <p:sp>
          <p:nvSpPr>
            <p:cNvPr id="20" name="Freeform 25"/>
            <p:cNvSpPr>
              <a:spLocks noEditPoints="1"/>
            </p:cNvSpPr>
            <p:nvPr/>
          </p:nvSpPr>
          <p:spPr bwMode="auto">
            <a:xfrm>
              <a:off x="849" y="4286"/>
              <a:ext cx="2213" cy="3406"/>
            </a:xfrm>
            <a:custGeom>
              <a:avLst/>
              <a:gdLst>
                <a:gd name="T0" fmla="*/ 136762 w 443"/>
                <a:gd name="T1" fmla="*/ 252777 h 605"/>
                <a:gd name="T2" fmla="*/ 115540 w 443"/>
                <a:gd name="T3" fmla="*/ 1560512 h 605"/>
                <a:gd name="T4" fmla="*/ 1044575 w 443"/>
                <a:gd name="T5" fmla="*/ 384324 h 605"/>
                <a:gd name="T6" fmla="*/ 966762 w 443"/>
                <a:gd name="T7" fmla="*/ 410118 h 605"/>
                <a:gd name="T8" fmla="*/ 120256 w 443"/>
                <a:gd name="T9" fmla="*/ 1470234 h 605"/>
                <a:gd name="T10" fmla="*/ 452728 w 443"/>
                <a:gd name="T11" fmla="*/ 165079 h 605"/>
                <a:gd name="T12" fmla="*/ 594205 w 443"/>
                <a:gd name="T13" fmla="*/ 165079 h 605"/>
                <a:gd name="T14" fmla="*/ 521109 w 443"/>
                <a:gd name="T15" fmla="*/ 247618 h 605"/>
                <a:gd name="T16" fmla="*/ 365483 w 443"/>
                <a:gd name="T17" fmla="*/ 170238 h 605"/>
                <a:gd name="T18" fmla="*/ 190995 w 443"/>
                <a:gd name="T19" fmla="*/ 394642 h 605"/>
                <a:gd name="T20" fmla="*/ 853581 w 443"/>
                <a:gd name="T21" fmla="*/ 394642 h 605"/>
                <a:gd name="T22" fmla="*/ 679092 w 443"/>
                <a:gd name="T23" fmla="*/ 170238 h 605"/>
                <a:gd name="T24" fmla="*/ 365483 w 443"/>
                <a:gd name="T25" fmla="*/ 170238 h 605"/>
                <a:gd name="T26" fmla="*/ 367841 w 443"/>
                <a:gd name="T27" fmla="*/ 1183925 h 605"/>
                <a:gd name="T28" fmla="*/ 252301 w 443"/>
                <a:gd name="T29" fmla="*/ 1220036 h 605"/>
                <a:gd name="T30" fmla="*/ 228722 w 443"/>
                <a:gd name="T31" fmla="*/ 1248409 h 605"/>
                <a:gd name="T32" fmla="*/ 367841 w 443"/>
                <a:gd name="T33" fmla="*/ 1261306 h 605"/>
                <a:gd name="T34" fmla="*/ 221648 w 443"/>
                <a:gd name="T35" fmla="*/ 1338687 h 605"/>
                <a:gd name="T36" fmla="*/ 405569 w 443"/>
                <a:gd name="T37" fmla="*/ 1240671 h 605"/>
                <a:gd name="T38" fmla="*/ 405569 w 443"/>
                <a:gd name="T39" fmla="*/ 1176187 h 605"/>
                <a:gd name="T40" fmla="*/ 183921 w 443"/>
                <a:gd name="T41" fmla="*/ 1189084 h 605"/>
                <a:gd name="T42" fmla="*/ 358410 w 443"/>
                <a:gd name="T43" fmla="*/ 1390274 h 605"/>
                <a:gd name="T44" fmla="*/ 358410 w 443"/>
                <a:gd name="T45" fmla="*/ 611308 h 605"/>
                <a:gd name="T46" fmla="*/ 252301 w 443"/>
                <a:gd name="T47" fmla="*/ 647419 h 605"/>
                <a:gd name="T48" fmla="*/ 290029 w 443"/>
                <a:gd name="T49" fmla="*/ 750593 h 605"/>
                <a:gd name="T50" fmla="*/ 221648 w 443"/>
                <a:gd name="T51" fmla="*/ 778966 h 605"/>
                <a:gd name="T52" fmla="*/ 358410 w 443"/>
                <a:gd name="T53" fmla="*/ 572618 h 605"/>
                <a:gd name="T54" fmla="*/ 183921 w 443"/>
                <a:gd name="T55" fmla="*/ 773808 h 605"/>
                <a:gd name="T56" fmla="*/ 403211 w 443"/>
                <a:gd name="T57" fmla="*/ 657736 h 605"/>
                <a:gd name="T58" fmla="*/ 400853 w 443"/>
                <a:gd name="T59" fmla="*/ 603570 h 605"/>
                <a:gd name="T60" fmla="*/ 367841 w 443"/>
                <a:gd name="T61" fmla="*/ 920831 h 605"/>
                <a:gd name="T62" fmla="*/ 228722 w 443"/>
                <a:gd name="T63" fmla="*/ 959521 h 605"/>
                <a:gd name="T64" fmla="*/ 367841 w 443"/>
                <a:gd name="T65" fmla="*/ 1062696 h 605"/>
                <a:gd name="T66" fmla="*/ 403211 w 443"/>
                <a:gd name="T67" fmla="*/ 889879 h 605"/>
                <a:gd name="T68" fmla="*/ 183921 w 443"/>
                <a:gd name="T69" fmla="*/ 900196 h 605"/>
                <a:gd name="T70" fmla="*/ 367841 w 443"/>
                <a:gd name="T71" fmla="*/ 1101386 h 605"/>
                <a:gd name="T72" fmla="*/ 483381 w 443"/>
                <a:gd name="T73" fmla="*/ 851188 h 605"/>
                <a:gd name="T74" fmla="*/ 547046 w 443"/>
                <a:gd name="T75" fmla="*/ 1323211 h 605"/>
                <a:gd name="T76" fmla="*/ 839433 w 443"/>
                <a:gd name="T77" fmla="*/ 1225195 h 605"/>
                <a:gd name="T78" fmla="*/ 535256 w 443"/>
                <a:gd name="T79" fmla="*/ 1310314 h 605"/>
                <a:gd name="T80" fmla="*/ 839433 w 443"/>
                <a:gd name="T81" fmla="*/ 928569 h 605"/>
                <a:gd name="T82" fmla="*/ 535256 w 443"/>
                <a:gd name="T83" fmla="*/ 750593 h 605"/>
                <a:gd name="T84" fmla="*/ 535256 w 443"/>
                <a:gd name="T85" fmla="*/ 644840 h 6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3"/>
                <a:gd name="T130" fmla="*/ 0 h 605"/>
                <a:gd name="T131" fmla="*/ 443 w 443"/>
                <a:gd name="T132" fmla="*/ 605 h 6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E74127"/>
            </a:solidFill>
            <a:ln w="9525">
              <a:noFill/>
              <a:round/>
            </a:ln>
          </p:spPr>
          <p:txBody>
            <a:bodyPr lIns="68571" tIns="34285" rIns="68571" bIns="34285"/>
            <a:p>
              <a:endParaRPr lang="zh-CN" altLang="en-US"/>
            </a:p>
          </p:txBody>
        </p:sp>
        <p:grpSp>
          <p:nvGrpSpPr>
            <p:cNvPr id="7" name="组合 6"/>
            <p:cNvGrpSpPr/>
            <p:nvPr/>
          </p:nvGrpSpPr>
          <p:grpSpPr>
            <a:xfrm>
              <a:off x="4566" y="1941"/>
              <a:ext cx="14282" cy="6878"/>
              <a:chOff x="3018" y="2719"/>
              <a:chExt cx="15489" cy="7385"/>
            </a:xfrm>
          </p:grpSpPr>
          <p:grpSp>
            <p:nvGrpSpPr>
              <p:cNvPr id="12" name="组合 11"/>
              <p:cNvGrpSpPr/>
              <p:nvPr/>
            </p:nvGrpSpPr>
            <p:grpSpPr bwMode="auto">
              <a:xfrm>
                <a:off x="3018" y="2719"/>
                <a:ext cx="15489" cy="7385"/>
                <a:chOff x="4616" y="3189"/>
                <a:chExt cx="12673" cy="5845"/>
              </a:xfrm>
            </p:grpSpPr>
            <p:sp>
              <p:nvSpPr>
                <p:cNvPr id="13" name="矩形 8"/>
                <p:cNvSpPr/>
                <p:nvPr/>
              </p:nvSpPr>
              <p:spPr>
                <a:xfrm>
                  <a:off x="4616" y="4070"/>
                  <a:ext cx="12673" cy="4964"/>
                </a:xfrm>
                <a:prstGeom prst="rect">
                  <a:avLst/>
                </a:prstGeom>
                <a:solidFill>
                  <a:srgbClr val="F2F2F2"/>
                </a:solidFill>
                <a:ln w="25400" cap="flat" cmpd="sng">
                  <a:gradFill>
                    <a:gsLst>
                      <a:gs pos="50000">
                        <a:srgbClr val="26BB91"/>
                      </a:gs>
                      <a:gs pos="1000">
                        <a:srgbClr val="449BB5"/>
                      </a:gs>
                      <a:gs pos="100000">
                        <a:srgbClr val="FFB757"/>
                      </a:gs>
                    </a:gsLst>
                    <a:lin ang="0" scaled="1"/>
                  </a:gradFill>
                  <a:prstDash val="solid"/>
                  <a:miter/>
                  <a:headEnd type="none" w="med" len="med"/>
                  <a:tailEnd type="none" w="med" len="med"/>
                </a:ln>
              </p:spPr>
              <p:txBody>
                <a:bodyPr lIns="121917" tIns="60958" rIns="121917" bIns="60958" anchor="ctr"/>
                <a:p>
                  <a:pPr algn="ctr">
                    <a:buFont typeface="Arial" panose="020B0604020202020204" pitchFamily="34" charset="0"/>
                    <a:buNone/>
                    <a:defRPr/>
                  </a:pPr>
                  <a:endParaRPr sz="4100">
                    <a:solidFill>
                      <a:srgbClr val="000000"/>
                    </a:solidFill>
                    <a:latin typeface="Arial" panose="020B0604020202020204" pitchFamily="34" charset="0"/>
                    <a:ea typeface="微软雅黑" panose="020B0503020204020204" charset="-12"/>
                    <a:sym typeface="Arial" panose="020B0604020202020204" pitchFamily="34" charset="0"/>
                  </a:endParaRPr>
                </a:p>
              </p:txBody>
            </p:sp>
            <p:sp>
              <p:nvSpPr>
                <p:cNvPr id="14" name="矩形 9"/>
                <p:cNvSpPr>
                  <a:spLocks noChangeArrowheads="1"/>
                </p:cNvSpPr>
                <p:nvPr/>
              </p:nvSpPr>
              <p:spPr bwMode="auto">
                <a:xfrm>
                  <a:off x="7735" y="3189"/>
                  <a:ext cx="6214" cy="892"/>
                </a:xfrm>
                <a:prstGeom prst="rect">
                  <a:avLst/>
                </a:prstGeom>
                <a:solidFill>
                  <a:srgbClr val="1D4E74"/>
                </a:solidFill>
                <a:ln w="9525">
                  <a:noFill/>
                  <a:miter lim="800000"/>
                </a:ln>
              </p:spPr>
              <p:txBody>
                <a:bodyPr lIns="121917" tIns="60958" rIns="121917" bIns="60958" anchor="ctr"/>
                <a:p>
                  <a:pPr algn="ctr">
                    <a:buFont typeface="Arial" panose="020B0604020202020204" pitchFamily="34" charset="0"/>
                    <a:buNone/>
                  </a:pPr>
                  <a:r>
                    <a:rPr lang="zh-CN" altLang="en-US" sz="2800" b="1">
                      <a:solidFill>
                        <a:schemeClr val="bg1"/>
                      </a:solidFill>
                      <a:latin typeface="微软雅黑" panose="020B0503020204020204" charset="-122"/>
                      <a:ea typeface="微软雅黑" panose="020B0503020204020204" charset="-122"/>
                      <a:cs typeface="Hiragino Sans GB W3"/>
                      <a:sym typeface="+mn-ea"/>
                    </a:rPr>
                    <a:t>配送的概念</a:t>
                  </a:r>
                  <a:endParaRPr lang="zh-CN" altLang="en-US" sz="2800" b="1">
                    <a:solidFill>
                      <a:schemeClr val="bg1"/>
                    </a:solidFill>
                    <a:latin typeface="微软雅黑" panose="020B0503020204020204" charset="-122"/>
                    <a:ea typeface="微软雅黑" panose="020B0503020204020204" charset="-122"/>
                    <a:cs typeface="Hiragino Sans GB W3"/>
                    <a:sym typeface="+mn-ea"/>
                  </a:endParaRPr>
                </a:p>
              </p:txBody>
            </p:sp>
          </p:grpSp>
          <p:sp>
            <p:nvSpPr>
              <p:cNvPr id="15" name="矩形 4"/>
              <p:cNvSpPr>
                <a:spLocks noChangeArrowheads="1"/>
              </p:cNvSpPr>
              <p:nvPr/>
            </p:nvSpPr>
            <p:spPr bwMode="auto">
              <a:xfrm>
                <a:off x="3246" y="4103"/>
                <a:ext cx="15062" cy="5151"/>
              </a:xfrm>
              <a:prstGeom prst="rect">
                <a:avLst/>
              </a:prstGeom>
              <a:noFill/>
              <a:ln w="9525">
                <a:noFill/>
                <a:miter lim="800000"/>
              </a:ln>
            </p:spPr>
            <p:txBody>
              <a:bodyPr wrap="square" lIns="0" tIns="0" rIns="0" bIns="0">
                <a:spAutoFit/>
              </a:bodyPr>
              <a:p>
                <a:pPr indent="457200" algn="l" fontAlgn="auto">
                  <a:lnSpc>
                    <a:spcPct val="150000"/>
                  </a:lnSpc>
                </a:pPr>
                <a:r>
                  <a:rPr sz="2200">
                    <a:solidFill>
                      <a:srgbClr val="1B2F47"/>
                    </a:solidFill>
                    <a:latin typeface="微软雅黑" panose="020B0503020204020204" charset="-122"/>
                    <a:ea typeface="微软雅黑" panose="020B0503020204020204" charset="-122"/>
                    <a:sym typeface="+mn-ea"/>
                  </a:rPr>
                  <a:t>配送是一种特殊的、综合的物流活动形式，它将商流与物流紧密结合起来，既包含商流活动，也包含物流活动中若干功能要素，是物流的一个缩影或在较小范围内的物流活动。</a:t>
                </a:r>
                <a:endParaRPr sz="2200">
                  <a:solidFill>
                    <a:srgbClr val="1B2F47"/>
                  </a:solidFill>
                  <a:latin typeface="微软雅黑" panose="020B0503020204020204" charset="-122"/>
                  <a:ea typeface="微软雅黑" panose="020B0503020204020204" charset="-122"/>
                  <a:sym typeface="+mn-ea"/>
                </a:endParaRPr>
              </a:p>
              <a:p>
                <a:pPr indent="457200" algn="l" fontAlgn="auto">
                  <a:lnSpc>
                    <a:spcPct val="150000"/>
                  </a:lnSpc>
                </a:pPr>
                <a:r>
                  <a:rPr sz="2200">
                    <a:solidFill>
                      <a:srgbClr val="1B2F47"/>
                    </a:solidFill>
                    <a:latin typeface="微软雅黑" panose="020B0503020204020204" charset="-122"/>
                    <a:ea typeface="微软雅黑" panose="020B0503020204020204" charset="-122"/>
                    <a:sym typeface="+mn-ea"/>
                  </a:rPr>
                  <a:t>我国国家标准《物流术语》（GB/T 18354-2006）中配送的定义：</a:t>
                </a:r>
                <a:r>
                  <a:rPr sz="2200" b="1">
                    <a:solidFill>
                      <a:srgbClr val="FF0000"/>
                    </a:solidFill>
                    <a:latin typeface="微软雅黑" panose="020B0503020204020204" charset="-122"/>
                    <a:ea typeface="微软雅黑" panose="020B0503020204020204" charset="-122"/>
                    <a:sym typeface="+mn-ea"/>
                  </a:rPr>
                  <a:t>配送是指在经济合理区域范围内，根据客户要求，对物品进行拣选、加工、包装、分割、组配等作业，并按时送达指定地点的物流活动。</a:t>
                </a:r>
                <a:endParaRPr sz="2200" b="1">
                  <a:solidFill>
                    <a:srgbClr val="FF0000"/>
                  </a:solidFill>
                  <a:latin typeface="微软雅黑" panose="020B0503020204020204" charset="-122"/>
                  <a:ea typeface="微软雅黑" panose="020B0503020204020204" charset="-122"/>
                  <a:sym typeface="+mn-ea"/>
                </a:endParaRPr>
              </a:p>
            </p:txBody>
          </p:sp>
        </p:grpSp>
      </p:grpSp>
      <p:sp>
        <p:nvSpPr>
          <p:cNvPr id="6146" name="矩形 2"/>
          <p:cNvSpPr>
            <a:spLocks noGrp="1"/>
          </p:cNvSpPr>
          <p:nvPr>
            <p:ph type="title"/>
          </p:nvPr>
        </p:nvSpPr>
        <p:spPr>
          <a:xfrm>
            <a:off x="0" y="8255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10.1 </a:t>
            </a:r>
            <a:r>
              <a:rPr lang="zh-CN" altLang="en-US" sz="3200" b="0" dirty="0">
                <a:solidFill>
                  <a:srgbClr val="FF0000"/>
                </a:solidFill>
                <a:latin typeface="方正粗倩简体" pitchFamily="1" charset="-122"/>
                <a:ea typeface="方正粗倩简体" pitchFamily="1" charset="-122"/>
              </a:rPr>
              <a:t>配送概述</a:t>
            </a:r>
            <a:br>
              <a:rPr lang="zh-CN" altLang="en-US" sz="3200" b="0" dirty="0">
                <a:solidFill>
                  <a:srgbClr val="FF0000"/>
                </a:solidFill>
                <a:latin typeface="方正粗倩简体" pitchFamily="1" charset="-122"/>
                <a:ea typeface="方正粗倩简体" pitchFamily="1" charset="-122"/>
              </a:rPr>
            </a:br>
            <a:r>
              <a:rPr lang="en-US" altLang="zh-CN" sz="3200" dirty="0">
                <a:solidFill>
                  <a:srgbClr val="7030A0"/>
                </a:solidFill>
                <a:latin typeface="黑体" panose="02010609060101010101" charset="-122"/>
                <a:ea typeface="黑体" panose="02010609060101010101" charset="-122"/>
                <a:sym typeface="+mn-ea"/>
              </a:rPr>
              <a:t>10.1.1 </a:t>
            </a:r>
            <a:r>
              <a:rPr lang="zh-CN" altLang="en-US" sz="3200" dirty="0">
                <a:solidFill>
                  <a:srgbClr val="7030A0"/>
                </a:solidFill>
                <a:latin typeface="黑体" panose="02010609060101010101" charset="-122"/>
                <a:ea typeface="黑体" panose="02010609060101010101" charset="-122"/>
                <a:sym typeface="+mn-ea"/>
              </a:rPr>
              <a:t>配送的概念和分类</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661606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0" y="469900"/>
            <a:ext cx="668401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配送的概念及其在现代物流中的作用</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95325" y="1206500"/>
            <a:ext cx="6386195" cy="640080"/>
          </a:xfrm>
          <a:prstGeom prst="rect">
            <a:avLst/>
          </a:prstGeom>
          <a:noFill/>
        </p:spPr>
        <p:txBody>
          <a:bodyPr wrap="square" rtlCol="0">
            <a:spAutoFit/>
          </a:bodyPr>
          <a:p>
            <a:pPr fontAlgn="auto">
              <a:lnSpc>
                <a:spcPct val="150000"/>
              </a:lnSpc>
            </a:pPr>
            <a:r>
              <a:rPr lang="zh-CN" altLang="en-US" sz="2400">
                <a:solidFill>
                  <a:srgbClr val="1B2F47"/>
                </a:solidFill>
                <a:latin typeface="微软雅黑" panose="020B0503020204020204" charset="-122"/>
                <a:ea typeface="微软雅黑" panose="020B0503020204020204" charset="-122"/>
              </a:rPr>
              <a:t>该定义具有以下基本含义。</a:t>
            </a:r>
            <a:endParaRPr lang="zh-CN" altLang="en-US" sz="2400">
              <a:solidFill>
                <a:srgbClr val="1B2F47"/>
              </a:solidFill>
              <a:latin typeface="微软雅黑" panose="020B0503020204020204" charset="-122"/>
              <a:ea typeface="微软雅黑" panose="020B0503020204020204" charset="-122"/>
            </a:endParaRPr>
          </a:p>
        </p:txBody>
      </p:sp>
      <p:grpSp>
        <p:nvGrpSpPr>
          <p:cNvPr id="75" name="组合 74"/>
          <p:cNvGrpSpPr/>
          <p:nvPr/>
        </p:nvGrpSpPr>
        <p:grpSpPr>
          <a:xfrm>
            <a:off x="772795" y="2214880"/>
            <a:ext cx="10890885" cy="4146550"/>
            <a:chOff x="1585" y="2329"/>
            <a:chExt cx="17151" cy="6530"/>
          </a:xfrm>
        </p:grpSpPr>
        <p:grpSp>
          <p:nvGrpSpPr>
            <p:cNvPr id="9" name="组合 8"/>
            <p:cNvGrpSpPr/>
            <p:nvPr/>
          </p:nvGrpSpPr>
          <p:grpSpPr>
            <a:xfrm>
              <a:off x="1585" y="2329"/>
              <a:ext cx="11663" cy="6530"/>
              <a:chOff x="1542" y="3454"/>
              <a:chExt cx="11663" cy="6530"/>
            </a:xfrm>
          </p:grpSpPr>
          <p:sp>
            <p:nvSpPr>
              <p:cNvPr id="16" name="椭圆 15"/>
              <p:cNvSpPr/>
              <p:nvPr/>
            </p:nvSpPr>
            <p:spPr>
              <a:xfrm>
                <a:off x="7653" y="6139"/>
                <a:ext cx="3844" cy="3844"/>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542" y="3454"/>
                <a:ext cx="11663" cy="6530"/>
                <a:chOff x="1542" y="3454"/>
                <a:chExt cx="11663" cy="6530"/>
              </a:xfrm>
            </p:grpSpPr>
            <p:sp>
              <p:nvSpPr>
                <p:cNvPr id="18" name="椭圆 17"/>
                <p:cNvSpPr/>
                <p:nvPr/>
              </p:nvSpPr>
              <p:spPr>
                <a:xfrm>
                  <a:off x="6597" y="4027"/>
                  <a:ext cx="5957" cy="5957"/>
                </a:xfrm>
                <a:prstGeom prst="ellipse">
                  <a:avLst/>
                </a:prstGeom>
                <a:noFill/>
                <a:ln w="25400">
                  <a:solidFill>
                    <a:srgbClr val="E74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1542" y="3454"/>
                  <a:ext cx="11663" cy="6519"/>
                  <a:chOff x="1542" y="3454"/>
                  <a:chExt cx="11663" cy="6519"/>
                </a:xfrm>
              </p:grpSpPr>
              <p:grpSp>
                <p:nvGrpSpPr>
                  <p:cNvPr id="21" name="组合 20"/>
                  <p:cNvGrpSpPr/>
                  <p:nvPr/>
                </p:nvGrpSpPr>
                <p:grpSpPr>
                  <a:xfrm>
                    <a:off x="11665" y="5548"/>
                    <a:ext cx="1540" cy="1521"/>
                    <a:chOff x="7407087" y="3522767"/>
                    <a:chExt cx="977817" cy="965753"/>
                  </a:xfrm>
                </p:grpSpPr>
                <p:sp>
                  <p:nvSpPr>
                    <p:cNvPr id="22" name="椭圆 21"/>
                    <p:cNvSpPr/>
                    <p:nvPr/>
                  </p:nvSpPr>
                  <p:spPr>
                    <a:xfrm>
                      <a:off x="7419151" y="3522767"/>
                      <a:ext cx="965753" cy="965753"/>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407087" y="3682477"/>
                      <a:ext cx="835485" cy="646331"/>
                    </a:xfrm>
                    <a:prstGeom prst="rect">
                      <a:avLst/>
                    </a:prstGeom>
                    <a:noFill/>
                    <a:effectLst/>
                  </p:spPr>
                  <p:txBody>
                    <a:bodyPr wrap="none" rtlCol="0">
                      <a:spAutoFit/>
                    </a:bodyPr>
                    <a:p>
                      <a:r>
                        <a:rPr lang="en-US" altLang="zh-CN" sz="3200" b="1" dirty="0" smtClean="0">
                          <a:solidFill>
                            <a:schemeClr val="bg1"/>
                          </a:solidFill>
                        </a:rPr>
                        <a:t>  </a:t>
                      </a:r>
                      <a:r>
                        <a:rPr lang="en-US" altLang="zh-CN" sz="3600" b="1" dirty="0" smtClean="0">
                          <a:solidFill>
                            <a:schemeClr val="bg1"/>
                          </a:solidFill>
                          <a:latin typeface="方正姚体" panose="02010601030101010101" pitchFamily="2" charset="-122"/>
                        </a:rPr>
                        <a:t>05</a:t>
                      </a:r>
                      <a:endParaRPr lang="en-US" altLang="zh-CN" sz="2800" b="1" dirty="0" smtClean="0">
                        <a:solidFill>
                          <a:schemeClr val="bg1"/>
                        </a:solidFill>
                        <a:latin typeface="方正姚体" panose="02010601030101010101" pitchFamily="2" charset="-122"/>
                      </a:endParaRPr>
                    </a:p>
                  </p:txBody>
                </p:sp>
              </p:grpSp>
              <p:grpSp>
                <p:nvGrpSpPr>
                  <p:cNvPr id="24" name="组合 23"/>
                  <p:cNvGrpSpPr/>
                  <p:nvPr/>
                </p:nvGrpSpPr>
                <p:grpSpPr>
                  <a:xfrm>
                    <a:off x="6222" y="7499"/>
                    <a:ext cx="1006" cy="1006"/>
                    <a:chOff x="3951335" y="4761697"/>
                    <a:chExt cx="638629" cy="638629"/>
                  </a:xfrm>
                </p:grpSpPr>
                <p:sp>
                  <p:nvSpPr>
                    <p:cNvPr id="25" name="椭圆 24"/>
                    <p:cNvSpPr/>
                    <p:nvPr/>
                  </p:nvSpPr>
                  <p:spPr>
                    <a:xfrm>
                      <a:off x="3951335" y="4761697"/>
                      <a:ext cx="638629" cy="638629"/>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4017725" y="4800217"/>
                      <a:ext cx="542390" cy="518013"/>
                    </a:xfrm>
                    <a:prstGeom prst="rect">
                      <a:avLst/>
                    </a:prstGeom>
                    <a:noFill/>
                    <a:effectLst/>
                  </p:spPr>
                  <p:txBody>
                    <a:bodyPr wrap="none" rtlCol="0">
                      <a:spAutoFit/>
                    </a:bodyPr>
                    <a:p>
                      <a:r>
                        <a:rPr lang="en-US" altLang="zh-CN" sz="2800" b="1" dirty="0" smtClean="0">
                          <a:solidFill>
                            <a:schemeClr val="bg1"/>
                          </a:solidFill>
                          <a:latin typeface="方正姚体" panose="02010601030101010101" pitchFamily="2" charset="-122"/>
                        </a:rPr>
                        <a:t>01</a:t>
                      </a:r>
                      <a:endParaRPr lang="en-US" altLang="zh-CN" sz="2000" b="1" dirty="0" smtClean="0">
                        <a:solidFill>
                          <a:schemeClr val="bg1"/>
                        </a:solidFill>
                        <a:latin typeface="方正姚体" panose="02010601030101010101" pitchFamily="2" charset="-122"/>
                      </a:endParaRPr>
                    </a:p>
                  </p:txBody>
                </p:sp>
              </p:grpSp>
              <p:grpSp>
                <p:nvGrpSpPr>
                  <p:cNvPr id="27" name="组合 26"/>
                  <p:cNvGrpSpPr/>
                  <p:nvPr/>
                </p:nvGrpSpPr>
                <p:grpSpPr>
                  <a:xfrm>
                    <a:off x="11851" y="7492"/>
                    <a:ext cx="1077" cy="1006"/>
                    <a:chOff x="7525176" y="4757613"/>
                    <a:chExt cx="684103" cy="638629"/>
                  </a:xfrm>
                </p:grpSpPr>
                <p:sp>
                  <p:nvSpPr>
                    <p:cNvPr id="28" name="椭圆 27"/>
                    <p:cNvSpPr/>
                    <p:nvPr/>
                  </p:nvSpPr>
                  <p:spPr>
                    <a:xfrm>
                      <a:off x="7570650" y="4757613"/>
                      <a:ext cx="638629" cy="638629"/>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7525176" y="4791346"/>
                      <a:ext cx="634559" cy="583400"/>
                    </a:xfrm>
                    <a:prstGeom prst="rect">
                      <a:avLst/>
                    </a:prstGeom>
                    <a:noFill/>
                    <a:effectLst/>
                  </p:spPr>
                  <p:txBody>
                    <a:bodyPr wrap="none" rtlCol="0">
                      <a:spAutoFit/>
                    </a:bodyPr>
                    <a:p>
                      <a:r>
                        <a:rPr lang="en-US" altLang="zh-CN" sz="3200" b="1" dirty="0" smtClean="0">
                          <a:solidFill>
                            <a:schemeClr val="bg1"/>
                          </a:solidFill>
                        </a:rPr>
                        <a:t> </a:t>
                      </a:r>
                      <a:r>
                        <a:rPr lang="en-US" altLang="zh-CN" sz="2800" b="1" dirty="0" smtClean="0">
                          <a:solidFill>
                            <a:schemeClr val="bg1"/>
                          </a:solidFill>
                          <a:latin typeface="方正姚体" panose="02010601030101010101" pitchFamily="2" charset="-122"/>
                        </a:rPr>
                        <a:t>06</a:t>
                      </a:r>
                      <a:endParaRPr lang="en-US" altLang="zh-CN" sz="2000" b="1" dirty="0" smtClean="0">
                        <a:solidFill>
                          <a:schemeClr val="bg1"/>
                        </a:solidFill>
                        <a:latin typeface="方正姚体" panose="02010601030101010101" pitchFamily="2" charset="-122"/>
                      </a:endParaRPr>
                    </a:p>
                  </p:txBody>
                </p:sp>
              </p:grpSp>
              <p:grpSp>
                <p:nvGrpSpPr>
                  <p:cNvPr id="30" name="组合 29"/>
                  <p:cNvGrpSpPr/>
                  <p:nvPr/>
                </p:nvGrpSpPr>
                <p:grpSpPr>
                  <a:xfrm>
                    <a:off x="7013" y="3454"/>
                    <a:ext cx="2168" cy="2168"/>
                    <a:chOff x="4453271" y="2193319"/>
                    <a:chExt cx="1376952" cy="1376952"/>
                  </a:xfrm>
                </p:grpSpPr>
                <p:sp>
                  <p:nvSpPr>
                    <p:cNvPr id="32" name="椭圆 31"/>
                    <p:cNvSpPr/>
                    <p:nvPr/>
                  </p:nvSpPr>
                  <p:spPr>
                    <a:xfrm>
                      <a:off x="4453271" y="2193319"/>
                      <a:ext cx="1376952" cy="1376952"/>
                    </a:xfrm>
                    <a:prstGeom prst="ellipse">
                      <a:avLst/>
                    </a:prstGeom>
                    <a:solidFill>
                      <a:srgbClr val="1B2F47"/>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33" name="文本框 32"/>
                    <p:cNvSpPr txBox="1"/>
                    <p:nvPr/>
                  </p:nvSpPr>
                  <p:spPr>
                    <a:xfrm>
                      <a:off x="4557306" y="2424863"/>
                      <a:ext cx="992579" cy="830997"/>
                    </a:xfrm>
                    <a:prstGeom prst="rect">
                      <a:avLst/>
                    </a:prstGeom>
                    <a:noFill/>
                    <a:effectLst/>
                  </p:spPr>
                  <p:txBody>
                    <a:bodyPr wrap="none" rtlCol="0">
                      <a:spAutoFit/>
                    </a:bodyPr>
                    <a:p>
                      <a:r>
                        <a:rPr lang="en-US" altLang="zh-CN" sz="3200" b="1" dirty="0" smtClean="0">
                          <a:solidFill>
                            <a:schemeClr val="bg1"/>
                          </a:solidFill>
                        </a:rPr>
                        <a:t>  </a:t>
                      </a:r>
                      <a:r>
                        <a:rPr lang="en-US" altLang="zh-CN" sz="4800" b="1" dirty="0" smtClean="0">
                          <a:solidFill>
                            <a:schemeClr val="bg1"/>
                          </a:solidFill>
                          <a:latin typeface="方正姚体" panose="02010601030101010101" pitchFamily="2" charset="-122"/>
                        </a:rPr>
                        <a:t>03</a:t>
                      </a:r>
                      <a:endParaRPr lang="en-US" altLang="zh-CN" sz="4000" b="1" dirty="0" smtClean="0">
                        <a:solidFill>
                          <a:schemeClr val="bg1"/>
                        </a:solidFill>
                        <a:latin typeface="方正姚体" panose="02010601030101010101" pitchFamily="2" charset="-122"/>
                      </a:endParaRPr>
                    </a:p>
                  </p:txBody>
                </p:sp>
              </p:grpSp>
              <p:grpSp>
                <p:nvGrpSpPr>
                  <p:cNvPr id="34" name="组合 33"/>
                  <p:cNvGrpSpPr/>
                  <p:nvPr/>
                </p:nvGrpSpPr>
                <p:grpSpPr>
                  <a:xfrm>
                    <a:off x="9906" y="3464"/>
                    <a:ext cx="2168" cy="2168"/>
                    <a:chOff x="6290041" y="2199483"/>
                    <a:chExt cx="1376952" cy="1376952"/>
                  </a:xfrm>
                </p:grpSpPr>
                <p:sp>
                  <p:nvSpPr>
                    <p:cNvPr id="35" name="椭圆 34"/>
                    <p:cNvSpPr/>
                    <p:nvPr/>
                  </p:nvSpPr>
                  <p:spPr>
                    <a:xfrm>
                      <a:off x="6290041" y="2199483"/>
                      <a:ext cx="1376952" cy="1376952"/>
                    </a:xfrm>
                    <a:prstGeom prst="ellipse">
                      <a:avLst/>
                    </a:prstGeom>
                    <a:solidFill>
                      <a:srgbClr val="1B2F4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6426521" y="2426807"/>
                      <a:ext cx="992579" cy="830997"/>
                    </a:xfrm>
                    <a:prstGeom prst="rect">
                      <a:avLst/>
                    </a:prstGeom>
                    <a:noFill/>
                    <a:effectLst/>
                  </p:spPr>
                  <p:txBody>
                    <a:bodyPr wrap="none" rtlCol="0">
                      <a:spAutoFit/>
                    </a:bodyPr>
                    <a:p>
                      <a:r>
                        <a:rPr lang="en-US" altLang="zh-CN" sz="3200" b="1" dirty="0" smtClean="0">
                          <a:solidFill>
                            <a:schemeClr val="bg1"/>
                          </a:solidFill>
                        </a:rPr>
                        <a:t>  </a:t>
                      </a:r>
                      <a:r>
                        <a:rPr lang="en-US" altLang="zh-CN" sz="4800" b="1" dirty="0" smtClean="0">
                          <a:solidFill>
                            <a:schemeClr val="bg1"/>
                          </a:solidFill>
                          <a:latin typeface="方正姚体" panose="02010601030101010101" pitchFamily="2" charset="-122"/>
                        </a:rPr>
                        <a:t>04</a:t>
                      </a:r>
                      <a:endParaRPr lang="en-US" altLang="zh-CN" sz="4000" b="1" dirty="0" smtClean="0">
                        <a:solidFill>
                          <a:schemeClr val="bg1"/>
                        </a:solidFill>
                        <a:latin typeface="方正姚体" panose="02010601030101010101" pitchFamily="2" charset="-122"/>
                      </a:endParaRPr>
                    </a:p>
                  </p:txBody>
                </p:sp>
              </p:grpSp>
              <p:grpSp>
                <p:nvGrpSpPr>
                  <p:cNvPr id="37" name="组合 36"/>
                  <p:cNvGrpSpPr/>
                  <p:nvPr/>
                </p:nvGrpSpPr>
                <p:grpSpPr>
                  <a:xfrm>
                    <a:off x="5913" y="5548"/>
                    <a:ext cx="1573" cy="1521"/>
                    <a:chOff x="3754932" y="3522767"/>
                    <a:chExt cx="998595" cy="965753"/>
                  </a:xfrm>
                </p:grpSpPr>
                <p:sp>
                  <p:nvSpPr>
                    <p:cNvPr id="62" name="椭圆 61"/>
                    <p:cNvSpPr/>
                    <p:nvPr/>
                  </p:nvSpPr>
                  <p:spPr>
                    <a:xfrm>
                      <a:off x="3787774" y="3522767"/>
                      <a:ext cx="965753" cy="965753"/>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3754932" y="3700393"/>
                      <a:ext cx="828040" cy="646430"/>
                    </a:xfrm>
                    <a:prstGeom prst="rect">
                      <a:avLst/>
                    </a:prstGeom>
                    <a:noFill/>
                    <a:effectLst/>
                  </p:spPr>
                  <p:txBody>
                    <a:bodyPr wrap="none" rtlCol="0">
                      <a:spAutoFit/>
                    </a:bodyPr>
                    <a:p>
                      <a:r>
                        <a:rPr lang="en-US" altLang="zh-CN" sz="3200" b="1" dirty="0" smtClean="0">
                          <a:solidFill>
                            <a:schemeClr val="bg1"/>
                          </a:solidFill>
                        </a:rPr>
                        <a:t>  </a:t>
                      </a:r>
                      <a:r>
                        <a:rPr lang="en-US" altLang="zh-CN" sz="3600" b="1" dirty="0" smtClean="0">
                          <a:solidFill>
                            <a:schemeClr val="bg1"/>
                          </a:solidFill>
                          <a:latin typeface="方正姚体" panose="02010601030101010101" pitchFamily="2" charset="-122"/>
                        </a:rPr>
                        <a:t>02</a:t>
                      </a:r>
                      <a:endParaRPr lang="en-US" altLang="zh-CN" sz="2800" b="1" dirty="0" smtClean="0">
                        <a:solidFill>
                          <a:schemeClr val="bg1"/>
                        </a:solidFill>
                        <a:latin typeface="方正姚体" panose="02010601030101010101" pitchFamily="2" charset="-122"/>
                      </a:endParaRPr>
                    </a:p>
                  </p:txBody>
                </p:sp>
              </p:grpSp>
              <p:sp>
                <p:nvSpPr>
                  <p:cNvPr id="68" name="文本框 67"/>
                  <p:cNvSpPr txBox="1"/>
                  <p:nvPr/>
                </p:nvSpPr>
                <p:spPr>
                  <a:xfrm>
                    <a:off x="1542" y="6949"/>
                    <a:ext cx="4581" cy="3024"/>
                  </a:xfrm>
                  <a:prstGeom prst="rect">
                    <a:avLst/>
                  </a:prstGeom>
                  <a:noFill/>
                  <a:effectLst/>
                </p:spPr>
                <p:txBody>
                  <a:bodyPr wrap="squar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配送是最终的资源配置：配送是处于接近用户的那一段流通领域，是接近客户的配置。</a:t>
                    </a:r>
                    <a:endParaRPr lang="zh-CN" altLang="en-US" sz="2000" dirty="0" smtClean="0">
                      <a:solidFill>
                        <a:srgbClr val="173C5D"/>
                      </a:solidFill>
                      <a:latin typeface="微软雅黑" panose="020B0503020204020204" charset="-122"/>
                      <a:ea typeface="微软雅黑" panose="020B0503020204020204" charset="-122"/>
                      <a:sym typeface="+mn-ea"/>
                    </a:endParaRPr>
                  </a:p>
                </p:txBody>
              </p:sp>
            </p:grpSp>
          </p:grpSp>
        </p:grpSp>
        <p:sp>
          <p:nvSpPr>
            <p:cNvPr id="70" name="文本框 69"/>
            <p:cNvSpPr txBox="1"/>
            <p:nvPr/>
          </p:nvSpPr>
          <p:spPr>
            <a:xfrm>
              <a:off x="1585" y="3873"/>
              <a:ext cx="4581" cy="1584"/>
            </a:xfrm>
            <a:prstGeom prst="rect">
              <a:avLst/>
            </a:prstGeom>
            <a:noFill/>
            <a:effectLst/>
          </p:spPr>
          <p:txBody>
            <a:bodyPr wrap="squar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配送的实质是送货：配送是高水平送货形式。</a:t>
              </a:r>
              <a:endParaRPr lang="zh-CN" altLang="en-US" sz="2000" dirty="0" smtClean="0">
                <a:solidFill>
                  <a:srgbClr val="173C5D"/>
                </a:solidFill>
                <a:latin typeface="微软雅黑" panose="020B0503020204020204" charset="-122"/>
                <a:ea typeface="微软雅黑" panose="020B0503020204020204" charset="-122"/>
                <a:sym typeface="+mn-ea"/>
              </a:endParaRPr>
            </a:p>
          </p:txBody>
        </p:sp>
        <p:sp>
          <p:nvSpPr>
            <p:cNvPr id="71" name="文本框 70"/>
            <p:cNvSpPr txBox="1"/>
            <p:nvPr/>
          </p:nvSpPr>
          <p:spPr>
            <a:xfrm>
              <a:off x="1585" y="2400"/>
              <a:ext cx="4006" cy="864"/>
            </a:xfrm>
            <a:prstGeom prst="rect">
              <a:avLst/>
            </a:prstGeom>
            <a:noFill/>
            <a:effectLst/>
          </p:spPr>
          <p:txBody>
            <a:bodyPr wrap="non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配送是一种中转形式 </a:t>
              </a:r>
              <a:endParaRPr lang="zh-CN" altLang="en-US" sz="2000" dirty="0" smtClean="0">
                <a:solidFill>
                  <a:srgbClr val="173C5D"/>
                </a:solidFill>
                <a:latin typeface="微软雅黑" panose="020B0503020204020204" charset="-122"/>
                <a:ea typeface="微软雅黑" panose="020B0503020204020204" charset="-122"/>
                <a:sym typeface="+mn-ea"/>
              </a:endParaRPr>
            </a:p>
          </p:txBody>
        </p:sp>
        <p:sp>
          <p:nvSpPr>
            <p:cNvPr id="72" name="文本框 71"/>
            <p:cNvSpPr txBox="1"/>
            <p:nvPr/>
          </p:nvSpPr>
          <p:spPr>
            <a:xfrm>
              <a:off x="12330" y="2400"/>
              <a:ext cx="6406" cy="864"/>
            </a:xfrm>
            <a:prstGeom prst="rect">
              <a:avLst/>
            </a:prstGeom>
            <a:noFill/>
            <a:effectLst/>
          </p:spPr>
          <p:txBody>
            <a:bodyPr wrap="non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配送是“配”和“送” 的有机结合</a:t>
              </a:r>
              <a:endParaRPr lang="zh-CN" altLang="en-US" sz="2000" dirty="0" smtClean="0">
                <a:solidFill>
                  <a:srgbClr val="173C5D"/>
                </a:solidFill>
                <a:latin typeface="微软雅黑" panose="020B0503020204020204" charset="-122"/>
                <a:ea typeface="微软雅黑" panose="020B0503020204020204" charset="-122"/>
                <a:sym typeface="+mn-ea"/>
              </a:endParaRPr>
            </a:p>
          </p:txBody>
        </p:sp>
        <p:sp>
          <p:nvSpPr>
            <p:cNvPr id="73" name="文本框 72"/>
            <p:cNvSpPr txBox="1"/>
            <p:nvPr/>
          </p:nvSpPr>
          <p:spPr>
            <a:xfrm>
              <a:off x="14048" y="3873"/>
              <a:ext cx="4688" cy="864"/>
            </a:xfrm>
            <a:prstGeom prst="rect">
              <a:avLst/>
            </a:prstGeom>
            <a:noFill/>
            <a:effectLst/>
          </p:spPr>
          <p:txBody>
            <a:bodyPr wrap="non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配送以用户要求为出发点</a:t>
              </a:r>
              <a:endParaRPr lang="zh-CN" altLang="en-US" sz="2000" dirty="0" smtClean="0">
                <a:solidFill>
                  <a:srgbClr val="173C5D"/>
                </a:solidFill>
                <a:latin typeface="微软雅黑" panose="020B0503020204020204" charset="-122"/>
                <a:ea typeface="微软雅黑" panose="020B0503020204020204" charset="-122"/>
                <a:sym typeface="+mn-ea"/>
              </a:endParaRPr>
            </a:p>
          </p:txBody>
        </p:sp>
        <p:sp>
          <p:nvSpPr>
            <p:cNvPr id="74" name="文本框 73"/>
            <p:cNvSpPr txBox="1"/>
            <p:nvPr/>
          </p:nvSpPr>
          <p:spPr>
            <a:xfrm>
              <a:off x="13354" y="5824"/>
              <a:ext cx="5382" cy="1584"/>
            </a:xfrm>
            <a:prstGeom prst="rect">
              <a:avLst/>
            </a:prstGeom>
            <a:noFill/>
            <a:effectLst/>
          </p:spPr>
          <p:txBody>
            <a:bodyPr wrap="square" rtlCol="0">
              <a:spAutoFit/>
            </a:bodyPr>
            <a:p>
              <a:pPr algn="l">
                <a:lnSpc>
                  <a:spcPct val="150000"/>
                </a:lnSpc>
              </a:pPr>
              <a:r>
                <a:rPr lang="zh-CN" altLang="en-US" sz="2000" dirty="0" smtClean="0">
                  <a:solidFill>
                    <a:srgbClr val="173C5D"/>
                  </a:solidFill>
                  <a:latin typeface="微软雅黑" panose="020B0503020204020204" charset="-122"/>
                  <a:ea typeface="微软雅黑" panose="020B0503020204020204" charset="-122"/>
                  <a:sym typeface="+mn-ea"/>
                </a:rPr>
                <a:t>以客户要求为依据，但不能盲目，应追求合理性</a:t>
              </a:r>
              <a:endParaRPr lang="zh-CN" altLang="en-US" sz="2000" dirty="0" smtClean="0">
                <a:solidFill>
                  <a:srgbClr val="173C5D"/>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723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354965" y="498475"/>
            <a:ext cx="1381760"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小提示</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031875" y="1610360"/>
            <a:ext cx="10178977" cy="3797366"/>
            <a:chOff x="1625" y="2221"/>
            <a:chExt cx="16029" cy="5980"/>
          </a:xfrm>
        </p:grpSpPr>
        <p:sp>
          <p:nvSpPr>
            <p:cNvPr id="15" name="文本框 14"/>
            <p:cNvSpPr txBox="1"/>
            <p:nvPr/>
          </p:nvSpPr>
          <p:spPr>
            <a:xfrm>
              <a:off x="6719" y="3952"/>
              <a:ext cx="10935" cy="2736"/>
            </a:xfrm>
            <a:prstGeom prst="rect">
              <a:avLst/>
            </a:prstGeom>
            <a:noFill/>
          </p:spPr>
          <p:txBody>
            <a:bodyPr wrap="square" rtlCol="0">
              <a:spAutoFit/>
            </a:bodyPr>
            <a:p>
              <a:pPr indent="0" algn="l" fontAlgn="auto">
                <a:lnSpc>
                  <a:spcPct val="150000"/>
                </a:lnSpc>
              </a:pPr>
              <a:r>
                <a:rPr lang="zh-CN" altLang="en-US" sz="2400">
                  <a:solidFill>
                    <a:srgbClr val="1B2F47"/>
                  </a:solidFill>
                  <a:latin typeface="微软雅黑" panose="020B0503020204020204" charset="-122"/>
                  <a:ea typeface="微软雅黑" panose="020B0503020204020204" charset="-122"/>
                </a:rPr>
                <a:t>配送是将货物按照客户的要求按时送到目的地，那么它和传统的“送货”有啥区别吗？两者不都是将货物送到客户手上吗？配送是否就是送货呢？</a:t>
              </a:r>
              <a:endParaRPr lang="zh-CN" altLang="en-US" sz="24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a:p>
            </p:txBody>
          </p:sp>
        </p:grpSp>
        <p:sp>
          <p:nvSpPr>
            <p:cNvPr id="24" name="文本框 23"/>
            <p:cNvSpPr txBox="1"/>
            <p:nvPr/>
          </p:nvSpPr>
          <p:spPr>
            <a:xfrm>
              <a:off x="6717" y="2809"/>
              <a:ext cx="1728" cy="761"/>
            </a:xfrm>
            <a:prstGeom prst="rect">
              <a:avLst/>
            </a:prstGeom>
            <a:noFill/>
          </p:spPr>
          <p:txBody>
            <a:bodyPr wrap="none" rtlCol="0">
              <a:spAutoFit/>
            </a:bodyPr>
            <a:p>
              <a:r>
                <a:rPr lang="zh-CN" altLang="en-US" sz="2400" b="1">
                  <a:solidFill>
                    <a:srgbClr val="B82B14"/>
                  </a:solidFill>
                  <a:latin typeface="微软雅黑" panose="020B0503020204020204" charset="-122"/>
                  <a:ea typeface="微软雅黑" panose="020B0503020204020204" charset="-122"/>
                </a:rPr>
                <a:t>小提示</a:t>
              </a:r>
              <a:endParaRPr lang="zh-CN" altLang="en-US" sz="24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659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0975" y="498475"/>
            <a:ext cx="1786255"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对点案例</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21652"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86690" y="1943100"/>
            <a:ext cx="3371215" cy="3371215"/>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4335" y="4022"/>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2" name="文本框 11"/>
              <p:cNvSpPr txBox="1"/>
              <p:nvPr/>
            </p:nvSpPr>
            <p:spPr>
              <a:xfrm>
                <a:off x="2567" y="717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3" name="文本框 12"/>
              <p:cNvSpPr txBox="1"/>
              <p:nvPr/>
            </p:nvSpPr>
            <p:spPr>
              <a:xfrm>
                <a:off x="6471" y="721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grpSp>
      </p:grpSp>
      <p:grpSp>
        <p:nvGrpSpPr>
          <p:cNvPr id="16" name="组合 15"/>
          <p:cNvGrpSpPr/>
          <p:nvPr/>
        </p:nvGrpSpPr>
        <p:grpSpPr>
          <a:xfrm>
            <a:off x="4068422" y="1486412"/>
            <a:ext cx="7489404" cy="4552286"/>
            <a:chOff x="7466" y="4424"/>
            <a:chExt cx="11388" cy="7170"/>
          </a:xfrm>
        </p:grpSpPr>
        <p:grpSp>
          <p:nvGrpSpPr>
            <p:cNvPr id="39" name="组合 38"/>
            <p:cNvGrpSpPr/>
            <p:nvPr/>
          </p:nvGrpSpPr>
          <p:grpSpPr>
            <a:xfrm>
              <a:off x="7479" y="4424"/>
              <a:ext cx="10810" cy="7170"/>
              <a:chOff x="9633" y="4966"/>
              <a:chExt cx="9053" cy="4775"/>
            </a:xfrm>
          </p:grpSpPr>
          <p:sp>
            <p:nvSpPr>
              <p:cNvPr id="75" name="圆角矩形 74"/>
              <p:cNvSpPr/>
              <p:nvPr/>
            </p:nvSpPr>
            <p:spPr>
              <a:xfrm rot="5400000">
                <a:off x="14651" y="1011"/>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sp>
            <p:nvSpPr>
              <p:cNvPr id="14" name="圆角矩形 13"/>
              <p:cNvSpPr/>
              <p:nvPr/>
            </p:nvSpPr>
            <p:spPr>
              <a:xfrm rot="5400000">
                <a:off x="13663" y="5630"/>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grpSp>
        <p:sp>
          <p:nvSpPr>
            <p:cNvPr id="15" name="文本框 14"/>
            <p:cNvSpPr txBox="1"/>
            <p:nvPr/>
          </p:nvSpPr>
          <p:spPr>
            <a:xfrm>
              <a:off x="7466" y="4584"/>
              <a:ext cx="11388" cy="6625"/>
            </a:xfrm>
            <a:prstGeom prst="rect">
              <a:avLst/>
            </a:prstGeom>
            <a:noFill/>
          </p:spPr>
          <p:txBody>
            <a:bodyPr wrap="square" rtlCol="0">
              <a:spAutoFit/>
            </a:bodyPr>
            <a:p>
              <a:pPr indent="457200" fontAlgn="auto">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闪电购（如图2-88所示），上线于2014年10月，布局北上广深苏杭六座城市，日订单量突破十万，数千合作商家、超过百万的有效用户……在O2O第一批倒闭大潮中，闪电购上交一份如此华丽的答卷，不仅给了投资者十足的信心，也为市场注入一剂兴奋剂。闪电购实现1小时配送，其自建物流“闪电侠”，是闪电购在最后一公里的保障。闪电购搭建闪电侠接单平台，运用LBS技术，通过算法根据用户订单提供的地址、商品品类数量、下单时间等信息，和后台小店配送范围、营业时间、商品库存、目前配送情况等信息进行匹配，让离用户最近的闪电侠与社区便利店连接在一起，由闪电侠去便利店处接单，再完成最后一公里的配送，以最快的速度满足客户“一小时内送达”的需求。</a:t>
              </a:r>
              <a:endParaRPr lang="zh-CN" altLang="en-US">
                <a:solidFill>
                  <a:srgbClr val="1B2F47"/>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659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0975" y="498475"/>
            <a:ext cx="1786255"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对点案例</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21652"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339090" y="1593850"/>
            <a:ext cx="3777615" cy="3777615"/>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4335" y="4022"/>
                <a:ext cx="1590" cy="1935"/>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2" name="文本框 11"/>
              <p:cNvSpPr txBox="1"/>
              <p:nvPr/>
            </p:nvSpPr>
            <p:spPr>
              <a:xfrm>
                <a:off x="2567" y="7174"/>
                <a:ext cx="1590" cy="1935"/>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3" name="文本框 12"/>
              <p:cNvSpPr txBox="1"/>
              <p:nvPr/>
            </p:nvSpPr>
            <p:spPr>
              <a:xfrm>
                <a:off x="6471" y="7214"/>
                <a:ext cx="1590" cy="1935"/>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grpSp>
      </p:grpSp>
      <p:grpSp>
        <p:nvGrpSpPr>
          <p:cNvPr id="39" name="组合 38"/>
          <p:cNvGrpSpPr/>
          <p:nvPr/>
        </p:nvGrpSpPr>
        <p:grpSpPr>
          <a:xfrm rot="0">
            <a:off x="4076700" y="952500"/>
            <a:ext cx="7109460" cy="5334000"/>
            <a:chOff x="9633" y="4406"/>
            <a:chExt cx="9053" cy="5595"/>
          </a:xfrm>
        </p:grpSpPr>
        <p:sp>
          <p:nvSpPr>
            <p:cNvPr id="75" name="圆角矩形 74"/>
            <p:cNvSpPr/>
            <p:nvPr/>
          </p:nvSpPr>
          <p:spPr>
            <a:xfrm rot="5400000">
              <a:off x="14651" y="451"/>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sp>
          <p:nvSpPr>
            <p:cNvPr id="14" name="圆角矩形 13"/>
            <p:cNvSpPr/>
            <p:nvPr/>
          </p:nvSpPr>
          <p:spPr>
            <a:xfrm rot="5400000">
              <a:off x="13663" y="5890"/>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grpSp>
      <p:sp>
        <p:nvSpPr>
          <p:cNvPr id="52" name="文本框 51"/>
          <p:cNvSpPr txBox="1"/>
          <p:nvPr/>
        </p:nvSpPr>
        <p:spPr>
          <a:xfrm>
            <a:off x="6216650" y="5613400"/>
            <a:ext cx="2385060"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图2-88  闪电购LOGO</a:t>
            </a:r>
            <a:endParaRPr lang="zh-CN" altLang="en-US">
              <a:solidFill>
                <a:srgbClr val="1B2F47"/>
              </a:solidFill>
              <a:latin typeface="微软雅黑" panose="020B0503020204020204" charset="-122"/>
              <a:ea typeface="微软雅黑" panose="020B0503020204020204" charset="-122"/>
            </a:endParaRPr>
          </a:p>
        </p:txBody>
      </p:sp>
      <p:pic>
        <p:nvPicPr>
          <p:cNvPr id="15" name="图片 136" descr="闪电购1"/>
          <p:cNvPicPr>
            <a:picLocks noChangeAspect="1"/>
          </p:cNvPicPr>
          <p:nvPr/>
        </p:nvPicPr>
        <p:blipFill>
          <a:blip r:embed="rId1"/>
          <a:stretch>
            <a:fillRect/>
          </a:stretch>
        </p:blipFill>
        <p:spPr>
          <a:xfrm>
            <a:off x="4970780" y="1099185"/>
            <a:ext cx="4877435" cy="2269490"/>
          </a:xfrm>
          <a:prstGeom prst="rect">
            <a:avLst/>
          </a:prstGeom>
          <a:noFill/>
          <a:ln w="9525">
            <a:noFill/>
          </a:ln>
        </p:spPr>
      </p:pic>
      <p:pic>
        <p:nvPicPr>
          <p:cNvPr id="16" name="图片 137" descr="闪电购2"/>
          <p:cNvPicPr>
            <a:picLocks noChangeAspect="1"/>
          </p:cNvPicPr>
          <p:nvPr/>
        </p:nvPicPr>
        <p:blipFill>
          <a:blip r:embed="rId2"/>
          <a:stretch>
            <a:fillRect/>
          </a:stretch>
        </p:blipFill>
        <p:spPr>
          <a:xfrm>
            <a:off x="7982585" y="3353435"/>
            <a:ext cx="3051175" cy="2270760"/>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a:graphicFrameLocks noGrp="1"/>
          </p:cNvGraphicFramePr>
          <p:nvPr>
            <p:custDataLst>
              <p:tags r:id="rId1"/>
            </p:custDataLst>
          </p:nvPr>
        </p:nvGraphicFramePr>
        <p:xfrm>
          <a:off x="839470" y="1712595"/>
          <a:ext cx="10139680" cy="3433445"/>
        </p:xfrm>
        <a:graphic>
          <a:graphicData uri="http://schemas.openxmlformats.org/drawingml/2006/table">
            <a:tbl>
              <a:tblPr firstRow="1" firstCol="1" lastRow="1" lastCol="1" bandRow="1" bandCol="1"/>
              <a:tblGrid>
                <a:gridCol w="2658745"/>
                <a:gridCol w="7480935"/>
              </a:tblGrid>
              <a:tr h="671830">
                <a:tc>
                  <a:txBody>
                    <a:bodyPr/>
                    <a:lstStyle/>
                    <a:p>
                      <a:pPr indent="254000" algn="ctr">
                        <a:lnSpc>
                          <a:spcPct val="100000"/>
                        </a:lnSpc>
                        <a:spcAft>
                          <a:spcPts val="0"/>
                        </a:spcAft>
                      </a:pPr>
                      <a:r>
                        <a:rPr lang="zh-CN" sz="2400" kern="100" dirty="0">
                          <a:effectLst/>
                          <a:latin typeface="Times New Roman" panose="02020603050405020304"/>
                          <a:ea typeface="黑体" panose="02010609060101010101" charset="-122"/>
                        </a:rPr>
                        <a:t>分 类 标 准</a:t>
                      </a:r>
                      <a:endParaRPr lang="zh-CN" sz="2400" kern="100" dirty="0">
                        <a:effectLst/>
                        <a:latin typeface="Times New Roman" panose="02020603050405020304"/>
                        <a:ea typeface="方正书宋"/>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00000"/>
                        </a:lnSpc>
                        <a:spcAft>
                          <a:spcPts val="0"/>
                        </a:spcAft>
                      </a:pPr>
                      <a:r>
                        <a:rPr lang="zh-CN" sz="2400" kern="100" dirty="0">
                          <a:effectLst/>
                          <a:latin typeface="Times New Roman" panose="02020603050405020304"/>
                          <a:ea typeface="黑体" panose="02010609060101010101" charset="-122"/>
                        </a:rPr>
                        <a:t>种    类</a:t>
                      </a:r>
                      <a:endParaRPr lang="zh-CN" sz="2400" kern="100" dirty="0">
                        <a:effectLst/>
                        <a:latin typeface="Times New Roman" panose="02020603050405020304"/>
                        <a:ea typeface="方正书宋"/>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255">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配送主体所处行业</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a:effectLst>
                            <a:outerShdw blurRad="38100" dist="38100" dir="2700000" algn="tl">
                              <a:srgbClr val="000000">
                                <a:alpha val="43137"/>
                              </a:srgbClr>
                            </a:outerShdw>
                          </a:effectLst>
                          <a:latin typeface="方正仿宋简体" pitchFamily="2" charset="-122"/>
                          <a:ea typeface="方正仿宋简体" pitchFamily="2" charset="-122"/>
                        </a:rPr>
                        <a:t>制造业配送、农业配送、商业配送、物流企业配送</a:t>
                      </a:r>
                      <a:endParaRPr lang="zh-CN" sz="1400" b="1" kern="10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85">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实施配送的节点</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a:effectLst>
                            <a:outerShdw blurRad="38100" dist="38100" dir="2700000" algn="tl">
                              <a:srgbClr val="000000">
                                <a:alpha val="43137"/>
                              </a:srgbClr>
                            </a:outerShdw>
                          </a:effectLst>
                          <a:latin typeface="方正仿宋简体" pitchFamily="2" charset="-122"/>
                          <a:ea typeface="方正仿宋简体" pitchFamily="2" charset="-122"/>
                        </a:rPr>
                        <a:t>配送中心配送、仓库配送、生产企业配送、商店配送</a:t>
                      </a:r>
                      <a:endParaRPr lang="zh-CN" sz="1400" b="1" kern="10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620">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配送商品的特征</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rPr>
                        <a:t>单品种大批量、多品种少批量、配套成套配送</a:t>
                      </a:r>
                      <a:endPar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895">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配送的时间及数量</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rPr>
                        <a:t>定时配送、定量配送、定时定量配送、定时定路线配送、即时配送</a:t>
                      </a:r>
                      <a:endPar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255">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经营形式</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rPr>
                        <a:t>销售配送、供应配送、销售供应一体化配送、代存代供配送</a:t>
                      </a:r>
                      <a:endPar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85">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加工程度</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rPr>
                        <a:t>加工配送、集疏配送</a:t>
                      </a:r>
                      <a:endPar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620">
                <a:tc>
                  <a:txBody>
                    <a:bodyPr/>
                    <a:lstStyle/>
                    <a:p>
                      <a:pPr indent="277495" algn="just">
                        <a:lnSpc>
                          <a:spcPts val="1500"/>
                        </a:lnSpc>
                        <a:spcAft>
                          <a:spcPts val="0"/>
                        </a:spcAft>
                      </a:pPr>
                      <a:r>
                        <a:rPr lang="zh-CN" sz="1400" b="1" kern="100" dirty="0">
                          <a:effectLst>
                            <a:outerShdw blurRad="38100" dist="38100" dir="2700000" algn="tl">
                              <a:srgbClr val="000000">
                                <a:alpha val="43137"/>
                              </a:srgbClr>
                            </a:outerShdw>
                          </a:effectLst>
                          <a:latin typeface="楷体_GB2312" pitchFamily="1" charset="-122"/>
                          <a:ea typeface="楷体_GB2312" pitchFamily="1" charset="-122"/>
                        </a:rPr>
                        <a:t>专业化程度</a:t>
                      </a:r>
                      <a:endParaRPr lang="zh-CN" sz="1400" b="1" kern="100" dirty="0">
                        <a:effectLst>
                          <a:outerShdw blurRad="38100" dist="38100" dir="2700000" algn="tl">
                            <a:srgbClr val="000000">
                              <a:alpha val="43137"/>
                            </a:srgbClr>
                          </a:outerShdw>
                        </a:effectLst>
                        <a:latin typeface="楷体_GB2312" pitchFamily="1" charset="-122"/>
                        <a:ea typeface="楷体_GB2312" pitchFamily="1" charset="-122"/>
                      </a:endParaRPr>
                    </a:p>
                  </a:txBody>
                  <a:tcPr marL="68576" marR="6857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ts val="1500"/>
                        </a:lnSpc>
                        <a:spcAft>
                          <a:spcPts val="0"/>
                        </a:spcAft>
                      </a:pPr>
                      <a:r>
                        <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rPr>
                        <a:t>综合配送、专业配送</a:t>
                      </a:r>
                      <a:endParaRPr lang="zh-CN" sz="1400" b="1" kern="100"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68576" marR="6857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46" name="矩形 2"/>
          <p:cNvSpPr>
            <a:spLocks noGrp="1"/>
          </p:cNvSpPr>
          <p:nvPr>
            <p:ph type="title"/>
          </p:nvPr>
        </p:nvSpPr>
        <p:spPr>
          <a:xfrm>
            <a:off x="0" y="8255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10.1 </a:t>
            </a:r>
            <a:r>
              <a:rPr lang="zh-CN" altLang="en-US" sz="3200" b="0" dirty="0">
                <a:solidFill>
                  <a:srgbClr val="FF0000"/>
                </a:solidFill>
                <a:latin typeface="方正粗倩简体" pitchFamily="1" charset="-122"/>
                <a:ea typeface="方正粗倩简体" pitchFamily="1" charset="-122"/>
              </a:rPr>
              <a:t>配送概述</a:t>
            </a:r>
            <a:br>
              <a:rPr lang="zh-CN" altLang="en-US" sz="3200" b="0" dirty="0">
                <a:solidFill>
                  <a:srgbClr val="FF0000"/>
                </a:solidFill>
                <a:latin typeface="方正粗倩简体" pitchFamily="1" charset="-122"/>
                <a:ea typeface="方正粗倩简体" pitchFamily="1" charset="-122"/>
              </a:rPr>
            </a:br>
            <a:r>
              <a:rPr lang="en-US" altLang="zh-CN" sz="3200" dirty="0">
                <a:solidFill>
                  <a:srgbClr val="7030A0"/>
                </a:solidFill>
                <a:latin typeface="黑体" panose="02010609060101010101" charset="-122"/>
                <a:ea typeface="黑体" panose="02010609060101010101" charset="-122"/>
                <a:sym typeface="+mn-ea"/>
              </a:rPr>
              <a:t>10.1.1 </a:t>
            </a:r>
            <a:r>
              <a:rPr lang="zh-CN" altLang="en-US" sz="3200" dirty="0">
                <a:solidFill>
                  <a:srgbClr val="7030A0"/>
                </a:solidFill>
                <a:latin typeface="黑体" panose="02010609060101010101" charset="-122"/>
                <a:ea typeface="黑体" panose="02010609060101010101" charset="-122"/>
                <a:sym typeface="+mn-ea"/>
              </a:rPr>
              <a:t>配送的概念和分类</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661606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0" y="469900"/>
            <a:ext cx="668401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配送的概念及其在现代物流中的作用</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4850" y="1599565"/>
            <a:ext cx="7603490" cy="46037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配送在现代物流中的作用</a:t>
            </a:r>
            <a:endParaRPr lang="zh-CN" altLang="en-US" sz="2400" b="1">
              <a:solidFill>
                <a:srgbClr val="DB5558"/>
              </a:solidFill>
              <a:latin typeface="微软雅黑" panose="020B0503020204020204" charset="-122"/>
              <a:ea typeface="微软雅黑" panose="020B0503020204020204" charset="-122"/>
            </a:endParaRPr>
          </a:p>
        </p:txBody>
      </p:sp>
      <p:sp>
        <p:nvSpPr>
          <p:cNvPr id="3" name="文本框 2"/>
          <p:cNvSpPr txBox="1"/>
          <p:nvPr/>
        </p:nvSpPr>
        <p:spPr>
          <a:xfrm>
            <a:off x="704850" y="2500630"/>
            <a:ext cx="10854055" cy="2834640"/>
          </a:xfrm>
          <a:prstGeom prst="rect">
            <a:avLst/>
          </a:prstGeom>
          <a:noFill/>
        </p:spPr>
        <p:txBody>
          <a:bodyPr wrap="square" rtlCol="0">
            <a:spAutoFit/>
          </a:bodyPr>
          <a:p>
            <a:pPr indent="457200" fontAlgn="auto">
              <a:lnSpc>
                <a:spcPct val="150000"/>
              </a:lnSpc>
            </a:pPr>
            <a:r>
              <a:rPr lang="zh-CN" altLang="en-US" sz="2000" b="1">
                <a:solidFill>
                  <a:srgbClr val="1B2F47"/>
                </a:solidFill>
                <a:latin typeface="微软雅黑" panose="020B0503020204020204" charset="-122"/>
                <a:ea typeface="微软雅黑" panose="020B0503020204020204" charset="-122"/>
              </a:rPr>
              <a:t>1．完善和优化了物流系统</a:t>
            </a:r>
            <a:endParaRPr lang="zh-CN" altLang="en-US" sz="2000" b="1">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配送可以在一定范围内，将干线、支线运输及仓储等环节统一起来，使干线运输过程及功能体系得以优化和完善，形成一个大范围的物流与局部范围配送相结合的、完善的物流配送系统。</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b="1">
                <a:solidFill>
                  <a:srgbClr val="1B2F47"/>
                </a:solidFill>
                <a:latin typeface="微软雅黑" panose="020B0503020204020204" charset="-122"/>
                <a:ea typeface="微软雅黑" panose="020B0503020204020204" charset="-122"/>
              </a:rPr>
              <a:t>2．提高了末端物流的效益</a:t>
            </a:r>
            <a:endParaRPr lang="zh-CN" altLang="en-US" sz="2000" b="1">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从整个物流活动来看，配送是处于物流系统的最末端，在仓储与客户之间起承上启下的作用，是真正面对客户的环节，对物流经济效益的实现有着重要意义。</a:t>
            </a:r>
            <a:endParaRPr lang="zh-CN" altLang="en-US" sz="2000">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84721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23825" y="498475"/>
            <a:ext cx="1718945" cy="548640"/>
          </a:xfrm>
          <a:prstGeom prst="rect">
            <a:avLst/>
          </a:prstGeom>
        </p:spPr>
        <p:txBody>
          <a:bodyPr wrap="square">
            <a:spAutoFit/>
          </a:bodyPr>
          <a:lstStyle/>
          <a:p>
            <a:pPr algn="l"/>
            <a:r>
              <a:rPr lang="zh-CN" altLang="zh-CN" sz="2800" b="1">
                <a:solidFill>
                  <a:schemeClr val="bg1"/>
                </a:solidFill>
                <a:latin typeface="微软雅黑" panose="020B0503020204020204" charset="-122"/>
                <a:ea typeface="微软雅黑" panose="020B0503020204020204" charset="-122"/>
                <a:cs typeface="Hiragino Sans GB W3"/>
                <a:sym typeface="+mn-ea"/>
              </a:rPr>
              <a:t>任务提出</a:t>
            </a:r>
            <a:endParaRPr lang="en-US" altLang="zh-CN" sz="2800"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213485" y="1287145"/>
            <a:ext cx="9850120" cy="4630420"/>
            <a:chOff x="1911" y="2091"/>
            <a:chExt cx="15512" cy="7292"/>
          </a:xfrm>
        </p:grpSpPr>
        <p:sp>
          <p:nvSpPr>
            <p:cNvPr id="7" name="圆角矩形 6"/>
            <p:cNvSpPr/>
            <p:nvPr/>
          </p:nvSpPr>
          <p:spPr>
            <a:xfrm>
              <a:off x="1911" y="3509"/>
              <a:ext cx="15512" cy="5874"/>
            </a:xfrm>
            <a:prstGeom prst="roundRect">
              <a:avLst>
                <a:gd name="adj" fmla="val 38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sp>
          <p:nvSpPr>
            <p:cNvPr id="14" name="矩形 13"/>
            <p:cNvSpPr>
              <a:spLocks noChangeArrowheads="1"/>
            </p:cNvSpPr>
            <p:nvPr/>
          </p:nvSpPr>
          <p:spPr bwMode="auto">
            <a:xfrm>
              <a:off x="2139" y="3555"/>
              <a:ext cx="14859" cy="5112"/>
            </a:xfrm>
            <a:prstGeom prst="rect">
              <a:avLst/>
            </a:prstGeom>
            <a:noFill/>
            <a:ln w="9525">
              <a:noFill/>
              <a:miter lim="800000"/>
            </a:ln>
          </p:spPr>
          <p:txBody>
            <a:bodyPr wrap="square">
              <a:spAutoFit/>
            </a:bodyPr>
            <a:lstStyle/>
            <a:p>
              <a:pPr fontAlgn="auto">
                <a:lnSpc>
                  <a:spcPct val="150000"/>
                </a:lnSpc>
              </a:pPr>
              <a:r>
                <a:rPr lang="en-US" sz="2800">
                  <a:latin typeface="Hiragino Sans GB W3"/>
                  <a:ea typeface="Hiragino Sans GB W3"/>
                  <a:cs typeface="Hiragino Sans GB W3"/>
                </a:rPr>
                <a:t>   </a:t>
              </a:r>
              <a:r>
                <a:rPr lang="zh-CN" altLang="zh-CN" sz="2200">
                  <a:solidFill>
                    <a:srgbClr val="1B2F47"/>
                  </a:solidFill>
                  <a:latin typeface="微软雅黑" panose="020B0503020204020204" charset="-122"/>
                  <a:ea typeface="微软雅黑" panose="020B0503020204020204" charset="-122"/>
                  <a:cs typeface="Hiragino Sans GB W3"/>
                </a:rPr>
                <a:t>初学物流的小王对“配送”这一词语颇感陌生，但说起“快递”这一活动，小王又认为自己很了解。随着网购的发展，小王家及现读学校附近有多家快递公司。简单来说，快递就是把消费者在网上买的东西送到消费者手上。小王想，将快递送到客户手中的活动应该配送活动吧。那么配送就是简单的将货物送到目的地吗？小王有些迷惑。</a:t>
              </a:r>
              <a:endParaRPr lang="zh-CN" altLang="zh-CN" sz="2200">
                <a:solidFill>
                  <a:srgbClr val="1B2F47"/>
                </a:solidFill>
                <a:latin typeface="微软雅黑" panose="020B0503020204020204" charset="-122"/>
                <a:ea typeface="微软雅黑" panose="020B0503020204020204" charset="-122"/>
                <a:cs typeface="Hiragino Sans GB W3"/>
              </a:endParaRPr>
            </a:p>
            <a:p>
              <a:pPr fontAlgn="auto">
                <a:lnSpc>
                  <a:spcPct val="150000"/>
                </a:lnSpc>
              </a:pPr>
              <a:r>
                <a:rPr lang="zh-CN" altLang="zh-CN" sz="2200">
                  <a:solidFill>
                    <a:srgbClr val="1B2F47"/>
                  </a:solidFill>
                  <a:latin typeface="微软雅黑" panose="020B0503020204020204" charset="-122"/>
                  <a:ea typeface="微软雅黑" panose="020B0503020204020204" charset="-122"/>
                  <a:cs typeface="Hiragino Sans GB W3"/>
                </a:rPr>
                <a:t>       请以团队形式（2-4人）共同分析配送的活动内容。</a:t>
              </a:r>
              <a:endParaRPr lang="zh-CN" altLang="zh-CN" sz="2200">
                <a:solidFill>
                  <a:srgbClr val="1B2F47"/>
                </a:solidFill>
                <a:latin typeface="微软雅黑" panose="020B0503020204020204" charset="-122"/>
                <a:ea typeface="微软雅黑" panose="020B0503020204020204" charset="-122"/>
                <a:cs typeface="Hiragino Sans GB W3"/>
              </a:endParaRPr>
            </a:p>
          </p:txBody>
        </p:sp>
        <p:sp>
          <p:nvSpPr>
            <p:cNvPr id="15" name="矩形 14"/>
            <p:cNvSpPr>
              <a:spLocks noChangeArrowheads="1"/>
            </p:cNvSpPr>
            <p:nvPr/>
          </p:nvSpPr>
          <p:spPr bwMode="auto">
            <a:xfrm>
              <a:off x="3313" y="2091"/>
              <a:ext cx="12967" cy="1418"/>
            </a:xfrm>
            <a:prstGeom prst="rect">
              <a:avLst/>
            </a:prstGeom>
            <a:solidFill>
              <a:schemeClr val="accent2"/>
            </a:solidFill>
            <a:ln w="9525">
              <a:solidFill>
                <a:schemeClr val="accent2"/>
              </a:solidFill>
              <a:miter lim="800000"/>
            </a:ln>
          </p:spPr>
          <p:txBody>
            <a:bodyPr anchor="ctr"/>
            <a:lstStyle/>
            <a:p>
              <a:pPr algn="ctr"/>
              <a:r>
                <a:rPr lang="zh-CN" altLang="zh-CN" sz="4000" b="1">
                  <a:solidFill>
                    <a:schemeClr val="bg1"/>
                  </a:solidFill>
                  <a:latin typeface="微软雅黑" panose="020B0503020204020204" charset="-122"/>
                  <a:ea typeface="微软雅黑" panose="020B0503020204020204" charset="-122"/>
                  <a:cs typeface="Hiragino Sans GB W3"/>
                </a:rPr>
                <a:t>任务提出</a:t>
              </a:r>
              <a:endParaRPr lang="zh-CN" altLang="zh-CN" sz="4000" b="1">
                <a:solidFill>
                  <a:schemeClr val="bg1"/>
                </a:solidFill>
                <a:latin typeface="微软雅黑" panose="020B0503020204020204" charset="-122"/>
                <a:ea typeface="微软雅黑" panose="020B0503020204020204" charset="-122"/>
                <a:cs typeface="Hiragino Sans GB W3"/>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661606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0" y="469900"/>
            <a:ext cx="6684010"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一、配送的概念及其在现代物流中的作用</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69290" y="1581785"/>
            <a:ext cx="10854055" cy="4206240"/>
          </a:xfrm>
          <a:prstGeom prst="rect">
            <a:avLst/>
          </a:prstGeom>
          <a:noFill/>
        </p:spPr>
        <p:txBody>
          <a:bodyPr wrap="square" rtlCol="0">
            <a:spAutoFit/>
          </a:bodyPr>
          <a:p>
            <a:pPr indent="457200" fontAlgn="auto">
              <a:lnSpc>
                <a:spcPct val="150000"/>
              </a:lnSpc>
            </a:pPr>
            <a:r>
              <a:rPr lang="zh-CN" altLang="en-US" sz="2000" b="1">
                <a:solidFill>
                  <a:srgbClr val="1B2F47"/>
                </a:solidFill>
                <a:latin typeface="微软雅黑" panose="020B0503020204020204" charset="-122"/>
                <a:ea typeface="微软雅黑" panose="020B0503020204020204" charset="-122"/>
              </a:rPr>
              <a:t>3．通过集中库存使企业实现低库存或零库存</a:t>
            </a:r>
            <a:endParaRPr lang="zh-CN" altLang="en-US" sz="2000" b="1">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采用配送方式后，企业可以将原来由自己做的仓储、运输等业务外包给专业的物流公司来完成，从而降低了企业内部的库存量，甚至可以实现零库存。</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b="1">
                <a:solidFill>
                  <a:srgbClr val="1B2F47"/>
                </a:solidFill>
                <a:latin typeface="微软雅黑" panose="020B0503020204020204" charset="-122"/>
                <a:ea typeface="微软雅黑" panose="020B0503020204020204" charset="-122"/>
              </a:rPr>
              <a:t>4．简化事务，方便客户</a:t>
            </a:r>
            <a:endParaRPr lang="zh-CN" altLang="en-US" sz="2000" b="1">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采用配送方式，用户只需向一处订购，就能达到向多处采购的目的，不但减少了费用，还大大减轻了用户的工作量和负担，方便了用户。</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b="1">
                <a:solidFill>
                  <a:srgbClr val="1B2F47"/>
                </a:solidFill>
                <a:latin typeface="微软雅黑" panose="020B0503020204020204" charset="-122"/>
                <a:ea typeface="微软雅黑" panose="020B0503020204020204" charset="-122"/>
              </a:rPr>
              <a:t>5．提高供应保证程度</a:t>
            </a:r>
            <a:endParaRPr lang="zh-CN" altLang="en-US" sz="2000" b="1">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在物流系统中，由于配送的及时性，使得用户因缺货而影响生产的风险减少了，提高了供应保证程度。</a:t>
            </a:r>
            <a:endParaRPr lang="zh-CN" altLang="en-US" sz="2000">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1433195" y="1224280"/>
            <a:ext cx="9655158" cy="4062071"/>
            <a:chOff x="2257" y="1928"/>
            <a:chExt cx="15614" cy="6397"/>
          </a:xfrm>
        </p:grpSpPr>
        <p:sp>
          <p:nvSpPr>
            <p:cNvPr id="20" name="Freeform 25"/>
            <p:cNvSpPr>
              <a:spLocks noEditPoints="1"/>
            </p:cNvSpPr>
            <p:nvPr/>
          </p:nvSpPr>
          <p:spPr bwMode="auto">
            <a:xfrm>
              <a:off x="2257" y="3173"/>
              <a:ext cx="2896" cy="4455"/>
            </a:xfrm>
            <a:custGeom>
              <a:avLst/>
              <a:gdLst>
                <a:gd name="T0" fmla="*/ 136762 w 443"/>
                <a:gd name="T1" fmla="*/ 252777 h 605"/>
                <a:gd name="T2" fmla="*/ 115540 w 443"/>
                <a:gd name="T3" fmla="*/ 1560512 h 605"/>
                <a:gd name="T4" fmla="*/ 1044575 w 443"/>
                <a:gd name="T5" fmla="*/ 384324 h 605"/>
                <a:gd name="T6" fmla="*/ 966762 w 443"/>
                <a:gd name="T7" fmla="*/ 410118 h 605"/>
                <a:gd name="T8" fmla="*/ 120256 w 443"/>
                <a:gd name="T9" fmla="*/ 1470234 h 605"/>
                <a:gd name="T10" fmla="*/ 452728 w 443"/>
                <a:gd name="T11" fmla="*/ 165079 h 605"/>
                <a:gd name="T12" fmla="*/ 594205 w 443"/>
                <a:gd name="T13" fmla="*/ 165079 h 605"/>
                <a:gd name="T14" fmla="*/ 521109 w 443"/>
                <a:gd name="T15" fmla="*/ 247618 h 605"/>
                <a:gd name="T16" fmla="*/ 365483 w 443"/>
                <a:gd name="T17" fmla="*/ 170238 h 605"/>
                <a:gd name="T18" fmla="*/ 190995 w 443"/>
                <a:gd name="T19" fmla="*/ 394642 h 605"/>
                <a:gd name="T20" fmla="*/ 853581 w 443"/>
                <a:gd name="T21" fmla="*/ 394642 h 605"/>
                <a:gd name="T22" fmla="*/ 679092 w 443"/>
                <a:gd name="T23" fmla="*/ 170238 h 605"/>
                <a:gd name="T24" fmla="*/ 365483 w 443"/>
                <a:gd name="T25" fmla="*/ 170238 h 605"/>
                <a:gd name="T26" fmla="*/ 367841 w 443"/>
                <a:gd name="T27" fmla="*/ 1183925 h 605"/>
                <a:gd name="T28" fmla="*/ 252301 w 443"/>
                <a:gd name="T29" fmla="*/ 1220036 h 605"/>
                <a:gd name="T30" fmla="*/ 228722 w 443"/>
                <a:gd name="T31" fmla="*/ 1248409 h 605"/>
                <a:gd name="T32" fmla="*/ 367841 w 443"/>
                <a:gd name="T33" fmla="*/ 1261306 h 605"/>
                <a:gd name="T34" fmla="*/ 221648 w 443"/>
                <a:gd name="T35" fmla="*/ 1338687 h 605"/>
                <a:gd name="T36" fmla="*/ 405569 w 443"/>
                <a:gd name="T37" fmla="*/ 1240671 h 605"/>
                <a:gd name="T38" fmla="*/ 405569 w 443"/>
                <a:gd name="T39" fmla="*/ 1176187 h 605"/>
                <a:gd name="T40" fmla="*/ 183921 w 443"/>
                <a:gd name="T41" fmla="*/ 1189084 h 605"/>
                <a:gd name="T42" fmla="*/ 358410 w 443"/>
                <a:gd name="T43" fmla="*/ 1390274 h 605"/>
                <a:gd name="T44" fmla="*/ 358410 w 443"/>
                <a:gd name="T45" fmla="*/ 611308 h 605"/>
                <a:gd name="T46" fmla="*/ 252301 w 443"/>
                <a:gd name="T47" fmla="*/ 647419 h 605"/>
                <a:gd name="T48" fmla="*/ 290029 w 443"/>
                <a:gd name="T49" fmla="*/ 750593 h 605"/>
                <a:gd name="T50" fmla="*/ 221648 w 443"/>
                <a:gd name="T51" fmla="*/ 778966 h 605"/>
                <a:gd name="T52" fmla="*/ 358410 w 443"/>
                <a:gd name="T53" fmla="*/ 572618 h 605"/>
                <a:gd name="T54" fmla="*/ 183921 w 443"/>
                <a:gd name="T55" fmla="*/ 773808 h 605"/>
                <a:gd name="T56" fmla="*/ 403211 w 443"/>
                <a:gd name="T57" fmla="*/ 657736 h 605"/>
                <a:gd name="T58" fmla="*/ 400853 w 443"/>
                <a:gd name="T59" fmla="*/ 603570 h 605"/>
                <a:gd name="T60" fmla="*/ 367841 w 443"/>
                <a:gd name="T61" fmla="*/ 920831 h 605"/>
                <a:gd name="T62" fmla="*/ 228722 w 443"/>
                <a:gd name="T63" fmla="*/ 959521 h 605"/>
                <a:gd name="T64" fmla="*/ 367841 w 443"/>
                <a:gd name="T65" fmla="*/ 1062696 h 605"/>
                <a:gd name="T66" fmla="*/ 403211 w 443"/>
                <a:gd name="T67" fmla="*/ 889879 h 605"/>
                <a:gd name="T68" fmla="*/ 183921 w 443"/>
                <a:gd name="T69" fmla="*/ 900196 h 605"/>
                <a:gd name="T70" fmla="*/ 367841 w 443"/>
                <a:gd name="T71" fmla="*/ 1101386 h 605"/>
                <a:gd name="T72" fmla="*/ 483381 w 443"/>
                <a:gd name="T73" fmla="*/ 851188 h 605"/>
                <a:gd name="T74" fmla="*/ 547046 w 443"/>
                <a:gd name="T75" fmla="*/ 1323211 h 605"/>
                <a:gd name="T76" fmla="*/ 839433 w 443"/>
                <a:gd name="T77" fmla="*/ 1225195 h 605"/>
                <a:gd name="T78" fmla="*/ 535256 w 443"/>
                <a:gd name="T79" fmla="*/ 1310314 h 605"/>
                <a:gd name="T80" fmla="*/ 839433 w 443"/>
                <a:gd name="T81" fmla="*/ 928569 h 605"/>
                <a:gd name="T82" fmla="*/ 535256 w 443"/>
                <a:gd name="T83" fmla="*/ 750593 h 605"/>
                <a:gd name="T84" fmla="*/ 535256 w 443"/>
                <a:gd name="T85" fmla="*/ 644840 h 6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3"/>
                <a:gd name="T130" fmla="*/ 0 h 605"/>
                <a:gd name="T131" fmla="*/ 443 w 443"/>
                <a:gd name="T132" fmla="*/ 605 h 6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E74127"/>
            </a:solidFill>
            <a:ln w="9525">
              <a:noFill/>
              <a:round/>
            </a:ln>
          </p:spPr>
          <p:txBody>
            <a:bodyPr lIns="68571" tIns="34285" rIns="68571" bIns="34285"/>
            <a:p>
              <a:endParaRPr lang="zh-CN" altLang="en-US"/>
            </a:p>
          </p:txBody>
        </p:sp>
        <p:grpSp>
          <p:nvGrpSpPr>
            <p:cNvPr id="24" name="组合 23"/>
            <p:cNvGrpSpPr/>
            <p:nvPr/>
          </p:nvGrpSpPr>
          <p:grpSpPr>
            <a:xfrm>
              <a:off x="6259" y="1928"/>
              <a:ext cx="11612" cy="6397"/>
              <a:chOff x="4855" y="2705"/>
              <a:chExt cx="12594" cy="6868"/>
            </a:xfrm>
          </p:grpSpPr>
          <p:grpSp>
            <p:nvGrpSpPr>
              <p:cNvPr id="2" name="组合 1"/>
              <p:cNvGrpSpPr/>
              <p:nvPr/>
            </p:nvGrpSpPr>
            <p:grpSpPr bwMode="auto">
              <a:xfrm>
                <a:off x="4855" y="2705"/>
                <a:ext cx="12594" cy="6868"/>
                <a:chOff x="6119" y="3178"/>
                <a:chExt cx="10304" cy="5436"/>
              </a:xfrm>
            </p:grpSpPr>
            <p:sp>
              <p:nvSpPr>
                <p:cNvPr id="7171" name="矩形 8"/>
                <p:cNvSpPr/>
                <p:nvPr/>
              </p:nvSpPr>
              <p:spPr>
                <a:xfrm>
                  <a:off x="6119" y="4070"/>
                  <a:ext cx="10304" cy="4544"/>
                </a:xfrm>
                <a:prstGeom prst="rect">
                  <a:avLst/>
                </a:prstGeom>
                <a:solidFill>
                  <a:srgbClr val="F2F2F2"/>
                </a:solidFill>
                <a:ln w="25400" cap="flat" cmpd="sng">
                  <a:gradFill>
                    <a:gsLst>
                      <a:gs pos="50000">
                        <a:srgbClr val="26BB91"/>
                      </a:gs>
                      <a:gs pos="1000">
                        <a:srgbClr val="449BB5"/>
                      </a:gs>
                      <a:gs pos="100000">
                        <a:srgbClr val="FFB757"/>
                      </a:gs>
                    </a:gsLst>
                    <a:lin ang="0" scaled="1"/>
                  </a:gradFill>
                  <a:prstDash val="solid"/>
                  <a:miter/>
                  <a:headEnd type="none" w="med" len="med"/>
                  <a:tailEnd type="none" w="med" len="med"/>
                </a:ln>
              </p:spPr>
              <p:txBody>
                <a:bodyPr lIns="121917" tIns="60958" rIns="121917" bIns="60958" anchor="ctr"/>
                <a:p>
                  <a:pPr algn="ctr">
                    <a:buFont typeface="Arial" panose="020B0604020202020204" pitchFamily="34" charset="0"/>
                    <a:buNone/>
                    <a:defRPr/>
                  </a:pPr>
                  <a:endParaRPr sz="4100">
                    <a:solidFill>
                      <a:srgbClr val="000000"/>
                    </a:solidFill>
                    <a:latin typeface="Arial" panose="020B0604020202020204" pitchFamily="34" charset="0"/>
                    <a:ea typeface="微软雅黑" panose="020B0503020204020204" charset="-12"/>
                    <a:sym typeface="Arial" panose="020B0604020202020204" pitchFamily="34" charset="0"/>
                  </a:endParaRPr>
                </a:p>
              </p:txBody>
            </p:sp>
            <p:sp>
              <p:nvSpPr>
                <p:cNvPr id="61447" name="矩形 9"/>
                <p:cNvSpPr>
                  <a:spLocks noChangeArrowheads="1"/>
                </p:cNvSpPr>
                <p:nvPr/>
              </p:nvSpPr>
              <p:spPr bwMode="auto">
                <a:xfrm>
                  <a:off x="8686" y="3178"/>
                  <a:ext cx="5011" cy="892"/>
                </a:xfrm>
                <a:prstGeom prst="rect">
                  <a:avLst/>
                </a:prstGeom>
                <a:solidFill>
                  <a:srgbClr val="1D4E74"/>
                </a:solidFill>
                <a:ln w="9525">
                  <a:noFill/>
                  <a:miter lim="800000"/>
                </a:ln>
              </p:spPr>
              <p:txBody>
                <a:bodyPr lIns="121917" tIns="60958" rIns="121917" bIns="60958" anchor="ctr"/>
                <a:p>
                  <a:pPr algn="ctr">
                    <a:buFont typeface="Arial" panose="020B0604020202020204" pitchFamily="34" charset="0"/>
                    <a:buNone/>
                  </a:pPr>
                  <a:r>
                    <a:rPr lang="zh-CN" altLang="en-US" sz="2800" b="1">
                      <a:solidFill>
                        <a:schemeClr val="bg1"/>
                      </a:solidFill>
                      <a:latin typeface="微软雅黑" panose="020B0503020204020204" charset="-122"/>
                      <a:ea typeface="微软雅黑" panose="020B0503020204020204" charset="-122"/>
                      <a:cs typeface="Hiragino Sans GB W3"/>
                      <a:sym typeface="+mn-ea"/>
                    </a:rPr>
                    <a:t>物流运营模式的内涵</a:t>
                  </a:r>
                  <a:endParaRPr lang="zh-CN" altLang="en-US" sz="2800" b="1">
                    <a:solidFill>
                      <a:schemeClr val="bg1"/>
                    </a:solidFill>
                    <a:latin typeface="微软雅黑" panose="020B0503020204020204" charset="-122"/>
                    <a:ea typeface="微软雅黑" panose="020B0503020204020204" charset="-122"/>
                    <a:cs typeface="Hiragino Sans GB W3"/>
                    <a:sym typeface="+mn-ea"/>
                  </a:endParaRPr>
                </a:p>
              </p:txBody>
            </p:sp>
          </p:grpSp>
          <p:sp>
            <p:nvSpPr>
              <p:cNvPr id="61451" name="矩形 4"/>
              <p:cNvSpPr>
                <a:spLocks noChangeArrowheads="1"/>
              </p:cNvSpPr>
              <p:nvPr/>
            </p:nvSpPr>
            <p:spPr bwMode="auto">
              <a:xfrm>
                <a:off x="5277" y="3962"/>
                <a:ext cx="11922" cy="5411"/>
              </a:xfrm>
              <a:prstGeom prst="rect">
                <a:avLst/>
              </a:prstGeom>
              <a:noFill/>
              <a:ln w="9525">
                <a:noFill/>
                <a:miter lim="800000"/>
              </a:ln>
            </p:spPr>
            <p:txBody>
              <a:bodyPr wrap="square" lIns="0" tIns="0" rIns="0" bIns="0">
                <a:spAutoFit/>
              </a:bodyPr>
              <a:p>
                <a:pPr indent="457200" algn="l" fontAlgn="auto">
                  <a:lnSpc>
                    <a:spcPct val="150000"/>
                  </a:lnSpc>
                </a:pPr>
                <a:r>
                  <a:rPr lang="en-US" sz="2000">
                    <a:latin typeface="微软雅黑" panose="020B0503020204020204" charset="-122"/>
                    <a:ea typeface="微软雅黑" panose="020B0503020204020204" charset="-122"/>
                    <a:sym typeface="+mn-ea"/>
                  </a:rPr>
                  <a:t> </a:t>
                </a:r>
                <a:r>
                  <a:rPr sz="2000">
                    <a:solidFill>
                      <a:srgbClr val="1B2F47"/>
                    </a:solidFill>
                    <a:latin typeface="微软雅黑" panose="020B0503020204020204" charset="-122"/>
                    <a:ea typeface="微软雅黑" panose="020B0503020204020204" charset="-122"/>
                    <a:sym typeface="+mn-ea"/>
                  </a:rPr>
                  <a:t>配送模式是企业对配送所采取的基本战略和方法，它是指</a:t>
                </a:r>
                <a:r>
                  <a:rPr sz="2000">
                    <a:solidFill>
                      <a:srgbClr val="FF0000"/>
                    </a:solidFill>
                    <a:latin typeface="微软雅黑" panose="020B0503020204020204" charset="-122"/>
                    <a:ea typeface="微软雅黑" panose="020B0503020204020204" charset="-122"/>
                    <a:sym typeface="+mn-ea"/>
                  </a:rPr>
                  <a:t>构成配送运动的诸要素的组合形态及其运动的标准形式，是适应经济发展需要并根据配送对象的性质、特点及工艺流程而相对固定的配送规律</a:t>
                </a:r>
                <a:r>
                  <a:rPr sz="2000">
                    <a:solidFill>
                      <a:srgbClr val="1B2F47"/>
                    </a:solidFill>
                    <a:latin typeface="微软雅黑" panose="020B0503020204020204" charset="-122"/>
                    <a:ea typeface="微软雅黑" panose="020B0503020204020204" charset="-122"/>
                    <a:sym typeface="+mn-ea"/>
                  </a:rPr>
                  <a:t>。按照配送的物品来分，配送模式包括生产资料与生活资料的配送；按照配送承担者来划分，配送模式可以分为自营配送模式、共同配送模式和第三方配送模式。这里重点介绍第二种分类。</a:t>
                </a:r>
                <a:endParaRPr sz="2000">
                  <a:solidFill>
                    <a:srgbClr val="1B2F47"/>
                  </a:solidFill>
                  <a:latin typeface="微软雅黑" panose="020B0503020204020204" charset="-122"/>
                  <a:ea typeface="微软雅黑" panose="020B0503020204020204" charset="-122"/>
                  <a:sym typeface="+mn-ea"/>
                </a:endParaRPr>
              </a:p>
            </p:txBody>
          </p:sp>
        </p:grpSp>
      </p:grpSp>
      <p:sp>
        <p:nvSpPr>
          <p:cNvPr id="8194" name="矩形 2"/>
          <p:cNvSpPr>
            <a:spLocks noGrp="1"/>
          </p:cNvSpPr>
          <p:nvPr>
            <p:ph type="title"/>
          </p:nvPr>
        </p:nvSpPr>
        <p:spPr>
          <a:xfrm>
            <a:off x="132715" y="0"/>
            <a:ext cx="10515600" cy="1325563"/>
          </a:xfrm>
        </p:spPr>
        <p:txBody>
          <a:bodyPr vert="horz" wrap="square" lIns="91440" tIns="45720" rIns="91440" bIns="45720" anchor="ctr" anchorCtr="0"/>
          <a:p>
            <a:pPr eaLnBrk="1" hangingPunct="1"/>
            <a:r>
              <a:rPr lang="en-US" altLang="zh-CN" sz="3200" b="0" dirty="0">
                <a:solidFill>
                  <a:srgbClr val="FF0000"/>
                </a:solidFill>
                <a:latin typeface="方正粗倩简体" pitchFamily="1" charset="-122"/>
                <a:ea typeface="方正粗倩简体" pitchFamily="1" charset="-122"/>
              </a:rPr>
              <a:t>10.2 </a:t>
            </a:r>
            <a:r>
              <a:rPr lang="zh-CN" altLang="en-US" sz="3200" b="0" dirty="0">
                <a:solidFill>
                  <a:srgbClr val="FF0000"/>
                </a:solidFill>
                <a:latin typeface="方正粗倩简体" pitchFamily="1" charset="-122"/>
                <a:ea typeface="方正粗倩简体" pitchFamily="1" charset="-122"/>
              </a:rPr>
              <a:t>配送模式</a:t>
            </a: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矩形 2"/>
          <p:cNvSpPr>
            <a:spLocks noGrp="1"/>
          </p:cNvSpPr>
          <p:nvPr>
            <p:ph type="title"/>
          </p:nvPr>
        </p:nvSpPr>
        <p:spPr/>
        <p:txBody>
          <a:bodyPr vert="horz" wrap="square" lIns="91440" tIns="45720" rIns="91440" bIns="45720" anchor="ctr" anchorCtr="0"/>
          <a:p>
            <a:pPr eaLnBrk="1" hangingPunct="1"/>
            <a:r>
              <a:rPr lang="en-US" altLang="zh-CN" sz="3200" b="0" dirty="0">
                <a:solidFill>
                  <a:srgbClr val="FF0000"/>
                </a:solidFill>
                <a:latin typeface="方正粗倩简体" pitchFamily="1" charset="-122"/>
                <a:ea typeface="方正粗倩简体" pitchFamily="1" charset="-122"/>
              </a:rPr>
              <a:t>10.2 </a:t>
            </a:r>
            <a:r>
              <a:rPr lang="zh-CN" altLang="en-US" sz="3200" b="0" dirty="0">
                <a:solidFill>
                  <a:srgbClr val="FF0000"/>
                </a:solidFill>
                <a:latin typeface="方正粗倩简体" pitchFamily="1" charset="-122"/>
                <a:ea typeface="方正粗倩简体" pitchFamily="1" charset="-122"/>
              </a:rPr>
              <a:t>配送模式</a:t>
            </a:r>
            <a:endParaRPr lang="en-US" altLang="zh-CN" sz="3200" b="0" dirty="0">
              <a:solidFill>
                <a:srgbClr val="FF0000"/>
              </a:solidFill>
              <a:latin typeface="方正粗倩简体" pitchFamily="1" charset="-122"/>
              <a:ea typeface="方正粗倩简体" pitchFamily="1" charset="-122"/>
            </a:endParaRPr>
          </a:p>
        </p:txBody>
      </p:sp>
      <p:sp>
        <p:nvSpPr>
          <p:cNvPr id="8195" name="矩形 2"/>
          <p:cNvSpPr/>
          <p:nvPr/>
        </p:nvSpPr>
        <p:spPr>
          <a:xfrm>
            <a:off x="594106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196" name="矩形 3"/>
          <p:cNvSpPr/>
          <p:nvPr/>
        </p:nvSpPr>
        <p:spPr>
          <a:xfrm>
            <a:off x="2654300" y="4819650"/>
            <a:ext cx="7096125" cy="1504950"/>
          </a:xfrm>
          <a:prstGeom prst="rect">
            <a:avLst/>
          </a:prstGeom>
          <a:gradFill rotWithShape="1">
            <a:gsLst>
              <a:gs pos="0">
                <a:srgbClr val="F5F5F5"/>
              </a:gs>
              <a:gs pos="100000">
                <a:srgbClr val="DDDDDD"/>
              </a:gs>
            </a:gsLst>
            <a:lin ang="2700000" scaled="1"/>
            <a:tileRect/>
          </a:gradFill>
          <a:ln w="9525" cap="flat" cmpd="sng">
            <a:solidFill>
              <a:srgbClr val="969696"/>
            </a:solidFill>
            <a:prstDash val="solid"/>
            <a:miter/>
            <a:headEnd type="none" w="med" len="med"/>
            <a:tailEnd type="none" w="med" len="med"/>
          </a:ln>
          <a:effectLst>
            <a:outerShdw dist="99190" dir="2388334" algn="ctr" rotWithShape="0">
              <a:srgbClr val="969696">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zh-CN" altLang="zh-CN" sz="1800" dirty="0">
              <a:ea typeface="宋体" panose="02010600030101010101" pitchFamily="2" charset="-122"/>
            </a:endParaRPr>
          </a:p>
        </p:txBody>
      </p:sp>
      <p:sp>
        <p:nvSpPr>
          <p:cNvPr id="349" name="矩形 4"/>
          <p:cNvSpPr>
            <a:spLocks noChangeArrowheads="1"/>
          </p:cNvSpPr>
          <p:nvPr/>
        </p:nvSpPr>
        <p:spPr bwMode="ltGray">
          <a:xfrm>
            <a:off x="3776663" y="5043488"/>
            <a:ext cx="5573713" cy="1017588"/>
          </a:xfrm>
          <a:prstGeom prst="rect">
            <a:avLst/>
          </a:prstGeom>
          <a:gradFill rotWithShape="1">
            <a:gsLst>
              <a:gs pos="0">
                <a:schemeClr val="accent1">
                  <a:gamma/>
                  <a:shade val="72941"/>
                  <a:invGamma/>
                </a:schemeClr>
              </a:gs>
              <a:gs pos="50000">
                <a:schemeClr val="accent1"/>
              </a:gs>
              <a:gs pos="100000">
                <a:schemeClr val="accent1">
                  <a:gamma/>
                  <a:shade val="72941"/>
                  <a:invGamma/>
                </a:schemeClr>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50" name="文本框 5"/>
          <p:cNvSpPr txBox="1">
            <a:spLocks noChangeArrowheads="1"/>
          </p:cNvSpPr>
          <p:nvPr/>
        </p:nvSpPr>
        <p:spPr bwMode="black">
          <a:xfrm>
            <a:off x="3829050" y="5084763"/>
            <a:ext cx="5481638" cy="82994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R="0" defTabSz="914400" eaLnBrk="0" hangingPunct="0">
              <a:lnSpc>
                <a:spcPct val="150000"/>
              </a:lnSpc>
              <a:buClrTx/>
              <a:buSzTx/>
              <a:buFontTx/>
              <a:buNone/>
              <a:defRPr/>
            </a:pPr>
            <a:r>
              <a:rPr kumimoji="0" lang="zh-CN" altLang="zh-CN" sz="1600" b="1" kern="1200" cap="none" spc="0" normalizeH="0" baseline="0" noProof="0" dirty="0">
                <a:solidFill>
                  <a:srgbClr val="F8F8F8"/>
                </a:solidFill>
                <a:effectLst>
                  <a:outerShdw blurRad="38100" dist="38100" dir="2700000" algn="tl">
                    <a:srgbClr val="000000">
                      <a:alpha val="43137"/>
                    </a:srgbClr>
                  </a:outerShdw>
                </a:effectLst>
                <a:latin typeface="方正仿宋简体" pitchFamily="2" charset="-122"/>
                <a:ea typeface="方正仿宋简体" pitchFamily="2" charset="-122"/>
                <a:cs typeface="+mn-cs"/>
              </a:rPr>
              <a:t>取决于配送对企业的重要性、企业的配送能力、市场规模与地理范围、配送服务及配送成本等</a:t>
            </a:r>
            <a:r>
              <a:rPr kumimoji="0" lang="zh-CN" altLang="en-US" sz="1600" b="1" kern="1200" cap="none" spc="0" normalizeH="0" baseline="0" noProof="0" dirty="0">
                <a:solidFill>
                  <a:srgbClr val="F8F8F8"/>
                </a:solidFill>
                <a:effectLst>
                  <a:outerShdw blurRad="38100" dist="38100" dir="2700000" algn="tl">
                    <a:srgbClr val="000000">
                      <a:alpha val="43137"/>
                    </a:srgbClr>
                  </a:outerShdw>
                </a:effectLst>
                <a:latin typeface="方正仿宋简体" pitchFamily="2" charset="-122"/>
                <a:ea typeface="方正仿宋简体" pitchFamily="2" charset="-122"/>
                <a:cs typeface="+mn-cs"/>
              </a:rPr>
              <a:t>因素。</a:t>
            </a:r>
            <a:endParaRPr kumimoji="0" lang="en-US" altLang="zh-CN" sz="1600" b="1" kern="1200" cap="none" spc="0" normalizeH="0" baseline="0" noProof="0" dirty="0">
              <a:solidFill>
                <a:srgbClr val="F8F8F8"/>
              </a:solidFill>
              <a:effectLst>
                <a:outerShdw blurRad="38100" dist="38100" dir="2700000" algn="tl">
                  <a:srgbClr val="000000">
                    <a:alpha val="43137"/>
                  </a:srgbClr>
                </a:outerShdw>
              </a:effectLst>
              <a:latin typeface="方正仿宋简体" pitchFamily="2" charset="-122"/>
              <a:ea typeface="方正仿宋简体" pitchFamily="2" charset="-122"/>
              <a:cs typeface="Arial" panose="020B0604020202020204" pitchFamily="34" charset="0"/>
            </a:endParaRPr>
          </a:p>
        </p:txBody>
      </p:sp>
      <p:sp>
        <p:nvSpPr>
          <p:cNvPr id="351" name="文本框 6"/>
          <p:cNvSpPr txBox="1">
            <a:spLocks noChangeArrowheads="1"/>
          </p:cNvSpPr>
          <p:nvPr/>
        </p:nvSpPr>
        <p:spPr bwMode="auto">
          <a:xfrm>
            <a:off x="2741613" y="5157788"/>
            <a:ext cx="897890" cy="95313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R="0" defTabSz="914400" eaLnBrk="0" hangingPunct="0">
              <a:buClrTx/>
              <a:buSzTx/>
              <a:buFontTx/>
              <a:buNone/>
              <a:defRPr/>
            </a:pPr>
            <a:r>
              <a:rPr kumimoji="0" lang="zh-CN" altLang="en-US" sz="2800" b="1" kern="1200" cap="none" spc="0" normalizeH="0" baseline="0" noProof="0" dirty="0">
                <a:solidFill>
                  <a:srgbClr val="FF0000"/>
                </a:solidFill>
                <a:effectLst>
                  <a:outerShdw blurRad="38100" dist="38100" dir="2700000" algn="tl">
                    <a:srgbClr val="000000">
                      <a:alpha val="43137"/>
                    </a:srgbClr>
                  </a:outerShdw>
                </a:effectLst>
                <a:latin typeface="方正楷体简体" pitchFamily="65" charset="-122"/>
                <a:ea typeface="方正楷体简体" pitchFamily="65" charset="-122"/>
                <a:cs typeface="Arial" panose="020B0604020202020204" pitchFamily="34" charset="0"/>
              </a:rPr>
              <a:t>如何</a:t>
            </a:r>
            <a:endParaRPr kumimoji="0" lang="en-US" altLang="zh-CN" sz="2800" b="1" kern="1200" cap="none" spc="0" normalizeH="0" baseline="0" noProof="0" dirty="0">
              <a:solidFill>
                <a:srgbClr val="FF0000"/>
              </a:solidFill>
              <a:effectLst>
                <a:outerShdw blurRad="38100" dist="38100" dir="2700000" algn="tl">
                  <a:srgbClr val="000000">
                    <a:alpha val="43137"/>
                  </a:srgbClr>
                </a:outerShdw>
              </a:effectLst>
              <a:latin typeface="方正楷体简体" pitchFamily="65" charset="-122"/>
              <a:ea typeface="方正楷体简体" pitchFamily="65" charset="-122"/>
              <a:cs typeface="Arial" panose="020B0604020202020204" pitchFamily="34" charset="0"/>
            </a:endParaRPr>
          </a:p>
          <a:p>
            <a:pPr marR="0" defTabSz="914400" eaLnBrk="0" hangingPunct="0">
              <a:buClrTx/>
              <a:buSzTx/>
              <a:buFontTx/>
              <a:buNone/>
              <a:defRPr/>
            </a:pPr>
            <a:r>
              <a:rPr kumimoji="0" lang="zh-CN" altLang="en-US" sz="2800" b="1" kern="1200" cap="none" spc="0" normalizeH="0" baseline="0" noProof="0" dirty="0">
                <a:solidFill>
                  <a:srgbClr val="FF0000"/>
                </a:solidFill>
                <a:effectLst>
                  <a:outerShdw blurRad="38100" dist="38100" dir="2700000" algn="tl">
                    <a:srgbClr val="000000">
                      <a:alpha val="43137"/>
                    </a:srgbClr>
                  </a:outerShdw>
                </a:effectLst>
                <a:latin typeface="方正楷体简体" pitchFamily="65" charset="-122"/>
                <a:ea typeface="方正楷体简体" pitchFamily="65" charset="-122"/>
                <a:cs typeface="Arial" panose="020B0604020202020204" pitchFamily="34" charset="0"/>
              </a:rPr>
              <a:t>选择</a:t>
            </a:r>
            <a:endParaRPr kumimoji="0" lang="en-US" altLang="zh-CN" sz="2800" b="1" kern="1200" cap="none" spc="0" normalizeH="0" baseline="0" noProof="0" dirty="0">
              <a:solidFill>
                <a:srgbClr val="FF0000"/>
              </a:solidFill>
              <a:effectLst>
                <a:outerShdw blurRad="38100" dist="38100" dir="2700000" algn="tl">
                  <a:srgbClr val="000000">
                    <a:alpha val="43137"/>
                  </a:srgbClr>
                </a:outerShdw>
              </a:effectLst>
              <a:latin typeface="方正楷体简体" pitchFamily="65" charset="-122"/>
              <a:ea typeface="方正楷体简体" pitchFamily="65" charset="-122"/>
              <a:cs typeface="Arial" panose="020B0604020202020204" pitchFamily="34" charset="0"/>
            </a:endParaRPr>
          </a:p>
        </p:txBody>
      </p:sp>
      <p:grpSp>
        <p:nvGrpSpPr>
          <p:cNvPr id="8200" name="组合 7"/>
          <p:cNvGrpSpPr/>
          <p:nvPr/>
        </p:nvGrpSpPr>
        <p:grpSpPr>
          <a:xfrm>
            <a:off x="4872038" y="2592350"/>
            <a:ext cx="1609725" cy="1218972"/>
            <a:chOff x="1921" y="1703"/>
            <a:chExt cx="1059" cy="802"/>
          </a:xfrm>
        </p:grpSpPr>
        <p:sp>
          <p:nvSpPr>
            <p:cNvPr id="8241" name="椭圆 8"/>
            <p:cNvSpPr/>
            <p:nvPr/>
          </p:nvSpPr>
          <p:spPr>
            <a:xfrm>
              <a:off x="2193" y="1838"/>
              <a:ext cx="514" cy="552"/>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2" name="椭圆 9"/>
            <p:cNvSpPr/>
            <p:nvPr/>
          </p:nvSpPr>
          <p:spPr>
            <a:xfrm>
              <a:off x="1921" y="1838"/>
              <a:ext cx="1059" cy="552"/>
            </a:xfrm>
            <a:prstGeom prst="ellipse">
              <a:avLst/>
            </a:prstGeom>
            <a:gradFill rotWithShape="1">
              <a:gsLst>
                <a:gs pos="0">
                  <a:srgbClr val="A886E0">
                    <a:alpha val="32001"/>
                  </a:srgbClr>
                </a:gs>
                <a:gs pos="100000">
                  <a:srgbClr val="000000">
                    <a:alpha val="89998"/>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3" name="椭圆 10"/>
            <p:cNvSpPr/>
            <p:nvPr/>
          </p:nvSpPr>
          <p:spPr>
            <a:xfrm>
              <a:off x="1978" y="1846"/>
              <a:ext cx="921" cy="511"/>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4" name="椭圆 11"/>
            <p:cNvSpPr/>
            <p:nvPr/>
          </p:nvSpPr>
          <p:spPr>
            <a:xfrm>
              <a:off x="1978" y="1847"/>
              <a:ext cx="921" cy="511"/>
            </a:xfrm>
            <a:prstGeom prst="ellipse">
              <a:avLst/>
            </a:prstGeom>
            <a:gradFill rotWithShape="1">
              <a:gsLst>
                <a:gs pos="0">
                  <a:srgbClr val="6B558E"/>
                </a:gs>
                <a:gs pos="100000">
                  <a:srgbClr val="A886E0">
                    <a:alpha val="0"/>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5" name="椭圆 12"/>
            <p:cNvSpPr/>
            <p:nvPr/>
          </p:nvSpPr>
          <p:spPr>
            <a:xfrm>
              <a:off x="2027" y="1869"/>
              <a:ext cx="830" cy="485"/>
            </a:xfrm>
            <a:prstGeom prst="ellipse">
              <a:avLst/>
            </a:prstGeom>
            <a:solidFill>
              <a:srgbClr val="333333"/>
            </a:soli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8246" name="组合 13"/>
            <p:cNvGrpSpPr/>
            <p:nvPr/>
          </p:nvGrpSpPr>
          <p:grpSpPr>
            <a:xfrm>
              <a:off x="2044" y="1703"/>
              <a:ext cx="803" cy="802"/>
              <a:chOff x="4166" y="1706"/>
              <a:chExt cx="1252" cy="1252"/>
            </a:xfrm>
          </p:grpSpPr>
          <p:sp>
            <p:nvSpPr>
              <p:cNvPr id="8247" name="椭圆 14"/>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8" name="椭圆 15"/>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9" name="椭圆 16"/>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50" name="椭圆 17"/>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nvGrpSpPr>
          <p:cNvPr id="8201" name="组合 18"/>
          <p:cNvGrpSpPr/>
          <p:nvPr/>
        </p:nvGrpSpPr>
        <p:grpSpPr>
          <a:xfrm>
            <a:off x="6562725" y="1674760"/>
            <a:ext cx="1603375" cy="1215829"/>
            <a:chOff x="3022" y="1125"/>
            <a:chExt cx="1055" cy="800"/>
          </a:xfrm>
        </p:grpSpPr>
        <p:sp>
          <p:nvSpPr>
            <p:cNvPr id="8231" name="椭圆 19"/>
            <p:cNvSpPr/>
            <p:nvPr/>
          </p:nvSpPr>
          <p:spPr>
            <a:xfrm>
              <a:off x="3293" y="1259"/>
              <a:ext cx="513" cy="551"/>
            </a:xfrm>
            <a:prstGeom prst="ellipse">
              <a:avLst/>
            </a:prstGeom>
            <a:gradFill rotWithShape="1">
              <a:gsLst>
                <a:gs pos="0">
                  <a:srgbClr val="FFFFFF"/>
                </a:gs>
                <a:gs pos="50000">
                  <a:srgbClr val="3399FF"/>
                </a:gs>
                <a:gs pos="100000">
                  <a:srgbClr val="FFFFFF"/>
                </a:gs>
              </a:gsLst>
              <a:lin ang="2700000" scaled="1"/>
              <a:tileRect/>
            </a:gradFill>
            <a:ln w="38100">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2" name="椭圆 20"/>
            <p:cNvSpPr/>
            <p:nvPr/>
          </p:nvSpPr>
          <p:spPr>
            <a:xfrm>
              <a:off x="3022" y="1259"/>
              <a:ext cx="1055" cy="551"/>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3" name="椭圆 21"/>
            <p:cNvSpPr/>
            <p:nvPr/>
          </p:nvSpPr>
          <p:spPr>
            <a:xfrm>
              <a:off x="3093" y="1267"/>
              <a:ext cx="915" cy="511"/>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4" name="椭圆 22"/>
            <p:cNvSpPr/>
            <p:nvPr/>
          </p:nvSpPr>
          <p:spPr>
            <a:xfrm>
              <a:off x="3094" y="1269"/>
              <a:ext cx="915" cy="511"/>
            </a:xfrm>
            <a:prstGeom prst="ellipse">
              <a:avLst/>
            </a:prstGeom>
            <a:gradFill rotWithShape="1">
              <a:gsLst>
                <a:gs pos="0">
                  <a:srgbClr val="2061A2"/>
                </a:gs>
                <a:gs pos="100000">
                  <a:srgbClr val="3399FF">
                    <a:alpha val="0"/>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5" name="椭圆 23"/>
            <p:cNvSpPr/>
            <p:nvPr/>
          </p:nvSpPr>
          <p:spPr>
            <a:xfrm>
              <a:off x="3137" y="1285"/>
              <a:ext cx="824" cy="483"/>
            </a:xfrm>
            <a:prstGeom prst="ellipse">
              <a:avLst/>
            </a:prstGeom>
            <a:solidFill>
              <a:srgbClr val="000000"/>
            </a:soli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8236" name="组合 24"/>
            <p:cNvGrpSpPr/>
            <p:nvPr/>
          </p:nvGrpSpPr>
          <p:grpSpPr>
            <a:xfrm>
              <a:off x="3153" y="1125"/>
              <a:ext cx="799" cy="800"/>
              <a:chOff x="4166" y="1706"/>
              <a:chExt cx="1252" cy="1252"/>
            </a:xfrm>
          </p:grpSpPr>
          <p:sp>
            <p:nvSpPr>
              <p:cNvPr id="8237" name="椭圆 25"/>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8" name="椭圆 26"/>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9" name="椭圆 27"/>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40" name="椭圆 28"/>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nvGrpSpPr>
          <p:cNvPr id="8202" name="组合 29"/>
          <p:cNvGrpSpPr/>
          <p:nvPr/>
        </p:nvGrpSpPr>
        <p:grpSpPr>
          <a:xfrm>
            <a:off x="8375999" y="2512239"/>
            <a:ext cx="1394987" cy="1235308"/>
            <a:chOff x="4191" y="1653"/>
            <a:chExt cx="918" cy="813"/>
          </a:xfrm>
        </p:grpSpPr>
        <p:sp>
          <p:nvSpPr>
            <p:cNvPr id="8221" name="椭圆 30"/>
            <p:cNvSpPr/>
            <p:nvPr/>
          </p:nvSpPr>
          <p:spPr>
            <a:xfrm>
              <a:off x="4396" y="1783"/>
              <a:ext cx="512" cy="557"/>
            </a:xfrm>
            <a:prstGeom prst="ellipse">
              <a:avLst/>
            </a:prstGeom>
            <a:gradFill rotWithShape="1">
              <a:gsLst>
                <a:gs pos="0">
                  <a:srgbClr val="FFFFFF"/>
                </a:gs>
                <a:gs pos="50000">
                  <a:srgbClr val="FF9933"/>
                </a:gs>
                <a:gs pos="100000">
                  <a:srgbClr val="FFFFFF"/>
                </a:gs>
              </a:gsLst>
              <a:lin ang="2700000" scaled="1"/>
              <a:tileRect/>
            </a:gradFill>
            <a:ln w="38100">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2" name="椭圆 31"/>
            <p:cNvSpPr/>
            <p:nvPr/>
          </p:nvSpPr>
          <p:spPr>
            <a:xfrm>
              <a:off x="4396" y="1783"/>
              <a:ext cx="512" cy="557"/>
            </a:xfrm>
            <a:prstGeom prst="ellipse">
              <a:avLst/>
            </a:prstGeom>
            <a:gradFill rotWithShape="1">
              <a:gsLst>
                <a:gs pos="0">
                  <a:srgbClr val="FF9933">
                    <a:alpha val="32001"/>
                  </a:srgbClr>
                </a:gs>
                <a:gs pos="100000">
                  <a:srgbClr val="000000">
                    <a:alpha val="89998"/>
                  </a:srgbClr>
                </a:gs>
              </a:gsLst>
              <a:lin ang="2700000" scaled="1"/>
              <a:tileRect/>
            </a:gradFill>
            <a:ln w="38100">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3" name="椭圆 32"/>
            <p:cNvSpPr/>
            <p:nvPr/>
          </p:nvSpPr>
          <p:spPr>
            <a:xfrm>
              <a:off x="4191" y="1799"/>
              <a:ext cx="914" cy="516"/>
            </a:xfrm>
            <a:prstGeom prst="ellipse">
              <a:avLst/>
            </a:prstGeom>
            <a:gradFill rotWithShape="1">
              <a:gsLst>
                <a:gs pos="0">
                  <a:srgbClr val="8A531C"/>
                </a:gs>
                <a:gs pos="50000">
                  <a:srgbClr val="FF9933"/>
                </a:gs>
                <a:gs pos="100000">
                  <a:srgbClr val="8A531C"/>
                </a:gs>
              </a:gsLst>
              <a:lin ang="189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4" name="椭圆 33"/>
            <p:cNvSpPr/>
            <p:nvPr/>
          </p:nvSpPr>
          <p:spPr>
            <a:xfrm>
              <a:off x="4195" y="1786"/>
              <a:ext cx="914" cy="516"/>
            </a:xfrm>
            <a:prstGeom prst="ellipse">
              <a:avLst/>
            </a:prstGeom>
            <a:gradFill rotWithShape="1">
              <a:gsLst>
                <a:gs pos="0">
                  <a:srgbClr val="A26120"/>
                </a:gs>
                <a:gs pos="100000">
                  <a:srgbClr val="FF9933">
                    <a:alpha val="0"/>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5" name="椭圆 34"/>
            <p:cNvSpPr/>
            <p:nvPr/>
          </p:nvSpPr>
          <p:spPr>
            <a:xfrm>
              <a:off x="4235" y="1817"/>
              <a:ext cx="823" cy="488"/>
            </a:xfrm>
            <a:prstGeom prst="ellipse">
              <a:avLst/>
            </a:prstGeom>
            <a:solidFill>
              <a:srgbClr val="333333"/>
            </a:soli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8226" name="组合 35"/>
            <p:cNvGrpSpPr/>
            <p:nvPr/>
          </p:nvGrpSpPr>
          <p:grpSpPr>
            <a:xfrm>
              <a:off x="4249" y="1653"/>
              <a:ext cx="797" cy="813"/>
              <a:chOff x="4166" y="1706"/>
              <a:chExt cx="1252" cy="1252"/>
            </a:xfrm>
          </p:grpSpPr>
          <p:sp>
            <p:nvSpPr>
              <p:cNvPr id="8227" name="椭圆 36"/>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8" name="椭圆 37"/>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9" name="椭圆 38"/>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30" name="椭圆 39"/>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nvGrpSpPr>
          <p:cNvPr id="8203" name="组合 40"/>
          <p:cNvGrpSpPr/>
          <p:nvPr/>
        </p:nvGrpSpPr>
        <p:grpSpPr>
          <a:xfrm>
            <a:off x="3157538" y="1697622"/>
            <a:ext cx="1638300" cy="1227850"/>
            <a:chOff x="884" y="2628"/>
            <a:chExt cx="862" cy="653"/>
          </a:xfrm>
        </p:grpSpPr>
        <p:sp>
          <p:nvSpPr>
            <p:cNvPr id="8212" name="椭圆 41"/>
            <p:cNvSpPr/>
            <p:nvPr/>
          </p:nvSpPr>
          <p:spPr>
            <a:xfrm>
              <a:off x="1107" y="2730"/>
              <a:ext cx="416" cy="448"/>
            </a:xfrm>
            <a:prstGeom prst="ellipse">
              <a:avLst/>
            </a:prstGeom>
            <a:gradFill rotWithShape="1">
              <a:gsLst>
                <a:gs pos="0">
                  <a:srgbClr val="FFFFFF"/>
                </a:gs>
                <a:gs pos="50000">
                  <a:srgbClr val="00CC66"/>
                </a:gs>
                <a:gs pos="100000">
                  <a:srgbClr val="FFFFFF"/>
                </a:gs>
              </a:gsLst>
              <a:lin ang="2700000" scaled="1"/>
              <a:tileRect/>
            </a:gradFill>
            <a:ln w="38100">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3" name="椭圆 42"/>
            <p:cNvSpPr/>
            <p:nvPr/>
          </p:nvSpPr>
          <p:spPr>
            <a:xfrm>
              <a:off x="884" y="2730"/>
              <a:ext cx="862" cy="448"/>
            </a:xfrm>
            <a:prstGeom prst="ellipse">
              <a:avLst/>
            </a:prstGeom>
            <a:gradFill rotWithShape="1">
              <a:gsLst>
                <a:gs pos="0">
                  <a:srgbClr val="00CC66">
                    <a:alpha val="32001"/>
                  </a:srgbClr>
                </a:gs>
                <a:gs pos="100000">
                  <a:srgbClr val="000000">
                    <a:alpha val="89998"/>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4" name="椭圆 43"/>
            <p:cNvSpPr/>
            <p:nvPr/>
          </p:nvSpPr>
          <p:spPr>
            <a:xfrm>
              <a:off x="940" y="2746"/>
              <a:ext cx="750" cy="416"/>
            </a:xfrm>
            <a:prstGeom prst="ellipse">
              <a:avLst/>
            </a:prstGeom>
            <a:gradFill rotWithShape="1">
              <a:gsLst>
                <a:gs pos="0">
                  <a:srgbClr val="006E37"/>
                </a:gs>
                <a:gs pos="50000">
                  <a:srgbClr val="00CC66"/>
                </a:gs>
                <a:gs pos="100000">
                  <a:srgbClr val="006E37"/>
                </a:gs>
              </a:gsLst>
              <a:lin ang="189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5" name="椭圆 44"/>
            <p:cNvSpPr/>
            <p:nvPr/>
          </p:nvSpPr>
          <p:spPr>
            <a:xfrm>
              <a:off x="941" y="2746"/>
              <a:ext cx="749" cy="416"/>
            </a:xfrm>
            <a:prstGeom prst="ellipse">
              <a:avLst/>
            </a:prstGeom>
            <a:gradFill rotWithShape="1">
              <a:gsLst>
                <a:gs pos="0">
                  <a:srgbClr val="008241"/>
                </a:gs>
                <a:gs pos="100000">
                  <a:srgbClr val="00CC66">
                    <a:alpha val="0"/>
                  </a:srgbClr>
                </a:gs>
              </a:gsLst>
              <a:lin ang="2700000" scaled="1"/>
              <a:tileRect/>
            </a:gra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6" name="椭圆 45"/>
            <p:cNvSpPr/>
            <p:nvPr/>
          </p:nvSpPr>
          <p:spPr>
            <a:xfrm>
              <a:off x="981" y="2757"/>
              <a:ext cx="674" cy="393"/>
            </a:xfrm>
            <a:prstGeom prst="ellipse">
              <a:avLst/>
            </a:prstGeom>
            <a:solidFill>
              <a:srgbClr val="333333"/>
            </a:solidFill>
            <a:ln w="38100">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7" name="椭圆 46"/>
            <p:cNvSpPr/>
            <p:nvPr/>
          </p:nvSpPr>
          <p:spPr>
            <a:xfrm>
              <a:off x="992" y="2628"/>
              <a:ext cx="653" cy="653"/>
            </a:xfrm>
            <a:prstGeom prst="ellipse">
              <a:avLst/>
            </a:prstGeom>
            <a:gradFill rotWithShape="1">
              <a:gsLst>
                <a:gs pos="0">
                  <a:srgbClr val="595959"/>
                </a:gs>
                <a:gs pos="100000">
                  <a:srgbClr val="C0C0C0"/>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8" name="椭圆 47"/>
            <p:cNvSpPr/>
            <p:nvPr/>
          </p:nvSpPr>
          <p:spPr>
            <a:xfrm>
              <a:off x="1000" y="2632"/>
              <a:ext cx="637" cy="636"/>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19" name="椭圆 48"/>
            <p:cNvSpPr/>
            <p:nvPr/>
          </p:nvSpPr>
          <p:spPr>
            <a:xfrm>
              <a:off x="1007" y="2638"/>
              <a:ext cx="606" cy="59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8220" name="椭圆 49"/>
            <p:cNvSpPr/>
            <p:nvPr/>
          </p:nvSpPr>
          <p:spPr>
            <a:xfrm>
              <a:off x="1042" y="2655"/>
              <a:ext cx="539" cy="483"/>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sp>
        <p:nvSpPr>
          <p:cNvPr id="8204" name="直线 50"/>
          <p:cNvSpPr/>
          <p:nvPr/>
        </p:nvSpPr>
        <p:spPr>
          <a:xfrm>
            <a:off x="3940175" y="3221038"/>
            <a:ext cx="0" cy="1571625"/>
          </a:xfrm>
          <a:prstGeom prst="line">
            <a:avLst/>
          </a:prstGeom>
          <a:ln w="57150" cap="rnd" cmpd="sng">
            <a:solidFill>
              <a:srgbClr val="000000"/>
            </a:solidFill>
            <a:prstDash val="sysDot"/>
            <a:headEnd type="none" w="med" len="med"/>
            <a:tailEnd type="triangle" w="med" len="med"/>
          </a:ln>
          <a:effectLst>
            <a:outerShdw dist="56796" dir="3806096" algn="ctr" rotWithShape="0">
              <a:srgbClr val="B2B2B2">
                <a:alpha val="50000"/>
              </a:srgbClr>
            </a:outerShdw>
          </a:effectLst>
        </p:spPr>
      </p:sp>
      <p:sp>
        <p:nvSpPr>
          <p:cNvPr id="8205" name="直线 51"/>
          <p:cNvSpPr/>
          <p:nvPr/>
        </p:nvSpPr>
        <p:spPr>
          <a:xfrm>
            <a:off x="5656263" y="4116388"/>
            <a:ext cx="0" cy="666750"/>
          </a:xfrm>
          <a:prstGeom prst="line">
            <a:avLst/>
          </a:prstGeom>
          <a:ln w="57150" cap="rnd" cmpd="sng">
            <a:solidFill>
              <a:srgbClr val="000000"/>
            </a:solidFill>
            <a:prstDash val="sysDot"/>
            <a:headEnd type="none" w="med" len="med"/>
            <a:tailEnd type="triangle" w="med" len="med"/>
          </a:ln>
          <a:effectLst>
            <a:outerShdw dist="56796" dir="3806096" algn="ctr" rotWithShape="0">
              <a:srgbClr val="B2B2B2">
                <a:alpha val="50000"/>
              </a:srgbClr>
            </a:outerShdw>
          </a:effectLst>
        </p:spPr>
      </p:sp>
      <p:sp>
        <p:nvSpPr>
          <p:cNvPr id="8206" name="直线 52"/>
          <p:cNvSpPr/>
          <p:nvPr/>
        </p:nvSpPr>
        <p:spPr>
          <a:xfrm>
            <a:off x="7350125" y="3192463"/>
            <a:ext cx="0" cy="1590675"/>
          </a:xfrm>
          <a:prstGeom prst="line">
            <a:avLst/>
          </a:prstGeom>
          <a:ln w="57150" cap="rnd" cmpd="sng">
            <a:solidFill>
              <a:srgbClr val="000000"/>
            </a:solidFill>
            <a:prstDash val="sysDot"/>
            <a:headEnd type="none" w="med" len="med"/>
            <a:tailEnd type="triangle" w="med" len="med"/>
          </a:ln>
          <a:effectLst>
            <a:outerShdw dist="56796" dir="3806096" algn="ctr" rotWithShape="0">
              <a:srgbClr val="B2B2B2">
                <a:alpha val="50000"/>
              </a:srgbClr>
            </a:outerShdw>
          </a:effectLst>
        </p:spPr>
      </p:sp>
      <p:sp>
        <p:nvSpPr>
          <p:cNvPr id="8207" name="直线 53"/>
          <p:cNvSpPr/>
          <p:nvPr/>
        </p:nvSpPr>
        <p:spPr>
          <a:xfrm>
            <a:off x="9032875" y="4040188"/>
            <a:ext cx="0" cy="742950"/>
          </a:xfrm>
          <a:prstGeom prst="line">
            <a:avLst/>
          </a:prstGeom>
          <a:ln w="57150" cap="rnd" cmpd="sng">
            <a:solidFill>
              <a:srgbClr val="000000"/>
            </a:solidFill>
            <a:prstDash val="sysDot"/>
            <a:headEnd type="none" w="med" len="med"/>
            <a:tailEnd type="triangle" w="med" len="med"/>
          </a:ln>
          <a:effectLst>
            <a:outerShdw dist="56796" dir="3806096" algn="ctr" rotWithShape="0">
              <a:srgbClr val="B2B2B2">
                <a:alpha val="50000"/>
              </a:srgbClr>
            </a:outerShdw>
          </a:effectLst>
        </p:spPr>
      </p:sp>
      <p:sp>
        <p:nvSpPr>
          <p:cNvPr id="399" name="文本框 54"/>
          <p:cNvSpPr txBox="1">
            <a:spLocks noChangeArrowheads="1"/>
          </p:cNvSpPr>
          <p:nvPr/>
        </p:nvSpPr>
        <p:spPr bwMode="auto">
          <a:xfrm>
            <a:off x="3292475" y="2014538"/>
            <a:ext cx="1355725" cy="71818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R="0" algn="ctr" defTabSz="914400">
              <a:lnSpc>
                <a:spcPct val="60000"/>
              </a:lnSpc>
              <a:spcBef>
                <a:spcPct val="50000"/>
              </a:spcBef>
              <a:buClrTx/>
              <a:buSzTx/>
              <a:buFontTx/>
              <a:buNone/>
              <a:defRPr/>
            </a:pPr>
            <a:r>
              <a:rPr kumimoji="0" lang="zh-CN" altLang="en-US" sz="2400" b="1" kern="1200" cap="none" spc="0" normalizeH="0" baseline="0" noProof="0" dirty="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rPr>
              <a:t>自营</a:t>
            </a:r>
            <a:endParaRPr kumimoji="0" lang="en-US" altLang="zh-CN" sz="2400" b="1" kern="1200" cap="none" spc="0" normalizeH="0" baseline="0" noProof="0" dirty="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endParaRPr>
          </a:p>
          <a:p>
            <a:pPr marR="0" algn="ctr" defTabSz="914400">
              <a:lnSpc>
                <a:spcPct val="60000"/>
              </a:lnSpc>
              <a:spcBef>
                <a:spcPct val="50000"/>
              </a:spcBef>
              <a:buClrTx/>
              <a:buSzTx/>
              <a:buFontTx/>
              <a:buNone/>
              <a:defRPr/>
            </a:pPr>
            <a:r>
              <a:rPr kumimoji="0" lang="zh-CN" altLang="en-US" sz="2400" b="1" kern="1200" cap="none" spc="0" normalizeH="0" baseline="0" noProof="0" dirty="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rPr>
              <a:t>配送</a:t>
            </a:r>
            <a:endParaRPr kumimoji="0" lang="en-US" altLang="zh-CN" sz="2400" b="1" kern="1200" cap="none" spc="0" normalizeH="0" baseline="0" noProof="0" dirty="0">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endParaRPr>
          </a:p>
        </p:txBody>
      </p:sp>
      <p:sp>
        <p:nvSpPr>
          <p:cNvPr id="400" name="文本框 55"/>
          <p:cNvSpPr txBox="1">
            <a:spLocks noChangeArrowheads="1"/>
          </p:cNvSpPr>
          <p:nvPr/>
        </p:nvSpPr>
        <p:spPr bwMode="auto">
          <a:xfrm>
            <a:off x="4981575" y="2916238"/>
            <a:ext cx="1355725" cy="71818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nSpc>
                <a:spcPct val="60000"/>
              </a:lnSpc>
              <a:spcBef>
                <a:spcPct val="50000"/>
              </a:spcBef>
              <a:defRPr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defRPr>
            </a:lvl1pPr>
          </a:lstStyle>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共同</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配送</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p:txBody>
      </p:sp>
      <p:sp>
        <p:nvSpPr>
          <p:cNvPr id="401" name="文本框 56"/>
          <p:cNvSpPr txBox="1">
            <a:spLocks noChangeArrowheads="1"/>
          </p:cNvSpPr>
          <p:nvPr/>
        </p:nvSpPr>
        <p:spPr bwMode="auto">
          <a:xfrm>
            <a:off x="6700838" y="1981200"/>
            <a:ext cx="1355725" cy="71818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nSpc>
                <a:spcPct val="60000"/>
              </a:lnSpc>
              <a:spcBef>
                <a:spcPct val="50000"/>
              </a:spcBef>
              <a:defRPr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defRPr>
            </a:lvl1pPr>
          </a:lstStyle>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互用</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配送</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p:txBody>
      </p:sp>
      <p:sp>
        <p:nvSpPr>
          <p:cNvPr id="402" name="文本框 57"/>
          <p:cNvSpPr txBox="1">
            <a:spLocks noChangeArrowheads="1"/>
          </p:cNvSpPr>
          <p:nvPr/>
        </p:nvSpPr>
        <p:spPr bwMode="auto">
          <a:xfrm>
            <a:off x="8382000" y="2844800"/>
            <a:ext cx="1355725" cy="71818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nSpc>
                <a:spcPct val="60000"/>
              </a:lnSpc>
              <a:spcBef>
                <a:spcPct val="50000"/>
              </a:spcBef>
              <a:defRPr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defRPr>
            </a:lvl1pPr>
          </a:lstStyle>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第三方</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a:p>
            <a:pPr marL="0" marR="0" lvl="0" indent="0" algn="ctr" defTabSz="914400" rtl="0" eaLnBrk="1" fontAlgn="base" latinLnBrk="0" hangingPunct="1">
              <a:lnSpc>
                <a:spcPct val="6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rPr>
              <a:t>配送</a:t>
            </a:r>
            <a:endParaRPr kumimoji="0" lang="en-US" altLang="zh-CN"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4850" y="1409065"/>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（一）自营配送模式</a:t>
            </a:r>
            <a:endParaRPr lang="zh-CN" altLang="en-US" sz="2400" b="1">
              <a:solidFill>
                <a:srgbClr val="DB5558"/>
              </a:solidFill>
              <a:latin typeface="微软雅黑" panose="020B0503020204020204" charset="-122"/>
              <a:ea typeface="微软雅黑" panose="020B0503020204020204" charset="-122"/>
            </a:endParaRPr>
          </a:p>
        </p:txBody>
      </p:sp>
      <p:sp>
        <p:nvSpPr>
          <p:cNvPr id="3" name="文本框 2"/>
          <p:cNvSpPr txBox="1"/>
          <p:nvPr/>
        </p:nvSpPr>
        <p:spPr>
          <a:xfrm>
            <a:off x="704850" y="2081530"/>
            <a:ext cx="10854055" cy="2377440"/>
          </a:xfrm>
          <a:prstGeom prst="rect">
            <a:avLst/>
          </a:prstGeom>
          <a:noFill/>
        </p:spPr>
        <p:txBody>
          <a:bodyPr wrap="square" rtlCol="0">
            <a:spAutoFit/>
          </a:bodyPr>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自营配送模式是指企业物流配送的各个环节由自身筹建并组织管理，实现对企业内部及外部货物配送的模式，是目前生产流通或综合性企业（集团）所广泛采用的一种配送模式。 </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自营配送是商物流一体化的模式，投资规模大，当配送规模小时，配送成本相对较高。 一般是规模较大的集团公司采用，特别是连锁企业。许多连锁企业都是通过组建自己的配送中心，来完成对内部各场、店的统一采购、统一配送和统一结算。 </a:t>
            </a:r>
            <a:endParaRPr lang="zh-CN" altLang="en-US" sz="2000">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4850" y="1409065"/>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（二）共同配送模式</a:t>
            </a:r>
            <a:endParaRPr lang="zh-CN" altLang="en-US" sz="2400" b="1">
              <a:solidFill>
                <a:srgbClr val="DB5558"/>
              </a:solidFill>
              <a:latin typeface="微软雅黑" panose="020B0503020204020204" charset="-122"/>
              <a:ea typeface="微软雅黑" panose="020B0503020204020204" charset="-122"/>
            </a:endParaRPr>
          </a:p>
        </p:txBody>
      </p:sp>
      <p:sp>
        <p:nvSpPr>
          <p:cNvPr id="3" name="文本框 2"/>
          <p:cNvSpPr txBox="1"/>
          <p:nvPr/>
        </p:nvSpPr>
        <p:spPr>
          <a:xfrm>
            <a:off x="704850" y="2081530"/>
            <a:ext cx="10854055" cy="1920240"/>
          </a:xfrm>
          <a:prstGeom prst="rect">
            <a:avLst/>
          </a:prstGeom>
          <a:noFill/>
        </p:spPr>
        <p:txBody>
          <a:bodyPr wrap="square" rtlCol="0">
            <a:spAutoFit/>
          </a:bodyPr>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共同配送模式是2个或2个以上的有配送业务的企业相互合作对多个用户共同开展配送活动的一种物流模式。 </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共同配送的实质是相同或不同的企业联合，目的是相互调剂使用各自的仓储运输设备，最大限度的提高配送设施的利用率。 </a:t>
            </a:r>
            <a:endParaRPr lang="zh-CN" altLang="en-US" sz="2000">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094105"/>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（二）共同配送模式</a:t>
            </a:r>
            <a:endParaRPr lang="zh-CN" altLang="en-US" sz="2400" b="1">
              <a:solidFill>
                <a:srgbClr val="DB5558"/>
              </a:solidFill>
              <a:latin typeface="微软雅黑" panose="020B0503020204020204" charset="-122"/>
              <a:ea typeface="微软雅黑" panose="020B0503020204020204" charset="-122"/>
            </a:endParaRPr>
          </a:p>
        </p:txBody>
      </p:sp>
      <p:grpSp>
        <p:nvGrpSpPr>
          <p:cNvPr id="12" name="组合 11"/>
          <p:cNvGrpSpPr/>
          <p:nvPr/>
        </p:nvGrpSpPr>
        <p:grpSpPr>
          <a:xfrm>
            <a:off x="706120" y="1622425"/>
            <a:ext cx="11167110" cy="4763770"/>
            <a:chOff x="1112" y="2255"/>
            <a:chExt cx="17586" cy="7502"/>
          </a:xfrm>
        </p:grpSpPr>
        <p:sp>
          <p:nvSpPr>
            <p:cNvPr id="33" name="椭圆 32"/>
            <p:cNvSpPr>
              <a:spLocks noChangeAspect="1"/>
            </p:cNvSpPr>
            <p:nvPr/>
          </p:nvSpPr>
          <p:spPr>
            <a:xfrm>
              <a:off x="5761" y="2291"/>
              <a:ext cx="7467" cy="7467"/>
            </a:xfrm>
            <a:prstGeom prst="ellipse">
              <a:avLst/>
            </a:prstGeom>
            <a:solidFill>
              <a:srgbClr val="00ECFE">
                <a:alpha val="1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0" name="组合 59"/>
            <p:cNvGrpSpPr/>
            <p:nvPr/>
          </p:nvGrpSpPr>
          <p:grpSpPr>
            <a:xfrm>
              <a:off x="1112" y="2255"/>
              <a:ext cx="17586" cy="7317"/>
              <a:chOff x="1262" y="2525"/>
              <a:chExt cx="17586" cy="7317"/>
            </a:xfrm>
          </p:grpSpPr>
          <p:sp>
            <p:nvSpPr>
              <p:cNvPr id="132" name="Title 2"/>
              <p:cNvSpPr>
                <a:spLocks noChangeArrowheads="1"/>
              </p:cNvSpPr>
              <p:nvPr/>
            </p:nvSpPr>
            <p:spPr bwMode="auto">
              <a:xfrm>
                <a:off x="6730" y="2525"/>
                <a:ext cx="6248" cy="1530"/>
              </a:xfrm>
              <a:prstGeom prst="rect">
                <a:avLst/>
              </a:prstGeom>
              <a:noFill/>
              <a:ln w="9525">
                <a:noFill/>
                <a:miter lim="800000"/>
              </a:ln>
            </p:spPr>
            <p:txBody>
              <a:bodyPr anchor="ctr"/>
              <a:p>
                <a:pPr marL="914400" indent="-914400" algn="ctr">
                  <a:lnSpc>
                    <a:spcPct val="90000"/>
                  </a:lnSpc>
                </a:pPr>
                <a:endParaRPr lang="zh-CN" altLang="en-US" sz="2400" b="1">
                  <a:solidFill>
                    <a:schemeClr val="accent1"/>
                  </a:solidFill>
                  <a:latin typeface="Calibri Light" charset="0"/>
                  <a:ea typeface="微软雅黑" panose="020B0503020204020204" charset="-122"/>
                  <a:sym typeface="+mn-ea"/>
                </a:endParaRPr>
              </a:p>
            </p:txBody>
          </p:sp>
          <p:sp>
            <p:nvSpPr>
              <p:cNvPr id="2" name="Title 2"/>
              <p:cNvSpPr>
                <a:spLocks noChangeArrowheads="1"/>
              </p:cNvSpPr>
              <p:nvPr/>
            </p:nvSpPr>
            <p:spPr bwMode="auto">
              <a:xfrm>
                <a:off x="6691" y="2525"/>
                <a:ext cx="6248" cy="1530"/>
              </a:xfrm>
              <a:prstGeom prst="rect">
                <a:avLst/>
              </a:prstGeom>
              <a:noFill/>
              <a:ln w="9525">
                <a:noFill/>
                <a:miter lim="800000"/>
              </a:ln>
            </p:spPr>
            <p:txBody>
              <a:bodyPr anchor="ctr"/>
              <a:p>
                <a:pPr marL="914400" indent="-914400" algn="ctr">
                  <a:lnSpc>
                    <a:spcPct val="90000"/>
                  </a:lnSpc>
                </a:pPr>
                <a:endParaRPr lang="zh-CN" altLang="en-US" sz="2400" b="1">
                  <a:solidFill>
                    <a:schemeClr val="accent1"/>
                  </a:solidFill>
                  <a:latin typeface="Calibri Light" charset="0"/>
                  <a:ea typeface="微软雅黑" panose="020B0503020204020204" charset="-122"/>
                  <a:sym typeface="+mn-ea"/>
                </a:endParaRPr>
              </a:p>
            </p:txBody>
          </p:sp>
          <p:sp>
            <p:nvSpPr>
              <p:cNvPr id="34" name="椭圆 33"/>
              <p:cNvSpPr>
                <a:spLocks noChangeAspect="1"/>
              </p:cNvSpPr>
              <p:nvPr/>
            </p:nvSpPr>
            <p:spPr>
              <a:xfrm>
                <a:off x="6903" y="3612"/>
                <a:ext cx="5394" cy="5394"/>
              </a:xfrm>
              <a:prstGeom prst="ellipse">
                <a:avLst/>
              </a:prstGeom>
              <a:solidFill>
                <a:srgbClr val="1B2F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a:spLocks noChangeAspect="1"/>
              </p:cNvSpPr>
              <p:nvPr/>
            </p:nvSpPr>
            <p:spPr>
              <a:xfrm>
                <a:off x="7897" y="4591"/>
                <a:ext cx="3407" cy="3407"/>
              </a:xfrm>
              <a:prstGeom prst="ellipse">
                <a:avLst/>
              </a:prstGeom>
              <a:solidFill>
                <a:srgbClr val="E7412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a:spLocks noChangeAspect="1"/>
              </p:cNvSpPr>
              <p:nvPr/>
            </p:nvSpPr>
            <p:spPr>
              <a:xfrm>
                <a:off x="5843" y="7998"/>
                <a:ext cx="1134" cy="1134"/>
              </a:xfrm>
              <a:prstGeom prst="ellipse">
                <a:avLst/>
              </a:prstGeom>
              <a:solidFill>
                <a:srgbClr val="1B2F4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a:spLocks noChangeAspect="1"/>
              </p:cNvSpPr>
              <p:nvPr/>
            </p:nvSpPr>
            <p:spPr>
              <a:xfrm>
                <a:off x="5843" y="3501"/>
                <a:ext cx="1134" cy="1134"/>
              </a:xfrm>
              <a:prstGeom prst="ellipse">
                <a:avLst/>
              </a:prstGeom>
              <a:solidFill>
                <a:srgbClr val="E7412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a:spLocks noChangeAspect="1"/>
              </p:cNvSpPr>
              <p:nvPr/>
            </p:nvSpPr>
            <p:spPr>
              <a:xfrm>
                <a:off x="12067" y="7995"/>
                <a:ext cx="1134" cy="1134"/>
              </a:xfrm>
              <a:prstGeom prst="ellipse">
                <a:avLst/>
              </a:prstGeom>
              <a:solidFill>
                <a:srgbClr val="E7412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a:spLocks noChangeAspect="1"/>
              </p:cNvSpPr>
              <p:nvPr/>
            </p:nvSpPr>
            <p:spPr>
              <a:xfrm>
                <a:off x="12082" y="3549"/>
                <a:ext cx="1134" cy="1134"/>
              </a:xfrm>
              <a:prstGeom prst="ellipse">
                <a:avLst/>
              </a:prstGeom>
              <a:solidFill>
                <a:srgbClr val="1B2F4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1262" y="3476"/>
                <a:ext cx="4607" cy="1728"/>
              </a:xfrm>
              <a:prstGeom prst="rect">
                <a:avLst/>
              </a:prstGeom>
              <a:noFill/>
              <a:effectLst/>
            </p:spPr>
            <p:txBody>
              <a:bodyPr wrap="square" rtlCol="0">
                <a:spAutoFit/>
              </a:bodyPr>
              <a:p>
                <a:pPr algn="l" fontAlgn="auto">
                  <a:lnSpc>
                    <a:spcPct val="150000"/>
                  </a:lnSpc>
                </a:pPr>
                <a:r>
                  <a:rPr lang="en-US" altLang="zh-CN" sz="2200" dirty="0" smtClean="0">
                    <a:solidFill>
                      <a:srgbClr val="1B2F47"/>
                    </a:solidFill>
                    <a:latin typeface="微软雅黑" panose="020B0503020204020204" charset="-122"/>
                    <a:ea typeface="微软雅黑" panose="020B0503020204020204" charset="-122"/>
                    <a:sym typeface="+mn-ea"/>
                  </a:rPr>
                  <a:t>1.</a:t>
                </a:r>
                <a:r>
                  <a:rPr lang="zh-CN" altLang="en-US" sz="2200" dirty="0" smtClean="0">
                    <a:solidFill>
                      <a:srgbClr val="1B2F47"/>
                    </a:solidFill>
                    <a:latin typeface="微软雅黑" panose="020B0503020204020204" charset="-122"/>
                    <a:ea typeface="微软雅黑" panose="020B0503020204020204" charset="-122"/>
                    <a:sym typeface="+mn-ea"/>
                  </a:rPr>
                  <a:t>自设配送中心，其规模难以确定。 </a:t>
                </a:r>
                <a:endParaRPr lang="zh-CN" altLang="en-US" sz="2200" dirty="0" smtClean="0">
                  <a:solidFill>
                    <a:srgbClr val="1B2F47"/>
                  </a:solidFill>
                  <a:latin typeface="微软雅黑" panose="020B0503020204020204" charset="-122"/>
                  <a:ea typeface="微软雅黑" panose="020B0503020204020204" charset="-122"/>
                  <a:sym typeface="+mn-ea"/>
                </a:endParaRPr>
              </a:p>
            </p:txBody>
          </p:sp>
          <p:sp>
            <p:nvSpPr>
              <p:cNvPr id="53" name="Freeform 35"/>
              <p:cNvSpPr/>
              <p:nvPr/>
            </p:nvSpPr>
            <p:spPr bwMode="auto">
              <a:xfrm>
                <a:off x="5962" y="8022"/>
                <a:ext cx="816" cy="864"/>
              </a:xfrm>
              <a:custGeom>
                <a:avLst/>
                <a:gdLst>
                  <a:gd name="T0" fmla="*/ 90 w 171"/>
                  <a:gd name="T1" fmla="*/ 8 h 140"/>
                  <a:gd name="T2" fmla="*/ 88 w 171"/>
                  <a:gd name="T3" fmla="*/ 1 h 140"/>
                  <a:gd name="T4" fmla="*/ 82 w 171"/>
                  <a:gd name="T5" fmla="*/ 3 h 140"/>
                  <a:gd name="T6" fmla="*/ 1 w 171"/>
                  <a:gd name="T7" fmla="*/ 132 h 140"/>
                  <a:gd name="T8" fmla="*/ 1 w 171"/>
                  <a:gd name="T9" fmla="*/ 132 h 140"/>
                  <a:gd name="T10" fmla="*/ 3 w 171"/>
                  <a:gd name="T11" fmla="*/ 139 h 140"/>
                  <a:gd name="T12" fmla="*/ 6 w 171"/>
                  <a:gd name="T13" fmla="*/ 140 h 140"/>
                  <a:gd name="T14" fmla="*/ 6 w 171"/>
                  <a:gd name="T15" fmla="*/ 140 h 140"/>
                  <a:gd name="T16" fmla="*/ 166 w 171"/>
                  <a:gd name="T17" fmla="*/ 140 h 140"/>
                  <a:gd name="T18" fmla="*/ 171 w 171"/>
                  <a:gd name="T19" fmla="*/ 135 h 140"/>
                  <a:gd name="T20" fmla="*/ 170 w 171"/>
                  <a:gd name="T21" fmla="*/ 132 h 140"/>
                  <a:gd name="T22" fmla="*/ 110 w 171"/>
                  <a:gd name="T23" fmla="*/ 34 h 140"/>
                  <a:gd name="T24" fmla="*/ 110 w 171"/>
                  <a:gd name="T25" fmla="*/ 34 h 140"/>
                  <a:gd name="T26" fmla="*/ 104 w 171"/>
                  <a:gd name="T27" fmla="*/ 32 h 140"/>
                  <a:gd name="T28" fmla="*/ 102 w 171"/>
                  <a:gd name="T29" fmla="*/ 34 h 140"/>
                  <a:gd name="T30" fmla="*/ 58 w 171"/>
                  <a:gd name="T31" fmla="*/ 105 h 140"/>
                  <a:gd name="T32" fmla="*/ 58 w 171"/>
                  <a:gd name="T33" fmla="*/ 105 h 140"/>
                  <a:gd name="T34" fmla="*/ 59 w 171"/>
                  <a:gd name="T35" fmla="*/ 112 h 140"/>
                  <a:gd name="T36" fmla="*/ 62 w 171"/>
                  <a:gd name="T37" fmla="*/ 112 h 140"/>
                  <a:gd name="T38" fmla="*/ 118 w 171"/>
                  <a:gd name="T39" fmla="*/ 112 h 140"/>
                  <a:gd name="T40" fmla="*/ 123 w 171"/>
                  <a:gd name="T41" fmla="*/ 107 h 140"/>
                  <a:gd name="T42" fmla="*/ 122 w 171"/>
                  <a:gd name="T43" fmla="*/ 104 h 140"/>
                  <a:gd name="T44" fmla="*/ 108 w 171"/>
                  <a:gd name="T45" fmla="*/ 82 h 140"/>
                  <a:gd name="T46" fmla="*/ 101 w 171"/>
                  <a:gd name="T47" fmla="*/ 81 h 140"/>
                  <a:gd name="T48" fmla="*/ 100 w 171"/>
                  <a:gd name="T49" fmla="*/ 88 h 140"/>
                  <a:gd name="T50" fmla="*/ 109 w 171"/>
                  <a:gd name="T51" fmla="*/ 102 h 140"/>
                  <a:gd name="T52" fmla="*/ 71 w 171"/>
                  <a:gd name="T53" fmla="*/ 102 h 140"/>
                  <a:gd name="T54" fmla="*/ 106 w 171"/>
                  <a:gd name="T55" fmla="*/ 46 h 140"/>
                  <a:gd name="T56" fmla="*/ 157 w 171"/>
                  <a:gd name="T57" fmla="*/ 130 h 140"/>
                  <a:gd name="T58" fmla="*/ 15 w 171"/>
                  <a:gd name="T59" fmla="*/ 130 h 140"/>
                  <a:gd name="T60" fmla="*/ 90 w 171"/>
                  <a:gd name="T61"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1" h="140">
                    <a:moveTo>
                      <a:pt x="90" y="8"/>
                    </a:moveTo>
                    <a:cubicBezTo>
                      <a:pt x="92" y="6"/>
                      <a:pt x="91" y="2"/>
                      <a:pt x="88" y="1"/>
                    </a:cubicBezTo>
                    <a:cubicBezTo>
                      <a:pt x="86" y="0"/>
                      <a:pt x="83" y="0"/>
                      <a:pt x="82" y="3"/>
                    </a:cubicBezTo>
                    <a:cubicBezTo>
                      <a:pt x="1" y="132"/>
                      <a:pt x="1" y="132"/>
                      <a:pt x="1" y="132"/>
                    </a:cubicBezTo>
                    <a:cubicBezTo>
                      <a:pt x="1" y="132"/>
                      <a:pt x="1" y="132"/>
                      <a:pt x="1" y="132"/>
                    </a:cubicBezTo>
                    <a:cubicBezTo>
                      <a:pt x="0" y="135"/>
                      <a:pt x="1" y="138"/>
                      <a:pt x="3" y="139"/>
                    </a:cubicBezTo>
                    <a:cubicBezTo>
                      <a:pt x="4" y="140"/>
                      <a:pt x="5" y="140"/>
                      <a:pt x="6" y="140"/>
                    </a:cubicBezTo>
                    <a:cubicBezTo>
                      <a:pt x="6" y="140"/>
                      <a:pt x="6" y="140"/>
                      <a:pt x="6" y="140"/>
                    </a:cubicBezTo>
                    <a:cubicBezTo>
                      <a:pt x="166" y="140"/>
                      <a:pt x="166" y="140"/>
                      <a:pt x="166" y="140"/>
                    </a:cubicBezTo>
                    <a:cubicBezTo>
                      <a:pt x="169" y="140"/>
                      <a:pt x="171" y="138"/>
                      <a:pt x="171" y="135"/>
                    </a:cubicBezTo>
                    <a:cubicBezTo>
                      <a:pt x="171" y="134"/>
                      <a:pt x="171" y="133"/>
                      <a:pt x="170" y="132"/>
                    </a:cubicBezTo>
                    <a:cubicBezTo>
                      <a:pt x="110" y="34"/>
                      <a:pt x="110" y="34"/>
                      <a:pt x="110" y="34"/>
                    </a:cubicBezTo>
                    <a:cubicBezTo>
                      <a:pt x="110" y="34"/>
                      <a:pt x="110" y="34"/>
                      <a:pt x="110" y="34"/>
                    </a:cubicBezTo>
                    <a:cubicBezTo>
                      <a:pt x="109" y="31"/>
                      <a:pt x="106" y="31"/>
                      <a:pt x="104" y="32"/>
                    </a:cubicBezTo>
                    <a:cubicBezTo>
                      <a:pt x="103" y="33"/>
                      <a:pt x="102" y="33"/>
                      <a:pt x="102" y="34"/>
                    </a:cubicBezTo>
                    <a:cubicBezTo>
                      <a:pt x="58" y="105"/>
                      <a:pt x="58" y="105"/>
                      <a:pt x="58" y="105"/>
                    </a:cubicBezTo>
                    <a:cubicBezTo>
                      <a:pt x="58" y="105"/>
                      <a:pt x="58" y="105"/>
                      <a:pt x="58" y="105"/>
                    </a:cubicBezTo>
                    <a:cubicBezTo>
                      <a:pt x="56" y="107"/>
                      <a:pt x="57" y="110"/>
                      <a:pt x="59" y="112"/>
                    </a:cubicBezTo>
                    <a:cubicBezTo>
                      <a:pt x="60" y="112"/>
                      <a:pt x="61" y="112"/>
                      <a:pt x="62" y="112"/>
                    </a:cubicBezTo>
                    <a:cubicBezTo>
                      <a:pt x="118" y="112"/>
                      <a:pt x="118" y="112"/>
                      <a:pt x="118" y="112"/>
                    </a:cubicBezTo>
                    <a:cubicBezTo>
                      <a:pt x="121" y="112"/>
                      <a:pt x="123" y="110"/>
                      <a:pt x="123" y="107"/>
                    </a:cubicBezTo>
                    <a:cubicBezTo>
                      <a:pt x="123" y="106"/>
                      <a:pt x="123" y="105"/>
                      <a:pt x="122" y="104"/>
                    </a:cubicBezTo>
                    <a:cubicBezTo>
                      <a:pt x="108" y="82"/>
                      <a:pt x="108" y="82"/>
                      <a:pt x="108" y="82"/>
                    </a:cubicBezTo>
                    <a:cubicBezTo>
                      <a:pt x="107" y="80"/>
                      <a:pt x="104" y="79"/>
                      <a:pt x="101" y="81"/>
                    </a:cubicBezTo>
                    <a:cubicBezTo>
                      <a:pt x="99" y="82"/>
                      <a:pt x="98" y="85"/>
                      <a:pt x="100" y="88"/>
                    </a:cubicBezTo>
                    <a:cubicBezTo>
                      <a:pt x="109" y="102"/>
                      <a:pt x="109" y="102"/>
                      <a:pt x="109" y="102"/>
                    </a:cubicBezTo>
                    <a:cubicBezTo>
                      <a:pt x="71" y="102"/>
                      <a:pt x="71" y="102"/>
                      <a:pt x="71" y="102"/>
                    </a:cubicBezTo>
                    <a:cubicBezTo>
                      <a:pt x="106" y="46"/>
                      <a:pt x="106" y="46"/>
                      <a:pt x="106" y="46"/>
                    </a:cubicBezTo>
                    <a:cubicBezTo>
                      <a:pt x="157" y="130"/>
                      <a:pt x="157" y="130"/>
                      <a:pt x="157" y="130"/>
                    </a:cubicBezTo>
                    <a:cubicBezTo>
                      <a:pt x="15" y="130"/>
                      <a:pt x="15" y="130"/>
                      <a:pt x="15" y="130"/>
                    </a:cubicBezTo>
                    <a:cubicBezTo>
                      <a:pt x="90" y="8"/>
                      <a:pt x="90" y="8"/>
                      <a:pt x="90" y="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4" name="Freeform 5"/>
              <p:cNvSpPr/>
              <p:nvPr/>
            </p:nvSpPr>
            <p:spPr bwMode="auto">
              <a:xfrm>
                <a:off x="12178" y="3807"/>
                <a:ext cx="929" cy="828"/>
              </a:xfrm>
              <a:custGeom>
                <a:avLst/>
                <a:gdLst>
                  <a:gd name="T0" fmla="*/ 34 w 173"/>
                  <a:gd name="T1" fmla="*/ 14 h 140"/>
                  <a:gd name="T2" fmla="*/ 31 w 173"/>
                  <a:gd name="T3" fmla="*/ 8 h 140"/>
                  <a:gd name="T4" fmla="*/ 25 w 173"/>
                  <a:gd name="T5" fmla="*/ 11 h 140"/>
                  <a:gd name="T6" fmla="*/ 1 w 173"/>
                  <a:gd name="T7" fmla="*/ 68 h 140"/>
                  <a:gd name="T8" fmla="*/ 4 w 173"/>
                  <a:gd name="T9" fmla="*/ 76 h 140"/>
                  <a:gd name="T10" fmla="*/ 102 w 173"/>
                  <a:gd name="T11" fmla="*/ 137 h 140"/>
                  <a:gd name="T12" fmla="*/ 111 w 173"/>
                  <a:gd name="T13" fmla="*/ 135 h 140"/>
                  <a:gd name="T14" fmla="*/ 170 w 173"/>
                  <a:gd name="T15" fmla="*/ 9 h 140"/>
                  <a:gd name="T16" fmla="*/ 164 w 173"/>
                  <a:gd name="T17" fmla="*/ 0 h 140"/>
                  <a:gd name="T18" fmla="*/ 54 w 173"/>
                  <a:gd name="T19" fmla="*/ 1 h 140"/>
                  <a:gd name="T20" fmla="*/ 49 w 173"/>
                  <a:gd name="T21" fmla="*/ 8 h 140"/>
                  <a:gd name="T22" fmla="*/ 64 w 173"/>
                  <a:gd name="T23" fmla="*/ 79 h 140"/>
                  <a:gd name="T24" fmla="*/ 73 w 173"/>
                  <a:gd name="T25" fmla="*/ 83 h 140"/>
                  <a:gd name="T26" fmla="*/ 122 w 173"/>
                  <a:gd name="T27" fmla="*/ 55 h 140"/>
                  <a:gd name="T28" fmla="*/ 124 w 173"/>
                  <a:gd name="T29" fmla="*/ 46 h 140"/>
                  <a:gd name="T30" fmla="*/ 101 w 173"/>
                  <a:gd name="T31" fmla="*/ 22 h 140"/>
                  <a:gd name="T32" fmla="*/ 92 w 173"/>
                  <a:gd name="T33" fmla="*/ 23 h 140"/>
                  <a:gd name="T34" fmla="*/ 81 w 173"/>
                  <a:gd name="T35" fmla="*/ 42 h 140"/>
                  <a:gd name="T36" fmla="*/ 83 w 173"/>
                  <a:gd name="T37" fmla="*/ 49 h 140"/>
                  <a:gd name="T38" fmla="*/ 90 w 173"/>
                  <a:gd name="T39" fmla="*/ 47 h 140"/>
                  <a:gd name="T40" fmla="*/ 98 w 173"/>
                  <a:gd name="T41" fmla="*/ 33 h 140"/>
                  <a:gd name="T42" fmla="*/ 113 w 173"/>
                  <a:gd name="T43" fmla="*/ 49 h 140"/>
                  <a:gd name="T44" fmla="*/ 73 w 173"/>
                  <a:gd name="T45" fmla="*/ 71 h 140"/>
                  <a:gd name="T46" fmla="*/ 59 w 173"/>
                  <a:gd name="T47" fmla="*/ 11 h 140"/>
                  <a:gd name="T48" fmla="*/ 158 w 173"/>
                  <a:gd name="T49" fmla="*/ 10 h 140"/>
                  <a:gd name="T50" fmla="*/ 104 w 173"/>
                  <a:gd name="T51" fmla="*/ 126 h 140"/>
                  <a:gd name="T52" fmla="*/ 12 w 173"/>
                  <a:gd name="T53" fmla="*/ 69 h 140"/>
                  <a:gd name="T54" fmla="*/ 34 w 173"/>
                  <a:gd name="T55"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40">
                    <a:moveTo>
                      <a:pt x="34" y="14"/>
                    </a:moveTo>
                    <a:cubicBezTo>
                      <a:pt x="35" y="12"/>
                      <a:pt x="34" y="9"/>
                      <a:pt x="31" y="8"/>
                    </a:cubicBezTo>
                    <a:cubicBezTo>
                      <a:pt x="29" y="7"/>
                      <a:pt x="26" y="8"/>
                      <a:pt x="25" y="11"/>
                    </a:cubicBezTo>
                    <a:cubicBezTo>
                      <a:pt x="1" y="68"/>
                      <a:pt x="1" y="68"/>
                      <a:pt x="1" y="68"/>
                    </a:cubicBezTo>
                    <a:cubicBezTo>
                      <a:pt x="0" y="72"/>
                      <a:pt x="0" y="74"/>
                      <a:pt x="4" y="76"/>
                    </a:cubicBezTo>
                    <a:cubicBezTo>
                      <a:pt x="102" y="137"/>
                      <a:pt x="102" y="137"/>
                      <a:pt x="102" y="137"/>
                    </a:cubicBezTo>
                    <a:cubicBezTo>
                      <a:pt x="106" y="140"/>
                      <a:pt x="109" y="139"/>
                      <a:pt x="111" y="135"/>
                    </a:cubicBezTo>
                    <a:cubicBezTo>
                      <a:pt x="170" y="9"/>
                      <a:pt x="170" y="9"/>
                      <a:pt x="170" y="9"/>
                    </a:cubicBezTo>
                    <a:cubicBezTo>
                      <a:pt x="173" y="3"/>
                      <a:pt x="170" y="0"/>
                      <a:pt x="164" y="0"/>
                    </a:cubicBezTo>
                    <a:cubicBezTo>
                      <a:pt x="54" y="1"/>
                      <a:pt x="54" y="1"/>
                      <a:pt x="54" y="1"/>
                    </a:cubicBezTo>
                    <a:cubicBezTo>
                      <a:pt x="49" y="1"/>
                      <a:pt x="48" y="3"/>
                      <a:pt x="49" y="8"/>
                    </a:cubicBezTo>
                    <a:cubicBezTo>
                      <a:pt x="64" y="79"/>
                      <a:pt x="64" y="79"/>
                      <a:pt x="64" y="79"/>
                    </a:cubicBezTo>
                    <a:cubicBezTo>
                      <a:pt x="65" y="84"/>
                      <a:pt x="68" y="85"/>
                      <a:pt x="73" y="83"/>
                    </a:cubicBezTo>
                    <a:cubicBezTo>
                      <a:pt x="122" y="55"/>
                      <a:pt x="122" y="55"/>
                      <a:pt x="122" y="55"/>
                    </a:cubicBezTo>
                    <a:cubicBezTo>
                      <a:pt x="127" y="53"/>
                      <a:pt x="127" y="50"/>
                      <a:pt x="124" y="46"/>
                    </a:cubicBezTo>
                    <a:cubicBezTo>
                      <a:pt x="101" y="22"/>
                      <a:pt x="101" y="22"/>
                      <a:pt x="101" y="22"/>
                    </a:cubicBezTo>
                    <a:cubicBezTo>
                      <a:pt x="98" y="18"/>
                      <a:pt x="95" y="18"/>
                      <a:pt x="92" y="23"/>
                    </a:cubicBezTo>
                    <a:cubicBezTo>
                      <a:pt x="81" y="42"/>
                      <a:pt x="81" y="42"/>
                      <a:pt x="81" y="42"/>
                    </a:cubicBezTo>
                    <a:cubicBezTo>
                      <a:pt x="80" y="45"/>
                      <a:pt x="81" y="48"/>
                      <a:pt x="83" y="49"/>
                    </a:cubicBezTo>
                    <a:cubicBezTo>
                      <a:pt x="85" y="50"/>
                      <a:pt x="88" y="50"/>
                      <a:pt x="90" y="47"/>
                    </a:cubicBezTo>
                    <a:cubicBezTo>
                      <a:pt x="98" y="33"/>
                      <a:pt x="98" y="33"/>
                      <a:pt x="98" y="33"/>
                    </a:cubicBezTo>
                    <a:cubicBezTo>
                      <a:pt x="113" y="49"/>
                      <a:pt x="113" y="49"/>
                      <a:pt x="113" y="49"/>
                    </a:cubicBezTo>
                    <a:cubicBezTo>
                      <a:pt x="73" y="71"/>
                      <a:pt x="73" y="71"/>
                      <a:pt x="73" y="71"/>
                    </a:cubicBezTo>
                    <a:cubicBezTo>
                      <a:pt x="59" y="11"/>
                      <a:pt x="59" y="11"/>
                      <a:pt x="59" y="11"/>
                    </a:cubicBezTo>
                    <a:cubicBezTo>
                      <a:pt x="158" y="10"/>
                      <a:pt x="158" y="10"/>
                      <a:pt x="158" y="10"/>
                    </a:cubicBezTo>
                    <a:cubicBezTo>
                      <a:pt x="104" y="126"/>
                      <a:pt x="104" y="126"/>
                      <a:pt x="104" y="126"/>
                    </a:cubicBezTo>
                    <a:cubicBezTo>
                      <a:pt x="12" y="69"/>
                      <a:pt x="12" y="69"/>
                      <a:pt x="12" y="69"/>
                    </a:cubicBezTo>
                    <a:cubicBezTo>
                      <a:pt x="34" y="14"/>
                      <a:pt x="34" y="14"/>
                      <a:pt x="34" y="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24" name="Freeform 86"/>
              <p:cNvSpPr>
                <a:spLocks noEditPoints="1"/>
              </p:cNvSpPr>
              <p:nvPr/>
            </p:nvSpPr>
            <p:spPr bwMode="auto">
              <a:xfrm>
                <a:off x="5962" y="3611"/>
                <a:ext cx="815" cy="788"/>
              </a:xfrm>
              <a:custGeom>
                <a:avLst/>
                <a:gdLst>
                  <a:gd name="T0" fmla="*/ 45 w 197"/>
                  <a:gd name="T1" fmla="*/ 43 h 237"/>
                  <a:gd name="T2" fmla="*/ 24 w 197"/>
                  <a:gd name="T3" fmla="*/ 64 h 237"/>
                  <a:gd name="T4" fmla="*/ 0 w 197"/>
                  <a:gd name="T5" fmla="*/ 64 h 237"/>
                  <a:gd name="T6" fmla="*/ 0 w 197"/>
                  <a:gd name="T7" fmla="*/ 98 h 237"/>
                  <a:gd name="T8" fmla="*/ 24 w 197"/>
                  <a:gd name="T9" fmla="*/ 98 h 237"/>
                  <a:gd name="T10" fmla="*/ 45 w 197"/>
                  <a:gd name="T11" fmla="*/ 118 h 237"/>
                  <a:gd name="T12" fmla="*/ 24 w 197"/>
                  <a:gd name="T13" fmla="*/ 139 h 237"/>
                  <a:gd name="T14" fmla="*/ 0 w 197"/>
                  <a:gd name="T15" fmla="*/ 139 h 237"/>
                  <a:gd name="T16" fmla="*/ 0 w 197"/>
                  <a:gd name="T17" fmla="*/ 173 h 237"/>
                  <a:gd name="T18" fmla="*/ 24 w 197"/>
                  <a:gd name="T19" fmla="*/ 173 h 237"/>
                  <a:gd name="T20" fmla="*/ 45 w 197"/>
                  <a:gd name="T21" fmla="*/ 193 h 237"/>
                  <a:gd name="T22" fmla="*/ 24 w 197"/>
                  <a:gd name="T23" fmla="*/ 214 h 237"/>
                  <a:gd name="T24" fmla="*/ 0 w 197"/>
                  <a:gd name="T25" fmla="*/ 214 h 237"/>
                  <a:gd name="T26" fmla="*/ 0 w 197"/>
                  <a:gd name="T27" fmla="*/ 218 h 237"/>
                  <a:gd name="T28" fmla="*/ 18 w 197"/>
                  <a:gd name="T29" fmla="*/ 237 h 237"/>
                  <a:gd name="T30" fmla="*/ 178 w 197"/>
                  <a:gd name="T31" fmla="*/ 237 h 237"/>
                  <a:gd name="T32" fmla="*/ 197 w 197"/>
                  <a:gd name="T33" fmla="*/ 218 h 237"/>
                  <a:gd name="T34" fmla="*/ 197 w 197"/>
                  <a:gd name="T35" fmla="*/ 18 h 237"/>
                  <a:gd name="T36" fmla="*/ 178 w 197"/>
                  <a:gd name="T37" fmla="*/ 0 h 237"/>
                  <a:gd name="T38" fmla="*/ 18 w 197"/>
                  <a:gd name="T39" fmla="*/ 0 h 237"/>
                  <a:gd name="T40" fmla="*/ 0 w 197"/>
                  <a:gd name="T41" fmla="*/ 18 h 237"/>
                  <a:gd name="T42" fmla="*/ 0 w 197"/>
                  <a:gd name="T43" fmla="*/ 23 h 237"/>
                  <a:gd name="T44" fmla="*/ 24 w 197"/>
                  <a:gd name="T45" fmla="*/ 23 h 237"/>
                  <a:gd name="T46" fmla="*/ 45 w 197"/>
                  <a:gd name="T47" fmla="*/ 43 h 237"/>
                  <a:gd name="T48" fmla="*/ 72 w 197"/>
                  <a:gd name="T49" fmla="*/ 119 h 237"/>
                  <a:gd name="T50" fmla="*/ 83 w 197"/>
                  <a:gd name="T51" fmla="*/ 112 h 237"/>
                  <a:gd name="T52" fmla="*/ 85 w 197"/>
                  <a:gd name="T53" fmla="*/ 101 h 237"/>
                  <a:gd name="T54" fmla="*/ 81 w 197"/>
                  <a:gd name="T55" fmla="*/ 95 h 237"/>
                  <a:gd name="T56" fmla="*/ 78 w 197"/>
                  <a:gd name="T57" fmla="*/ 81 h 237"/>
                  <a:gd name="T58" fmla="*/ 111 w 197"/>
                  <a:gd name="T59" fmla="*/ 48 h 237"/>
                  <a:gd name="T60" fmla="*/ 144 w 197"/>
                  <a:gd name="T61" fmla="*/ 81 h 237"/>
                  <a:gd name="T62" fmla="*/ 142 w 197"/>
                  <a:gd name="T63" fmla="*/ 94 h 237"/>
                  <a:gd name="T64" fmla="*/ 137 w 197"/>
                  <a:gd name="T65" fmla="*/ 101 h 237"/>
                  <a:gd name="T66" fmla="*/ 139 w 197"/>
                  <a:gd name="T67" fmla="*/ 112 h 237"/>
                  <a:gd name="T68" fmla="*/ 149 w 197"/>
                  <a:gd name="T69" fmla="*/ 118 h 237"/>
                  <a:gd name="T70" fmla="*/ 175 w 197"/>
                  <a:gd name="T71" fmla="*/ 170 h 237"/>
                  <a:gd name="T72" fmla="*/ 47 w 197"/>
                  <a:gd name="T73" fmla="*/ 170 h 237"/>
                  <a:gd name="T74" fmla="*/ 72 w 197"/>
                  <a:gd name="T75" fmla="*/ 11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237">
                    <a:moveTo>
                      <a:pt x="45" y="43"/>
                    </a:moveTo>
                    <a:cubicBezTo>
                      <a:pt x="45" y="55"/>
                      <a:pt x="35" y="64"/>
                      <a:pt x="24" y="64"/>
                    </a:cubicBezTo>
                    <a:cubicBezTo>
                      <a:pt x="0" y="64"/>
                      <a:pt x="0" y="64"/>
                      <a:pt x="0" y="64"/>
                    </a:cubicBezTo>
                    <a:cubicBezTo>
                      <a:pt x="0" y="98"/>
                      <a:pt x="0" y="98"/>
                      <a:pt x="0" y="98"/>
                    </a:cubicBezTo>
                    <a:cubicBezTo>
                      <a:pt x="24" y="98"/>
                      <a:pt x="24" y="98"/>
                      <a:pt x="24" y="98"/>
                    </a:cubicBezTo>
                    <a:cubicBezTo>
                      <a:pt x="35" y="98"/>
                      <a:pt x="45" y="107"/>
                      <a:pt x="45" y="118"/>
                    </a:cubicBezTo>
                    <a:cubicBezTo>
                      <a:pt x="45" y="130"/>
                      <a:pt x="35" y="139"/>
                      <a:pt x="24" y="139"/>
                    </a:cubicBezTo>
                    <a:cubicBezTo>
                      <a:pt x="0" y="139"/>
                      <a:pt x="0" y="139"/>
                      <a:pt x="0" y="139"/>
                    </a:cubicBezTo>
                    <a:cubicBezTo>
                      <a:pt x="0" y="173"/>
                      <a:pt x="0" y="173"/>
                      <a:pt x="0" y="173"/>
                    </a:cubicBezTo>
                    <a:cubicBezTo>
                      <a:pt x="24" y="173"/>
                      <a:pt x="24" y="173"/>
                      <a:pt x="24" y="173"/>
                    </a:cubicBezTo>
                    <a:cubicBezTo>
                      <a:pt x="35" y="173"/>
                      <a:pt x="45" y="182"/>
                      <a:pt x="45" y="193"/>
                    </a:cubicBezTo>
                    <a:cubicBezTo>
                      <a:pt x="45" y="205"/>
                      <a:pt x="35" y="214"/>
                      <a:pt x="24" y="214"/>
                    </a:cubicBezTo>
                    <a:cubicBezTo>
                      <a:pt x="0" y="214"/>
                      <a:pt x="0" y="214"/>
                      <a:pt x="0" y="214"/>
                    </a:cubicBezTo>
                    <a:cubicBezTo>
                      <a:pt x="0" y="218"/>
                      <a:pt x="0" y="218"/>
                      <a:pt x="0" y="218"/>
                    </a:cubicBezTo>
                    <a:cubicBezTo>
                      <a:pt x="0" y="229"/>
                      <a:pt x="8" y="237"/>
                      <a:pt x="18" y="237"/>
                    </a:cubicBezTo>
                    <a:cubicBezTo>
                      <a:pt x="178" y="237"/>
                      <a:pt x="178" y="237"/>
                      <a:pt x="178" y="237"/>
                    </a:cubicBezTo>
                    <a:cubicBezTo>
                      <a:pt x="189" y="237"/>
                      <a:pt x="197" y="229"/>
                      <a:pt x="197" y="218"/>
                    </a:cubicBezTo>
                    <a:cubicBezTo>
                      <a:pt x="197" y="18"/>
                      <a:pt x="197" y="18"/>
                      <a:pt x="197" y="18"/>
                    </a:cubicBezTo>
                    <a:cubicBezTo>
                      <a:pt x="197" y="8"/>
                      <a:pt x="189" y="0"/>
                      <a:pt x="178" y="0"/>
                    </a:cubicBezTo>
                    <a:cubicBezTo>
                      <a:pt x="18" y="0"/>
                      <a:pt x="18" y="0"/>
                      <a:pt x="18" y="0"/>
                    </a:cubicBezTo>
                    <a:cubicBezTo>
                      <a:pt x="8" y="0"/>
                      <a:pt x="0" y="8"/>
                      <a:pt x="0" y="18"/>
                    </a:cubicBezTo>
                    <a:cubicBezTo>
                      <a:pt x="0" y="23"/>
                      <a:pt x="0" y="23"/>
                      <a:pt x="0" y="23"/>
                    </a:cubicBezTo>
                    <a:cubicBezTo>
                      <a:pt x="24" y="23"/>
                      <a:pt x="24" y="23"/>
                      <a:pt x="24" y="23"/>
                    </a:cubicBezTo>
                    <a:cubicBezTo>
                      <a:pt x="35" y="23"/>
                      <a:pt x="45" y="32"/>
                      <a:pt x="45" y="43"/>
                    </a:cubicBezTo>
                    <a:close/>
                    <a:moveTo>
                      <a:pt x="72" y="119"/>
                    </a:moveTo>
                    <a:cubicBezTo>
                      <a:pt x="78" y="114"/>
                      <a:pt x="83" y="112"/>
                      <a:pt x="83" y="112"/>
                    </a:cubicBezTo>
                    <a:cubicBezTo>
                      <a:pt x="88" y="110"/>
                      <a:pt x="89" y="105"/>
                      <a:pt x="85" y="101"/>
                    </a:cubicBezTo>
                    <a:cubicBezTo>
                      <a:pt x="85" y="101"/>
                      <a:pt x="84" y="100"/>
                      <a:pt x="81" y="95"/>
                    </a:cubicBezTo>
                    <a:cubicBezTo>
                      <a:pt x="79" y="91"/>
                      <a:pt x="78" y="86"/>
                      <a:pt x="78" y="81"/>
                    </a:cubicBezTo>
                    <a:cubicBezTo>
                      <a:pt x="78" y="63"/>
                      <a:pt x="93" y="48"/>
                      <a:pt x="111" y="48"/>
                    </a:cubicBezTo>
                    <a:cubicBezTo>
                      <a:pt x="129" y="48"/>
                      <a:pt x="144" y="63"/>
                      <a:pt x="144" y="81"/>
                    </a:cubicBezTo>
                    <a:cubicBezTo>
                      <a:pt x="144" y="85"/>
                      <a:pt x="143" y="90"/>
                      <a:pt x="142" y="94"/>
                    </a:cubicBezTo>
                    <a:cubicBezTo>
                      <a:pt x="139" y="100"/>
                      <a:pt x="137" y="101"/>
                      <a:pt x="137" y="101"/>
                    </a:cubicBezTo>
                    <a:cubicBezTo>
                      <a:pt x="133" y="105"/>
                      <a:pt x="134" y="110"/>
                      <a:pt x="139" y="112"/>
                    </a:cubicBezTo>
                    <a:cubicBezTo>
                      <a:pt x="139" y="112"/>
                      <a:pt x="144" y="114"/>
                      <a:pt x="149" y="118"/>
                    </a:cubicBezTo>
                    <a:cubicBezTo>
                      <a:pt x="165" y="130"/>
                      <a:pt x="175" y="149"/>
                      <a:pt x="175" y="170"/>
                    </a:cubicBezTo>
                    <a:cubicBezTo>
                      <a:pt x="175" y="195"/>
                      <a:pt x="47" y="194"/>
                      <a:pt x="47" y="170"/>
                    </a:cubicBezTo>
                    <a:cubicBezTo>
                      <a:pt x="47" y="149"/>
                      <a:pt x="57" y="131"/>
                      <a:pt x="72" y="11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3" name="Freeform 103"/>
              <p:cNvSpPr/>
              <p:nvPr/>
            </p:nvSpPr>
            <p:spPr bwMode="auto">
              <a:xfrm>
                <a:off x="12436" y="8306"/>
                <a:ext cx="629" cy="486"/>
              </a:xfrm>
              <a:custGeom>
                <a:avLst/>
                <a:gdLst>
                  <a:gd name="T0" fmla="*/ 559 w 587"/>
                  <a:gd name="T1" fmla="*/ 159 h 435"/>
                  <a:gd name="T2" fmla="*/ 587 w 587"/>
                  <a:gd name="T3" fmla="*/ 0 h 435"/>
                  <a:gd name="T4" fmla="*/ 457 w 587"/>
                  <a:gd name="T5" fmla="*/ 92 h 435"/>
                  <a:gd name="T6" fmla="*/ 492 w 587"/>
                  <a:gd name="T7" fmla="*/ 92 h 435"/>
                  <a:gd name="T8" fmla="*/ 369 w 587"/>
                  <a:gd name="T9" fmla="*/ 277 h 435"/>
                  <a:gd name="T10" fmla="*/ 289 w 587"/>
                  <a:gd name="T11" fmla="*/ 341 h 435"/>
                  <a:gd name="T12" fmla="*/ 185 w 587"/>
                  <a:gd name="T13" fmla="*/ 234 h 435"/>
                  <a:gd name="T14" fmla="*/ 0 w 587"/>
                  <a:gd name="T15" fmla="*/ 362 h 435"/>
                  <a:gd name="T16" fmla="*/ 0 w 587"/>
                  <a:gd name="T17" fmla="*/ 435 h 435"/>
                  <a:gd name="T18" fmla="*/ 178 w 587"/>
                  <a:gd name="T19" fmla="*/ 312 h 435"/>
                  <a:gd name="T20" fmla="*/ 284 w 587"/>
                  <a:gd name="T21" fmla="*/ 421 h 435"/>
                  <a:gd name="T22" fmla="*/ 414 w 587"/>
                  <a:gd name="T23" fmla="*/ 317 h 435"/>
                  <a:gd name="T24" fmla="*/ 542 w 587"/>
                  <a:gd name="T25" fmla="*/ 125 h 435"/>
                  <a:gd name="T26" fmla="*/ 559 w 587"/>
                  <a:gd name="T27" fmla="*/ 15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435">
                    <a:moveTo>
                      <a:pt x="559" y="159"/>
                    </a:moveTo>
                    <a:lnTo>
                      <a:pt x="587" y="0"/>
                    </a:lnTo>
                    <a:lnTo>
                      <a:pt x="457" y="92"/>
                    </a:lnTo>
                    <a:lnTo>
                      <a:pt x="492" y="92"/>
                    </a:lnTo>
                    <a:lnTo>
                      <a:pt x="369" y="277"/>
                    </a:lnTo>
                    <a:lnTo>
                      <a:pt x="289" y="341"/>
                    </a:lnTo>
                    <a:lnTo>
                      <a:pt x="185" y="234"/>
                    </a:lnTo>
                    <a:lnTo>
                      <a:pt x="0" y="362"/>
                    </a:lnTo>
                    <a:lnTo>
                      <a:pt x="0" y="435"/>
                    </a:lnTo>
                    <a:lnTo>
                      <a:pt x="178" y="312"/>
                    </a:lnTo>
                    <a:lnTo>
                      <a:pt x="284" y="421"/>
                    </a:lnTo>
                    <a:lnTo>
                      <a:pt x="414" y="317"/>
                    </a:lnTo>
                    <a:lnTo>
                      <a:pt x="542" y="125"/>
                    </a:lnTo>
                    <a:lnTo>
                      <a:pt x="559" y="15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4" name="Freeform 104"/>
              <p:cNvSpPr/>
              <p:nvPr/>
            </p:nvSpPr>
            <p:spPr bwMode="auto">
              <a:xfrm>
                <a:off x="12295" y="8262"/>
                <a:ext cx="705" cy="698"/>
              </a:xfrm>
              <a:custGeom>
                <a:avLst/>
                <a:gdLst>
                  <a:gd name="T0" fmla="*/ 42 w 658"/>
                  <a:gd name="T1" fmla="*/ 0 h 625"/>
                  <a:gd name="T2" fmla="*/ 21 w 658"/>
                  <a:gd name="T3" fmla="*/ 0 h 625"/>
                  <a:gd name="T4" fmla="*/ 21 w 658"/>
                  <a:gd name="T5" fmla="*/ 582 h 625"/>
                  <a:gd name="T6" fmla="*/ 0 w 658"/>
                  <a:gd name="T7" fmla="*/ 582 h 625"/>
                  <a:gd name="T8" fmla="*/ 0 w 658"/>
                  <a:gd name="T9" fmla="*/ 606 h 625"/>
                  <a:gd name="T10" fmla="*/ 21 w 658"/>
                  <a:gd name="T11" fmla="*/ 606 h 625"/>
                  <a:gd name="T12" fmla="*/ 21 w 658"/>
                  <a:gd name="T13" fmla="*/ 625 h 625"/>
                  <a:gd name="T14" fmla="*/ 42 w 658"/>
                  <a:gd name="T15" fmla="*/ 625 h 625"/>
                  <a:gd name="T16" fmla="*/ 42 w 658"/>
                  <a:gd name="T17" fmla="*/ 606 h 625"/>
                  <a:gd name="T18" fmla="*/ 658 w 658"/>
                  <a:gd name="T19" fmla="*/ 606 h 625"/>
                  <a:gd name="T20" fmla="*/ 658 w 658"/>
                  <a:gd name="T21" fmla="*/ 582 h 625"/>
                  <a:gd name="T22" fmla="*/ 42 w 658"/>
                  <a:gd name="T23" fmla="*/ 582 h 625"/>
                  <a:gd name="T24" fmla="*/ 42 w 658"/>
                  <a:gd name="T25"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625">
                    <a:moveTo>
                      <a:pt x="42" y="0"/>
                    </a:moveTo>
                    <a:lnTo>
                      <a:pt x="21" y="0"/>
                    </a:lnTo>
                    <a:lnTo>
                      <a:pt x="21" y="582"/>
                    </a:lnTo>
                    <a:lnTo>
                      <a:pt x="0" y="582"/>
                    </a:lnTo>
                    <a:lnTo>
                      <a:pt x="0" y="606"/>
                    </a:lnTo>
                    <a:lnTo>
                      <a:pt x="21" y="606"/>
                    </a:lnTo>
                    <a:lnTo>
                      <a:pt x="21" y="625"/>
                    </a:lnTo>
                    <a:lnTo>
                      <a:pt x="42" y="625"/>
                    </a:lnTo>
                    <a:lnTo>
                      <a:pt x="42" y="606"/>
                    </a:lnTo>
                    <a:lnTo>
                      <a:pt x="658" y="606"/>
                    </a:lnTo>
                    <a:lnTo>
                      <a:pt x="658" y="582"/>
                    </a:lnTo>
                    <a:lnTo>
                      <a:pt x="42" y="582"/>
                    </a:ln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文本框 41"/>
              <p:cNvSpPr txBox="1"/>
              <p:nvPr/>
            </p:nvSpPr>
            <p:spPr>
              <a:xfrm>
                <a:off x="8473" y="4926"/>
                <a:ext cx="2256" cy="2736"/>
              </a:xfrm>
              <a:prstGeom prst="rect">
                <a:avLst/>
              </a:prstGeom>
              <a:noFill/>
            </p:spPr>
            <p:txBody>
              <a:bodyPr wrap="square" rtlCol="0">
                <a:spAutoFit/>
              </a:bodyPr>
              <a:p>
                <a:pPr algn="ctr">
                  <a:lnSpc>
                    <a:spcPct val="150000"/>
                  </a:lnSpc>
                </a:pPr>
                <a:r>
                  <a:rPr lang="zh-CN" altLang="zh-CN" sz="2400" b="1">
                    <a:solidFill>
                      <a:schemeClr val="bg1"/>
                    </a:solidFill>
                    <a:latin typeface="微软雅黑" panose="020B0503020204020204" charset="-122"/>
                    <a:ea typeface="微软雅黑" panose="020B0503020204020204" charset="-122"/>
                  </a:rPr>
                  <a:t>共同配送模式产生的原因</a:t>
                </a:r>
                <a:endParaRPr lang="zh-CN" altLang="zh-CN" sz="2400" b="1">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1262" y="7322"/>
                <a:ext cx="4607" cy="2520"/>
              </a:xfrm>
              <a:prstGeom prst="rect">
                <a:avLst/>
              </a:prstGeom>
              <a:noFill/>
              <a:effectLst/>
            </p:spPr>
            <p:txBody>
              <a:bodyPr wrap="square" rtlCol="0">
                <a:spAutoFit/>
              </a:bodyPr>
              <a:p>
                <a:pPr algn="l" fontAlgn="auto">
                  <a:lnSpc>
                    <a:spcPct val="150000"/>
                  </a:lnSpc>
                </a:pPr>
                <a:r>
                  <a:rPr lang="en-US" altLang="zh-CN" sz="2200" dirty="0">
                    <a:solidFill>
                      <a:srgbClr val="1B2F47"/>
                    </a:solidFill>
                    <a:latin typeface="微软雅黑" panose="020B0503020204020204" charset="-122"/>
                    <a:ea typeface="微软雅黑" panose="020B0503020204020204" charset="-122"/>
                    <a:sym typeface="Arial" panose="020B0604020202020204" pitchFamily="34" charset="0"/>
                  </a:rPr>
                  <a:t>2.</a:t>
                </a:r>
                <a:r>
                  <a:rPr lang="zh-CN" altLang="en-US" sz="2200" dirty="0">
                    <a:solidFill>
                      <a:srgbClr val="1B2F47"/>
                    </a:solidFill>
                    <a:latin typeface="微软雅黑" panose="020B0503020204020204" charset="-122"/>
                    <a:ea typeface="微软雅黑" panose="020B0503020204020204" charset="-122"/>
                    <a:sym typeface="Arial" panose="020B0604020202020204" pitchFamily="34" charset="0"/>
                  </a:rPr>
                  <a:t>自设配送中心会面临配送设施严重浪费的问题。 </a:t>
                </a:r>
                <a:endParaRPr lang="zh-CN" altLang="en-US" sz="2200" dirty="0">
                  <a:solidFill>
                    <a:srgbClr val="1B2F47"/>
                  </a:solidFill>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nvSpPr>
            <p:spPr>
              <a:xfrm>
                <a:off x="13561" y="7322"/>
                <a:ext cx="5287" cy="936"/>
              </a:xfrm>
              <a:prstGeom prst="rect">
                <a:avLst/>
              </a:prstGeom>
              <a:noFill/>
              <a:effectLst/>
            </p:spPr>
            <p:txBody>
              <a:bodyPr wrap="square" rtlCol="0">
                <a:spAutoFit/>
              </a:bodyPr>
              <a:p>
                <a:pPr algn="l" fontAlgn="auto">
                  <a:lnSpc>
                    <a:spcPct val="150000"/>
                  </a:lnSpc>
                </a:pPr>
                <a:r>
                  <a:rPr lang="en-US" altLang="zh-CN" sz="2200" dirty="0" smtClean="0">
                    <a:solidFill>
                      <a:srgbClr val="1B2F47"/>
                    </a:solidFill>
                    <a:latin typeface="微软雅黑" panose="020B0503020204020204" charset="-122"/>
                    <a:ea typeface="微软雅黑" panose="020B0503020204020204" charset="-122"/>
                    <a:sym typeface="+mn-ea"/>
                  </a:rPr>
                  <a:t>4.</a:t>
                </a:r>
                <a:r>
                  <a:rPr lang="zh-CN" altLang="en-US" sz="2200" dirty="0" smtClean="0">
                    <a:solidFill>
                      <a:srgbClr val="1B2F47"/>
                    </a:solidFill>
                    <a:latin typeface="微软雅黑" panose="020B0503020204020204" charset="-122"/>
                    <a:ea typeface="微软雅黑" panose="020B0503020204020204" charset="-122"/>
                    <a:sym typeface="+mn-ea"/>
                  </a:rPr>
                  <a:t>企业追求利润最大化。</a:t>
                </a:r>
                <a:endParaRPr lang="zh-CN" altLang="en-US" sz="2200" dirty="0" smtClean="0">
                  <a:solidFill>
                    <a:srgbClr val="1B2F47"/>
                  </a:solidFill>
                  <a:latin typeface="微软雅黑" panose="020B0503020204020204" charset="-122"/>
                  <a:ea typeface="微软雅黑" panose="020B0503020204020204" charset="-122"/>
                  <a:sym typeface="+mn-ea"/>
                </a:endParaRPr>
              </a:p>
            </p:txBody>
          </p:sp>
          <p:sp>
            <p:nvSpPr>
              <p:cNvPr id="19" name="文本框 18"/>
              <p:cNvSpPr txBox="1"/>
              <p:nvPr/>
            </p:nvSpPr>
            <p:spPr>
              <a:xfrm>
                <a:off x="13561" y="3476"/>
                <a:ext cx="5286" cy="2520"/>
              </a:xfrm>
              <a:prstGeom prst="rect">
                <a:avLst/>
              </a:prstGeom>
              <a:noFill/>
              <a:effectLst/>
            </p:spPr>
            <p:txBody>
              <a:bodyPr wrap="square" rtlCol="0">
                <a:spAutoFit/>
              </a:bodyPr>
              <a:p>
                <a:pPr algn="l" fontAlgn="auto">
                  <a:lnSpc>
                    <a:spcPct val="150000"/>
                  </a:lnSpc>
                </a:pPr>
                <a:r>
                  <a:rPr lang="en-US" altLang="zh-CN" sz="2200" dirty="0" smtClean="0">
                    <a:solidFill>
                      <a:srgbClr val="1B2F47"/>
                    </a:solidFill>
                    <a:latin typeface="微软雅黑" panose="020B0503020204020204" charset="-122"/>
                    <a:ea typeface="微软雅黑" panose="020B0503020204020204" charset="-122"/>
                    <a:sym typeface="+mn-ea"/>
                  </a:rPr>
                  <a:t>3.</a:t>
                </a:r>
                <a:r>
                  <a:rPr lang="zh-CN" altLang="en-US" sz="2200" dirty="0" smtClean="0">
                    <a:solidFill>
                      <a:srgbClr val="1B2F47"/>
                    </a:solidFill>
                    <a:latin typeface="微软雅黑" panose="020B0503020204020204" charset="-122"/>
                    <a:ea typeface="微软雅黑" panose="020B0503020204020204" charset="-122"/>
                    <a:sym typeface="+mn-ea"/>
                  </a:rPr>
                  <a:t>大量的配送车辆集中在城市商业区，导致严重的交通问题。</a:t>
                </a:r>
                <a:endParaRPr lang="zh-CN" altLang="en-US" sz="2200" dirty="0" smtClean="0">
                  <a:solidFill>
                    <a:srgbClr val="1B2F47"/>
                  </a:solidFill>
                  <a:latin typeface="微软雅黑" panose="020B0503020204020204" charset="-122"/>
                  <a:ea typeface="微软雅黑" panose="020B0503020204020204" charset="-122"/>
                  <a:sym typeface="+mn-ea"/>
                </a:endParaRPr>
              </a:p>
            </p:txBody>
          </p:sp>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12268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（二）共同配送模式</a:t>
            </a:r>
            <a:endParaRPr lang="zh-CN" altLang="en-US" sz="2400" b="1">
              <a:solidFill>
                <a:srgbClr val="DB5558"/>
              </a:solidFill>
              <a:latin typeface="微软雅黑" panose="020B0503020204020204" charset="-122"/>
              <a:ea typeface="微软雅黑" panose="020B0503020204020204" charset="-122"/>
            </a:endParaRPr>
          </a:p>
        </p:txBody>
      </p:sp>
      <p:grpSp>
        <p:nvGrpSpPr>
          <p:cNvPr id="65" name="组合 64"/>
          <p:cNvGrpSpPr/>
          <p:nvPr/>
        </p:nvGrpSpPr>
        <p:grpSpPr>
          <a:xfrm>
            <a:off x="662940" y="1705329"/>
            <a:ext cx="10521950" cy="4477666"/>
            <a:chOff x="1044" y="2326"/>
            <a:chExt cx="16570" cy="7051"/>
          </a:xfrm>
        </p:grpSpPr>
        <p:sp>
          <p:nvSpPr>
            <p:cNvPr id="93" name="TextBox 40"/>
            <p:cNvSpPr txBox="1"/>
            <p:nvPr/>
          </p:nvSpPr>
          <p:spPr>
            <a:xfrm>
              <a:off x="1044" y="3130"/>
              <a:ext cx="4118" cy="230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endParaRPr lang="zh-CN" altLang="en-US" sz="2000" b="1" dirty="0">
                <a:solidFill>
                  <a:srgbClr val="1B2F47"/>
                </a:solidFill>
                <a:latin typeface="微软雅黑" panose="020B0503020204020204" charset="-122"/>
                <a:ea typeface="微软雅黑" panose="020B0503020204020204" charset="-122"/>
                <a:sym typeface="+mn-ea"/>
              </a:endParaRPr>
            </a:p>
            <a:p>
              <a:pPr fontAlgn="auto">
                <a:lnSpc>
                  <a:spcPct val="150000"/>
                </a:lnSpc>
              </a:pPr>
              <a:r>
                <a:rPr lang="en-US" altLang="zh-CN" sz="2000" dirty="0">
                  <a:solidFill>
                    <a:srgbClr val="1B2F47"/>
                  </a:solidFill>
                  <a:latin typeface="微软雅黑" panose="020B0503020204020204" charset="-122"/>
                  <a:ea typeface="微软雅黑" panose="020B0503020204020204" charset="-122"/>
                  <a:sym typeface="+mn-ea"/>
                </a:rPr>
                <a:t>1.</a:t>
              </a:r>
              <a:r>
                <a:rPr lang="zh-CN" altLang="en-US" sz="2000" dirty="0">
                  <a:solidFill>
                    <a:srgbClr val="1B2F47"/>
                  </a:solidFill>
                  <a:latin typeface="微软雅黑" panose="020B0503020204020204" charset="-122"/>
                  <a:ea typeface="微软雅黑" panose="020B0503020204020204" charset="-122"/>
                  <a:sym typeface="+mn-ea"/>
                </a:rPr>
                <a:t>参与人员多而杂，企业机密容易泄露。</a:t>
              </a:r>
              <a:endParaRPr lang="zh-CN" altLang="en-US" sz="2000" dirty="0">
                <a:solidFill>
                  <a:srgbClr val="1B2F47"/>
                </a:solidFill>
                <a:latin typeface="微软雅黑" panose="020B0503020204020204" charset="-122"/>
                <a:ea typeface="微软雅黑" panose="020B0503020204020204" charset="-122"/>
                <a:sym typeface="+mn-ea"/>
              </a:endParaRPr>
            </a:p>
          </p:txBody>
        </p:sp>
        <p:sp>
          <p:nvSpPr>
            <p:cNvPr id="119" name="TextBox 40"/>
            <p:cNvSpPr txBox="1"/>
            <p:nvPr/>
          </p:nvSpPr>
          <p:spPr>
            <a:xfrm>
              <a:off x="2106" y="6323"/>
              <a:ext cx="3824" cy="230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altLang="zh-CN" sz="2000" dirty="0">
                  <a:solidFill>
                    <a:srgbClr val="1B2F47"/>
                  </a:solidFill>
                  <a:latin typeface="微软雅黑" panose="020B0503020204020204" charset="-122"/>
                  <a:ea typeface="微软雅黑" panose="020B0503020204020204" charset="-122"/>
                  <a:sym typeface="+mn-ea"/>
                </a:rPr>
                <a:t>2.</a:t>
              </a:r>
              <a:r>
                <a:rPr lang="zh-CN" altLang="en-US" sz="2000" dirty="0">
                  <a:solidFill>
                    <a:srgbClr val="1B2F47"/>
                  </a:solidFill>
                  <a:latin typeface="微软雅黑" panose="020B0503020204020204" charset="-122"/>
                  <a:ea typeface="微软雅黑" panose="020B0503020204020204" charset="-122"/>
                  <a:sym typeface="+mn-ea"/>
                </a:rPr>
                <a:t>货物种类繁多，服务要求不一致，难于进行商品管理。 </a:t>
              </a:r>
              <a:endParaRPr lang="zh-CN" altLang="en-US" sz="2000" dirty="0">
                <a:solidFill>
                  <a:srgbClr val="1B2F47"/>
                </a:solidFill>
                <a:latin typeface="微软雅黑" panose="020B0503020204020204" charset="-122"/>
                <a:ea typeface="微软雅黑" panose="020B0503020204020204" charset="-122"/>
                <a:sym typeface="+mn-ea"/>
              </a:endParaRPr>
            </a:p>
          </p:txBody>
        </p:sp>
        <p:sp>
          <p:nvSpPr>
            <p:cNvPr id="120" name="TextBox 41"/>
            <p:cNvSpPr txBox="1"/>
            <p:nvPr/>
          </p:nvSpPr>
          <p:spPr>
            <a:xfrm>
              <a:off x="7469" y="7793"/>
              <a:ext cx="3909" cy="158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altLang="zh-CN" sz="2000" dirty="0">
                  <a:solidFill>
                    <a:srgbClr val="1B2F47"/>
                  </a:solidFill>
                  <a:latin typeface="微软雅黑" panose="020B0503020204020204" charset="-122"/>
                  <a:ea typeface="微软雅黑" panose="020B0503020204020204" charset="-122"/>
                  <a:sym typeface="+mn-ea"/>
                </a:rPr>
                <a:t>3.</a:t>
              </a:r>
              <a:r>
                <a:rPr lang="zh-CN" altLang="en-US" sz="2000" dirty="0">
                  <a:solidFill>
                    <a:srgbClr val="1B2F47"/>
                  </a:solidFill>
                  <a:latin typeface="微软雅黑" panose="020B0503020204020204" charset="-122"/>
                  <a:ea typeface="微软雅黑" panose="020B0503020204020204" charset="-122"/>
                  <a:sym typeface="+mn-ea"/>
                </a:rPr>
                <a:t>当货物破损时，责任不清，易出现纠纷。</a:t>
              </a:r>
              <a:endParaRPr lang="zh-CN" altLang="en-US" sz="2000" dirty="0">
                <a:solidFill>
                  <a:srgbClr val="1B2F47"/>
                </a:solidFill>
                <a:latin typeface="微软雅黑" panose="020B0503020204020204" charset="-122"/>
                <a:ea typeface="微软雅黑" panose="020B0503020204020204" charset="-122"/>
                <a:sym typeface="+mn-ea"/>
              </a:endParaRPr>
            </a:p>
          </p:txBody>
        </p:sp>
        <p:sp>
          <p:nvSpPr>
            <p:cNvPr id="121" name="TextBox 42"/>
            <p:cNvSpPr txBox="1"/>
            <p:nvPr/>
          </p:nvSpPr>
          <p:spPr>
            <a:xfrm>
              <a:off x="14080" y="3130"/>
              <a:ext cx="3534" cy="230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endParaRPr lang="zh-CN" altLang="en-US" sz="2000" b="1" dirty="0">
                <a:solidFill>
                  <a:srgbClr val="1B2F47"/>
                </a:solidFill>
                <a:latin typeface="微软雅黑" panose="020B0503020204020204" charset="-122"/>
                <a:ea typeface="微软雅黑" panose="020B0503020204020204" charset="-122"/>
                <a:sym typeface="+mn-ea"/>
              </a:endParaRPr>
            </a:p>
            <a:p>
              <a:pPr fontAlgn="auto">
                <a:lnSpc>
                  <a:spcPct val="150000"/>
                </a:lnSpc>
              </a:pPr>
              <a:r>
                <a:rPr lang="en-US" altLang="zh-CN" sz="2000" dirty="0">
                  <a:solidFill>
                    <a:srgbClr val="1B2F47"/>
                  </a:solidFill>
                  <a:latin typeface="微软雅黑" panose="020B0503020204020204" charset="-122"/>
                  <a:ea typeface="微软雅黑" panose="020B0503020204020204" charset="-122"/>
                  <a:sym typeface="+mn-ea"/>
                </a:rPr>
                <a:t>5.</a:t>
              </a:r>
              <a:r>
                <a:rPr lang="zh-CN" altLang="en-US" sz="2000" dirty="0">
                  <a:solidFill>
                    <a:srgbClr val="1B2F47"/>
                  </a:solidFill>
                  <a:latin typeface="微软雅黑" panose="020B0503020204020204" charset="-122"/>
                  <a:ea typeface="微软雅黑" panose="020B0503020204020204" charset="-122"/>
                  <a:sym typeface="+mn-ea"/>
                </a:rPr>
                <a:t>成本收益的分配易出现问题。</a:t>
              </a:r>
              <a:endParaRPr lang="zh-CN" altLang="en-US" sz="2000" dirty="0">
                <a:solidFill>
                  <a:srgbClr val="1B2F47"/>
                </a:solidFill>
                <a:latin typeface="微软雅黑" panose="020B0503020204020204" charset="-122"/>
                <a:ea typeface="微软雅黑" panose="020B0503020204020204" charset="-122"/>
                <a:sym typeface="+mn-ea"/>
              </a:endParaRPr>
            </a:p>
          </p:txBody>
        </p:sp>
        <p:grpSp>
          <p:nvGrpSpPr>
            <p:cNvPr id="43" name="组合 42"/>
            <p:cNvGrpSpPr/>
            <p:nvPr/>
          </p:nvGrpSpPr>
          <p:grpSpPr>
            <a:xfrm rot="0">
              <a:off x="5857" y="3525"/>
              <a:ext cx="7134" cy="3467"/>
              <a:chOff x="5678" y="3871"/>
              <a:chExt cx="8097" cy="3932"/>
            </a:xfrm>
          </p:grpSpPr>
          <p:sp>
            <p:nvSpPr>
              <p:cNvPr id="44" name="椭圆 7"/>
              <p:cNvSpPr/>
              <p:nvPr/>
            </p:nvSpPr>
            <p:spPr>
              <a:xfrm>
                <a:off x="5678" y="5900"/>
                <a:ext cx="8097" cy="1903"/>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cxnSp>
            <p:nvCxnSpPr>
              <p:cNvPr id="46" name="直接连接符 45"/>
              <p:cNvCxnSpPr>
                <a:endCxn id="44" idx="1"/>
              </p:cNvCxnSpPr>
              <p:nvPr/>
            </p:nvCxnSpPr>
            <p:spPr>
              <a:xfrm>
                <a:off x="9720" y="3871"/>
                <a:ext cx="6" cy="39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rot="0">
              <a:off x="7781" y="2326"/>
              <a:ext cx="3262" cy="3261"/>
              <a:chOff x="7728" y="2313"/>
              <a:chExt cx="3585" cy="3584"/>
            </a:xfrm>
          </p:grpSpPr>
          <p:sp>
            <p:nvSpPr>
              <p:cNvPr id="77" name="Shape 13496"/>
              <p:cNvSpPr/>
              <p:nvPr/>
            </p:nvSpPr>
            <p:spPr>
              <a:xfrm>
                <a:off x="7728" y="2313"/>
                <a:ext cx="3585" cy="3584"/>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E74127"/>
              </a:solidFill>
              <a:ln w="12700" cap="flat">
                <a:noFill/>
                <a:miter lim="400000"/>
              </a:ln>
              <a:effectLst/>
            </p:spPr>
            <p:txBody>
              <a:bodyPr wrap="square" lIns="0" tIns="0" rIns="0" bIns="0" numCol="1" anchor="t">
                <a:noAutofit/>
              </a:bodyPr>
              <a:p>
                <a:pPr defTabSz="913765"/>
                <a:endParaRPr sz="1865">
                  <a:solidFill>
                    <a:prstClr val="black"/>
                  </a:solidFill>
                  <a:cs typeface="+mn-ea"/>
                  <a:sym typeface="+mn-lt"/>
                </a:endParaRPr>
              </a:p>
            </p:txBody>
          </p:sp>
          <p:sp>
            <p:nvSpPr>
              <p:cNvPr id="96" name="文本框 95"/>
              <p:cNvSpPr txBox="1"/>
              <p:nvPr/>
            </p:nvSpPr>
            <p:spPr>
              <a:xfrm>
                <a:off x="7792" y="2721"/>
                <a:ext cx="3357" cy="3007"/>
              </a:xfrm>
              <a:prstGeom prst="rect">
                <a:avLst/>
              </a:prstGeom>
              <a:noFill/>
            </p:spPr>
            <p:txBody>
              <a:bodyPr wrap="square" rtlCol="0">
                <a:spAutoFit/>
              </a:bodyPr>
              <a:lstStyle/>
              <a:p>
                <a:pPr algn="ctr">
                  <a:lnSpc>
                    <a:spcPct val="150000"/>
                  </a:lnSpc>
                </a:pPr>
                <a:r>
                  <a:rPr lang="zh-CN" altLang="en-US" sz="2400" b="1" dirty="0">
                    <a:solidFill>
                      <a:schemeClr val="bg1"/>
                    </a:solidFill>
                    <a:latin typeface="微软雅黑" panose="020B0503020204020204" charset="-122"/>
                    <a:ea typeface="微软雅黑" panose="020B0503020204020204" charset="-122"/>
                    <a:sym typeface="+mn-ea"/>
                  </a:rPr>
                  <a:t>共同配送模式产生的管理问题</a:t>
                </a:r>
                <a:endParaRPr lang="zh-CN" altLang="en-US" sz="2400" b="1" dirty="0">
                  <a:solidFill>
                    <a:schemeClr val="bg1"/>
                  </a:solidFill>
                  <a:latin typeface="微软雅黑" panose="020B0503020204020204" charset="-122"/>
                  <a:ea typeface="微软雅黑" panose="020B0503020204020204" charset="-122"/>
                  <a:sym typeface="+mn-ea"/>
                </a:endParaRPr>
              </a:p>
            </p:txBody>
          </p:sp>
        </p:grpSp>
        <p:grpSp>
          <p:nvGrpSpPr>
            <p:cNvPr id="123" name="组合 122"/>
            <p:cNvGrpSpPr/>
            <p:nvPr/>
          </p:nvGrpSpPr>
          <p:grpSpPr>
            <a:xfrm rot="0">
              <a:off x="6714" y="5914"/>
              <a:ext cx="1143" cy="1143"/>
              <a:chOff x="4530223" y="4237601"/>
              <a:chExt cx="900000" cy="900000"/>
            </a:xfrm>
            <a:solidFill>
              <a:srgbClr val="E74127"/>
            </a:solidFill>
          </p:grpSpPr>
          <p:sp>
            <p:nvSpPr>
              <p:cNvPr id="108" name="椭圆 107"/>
              <p:cNvSpPr>
                <a:spLocks noChangeAspect="1"/>
              </p:cNvSpPr>
              <p:nvPr/>
            </p:nvSpPr>
            <p:spPr>
              <a:xfrm>
                <a:off x="4530223" y="4237601"/>
                <a:ext cx="900000" cy="900000"/>
              </a:xfrm>
              <a:prstGeom prst="ellipse">
                <a:avLst/>
              </a:prstGeom>
              <a:grp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pic>
            <p:nvPicPr>
              <p:cNvPr id="106" name="Picture 5" descr="C:\Users\Jonahs\Dropbox\Projects SCOTT\MEET Windows Azure\source\Background\tile-icon-CDN.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21913" y="4435570"/>
                <a:ext cx="521584" cy="521448"/>
              </a:xfrm>
              <a:prstGeom prst="rect">
                <a:avLst/>
              </a:prstGeom>
              <a:grpFill/>
              <a:extLst>
                <a:ext uri="{909E8E84-426E-40DD-AFC4-6F175D3DCCD1}">
                  <a14:hiddenFill xmlns:a14="http://schemas.microsoft.com/office/drawing/2010/main">
                    <a:solidFill>
                      <a:srgbClr val="FFFFFF"/>
                    </a:solidFill>
                  </a14:hiddenFill>
                </a:ext>
              </a:extLst>
            </p:spPr>
          </p:pic>
        </p:grpSp>
        <p:grpSp>
          <p:nvGrpSpPr>
            <p:cNvPr id="52" name="组合 51"/>
            <p:cNvGrpSpPr/>
            <p:nvPr/>
          </p:nvGrpSpPr>
          <p:grpSpPr>
            <a:xfrm rot="0">
              <a:off x="12429" y="4366"/>
              <a:ext cx="1142" cy="1142"/>
              <a:chOff x="10124" y="5495"/>
              <a:chExt cx="1368" cy="1368"/>
            </a:xfrm>
          </p:grpSpPr>
          <p:sp>
            <p:nvSpPr>
              <p:cNvPr id="113" name="椭圆 112"/>
              <p:cNvSpPr>
                <a:spLocks noChangeAspect="1"/>
              </p:cNvSpPr>
              <p:nvPr/>
            </p:nvSpPr>
            <p:spPr>
              <a:xfrm>
                <a:off x="10124" y="5495"/>
                <a:ext cx="1369" cy="1369"/>
              </a:xfrm>
              <a:prstGeom prst="ellipse">
                <a:avLst/>
              </a:prstGeom>
              <a:solidFill>
                <a:srgbClr val="1B2F4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pic>
            <p:nvPicPr>
              <p:cNvPr id="111" name="Picture 10" descr="C:\Users\Jonahs\Dropbox\Projects SCOTT\MEET Windows Azure\source\Background\tile-icon-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7" y="5838"/>
                <a:ext cx="793" cy="793"/>
              </a:xfrm>
              <a:prstGeom prst="rect">
                <a:avLst/>
              </a:prstGeom>
              <a:solidFill>
                <a:srgbClr val="1B2F47"/>
              </a:solidFill>
            </p:spPr>
          </p:pic>
        </p:grpSp>
        <p:grpSp>
          <p:nvGrpSpPr>
            <p:cNvPr id="125" name="组合 124"/>
            <p:cNvGrpSpPr/>
            <p:nvPr/>
          </p:nvGrpSpPr>
          <p:grpSpPr>
            <a:xfrm rot="0">
              <a:off x="11101" y="5914"/>
              <a:ext cx="1143" cy="1143"/>
              <a:chOff x="8296608" y="3354228"/>
              <a:chExt cx="900000" cy="900000"/>
            </a:xfrm>
          </p:grpSpPr>
          <p:sp>
            <p:nvSpPr>
              <p:cNvPr id="118" name="椭圆 117"/>
              <p:cNvSpPr>
                <a:spLocks noChangeAspect="1"/>
              </p:cNvSpPr>
              <p:nvPr/>
            </p:nvSpPr>
            <p:spPr>
              <a:xfrm>
                <a:off x="8296608" y="3354228"/>
                <a:ext cx="900000" cy="900000"/>
              </a:xfrm>
              <a:prstGeom prst="ellipse">
                <a:avLst/>
              </a:prstGeom>
              <a:solidFill>
                <a:srgbClr val="E7412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16" name="Freeform 45"/>
              <p:cNvSpPr>
                <a:spLocks noEditPoints="1"/>
              </p:cNvSpPr>
              <p:nvPr/>
            </p:nvSpPr>
            <p:spPr bwMode="black">
              <a:xfrm>
                <a:off x="8580003" y="3546467"/>
                <a:ext cx="383905" cy="414044"/>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3" rIns="91424" bIns="45713"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chemeClr val="bg1"/>
                  </a:solidFill>
                </a:endParaRPr>
              </a:p>
            </p:txBody>
          </p:sp>
        </p:grpSp>
        <p:grpSp>
          <p:nvGrpSpPr>
            <p:cNvPr id="48" name="组合 47"/>
            <p:cNvGrpSpPr/>
            <p:nvPr/>
          </p:nvGrpSpPr>
          <p:grpSpPr>
            <a:xfrm rot="0">
              <a:off x="5161" y="4366"/>
              <a:ext cx="1143" cy="1143"/>
              <a:chOff x="5452" y="4392"/>
              <a:chExt cx="1369" cy="1369"/>
            </a:xfrm>
          </p:grpSpPr>
          <p:sp>
            <p:nvSpPr>
              <p:cNvPr id="49" name="椭圆 48"/>
              <p:cNvSpPr>
                <a:spLocks noChangeAspect="1"/>
              </p:cNvSpPr>
              <p:nvPr/>
            </p:nvSpPr>
            <p:spPr>
              <a:xfrm>
                <a:off x="5452" y="4392"/>
                <a:ext cx="1369" cy="1369"/>
              </a:xfrm>
              <a:prstGeom prst="ellipse">
                <a:avLst/>
              </a:prstGeom>
              <a:solidFill>
                <a:srgbClr val="1B2F4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50" name="Freeform 25"/>
              <p:cNvSpPr>
                <a:spLocks noEditPoints="1"/>
              </p:cNvSpPr>
              <p:nvPr/>
            </p:nvSpPr>
            <p:spPr bwMode="auto">
              <a:xfrm>
                <a:off x="5841" y="4774"/>
                <a:ext cx="531" cy="659"/>
              </a:xfrm>
              <a:custGeom>
                <a:avLst/>
                <a:gdLst>
                  <a:gd name="T0" fmla="*/ 21 w 212"/>
                  <a:gd name="T1" fmla="*/ 183 h 183"/>
                  <a:gd name="T2" fmla="*/ 191 w 212"/>
                  <a:gd name="T3" fmla="*/ 183 h 183"/>
                  <a:gd name="T4" fmla="*/ 212 w 212"/>
                  <a:gd name="T5" fmla="*/ 162 h 183"/>
                  <a:gd name="T6" fmla="*/ 212 w 212"/>
                  <a:gd name="T7" fmla="*/ 54 h 183"/>
                  <a:gd name="T8" fmla="*/ 191 w 212"/>
                  <a:gd name="T9" fmla="*/ 33 h 183"/>
                  <a:gd name="T10" fmla="*/ 21 w 212"/>
                  <a:gd name="T11" fmla="*/ 33 h 183"/>
                  <a:gd name="T12" fmla="*/ 12 w 212"/>
                  <a:gd name="T13" fmla="*/ 24 h 183"/>
                  <a:gd name="T14" fmla="*/ 12 w 212"/>
                  <a:gd name="T15" fmla="*/ 21 h 183"/>
                  <a:gd name="T16" fmla="*/ 21 w 212"/>
                  <a:gd name="T17" fmla="*/ 12 h 183"/>
                  <a:gd name="T18" fmla="*/ 80 w 212"/>
                  <a:gd name="T19" fmla="*/ 12 h 183"/>
                  <a:gd name="T20" fmla="*/ 89 w 212"/>
                  <a:gd name="T21" fmla="*/ 0 h 183"/>
                  <a:gd name="T22" fmla="*/ 21 w 212"/>
                  <a:gd name="T23" fmla="*/ 0 h 183"/>
                  <a:gd name="T24" fmla="*/ 0 w 212"/>
                  <a:gd name="T25" fmla="*/ 19 h 183"/>
                  <a:gd name="T26" fmla="*/ 0 w 212"/>
                  <a:gd name="T27" fmla="*/ 19 h 183"/>
                  <a:gd name="T28" fmla="*/ 0 w 212"/>
                  <a:gd name="T29" fmla="*/ 162 h 183"/>
                  <a:gd name="T30" fmla="*/ 21 w 212"/>
                  <a:gd name="T31" fmla="*/ 183 h 183"/>
                  <a:gd name="T32" fmla="*/ 177 w 212"/>
                  <a:gd name="T33" fmla="*/ 94 h 183"/>
                  <a:gd name="T34" fmla="*/ 190 w 212"/>
                  <a:gd name="T35" fmla="*/ 108 h 183"/>
                  <a:gd name="T36" fmla="*/ 177 w 212"/>
                  <a:gd name="T37" fmla="*/ 121 h 183"/>
                  <a:gd name="T38" fmla="*/ 163 w 212"/>
                  <a:gd name="T39" fmla="*/ 108 h 183"/>
                  <a:gd name="T40" fmla="*/ 177 w 212"/>
                  <a:gd name="T41" fmla="*/ 9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83">
                    <a:moveTo>
                      <a:pt x="21" y="183"/>
                    </a:moveTo>
                    <a:cubicBezTo>
                      <a:pt x="191" y="183"/>
                      <a:pt x="191" y="183"/>
                      <a:pt x="191" y="183"/>
                    </a:cubicBezTo>
                    <a:cubicBezTo>
                      <a:pt x="203" y="183"/>
                      <a:pt x="212" y="173"/>
                      <a:pt x="212" y="162"/>
                    </a:cubicBezTo>
                    <a:cubicBezTo>
                      <a:pt x="212" y="54"/>
                      <a:pt x="212" y="54"/>
                      <a:pt x="212" y="54"/>
                    </a:cubicBezTo>
                    <a:cubicBezTo>
                      <a:pt x="212" y="42"/>
                      <a:pt x="203" y="33"/>
                      <a:pt x="191" y="33"/>
                    </a:cubicBezTo>
                    <a:cubicBezTo>
                      <a:pt x="21" y="33"/>
                      <a:pt x="21" y="33"/>
                      <a:pt x="21" y="33"/>
                    </a:cubicBezTo>
                    <a:cubicBezTo>
                      <a:pt x="16" y="33"/>
                      <a:pt x="12" y="29"/>
                      <a:pt x="12" y="24"/>
                    </a:cubicBezTo>
                    <a:cubicBezTo>
                      <a:pt x="12" y="21"/>
                      <a:pt x="12" y="21"/>
                      <a:pt x="12" y="21"/>
                    </a:cubicBezTo>
                    <a:cubicBezTo>
                      <a:pt x="12" y="16"/>
                      <a:pt x="16" y="12"/>
                      <a:pt x="21" y="12"/>
                    </a:cubicBezTo>
                    <a:cubicBezTo>
                      <a:pt x="80" y="12"/>
                      <a:pt x="80" y="12"/>
                      <a:pt x="80" y="12"/>
                    </a:cubicBezTo>
                    <a:cubicBezTo>
                      <a:pt x="83" y="8"/>
                      <a:pt x="86" y="4"/>
                      <a:pt x="89" y="0"/>
                    </a:cubicBezTo>
                    <a:cubicBezTo>
                      <a:pt x="21" y="0"/>
                      <a:pt x="21" y="0"/>
                      <a:pt x="21" y="0"/>
                    </a:cubicBezTo>
                    <a:cubicBezTo>
                      <a:pt x="10" y="0"/>
                      <a:pt x="2" y="8"/>
                      <a:pt x="0" y="19"/>
                    </a:cubicBezTo>
                    <a:cubicBezTo>
                      <a:pt x="0" y="19"/>
                      <a:pt x="0" y="19"/>
                      <a:pt x="0" y="19"/>
                    </a:cubicBezTo>
                    <a:cubicBezTo>
                      <a:pt x="0" y="162"/>
                      <a:pt x="0" y="162"/>
                      <a:pt x="0" y="162"/>
                    </a:cubicBezTo>
                    <a:cubicBezTo>
                      <a:pt x="0" y="173"/>
                      <a:pt x="10" y="183"/>
                      <a:pt x="21" y="183"/>
                    </a:cubicBezTo>
                    <a:close/>
                    <a:moveTo>
                      <a:pt x="177" y="94"/>
                    </a:moveTo>
                    <a:cubicBezTo>
                      <a:pt x="184" y="94"/>
                      <a:pt x="190" y="100"/>
                      <a:pt x="190" y="108"/>
                    </a:cubicBezTo>
                    <a:cubicBezTo>
                      <a:pt x="190" y="115"/>
                      <a:pt x="184" y="121"/>
                      <a:pt x="177" y="121"/>
                    </a:cubicBezTo>
                    <a:cubicBezTo>
                      <a:pt x="169" y="121"/>
                      <a:pt x="163" y="115"/>
                      <a:pt x="163" y="108"/>
                    </a:cubicBezTo>
                    <a:cubicBezTo>
                      <a:pt x="163" y="100"/>
                      <a:pt x="169" y="94"/>
                      <a:pt x="177" y="9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1" name="Freeform 26"/>
              <p:cNvSpPr/>
              <p:nvPr/>
            </p:nvSpPr>
            <p:spPr bwMode="auto">
              <a:xfrm>
                <a:off x="6167" y="4516"/>
                <a:ext cx="326" cy="390"/>
              </a:xfrm>
              <a:custGeom>
                <a:avLst/>
                <a:gdLst>
                  <a:gd name="T0" fmla="*/ 14 w 163"/>
                  <a:gd name="T1" fmla="*/ 123 h 126"/>
                  <a:gd name="T2" fmla="*/ 18 w 163"/>
                  <a:gd name="T3" fmla="*/ 117 h 126"/>
                  <a:gd name="T4" fmla="*/ 18 w 163"/>
                  <a:gd name="T5" fmla="*/ 118 h 126"/>
                  <a:gd name="T6" fmla="*/ 20 w 163"/>
                  <a:gd name="T7" fmla="*/ 123 h 126"/>
                  <a:gd name="T8" fmla="*/ 35 w 163"/>
                  <a:gd name="T9" fmla="*/ 123 h 126"/>
                  <a:gd name="T10" fmla="*/ 36 w 163"/>
                  <a:gd name="T11" fmla="*/ 108 h 126"/>
                  <a:gd name="T12" fmla="*/ 29 w 163"/>
                  <a:gd name="T13" fmla="*/ 104 h 126"/>
                  <a:gd name="T14" fmla="*/ 35 w 163"/>
                  <a:gd name="T15" fmla="*/ 97 h 126"/>
                  <a:gd name="T16" fmla="*/ 41 w 163"/>
                  <a:gd name="T17" fmla="*/ 101 h 126"/>
                  <a:gd name="T18" fmla="*/ 52 w 163"/>
                  <a:gd name="T19" fmla="*/ 91 h 126"/>
                  <a:gd name="T20" fmla="*/ 60 w 163"/>
                  <a:gd name="T21" fmla="*/ 98 h 126"/>
                  <a:gd name="T22" fmla="*/ 49 w 163"/>
                  <a:gd name="T23" fmla="*/ 108 h 126"/>
                  <a:gd name="T24" fmla="*/ 49 w 163"/>
                  <a:gd name="T25" fmla="*/ 117 h 126"/>
                  <a:gd name="T26" fmla="*/ 62 w 163"/>
                  <a:gd name="T27" fmla="*/ 112 h 126"/>
                  <a:gd name="T28" fmla="*/ 87 w 163"/>
                  <a:gd name="T29" fmla="*/ 108 h 126"/>
                  <a:gd name="T30" fmla="*/ 94 w 163"/>
                  <a:gd name="T31" fmla="*/ 123 h 126"/>
                  <a:gd name="T32" fmla="*/ 111 w 163"/>
                  <a:gd name="T33" fmla="*/ 123 h 126"/>
                  <a:gd name="T34" fmla="*/ 111 w 163"/>
                  <a:gd name="T35" fmla="*/ 120 h 126"/>
                  <a:gd name="T36" fmla="*/ 83 w 163"/>
                  <a:gd name="T37" fmla="*/ 86 h 126"/>
                  <a:gd name="T38" fmla="*/ 48 w 163"/>
                  <a:gd name="T39" fmla="*/ 78 h 126"/>
                  <a:gd name="T40" fmla="*/ 47 w 163"/>
                  <a:gd name="T41" fmla="*/ 79 h 126"/>
                  <a:gd name="T42" fmla="*/ 60 w 163"/>
                  <a:gd name="T43" fmla="*/ 59 h 126"/>
                  <a:gd name="T44" fmla="*/ 69 w 163"/>
                  <a:gd name="T45" fmla="*/ 39 h 126"/>
                  <a:gd name="T46" fmla="*/ 73 w 163"/>
                  <a:gd name="T47" fmla="*/ 31 h 126"/>
                  <a:gd name="T48" fmla="*/ 93 w 163"/>
                  <a:gd name="T49" fmla="*/ 24 h 126"/>
                  <a:gd name="T50" fmla="*/ 134 w 163"/>
                  <a:gd name="T51" fmla="*/ 47 h 126"/>
                  <a:gd name="T52" fmla="*/ 141 w 163"/>
                  <a:gd name="T53" fmla="*/ 69 h 126"/>
                  <a:gd name="T54" fmla="*/ 142 w 163"/>
                  <a:gd name="T55" fmla="*/ 70 h 126"/>
                  <a:gd name="T56" fmla="*/ 138 w 163"/>
                  <a:gd name="T57" fmla="*/ 80 h 126"/>
                  <a:gd name="T58" fmla="*/ 129 w 163"/>
                  <a:gd name="T59" fmla="*/ 97 h 126"/>
                  <a:gd name="T60" fmla="*/ 113 w 163"/>
                  <a:gd name="T61" fmla="*/ 123 h 126"/>
                  <a:gd name="T62" fmla="*/ 126 w 163"/>
                  <a:gd name="T63" fmla="*/ 126 h 126"/>
                  <a:gd name="T64" fmla="*/ 139 w 163"/>
                  <a:gd name="T65" fmla="*/ 103 h 126"/>
                  <a:gd name="T66" fmla="*/ 149 w 163"/>
                  <a:gd name="T67" fmla="*/ 85 h 126"/>
                  <a:gd name="T68" fmla="*/ 163 w 163"/>
                  <a:gd name="T69" fmla="*/ 50 h 126"/>
                  <a:gd name="T70" fmla="*/ 73 w 163"/>
                  <a:gd name="T71" fmla="*/ 0 h 126"/>
                  <a:gd name="T72" fmla="*/ 59 w 163"/>
                  <a:gd name="T73" fmla="*/ 35 h 126"/>
                  <a:gd name="T74" fmla="*/ 49 w 163"/>
                  <a:gd name="T75" fmla="*/ 53 h 126"/>
                  <a:gd name="T76" fmla="*/ 19 w 163"/>
                  <a:gd name="T77" fmla="*/ 98 h 126"/>
                  <a:gd name="T78" fmla="*/ 0 w 163"/>
                  <a:gd name="T79" fmla="*/ 123 h 126"/>
                  <a:gd name="T80" fmla="*/ 14 w 163"/>
                  <a:gd name="T81"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26">
                    <a:moveTo>
                      <a:pt x="14" y="123"/>
                    </a:moveTo>
                    <a:cubicBezTo>
                      <a:pt x="16" y="121"/>
                      <a:pt x="17" y="119"/>
                      <a:pt x="18" y="117"/>
                    </a:cubicBezTo>
                    <a:cubicBezTo>
                      <a:pt x="18" y="118"/>
                      <a:pt x="18" y="118"/>
                      <a:pt x="18" y="118"/>
                    </a:cubicBezTo>
                    <a:cubicBezTo>
                      <a:pt x="19" y="119"/>
                      <a:pt x="19" y="121"/>
                      <a:pt x="20" y="123"/>
                    </a:cubicBezTo>
                    <a:cubicBezTo>
                      <a:pt x="35" y="123"/>
                      <a:pt x="35" y="123"/>
                      <a:pt x="35" y="123"/>
                    </a:cubicBezTo>
                    <a:cubicBezTo>
                      <a:pt x="33" y="119"/>
                      <a:pt x="34" y="114"/>
                      <a:pt x="36" y="108"/>
                    </a:cubicBezTo>
                    <a:cubicBezTo>
                      <a:pt x="29" y="104"/>
                      <a:pt x="29" y="104"/>
                      <a:pt x="29" y="104"/>
                    </a:cubicBezTo>
                    <a:cubicBezTo>
                      <a:pt x="31" y="102"/>
                      <a:pt x="33" y="100"/>
                      <a:pt x="35" y="97"/>
                    </a:cubicBezTo>
                    <a:cubicBezTo>
                      <a:pt x="41" y="101"/>
                      <a:pt x="41" y="101"/>
                      <a:pt x="41" y="101"/>
                    </a:cubicBezTo>
                    <a:cubicBezTo>
                      <a:pt x="45" y="96"/>
                      <a:pt x="49" y="93"/>
                      <a:pt x="52" y="91"/>
                    </a:cubicBezTo>
                    <a:cubicBezTo>
                      <a:pt x="60" y="98"/>
                      <a:pt x="60" y="98"/>
                      <a:pt x="60" y="98"/>
                    </a:cubicBezTo>
                    <a:cubicBezTo>
                      <a:pt x="57" y="100"/>
                      <a:pt x="53" y="102"/>
                      <a:pt x="49" y="108"/>
                    </a:cubicBezTo>
                    <a:cubicBezTo>
                      <a:pt x="45" y="113"/>
                      <a:pt x="46" y="116"/>
                      <a:pt x="49" y="117"/>
                    </a:cubicBezTo>
                    <a:cubicBezTo>
                      <a:pt x="51" y="118"/>
                      <a:pt x="55" y="117"/>
                      <a:pt x="62" y="112"/>
                    </a:cubicBezTo>
                    <a:cubicBezTo>
                      <a:pt x="72" y="104"/>
                      <a:pt x="80" y="103"/>
                      <a:pt x="87" y="108"/>
                    </a:cubicBezTo>
                    <a:cubicBezTo>
                      <a:pt x="93" y="111"/>
                      <a:pt x="95" y="116"/>
                      <a:pt x="94" y="123"/>
                    </a:cubicBezTo>
                    <a:cubicBezTo>
                      <a:pt x="111" y="123"/>
                      <a:pt x="111" y="123"/>
                      <a:pt x="111" y="123"/>
                    </a:cubicBezTo>
                    <a:cubicBezTo>
                      <a:pt x="111" y="120"/>
                      <a:pt x="111" y="120"/>
                      <a:pt x="111" y="120"/>
                    </a:cubicBezTo>
                    <a:cubicBezTo>
                      <a:pt x="108" y="107"/>
                      <a:pt x="98" y="94"/>
                      <a:pt x="83" y="86"/>
                    </a:cubicBezTo>
                    <a:cubicBezTo>
                      <a:pt x="71" y="79"/>
                      <a:pt x="59" y="77"/>
                      <a:pt x="48" y="78"/>
                    </a:cubicBezTo>
                    <a:cubicBezTo>
                      <a:pt x="47" y="79"/>
                      <a:pt x="47" y="79"/>
                      <a:pt x="47" y="79"/>
                    </a:cubicBezTo>
                    <a:cubicBezTo>
                      <a:pt x="52" y="72"/>
                      <a:pt x="56" y="65"/>
                      <a:pt x="60" y="59"/>
                    </a:cubicBezTo>
                    <a:cubicBezTo>
                      <a:pt x="64" y="52"/>
                      <a:pt x="67" y="45"/>
                      <a:pt x="69" y="39"/>
                    </a:cubicBezTo>
                    <a:cubicBezTo>
                      <a:pt x="73" y="31"/>
                      <a:pt x="73" y="31"/>
                      <a:pt x="73" y="31"/>
                    </a:cubicBezTo>
                    <a:cubicBezTo>
                      <a:pt x="80" y="34"/>
                      <a:pt x="89" y="31"/>
                      <a:pt x="93" y="24"/>
                    </a:cubicBezTo>
                    <a:cubicBezTo>
                      <a:pt x="134" y="47"/>
                      <a:pt x="134" y="47"/>
                      <a:pt x="134" y="47"/>
                    </a:cubicBezTo>
                    <a:cubicBezTo>
                      <a:pt x="130" y="55"/>
                      <a:pt x="133" y="65"/>
                      <a:pt x="141" y="69"/>
                    </a:cubicBezTo>
                    <a:cubicBezTo>
                      <a:pt x="141" y="69"/>
                      <a:pt x="142" y="69"/>
                      <a:pt x="142" y="70"/>
                    </a:cubicBezTo>
                    <a:cubicBezTo>
                      <a:pt x="138" y="80"/>
                      <a:pt x="138" y="80"/>
                      <a:pt x="138" y="80"/>
                    </a:cubicBezTo>
                    <a:cubicBezTo>
                      <a:pt x="136" y="85"/>
                      <a:pt x="133" y="91"/>
                      <a:pt x="129" y="97"/>
                    </a:cubicBezTo>
                    <a:cubicBezTo>
                      <a:pt x="125" y="106"/>
                      <a:pt x="119" y="115"/>
                      <a:pt x="113" y="123"/>
                    </a:cubicBezTo>
                    <a:cubicBezTo>
                      <a:pt x="118" y="123"/>
                      <a:pt x="122" y="124"/>
                      <a:pt x="126" y="126"/>
                    </a:cubicBezTo>
                    <a:cubicBezTo>
                      <a:pt x="131" y="118"/>
                      <a:pt x="135" y="110"/>
                      <a:pt x="139" y="103"/>
                    </a:cubicBezTo>
                    <a:cubicBezTo>
                      <a:pt x="143" y="96"/>
                      <a:pt x="146" y="90"/>
                      <a:pt x="149" y="85"/>
                    </a:cubicBezTo>
                    <a:cubicBezTo>
                      <a:pt x="157" y="65"/>
                      <a:pt x="163" y="50"/>
                      <a:pt x="163" y="50"/>
                    </a:cubicBezTo>
                    <a:cubicBezTo>
                      <a:pt x="73" y="0"/>
                      <a:pt x="73" y="0"/>
                      <a:pt x="73" y="0"/>
                    </a:cubicBezTo>
                    <a:cubicBezTo>
                      <a:pt x="73" y="0"/>
                      <a:pt x="67" y="16"/>
                      <a:pt x="59" y="35"/>
                    </a:cubicBezTo>
                    <a:cubicBezTo>
                      <a:pt x="56" y="40"/>
                      <a:pt x="53" y="47"/>
                      <a:pt x="49" y="53"/>
                    </a:cubicBezTo>
                    <a:cubicBezTo>
                      <a:pt x="41" y="69"/>
                      <a:pt x="29" y="87"/>
                      <a:pt x="19" y="98"/>
                    </a:cubicBezTo>
                    <a:cubicBezTo>
                      <a:pt x="13" y="105"/>
                      <a:pt x="7" y="113"/>
                      <a:pt x="0" y="123"/>
                    </a:cubicBezTo>
                    <a:lnTo>
                      <a:pt x="14" y="1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64" name="组合 63"/>
            <p:cNvGrpSpPr/>
            <p:nvPr/>
          </p:nvGrpSpPr>
          <p:grpSpPr>
            <a:xfrm>
              <a:off x="8866" y="6472"/>
              <a:ext cx="1134" cy="1134"/>
              <a:chOff x="8971" y="6457"/>
              <a:chExt cx="1134" cy="1134"/>
            </a:xfrm>
          </p:grpSpPr>
          <p:sp>
            <p:nvSpPr>
              <p:cNvPr id="56" name="椭圆 55"/>
              <p:cNvSpPr>
                <a:spLocks noChangeAspect="1"/>
              </p:cNvSpPr>
              <p:nvPr/>
            </p:nvSpPr>
            <p:spPr>
              <a:xfrm>
                <a:off x="8971" y="6457"/>
                <a:ext cx="1134" cy="1134"/>
              </a:xfrm>
              <a:prstGeom prst="ellipse">
                <a:avLst/>
              </a:prstGeom>
              <a:solidFill>
                <a:srgbClr val="1B2F47"/>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Freeform 5"/>
              <p:cNvSpPr/>
              <p:nvPr/>
            </p:nvSpPr>
            <p:spPr bwMode="auto">
              <a:xfrm>
                <a:off x="9158" y="6736"/>
                <a:ext cx="720" cy="642"/>
              </a:xfrm>
              <a:custGeom>
                <a:avLst/>
                <a:gdLst>
                  <a:gd name="T0" fmla="*/ 34 w 173"/>
                  <a:gd name="T1" fmla="*/ 14 h 140"/>
                  <a:gd name="T2" fmla="*/ 31 w 173"/>
                  <a:gd name="T3" fmla="*/ 8 h 140"/>
                  <a:gd name="T4" fmla="*/ 25 w 173"/>
                  <a:gd name="T5" fmla="*/ 11 h 140"/>
                  <a:gd name="T6" fmla="*/ 1 w 173"/>
                  <a:gd name="T7" fmla="*/ 68 h 140"/>
                  <a:gd name="T8" fmla="*/ 4 w 173"/>
                  <a:gd name="T9" fmla="*/ 76 h 140"/>
                  <a:gd name="T10" fmla="*/ 102 w 173"/>
                  <a:gd name="T11" fmla="*/ 137 h 140"/>
                  <a:gd name="T12" fmla="*/ 111 w 173"/>
                  <a:gd name="T13" fmla="*/ 135 h 140"/>
                  <a:gd name="T14" fmla="*/ 170 w 173"/>
                  <a:gd name="T15" fmla="*/ 9 h 140"/>
                  <a:gd name="T16" fmla="*/ 164 w 173"/>
                  <a:gd name="T17" fmla="*/ 0 h 140"/>
                  <a:gd name="T18" fmla="*/ 54 w 173"/>
                  <a:gd name="T19" fmla="*/ 1 h 140"/>
                  <a:gd name="T20" fmla="*/ 49 w 173"/>
                  <a:gd name="T21" fmla="*/ 8 h 140"/>
                  <a:gd name="T22" fmla="*/ 64 w 173"/>
                  <a:gd name="T23" fmla="*/ 79 h 140"/>
                  <a:gd name="T24" fmla="*/ 73 w 173"/>
                  <a:gd name="T25" fmla="*/ 83 h 140"/>
                  <a:gd name="T26" fmla="*/ 122 w 173"/>
                  <a:gd name="T27" fmla="*/ 55 h 140"/>
                  <a:gd name="T28" fmla="*/ 124 w 173"/>
                  <a:gd name="T29" fmla="*/ 46 h 140"/>
                  <a:gd name="T30" fmla="*/ 101 w 173"/>
                  <a:gd name="T31" fmla="*/ 22 h 140"/>
                  <a:gd name="T32" fmla="*/ 92 w 173"/>
                  <a:gd name="T33" fmla="*/ 23 h 140"/>
                  <a:gd name="T34" fmla="*/ 81 w 173"/>
                  <a:gd name="T35" fmla="*/ 42 h 140"/>
                  <a:gd name="T36" fmla="*/ 83 w 173"/>
                  <a:gd name="T37" fmla="*/ 49 h 140"/>
                  <a:gd name="T38" fmla="*/ 90 w 173"/>
                  <a:gd name="T39" fmla="*/ 47 h 140"/>
                  <a:gd name="T40" fmla="*/ 98 w 173"/>
                  <a:gd name="T41" fmla="*/ 33 h 140"/>
                  <a:gd name="T42" fmla="*/ 113 w 173"/>
                  <a:gd name="T43" fmla="*/ 49 h 140"/>
                  <a:gd name="T44" fmla="*/ 73 w 173"/>
                  <a:gd name="T45" fmla="*/ 71 h 140"/>
                  <a:gd name="T46" fmla="*/ 59 w 173"/>
                  <a:gd name="T47" fmla="*/ 11 h 140"/>
                  <a:gd name="T48" fmla="*/ 158 w 173"/>
                  <a:gd name="T49" fmla="*/ 10 h 140"/>
                  <a:gd name="T50" fmla="*/ 104 w 173"/>
                  <a:gd name="T51" fmla="*/ 126 h 140"/>
                  <a:gd name="T52" fmla="*/ 12 w 173"/>
                  <a:gd name="T53" fmla="*/ 69 h 140"/>
                  <a:gd name="T54" fmla="*/ 34 w 173"/>
                  <a:gd name="T55"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40">
                    <a:moveTo>
                      <a:pt x="34" y="14"/>
                    </a:moveTo>
                    <a:cubicBezTo>
                      <a:pt x="35" y="12"/>
                      <a:pt x="34" y="9"/>
                      <a:pt x="31" y="8"/>
                    </a:cubicBezTo>
                    <a:cubicBezTo>
                      <a:pt x="29" y="7"/>
                      <a:pt x="26" y="8"/>
                      <a:pt x="25" y="11"/>
                    </a:cubicBezTo>
                    <a:cubicBezTo>
                      <a:pt x="1" y="68"/>
                      <a:pt x="1" y="68"/>
                      <a:pt x="1" y="68"/>
                    </a:cubicBezTo>
                    <a:cubicBezTo>
                      <a:pt x="0" y="72"/>
                      <a:pt x="0" y="74"/>
                      <a:pt x="4" y="76"/>
                    </a:cubicBezTo>
                    <a:cubicBezTo>
                      <a:pt x="102" y="137"/>
                      <a:pt x="102" y="137"/>
                      <a:pt x="102" y="137"/>
                    </a:cubicBezTo>
                    <a:cubicBezTo>
                      <a:pt x="106" y="140"/>
                      <a:pt x="109" y="139"/>
                      <a:pt x="111" y="135"/>
                    </a:cubicBezTo>
                    <a:cubicBezTo>
                      <a:pt x="170" y="9"/>
                      <a:pt x="170" y="9"/>
                      <a:pt x="170" y="9"/>
                    </a:cubicBezTo>
                    <a:cubicBezTo>
                      <a:pt x="173" y="3"/>
                      <a:pt x="170" y="0"/>
                      <a:pt x="164" y="0"/>
                    </a:cubicBezTo>
                    <a:cubicBezTo>
                      <a:pt x="54" y="1"/>
                      <a:pt x="54" y="1"/>
                      <a:pt x="54" y="1"/>
                    </a:cubicBezTo>
                    <a:cubicBezTo>
                      <a:pt x="49" y="1"/>
                      <a:pt x="48" y="3"/>
                      <a:pt x="49" y="8"/>
                    </a:cubicBezTo>
                    <a:cubicBezTo>
                      <a:pt x="64" y="79"/>
                      <a:pt x="64" y="79"/>
                      <a:pt x="64" y="79"/>
                    </a:cubicBezTo>
                    <a:cubicBezTo>
                      <a:pt x="65" y="84"/>
                      <a:pt x="68" y="85"/>
                      <a:pt x="73" y="83"/>
                    </a:cubicBezTo>
                    <a:cubicBezTo>
                      <a:pt x="122" y="55"/>
                      <a:pt x="122" y="55"/>
                      <a:pt x="122" y="55"/>
                    </a:cubicBezTo>
                    <a:cubicBezTo>
                      <a:pt x="127" y="53"/>
                      <a:pt x="127" y="50"/>
                      <a:pt x="124" y="46"/>
                    </a:cubicBezTo>
                    <a:cubicBezTo>
                      <a:pt x="101" y="22"/>
                      <a:pt x="101" y="22"/>
                      <a:pt x="101" y="22"/>
                    </a:cubicBezTo>
                    <a:cubicBezTo>
                      <a:pt x="98" y="18"/>
                      <a:pt x="95" y="18"/>
                      <a:pt x="92" y="23"/>
                    </a:cubicBezTo>
                    <a:cubicBezTo>
                      <a:pt x="81" y="42"/>
                      <a:pt x="81" y="42"/>
                      <a:pt x="81" y="42"/>
                    </a:cubicBezTo>
                    <a:cubicBezTo>
                      <a:pt x="80" y="45"/>
                      <a:pt x="81" y="48"/>
                      <a:pt x="83" y="49"/>
                    </a:cubicBezTo>
                    <a:cubicBezTo>
                      <a:pt x="85" y="50"/>
                      <a:pt x="88" y="50"/>
                      <a:pt x="90" y="47"/>
                    </a:cubicBezTo>
                    <a:cubicBezTo>
                      <a:pt x="98" y="33"/>
                      <a:pt x="98" y="33"/>
                      <a:pt x="98" y="33"/>
                    </a:cubicBezTo>
                    <a:cubicBezTo>
                      <a:pt x="113" y="49"/>
                      <a:pt x="113" y="49"/>
                      <a:pt x="113" y="49"/>
                    </a:cubicBezTo>
                    <a:cubicBezTo>
                      <a:pt x="73" y="71"/>
                      <a:pt x="73" y="71"/>
                      <a:pt x="73" y="71"/>
                    </a:cubicBezTo>
                    <a:cubicBezTo>
                      <a:pt x="59" y="11"/>
                      <a:pt x="59" y="11"/>
                      <a:pt x="59" y="11"/>
                    </a:cubicBezTo>
                    <a:cubicBezTo>
                      <a:pt x="158" y="10"/>
                      <a:pt x="158" y="10"/>
                      <a:pt x="158" y="10"/>
                    </a:cubicBezTo>
                    <a:cubicBezTo>
                      <a:pt x="104" y="126"/>
                      <a:pt x="104" y="126"/>
                      <a:pt x="104" y="126"/>
                    </a:cubicBezTo>
                    <a:cubicBezTo>
                      <a:pt x="12" y="69"/>
                      <a:pt x="12" y="69"/>
                      <a:pt x="12" y="69"/>
                    </a:cubicBezTo>
                    <a:cubicBezTo>
                      <a:pt x="34" y="14"/>
                      <a:pt x="34" y="14"/>
                      <a:pt x="34" y="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TextBox 41"/>
            <p:cNvSpPr txBox="1"/>
            <p:nvPr/>
          </p:nvSpPr>
          <p:spPr>
            <a:xfrm>
              <a:off x="12841" y="6323"/>
              <a:ext cx="3909" cy="230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altLang="zh-CN" sz="2000" dirty="0">
                  <a:solidFill>
                    <a:srgbClr val="1B2F47"/>
                  </a:solidFill>
                  <a:latin typeface="微软雅黑" panose="020B0503020204020204" charset="-122"/>
                  <a:ea typeface="微软雅黑" panose="020B0503020204020204" charset="-122"/>
                  <a:sym typeface="+mn-ea"/>
                </a:rPr>
                <a:t>4.</a:t>
              </a:r>
              <a:r>
                <a:rPr lang="zh-CN" altLang="en-US" sz="2000" dirty="0">
                  <a:solidFill>
                    <a:srgbClr val="1B2F47"/>
                  </a:solidFill>
                  <a:latin typeface="微软雅黑" panose="020B0503020204020204" charset="-122"/>
                  <a:ea typeface="微软雅黑" panose="020B0503020204020204" charset="-122"/>
                  <a:sym typeface="+mn-ea"/>
                </a:rPr>
                <a:t>运作主体多元化，主管人员在经营协调管理方面存在困难。</a:t>
              </a:r>
              <a:endParaRPr lang="zh-CN" altLang="en-US" sz="2000" dirty="0">
                <a:solidFill>
                  <a:srgbClr val="1B2F47"/>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12268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（三）第三方配送模式</a:t>
            </a:r>
            <a:endParaRPr lang="zh-CN" altLang="en-US" sz="2400" b="1">
              <a:solidFill>
                <a:srgbClr val="DB5558"/>
              </a:solidFill>
              <a:latin typeface="微软雅黑" panose="020B0503020204020204" charset="-122"/>
              <a:ea typeface="微软雅黑" panose="020B0503020204020204" charset="-122"/>
            </a:endParaRPr>
          </a:p>
        </p:txBody>
      </p:sp>
      <p:sp>
        <p:nvSpPr>
          <p:cNvPr id="3" name="文本框 2"/>
          <p:cNvSpPr txBox="1"/>
          <p:nvPr/>
        </p:nvSpPr>
        <p:spPr>
          <a:xfrm>
            <a:off x="704850" y="2081530"/>
            <a:ext cx="10854055" cy="2834640"/>
          </a:xfrm>
          <a:prstGeom prst="rect">
            <a:avLst/>
          </a:prstGeom>
          <a:noFill/>
        </p:spPr>
        <p:txBody>
          <a:bodyPr wrap="square" rtlCol="0">
            <a:spAutoFit/>
          </a:bodyPr>
          <a:p>
            <a:pPr indent="457200" fontAlgn="auto">
              <a:lnSpc>
                <a:spcPct val="150000"/>
              </a:lnSpc>
            </a:pPr>
            <a:r>
              <a:rPr lang="en-US" altLang="zh-CN" sz="2000">
                <a:solidFill>
                  <a:srgbClr val="1B2F47"/>
                </a:solidFill>
                <a:latin typeface="微软雅黑" panose="020B0503020204020204" charset="-122"/>
                <a:ea typeface="微软雅黑" panose="020B0503020204020204" charset="-122"/>
              </a:rPr>
              <a:t> </a:t>
            </a:r>
            <a:r>
              <a:rPr lang="zh-CN" altLang="en-US" sz="2000">
                <a:solidFill>
                  <a:srgbClr val="1B2F47"/>
                </a:solidFill>
                <a:latin typeface="微软雅黑" panose="020B0503020204020204" charset="-122"/>
                <a:ea typeface="微软雅黑" panose="020B0503020204020204" charset="-122"/>
              </a:rPr>
              <a:t>第三方配送模式是指由物流劳务的供方、需方之外的第三方去完成物流服务的物流运作方式。随着JIT管理方式的普及，无论是制造企业还是商业企业逐渐把配送业务交由相对独立的第三方进行管理。第三方就是指提供物流交易双方的部分或全部物流功能的外部服务提供者，是物流专业化的一种形式。第三方配送企业根据采购方的小批量和多批次的要求，按照地域分布密集情况，决定供应方的取货顺序，并应用一系列的信息技术和物流技术，保证JIT取货和配货。跟其他配送模式不同，这种新型的物流配送模式主要有以下特点：</a:t>
            </a:r>
            <a:endParaRPr lang="zh-CN" altLang="en-US" sz="2000">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254762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7150" y="469900"/>
            <a:ext cx="2573020"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配送模式</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12268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（三）第三方配送模式</a:t>
            </a:r>
            <a:endParaRPr lang="zh-CN" altLang="en-US" sz="2400" b="1">
              <a:solidFill>
                <a:srgbClr val="DB5558"/>
              </a:solidFill>
              <a:latin typeface="微软雅黑" panose="020B0503020204020204" charset="-122"/>
              <a:ea typeface="微软雅黑" panose="020B0503020204020204" charset="-122"/>
            </a:endParaRPr>
          </a:p>
        </p:txBody>
      </p:sp>
      <p:sp>
        <p:nvSpPr>
          <p:cNvPr id="91" name="椭圆 7"/>
          <p:cNvSpPr/>
          <p:nvPr/>
        </p:nvSpPr>
        <p:spPr>
          <a:xfrm>
            <a:off x="2520950" y="2901950"/>
            <a:ext cx="6783070" cy="2132965"/>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cxnSp>
        <p:nvCxnSpPr>
          <p:cNvPr id="92" name="直接连接符 91"/>
          <p:cNvCxnSpPr>
            <a:endCxn id="91" idx="1"/>
          </p:cNvCxnSpPr>
          <p:nvPr/>
        </p:nvCxnSpPr>
        <p:spPr>
          <a:xfrm>
            <a:off x="5908675" y="3227705"/>
            <a:ext cx="3810" cy="1807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713740" y="1938655"/>
            <a:ext cx="11109325" cy="4264660"/>
            <a:chOff x="1214" y="2288"/>
            <a:chExt cx="17495" cy="6716"/>
          </a:xfrm>
        </p:grpSpPr>
        <p:sp>
          <p:nvSpPr>
            <p:cNvPr id="12" name="文本框 11"/>
            <p:cNvSpPr txBox="1"/>
            <p:nvPr/>
          </p:nvSpPr>
          <p:spPr>
            <a:xfrm>
              <a:off x="1214" y="2482"/>
              <a:ext cx="3168" cy="1440"/>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拉动式(响应为基础)的经营模式。</a:t>
              </a:r>
              <a:endParaRPr lang="zh-CN" altLang="en-US" dirty="0">
                <a:solidFill>
                  <a:srgbClr val="1B2F47"/>
                </a:solidFill>
                <a:latin typeface="微软雅黑" panose="020B0503020204020204" charset="-122"/>
                <a:ea typeface="微软雅黑" panose="020B0503020204020204" charset="-122"/>
                <a:sym typeface="+mn-ea"/>
              </a:endParaRPr>
            </a:p>
          </p:txBody>
        </p:sp>
        <p:grpSp>
          <p:nvGrpSpPr>
            <p:cNvPr id="7" name="组合 6"/>
            <p:cNvGrpSpPr/>
            <p:nvPr/>
          </p:nvGrpSpPr>
          <p:grpSpPr>
            <a:xfrm rot="0">
              <a:off x="7521" y="2288"/>
              <a:ext cx="3822" cy="3822"/>
              <a:chOff x="4930524" y="1567586"/>
              <a:chExt cx="2304458" cy="2304459"/>
            </a:xfrm>
          </p:grpSpPr>
          <p:sp>
            <p:nvSpPr>
              <p:cNvPr id="98" name="椭圆 97"/>
              <p:cNvSpPr/>
              <p:nvPr/>
            </p:nvSpPr>
            <p:spPr>
              <a:xfrm>
                <a:off x="4930524" y="1567586"/>
                <a:ext cx="2304458" cy="2304459"/>
              </a:xfrm>
              <a:prstGeom prst="ellipse">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6" name="文本框 95"/>
              <p:cNvSpPr txBox="1"/>
              <p:nvPr/>
            </p:nvSpPr>
            <p:spPr>
              <a:xfrm>
                <a:off x="5354532" y="1575202"/>
                <a:ext cx="1443433" cy="2170605"/>
              </a:xfrm>
              <a:prstGeom prst="rect">
                <a:avLst/>
              </a:prstGeom>
              <a:noFill/>
            </p:spPr>
            <p:txBody>
              <a:bodyPr wrap="square" rtlCol="0">
                <a:spAutoFit/>
              </a:bodyPr>
              <a:lstStyle/>
              <a:p>
                <a:pPr algn="ctr">
                  <a:lnSpc>
                    <a:spcPct val="150000"/>
                  </a:lnSpc>
                </a:pPr>
                <a:r>
                  <a:rPr lang="zh-CN" altLang="en-US" sz="2400" b="1" dirty="0">
                    <a:solidFill>
                      <a:schemeClr val="bg1"/>
                    </a:solidFill>
                    <a:latin typeface="微软雅黑" panose="020B0503020204020204" charset="-122"/>
                    <a:ea typeface="微软雅黑" panose="020B0503020204020204" charset="-122"/>
                    <a:sym typeface="+mn-ea"/>
                  </a:rPr>
                  <a:t>新型的物流配送模式主要有以下特点</a:t>
                </a:r>
                <a:endParaRPr lang="zh-CN" altLang="en-US" sz="2400" b="1" dirty="0">
                  <a:solidFill>
                    <a:schemeClr val="bg1"/>
                  </a:solidFill>
                  <a:latin typeface="微软雅黑" panose="020B0503020204020204" charset="-122"/>
                  <a:ea typeface="微软雅黑" panose="020B0503020204020204" charset="-122"/>
                  <a:sym typeface="+mn-ea"/>
                </a:endParaRPr>
              </a:p>
            </p:txBody>
          </p:sp>
        </p:grpSp>
        <p:grpSp>
          <p:nvGrpSpPr>
            <p:cNvPr id="22" name="组合 21"/>
            <p:cNvGrpSpPr/>
            <p:nvPr/>
          </p:nvGrpSpPr>
          <p:grpSpPr>
            <a:xfrm rot="0">
              <a:off x="4407" y="2731"/>
              <a:ext cx="1417" cy="1417"/>
              <a:chOff x="2846" y="3153"/>
              <a:chExt cx="1417" cy="1417"/>
            </a:xfrm>
          </p:grpSpPr>
          <p:sp>
            <p:nvSpPr>
              <p:cNvPr id="9" name="椭圆 8"/>
              <p:cNvSpPr>
                <a:spLocks noChangeAspect="1"/>
              </p:cNvSpPr>
              <p:nvPr/>
            </p:nvSpPr>
            <p:spPr>
              <a:xfrm>
                <a:off x="2846" y="3153"/>
                <a:ext cx="1417" cy="1417"/>
              </a:xfrm>
              <a:prstGeom prst="ellipse">
                <a:avLst/>
              </a:prstGeom>
              <a:solidFill>
                <a:srgbClr val="1B2F4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4" name="文本框 13"/>
              <p:cNvSpPr txBox="1"/>
              <p:nvPr/>
            </p:nvSpPr>
            <p:spPr>
              <a:xfrm>
                <a:off x="3072" y="3475"/>
                <a:ext cx="1063" cy="761"/>
              </a:xfrm>
              <a:prstGeom prst="rect">
                <a:avLst/>
              </a:prstGeom>
              <a:no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01</a:t>
                </a:r>
                <a:endParaRPr lang="en-US" altLang="zh-CN" sz="240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rot="0">
              <a:off x="5696" y="4455"/>
              <a:ext cx="1416" cy="1416"/>
              <a:chOff x="4494" y="5282"/>
              <a:chExt cx="1416" cy="1416"/>
            </a:xfrm>
            <a:solidFill>
              <a:srgbClr val="E74127"/>
            </a:solidFill>
          </p:grpSpPr>
          <p:sp>
            <p:nvSpPr>
              <p:cNvPr id="103" name="椭圆 102"/>
              <p:cNvSpPr>
                <a:spLocks noChangeAspect="1"/>
              </p:cNvSpPr>
              <p:nvPr/>
            </p:nvSpPr>
            <p:spPr>
              <a:xfrm>
                <a:off x="4494" y="5282"/>
                <a:ext cx="1417" cy="1417"/>
              </a:xfrm>
              <a:prstGeom prst="ellipse">
                <a:avLst/>
              </a:prstGeom>
              <a:grp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6" name="文本框 15"/>
              <p:cNvSpPr txBox="1"/>
              <p:nvPr/>
            </p:nvSpPr>
            <p:spPr>
              <a:xfrm>
                <a:off x="4760" y="5631"/>
                <a:ext cx="1063" cy="761"/>
              </a:xfrm>
              <a:prstGeom prst="rect">
                <a:avLst/>
              </a:prstGeom>
              <a:grp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02</a:t>
                </a:r>
                <a:endParaRPr lang="en-US" altLang="zh-CN" sz="2400">
                  <a:solidFill>
                    <a:schemeClr val="bg1"/>
                  </a:solidFill>
                  <a:latin typeface="微软雅黑" panose="020B0503020204020204" charset="-122"/>
                  <a:ea typeface="微软雅黑" panose="020B0503020204020204" charset="-122"/>
                </a:endParaRPr>
              </a:p>
            </p:txBody>
          </p:sp>
        </p:grpSp>
        <p:grpSp>
          <p:nvGrpSpPr>
            <p:cNvPr id="25" name="组合 24"/>
            <p:cNvGrpSpPr/>
            <p:nvPr/>
          </p:nvGrpSpPr>
          <p:grpSpPr>
            <a:xfrm rot="0">
              <a:off x="7357" y="6024"/>
              <a:ext cx="1416" cy="1416"/>
              <a:chOff x="6823" y="6673"/>
              <a:chExt cx="1416" cy="1416"/>
            </a:xfrm>
          </p:grpSpPr>
          <p:sp>
            <p:nvSpPr>
              <p:cNvPr id="108" name="椭圆 107"/>
              <p:cNvSpPr>
                <a:spLocks noChangeAspect="1"/>
              </p:cNvSpPr>
              <p:nvPr/>
            </p:nvSpPr>
            <p:spPr>
              <a:xfrm>
                <a:off x="6823" y="6673"/>
                <a:ext cx="1417" cy="1417"/>
              </a:xfrm>
              <a:prstGeom prst="ellipse">
                <a:avLst/>
              </a:prstGeom>
              <a:solidFill>
                <a:srgbClr val="1B2F4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7" name="文本框 16"/>
              <p:cNvSpPr txBox="1"/>
              <p:nvPr/>
            </p:nvSpPr>
            <p:spPr>
              <a:xfrm>
                <a:off x="7024" y="7055"/>
                <a:ext cx="1063" cy="761"/>
              </a:xfrm>
              <a:prstGeom prst="rect">
                <a:avLst/>
              </a:prstGeom>
              <a:no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03</a:t>
                </a:r>
                <a:endParaRPr lang="en-US" altLang="zh-CN" sz="2400">
                  <a:solidFill>
                    <a:schemeClr val="bg1"/>
                  </a:solidFill>
                  <a:latin typeface="微软雅黑" panose="020B0503020204020204" charset="-122"/>
                  <a:ea typeface="微软雅黑" panose="020B0503020204020204" charset="-122"/>
                </a:endParaRPr>
              </a:p>
            </p:txBody>
          </p:sp>
        </p:grpSp>
        <p:grpSp>
          <p:nvGrpSpPr>
            <p:cNvPr id="28" name="组合 27"/>
            <p:cNvGrpSpPr/>
            <p:nvPr/>
          </p:nvGrpSpPr>
          <p:grpSpPr>
            <a:xfrm rot="0">
              <a:off x="9925" y="6024"/>
              <a:ext cx="1416" cy="1416"/>
              <a:chOff x="10348" y="6817"/>
              <a:chExt cx="1416" cy="1416"/>
            </a:xfrm>
            <a:solidFill>
              <a:srgbClr val="1B2F47"/>
            </a:solidFill>
          </p:grpSpPr>
          <p:sp>
            <p:nvSpPr>
              <p:cNvPr id="113" name="椭圆 112"/>
              <p:cNvSpPr>
                <a:spLocks noChangeAspect="1"/>
              </p:cNvSpPr>
              <p:nvPr/>
            </p:nvSpPr>
            <p:spPr>
              <a:xfrm>
                <a:off x="10348" y="6817"/>
                <a:ext cx="1417" cy="1417"/>
              </a:xfrm>
              <a:prstGeom prst="ellipse">
                <a:avLst/>
              </a:prstGeom>
              <a:grp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8" name="文本框 17"/>
              <p:cNvSpPr txBox="1"/>
              <p:nvPr/>
            </p:nvSpPr>
            <p:spPr>
              <a:xfrm>
                <a:off x="10576" y="7175"/>
                <a:ext cx="1063" cy="761"/>
              </a:xfrm>
              <a:prstGeom prst="rect">
                <a:avLst/>
              </a:prstGeom>
              <a:grp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04</a:t>
                </a:r>
                <a:endParaRPr lang="en-US" altLang="zh-CN" sz="2400">
                  <a:solidFill>
                    <a:schemeClr val="bg1"/>
                  </a:solidFill>
                  <a:latin typeface="微软雅黑" panose="020B0503020204020204" charset="-122"/>
                  <a:ea typeface="微软雅黑" panose="020B0503020204020204" charset="-122"/>
                </a:endParaRPr>
              </a:p>
            </p:txBody>
          </p:sp>
        </p:grpSp>
        <p:grpSp>
          <p:nvGrpSpPr>
            <p:cNvPr id="29" name="组合 28"/>
            <p:cNvGrpSpPr/>
            <p:nvPr/>
          </p:nvGrpSpPr>
          <p:grpSpPr>
            <a:xfrm rot="0">
              <a:off x="11518" y="4455"/>
              <a:ext cx="1417" cy="1417"/>
              <a:chOff x="12754" y="5282"/>
              <a:chExt cx="1417" cy="1417"/>
            </a:xfrm>
          </p:grpSpPr>
          <p:sp>
            <p:nvSpPr>
              <p:cNvPr id="118" name="椭圆 117"/>
              <p:cNvSpPr>
                <a:spLocks noChangeAspect="1"/>
              </p:cNvSpPr>
              <p:nvPr/>
            </p:nvSpPr>
            <p:spPr>
              <a:xfrm>
                <a:off x="12754" y="5282"/>
                <a:ext cx="1417" cy="1417"/>
              </a:xfrm>
              <a:prstGeom prst="ellipse">
                <a:avLst/>
              </a:prstGeom>
              <a:solidFill>
                <a:srgbClr val="E74127"/>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19" name="文本框 18"/>
              <p:cNvSpPr txBox="1"/>
              <p:nvPr/>
            </p:nvSpPr>
            <p:spPr>
              <a:xfrm>
                <a:off x="13008" y="5599"/>
                <a:ext cx="983" cy="761"/>
              </a:xfrm>
              <a:prstGeom prst="rect">
                <a:avLst/>
              </a:prstGeom>
              <a:no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05</a:t>
                </a:r>
                <a:endParaRPr lang="en-US" altLang="zh-CN" sz="2400">
                  <a:solidFill>
                    <a:schemeClr val="bg1"/>
                  </a:solidFill>
                  <a:latin typeface="微软雅黑" panose="020B0503020204020204" charset="-122"/>
                  <a:ea typeface="微软雅黑" panose="020B0503020204020204" charset="-122"/>
                </a:endParaRPr>
              </a:p>
            </p:txBody>
          </p:sp>
        </p:grpSp>
        <p:grpSp>
          <p:nvGrpSpPr>
            <p:cNvPr id="30" name="组合 29"/>
            <p:cNvGrpSpPr/>
            <p:nvPr/>
          </p:nvGrpSpPr>
          <p:grpSpPr>
            <a:xfrm rot="0">
              <a:off x="12756" y="2731"/>
              <a:ext cx="1417" cy="1417"/>
              <a:chOff x="13908" y="3033"/>
              <a:chExt cx="1417" cy="1417"/>
            </a:xfrm>
            <a:solidFill>
              <a:srgbClr val="1B2F47"/>
            </a:solidFill>
          </p:grpSpPr>
          <p:sp>
            <p:nvSpPr>
              <p:cNvPr id="13" name="椭圆 12"/>
              <p:cNvSpPr>
                <a:spLocks noChangeAspect="1"/>
              </p:cNvSpPr>
              <p:nvPr/>
            </p:nvSpPr>
            <p:spPr>
              <a:xfrm>
                <a:off x="13908" y="3033"/>
                <a:ext cx="1417" cy="1417"/>
              </a:xfrm>
              <a:prstGeom prst="ellipse">
                <a:avLst/>
              </a:prstGeom>
              <a:grp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21" name="文本框 20"/>
              <p:cNvSpPr txBox="1"/>
              <p:nvPr/>
            </p:nvSpPr>
            <p:spPr>
              <a:xfrm>
                <a:off x="14147" y="3332"/>
                <a:ext cx="881" cy="761"/>
              </a:xfrm>
              <a:prstGeom prst="rect">
                <a:avLst/>
              </a:prstGeom>
              <a:grp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06</a:t>
                </a:r>
                <a:endParaRPr lang="en-US" altLang="zh-CN" sz="2400">
                  <a:solidFill>
                    <a:schemeClr val="bg1"/>
                  </a:solidFill>
                  <a:latin typeface="微软雅黑" panose="020B0503020204020204" charset="-122"/>
                  <a:ea typeface="微软雅黑" panose="020B0503020204020204" charset="-122"/>
                </a:endParaRPr>
              </a:p>
            </p:txBody>
          </p:sp>
        </p:grpSp>
        <p:sp>
          <p:nvSpPr>
            <p:cNvPr id="15" name="文本框 14"/>
            <p:cNvSpPr txBox="1"/>
            <p:nvPr/>
          </p:nvSpPr>
          <p:spPr>
            <a:xfrm>
              <a:off x="1900" y="5085"/>
              <a:ext cx="3637" cy="792"/>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小批量、多批次取货。</a:t>
              </a:r>
              <a:endParaRPr lang="zh-CN" altLang="en-US" dirty="0">
                <a:solidFill>
                  <a:srgbClr val="1B2F47"/>
                </a:solidFill>
                <a:latin typeface="微软雅黑" panose="020B0503020204020204" charset="-122"/>
                <a:ea typeface="微软雅黑" panose="020B0503020204020204" charset="-122"/>
                <a:sym typeface="+mn-ea"/>
              </a:endParaRPr>
            </a:p>
          </p:txBody>
        </p:sp>
        <p:sp>
          <p:nvSpPr>
            <p:cNvPr id="32" name="文本框 31"/>
            <p:cNvSpPr txBox="1"/>
            <p:nvPr/>
          </p:nvSpPr>
          <p:spPr>
            <a:xfrm>
              <a:off x="4102" y="6916"/>
              <a:ext cx="3341" cy="1440"/>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提高生产保障率，减少待料时间。</a:t>
              </a:r>
              <a:endParaRPr lang="zh-CN" altLang="en-US" dirty="0">
                <a:solidFill>
                  <a:srgbClr val="1B2F47"/>
                </a:solidFill>
                <a:latin typeface="微软雅黑" panose="020B0503020204020204" charset="-122"/>
                <a:ea typeface="微软雅黑" panose="020B0503020204020204" charset="-122"/>
                <a:sym typeface="+mn-ea"/>
              </a:endParaRPr>
            </a:p>
          </p:txBody>
        </p:sp>
        <p:sp>
          <p:nvSpPr>
            <p:cNvPr id="33" name="文本框 32"/>
            <p:cNvSpPr txBox="1"/>
            <p:nvPr/>
          </p:nvSpPr>
          <p:spPr>
            <a:xfrm>
              <a:off x="13475" y="5085"/>
              <a:ext cx="3601" cy="1440"/>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产生最佳经济批量，从而降低运输成本。</a:t>
              </a:r>
              <a:endParaRPr lang="zh-CN" altLang="en-US" dirty="0">
                <a:solidFill>
                  <a:srgbClr val="1B2F47"/>
                </a:solidFill>
                <a:latin typeface="微软雅黑" panose="020B0503020204020204" charset="-122"/>
                <a:ea typeface="微软雅黑" panose="020B0503020204020204" charset="-122"/>
                <a:sym typeface="+mn-ea"/>
              </a:endParaRPr>
            </a:p>
          </p:txBody>
        </p:sp>
        <p:sp>
          <p:nvSpPr>
            <p:cNvPr id="34" name="文本框 33"/>
            <p:cNvSpPr txBox="1"/>
            <p:nvPr/>
          </p:nvSpPr>
          <p:spPr>
            <a:xfrm>
              <a:off x="11772" y="6916"/>
              <a:ext cx="4980" cy="2088"/>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减少中间仓储搬运环节，做到“门对门”的服务，节约仓储费用和人力、物力。</a:t>
              </a:r>
              <a:endParaRPr lang="zh-CN" altLang="en-US" dirty="0">
                <a:solidFill>
                  <a:srgbClr val="1B2F47"/>
                </a:solidFill>
                <a:latin typeface="微软雅黑" panose="020B0503020204020204" charset="-122"/>
                <a:ea typeface="微软雅黑" panose="020B0503020204020204" charset="-122"/>
                <a:sym typeface="+mn-ea"/>
              </a:endParaRPr>
            </a:p>
          </p:txBody>
        </p:sp>
        <p:sp>
          <p:nvSpPr>
            <p:cNvPr id="35" name="文本框 34"/>
            <p:cNvSpPr txBox="1"/>
            <p:nvPr/>
          </p:nvSpPr>
          <p:spPr>
            <a:xfrm>
              <a:off x="14577" y="2482"/>
              <a:ext cx="4132" cy="2088"/>
            </a:xfrm>
            <a:prstGeom prst="rect">
              <a:avLst/>
            </a:prstGeom>
            <a:noFill/>
          </p:spPr>
          <p:txBody>
            <a:bodyPr wrap="square" rtlCol="0">
              <a:spAutoFit/>
            </a:bodyPr>
            <a:p>
              <a:pPr algn="l">
                <a:lnSpc>
                  <a:spcPct val="150000"/>
                </a:lnSpc>
              </a:pPr>
              <a:r>
                <a:rPr lang="zh-CN" altLang="en-US" dirty="0">
                  <a:solidFill>
                    <a:srgbClr val="1B2F47"/>
                  </a:solidFill>
                  <a:latin typeface="微软雅黑" panose="020B0503020204020204" charset="-122"/>
                  <a:ea typeface="微软雅黑" panose="020B0503020204020204" charset="-122"/>
                  <a:sym typeface="+mn-ea"/>
                </a:rPr>
                <a:t>通过GPS全球定位系统及信息反馈系统，保证了JIT运输及运输安全。</a:t>
              </a:r>
              <a:endParaRPr lang="zh-CN" altLang="en-US" dirty="0">
                <a:solidFill>
                  <a:srgbClr val="1B2F47"/>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723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354965" y="498475"/>
            <a:ext cx="1381760"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小提示</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031875" y="1610360"/>
            <a:ext cx="10178977" cy="3797366"/>
            <a:chOff x="1625" y="2221"/>
            <a:chExt cx="16029" cy="5980"/>
          </a:xfrm>
        </p:grpSpPr>
        <p:sp>
          <p:nvSpPr>
            <p:cNvPr id="15" name="文本框 14"/>
            <p:cNvSpPr txBox="1"/>
            <p:nvPr/>
          </p:nvSpPr>
          <p:spPr>
            <a:xfrm>
              <a:off x="6719" y="3952"/>
              <a:ext cx="10935" cy="2736"/>
            </a:xfrm>
            <a:prstGeom prst="rect">
              <a:avLst/>
            </a:prstGeom>
            <a:noFill/>
          </p:spPr>
          <p:txBody>
            <a:bodyPr wrap="square" rtlCol="0">
              <a:spAutoFit/>
            </a:bodyPr>
            <a:p>
              <a:pPr indent="0" algn="l" fontAlgn="auto">
                <a:lnSpc>
                  <a:spcPct val="150000"/>
                </a:lnSpc>
              </a:pPr>
              <a:r>
                <a:rPr lang="zh-CN" altLang="en-US" sz="2400">
                  <a:solidFill>
                    <a:srgbClr val="1B2F47"/>
                  </a:solidFill>
                  <a:latin typeface="微软雅黑" panose="020B0503020204020204" charset="-122"/>
                  <a:ea typeface="微软雅黑" panose="020B0503020204020204" charset="-122"/>
                </a:rPr>
                <a:t>你知道自营配送模式、共同配送模式、第三方物流配送模式三者之间的区别吗？企业应该如何选择合适的配送模式呢？</a:t>
              </a:r>
              <a:endParaRPr lang="zh-CN" altLang="en-US" sz="24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a:p>
            </p:txBody>
          </p:sp>
        </p:grpSp>
        <p:sp>
          <p:nvSpPr>
            <p:cNvPr id="24" name="文本框 23"/>
            <p:cNvSpPr txBox="1"/>
            <p:nvPr/>
          </p:nvSpPr>
          <p:spPr>
            <a:xfrm>
              <a:off x="6717" y="2809"/>
              <a:ext cx="1728" cy="761"/>
            </a:xfrm>
            <a:prstGeom prst="rect">
              <a:avLst/>
            </a:prstGeom>
            <a:noFill/>
          </p:spPr>
          <p:txBody>
            <a:bodyPr wrap="none" rtlCol="0">
              <a:spAutoFit/>
            </a:bodyPr>
            <a:p>
              <a:r>
                <a:rPr lang="zh-CN" altLang="en-US" sz="2400" b="1">
                  <a:solidFill>
                    <a:srgbClr val="B82B14"/>
                  </a:solidFill>
                  <a:latin typeface="微软雅黑" panose="020B0503020204020204" charset="-122"/>
                  <a:ea typeface="微软雅黑" panose="020B0503020204020204" charset="-122"/>
                </a:rPr>
                <a:t>小提示</a:t>
              </a:r>
              <a:endParaRPr lang="zh-CN" altLang="en-US" sz="24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84721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23825" y="498475"/>
            <a:ext cx="1718945" cy="548640"/>
          </a:xfrm>
          <a:prstGeom prst="rect">
            <a:avLst/>
          </a:prstGeom>
        </p:spPr>
        <p:txBody>
          <a:bodyPr wrap="square">
            <a:spAutoFit/>
          </a:bodyPr>
          <a:lstStyle/>
          <a:p>
            <a:pPr algn="l"/>
            <a:r>
              <a:rPr lang="zh-CN" altLang="zh-CN" sz="2800" b="1">
                <a:solidFill>
                  <a:schemeClr val="bg1"/>
                </a:solidFill>
                <a:latin typeface="微软雅黑" panose="020B0503020204020204" charset="-122"/>
                <a:ea typeface="微软雅黑" panose="020B0503020204020204" charset="-122"/>
                <a:cs typeface="Hiragino Sans GB W3"/>
                <a:sym typeface="+mn-ea"/>
              </a:rPr>
              <a:t>任务目标</a:t>
            </a:r>
            <a:endParaRPr lang="zh-CN" altLang="zh-CN" sz="2800" b="1">
              <a:solidFill>
                <a:schemeClr val="bg1"/>
              </a:solidFill>
              <a:latin typeface="微软雅黑" panose="020B0503020204020204" charset="-122"/>
              <a:ea typeface="微软雅黑" panose="020B0503020204020204" charset="-122"/>
              <a:cs typeface="Hiragino Sans GB W3"/>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936750" y="2431415"/>
            <a:ext cx="8547100" cy="2734310"/>
          </a:xfrm>
          <a:prstGeom prst="roundRect">
            <a:avLst>
              <a:gd name="adj" fmla="val 38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sp>
        <p:nvSpPr>
          <p:cNvPr id="14" name="矩形 13"/>
          <p:cNvSpPr>
            <a:spLocks noChangeArrowheads="1"/>
          </p:cNvSpPr>
          <p:nvPr/>
        </p:nvSpPr>
        <p:spPr bwMode="auto">
          <a:xfrm>
            <a:off x="2108200" y="2536825"/>
            <a:ext cx="8265160" cy="2103120"/>
          </a:xfrm>
          <a:prstGeom prst="rect">
            <a:avLst/>
          </a:prstGeom>
          <a:noFill/>
          <a:ln w="9525">
            <a:noFill/>
            <a:miter lim="800000"/>
          </a:ln>
        </p:spPr>
        <p:txBody>
          <a:bodyPr wrap="square">
            <a:spAutoFit/>
          </a:bodyPr>
          <a:lstStyle/>
          <a:p>
            <a:pPr indent="457200" fontAlgn="auto">
              <a:lnSpc>
                <a:spcPct val="150000"/>
              </a:lnSpc>
            </a:pPr>
            <a:r>
              <a:rPr lang="en-US" altLang="zh-CN" sz="2200">
                <a:solidFill>
                  <a:srgbClr val="1B2F47"/>
                </a:solidFill>
                <a:latin typeface="微软雅黑" panose="020B0503020204020204" charset="-122"/>
                <a:ea typeface="微软雅黑" panose="020B0503020204020204" charset="-122"/>
                <a:cs typeface="Hiragino Sans GB W3"/>
              </a:rPr>
              <a:t> </a:t>
            </a:r>
            <a:r>
              <a:rPr lang="zh-CN" altLang="zh-CN" sz="2200">
                <a:solidFill>
                  <a:srgbClr val="1B2F47"/>
                </a:solidFill>
                <a:latin typeface="微软雅黑" panose="020B0503020204020204" charset="-122"/>
                <a:ea typeface="微软雅黑" panose="020B0503020204020204" charset="-122"/>
                <a:cs typeface="Hiragino Sans GB W3"/>
              </a:rPr>
              <a:t>学生以小组（2-4人）为单位，对生活中所涉及的配送活动进行调研（含各类APP,如饿了么、许鲜等），了解配送的作业流程和形式等，以此来分析配送的作业内容及其在物流中发挥的作用，并形成一份报告《这就是配送！》。</a:t>
            </a:r>
            <a:endParaRPr lang="zh-CN" altLang="zh-CN" sz="2200">
              <a:solidFill>
                <a:srgbClr val="1B2F47"/>
              </a:solidFill>
              <a:latin typeface="微软雅黑" panose="020B0503020204020204" charset="-122"/>
              <a:ea typeface="微软雅黑" panose="020B0503020204020204" charset="-122"/>
              <a:cs typeface="Hiragino Sans GB W3"/>
            </a:endParaRPr>
          </a:p>
        </p:txBody>
      </p:sp>
      <p:sp>
        <p:nvSpPr>
          <p:cNvPr id="15" name="矩形 14"/>
          <p:cNvSpPr>
            <a:spLocks noChangeArrowheads="1"/>
          </p:cNvSpPr>
          <p:nvPr/>
        </p:nvSpPr>
        <p:spPr bwMode="auto">
          <a:xfrm>
            <a:off x="2103755" y="1530985"/>
            <a:ext cx="8234045" cy="900430"/>
          </a:xfrm>
          <a:prstGeom prst="rect">
            <a:avLst/>
          </a:prstGeom>
          <a:solidFill>
            <a:schemeClr val="accent2"/>
          </a:solidFill>
          <a:ln w="9525">
            <a:solidFill>
              <a:schemeClr val="accent2"/>
            </a:solidFill>
            <a:miter lim="800000"/>
          </a:ln>
        </p:spPr>
        <p:txBody>
          <a:bodyPr anchor="ctr"/>
          <a:lstStyle/>
          <a:p>
            <a:pPr algn="ctr"/>
            <a:r>
              <a:rPr lang="zh-CN" altLang="zh-CN" sz="4000" b="1">
                <a:solidFill>
                  <a:schemeClr val="bg1"/>
                </a:solidFill>
                <a:latin typeface="微软雅黑" panose="020B0503020204020204" charset="-122"/>
                <a:ea typeface="微软雅黑" panose="020B0503020204020204" charset="-122"/>
                <a:cs typeface="Hiragino Sans GB W3"/>
              </a:rPr>
              <a:t>任务目标</a:t>
            </a:r>
            <a:endParaRPr lang="zh-CN" altLang="zh-CN" sz="4000" b="1">
              <a:solidFill>
                <a:schemeClr val="bg1"/>
              </a:solidFill>
              <a:latin typeface="微软雅黑" panose="020B0503020204020204" charset="-122"/>
              <a:ea typeface="微软雅黑" panose="020B0503020204020204" charset="-122"/>
              <a:cs typeface="Hiragino Sans GB W3"/>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659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0975" y="498475"/>
            <a:ext cx="1786255"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对点案例</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21652"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86690" y="1943100"/>
            <a:ext cx="3371215" cy="3371215"/>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4335" y="4022"/>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2" name="文本框 11"/>
              <p:cNvSpPr txBox="1"/>
              <p:nvPr/>
            </p:nvSpPr>
            <p:spPr>
              <a:xfrm>
                <a:off x="2567" y="717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3" name="文本框 12"/>
              <p:cNvSpPr txBox="1"/>
              <p:nvPr/>
            </p:nvSpPr>
            <p:spPr>
              <a:xfrm>
                <a:off x="6471" y="721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grpSp>
      </p:grpSp>
      <p:grpSp>
        <p:nvGrpSpPr>
          <p:cNvPr id="16" name="组合 15"/>
          <p:cNvGrpSpPr/>
          <p:nvPr/>
        </p:nvGrpSpPr>
        <p:grpSpPr>
          <a:xfrm>
            <a:off x="4068422" y="1486412"/>
            <a:ext cx="7489404" cy="4552286"/>
            <a:chOff x="7466" y="4424"/>
            <a:chExt cx="11388" cy="7170"/>
          </a:xfrm>
        </p:grpSpPr>
        <p:grpSp>
          <p:nvGrpSpPr>
            <p:cNvPr id="39" name="组合 38"/>
            <p:cNvGrpSpPr/>
            <p:nvPr/>
          </p:nvGrpSpPr>
          <p:grpSpPr>
            <a:xfrm>
              <a:off x="7479" y="4424"/>
              <a:ext cx="10810" cy="7170"/>
              <a:chOff x="9633" y="4966"/>
              <a:chExt cx="9053" cy="4775"/>
            </a:xfrm>
          </p:grpSpPr>
          <p:sp>
            <p:nvSpPr>
              <p:cNvPr id="75" name="圆角矩形 74"/>
              <p:cNvSpPr/>
              <p:nvPr/>
            </p:nvSpPr>
            <p:spPr>
              <a:xfrm rot="5400000">
                <a:off x="14651" y="1011"/>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sp>
            <p:nvSpPr>
              <p:cNvPr id="14" name="圆角矩形 13"/>
              <p:cNvSpPr/>
              <p:nvPr/>
            </p:nvSpPr>
            <p:spPr>
              <a:xfrm rot="5400000">
                <a:off x="13663" y="5630"/>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grpSp>
        <p:sp>
          <p:nvSpPr>
            <p:cNvPr id="15" name="文本框 14"/>
            <p:cNvSpPr txBox="1"/>
            <p:nvPr/>
          </p:nvSpPr>
          <p:spPr>
            <a:xfrm>
              <a:off x="7466" y="4584"/>
              <a:ext cx="11388" cy="6625"/>
            </a:xfrm>
            <a:prstGeom prst="rect">
              <a:avLst/>
            </a:prstGeom>
            <a:noFill/>
          </p:spPr>
          <p:txBody>
            <a:bodyPr wrap="square" rtlCol="0">
              <a:spAutoFit/>
            </a:bodyPr>
            <a:p>
              <a:pPr indent="457200" fontAlgn="auto">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云鸟配送是一家供应链配送服务商（如图2-89所示），成立于2014年11月。它</a:t>
              </a:r>
              <a:r>
                <a:rPr lang="zh-CN" altLang="en-US">
                  <a:solidFill>
                    <a:srgbClr val="FF0000"/>
                  </a:solidFill>
                  <a:latin typeface="微软雅黑" panose="020B0503020204020204" charset="-122"/>
                  <a:ea typeface="微软雅黑" panose="020B0503020204020204" charset="-122"/>
                </a:rPr>
                <a:t>通过整合海量社会优质运力，以信息技术为支撑，为各类企业客户提供同城及区域配送服务</a:t>
              </a:r>
              <a:r>
                <a:rPr lang="zh-CN" altLang="en-US">
                  <a:solidFill>
                    <a:srgbClr val="1B2F47"/>
                  </a:solidFill>
                  <a:latin typeface="微软雅黑" panose="020B0503020204020204" charset="-122"/>
                  <a:ea typeface="微软雅黑" panose="020B0503020204020204" charset="-122"/>
                </a:rPr>
                <a:t>。轻资产重担责、重IT，诺行DUE（Delivery User Experience）供应链优质履约交付。目前已经在北京、天津、上海、南京、杭州、苏州、广州、深圳、成都、武汉、青岛、合肥、郑州等开展业务，并辐射周边300公里。2016年1月，C轮融资一亿美元，华平投资集团领投，红杉、经纬中国、金沙江等跟投。云鸟将配送定义为服务而不是运输，高度关注交付环节的用户体验，提出DUE——供应链优质履约交付。云鸟的服务目标不仅是让客户满意，还包括让客户的客户也满意。</a:t>
              </a:r>
              <a:endParaRPr lang="zh-CN" altLang="en-US">
                <a:solidFill>
                  <a:srgbClr val="1B2F47"/>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659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0975" y="498475"/>
            <a:ext cx="1786255"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对点案例</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21652"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86690" y="1943100"/>
            <a:ext cx="3371215" cy="3371215"/>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4335" y="4022"/>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2" name="文本框 11"/>
              <p:cNvSpPr txBox="1"/>
              <p:nvPr/>
            </p:nvSpPr>
            <p:spPr>
              <a:xfrm>
                <a:off x="2567" y="717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3" name="文本框 12"/>
              <p:cNvSpPr txBox="1"/>
              <p:nvPr/>
            </p:nvSpPr>
            <p:spPr>
              <a:xfrm>
                <a:off x="6471" y="721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grpSp>
      </p:grpSp>
      <p:grpSp>
        <p:nvGrpSpPr>
          <p:cNvPr id="39" name="组合 38"/>
          <p:cNvGrpSpPr/>
          <p:nvPr/>
        </p:nvGrpSpPr>
        <p:grpSpPr>
          <a:xfrm rot="0">
            <a:off x="4076700" y="1486535"/>
            <a:ext cx="7109460" cy="4552315"/>
            <a:chOff x="9633" y="4966"/>
            <a:chExt cx="9053" cy="4775"/>
          </a:xfrm>
        </p:grpSpPr>
        <p:sp>
          <p:nvSpPr>
            <p:cNvPr id="75" name="圆角矩形 74"/>
            <p:cNvSpPr/>
            <p:nvPr/>
          </p:nvSpPr>
          <p:spPr>
            <a:xfrm rot="5400000">
              <a:off x="14651" y="1011"/>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sp>
          <p:nvSpPr>
            <p:cNvPr id="14" name="圆角矩形 13"/>
            <p:cNvSpPr/>
            <p:nvPr/>
          </p:nvSpPr>
          <p:spPr>
            <a:xfrm rot="5400000">
              <a:off x="13663" y="5630"/>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grpSp>
      <p:pic>
        <p:nvPicPr>
          <p:cNvPr id="15" name="图片 -2147482464" descr="云鸟2"/>
          <p:cNvPicPr>
            <a:picLocks noChangeAspect="1"/>
          </p:cNvPicPr>
          <p:nvPr/>
        </p:nvPicPr>
        <p:blipFill>
          <a:blip r:embed="rId1"/>
          <a:srcRect l="12122" t="16190" r="15152" b="25528"/>
          <a:stretch>
            <a:fillRect/>
          </a:stretch>
        </p:blipFill>
        <p:spPr>
          <a:xfrm>
            <a:off x="3830320" y="2271395"/>
            <a:ext cx="4302125" cy="2149475"/>
          </a:xfrm>
          <a:prstGeom prst="rect">
            <a:avLst/>
          </a:prstGeom>
          <a:noFill/>
          <a:ln w="9525">
            <a:noFill/>
          </a:ln>
        </p:spPr>
      </p:pic>
      <p:pic>
        <p:nvPicPr>
          <p:cNvPr id="16" name="图片 139" descr="云鸟1"/>
          <p:cNvPicPr>
            <a:picLocks noChangeAspect="1"/>
          </p:cNvPicPr>
          <p:nvPr/>
        </p:nvPicPr>
        <p:blipFill>
          <a:blip r:embed="rId2"/>
          <a:stretch>
            <a:fillRect/>
          </a:stretch>
        </p:blipFill>
        <p:spPr>
          <a:xfrm>
            <a:off x="8238490" y="2271395"/>
            <a:ext cx="3425190" cy="2284730"/>
          </a:xfrm>
          <a:prstGeom prst="rect">
            <a:avLst/>
          </a:prstGeom>
          <a:noFill/>
          <a:ln w="9525">
            <a:noFill/>
          </a:ln>
        </p:spPr>
      </p:pic>
      <p:sp>
        <p:nvSpPr>
          <p:cNvPr id="52" name="文本框 51"/>
          <p:cNvSpPr txBox="1"/>
          <p:nvPr/>
        </p:nvSpPr>
        <p:spPr>
          <a:xfrm>
            <a:off x="6194425" y="5207000"/>
            <a:ext cx="2156460"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图2-89  云鸟LOGO</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矩形 2"/>
          <p:cNvSpPr>
            <a:spLocks noGrp="1"/>
          </p:cNvSpPr>
          <p:nvPr>
            <p:ph type="title"/>
          </p:nvPr>
        </p:nvSpPr>
        <p:spPr>
          <a:xfrm>
            <a:off x="1919288" y="404813"/>
            <a:ext cx="6734175" cy="944562"/>
          </a:xfrm>
        </p:spPr>
        <p:txBody>
          <a:bodyPr vert="horz" wrap="square" lIns="91440" tIns="45720" rIns="91440" bIns="45720" anchor="ctr" anchorCtr="0"/>
          <a:p>
            <a:pPr eaLnBrk="1" hangingPunct="1"/>
            <a:r>
              <a:rPr lang="en-US" altLang="zh-CN" sz="3200" b="0" dirty="0">
                <a:solidFill>
                  <a:srgbClr val="FF0000"/>
                </a:solidFill>
                <a:latin typeface="方正粗倩简体" pitchFamily="1" charset="-122"/>
                <a:ea typeface="方正粗倩简体" pitchFamily="1" charset="-122"/>
              </a:rPr>
              <a:t>10.3 </a:t>
            </a:r>
            <a:r>
              <a:rPr lang="zh-CN" altLang="en-US" sz="3200" b="0" dirty="0">
                <a:solidFill>
                  <a:srgbClr val="FF0000"/>
                </a:solidFill>
                <a:latin typeface="方正粗倩简体" pitchFamily="1" charset="-122"/>
                <a:ea typeface="方正粗倩简体" pitchFamily="1" charset="-122"/>
              </a:rPr>
              <a:t>配送组织要点</a:t>
            </a:r>
            <a:endParaRPr lang="en-US" altLang="zh-CN" sz="3200" b="0" dirty="0">
              <a:solidFill>
                <a:srgbClr val="FF0000"/>
              </a:solidFill>
              <a:latin typeface="方正粗倩简体" pitchFamily="1" charset="-122"/>
              <a:ea typeface="方正粗倩简体" pitchFamily="1" charset="-122"/>
            </a:endParaRPr>
          </a:p>
        </p:txBody>
      </p:sp>
      <p:sp>
        <p:nvSpPr>
          <p:cNvPr id="9219" name="矩形 2"/>
          <p:cNvSpPr/>
          <p:nvPr/>
        </p:nvSpPr>
        <p:spPr>
          <a:xfrm>
            <a:off x="594106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aphicFrame>
        <p:nvGraphicFramePr>
          <p:cNvPr id="59" name="图示 58"/>
          <p:cNvGraphicFramePr/>
          <p:nvPr/>
        </p:nvGraphicFramePr>
        <p:xfrm>
          <a:off x="2279576" y="1556792"/>
          <a:ext cx="792088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12268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（一）配送中心的概念</a:t>
            </a:r>
            <a:endParaRPr lang="zh-CN" altLang="en-US" sz="2400" b="1">
              <a:solidFill>
                <a:srgbClr val="DB5558"/>
              </a:solidFill>
              <a:latin typeface="微软雅黑" panose="020B0503020204020204" charset="-122"/>
              <a:ea typeface="微软雅黑" panose="020B0503020204020204" charset="-122"/>
            </a:endParaRPr>
          </a:p>
        </p:txBody>
      </p:sp>
      <p:sp>
        <p:nvSpPr>
          <p:cNvPr id="3" name="文本框 2"/>
          <p:cNvSpPr txBox="1"/>
          <p:nvPr/>
        </p:nvSpPr>
        <p:spPr>
          <a:xfrm>
            <a:off x="706120" y="1867535"/>
            <a:ext cx="10854055" cy="3291840"/>
          </a:xfrm>
          <a:prstGeom prst="rect">
            <a:avLst/>
          </a:prstGeom>
          <a:noFill/>
        </p:spPr>
        <p:txBody>
          <a:bodyPr wrap="square" rtlCol="0">
            <a:spAutoFit/>
          </a:bodyPr>
          <a:p>
            <a:pPr indent="457200" fontAlgn="auto">
              <a:lnSpc>
                <a:spcPct val="150000"/>
              </a:lnSpc>
            </a:pPr>
            <a:r>
              <a:rPr lang="en-US" altLang="zh-CN" sz="2000">
                <a:solidFill>
                  <a:srgbClr val="1B2F47"/>
                </a:solidFill>
                <a:latin typeface="微软雅黑" panose="020B0503020204020204" charset="-122"/>
                <a:ea typeface="微软雅黑" panose="020B0503020204020204" charset="-122"/>
              </a:rPr>
              <a:t> </a:t>
            </a:r>
            <a:r>
              <a:rPr lang="zh-CN" altLang="en-US" sz="2000">
                <a:solidFill>
                  <a:srgbClr val="1B2F47"/>
                </a:solidFill>
                <a:latin typeface="微软雅黑" panose="020B0503020204020204" charset="-122"/>
                <a:ea typeface="微软雅黑" panose="020B0503020204020204" charset="-122"/>
              </a:rPr>
              <a:t>我国国家标准《物流术语》（GB/T 18354-2006）中配送中心的定义：</a:t>
            </a:r>
            <a:r>
              <a:rPr lang="zh-CN" altLang="en-US" sz="2000">
                <a:solidFill>
                  <a:srgbClr val="FF0000"/>
                </a:solidFill>
                <a:latin typeface="微软雅黑" panose="020B0503020204020204" charset="-122"/>
                <a:ea typeface="微软雅黑" panose="020B0503020204020204" charset="-122"/>
              </a:rPr>
              <a:t>配送中心是从事配送业务具有完善的信息网络的场所或组织</a:t>
            </a:r>
            <a:r>
              <a:rPr lang="zh-CN" altLang="en-US" sz="2000">
                <a:solidFill>
                  <a:srgbClr val="1B2F47"/>
                </a:solidFill>
                <a:latin typeface="微软雅黑" panose="020B0503020204020204" charset="-122"/>
                <a:ea typeface="微软雅黑" panose="020B0503020204020204" charset="-122"/>
              </a:rPr>
              <a:t>（如图2-90所示），应基本符合下列要求：</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1．主要为特定的用户服务；</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2．配送功能健全；</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3．辐射范围小；</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4．多品种、小批量、多层次、短周期；</a:t>
            </a:r>
            <a:endParaRPr lang="zh-CN" altLang="en-US" sz="2000">
              <a:solidFill>
                <a:srgbClr val="1B2F47"/>
              </a:solidFill>
              <a:latin typeface="微软雅黑" panose="020B0503020204020204" charset="-122"/>
              <a:ea typeface="微软雅黑" panose="020B0503020204020204" charset="-122"/>
            </a:endParaRPr>
          </a:p>
          <a:p>
            <a:pPr indent="457200" fontAlgn="auto">
              <a:lnSpc>
                <a:spcPct val="150000"/>
              </a:lnSpc>
            </a:pPr>
            <a:r>
              <a:rPr lang="zh-CN" altLang="en-US" sz="2000">
                <a:solidFill>
                  <a:srgbClr val="1B2F47"/>
                </a:solidFill>
                <a:latin typeface="微软雅黑" panose="020B0503020204020204" charset="-122"/>
                <a:ea typeface="微软雅黑" panose="020B0503020204020204" charset="-122"/>
              </a:rPr>
              <a:t>5．主要为末端客户提供配送服务。</a:t>
            </a:r>
            <a:endParaRPr lang="zh-CN" altLang="en-US" sz="2000">
              <a:solidFill>
                <a:srgbClr val="1B2F47"/>
              </a:solidFill>
              <a:latin typeface="微软雅黑" panose="020B0503020204020204" charset="-122"/>
              <a:ea typeface="微软雅黑" panose="020B0503020204020204" charset="-122"/>
            </a:endParaRPr>
          </a:p>
        </p:txBody>
      </p:sp>
      <p:sp>
        <p:nvSpPr>
          <p:cNvPr id="10242" name="矩形 2"/>
          <p:cNvSpPr>
            <a:spLocks noGrp="1"/>
          </p:cNvSpPr>
          <p:nvPr>
            <p:ph type="title"/>
          </p:nvPr>
        </p:nvSpPr>
        <p:spPr>
          <a:xfrm>
            <a:off x="0" y="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10.4 </a:t>
            </a:r>
            <a:r>
              <a:rPr lang="zh-CN" altLang="en-US" sz="3200" b="0" dirty="0">
                <a:solidFill>
                  <a:srgbClr val="FF0000"/>
                </a:solidFill>
                <a:latin typeface="方正粗倩简体" pitchFamily="1" charset="-122"/>
                <a:ea typeface="方正粗倩简体" pitchFamily="1" charset="-122"/>
              </a:rPr>
              <a:t>配送中心</a:t>
            </a:r>
            <a:br>
              <a:rPr lang="zh-CN" altLang="en-US" sz="3200" b="0" dirty="0">
                <a:solidFill>
                  <a:srgbClr val="FF0000"/>
                </a:solidFill>
                <a:latin typeface="方正粗倩简体" pitchFamily="1" charset="-122"/>
                <a:ea typeface="方正粗倩简体" pitchFamily="1" charset="-122"/>
              </a:rPr>
            </a:br>
            <a:r>
              <a:rPr lang="en-US" altLang="zh-CN" sz="3200" b="0" dirty="0">
                <a:solidFill>
                  <a:srgbClr val="FF0000"/>
                </a:solidFill>
                <a:latin typeface="方正粗倩简体" pitchFamily="1" charset="-122"/>
                <a:ea typeface="方正粗倩简体" pitchFamily="1" charset="-122"/>
              </a:rPr>
              <a:t>  </a:t>
            </a:r>
            <a:r>
              <a:rPr lang="en-US" altLang="zh-CN" sz="2800" kern="1200" dirty="0">
                <a:solidFill>
                  <a:srgbClr val="7030A0"/>
                </a:solidFill>
                <a:latin typeface="黑体" panose="02010609060101010101" charset="-122"/>
                <a:ea typeface="黑体" panose="02010609060101010101" charset="-122"/>
                <a:cs typeface="+mn-cs"/>
                <a:sym typeface="+mn-ea"/>
              </a:rPr>
              <a:t>10.4.1 配送中心的含义</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06120" y="112268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（一）配送中心的概念</a:t>
            </a:r>
            <a:endParaRPr lang="zh-CN" altLang="en-US" sz="2400" b="1">
              <a:solidFill>
                <a:srgbClr val="DB5558"/>
              </a:solidFill>
              <a:latin typeface="微软雅黑" panose="020B0503020204020204" charset="-122"/>
              <a:ea typeface="微软雅黑" panose="020B0503020204020204" charset="-122"/>
            </a:endParaRPr>
          </a:p>
        </p:txBody>
      </p:sp>
      <p:pic>
        <p:nvPicPr>
          <p:cNvPr id="2" name="图片 140" descr="沃尔玛配送中心"/>
          <p:cNvPicPr>
            <a:picLocks noChangeAspect="1"/>
          </p:cNvPicPr>
          <p:nvPr/>
        </p:nvPicPr>
        <p:blipFill>
          <a:blip r:embed="rId1"/>
          <a:stretch>
            <a:fillRect/>
          </a:stretch>
        </p:blipFill>
        <p:spPr>
          <a:xfrm>
            <a:off x="1421130" y="2112010"/>
            <a:ext cx="4461510" cy="2967990"/>
          </a:xfrm>
          <a:prstGeom prst="rect">
            <a:avLst/>
          </a:prstGeom>
          <a:noFill/>
          <a:ln w="9525">
            <a:noFill/>
          </a:ln>
        </p:spPr>
      </p:pic>
      <p:pic>
        <p:nvPicPr>
          <p:cNvPr id="3" name="图片 141" descr="沃尔玛"/>
          <p:cNvPicPr>
            <a:picLocks noChangeAspect="1"/>
          </p:cNvPicPr>
          <p:nvPr/>
        </p:nvPicPr>
        <p:blipFill>
          <a:blip r:embed="rId2"/>
          <a:stretch>
            <a:fillRect/>
          </a:stretch>
        </p:blipFill>
        <p:spPr>
          <a:xfrm>
            <a:off x="6376035" y="2112010"/>
            <a:ext cx="4401820" cy="2954655"/>
          </a:xfrm>
          <a:prstGeom prst="rect">
            <a:avLst/>
          </a:prstGeom>
          <a:noFill/>
          <a:ln w="9525">
            <a:noFill/>
          </a:ln>
        </p:spPr>
      </p:pic>
      <p:sp>
        <p:nvSpPr>
          <p:cNvPr id="52" name="文本框 51"/>
          <p:cNvSpPr txBox="1"/>
          <p:nvPr/>
        </p:nvSpPr>
        <p:spPr>
          <a:xfrm>
            <a:off x="4772025" y="5351780"/>
            <a:ext cx="2648585"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图2-90  沃尔玛配送中心</a:t>
            </a:r>
            <a:endParaRPr lang="zh-CN" altLang="en-US">
              <a:solidFill>
                <a:srgbClr val="1B2F47"/>
              </a:solidFill>
              <a:latin typeface="微软雅黑" panose="020B0503020204020204" charset="-122"/>
              <a:ea typeface="微软雅黑" panose="020B0503020204020204" charset="-122"/>
            </a:endParaRPr>
          </a:p>
        </p:txBody>
      </p:sp>
      <p:sp>
        <p:nvSpPr>
          <p:cNvPr id="10242" name="矩形 2"/>
          <p:cNvSpPr>
            <a:spLocks noGrp="1"/>
          </p:cNvSpPr>
          <p:nvPr>
            <p:ph type="title"/>
          </p:nvPr>
        </p:nvSpPr>
        <p:spPr>
          <a:xfrm>
            <a:off x="0" y="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10.4 </a:t>
            </a:r>
            <a:r>
              <a:rPr lang="zh-CN" altLang="en-US" sz="3200" b="0" dirty="0">
                <a:solidFill>
                  <a:srgbClr val="FF0000"/>
                </a:solidFill>
                <a:latin typeface="方正粗倩简体" pitchFamily="1" charset="-122"/>
                <a:ea typeface="方正粗倩简体" pitchFamily="1" charset="-122"/>
              </a:rPr>
              <a:t>配送中心</a:t>
            </a:r>
            <a:br>
              <a:rPr lang="zh-CN" altLang="en-US" sz="3200" b="0" dirty="0">
                <a:solidFill>
                  <a:srgbClr val="FF0000"/>
                </a:solidFill>
                <a:latin typeface="方正粗倩简体" pitchFamily="1" charset="-122"/>
                <a:ea typeface="方正粗倩简体" pitchFamily="1" charset="-122"/>
              </a:rPr>
            </a:br>
            <a:r>
              <a:rPr lang="en-US" altLang="zh-CN" sz="3200" b="0" dirty="0">
                <a:solidFill>
                  <a:srgbClr val="FF0000"/>
                </a:solidFill>
                <a:latin typeface="方正粗倩简体" pitchFamily="1" charset="-122"/>
                <a:ea typeface="方正粗倩简体" pitchFamily="1" charset="-122"/>
              </a:rPr>
              <a:t>  </a:t>
            </a:r>
            <a:r>
              <a:rPr lang="en-US" altLang="zh-CN" sz="2800" kern="1200" dirty="0">
                <a:solidFill>
                  <a:srgbClr val="7030A0"/>
                </a:solidFill>
                <a:latin typeface="黑体" panose="02010609060101010101" charset="-122"/>
                <a:ea typeface="黑体" panose="02010609060101010101" charset="-122"/>
                <a:cs typeface="+mn-cs"/>
                <a:sym typeface="+mn-ea"/>
              </a:rPr>
              <a:t>10.4.1 配送中心的含义</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标题 1"/>
          <p:cNvSpPr>
            <a:spLocks noGrp="1"/>
          </p:cNvSpPr>
          <p:nvPr>
            <p:ph type="title"/>
          </p:nvPr>
        </p:nvSpPr>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某配送中心布局</a:t>
            </a:r>
            <a:endParaRPr lang="zh-CN" altLang="en-US" sz="3200" b="0" dirty="0">
              <a:solidFill>
                <a:srgbClr val="002060"/>
              </a:solidFill>
              <a:latin typeface="方正粗倩简体" pitchFamily="1" charset="-122"/>
              <a:ea typeface="方正粗倩简体" pitchFamily="1" charset="-122"/>
            </a:endParaRPr>
          </a:p>
        </p:txBody>
      </p:sp>
      <p:sp>
        <p:nvSpPr>
          <p:cNvPr id="11267" name="矩形 2"/>
          <p:cNvSpPr/>
          <p:nvPr/>
        </p:nvSpPr>
        <p:spPr>
          <a:xfrm>
            <a:off x="594106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aphicFrame>
        <p:nvGraphicFramePr>
          <p:cNvPr id="11268" name="对象 6"/>
          <p:cNvGraphicFramePr>
            <a:graphicFrameLocks noChangeAspect="1"/>
          </p:cNvGraphicFramePr>
          <p:nvPr/>
        </p:nvGraphicFramePr>
        <p:xfrm>
          <a:off x="2782888" y="1052513"/>
          <a:ext cx="6942137" cy="5545137"/>
        </p:xfrm>
        <a:graphic>
          <a:graphicData uri="http://schemas.openxmlformats.org/presentationml/2006/ole">
            <mc:AlternateContent xmlns:mc="http://schemas.openxmlformats.org/markup-compatibility/2006">
              <mc:Choice xmlns:v="urn:schemas-microsoft-com:vml" Requires="v">
                <p:oleObj spid="_x0000_s3076" name="" r:id="rId1" imgW="3039110" imgH="2381885" progId="Word.Picture.8">
                  <p:embed/>
                </p:oleObj>
              </mc:Choice>
              <mc:Fallback>
                <p:oleObj name="" r:id="rId1" imgW="3039110" imgH="2381885" progId="Word.Picture.8">
                  <p:embed/>
                  <p:pic>
                    <p:nvPicPr>
                      <p:cNvPr id="0" name="图片 3075"/>
                      <p:cNvPicPr/>
                      <p:nvPr/>
                    </p:nvPicPr>
                    <p:blipFill>
                      <a:blip r:embed="rId2"/>
                      <a:srcRect l="-1254" t="-1607" b="-2008"/>
                      <a:stretch>
                        <a:fillRect/>
                      </a:stretch>
                    </p:blipFill>
                    <p:spPr>
                      <a:xfrm>
                        <a:off x="2782888" y="1052513"/>
                        <a:ext cx="6942137" cy="5545137"/>
                      </a:xfrm>
                      <a:prstGeom prst="rect">
                        <a:avLst/>
                      </a:prstGeom>
                      <a:noFill/>
                      <a:ln w="38100">
                        <a:noFill/>
                        <a:miter/>
                      </a:ln>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6389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1344767" y="6408837"/>
            <a:ext cx="381000" cy="306705"/>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06</a:t>
            </a:r>
            <a:endParaRPr lang="en-US" sz="1400" b="1" dirty="0">
              <a:solidFill>
                <a:schemeClr val="bg1"/>
              </a:solidFill>
              <a:latin typeface="Arial" panose="020B0604020202020204" pitchFamily="34" charset="0"/>
              <a:cs typeface="Arial" panose="020B0604020202020204" pitchFamily="34" charset="0"/>
            </a:endParaRPr>
          </a:p>
        </p:txBody>
      </p:sp>
      <p:sp>
        <p:nvSpPr>
          <p:cNvPr id="31" name="文本框 30"/>
          <p:cNvSpPr txBox="1"/>
          <p:nvPr/>
        </p:nvSpPr>
        <p:spPr>
          <a:xfrm>
            <a:off x="706120" y="1036955"/>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（二）配送中心的分类</a:t>
            </a:r>
            <a:endParaRPr lang="zh-CN" altLang="en-US" sz="2400" b="1">
              <a:solidFill>
                <a:srgbClr val="DB5558"/>
              </a:solidFill>
              <a:latin typeface="微软雅黑" panose="020B0503020204020204" charset="-122"/>
              <a:ea typeface="微软雅黑" panose="020B0503020204020204" charset="-122"/>
            </a:endParaRPr>
          </a:p>
        </p:txBody>
      </p:sp>
      <p:sp>
        <p:nvSpPr>
          <p:cNvPr id="52" name="文本框 51"/>
          <p:cNvSpPr txBox="1"/>
          <p:nvPr/>
        </p:nvSpPr>
        <p:spPr>
          <a:xfrm>
            <a:off x="4426585" y="1879600"/>
            <a:ext cx="2648585"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a:t>
            </a:r>
            <a:r>
              <a:rPr lang="zh-CN" altLang="en-US">
                <a:solidFill>
                  <a:srgbClr val="FF0000"/>
                </a:solidFill>
                <a:latin typeface="微软雅黑" panose="020B0503020204020204" charset="-122"/>
                <a:ea typeface="微软雅黑" panose="020B0503020204020204" charset="-122"/>
              </a:rPr>
              <a:t>表2-19 配送中心的类型</a:t>
            </a:r>
            <a:endParaRPr lang="zh-CN" altLang="en-US">
              <a:solidFill>
                <a:srgbClr val="FF0000"/>
              </a:solidFill>
              <a:latin typeface="微软雅黑" panose="020B0503020204020204" charset="-122"/>
              <a:ea typeface="微软雅黑" panose="020B0503020204020204" charset="-122"/>
            </a:endParaRPr>
          </a:p>
        </p:txBody>
      </p:sp>
      <p:sp>
        <p:nvSpPr>
          <p:cNvPr id="7" name="文本框 6"/>
          <p:cNvSpPr txBox="1"/>
          <p:nvPr/>
        </p:nvSpPr>
        <p:spPr>
          <a:xfrm>
            <a:off x="1039495" y="1459230"/>
            <a:ext cx="9384665" cy="502920"/>
          </a:xfrm>
          <a:prstGeom prst="rect">
            <a:avLst/>
          </a:prstGeom>
          <a:noFill/>
        </p:spPr>
        <p:txBody>
          <a:bodyPr wrap="square" rtlCol="0">
            <a:spAutoFit/>
          </a:bodyPr>
          <a:p>
            <a:pPr indent="457200" fontAlgn="auto">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配送中心按照不同的标准可以分为不同的类别，如表2-19所示。</a:t>
            </a:r>
            <a:endParaRPr lang="zh-CN" altLang="en-US">
              <a:solidFill>
                <a:srgbClr val="1B2F47"/>
              </a:solidFill>
              <a:latin typeface="微软雅黑" panose="020B0503020204020204" charset="-122"/>
              <a:ea typeface="微软雅黑" panose="020B0503020204020204" charset="-122"/>
            </a:endParaRPr>
          </a:p>
        </p:txBody>
      </p:sp>
      <p:graphicFrame>
        <p:nvGraphicFramePr>
          <p:cNvPr id="2" name="表格 1"/>
          <p:cNvGraphicFramePr/>
          <p:nvPr>
            <p:custDataLst>
              <p:tags r:id="rId1"/>
            </p:custDataLst>
          </p:nvPr>
        </p:nvGraphicFramePr>
        <p:xfrm>
          <a:off x="1532890" y="2394585"/>
          <a:ext cx="9083675" cy="4168140"/>
        </p:xfrm>
        <a:graphic>
          <a:graphicData uri="http://schemas.openxmlformats.org/drawingml/2006/table">
            <a:tbl>
              <a:tblPr firstRow="1" bandRow="1">
                <a:tableStyleId>{7DF18680-E054-41AD-8BC1-D1AEF772440D}</a:tableStyleId>
              </a:tblPr>
              <a:tblGrid>
                <a:gridCol w="2179955"/>
                <a:gridCol w="6903720"/>
              </a:tblGrid>
              <a:tr h="449580">
                <a:tc>
                  <a:txBody>
                    <a:bodyPr/>
                    <a:p>
                      <a:pPr marL="0" indent="0" algn="ctr">
                        <a:lnSpc>
                          <a:spcPct val="150000"/>
                        </a:lnSpc>
                        <a:buNone/>
                      </a:pPr>
                      <a:r>
                        <a:rPr lang="zh-CN" altLang="en-US" sz="1800" u="none">
                          <a:latin typeface="微软雅黑" panose="020B0503020204020204" charset="-122"/>
                          <a:ea typeface="微软雅黑" panose="020B0503020204020204" charset="-122"/>
                        </a:rPr>
                        <a:t>分类标准</a:t>
                      </a:r>
                      <a:endParaRPr lang="zh-CN" altLang="en-US" sz="1800" u="none">
                        <a:latin typeface="微软雅黑" panose="020B0503020204020204" charset="-122"/>
                        <a:ea typeface="微软雅黑" panose="020B0503020204020204" charset="-122"/>
                      </a:endParaRPr>
                    </a:p>
                  </a:txBody>
                  <a:tcPr marL="0" marR="0" marT="0" marB="1" vert="horz" anchor="t"/>
                </a:tc>
                <a:tc>
                  <a:txBody>
                    <a:bodyPr/>
                    <a:p>
                      <a:pPr marL="0" indent="0" algn="ctr">
                        <a:lnSpc>
                          <a:spcPct val="150000"/>
                        </a:lnSpc>
                        <a:buNone/>
                      </a:pPr>
                      <a:r>
                        <a:rPr lang="zh-CN" altLang="en-US" sz="1800" u="none">
                          <a:latin typeface="微软雅黑" panose="020B0503020204020204" charset="-122"/>
                          <a:ea typeface="微软雅黑" panose="020B0503020204020204" charset="-122"/>
                        </a:rPr>
                        <a:t>配送中心类型</a:t>
                      </a:r>
                      <a:endParaRPr lang="zh-CN" altLang="en-US" sz="1800" u="none">
                        <a:latin typeface="微软雅黑" panose="020B0503020204020204" charset="-122"/>
                        <a:ea typeface="微软雅黑" panose="020B0503020204020204" charset="-122"/>
                      </a:endParaRPr>
                    </a:p>
                  </a:txBody>
                  <a:tcPr marL="0" marR="0" marT="0" marB="1" vert="horz" anchor="t"/>
                </a:tc>
              </a:tr>
              <a:tr h="276860">
                <a:tc rowSpan="5">
                  <a:txBody>
                    <a:bodyPr/>
                    <a:p>
                      <a:pPr marL="0" indent="0" algn="ctr">
                        <a:buNone/>
                      </a:pPr>
                      <a:r>
                        <a:rPr lang="zh-CN" altLang="en-US" sz="1800" u="none">
                          <a:latin typeface="微软雅黑" panose="020B0503020204020204" charset="-122"/>
                          <a:ea typeface="微软雅黑" panose="020B0503020204020204" charset="-122"/>
                        </a:rPr>
                        <a:t>按经营主体分类</a:t>
                      </a:r>
                      <a:endParaRPr lang="zh-CN" altLang="en-US" sz="1800" u="none">
                        <a:latin typeface="微软雅黑" panose="020B0503020204020204" charset="-122"/>
                        <a:ea typeface="微软雅黑" panose="020B0503020204020204" charset="-122"/>
                      </a:endParaRPr>
                    </a:p>
                  </a:txBody>
                  <a:tcPr marL="0" marR="0" marT="0" marB="1" vert="horz" anchor="ctr"/>
                </a:tc>
                <a:tc>
                  <a:txBody>
                    <a:bodyPr/>
                    <a:p>
                      <a:pPr marL="0" indent="0" algn="l">
                        <a:buNone/>
                      </a:pPr>
                      <a:r>
                        <a:rPr lang="zh-CN" altLang="en-US" sz="1680" u="none">
                          <a:latin typeface="微软雅黑" panose="020B0503020204020204" charset="-122"/>
                          <a:ea typeface="微软雅黑" panose="020B0503020204020204" charset="-122"/>
                        </a:rPr>
                        <a:t>厂商主导型配送中心</a:t>
                      </a:r>
                      <a:endParaRPr lang="zh-CN" altLang="en-US" sz="168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u="none">
                          <a:latin typeface="微软雅黑" panose="020B0503020204020204" charset="-122"/>
                          <a:ea typeface="微软雅黑" panose="020B0503020204020204" charset="-122"/>
                        </a:rPr>
                        <a:t>批发商主导型配送中心</a:t>
                      </a:r>
                      <a:endParaRPr lang="zh-CN" altLang="en-US" sz="168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零售商主导型配送中心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物流企业主导型配送中心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47650">
                <a:tc vMerge="1">
                  <a:tcPr/>
                </a:tc>
                <a:tc>
                  <a:txBody>
                    <a:bodyPr/>
                    <a:p>
                      <a:pPr marL="0" indent="0" algn="l">
                        <a:buNone/>
                      </a:pPr>
                      <a:r>
                        <a:rPr lang="zh-CN" altLang="en-US" sz="1680" b="0" u="none">
                          <a:latin typeface="微软雅黑" panose="020B0503020204020204" charset="-122"/>
                          <a:ea typeface="微软雅黑" panose="020B0503020204020204" charset="-122"/>
                        </a:rPr>
                        <a:t>共同型配送中心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rowSpan="3">
                  <a:txBody>
                    <a:bodyPr/>
                    <a:p>
                      <a:pPr marL="0" indent="0" algn="ctr">
                        <a:buNone/>
                      </a:pPr>
                      <a:r>
                        <a:rPr lang="zh-CN" altLang="en-US" sz="1800" u="none">
                          <a:latin typeface="微软雅黑" panose="020B0503020204020204" charset="-122"/>
                          <a:ea typeface="微软雅黑" panose="020B0503020204020204" charset="-122"/>
                        </a:rPr>
                        <a:t>按服务对象分类</a:t>
                      </a:r>
                      <a:endParaRPr lang="zh-CN" altLang="en-US" sz="1800" u="none">
                        <a:latin typeface="微软雅黑" panose="020B0503020204020204" charset="-122"/>
                        <a:ea typeface="微软雅黑" panose="020B0503020204020204" charset="-122"/>
                      </a:endParaRPr>
                    </a:p>
                  </a:txBody>
                  <a:tcPr marL="0" marR="0" marT="0" marB="1" vert="horz" anchor="ctr"/>
                </a:tc>
                <a:tc>
                  <a:txBody>
                    <a:bodyPr/>
                    <a:p>
                      <a:pPr marL="0" indent="0" algn="l">
                        <a:buNone/>
                      </a:pPr>
                      <a:r>
                        <a:rPr lang="zh-CN" altLang="en-US" sz="1680" b="0" u="none">
                          <a:latin typeface="微软雅黑" panose="020B0503020204020204" charset="-122"/>
                          <a:ea typeface="微软雅黑" panose="020B0503020204020204" charset="-122"/>
                        </a:rPr>
                        <a:t>面向最终消费者的配送中心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面向制造企业的配送中心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面向零售商的配送中心</a:t>
                      </a:r>
                      <a:endParaRPr lang="zh-CN" altLang="en-US" sz="1680" b="0" u="none">
                        <a:latin typeface="微软雅黑" panose="020B0503020204020204" charset="-122"/>
                        <a:ea typeface="微软雅黑" panose="020B0503020204020204" charset="-122"/>
                      </a:endParaRPr>
                    </a:p>
                  </a:txBody>
                  <a:tcPr marL="0" marR="0" marT="0" marB="1" vert="horz" anchor="t"/>
                </a:tc>
              </a:tr>
              <a:tr h="354330">
                <a:tc rowSpan="5">
                  <a:txBody>
                    <a:bodyPr/>
                    <a:p>
                      <a:pPr marL="0" indent="0" algn="ctr">
                        <a:buNone/>
                      </a:pPr>
                      <a:r>
                        <a:rPr lang="zh-CN" altLang="en-US" sz="1800" u="none">
                          <a:latin typeface="微软雅黑" panose="020B0503020204020204" charset="-122"/>
                          <a:ea typeface="微软雅黑" panose="020B0503020204020204" charset="-122"/>
                        </a:rPr>
                        <a:t>按功能分类</a:t>
                      </a:r>
                      <a:endParaRPr lang="zh-CN" altLang="en-US" sz="1800" u="none">
                        <a:latin typeface="微软雅黑" panose="020B0503020204020204" charset="-122"/>
                        <a:ea typeface="微软雅黑" panose="020B0503020204020204" charset="-122"/>
                      </a:endParaRPr>
                    </a:p>
                  </a:txBody>
                  <a:tcPr marL="0" marR="0" marT="0" marB="1" vert="horz" anchor="ctr"/>
                </a:tc>
                <a:tc>
                  <a:txBody>
                    <a:bodyPr/>
                    <a:p>
                      <a:pPr marL="0" indent="0" algn="l">
                        <a:buNone/>
                      </a:pPr>
                      <a:r>
                        <a:rPr lang="zh-CN" altLang="en-US" sz="1680" b="0" u="none">
                          <a:latin typeface="微软雅黑" panose="020B0503020204020204" charset="-122"/>
                          <a:ea typeface="微软雅黑" panose="020B0503020204020204" charset="-122"/>
                        </a:rPr>
                        <a:t>供应型配送中心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销售型配送中心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325120">
                <a:tc vMerge="1">
                  <a:tcPr/>
                </a:tc>
                <a:tc>
                  <a:txBody>
                    <a:bodyPr/>
                    <a:p>
                      <a:pPr marL="0" indent="0" algn="l">
                        <a:buNone/>
                      </a:pPr>
                      <a:r>
                        <a:rPr lang="zh-CN" altLang="en-US" sz="1680" b="0" u="none">
                          <a:latin typeface="微软雅黑" panose="020B0503020204020204" charset="-122"/>
                          <a:ea typeface="微软雅黑" panose="020B0503020204020204" charset="-122"/>
                        </a:rPr>
                        <a:t>储存型配送中心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57810">
                <a:tc vMerge="1">
                  <a:tcPr/>
                </a:tc>
                <a:tc>
                  <a:txBody>
                    <a:bodyPr/>
                    <a:p>
                      <a:pPr marL="0" indent="0" algn="l">
                        <a:buNone/>
                      </a:pPr>
                      <a:r>
                        <a:rPr lang="zh-CN" altLang="en-US" sz="1680" b="0" u="none">
                          <a:latin typeface="微软雅黑" panose="020B0503020204020204" charset="-122"/>
                          <a:ea typeface="微软雅黑" panose="020B0503020204020204" charset="-122"/>
                        </a:rPr>
                        <a:t>加工型配送中心</a:t>
                      </a:r>
                      <a:endParaRPr lang="zh-CN" altLang="en-US" sz="1680" b="0" u="none">
                        <a:latin typeface="微软雅黑" panose="020B0503020204020204" charset="-122"/>
                        <a:ea typeface="微软雅黑" panose="020B0503020204020204" charset="-122"/>
                      </a:endParaRPr>
                    </a:p>
                  </a:txBody>
                  <a:tcPr marL="0" marR="0" marT="0" marB="1" vert="horz" anchor="t"/>
                </a:tc>
              </a:tr>
              <a:tr h="276860">
                <a:tc vMerge="1">
                  <a:tcPr/>
                </a:tc>
                <a:tc>
                  <a:txBody>
                    <a:bodyPr/>
                    <a:p>
                      <a:pPr marL="0" indent="0" algn="l">
                        <a:buNone/>
                      </a:pPr>
                      <a:r>
                        <a:rPr lang="zh-CN" altLang="en-US" sz="1680" b="0" u="none">
                          <a:latin typeface="微软雅黑" panose="020B0503020204020204" charset="-122"/>
                          <a:ea typeface="微软雅黑" panose="020B0503020204020204" charset="-122"/>
                        </a:rPr>
                        <a:t>流通型配送中心</a:t>
                      </a:r>
                      <a:endParaRPr lang="zh-CN" altLang="en-US" sz="1680" b="0" u="none">
                        <a:latin typeface="微软雅黑" panose="020B0503020204020204" charset="-122"/>
                        <a:ea typeface="微软雅黑" panose="020B0503020204020204" charset="-122"/>
                      </a:endParaRPr>
                    </a:p>
                  </a:txBody>
                  <a:tcPr marL="0" marR="0" marT="0" marB="1" vert="horz" anchor="t"/>
                </a:tc>
              </a:tr>
            </a:tbl>
          </a:graphicData>
        </a:graphic>
      </p:graphicFrame>
      <p:sp>
        <p:nvSpPr>
          <p:cNvPr id="10242" name="矩形 2"/>
          <p:cNvSpPr>
            <a:spLocks noGrp="1"/>
          </p:cNvSpPr>
          <p:nvPr>
            <p:ph type="title"/>
          </p:nvPr>
        </p:nvSpPr>
        <p:spPr>
          <a:xfrm>
            <a:off x="0" y="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10.4 </a:t>
            </a:r>
            <a:r>
              <a:rPr lang="zh-CN" altLang="en-US" sz="3200" b="0" dirty="0">
                <a:solidFill>
                  <a:srgbClr val="FF0000"/>
                </a:solidFill>
                <a:latin typeface="方正粗倩简体" pitchFamily="1" charset="-122"/>
                <a:ea typeface="方正粗倩简体" pitchFamily="1" charset="-122"/>
              </a:rPr>
              <a:t>配送中心</a:t>
            </a:r>
            <a:br>
              <a:rPr lang="zh-CN" altLang="en-US" sz="3200" b="0" dirty="0">
                <a:solidFill>
                  <a:srgbClr val="FF0000"/>
                </a:solidFill>
                <a:latin typeface="方正粗倩简体" pitchFamily="1" charset="-122"/>
                <a:ea typeface="方正粗倩简体" pitchFamily="1" charset="-122"/>
              </a:rPr>
            </a:br>
            <a:r>
              <a:rPr lang="en-US" altLang="zh-CN" sz="3200" b="0" dirty="0">
                <a:solidFill>
                  <a:srgbClr val="FF0000"/>
                </a:solidFill>
                <a:latin typeface="方正粗倩简体" pitchFamily="1" charset="-122"/>
                <a:ea typeface="方正粗倩简体" pitchFamily="1" charset="-122"/>
              </a:rPr>
              <a:t>  </a:t>
            </a:r>
            <a:r>
              <a:rPr lang="en-US" altLang="zh-CN" sz="2800" kern="1200" dirty="0">
                <a:solidFill>
                  <a:srgbClr val="7030A0"/>
                </a:solidFill>
                <a:latin typeface="黑体" panose="02010609060101010101" charset="-122"/>
                <a:ea typeface="黑体" panose="02010609060101010101" charset="-122"/>
                <a:cs typeface="+mn-cs"/>
                <a:sym typeface="+mn-ea"/>
              </a:rPr>
              <a:t>10.4.1 配送中心的含义</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标题 1"/>
          <p:cNvSpPr>
            <a:spLocks noGrp="1"/>
          </p:cNvSpPr>
          <p:nvPr>
            <p:ph type="title"/>
          </p:nvPr>
        </p:nvSpPr>
        <p:spPr>
          <a:xfrm>
            <a:off x="1721485" y="828993"/>
            <a:ext cx="8978900" cy="944562"/>
          </a:xfrm>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配送中心与物流中心的区别</a:t>
            </a:r>
            <a:endParaRPr lang="zh-CN" altLang="en-US" sz="3200" b="0" dirty="0">
              <a:solidFill>
                <a:srgbClr val="002060"/>
              </a:solidFill>
              <a:latin typeface="方正粗倩简体" pitchFamily="1" charset="-122"/>
              <a:ea typeface="方正粗倩简体" pitchFamily="1" charset="-122"/>
            </a:endParaRPr>
          </a:p>
        </p:txBody>
      </p:sp>
      <p:sp>
        <p:nvSpPr>
          <p:cNvPr id="12291" name="矩形 2"/>
          <p:cNvSpPr/>
          <p:nvPr/>
        </p:nvSpPr>
        <p:spPr>
          <a:xfrm>
            <a:off x="594106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aphicFrame>
        <p:nvGraphicFramePr>
          <p:cNvPr id="3" name="表格 2"/>
          <p:cNvGraphicFramePr>
            <a:graphicFrameLocks noGrp="1"/>
          </p:cNvGraphicFramePr>
          <p:nvPr/>
        </p:nvGraphicFramePr>
        <p:xfrm>
          <a:off x="2424113" y="1773238"/>
          <a:ext cx="7572375" cy="3962400"/>
        </p:xfrm>
        <a:graphic>
          <a:graphicData uri="http://schemas.openxmlformats.org/drawingml/2006/table">
            <a:tbl>
              <a:tblPr firstRow="1" bandRow="1">
                <a:tableStyleId>{5C22544A-7EE6-4342-B048-85BDC9FD1C3A}</a:tableStyleId>
              </a:tblPr>
              <a:tblGrid>
                <a:gridCol w="1511935"/>
                <a:gridCol w="2592070"/>
                <a:gridCol w="3468370"/>
              </a:tblGrid>
              <a:tr h="370840">
                <a:tc>
                  <a:txBody>
                    <a:bodyPr/>
                    <a:lstStyle/>
                    <a:p>
                      <a:pPr algn="ctr"/>
                      <a:r>
                        <a:rPr lang="zh-CN" altLang="en-US" sz="2400" b="0" dirty="0" smtClean="0">
                          <a:effectLst>
                            <a:outerShdw blurRad="38100" dist="38100" dir="2700000" algn="tl">
                              <a:srgbClr val="000000">
                                <a:alpha val="43137"/>
                              </a:srgbClr>
                            </a:outerShdw>
                          </a:effectLst>
                          <a:latin typeface="方正粗圆简体" pitchFamily="65" charset="-122"/>
                          <a:ea typeface="方正粗圆简体" pitchFamily="65" charset="-122"/>
                        </a:rPr>
                        <a:t>比较项目</a:t>
                      </a:r>
                      <a:endParaRPr lang="zh-CN" altLang="en-US" sz="2400" b="0" dirty="0">
                        <a:effectLst>
                          <a:outerShdw blurRad="38100" dist="38100" dir="2700000" algn="tl">
                            <a:srgbClr val="000000">
                              <a:alpha val="43137"/>
                            </a:srgbClr>
                          </a:outerShdw>
                        </a:effectLst>
                        <a:latin typeface="方正粗圆简体" pitchFamily="65" charset="-122"/>
                        <a:ea typeface="方正粗圆简体" pitchFamily="65" charset="-122"/>
                      </a:endParaRPr>
                    </a:p>
                  </a:txBody>
                  <a:tcPr marL="91436" marR="91436"/>
                </a:tc>
                <a:tc>
                  <a:txBody>
                    <a:bodyPr/>
                    <a:lstStyle/>
                    <a:p>
                      <a:pPr algn="ctr"/>
                      <a:r>
                        <a:rPr lang="zh-CN" altLang="en-US" sz="2400" b="0" dirty="0" smtClean="0">
                          <a:effectLst>
                            <a:outerShdw blurRad="38100" dist="38100" dir="2700000" algn="tl">
                              <a:srgbClr val="000000">
                                <a:alpha val="43137"/>
                              </a:srgbClr>
                            </a:outerShdw>
                          </a:effectLst>
                          <a:latin typeface="方正粗圆简体" pitchFamily="65" charset="-122"/>
                          <a:ea typeface="方正粗圆简体" pitchFamily="65" charset="-122"/>
                        </a:rPr>
                        <a:t>配送中心</a:t>
                      </a:r>
                      <a:endParaRPr lang="zh-CN" altLang="en-US" sz="2400" b="0" dirty="0">
                        <a:effectLst>
                          <a:outerShdw blurRad="38100" dist="38100" dir="2700000" algn="tl">
                            <a:srgbClr val="000000">
                              <a:alpha val="43137"/>
                            </a:srgbClr>
                          </a:outerShdw>
                        </a:effectLst>
                        <a:latin typeface="方正粗圆简体" pitchFamily="65" charset="-122"/>
                        <a:ea typeface="方正粗圆简体" pitchFamily="65" charset="-122"/>
                      </a:endParaRPr>
                    </a:p>
                  </a:txBody>
                  <a:tcPr marL="91436" marR="91436"/>
                </a:tc>
                <a:tc>
                  <a:txBody>
                    <a:bodyPr/>
                    <a:lstStyle/>
                    <a:p>
                      <a:pPr algn="ctr"/>
                      <a:r>
                        <a:rPr lang="zh-CN" altLang="en-US" sz="2400" b="0" dirty="0" smtClean="0">
                          <a:effectLst>
                            <a:outerShdw blurRad="38100" dist="38100" dir="2700000" algn="tl">
                              <a:srgbClr val="000000">
                                <a:alpha val="43137"/>
                              </a:srgbClr>
                            </a:outerShdw>
                          </a:effectLst>
                          <a:latin typeface="方正粗圆简体" pitchFamily="65" charset="-122"/>
                          <a:ea typeface="方正粗圆简体" pitchFamily="65" charset="-122"/>
                        </a:rPr>
                        <a:t>物流中心</a:t>
                      </a:r>
                      <a:endParaRPr lang="zh-CN" altLang="en-US" sz="2400" b="0" dirty="0">
                        <a:effectLst>
                          <a:outerShdw blurRad="38100" dist="38100" dir="2700000" algn="tl">
                            <a:srgbClr val="000000">
                              <a:alpha val="43137"/>
                            </a:srgbClr>
                          </a:outerShdw>
                        </a:effectLst>
                        <a:latin typeface="方正粗圆简体" pitchFamily="65" charset="-122"/>
                        <a:ea typeface="方正粗圆简体" pitchFamily="65" charset="-122"/>
                      </a:endParaRPr>
                    </a:p>
                  </a:txBody>
                  <a:tcPr marL="91436" marR="91436"/>
                </a:tc>
              </a:tr>
              <a:tr h="370840">
                <a:tc>
                  <a:txBody>
                    <a:bodyPr/>
                    <a:lstStyle/>
                    <a:p>
                      <a:pPr algn="ctr"/>
                      <a:r>
                        <a:rPr lang="zh-CN" altLang="en-US" sz="2000" b="1" dirty="0" smtClean="0">
                          <a:solidFill>
                            <a:srgbClr val="7030A0"/>
                          </a:solidFill>
                          <a:effectLst>
                            <a:outerShdw blurRad="38100" dist="38100" dir="2700000" algn="tl">
                              <a:srgbClr val="000000">
                                <a:alpha val="43137"/>
                              </a:srgbClr>
                            </a:outerShdw>
                          </a:effectLst>
                          <a:latin typeface="楷体_GB2312" pitchFamily="1" charset="-122"/>
                          <a:ea typeface="楷体_GB2312" pitchFamily="1" charset="-122"/>
                        </a:rPr>
                        <a:t>节点性质</a:t>
                      </a:r>
                      <a:endParaRPr lang="zh-CN" altLang="en-US" sz="2000" b="1" dirty="0">
                        <a:solidFill>
                          <a:srgbClr val="7030A0"/>
                        </a:solidFill>
                        <a:effectLst>
                          <a:outerShdw blurRad="38100" dist="38100" dir="2700000" algn="tl">
                            <a:srgbClr val="000000">
                              <a:alpha val="43137"/>
                            </a:srgbClr>
                          </a:outerShdw>
                        </a:effectLst>
                        <a:latin typeface="楷体_GB2312" pitchFamily="1" charset="-122"/>
                        <a:ea typeface="楷体_GB2312" pitchFamily="1"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执行实物配送为主要职能的流通型结点</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是从事物流活动的场所或组织</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r>
              <a:tr h="370840">
                <a:tc>
                  <a:txBody>
                    <a:bodyPr/>
                    <a:lstStyle/>
                    <a:p>
                      <a:pPr algn="ctr"/>
                      <a:r>
                        <a:rPr lang="zh-CN" altLang="zh-CN" sz="2000" b="1" kern="1200" dirty="0" smtClean="0">
                          <a:solidFill>
                            <a:srgbClr val="7030A0"/>
                          </a:solidFill>
                          <a:effectLst>
                            <a:outerShdw blurRad="38100" dist="38100" dir="2700000" algn="tl">
                              <a:srgbClr val="000000">
                                <a:alpha val="43137"/>
                              </a:srgbClr>
                            </a:outerShdw>
                          </a:effectLst>
                          <a:latin typeface="楷体_GB2312" pitchFamily="1" charset="-122"/>
                          <a:ea typeface="楷体_GB2312" pitchFamily="1" charset="-122"/>
                          <a:cs typeface="+mn-cs"/>
                        </a:rPr>
                        <a:t>服务对象</a:t>
                      </a:r>
                      <a:endParaRPr lang="zh-CN" altLang="en-US" sz="2000" b="1" dirty="0">
                        <a:solidFill>
                          <a:srgbClr val="7030A0"/>
                        </a:solidFill>
                        <a:effectLst>
                          <a:outerShdw blurRad="38100" dist="38100" dir="2700000" algn="tl">
                            <a:srgbClr val="000000">
                              <a:alpha val="43137"/>
                            </a:srgbClr>
                          </a:outerShdw>
                        </a:effectLst>
                        <a:latin typeface="楷体_GB2312" pitchFamily="1" charset="-122"/>
                        <a:ea typeface="楷体_GB2312" pitchFamily="1"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主要为特定客户服务</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面向社会提供物流服务</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r>
              <a:tr h="370840">
                <a:tc>
                  <a:txBody>
                    <a:bodyPr/>
                    <a:lstStyle/>
                    <a:p>
                      <a:pPr algn="ctr"/>
                      <a:r>
                        <a:rPr lang="zh-CN" altLang="zh-CN" sz="2000" b="1" kern="1200" dirty="0" smtClean="0">
                          <a:solidFill>
                            <a:srgbClr val="7030A0"/>
                          </a:solidFill>
                          <a:effectLst>
                            <a:outerShdw blurRad="38100" dist="38100" dir="2700000" algn="tl">
                              <a:srgbClr val="000000">
                                <a:alpha val="43137"/>
                              </a:srgbClr>
                            </a:outerShdw>
                          </a:effectLst>
                          <a:latin typeface="楷体_GB2312" pitchFamily="1" charset="-122"/>
                          <a:ea typeface="楷体_GB2312" pitchFamily="1" charset="-122"/>
                          <a:cs typeface="+mn-cs"/>
                        </a:rPr>
                        <a:t>辐射范围</a:t>
                      </a:r>
                      <a:endParaRPr lang="zh-CN" altLang="en-US" sz="2000" b="1" dirty="0">
                        <a:solidFill>
                          <a:srgbClr val="7030A0"/>
                        </a:solidFill>
                        <a:effectLst>
                          <a:outerShdw blurRad="38100" dist="38100" dir="2700000" algn="tl">
                            <a:srgbClr val="000000">
                              <a:alpha val="43137"/>
                            </a:srgbClr>
                          </a:outerShdw>
                        </a:effectLst>
                        <a:latin typeface="楷体_GB2312" pitchFamily="1" charset="-122"/>
                        <a:ea typeface="楷体_GB2312" pitchFamily="1"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辐射范围较小</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辐射范围广</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r>
              <a:tr h="370840">
                <a:tc>
                  <a:txBody>
                    <a:bodyPr/>
                    <a:lstStyle/>
                    <a:p>
                      <a:pPr algn="ctr"/>
                      <a:r>
                        <a:rPr lang="zh-CN" altLang="zh-CN" sz="2000" b="1" kern="1200" dirty="0" smtClean="0">
                          <a:solidFill>
                            <a:srgbClr val="7030A0"/>
                          </a:solidFill>
                          <a:effectLst>
                            <a:outerShdw blurRad="38100" dist="38100" dir="2700000" algn="tl">
                              <a:srgbClr val="000000">
                                <a:alpha val="43137"/>
                              </a:srgbClr>
                            </a:outerShdw>
                          </a:effectLst>
                          <a:latin typeface="楷体_GB2312" pitchFamily="1" charset="-122"/>
                          <a:ea typeface="楷体_GB2312" pitchFamily="1" charset="-122"/>
                          <a:cs typeface="+mn-cs"/>
                        </a:rPr>
                        <a:t>功能特征</a:t>
                      </a:r>
                      <a:endParaRPr lang="zh-CN" altLang="en-US" sz="2000" b="1" dirty="0">
                        <a:solidFill>
                          <a:srgbClr val="7030A0"/>
                        </a:solidFill>
                        <a:effectLst>
                          <a:outerShdw blurRad="38100" dist="38100" dir="2700000" algn="tl">
                            <a:srgbClr val="000000">
                              <a:alpha val="43137"/>
                            </a:srgbClr>
                          </a:outerShdw>
                        </a:effectLst>
                        <a:latin typeface="楷体_GB2312" pitchFamily="1" charset="-122"/>
                        <a:ea typeface="楷体_GB2312" pitchFamily="1"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配送功能强</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具有很强的集散功能，物流功能健全</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r>
              <a:tr h="370840">
                <a:tc>
                  <a:txBody>
                    <a:bodyPr/>
                    <a:lstStyle/>
                    <a:p>
                      <a:pPr algn="ctr"/>
                      <a:r>
                        <a:rPr lang="zh-CN" altLang="zh-CN" sz="2000" b="1" kern="1200" dirty="0" smtClean="0">
                          <a:solidFill>
                            <a:srgbClr val="7030A0"/>
                          </a:solidFill>
                          <a:effectLst>
                            <a:outerShdw blurRad="38100" dist="38100" dir="2700000" algn="tl">
                              <a:srgbClr val="000000">
                                <a:alpha val="43137"/>
                              </a:srgbClr>
                            </a:outerShdw>
                          </a:effectLst>
                          <a:latin typeface="楷体_GB2312" pitchFamily="1" charset="-122"/>
                          <a:ea typeface="楷体_GB2312" pitchFamily="1" charset="-122"/>
                          <a:cs typeface="+mn-cs"/>
                        </a:rPr>
                        <a:t>作业对象</a:t>
                      </a:r>
                      <a:endParaRPr lang="zh-CN" altLang="en-US" sz="2000" b="1" dirty="0">
                        <a:solidFill>
                          <a:srgbClr val="7030A0"/>
                        </a:solidFill>
                        <a:effectLst>
                          <a:outerShdw blurRad="38100" dist="38100" dir="2700000" algn="tl">
                            <a:srgbClr val="000000">
                              <a:alpha val="43137"/>
                            </a:srgbClr>
                          </a:outerShdw>
                        </a:effectLst>
                        <a:latin typeface="楷体_GB2312" pitchFamily="1" charset="-122"/>
                        <a:ea typeface="楷体_GB2312" pitchFamily="1"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作业货物的品种多、批量小，以配送为主，储存为辅</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c>
                  <a:txBody>
                    <a:bodyPr/>
                    <a:lstStyle/>
                    <a:p>
                      <a:pPr algn="just"/>
                      <a:r>
                        <a:rPr lang="zh-CN" altLang="zh-CN" sz="2000" b="1" kern="1200" dirty="0" smtClean="0">
                          <a:solidFill>
                            <a:schemeClr val="dk1"/>
                          </a:solidFill>
                          <a:effectLst>
                            <a:outerShdw blurRad="38100" dist="38100" dir="2700000" algn="tl">
                              <a:srgbClr val="000000">
                                <a:alpha val="43137"/>
                              </a:srgbClr>
                            </a:outerShdw>
                          </a:effectLst>
                          <a:latin typeface="方正仿宋简体" pitchFamily="2" charset="-122"/>
                          <a:ea typeface="方正仿宋简体" pitchFamily="2" charset="-122"/>
                          <a:cs typeface="+mn-cs"/>
                        </a:rPr>
                        <a:t>储存、吞吐能力强，作业货物的批量大、品种少，是综合性、地域性、大批量货物的集散地</a:t>
                      </a:r>
                      <a:endParaRPr lang="zh-CN" altLang="en-US" sz="2000" b="1" dirty="0">
                        <a:effectLst>
                          <a:outerShdw blurRad="38100" dist="38100" dir="2700000" algn="tl">
                            <a:srgbClr val="000000">
                              <a:alpha val="43137"/>
                            </a:srgbClr>
                          </a:outerShdw>
                        </a:effectLst>
                        <a:latin typeface="方正仿宋简体" pitchFamily="2" charset="-122"/>
                        <a:ea typeface="方正仿宋简体" pitchFamily="2" charset="-122"/>
                      </a:endParaRPr>
                    </a:p>
                  </a:txBody>
                  <a:tcPr marL="91436" marR="91436" anchor="ct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H="1">
            <a:off x="300697" y="66389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63905" y="118872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 （三）配送中心的作业流程</a:t>
            </a:r>
            <a:endParaRPr lang="zh-CN" altLang="en-US" sz="2400" b="1">
              <a:solidFill>
                <a:srgbClr val="DB5558"/>
              </a:solidFill>
              <a:latin typeface="微软雅黑" panose="020B0503020204020204" charset="-122"/>
              <a:ea typeface="微软雅黑" panose="020B0503020204020204" charset="-122"/>
            </a:endParaRPr>
          </a:p>
        </p:txBody>
      </p:sp>
      <p:sp>
        <p:nvSpPr>
          <p:cNvPr id="52" name="文本框 51"/>
          <p:cNvSpPr txBox="1"/>
          <p:nvPr/>
        </p:nvSpPr>
        <p:spPr>
          <a:xfrm>
            <a:off x="4281805" y="5679440"/>
            <a:ext cx="3105785"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图2-91 配送中心作业流程图</a:t>
            </a:r>
            <a:endParaRPr lang="zh-CN" altLang="en-US">
              <a:solidFill>
                <a:srgbClr val="1B2F47"/>
              </a:solidFill>
              <a:latin typeface="微软雅黑" panose="020B0503020204020204" charset="-122"/>
              <a:ea typeface="微软雅黑" panose="020B0503020204020204" charset="-122"/>
            </a:endParaRPr>
          </a:p>
        </p:txBody>
      </p:sp>
      <p:sp>
        <p:nvSpPr>
          <p:cNvPr id="7" name="文本框 6"/>
          <p:cNvSpPr txBox="1"/>
          <p:nvPr/>
        </p:nvSpPr>
        <p:spPr>
          <a:xfrm>
            <a:off x="763905" y="1760220"/>
            <a:ext cx="10581640" cy="914400"/>
          </a:xfrm>
          <a:prstGeom prst="rect">
            <a:avLst/>
          </a:prstGeom>
          <a:noFill/>
        </p:spPr>
        <p:txBody>
          <a:bodyPr wrap="square" rtlCol="0">
            <a:spAutoFit/>
          </a:bodyPr>
          <a:p>
            <a:pPr indent="457200" fontAlgn="auto">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配送中心的特性或规模不同，其营运涵盖的作业项目和作业流程也不完全相同，但基本的作业流程大致如图2-91所示。</a:t>
            </a:r>
            <a:endParaRPr lang="zh-CN" altLang="en-US">
              <a:solidFill>
                <a:srgbClr val="1B2F47"/>
              </a:solidFill>
              <a:latin typeface="微软雅黑" panose="020B0503020204020204" charset="-122"/>
              <a:ea typeface="微软雅黑" panose="020B0503020204020204" charset="-122"/>
            </a:endParaRPr>
          </a:p>
        </p:txBody>
      </p:sp>
      <p:grpSp>
        <p:nvGrpSpPr>
          <p:cNvPr id="2" name="组合 1"/>
          <p:cNvGrpSpPr/>
          <p:nvPr/>
        </p:nvGrpSpPr>
        <p:grpSpPr>
          <a:xfrm>
            <a:off x="1588770" y="2769870"/>
            <a:ext cx="9185275" cy="2762250"/>
            <a:chOff x="1890" y="1515"/>
            <a:chExt cx="8280" cy="2490"/>
          </a:xfrm>
        </p:grpSpPr>
        <p:sp>
          <p:nvSpPr>
            <p:cNvPr id="3" name="矩形 2"/>
            <p:cNvSpPr/>
            <p:nvPr/>
          </p:nvSpPr>
          <p:spPr>
            <a:xfrm>
              <a:off x="1890" y="2490"/>
              <a:ext cx="1260"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采购/进货</a:t>
              </a:r>
              <a:endParaRPr lang="zh-CN" altLang="en-US"/>
            </a:p>
            <a:p>
              <a:endParaRPr lang="zh-CN" altLang="en-US"/>
            </a:p>
          </p:txBody>
        </p:sp>
        <p:sp>
          <p:nvSpPr>
            <p:cNvPr id="9" name="矩形 8"/>
            <p:cNvSpPr/>
            <p:nvPr/>
          </p:nvSpPr>
          <p:spPr>
            <a:xfrm>
              <a:off x="3945" y="2490"/>
              <a:ext cx="810"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储存</a:t>
              </a:r>
              <a:endParaRPr lang="zh-CN" altLang="en-US"/>
            </a:p>
            <a:p>
              <a:endParaRPr lang="zh-CN" altLang="en-US"/>
            </a:p>
          </p:txBody>
        </p:sp>
        <p:sp>
          <p:nvSpPr>
            <p:cNvPr id="12" name="矩形 11"/>
            <p:cNvSpPr/>
            <p:nvPr/>
          </p:nvSpPr>
          <p:spPr>
            <a:xfrm>
              <a:off x="7710" y="2490"/>
              <a:ext cx="765"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配送</a:t>
              </a:r>
              <a:endParaRPr lang="zh-CN" altLang="en-US"/>
            </a:p>
            <a:p>
              <a:endParaRPr lang="zh-CN" altLang="en-US"/>
            </a:p>
          </p:txBody>
        </p:sp>
        <p:sp>
          <p:nvSpPr>
            <p:cNvPr id="13" name="矩形 12"/>
            <p:cNvSpPr/>
            <p:nvPr/>
          </p:nvSpPr>
          <p:spPr>
            <a:xfrm>
              <a:off x="9315" y="2490"/>
              <a:ext cx="855"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客户</a:t>
              </a:r>
              <a:endParaRPr lang="zh-CN" altLang="en-US"/>
            </a:p>
            <a:p>
              <a:endParaRPr lang="zh-CN" altLang="en-US"/>
            </a:p>
          </p:txBody>
        </p:sp>
        <p:sp>
          <p:nvSpPr>
            <p:cNvPr id="14" name="矩形 13"/>
            <p:cNvSpPr/>
            <p:nvPr/>
          </p:nvSpPr>
          <p:spPr>
            <a:xfrm>
              <a:off x="5595" y="2490"/>
              <a:ext cx="1260" cy="420"/>
            </a:xfrm>
            <a:prstGeom prst="rect">
              <a:avLst/>
            </a:prstGeom>
            <a:noFill/>
            <a:ln w="3175" cap="flat" cmpd="sng">
              <a:solidFill>
                <a:srgbClr val="000000"/>
              </a:solidFill>
              <a:prstDash val="solid"/>
              <a:miter/>
              <a:headEnd type="none" w="med" len="med"/>
              <a:tailEnd type="none" w="med" len="med"/>
            </a:ln>
          </p:spPr>
          <p:txBody>
            <a:bodyPr wrap="square"/>
            <a:p>
              <a:r>
                <a:rPr lang="zh-CN" altLang="en-US"/>
                <a:t>拣货/理货</a:t>
              </a:r>
              <a:endParaRPr lang="zh-CN" altLang="en-US"/>
            </a:p>
            <a:p>
              <a:endParaRPr lang="zh-CN" altLang="en-US"/>
            </a:p>
          </p:txBody>
        </p:sp>
        <p:sp>
          <p:nvSpPr>
            <p:cNvPr id="15" name="矩形 14"/>
            <p:cNvSpPr/>
            <p:nvPr/>
          </p:nvSpPr>
          <p:spPr>
            <a:xfrm>
              <a:off x="7215" y="1515"/>
              <a:ext cx="1260"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订单处理</a:t>
              </a:r>
              <a:endParaRPr lang="zh-CN" altLang="en-US"/>
            </a:p>
            <a:p>
              <a:endParaRPr lang="zh-CN" altLang="en-US"/>
            </a:p>
          </p:txBody>
        </p:sp>
        <p:sp>
          <p:nvSpPr>
            <p:cNvPr id="16" name="矩形 15"/>
            <p:cNvSpPr/>
            <p:nvPr/>
          </p:nvSpPr>
          <p:spPr>
            <a:xfrm>
              <a:off x="3870" y="3585"/>
              <a:ext cx="810" cy="420"/>
            </a:xfrm>
            <a:prstGeom prst="rect">
              <a:avLst/>
            </a:prstGeom>
            <a:noFill/>
            <a:ln w="3175" cap="flat" cmpd="sng">
              <a:solidFill>
                <a:srgbClr val="000000"/>
              </a:solidFill>
              <a:prstDash val="solid"/>
              <a:miter/>
              <a:headEnd type="none" w="med" len="med"/>
              <a:tailEnd type="none" w="med" len="med"/>
            </a:ln>
          </p:spPr>
          <p:txBody>
            <a:bodyPr wrap="square"/>
            <a:p>
              <a:pPr algn="ctr"/>
              <a:r>
                <a:rPr lang="zh-CN" altLang="en-US"/>
                <a:t>储存</a:t>
              </a:r>
              <a:endParaRPr lang="zh-CN" altLang="en-US"/>
            </a:p>
            <a:p>
              <a:endParaRPr lang="zh-CN" altLang="en-US"/>
            </a:p>
          </p:txBody>
        </p:sp>
        <p:cxnSp>
          <p:nvCxnSpPr>
            <p:cNvPr id="17" name="直接箭头连接符 16"/>
            <p:cNvCxnSpPr/>
            <p:nvPr/>
          </p:nvCxnSpPr>
          <p:spPr>
            <a:xfrm>
              <a:off x="3150" y="2715"/>
              <a:ext cx="795" cy="0"/>
            </a:xfrm>
            <a:prstGeom prst="straightConnector1">
              <a:avLst/>
            </a:prstGeom>
            <a:ln w="3175" cap="flat" cmpd="sng">
              <a:solidFill>
                <a:srgbClr val="000000"/>
              </a:solidFill>
              <a:prstDash val="solid"/>
              <a:headEnd type="none" w="med" len="med"/>
              <a:tailEnd type="triangle" w="med" len="med"/>
            </a:ln>
          </p:spPr>
        </p:cxnSp>
        <p:cxnSp>
          <p:nvCxnSpPr>
            <p:cNvPr id="18" name="直接箭头连接符 17"/>
            <p:cNvCxnSpPr/>
            <p:nvPr/>
          </p:nvCxnSpPr>
          <p:spPr>
            <a:xfrm>
              <a:off x="4800" y="2715"/>
              <a:ext cx="795" cy="0"/>
            </a:xfrm>
            <a:prstGeom prst="straightConnector1">
              <a:avLst/>
            </a:prstGeom>
            <a:ln w="3175" cap="flat" cmpd="sng">
              <a:solidFill>
                <a:srgbClr val="000000"/>
              </a:solidFill>
              <a:prstDash val="solid"/>
              <a:headEnd type="none" w="med" len="med"/>
              <a:tailEnd type="triangle" w="med" len="med"/>
            </a:ln>
          </p:spPr>
        </p:cxnSp>
        <p:cxnSp>
          <p:nvCxnSpPr>
            <p:cNvPr id="19" name="直接箭头连接符 18"/>
            <p:cNvCxnSpPr/>
            <p:nvPr/>
          </p:nvCxnSpPr>
          <p:spPr>
            <a:xfrm>
              <a:off x="6855" y="2715"/>
              <a:ext cx="795" cy="0"/>
            </a:xfrm>
            <a:prstGeom prst="straightConnector1">
              <a:avLst/>
            </a:prstGeom>
            <a:ln w="3175" cap="flat" cmpd="sng">
              <a:solidFill>
                <a:srgbClr val="000000"/>
              </a:solidFill>
              <a:prstDash val="solid"/>
              <a:headEnd type="none" w="med" len="med"/>
              <a:tailEnd type="triangle" w="med" len="med"/>
            </a:ln>
          </p:spPr>
        </p:cxnSp>
        <p:cxnSp>
          <p:nvCxnSpPr>
            <p:cNvPr id="20" name="直接箭头连接符 19"/>
            <p:cNvCxnSpPr/>
            <p:nvPr/>
          </p:nvCxnSpPr>
          <p:spPr>
            <a:xfrm>
              <a:off x="8520" y="2715"/>
              <a:ext cx="795" cy="0"/>
            </a:xfrm>
            <a:prstGeom prst="straightConnector1">
              <a:avLst/>
            </a:prstGeom>
            <a:ln w="3175" cap="flat" cmpd="sng">
              <a:solidFill>
                <a:srgbClr val="000000"/>
              </a:solidFill>
              <a:prstDash val="solid"/>
              <a:headEnd type="none" w="med" len="med"/>
              <a:tailEnd type="triangle" w="med" len="med"/>
            </a:ln>
          </p:spPr>
        </p:cxnSp>
        <p:cxnSp>
          <p:nvCxnSpPr>
            <p:cNvPr id="21" name="直接箭头连接符 20"/>
            <p:cNvCxnSpPr/>
            <p:nvPr/>
          </p:nvCxnSpPr>
          <p:spPr>
            <a:xfrm>
              <a:off x="2505" y="3795"/>
              <a:ext cx="1365" cy="0"/>
            </a:xfrm>
            <a:prstGeom prst="straightConnector1">
              <a:avLst/>
            </a:prstGeom>
            <a:ln w="3175" cap="flat" cmpd="sng">
              <a:solidFill>
                <a:srgbClr val="000000"/>
              </a:solidFill>
              <a:prstDash val="solid"/>
              <a:headEnd type="none" w="med" len="med"/>
              <a:tailEnd type="none" w="med" len="med"/>
            </a:ln>
          </p:spPr>
        </p:cxnSp>
        <p:cxnSp>
          <p:nvCxnSpPr>
            <p:cNvPr id="22" name="直接箭头连接符 21"/>
            <p:cNvCxnSpPr/>
            <p:nvPr/>
          </p:nvCxnSpPr>
          <p:spPr>
            <a:xfrm>
              <a:off x="5165" y="1752"/>
              <a:ext cx="2040" cy="0"/>
            </a:xfrm>
            <a:prstGeom prst="straightConnector1">
              <a:avLst/>
            </a:prstGeom>
            <a:ln w="3175" cap="flat" cmpd="sng">
              <a:solidFill>
                <a:srgbClr val="000000"/>
              </a:solidFill>
              <a:prstDash val="solid"/>
              <a:headEnd type="none" w="med" len="med"/>
              <a:tailEnd type="none" w="med" len="med"/>
            </a:ln>
          </p:spPr>
        </p:cxnSp>
        <p:cxnSp>
          <p:nvCxnSpPr>
            <p:cNvPr id="23" name="直接箭头连接符 22"/>
            <p:cNvCxnSpPr/>
            <p:nvPr/>
          </p:nvCxnSpPr>
          <p:spPr>
            <a:xfrm>
              <a:off x="6240" y="2910"/>
              <a:ext cx="0" cy="885"/>
            </a:xfrm>
            <a:prstGeom prst="straightConnector1">
              <a:avLst/>
            </a:prstGeom>
            <a:ln w="3175" cap="flat" cmpd="sng">
              <a:solidFill>
                <a:srgbClr val="000000"/>
              </a:solidFill>
              <a:prstDash val="solid"/>
              <a:headEnd type="none" w="med" len="med"/>
              <a:tailEnd type="none" w="med" len="med"/>
            </a:ln>
          </p:spPr>
        </p:cxnSp>
        <p:cxnSp>
          <p:nvCxnSpPr>
            <p:cNvPr id="24" name="直接箭头连接符 23"/>
            <p:cNvCxnSpPr/>
            <p:nvPr/>
          </p:nvCxnSpPr>
          <p:spPr>
            <a:xfrm>
              <a:off x="9741" y="1752"/>
              <a:ext cx="0" cy="749"/>
            </a:xfrm>
            <a:prstGeom prst="straightConnector1">
              <a:avLst/>
            </a:prstGeom>
            <a:ln w="3175" cap="flat" cmpd="sng">
              <a:solidFill>
                <a:srgbClr val="000000"/>
              </a:solidFill>
              <a:prstDash val="solid"/>
              <a:headEnd type="none" w="med" len="med"/>
              <a:tailEnd type="none" w="med" len="med"/>
            </a:ln>
          </p:spPr>
        </p:cxnSp>
        <p:cxnSp>
          <p:nvCxnSpPr>
            <p:cNvPr id="25" name="直接箭头连接符 24"/>
            <p:cNvCxnSpPr/>
            <p:nvPr/>
          </p:nvCxnSpPr>
          <p:spPr>
            <a:xfrm flipH="1">
              <a:off x="8455" y="1752"/>
              <a:ext cx="1276" cy="0"/>
            </a:xfrm>
            <a:prstGeom prst="straightConnector1">
              <a:avLst/>
            </a:prstGeom>
            <a:ln w="3175" cap="flat" cmpd="sng">
              <a:solidFill>
                <a:srgbClr val="000000"/>
              </a:solidFill>
              <a:prstDash val="solid"/>
              <a:headEnd type="none" w="med" len="med"/>
              <a:tailEnd type="triangle" w="med" len="med"/>
            </a:ln>
          </p:spPr>
        </p:cxnSp>
        <p:cxnSp>
          <p:nvCxnSpPr>
            <p:cNvPr id="26" name="直接箭头连接符 25"/>
            <p:cNvCxnSpPr/>
            <p:nvPr/>
          </p:nvCxnSpPr>
          <p:spPr>
            <a:xfrm flipH="1">
              <a:off x="4680" y="3795"/>
              <a:ext cx="1560" cy="0"/>
            </a:xfrm>
            <a:prstGeom prst="straightConnector1">
              <a:avLst/>
            </a:prstGeom>
            <a:ln w="3175" cap="flat" cmpd="sng">
              <a:solidFill>
                <a:srgbClr val="000000"/>
              </a:solidFill>
              <a:prstDash val="solid"/>
              <a:headEnd type="none" w="med" len="med"/>
              <a:tailEnd type="triangle" w="med" len="med"/>
            </a:ln>
          </p:spPr>
        </p:cxnSp>
        <p:cxnSp>
          <p:nvCxnSpPr>
            <p:cNvPr id="27" name="直接箭头连接符 26"/>
            <p:cNvCxnSpPr/>
            <p:nvPr/>
          </p:nvCxnSpPr>
          <p:spPr>
            <a:xfrm flipV="1">
              <a:off x="2505" y="2910"/>
              <a:ext cx="0" cy="885"/>
            </a:xfrm>
            <a:prstGeom prst="straightConnector1">
              <a:avLst/>
            </a:prstGeom>
            <a:ln w="3175" cap="flat" cmpd="sng">
              <a:solidFill>
                <a:srgbClr val="000000"/>
              </a:solidFill>
              <a:prstDash val="solid"/>
              <a:headEnd type="none" w="med" len="med"/>
              <a:tailEnd type="triangle" w="med" len="med"/>
            </a:ln>
          </p:spPr>
        </p:cxnSp>
        <p:cxnSp>
          <p:nvCxnSpPr>
            <p:cNvPr id="28" name="直接箭头连接符 27"/>
            <p:cNvCxnSpPr/>
            <p:nvPr/>
          </p:nvCxnSpPr>
          <p:spPr>
            <a:xfrm>
              <a:off x="5155" y="1752"/>
              <a:ext cx="0" cy="974"/>
            </a:xfrm>
            <a:prstGeom prst="straightConnector1">
              <a:avLst/>
            </a:prstGeom>
            <a:ln w="3175" cap="flat" cmpd="sng">
              <a:solidFill>
                <a:srgbClr val="000000"/>
              </a:solidFill>
              <a:prstDash val="solid"/>
              <a:headEnd type="none" w="med" len="med"/>
              <a:tailEnd type="triangle" w="med" len="med"/>
            </a:ln>
          </p:spPr>
        </p:cxnSp>
      </p:grpSp>
      <p:sp>
        <p:nvSpPr>
          <p:cNvPr id="10242" name="矩形 2"/>
          <p:cNvSpPr>
            <a:spLocks noGrp="1"/>
          </p:cNvSpPr>
          <p:nvPr>
            <p:ph type="title"/>
          </p:nvPr>
        </p:nvSpPr>
        <p:spPr>
          <a:xfrm>
            <a:off x="0" y="76200"/>
            <a:ext cx="10515600" cy="1325563"/>
          </a:xfrm>
        </p:spPr>
        <p:txBody>
          <a:bodyPr vert="horz" wrap="square" lIns="91440" tIns="45720" rIns="91440" bIns="45720" anchor="ctr" anchorCtr="0">
            <a:normAutofit fontScale="90000"/>
          </a:bodyPr>
          <a:p>
            <a:pPr eaLnBrk="1" hangingPunct="1"/>
            <a:r>
              <a:rPr lang="en-US" altLang="zh-CN" sz="3200" b="0" dirty="0">
                <a:solidFill>
                  <a:srgbClr val="FF0000"/>
                </a:solidFill>
                <a:latin typeface="方正粗倩简体" pitchFamily="1" charset="-122"/>
                <a:ea typeface="方正粗倩简体" pitchFamily="1" charset="-122"/>
              </a:rPr>
              <a:t>10.4 </a:t>
            </a:r>
            <a:r>
              <a:rPr lang="zh-CN" altLang="en-US" sz="3200" b="0" dirty="0">
                <a:solidFill>
                  <a:srgbClr val="FF0000"/>
                </a:solidFill>
                <a:latin typeface="方正粗倩简体" pitchFamily="1" charset="-122"/>
                <a:ea typeface="方正粗倩简体" pitchFamily="1" charset="-122"/>
              </a:rPr>
              <a:t>配送中心</a:t>
            </a:r>
            <a:br>
              <a:rPr lang="zh-CN" altLang="en-US" sz="3200" b="0" dirty="0">
                <a:solidFill>
                  <a:srgbClr val="FF0000"/>
                </a:solidFill>
                <a:latin typeface="方正粗倩简体" pitchFamily="1" charset="-122"/>
                <a:ea typeface="方正粗倩简体" pitchFamily="1" charset="-122"/>
              </a:rPr>
            </a:br>
            <a:r>
              <a:rPr lang="en-US" altLang="zh-CN" sz="3200" b="0" dirty="0">
                <a:solidFill>
                  <a:srgbClr val="FF0000"/>
                </a:solidFill>
                <a:latin typeface="方正粗倩简体" pitchFamily="1" charset="-122"/>
                <a:ea typeface="方正粗倩简体" pitchFamily="1" charset="-122"/>
              </a:rPr>
              <a:t>  </a:t>
            </a:r>
            <a:r>
              <a:rPr lang="en-US" altLang="zh-CN" sz="2800" kern="1200" dirty="0">
                <a:solidFill>
                  <a:srgbClr val="7030A0"/>
                </a:solidFill>
                <a:latin typeface="黑体" panose="02010609060101010101" charset="-122"/>
                <a:ea typeface="黑体" panose="02010609060101010101" charset="-122"/>
                <a:cs typeface="+mn-cs"/>
                <a:sym typeface="+mn-ea"/>
              </a:rPr>
              <a:t>10.4.1 配送中心的含义</a:t>
            </a:r>
            <a:br>
              <a:rPr lang="zh-CN" altLang="en-US" sz="3200" b="1" dirty="0">
                <a:solidFill>
                  <a:srgbClr val="7030A0"/>
                </a:solidFill>
                <a:latin typeface="黑体" panose="02010609060101010101" charset="-122"/>
                <a:ea typeface="黑体" panose="02010609060101010101" charset="-122"/>
              </a:rPr>
            </a:br>
            <a:endParaRPr lang="en-US" altLang="zh-CN" sz="3200" b="0" dirty="0">
              <a:solidFill>
                <a:srgbClr val="FF0000"/>
              </a:solidFill>
              <a:latin typeface="方正粗倩简体" pitchFamily="1" charset="-122"/>
              <a:ea typeface="方正粗倩简体" pitchFamily="1"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矩形 2"/>
          <p:cNvSpPr>
            <a:spLocks noGrp="1"/>
          </p:cNvSpPr>
          <p:nvPr>
            <p:ph type="title"/>
          </p:nvPr>
        </p:nvSpPr>
        <p:spPr>
          <a:xfrm>
            <a:off x="120015" y="-317"/>
            <a:ext cx="8978900" cy="944562"/>
          </a:xfrm>
        </p:spPr>
        <p:txBody>
          <a:bodyPr vert="horz" wrap="square" lIns="91440" tIns="45720" rIns="91440" bIns="45720" anchor="ctr" anchorCtr="0"/>
          <a:p>
            <a:pPr eaLnBrk="1" hangingPunct="1"/>
            <a:r>
              <a:rPr lang="en-US" altLang="zh-CN" sz="3200" b="0" dirty="0">
                <a:solidFill>
                  <a:srgbClr val="002060"/>
                </a:solidFill>
                <a:latin typeface="方正粗倩简体" pitchFamily="1" charset="-122"/>
                <a:ea typeface="方正粗倩简体" pitchFamily="1" charset="-122"/>
              </a:rPr>
              <a:t>10.4 </a:t>
            </a:r>
            <a:r>
              <a:rPr lang="zh-CN" altLang="en-US" sz="3200" b="0" dirty="0">
                <a:solidFill>
                  <a:srgbClr val="002060"/>
                </a:solidFill>
                <a:latin typeface="方正粗倩简体" pitchFamily="1" charset="-122"/>
                <a:ea typeface="方正粗倩简体" pitchFamily="1" charset="-122"/>
              </a:rPr>
              <a:t>配送中心</a:t>
            </a:r>
            <a:endParaRPr lang="en-US" altLang="zh-CN" sz="3200" b="0" dirty="0">
              <a:solidFill>
                <a:srgbClr val="002060"/>
              </a:solidFill>
              <a:latin typeface="方正粗倩简体" pitchFamily="1" charset="-122"/>
              <a:ea typeface="方正粗倩简体" pitchFamily="1" charset="-122"/>
            </a:endParaRPr>
          </a:p>
        </p:txBody>
      </p:sp>
      <p:sp>
        <p:nvSpPr>
          <p:cNvPr id="14339" name="TextBox 1"/>
          <p:cNvSpPr txBox="1"/>
          <p:nvPr/>
        </p:nvSpPr>
        <p:spPr>
          <a:xfrm>
            <a:off x="725488" y="943928"/>
            <a:ext cx="4608512"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zh-CN" sz="2800" b="1" dirty="0">
                <a:solidFill>
                  <a:srgbClr val="7030A0"/>
                </a:solidFill>
                <a:latin typeface="黑体" panose="02010609060101010101" charset="-122"/>
                <a:ea typeface="黑体" panose="02010609060101010101" charset="-122"/>
              </a:rPr>
              <a:t>10.4.3 </a:t>
            </a:r>
            <a:r>
              <a:rPr lang="zh-CN" altLang="en-US" sz="2800" b="1" dirty="0">
                <a:solidFill>
                  <a:srgbClr val="7030A0"/>
                </a:solidFill>
                <a:latin typeface="黑体" panose="02010609060101010101" charset="-122"/>
                <a:ea typeface="黑体" panose="02010609060101010101" charset="-122"/>
              </a:rPr>
              <a:t>配送中心的功能</a:t>
            </a:r>
            <a:endParaRPr lang="zh-CN" altLang="en-US" sz="2800" b="1" dirty="0">
              <a:solidFill>
                <a:srgbClr val="7030A0"/>
              </a:solidFill>
              <a:latin typeface="黑体" panose="02010609060101010101" charset="-122"/>
              <a:ea typeface="黑体" panose="02010609060101010101" charset="-122"/>
            </a:endParaRPr>
          </a:p>
        </p:txBody>
      </p:sp>
      <p:sp>
        <p:nvSpPr>
          <p:cNvPr id="14340" name="矩形 2"/>
          <p:cNvSpPr/>
          <p:nvPr/>
        </p:nvSpPr>
        <p:spPr>
          <a:xfrm>
            <a:off x="594106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41" name="椭圆 2"/>
          <p:cNvSpPr/>
          <p:nvPr/>
        </p:nvSpPr>
        <p:spPr>
          <a:xfrm>
            <a:off x="4114800" y="2667000"/>
            <a:ext cx="2743200" cy="2743200"/>
          </a:xfrm>
          <a:prstGeom prst="ellipse">
            <a:avLst/>
          </a:prstGeom>
          <a:solidFill>
            <a:schemeClr val="bg1">
              <a:alpha val="79999"/>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42" name="椭圆 3"/>
          <p:cNvSpPr/>
          <p:nvPr/>
        </p:nvSpPr>
        <p:spPr>
          <a:xfrm>
            <a:off x="5257800" y="3181350"/>
            <a:ext cx="1619250" cy="1619250"/>
          </a:xfrm>
          <a:prstGeom prst="ellipse">
            <a:avLst/>
          </a:prstGeom>
          <a:solidFill>
            <a:srgbClr val="DCDCDC">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43" name="直线 4"/>
          <p:cNvSpPr/>
          <p:nvPr/>
        </p:nvSpPr>
        <p:spPr>
          <a:xfrm>
            <a:off x="4495800" y="3962400"/>
            <a:ext cx="1524000" cy="76200"/>
          </a:xfrm>
          <a:prstGeom prst="line">
            <a:avLst/>
          </a:prstGeom>
          <a:ln w="12700" cap="flat" cmpd="sng">
            <a:solidFill>
              <a:schemeClr val="tx1"/>
            </a:solidFill>
            <a:prstDash val="solid"/>
            <a:headEnd type="none" w="med" len="med"/>
            <a:tailEnd type="none" w="med" len="med"/>
          </a:ln>
        </p:spPr>
      </p:sp>
      <p:sp>
        <p:nvSpPr>
          <p:cNvPr id="14344" name="直线 5"/>
          <p:cNvSpPr/>
          <p:nvPr/>
        </p:nvSpPr>
        <p:spPr>
          <a:xfrm>
            <a:off x="5334000" y="2819400"/>
            <a:ext cx="914400" cy="914400"/>
          </a:xfrm>
          <a:prstGeom prst="line">
            <a:avLst/>
          </a:prstGeom>
          <a:ln w="12700" cap="flat" cmpd="sng">
            <a:solidFill>
              <a:schemeClr val="tx1"/>
            </a:solidFill>
            <a:prstDash val="solid"/>
            <a:headEnd type="none" w="med" len="med"/>
            <a:tailEnd type="none" w="med" len="med"/>
          </a:ln>
        </p:spPr>
      </p:sp>
      <p:sp>
        <p:nvSpPr>
          <p:cNvPr id="14345" name="直线 6"/>
          <p:cNvSpPr/>
          <p:nvPr/>
        </p:nvSpPr>
        <p:spPr>
          <a:xfrm flipH="1">
            <a:off x="5429250" y="4343400"/>
            <a:ext cx="819150" cy="1409700"/>
          </a:xfrm>
          <a:prstGeom prst="line">
            <a:avLst/>
          </a:prstGeom>
          <a:ln w="12700" cap="flat" cmpd="sng">
            <a:solidFill>
              <a:schemeClr val="tx1"/>
            </a:solidFill>
            <a:prstDash val="solid"/>
            <a:headEnd type="none" w="med" len="med"/>
            <a:tailEnd type="none" w="med" len="med"/>
          </a:ln>
        </p:spPr>
      </p:sp>
      <p:sp>
        <p:nvSpPr>
          <p:cNvPr id="14346" name="直线 7"/>
          <p:cNvSpPr/>
          <p:nvPr/>
        </p:nvSpPr>
        <p:spPr>
          <a:xfrm>
            <a:off x="6629400" y="4267200"/>
            <a:ext cx="228600" cy="152400"/>
          </a:xfrm>
          <a:prstGeom prst="line">
            <a:avLst/>
          </a:prstGeom>
          <a:ln w="12700" cap="flat" cmpd="sng">
            <a:solidFill>
              <a:schemeClr val="tx1"/>
            </a:solidFill>
            <a:prstDash val="solid"/>
            <a:headEnd type="none" w="med" len="med"/>
            <a:tailEnd type="none" w="med" len="med"/>
          </a:ln>
        </p:spPr>
      </p:sp>
      <p:sp>
        <p:nvSpPr>
          <p:cNvPr id="14347" name="直线 8"/>
          <p:cNvSpPr/>
          <p:nvPr/>
        </p:nvSpPr>
        <p:spPr>
          <a:xfrm flipV="1">
            <a:off x="6629400" y="2971800"/>
            <a:ext cx="533400" cy="838200"/>
          </a:xfrm>
          <a:prstGeom prst="line">
            <a:avLst/>
          </a:prstGeom>
          <a:ln w="12700" cap="flat" cmpd="sng">
            <a:solidFill>
              <a:schemeClr val="tx1"/>
            </a:solidFill>
            <a:prstDash val="solid"/>
            <a:headEnd type="none" w="med" len="med"/>
            <a:tailEnd type="none" w="med" len="med"/>
          </a:ln>
        </p:spPr>
      </p:sp>
      <p:sp>
        <p:nvSpPr>
          <p:cNvPr id="14348" name="椭圆 9"/>
          <p:cNvSpPr/>
          <p:nvPr/>
        </p:nvSpPr>
        <p:spPr>
          <a:xfrm>
            <a:off x="5895975" y="3571875"/>
            <a:ext cx="895350" cy="895350"/>
          </a:xfrm>
          <a:prstGeom prst="ellipse">
            <a:avLst/>
          </a:prstGeom>
          <a:solidFill>
            <a:srgbClr val="C0C0C0">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349" name="组合 11"/>
          <p:cNvGrpSpPr/>
          <p:nvPr/>
        </p:nvGrpSpPr>
        <p:grpSpPr>
          <a:xfrm>
            <a:off x="4419600" y="1828800"/>
            <a:ext cx="1146175" cy="1384300"/>
            <a:chOff x="2064" y="1008"/>
            <a:chExt cx="722" cy="872"/>
          </a:xfrm>
        </p:grpSpPr>
        <p:sp>
          <p:nvSpPr>
            <p:cNvPr id="14487" name="椭圆 12"/>
            <p:cNvSpPr/>
            <p:nvPr/>
          </p:nvSpPr>
          <p:spPr>
            <a:xfrm>
              <a:off x="2064" y="1008"/>
              <a:ext cx="722" cy="727"/>
            </a:xfrm>
            <a:prstGeom prst="ellipse">
              <a:avLst/>
            </a:prstGeom>
            <a:solidFill>
              <a:srgbClr val="EAEAEA">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488" name="组合 13"/>
            <p:cNvGrpSpPr/>
            <p:nvPr/>
          </p:nvGrpSpPr>
          <p:grpSpPr>
            <a:xfrm>
              <a:off x="2086" y="1031"/>
              <a:ext cx="680" cy="849"/>
              <a:chOff x="3975" y="1593"/>
              <a:chExt cx="931" cy="1163"/>
            </a:xfrm>
          </p:grpSpPr>
          <p:pic>
            <p:nvPicPr>
              <p:cNvPr id="14501" name="图片 14"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4502" name="椭圆 15"/>
              <p:cNvSpPr/>
              <p:nvPr/>
            </p:nvSpPr>
            <p:spPr>
              <a:xfrm>
                <a:off x="3975" y="1593"/>
                <a:ext cx="931" cy="937"/>
              </a:xfrm>
              <a:prstGeom prst="ellipse">
                <a:avLst/>
              </a:prstGeom>
              <a:solidFill>
                <a:schemeClr val="hlink">
                  <a:alpha val="50195"/>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pic>
            <p:nvPicPr>
              <p:cNvPr id="14503" name="图片 16" descr="light_shadow1"/>
              <p:cNvPicPr>
                <a:picLocks noChangeAspect="1"/>
              </p:cNvPicPr>
              <p:nvPr/>
            </p:nvPicPr>
            <p:blipFill>
              <a:blip r:embed="rId2"/>
              <a:srcRect t="14285"/>
              <a:stretch>
                <a:fillRect/>
              </a:stretch>
            </p:blipFill>
            <p:spPr>
              <a:xfrm>
                <a:off x="3984" y="1633"/>
                <a:ext cx="682" cy="585"/>
              </a:xfrm>
              <a:prstGeom prst="rect">
                <a:avLst/>
              </a:prstGeom>
              <a:noFill/>
              <a:ln w="9525">
                <a:noFill/>
              </a:ln>
            </p:spPr>
          </p:pic>
          <p:grpSp>
            <p:nvGrpSpPr>
              <p:cNvPr id="14504" name="组合 17"/>
              <p:cNvGrpSpPr/>
              <p:nvPr/>
            </p:nvGrpSpPr>
            <p:grpSpPr>
              <a:xfrm rot="-3733502" flipH="1" flipV="1">
                <a:off x="4256" y="2247"/>
                <a:ext cx="820" cy="198"/>
                <a:chOff x="2532" y="1051"/>
                <a:chExt cx="893" cy="246"/>
              </a:xfrm>
            </p:grpSpPr>
            <p:grpSp>
              <p:nvGrpSpPr>
                <p:cNvPr id="14505" name="组合 18"/>
                <p:cNvGrpSpPr/>
                <p:nvPr/>
              </p:nvGrpSpPr>
              <p:grpSpPr>
                <a:xfrm>
                  <a:off x="2532" y="1051"/>
                  <a:ext cx="743" cy="185"/>
                  <a:chOff x="1565" y="2568"/>
                  <a:chExt cx="1118" cy="279"/>
                </a:xfrm>
              </p:grpSpPr>
              <p:sp>
                <p:nvSpPr>
                  <p:cNvPr id="14511" name="自选图形 19"/>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12" name="自选图形 20"/>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13" name="自选图形 21"/>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14" name="自选图形 22"/>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506" name="组合 23"/>
                <p:cNvGrpSpPr/>
                <p:nvPr/>
              </p:nvGrpSpPr>
              <p:grpSpPr>
                <a:xfrm rot="1353540">
                  <a:off x="2682" y="1111"/>
                  <a:ext cx="743" cy="186"/>
                  <a:chOff x="1565" y="2568"/>
                  <a:chExt cx="1118" cy="279"/>
                </a:xfrm>
              </p:grpSpPr>
              <p:sp>
                <p:nvSpPr>
                  <p:cNvPr id="14507" name="自选图形 24"/>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08" name="自选图形 25"/>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09" name="自选图形 26"/>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10" name="自选图形 27"/>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grpSp>
          <p:nvGrpSpPr>
            <p:cNvPr id="14489" name="组合 28"/>
            <p:cNvGrpSpPr/>
            <p:nvPr/>
          </p:nvGrpSpPr>
          <p:grpSpPr>
            <a:xfrm rot="-3733502" flipH="1" flipV="1">
              <a:off x="2362" y="1504"/>
              <a:ext cx="527" cy="128"/>
              <a:chOff x="2532" y="1051"/>
              <a:chExt cx="893" cy="246"/>
            </a:xfrm>
          </p:grpSpPr>
          <p:grpSp>
            <p:nvGrpSpPr>
              <p:cNvPr id="14491" name="组合 29"/>
              <p:cNvGrpSpPr/>
              <p:nvPr/>
            </p:nvGrpSpPr>
            <p:grpSpPr>
              <a:xfrm>
                <a:off x="2532" y="1051"/>
                <a:ext cx="743" cy="185"/>
                <a:chOff x="1565" y="2568"/>
                <a:chExt cx="1118" cy="279"/>
              </a:xfrm>
            </p:grpSpPr>
            <p:sp>
              <p:nvSpPr>
                <p:cNvPr id="14497" name="自选图形 30"/>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98" name="自选图形 31"/>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99" name="自选图形 32"/>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500" name="自选图形 33"/>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92" name="组合 34"/>
              <p:cNvGrpSpPr/>
              <p:nvPr/>
            </p:nvGrpSpPr>
            <p:grpSpPr>
              <a:xfrm rot="1353540">
                <a:off x="2682" y="1111"/>
                <a:ext cx="743" cy="186"/>
                <a:chOff x="1565" y="2568"/>
                <a:chExt cx="1118" cy="279"/>
              </a:xfrm>
            </p:grpSpPr>
            <p:sp>
              <p:nvSpPr>
                <p:cNvPr id="14493" name="自选图形 35"/>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94" name="自选图形 36"/>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95" name="自选图形 37"/>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96" name="自选图形 38"/>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186" name="矩形 39"/>
            <p:cNvSpPr>
              <a:spLocks noChangeArrowheads="1"/>
            </p:cNvSpPr>
            <p:nvPr/>
          </p:nvSpPr>
          <p:spPr bwMode="gray">
            <a:xfrm>
              <a:off x="2182" y="1200"/>
              <a:ext cx="499" cy="290"/>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集散</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p:txBody>
        </p:sp>
      </p:grpSp>
      <p:grpSp>
        <p:nvGrpSpPr>
          <p:cNvPr id="14350" name="组合 40"/>
          <p:cNvGrpSpPr/>
          <p:nvPr/>
        </p:nvGrpSpPr>
        <p:grpSpPr>
          <a:xfrm>
            <a:off x="3430588" y="3225800"/>
            <a:ext cx="1146175" cy="1384300"/>
            <a:chOff x="2064" y="1008"/>
            <a:chExt cx="722" cy="872"/>
          </a:xfrm>
        </p:grpSpPr>
        <p:sp>
          <p:nvSpPr>
            <p:cNvPr id="14459" name="椭圆 41"/>
            <p:cNvSpPr/>
            <p:nvPr/>
          </p:nvSpPr>
          <p:spPr>
            <a:xfrm>
              <a:off x="2064" y="1008"/>
              <a:ext cx="722" cy="727"/>
            </a:xfrm>
            <a:prstGeom prst="ellipse">
              <a:avLst/>
            </a:prstGeom>
            <a:solidFill>
              <a:srgbClr val="EAEAEA">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460" name="组合 42"/>
            <p:cNvGrpSpPr/>
            <p:nvPr/>
          </p:nvGrpSpPr>
          <p:grpSpPr>
            <a:xfrm>
              <a:off x="2086" y="1031"/>
              <a:ext cx="680" cy="849"/>
              <a:chOff x="3975" y="1593"/>
              <a:chExt cx="931" cy="1163"/>
            </a:xfrm>
          </p:grpSpPr>
          <p:pic>
            <p:nvPicPr>
              <p:cNvPr id="14473" name="图片 43"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4474" name="椭圆 44"/>
              <p:cNvSpPr/>
              <p:nvPr/>
            </p:nvSpPr>
            <p:spPr>
              <a:xfrm>
                <a:off x="3975" y="1593"/>
                <a:ext cx="931" cy="937"/>
              </a:xfrm>
              <a:prstGeom prst="ellipse">
                <a:avLst/>
              </a:prstGeom>
              <a:solidFill>
                <a:schemeClr val="accent2">
                  <a:alpha val="50195"/>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pic>
            <p:nvPicPr>
              <p:cNvPr id="14475" name="图片 45" descr="light_shadow1"/>
              <p:cNvPicPr>
                <a:picLocks noChangeAspect="1"/>
              </p:cNvPicPr>
              <p:nvPr/>
            </p:nvPicPr>
            <p:blipFill>
              <a:blip r:embed="rId2"/>
              <a:srcRect t="14285"/>
              <a:stretch>
                <a:fillRect/>
              </a:stretch>
            </p:blipFill>
            <p:spPr>
              <a:xfrm>
                <a:off x="3984" y="1632"/>
                <a:ext cx="682" cy="585"/>
              </a:xfrm>
              <a:prstGeom prst="rect">
                <a:avLst/>
              </a:prstGeom>
              <a:noFill/>
              <a:ln w="9525">
                <a:noFill/>
              </a:ln>
            </p:spPr>
          </p:pic>
          <p:grpSp>
            <p:nvGrpSpPr>
              <p:cNvPr id="14476" name="组合 46"/>
              <p:cNvGrpSpPr/>
              <p:nvPr/>
            </p:nvGrpSpPr>
            <p:grpSpPr>
              <a:xfrm rot="-3733502" flipH="1" flipV="1">
                <a:off x="4256" y="2247"/>
                <a:ext cx="820" cy="198"/>
                <a:chOff x="2532" y="1051"/>
                <a:chExt cx="893" cy="246"/>
              </a:xfrm>
            </p:grpSpPr>
            <p:grpSp>
              <p:nvGrpSpPr>
                <p:cNvPr id="14477" name="组合 47"/>
                <p:cNvGrpSpPr/>
                <p:nvPr/>
              </p:nvGrpSpPr>
              <p:grpSpPr>
                <a:xfrm>
                  <a:off x="2532" y="1051"/>
                  <a:ext cx="743" cy="185"/>
                  <a:chOff x="1565" y="2568"/>
                  <a:chExt cx="1118" cy="279"/>
                </a:xfrm>
              </p:grpSpPr>
              <p:sp>
                <p:nvSpPr>
                  <p:cNvPr id="14483" name="自选图形 48"/>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4" name="自选图形 49"/>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5" name="自选图形 50"/>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6" name="自选图形 51"/>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78" name="组合 52"/>
                <p:cNvGrpSpPr/>
                <p:nvPr/>
              </p:nvGrpSpPr>
              <p:grpSpPr>
                <a:xfrm rot="1353540">
                  <a:off x="2682" y="1111"/>
                  <a:ext cx="743" cy="186"/>
                  <a:chOff x="1565" y="2568"/>
                  <a:chExt cx="1118" cy="279"/>
                </a:xfrm>
              </p:grpSpPr>
              <p:sp>
                <p:nvSpPr>
                  <p:cNvPr id="14479" name="自选图形 53"/>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0" name="自选图形 54"/>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1" name="自选图形 55"/>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82" name="自选图形 56"/>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grpSp>
          <p:nvGrpSpPr>
            <p:cNvPr id="14461" name="组合 57"/>
            <p:cNvGrpSpPr/>
            <p:nvPr/>
          </p:nvGrpSpPr>
          <p:grpSpPr>
            <a:xfrm rot="-3733502" flipH="1" flipV="1">
              <a:off x="2362" y="1504"/>
              <a:ext cx="527" cy="128"/>
              <a:chOff x="2532" y="1051"/>
              <a:chExt cx="893" cy="246"/>
            </a:xfrm>
          </p:grpSpPr>
          <p:grpSp>
            <p:nvGrpSpPr>
              <p:cNvPr id="14463" name="组合 58"/>
              <p:cNvGrpSpPr/>
              <p:nvPr/>
            </p:nvGrpSpPr>
            <p:grpSpPr>
              <a:xfrm>
                <a:off x="2532" y="1051"/>
                <a:ext cx="743" cy="185"/>
                <a:chOff x="1565" y="2568"/>
                <a:chExt cx="1118" cy="279"/>
              </a:xfrm>
            </p:grpSpPr>
            <p:sp>
              <p:nvSpPr>
                <p:cNvPr id="14469" name="自选图形 59"/>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70" name="自选图形 60"/>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71" name="自选图形 61"/>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72" name="自选图形 62"/>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64" name="组合 63"/>
              <p:cNvGrpSpPr/>
              <p:nvPr/>
            </p:nvGrpSpPr>
            <p:grpSpPr>
              <a:xfrm rot="1353540">
                <a:off x="2682" y="1111"/>
                <a:ext cx="743" cy="186"/>
                <a:chOff x="1565" y="2568"/>
                <a:chExt cx="1118" cy="279"/>
              </a:xfrm>
            </p:grpSpPr>
            <p:sp>
              <p:nvSpPr>
                <p:cNvPr id="14465" name="自选图形 64"/>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66" name="自选图形 65"/>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67" name="自选图形 66"/>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68" name="自选图形 67"/>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215" name="矩形 68"/>
            <p:cNvSpPr>
              <a:spLocks noChangeArrowheads="1"/>
            </p:cNvSpPr>
            <p:nvPr/>
          </p:nvSpPr>
          <p:spPr bwMode="gray">
            <a:xfrm>
              <a:off x="2181" y="1136"/>
              <a:ext cx="499" cy="523"/>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分拣</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配货</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p:txBody>
        </p:sp>
      </p:grpSp>
      <p:grpSp>
        <p:nvGrpSpPr>
          <p:cNvPr id="14351" name="组合 69"/>
          <p:cNvGrpSpPr/>
          <p:nvPr/>
        </p:nvGrpSpPr>
        <p:grpSpPr>
          <a:xfrm>
            <a:off x="4543425" y="5573713"/>
            <a:ext cx="1146175" cy="1384300"/>
            <a:chOff x="2064" y="1008"/>
            <a:chExt cx="722" cy="872"/>
          </a:xfrm>
        </p:grpSpPr>
        <p:sp>
          <p:nvSpPr>
            <p:cNvPr id="14431" name="椭圆 70"/>
            <p:cNvSpPr/>
            <p:nvPr/>
          </p:nvSpPr>
          <p:spPr>
            <a:xfrm>
              <a:off x="2064" y="1008"/>
              <a:ext cx="722" cy="727"/>
            </a:xfrm>
            <a:prstGeom prst="ellipse">
              <a:avLst/>
            </a:prstGeom>
            <a:solidFill>
              <a:srgbClr val="EAEAEA">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432" name="组合 71"/>
            <p:cNvGrpSpPr/>
            <p:nvPr/>
          </p:nvGrpSpPr>
          <p:grpSpPr>
            <a:xfrm>
              <a:off x="2086" y="1031"/>
              <a:ext cx="680" cy="849"/>
              <a:chOff x="3975" y="1593"/>
              <a:chExt cx="931" cy="1163"/>
            </a:xfrm>
          </p:grpSpPr>
          <p:pic>
            <p:nvPicPr>
              <p:cNvPr id="14445" name="图片 72"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4446" name="椭圆 73"/>
              <p:cNvSpPr/>
              <p:nvPr/>
            </p:nvSpPr>
            <p:spPr>
              <a:xfrm>
                <a:off x="3975" y="1593"/>
                <a:ext cx="931" cy="937"/>
              </a:xfrm>
              <a:prstGeom prst="ellipse">
                <a:avLst/>
              </a:prstGeom>
              <a:solidFill>
                <a:schemeClr val="accent1">
                  <a:alpha val="50195"/>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pic>
            <p:nvPicPr>
              <p:cNvPr id="14447" name="图片 74" descr="light_shadow1"/>
              <p:cNvPicPr>
                <a:picLocks noChangeAspect="1"/>
              </p:cNvPicPr>
              <p:nvPr/>
            </p:nvPicPr>
            <p:blipFill>
              <a:blip r:embed="rId2"/>
              <a:srcRect t="14285"/>
              <a:stretch>
                <a:fillRect/>
              </a:stretch>
            </p:blipFill>
            <p:spPr>
              <a:xfrm>
                <a:off x="3984" y="1632"/>
                <a:ext cx="682" cy="585"/>
              </a:xfrm>
              <a:prstGeom prst="rect">
                <a:avLst/>
              </a:prstGeom>
              <a:noFill/>
              <a:ln w="9525">
                <a:noFill/>
              </a:ln>
            </p:spPr>
          </p:pic>
          <p:grpSp>
            <p:nvGrpSpPr>
              <p:cNvPr id="14448" name="组合 75"/>
              <p:cNvGrpSpPr/>
              <p:nvPr/>
            </p:nvGrpSpPr>
            <p:grpSpPr>
              <a:xfrm rot="-3733502" flipH="1" flipV="1">
                <a:off x="4256" y="2247"/>
                <a:ext cx="820" cy="198"/>
                <a:chOff x="2532" y="1051"/>
                <a:chExt cx="893" cy="246"/>
              </a:xfrm>
            </p:grpSpPr>
            <p:grpSp>
              <p:nvGrpSpPr>
                <p:cNvPr id="14449" name="组合 76"/>
                <p:cNvGrpSpPr/>
                <p:nvPr/>
              </p:nvGrpSpPr>
              <p:grpSpPr>
                <a:xfrm>
                  <a:off x="2532" y="1051"/>
                  <a:ext cx="743" cy="185"/>
                  <a:chOff x="1565" y="2568"/>
                  <a:chExt cx="1118" cy="279"/>
                </a:xfrm>
              </p:grpSpPr>
              <p:sp>
                <p:nvSpPr>
                  <p:cNvPr id="14455" name="自选图形 77"/>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6" name="自选图形 78"/>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7" name="自选图形 79"/>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8" name="自选图形 80"/>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50" name="组合 81"/>
                <p:cNvGrpSpPr/>
                <p:nvPr/>
              </p:nvGrpSpPr>
              <p:grpSpPr>
                <a:xfrm rot="1353540">
                  <a:off x="2682" y="1111"/>
                  <a:ext cx="743" cy="186"/>
                  <a:chOff x="1565" y="2568"/>
                  <a:chExt cx="1118" cy="279"/>
                </a:xfrm>
              </p:grpSpPr>
              <p:sp>
                <p:nvSpPr>
                  <p:cNvPr id="14451" name="自选图形 82"/>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2" name="自选图形 83"/>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3" name="自选图形 84"/>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54" name="自选图形 85"/>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grpSp>
          <p:nvGrpSpPr>
            <p:cNvPr id="14433" name="组合 86"/>
            <p:cNvGrpSpPr/>
            <p:nvPr/>
          </p:nvGrpSpPr>
          <p:grpSpPr>
            <a:xfrm rot="-3733502" flipH="1" flipV="1">
              <a:off x="2362" y="1504"/>
              <a:ext cx="527" cy="128"/>
              <a:chOff x="2532" y="1051"/>
              <a:chExt cx="893" cy="246"/>
            </a:xfrm>
          </p:grpSpPr>
          <p:grpSp>
            <p:nvGrpSpPr>
              <p:cNvPr id="14435" name="组合 87"/>
              <p:cNvGrpSpPr/>
              <p:nvPr/>
            </p:nvGrpSpPr>
            <p:grpSpPr>
              <a:xfrm>
                <a:off x="2532" y="1051"/>
                <a:ext cx="743" cy="185"/>
                <a:chOff x="1565" y="2568"/>
                <a:chExt cx="1118" cy="279"/>
              </a:xfrm>
            </p:grpSpPr>
            <p:sp>
              <p:nvSpPr>
                <p:cNvPr id="14441" name="自选图形 88"/>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42" name="自选图形 89"/>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43" name="自选图形 90"/>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44" name="自选图形 91"/>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36" name="组合 92"/>
              <p:cNvGrpSpPr/>
              <p:nvPr/>
            </p:nvGrpSpPr>
            <p:grpSpPr>
              <a:xfrm rot="1353540">
                <a:off x="2682" y="1111"/>
                <a:ext cx="743" cy="186"/>
                <a:chOff x="1565" y="2568"/>
                <a:chExt cx="1118" cy="279"/>
              </a:xfrm>
            </p:grpSpPr>
            <p:sp>
              <p:nvSpPr>
                <p:cNvPr id="14437" name="自选图形 93"/>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38" name="自选图形 94"/>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39" name="自选图形 95"/>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40" name="自选图形 96"/>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244" name="矩形 97"/>
            <p:cNvSpPr>
              <a:spLocks noChangeArrowheads="1"/>
            </p:cNvSpPr>
            <p:nvPr/>
          </p:nvSpPr>
          <p:spPr bwMode="gray">
            <a:xfrm>
              <a:off x="2182" y="1109"/>
              <a:ext cx="499" cy="523"/>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流通</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加工</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p:txBody>
        </p:sp>
      </p:grpSp>
      <p:grpSp>
        <p:nvGrpSpPr>
          <p:cNvPr id="14352" name="组合 98"/>
          <p:cNvGrpSpPr/>
          <p:nvPr/>
        </p:nvGrpSpPr>
        <p:grpSpPr>
          <a:xfrm>
            <a:off x="6788150" y="4114800"/>
            <a:ext cx="1146175" cy="1384300"/>
            <a:chOff x="2064" y="1008"/>
            <a:chExt cx="722" cy="872"/>
          </a:xfrm>
        </p:grpSpPr>
        <p:sp>
          <p:nvSpPr>
            <p:cNvPr id="14403" name="椭圆 99"/>
            <p:cNvSpPr/>
            <p:nvPr/>
          </p:nvSpPr>
          <p:spPr>
            <a:xfrm>
              <a:off x="2064" y="1008"/>
              <a:ext cx="722" cy="727"/>
            </a:xfrm>
            <a:prstGeom prst="ellipse">
              <a:avLst/>
            </a:prstGeom>
            <a:solidFill>
              <a:srgbClr val="EAEAEA">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404" name="组合 100"/>
            <p:cNvGrpSpPr/>
            <p:nvPr/>
          </p:nvGrpSpPr>
          <p:grpSpPr>
            <a:xfrm>
              <a:off x="2086" y="1031"/>
              <a:ext cx="680" cy="849"/>
              <a:chOff x="3975" y="1593"/>
              <a:chExt cx="931" cy="1163"/>
            </a:xfrm>
          </p:grpSpPr>
          <p:pic>
            <p:nvPicPr>
              <p:cNvPr id="14417" name="图片 101"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4418" name="椭圆 102"/>
              <p:cNvSpPr/>
              <p:nvPr/>
            </p:nvSpPr>
            <p:spPr>
              <a:xfrm>
                <a:off x="3975" y="1593"/>
                <a:ext cx="931" cy="937"/>
              </a:xfrm>
              <a:prstGeom prst="ellipse">
                <a:avLst/>
              </a:prstGeom>
              <a:solidFill>
                <a:schemeClr val="bg2">
                  <a:alpha val="50195"/>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pic>
            <p:nvPicPr>
              <p:cNvPr id="14419" name="图片 103" descr="light_shadow1"/>
              <p:cNvPicPr>
                <a:picLocks noChangeAspect="1"/>
              </p:cNvPicPr>
              <p:nvPr/>
            </p:nvPicPr>
            <p:blipFill>
              <a:blip r:embed="rId2"/>
              <a:srcRect t="14285"/>
              <a:stretch>
                <a:fillRect/>
              </a:stretch>
            </p:blipFill>
            <p:spPr>
              <a:xfrm>
                <a:off x="3984" y="1632"/>
                <a:ext cx="682" cy="585"/>
              </a:xfrm>
              <a:prstGeom prst="rect">
                <a:avLst/>
              </a:prstGeom>
              <a:noFill/>
              <a:ln w="9525">
                <a:noFill/>
              </a:ln>
            </p:spPr>
          </p:pic>
          <p:grpSp>
            <p:nvGrpSpPr>
              <p:cNvPr id="14420" name="组合 104"/>
              <p:cNvGrpSpPr/>
              <p:nvPr/>
            </p:nvGrpSpPr>
            <p:grpSpPr>
              <a:xfrm rot="-3733502" flipH="1" flipV="1">
                <a:off x="4256" y="2247"/>
                <a:ext cx="820" cy="198"/>
                <a:chOff x="2532" y="1051"/>
                <a:chExt cx="893" cy="246"/>
              </a:xfrm>
            </p:grpSpPr>
            <p:grpSp>
              <p:nvGrpSpPr>
                <p:cNvPr id="14421" name="组合 105"/>
                <p:cNvGrpSpPr/>
                <p:nvPr/>
              </p:nvGrpSpPr>
              <p:grpSpPr>
                <a:xfrm>
                  <a:off x="2532" y="1051"/>
                  <a:ext cx="743" cy="185"/>
                  <a:chOff x="1565" y="2568"/>
                  <a:chExt cx="1118" cy="279"/>
                </a:xfrm>
              </p:grpSpPr>
              <p:sp>
                <p:nvSpPr>
                  <p:cNvPr id="14427" name="自选图形 106"/>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28" name="自选图形 107"/>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29" name="自选图形 108"/>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30" name="自选图形 109"/>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22" name="组合 110"/>
                <p:cNvGrpSpPr/>
                <p:nvPr/>
              </p:nvGrpSpPr>
              <p:grpSpPr>
                <a:xfrm rot="1353540">
                  <a:off x="2682" y="1111"/>
                  <a:ext cx="743" cy="186"/>
                  <a:chOff x="1565" y="2568"/>
                  <a:chExt cx="1118" cy="279"/>
                </a:xfrm>
              </p:grpSpPr>
              <p:sp>
                <p:nvSpPr>
                  <p:cNvPr id="14423" name="自选图形 111"/>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24" name="自选图形 112"/>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25" name="自选图形 113"/>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26" name="自选图形 114"/>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grpSp>
          <p:nvGrpSpPr>
            <p:cNvPr id="14405" name="组合 115"/>
            <p:cNvGrpSpPr/>
            <p:nvPr/>
          </p:nvGrpSpPr>
          <p:grpSpPr>
            <a:xfrm rot="-3733502" flipH="1" flipV="1">
              <a:off x="2362" y="1504"/>
              <a:ext cx="527" cy="128"/>
              <a:chOff x="2532" y="1051"/>
              <a:chExt cx="893" cy="246"/>
            </a:xfrm>
          </p:grpSpPr>
          <p:grpSp>
            <p:nvGrpSpPr>
              <p:cNvPr id="14407" name="组合 116"/>
              <p:cNvGrpSpPr/>
              <p:nvPr/>
            </p:nvGrpSpPr>
            <p:grpSpPr>
              <a:xfrm>
                <a:off x="2532" y="1051"/>
                <a:ext cx="743" cy="185"/>
                <a:chOff x="1565" y="2568"/>
                <a:chExt cx="1118" cy="279"/>
              </a:xfrm>
            </p:grpSpPr>
            <p:sp>
              <p:nvSpPr>
                <p:cNvPr id="14413" name="自选图形 117"/>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4" name="自选图形 118"/>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5" name="自选图形 119"/>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6" name="自选图形 120"/>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408" name="组合 121"/>
              <p:cNvGrpSpPr/>
              <p:nvPr/>
            </p:nvGrpSpPr>
            <p:grpSpPr>
              <a:xfrm rot="1353540">
                <a:off x="2682" y="1111"/>
                <a:ext cx="743" cy="186"/>
                <a:chOff x="1565" y="2568"/>
                <a:chExt cx="1118" cy="279"/>
              </a:xfrm>
            </p:grpSpPr>
            <p:sp>
              <p:nvSpPr>
                <p:cNvPr id="14409" name="自选图形 122"/>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0" name="自选图形 123"/>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1" name="自选图形 124"/>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12" name="自选图形 125"/>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273" name="矩形 126"/>
            <p:cNvSpPr>
              <a:spLocks noChangeArrowheads="1"/>
            </p:cNvSpPr>
            <p:nvPr/>
          </p:nvSpPr>
          <p:spPr bwMode="gray">
            <a:xfrm>
              <a:off x="2181" y="1211"/>
              <a:ext cx="499" cy="290"/>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送货</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p:txBody>
        </p:sp>
      </p:grpSp>
      <p:grpSp>
        <p:nvGrpSpPr>
          <p:cNvPr id="14353" name="组合 127"/>
          <p:cNvGrpSpPr/>
          <p:nvPr/>
        </p:nvGrpSpPr>
        <p:grpSpPr>
          <a:xfrm>
            <a:off x="6781800" y="1952625"/>
            <a:ext cx="1146175" cy="1384300"/>
            <a:chOff x="2064" y="1008"/>
            <a:chExt cx="722" cy="872"/>
          </a:xfrm>
        </p:grpSpPr>
        <p:sp>
          <p:nvSpPr>
            <p:cNvPr id="14375" name="椭圆 128"/>
            <p:cNvSpPr/>
            <p:nvPr/>
          </p:nvSpPr>
          <p:spPr>
            <a:xfrm>
              <a:off x="2064" y="1008"/>
              <a:ext cx="722" cy="727"/>
            </a:xfrm>
            <a:prstGeom prst="ellipse">
              <a:avLst/>
            </a:prstGeom>
            <a:solidFill>
              <a:srgbClr val="EAEAEA">
                <a:alpha val="5019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nvGrpSpPr>
            <p:cNvPr id="14376" name="组合 129"/>
            <p:cNvGrpSpPr/>
            <p:nvPr/>
          </p:nvGrpSpPr>
          <p:grpSpPr>
            <a:xfrm>
              <a:off x="2086" y="1031"/>
              <a:ext cx="680" cy="849"/>
              <a:chOff x="3975" y="1593"/>
              <a:chExt cx="931" cy="1163"/>
            </a:xfrm>
          </p:grpSpPr>
          <p:pic>
            <p:nvPicPr>
              <p:cNvPr id="14389" name="图片 130"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4390" name="椭圆 131"/>
              <p:cNvSpPr/>
              <p:nvPr/>
            </p:nvSpPr>
            <p:spPr>
              <a:xfrm>
                <a:off x="3975" y="1593"/>
                <a:ext cx="931" cy="937"/>
              </a:xfrm>
              <a:prstGeom prst="ellipse">
                <a:avLst/>
              </a:prstGeom>
              <a:solidFill>
                <a:schemeClr val="folHlink">
                  <a:alpha val="50195"/>
                </a:scheme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pic>
            <p:nvPicPr>
              <p:cNvPr id="14391" name="图片 132" descr="light_shadow1"/>
              <p:cNvPicPr>
                <a:picLocks noChangeAspect="1"/>
              </p:cNvPicPr>
              <p:nvPr/>
            </p:nvPicPr>
            <p:blipFill>
              <a:blip r:embed="rId2"/>
              <a:srcRect t="14285"/>
              <a:stretch>
                <a:fillRect/>
              </a:stretch>
            </p:blipFill>
            <p:spPr>
              <a:xfrm>
                <a:off x="3984" y="1632"/>
                <a:ext cx="682" cy="585"/>
              </a:xfrm>
              <a:prstGeom prst="rect">
                <a:avLst/>
              </a:prstGeom>
              <a:noFill/>
              <a:ln w="9525">
                <a:noFill/>
              </a:ln>
            </p:spPr>
          </p:pic>
          <p:grpSp>
            <p:nvGrpSpPr>
              <p:cNvPr id="14392" name="组合 133"/>
              <p:cNvGrpSpPr/>
              <p:nvPr/>
            </p:nvGrpSpPr>
            <p:grpSpPr>
              <a:xfrm rot="-3733502" flipH="1" flipV="1">
                <a:off x="4256" y="2247"/>
                <a:ext cx="820" cy="198"/>
                <a:chOff x="2532" y="1051"/>
                <a:chExt cx="893" cy="246"/>
              </a:xfrm>
            </p:grpSpPr>
            <p:grpSp>
              <p:nvGrpSpPr>
                <p:cNvPr id="14393" name="组合 134"/>
                <p:cNvGrpSpPr/>
                <p:nvPr/>
              </p:nvGrpSpPr>
              <p:grpSpPr>
                <a:xfrm>
                  <a:off x="2532" y="1051"/>
                  <a:ext cx="743" cy="185"/>
                  <a:chOff x="1565" y="2568"/>
                  <a:chExt cx="1118" cy="279"/>
                </a:xfrm>
              </p:grpSpPr>
              <p:sp>
                <p:nvSpPr>
                  <p:cNvPr id="14399" name="自选图形 135"/>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00" name="自选图形 136"/>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01" name="自选图形 137"/>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402" name="自选图形 138"/>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394" name="组合 139"/>
                <p:cNvGrpSpPr/>
                <p:nvPr/>
              </p:nvGrpSpPr>
              <p:grpSpPr>
                <a:xfrm rot="1353540">
                  <a:off x="2682" y="1111"/>
                  <a:ext cx="743" cy="186"/>
                  <a:chOff x="1565" y="2568"/>
                  <a:chExt cx="1118" cy="279"/>
                </a:xfrm>
              </p:grpSpPr>
              <p:sp>
                <p:nvSpPr>
                  <p:cNvPr id="14395" name="自选图形 140"/>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96" name="自选图形 141"/>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97" name="自选图形 142"/>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98" name="自选图形 143"/>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grpSp>
        <p:grpSp>
          <p:nvGrpSpPr>
            <p:cNvPr id="14377" name="组合 144"/>
            <p:cNvGrpSpPr/>
            <p:nvPr/>
          </p:nvGrpSpPr>
          <p:grpSpPr>
            <a:xfrm rot="-3733502" flipH="1" flipV="1">
              <a:off x="2362" y="1504"/>
              <a:ext cx="527" cy="128"/>
              <a:chOff x="2532" y="1051"/>
              <a:chExt cx="893" cy="246"/>
            </a:xfrm>
          </p:grpSpPr>
          <p:grpSp>
            <p:nvGrpSpPr>
              <p:cNvPr id="14379" name="组合 145"/>
              <p:cNvGrpSpPr/>
              <p:nvPr/>
            </p:nvGrpSpPr>
            <p:grpSpPr>
              <a:xfrm>
                <a:off x="2532" y="1051"/>
                <a:ext cx="743" cy="185"/>
                <a:chOff x="1565" y="2568"/>
                <a:chExt cx="1118" cy="279"/>
              </a:xfrm>
            </p:grpSpPr>
            <p:sp>
              <p:nvSpPr>
                <p:cNvPr id="14385" name="自选图形 146"/>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6" name="自选图形 147"/>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7" name="自选图形 148"/>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8" name="自选图形 149"/>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380" name="组合 150"/>
              <p:cNvGrpSpPr/>
              <p:nvPr/>
            </p:nvGrpSpPr>
            <p:grpSpPr>
              <a:xfrm rot="1353540">
                <a:off x="2682" y="1111"/>
                <a:ext cx="743" cy="186"/>
                <a:chOff x="1565" y="2568"/>
                <a:chExt cx="1118" cy="279"/>
              </a:xfrm>
            </p:grpSpPr>
            <p:sp>
              <p:nvSpPr>
                <p:cNvPr id="14381" name="自选图形 151"/>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2" name="自选图形 152"/>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3" name="自选图形 153"/>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84" name="自选图形 154"/>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302" name="矩形 155"/>
            <p:cNvSpPr>
              <a:spLocks noChangeArrowheads="1"/>
            </p:cNvSpPr>
            <p:nvPr/>
          </p:nvSpPr>
          <p:spPr bwMode="gray">
            <a:xfrm>
              <a:off x="2181" y="1122"/>
              <a:ext cx="499" cy="523"/>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储存</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rPr>
                <a:t>保管</a:t>
              </a:r>
              <a:endParaRPr kumimoji="0" lang="en-US" altLang="zh-CN"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粗圆简体" pitchFamily="65" charset="-122"/>
                <a:ea typeface="方正粗圆简体" pitchFamily="65" charset="-122"/>
                <a:cs typeface="Arial" panose="020B0604020202020204" pitchFamily="34" charset="0"/>
              </a:endParaRPr>
            </a:p>
          </p:txBody>
        </p:sp>
      </p:grpSp>
      <p:grpSp>
        <p:nvGrpSpPr>
          <p:cNvPr id="14354" name="组合 156"/>
          <p:cNvGrpSpPr/>
          <p:nvPr/>
        </p:nvGrpSpPr>
        <p:grpSpPr>
          <a:xfrm rot="4976862" flipH="1">
            <a:off x="6083300" y="3746500"/>
            <a:ext cx="673100" cy="647700"/>
            <a:chOff x="1944" y="1111"/>
            <a:chExt cx="204" cy="196"/>
          </a:xfrm>
        </p:grpSpPr>
        <p:pic>
          <p:nvPicPr>
            <p:cNvPr id="14360" name="图片 157" descr="circuler_1"/>
            <p:cNvPicPr>
              <a:picLocks noChangeAspect="1"/>
            </p:cNvPicPr>
            <p:nvPr/>
          </p:nvPicPr>
          <p:blipFill>
            <a:blip r:embed="rId3"/>
            <a:stretch>
              <a:fillRect/>
            </a:stretch>
          </p:blipFill>
          <p:spPr>
            <a:xfrm flipH="1">
              <a:off x="1961" y="1124"/>
              <a:ext cx="174" cy="172"/>
            </a:xfrm>
            <a:prstGeom prst="rect">
              <a:avLst/>
            </a:prstGeom>
            <a:noFill/>
            <a:ln w="9525">
              <a:noFill/>
            </a:ln>
          </p:spPr>
        </p:pic>
        <p:sp>
          <p:nvSpPr>
            <p:cNvPr id="329" name="椭圆 158"/>
            <p:cNvSpPr>
              <a:spLocks noChangeArrowheads="1"/>
            </p:cNvSpPr>
            <p:nvPr/>
          </p:nvSpPr>
          <p:spPr bwMode="gray">
            <a:xfrm flipH="1">
              <a:off x="1962" y="1124"/>
              <a:ext cx="173" cy="172"/>
            </a:xfrm>
            <a:prstGeom prst="ellipse">
              <a:avLst/>
            </a:prstGeom>
            <a:gradFill rotWithShape="1">
              <a:gsLst>
                <a:gs pos="0">
                  <a:schemeClr val="bg2">
                    <a:gamma/>
                    <a:shade val="46275"/>
                    <a:invGamma/>
                  </a:schemeClr>
                </a:gs>
                <a:gs pos="50000">
                  <a:schemeClr val="bg2">
                    <a:alpha val="50000"/>
                  </a:schemeClr>
                </a:gs>
                <a:gs pos="100000">
                  <a:schemeClr val="bg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14362" name="组合 159"/>
            <p:cNvGrpSpPr/>
            <p:nvPr/>
          </p:nvGrpSpPr>
          <p:grpSpPr>
            <a:xfrm rot="1297425" flipV="1">
              <a:off x="1971" y="1258"/>
              <a:ext cx="151" cy="37"/>
              <a:chOff x="2532" y="1051"/>
              <a:chExt cx="893" cy="246"/>
            </a:xfrm>
          </p:grpSpPr>
          <p:grpSp>
            <p:nvGrpSpPr>
              <p:cNvPr id="14365" name="组合 160"/>
              <p:cNvGrpSpPr/>
              <p:nvPr/>
            </p:nvGrpSpPr>
            <p:grpSpPr>
              <a:xfrm>
                <a:off x="2532" y="1051"/>
                <a:ext cx="743" cy="185"/>
                <a:chOff x="1565" y="2568"/>
                <a:chExt cx="1118" cy="279"/>
              </a:xfrm>
            </p:grpSpPr>
            <p:sp>
              <p:nvSpPr>
                <p:cNvPr id="14371" name="自选图形 161"/>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72" name="自选图形 162"/>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73" name="自选图形 163"/>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74" name="自选图形 164"/>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nvGrpSpPr>
              <p:cNvPr id="14366" name="组合 165"/>
              <p:cNvGrpSpPr/>
              <p:nvPr/>
            </p:nvGrpSpPr>
            <p:grpSpPr>
              <a:xfrm rot="1353540">
                <a:off x="2682" y="1111"/>
                <a:ext cx="743" cy="186"/>
                <a:chOff x="1565" y="2568"/>
                <a:chExt cx="1118" cy="279"/>
              </a:xfrm>
            </p:grpSpPr>
            <p:sp>
              <p:nvSpPr>
                <p:cNvPr id="14367" name="自选图形 166"/>
                <p:cNvSpPr/>
                <p:nvPr/>
              </p:nvSpPr>
              <p:spPr>
                <a:xfrm rot="5263130">
                  <a:off x="1859"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68" name="自选图形 167"/>
                <p:cNvSpPr/>
                <p:nvPr/>
              </p:nvSpPr>
              <p:spPr>
                <a:xfrm rot="6078281">
                  <a:off x="1995" y="2273"/>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69" name="自选图形 168"/>
                <p:cNvSpPr/>
                <p:nvPr/>
              </p:nvSpPr>
              <p:spPr>
                <a:xfrm rot="6373927">
                  <a:off x="2071" y="229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14370" name="自选图形 169"/>
                <p:cNvSpPr/>
                <p:nvPr/>
              </p:nvSpPr>
              <p:spPr>
                <a:xfrm rot="6906312">
                  <a:off x="2161" y="2325"/>
                  <a:ext cx="227" cy="816"/>
                </a:xfrm>
                <a:prstGeom prst="moon">
                  <a:avLst>
                    <a:gd name="adj" fmla="val 49773"/>
                  </a:avLst>
                </a:prstGeom>
                <a:solidFill>
                  <a:srgbClr val="FFFFFF">
                    <a:alpha val="3922"/>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pSp>
        </p:grpSp>
        <p:sp>
          <p:nvSpPr>
            <p:cNvPr id="14363" name="弧线 170"/>
            <p:cNvSpPr/>
            <p:nvPr/>
          </p:nvSpPr>
          <p:spPr>
            <a:xfrm rot="3847716">
              <a:off x="1948" y="1107"/>
              <a:ext cx="196" cy="204"/>
            </a:xfrm>
            <a:custGeom>
              <a:avLst/>
              <a:gdLst/>
              <a:ahLst/>
              <a:cxnLst>
                <a:cxn ang="0">
                  <a:pos x="0" y="0"/>
                </a:cxn>
                <a:cxn ang="0">
                  <a:pos x="0" y="0"/>
                </a:cxn>
                <a:cxn ang="0">
                  <a:pos x="0" y="0"/>
                </a:cxn>
              </a:cxnLst>
              <a:pathLst>
                <a:path w="43200" h="43155" fill="none">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path>
                <a:path w="43200" h="43155" stroke="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lnTo>
                    <a:pt x="21600" y="21600"/>
                  </a:lnTo>
                  <a:lnTo>
                    <a:pt x="3603" y="33544"/>
                  </a:lnTo>
                  <a:close/>
                </a:path>
              </a:pathLst>
            </a:custGeom>
            <a:noFill/>
            <a:ln w="12700" cap="flat" cmpd="sng">
              <a:solidFill>
                <a:srgbClr val="000000">
                  <a:alpha val="100000"/>
                </a:srgbClr>
              </a:solidFill>
              <a:prstDash val="sysDot"/>
              <a:round/>
              <a:headEnd type="none" w="med" len="med"/>
              <a:tailEnd type="triangle" w="sm" len="sm"/>
            </a:ln>
          </p:spPr>
          <p:txBody>
            <a:bodyPr/>
            <a:p>
              <a:endParaRPr lang="zh-CN" altLang="en-US"/>
            </a:p>
          </p:txBody>
        </p:sp>
        <p:pic>
          <p:nvPicPr>
            <p:cNvPr id="14364" name="图片 171" descr="light_shadow1"/>
            <p:cNvPicPr>
              <a:picLocks noChangeAspect="1"/>
            </p:cNvPicPr>
            <p:nvPr/>
          </p:nvPicPr>
          <p:blipFill>
            <a:blip r:embed="rId4"/>
            <a:srcRect t="23740"/>
            <a:stretch>
              <a:fillRect/>
            </a:stretch>
          </p:blipFill>
          <p:spPr>
            <a:xfrm rot="2569845" flipH="1">
              <a:off x="2015" y="1139"/>
              <a:ext cx="129" cy="84"/>
            </a:xfrm>
            <a:prstGeom prst="rect">
              <a:avLst/>
            </a:prstGeom>
            <a:noFill/>
            <a:ln w="9525">
              <a:noFill/>
            </a:ln>
          </p:spPr>
        </p:pic>
      </p:grpSp>
      <p:sp>
        <p:nvSpPr>
          <p:cNvPr id="343" name="自选图形 172"/>
          <p:cNvSpPr/>
          <p:nvPr/>
        </p:nvSpPr>
        <p:spPr bwMode="auto">
          <a:xfrm>
            <a:off x="8777288" y="2224088"/>
            <a:ext cx="1509713" cy="366713"/>
          </a:xfrm>
          <a:prstGeom prst="accentCallout2">
            <a:avLst>
              <a:gd name="adj1" fmla="val 31167"/>
              <a:gd name="adj2" fmla="val -5046"/>
              <a:gd name="adj3" fmla="val 31167"/>
              <a:gd name="adj4" fmla="val -38907"/>
              <a:gd name="adj5" fmla="val 99565"/>
              <a:gd name="adj6" fmla="val -73185"/>
            </a:avLst>
          </a:prstGeom>
          <a:noFill/>
          <a:ln w="9525">
            <a:solidFill>
              <a:schemeClr val="folHlink"/>
            </a:solidFill>
            <a:miter lim="800000"/>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4.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短时储存</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p:txBody>
      </p:sp>
      <p:sp>
        <p:nvSpPr>
          <p:cNvPr id="344" name="自选图形 173"/>
          <p:cNvSpPr/>
          <p:nvPr/>
        </p:nvSpPr>
        <p:spPr bwMode="auto">
          <a:xfrm>
            <a:off x="8472488" y="4179888"/>
            <a:ext cx="1509713" cy="392113"/>
          </a:xfrm>
          <a:prstGeom prst="accentCallout2">
            <a:avLst>
              <a:gd name="adj1" fmla="val 29148"/>
              <a:gd name="adj2" fmla="val -5046"/>
              <a:gd name="adj3" fmla="val 29148"/>
              <a:gd name="adj4" fmla="val -5046"/>
              <a:gd name="adj5" fmla="val 112551"/>
              <a:gd name="adj6" fmla="val -59833"/>
            </a:avLst>
          </a:prstGeom>
          <a:noFill/>
          <a:ln w="9525">
            <a:solidFill>
              <a:schemeClr val="bg2"/>
            </a:solidFill>
            <a:miter lim="800000"/>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5</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“最后一公里”优势</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p:txBody>
      </p:sp>
      <p:sp>
        <p:nvSpPr>
          <p:cNvPr id="345" name="自选图形 174"/>
          <p:cNvSpPr/>
          <p:nvPr/>
        </p:nvSpPr>
        <p:spPr bwMode="auto">
          <a:xfrm>
            <a:off x="2514600" y="1825625"/>
            <a:ext cx="1593850" cy="434975"/>
          </a:xfrm>
          <a:prstGeom prst="accentCallout2">
            <a:avLst>
              <a:gd name="adj1" fmla="val 43796"/>
              <a:gd name="adj2" fmla="val 104782"/>
              <a:gd name="adj3" fmla="val 43796"/>
              <a:gd name="adj4" fmla="val 114843"/>
              <a:gd name="adj5" fmla="val 118250"/>
              <a:gd name="adj6" fmla="val 125000"/>
            </a:avLst>
          </a:prstGeom>
          <a:noFill/>
          <a:ln w="9525">
            <a:solidFill>
              <a:schemeClr val="hlink"/>
            </a:solidFill>
            <a:miter lim="800000"/>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1.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集货和发运</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p:txBody>
      </p:sp>
      <p:sp>
        <p:nvSpPr>
          <p:cNvPr id="346" name="自选图形 175"/>
          <p:cNvSpPr/>
          <p:nvPr/>
        </p:nvSpPr>
        <p:spPr bwMode="auto">
          <a:xfrm>
            <a:off x="1835150" y="4332288"/>
            <a:ext cx="1593850" cy="434975"/>
          </a:xfrm>
          <a:prstGeom prst="accentCallout2">
            <a:avLst>
              <a:gd name="adj1" fmla="val 26278"/>
              <a:gd name="adj2" fmla="val 104782"/>
              <a:gd name="adj3" fmla="val 26278"/>
              <a:gd name="adj4" fmla="val 118926"/>
              <a:gd name="adj5" fmla="val -35769"/>
              <a:gd name="adj6" fmla="val 134463"/>
            </a:avLst>
          </a:prstGeom>
          <a:noFill/>
          <a:ln w="9525">
            <a:solidFill>
              <a:schemeClr val="accent2"/>
            </a:solidFill>
            <a:miter lim="800000"/>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2.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满足用户个性化需求</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p:txBody>
      </p:sp>
      <p:sp>
        <p:nvSpPr>
          <p:cNvPr id="347" name="自选图形 176"/>
          <p:cNvSpPr/>
          <p:nvPr/>
        </p:nvSpPr>
        <p:spPr bwMode="auto">
          <a:xfrm>
            <a:off x="2063750" y="5638800"/>
            <a:ext cx="1509713" cy="392113"/>
          </a:xfrm>
          <a:prstGeom prst="accentCallout2">
            <a:avLst>
              <a:gd name="adj1" fmla="val 29148"/>
              <a:gd name="adj2" fmla="val 105046"/>
              <a:gd name="adj3" fmla="val 29148"/>
              <a:gd name="adj4" fmla="val 105046"/>
              <a:gd name="adj5" fmla="val 153440"/>
              <a:gd name="adj6" fmla="val 175500"/>
            </a:avLst>
          </a:prstGeom>
          <a:noFill/>
          <a:ln w="9525">
            <a:solidFill>
              <a:schemeClr val="accent1"/>
            </a:solidFill>
            <a:miter lim="800000"/>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3.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提供</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rPr>
              <a:t>个性化产品</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方正楷体简体" pitchFamily="65" charset="-122"/>
              <a:ea typeface="方正楷体简体" pitchFamily="65"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84721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23825" y="498475"/>
            <a:ext cx="1718945" cy="548640"/>
          </a:xfrm>
          <a:prstGeom prst="rect">
            <a:avLst/>
          </a:prstGeom>
        </p:spPr>
        <p:txBody>
          <a:bodyPr wrap="square">
            <a:spAutoFit/>
          </a:bodyPr>
          <a:lstStyle/>
          <a:p>
            <a:pPr algn="l"/>
            <a:r>
              <a:rPr lang="zh-CN" altLang="zh-CN" sz="2800" b="1">
                <a:solidFill>
                  <a:schemeClr val="bg1"/>
                </a:solidFill>
                <a:latin typeface="微软雅黑" panose="020B0503020204020204" charset="-122"/>
                <a:ea typeface="微软雅黑" panose="020B0503020204020204" charset="-122"/>
                <a:cs typeface="Hiragino Sans GB W3"/>
                <a:sym typeface="+mn-ea"/>
              </a:rPr>
              <a:t>任务准备</a:t>
            </a:r>
            <a:endParaRPr lang="zh-CN" altLang="zh-CN" sz="2800" b="1">
              <a:solidFill>
                <a:schemeClr val="bg1"/>
              </a:solidFill>
              <a:latin typeface="微软雅黑" panose="020B0503020204020204" charset="-122"/>
              <a:ea typeface="微软雅黑" panose="020B0503020204020204" charset="-122"/>
              <a:cs typeface="Hiragino Sans GB W3"/>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953895" y="2402840"/>
            <a:ext cx="8778875" cy="3103245"/>
          </a:xfrm>
          <a:prstGeom prst="roundRect">
            <a:avLst>
              <a:gd name="adj" fmla="val 38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sp>
        <p:nvSpPr>
          <p:cNvPr id="14" name="矩形 13"/>
          <p:cNvSpPr>
            <a:spLocks noChangeArrowheads="1"/>
          </p:cNvSpPr>
          <p:nvPr/>
        </p:nvSpPr>
        <p:spPr bwMode="auto">
          <a:xfrm>
            <a:off x="2089785" y="2507615"/>
            <a:ext cx="8316595" cy="2630170"/>
          </a:xfrm>
          <a:prstGeom prst="rect">
            <a:avLst/>
          </a:prstGeom>
          <a:noFill/>
          <a:ln w="9525">
            <a:noFill/>
            <a:miter lim="800000"/>
          </a:ln>
        </p:spPr>
        <p:txBody>
          <a:bodyPr wrap="square">
            <a:spAutoFit/>
          </a:bodyPr>
          <a:lstStyle/>
          <a:p>
            <a:pPr algn="l" fontAlgn="auto">
              <a:lnSpc>
                <a:spcPct val="150000"/>
              </a:lnSpc>
            </a:pPr>
            <a:r>
              <a:rPr sz="2200">
                <a:solidFill>
                  <a:srgbClr val="1B2F47"/>
                </a:solidFill>
                <a:latin typeface="微软雅黑" panose="020B0503020204020204" charset="-122"/>
                <a:ea typeface="微软雅黑" panose="020B0503020204020204" charset="-122"/>
                <a:cs typeface="Hiragino Sans GB W3"/>
              </a:rPr>
              <a:t>1.通过文献检索配送的模式、作业流程、作用等；</a:t>
            </a:r>
            <a:endParaRPr sz="2200">
              <a:solidFill>
                <a:srgbClr val="1B2F47"/>
              </a:solidFill>
              <a:latin typeface="微软雅黑" panose="020B0503020204020204" charset="-122"/>
              <a:ea typeface="微软雅黑" panose="020B0503020204020204" charset="-122"/>
              <a:cs typeface="Hiragino Sans GB W3"/>
            </a:endParaRPr>
          </a:p>
          <a:p>
            <a:pPr algn="l" fontAlgn="auto">
              <a:lnSpc>
                <a:spcPct val="150000"/>
              </a:lnSpc>
            </a:pPr>
            <a:r>
              <a:rPr sz="2200">
                <a:solidFill>
                  <a:srgbClr val="1B2F47"/>
                </a:solidFill>
                <a:latin typeface="微软雅黑" panose="020B0503020204020204" charset="-122"/>
                <a:ea typeface="微软雅黑" panose="020B0503020204020204" charset="-122"/>
                <a:cs typeface="Hiragino Sans GB W3"/>
              </a:rPr>
              <a:t>2.查找与物流相关的主要门户网站，了解我国配送的发展现状；</a:t>
            </a:r>
            <a:endParaRPr sz="2200">
              <a:solidFill>
                <a:srgbClr val="1B2F47"/>
              </a:solidFill>
              <a:latin typeface="微软雅黑" panose="020B0503020204020204" charset="-122"/>
              <a:ea typeface="微软雅黑" panose="020B0503020204020204" charset="-122"/>
              <a:cs typeface="Hiragino Sans GB W3"/>
            </a:endParaRPr>
          </a:p>
          <a:p>
            <a:pPr algn="l" fontAlgn="auto">
              <a:lnSpc>
                <a:spcPct val="150000"/>
              </a:lnSpc>
            </a:pPr>
            <a:r>
              <a:rPr sz="2200">
                <a:solidFill>
                  <a:srgbClr val="1B2F47"/>
                </a:solidFill>
                <a:latin typeface="微软雅黑" panose="020B0503020204020204" charset="-122"/>
                <a:ea typeface="微软雅黑" panose="020B0503020204020204" charset="-122"/>
                <a:cs typeface="Hiragino Sans GB W3"/>
              </a:rPr>
              <a:t>3.以团队（2-4人）形式调查身边常见的配送活动，并结合所查询资料对其分析。</a:t>
            </a:r>
            <a:endParaRPr sz="2200">
              <a:solidFill>
                <a:srgbClr val="1B2F47"/>
              </a:solidFill>
              <a:latin typeface="微软雅黑" panose="020B0503020204020204" charset="-122"/>
              <a:ea typeface="微软雅黑" panose="020B0503020204020204" charset="-122"/>
              <a:cs typeface="Hiragino Sans GB W3"/>
            </a:endParaRPr>
          </a:p>
          <a:p>
            <a:pPr algn="l" fontAlgn="auto">
              <a:lnSpc>
                <a:spcPct val="150000"/>
              </a:lnSpc>
            </a:pPr>
            <a:r>
              <a:rPr lang="en-US" sz="2200">
                <a:solidFill>
                  <a:srgbClr val="1B2F47"/>
                </a:solidFill>
                <a:latin typeface="微软雅黑" panose="020B0503020204020204" charset="-122"/>
                <a:ea typeface="微软雅黑" panose="020B0503020204020204" charset="-122"/>
                <a:cs typeface="Hiragino Sans GB W3"/>
              </a:rPr>
              <a:t>4.</a:t>
            </a:r>
            <a:r>
              <a:rPr lang="zh-CN" altLang="en-US" sz="2200">
                <a:solidFill>
                  <a:srgbClr val="1B2F47"/>
                </a:solidFill>
                <a:latin typeface="微软雅黑" panose="020B0503020204020204" charset="-122"/>
                <a:ea typeface="微软雅黑" panose="020B0503020204020204" charset="-122"/>
                <a:cs typeface="Hiragino Sans GB W3"/>
              </a:rPr>
              <a:t>于教学周第十三周上交报告</a:t>
            </a:r>
            <a:r>
              <a:rPr lang="zh-CN" altLang="zh-CN" sz="2200">
                <a:solidFill>
                  <a:srgbClr val="1B2F47"/>
                </a:solidFill>
                <a:latin typeface="微软雅黑" panose="020B0503020204020204" charset="-122"/>
                <a:ea typeface="微软雅黑" panose="020B0503020204020204" charset="-122"/>
                <a:cs typeface="Hiragino Sans GB W3"/>
                <a:sym typeface="+mn-ea"/>
              </a:rPr>
              <a:t>《这就是配送！》</a:t>
            </a:r>
            <a:endParaRPr lang="zh-CN" altLang="en-US" sz="2200">
              <a:solidFill>
                <a:srgbClr val="1B2F47"/>
              </a:solidFill>
              <a:latin typeface="微软雅黑" panose="020B0503020204020204" charset="-122"/>
              <a:ea typeface="微软雅黑" panose="020B0503020204020204" charset="-122"/>
              <a:cs typeface="Hiragino Sans GB W3"/>
            </a:endParaRPr>
          </a:p>
        </p:txBody>
      </p:sp>
      <p:sp>
        <p:nvSpPr>
          <p:cNvPr id="15" name="矩形 14"/>
          <p:cNvSpPr>
            <a:spLocks noChangeArrowheads="1"/>
          </p:cNvSpPr>
          <p:nvPr/>
        </p:nvSpPr>
        <p:spPr bwMode="auto">
          <a:xfrm>
            <a:off x="2103755" y="1502410"/>
            <a:ext cx="8214360" cy="900430"/>
          </a:xfrm>
          <a:prstGeom prst="rect">
            <a:avLst/>
          </a:prstGeom>
          <a:solidFill>
            <a:schemeClr val="accent2"/>
          </a:solidFill>
          <a:ln w="9525">
            <a:solidFill>
              <a:schemeClr val="accent2"/>
            </a:solidFill>
            <a:miter lim="800000"/>
          </a:ln>
        </p:spPr>
        <p:txBody>
          <a:bodyPr anchor="ctr"/>
          <a:lstStyle/>
          <a:p>
            <a:pPr algn="ctr"/>
            <a:r>
              <a:rPr lang="zh-CN" altLang="zh-CN" sz="4000" b="1">
                <a:solidFill>
                  <a:schemeClr val="bg1"/>
                </a:solidFill>
                <a:latin typeface="微软雅黑" panose="020B0503020204020204" charset="-122"/>
                <a:ea typeface="微软雅黑" panose="020B0503020204020204" charset="-122"/>
                <a:cs typeface="Hiragino Sans GB W3"/>
              </a:rPr>
              <a:t>任务准备</a:t>
            </a:r>
            <a:endParaRPr lang="zh-CN" altLang="zh-CN" sz="4000" b="1">
              <a:solidFill>
                <a:schemeClr val="bg1"/>
              </a:solidFill>
              <a:latin typeface="微软雅黑" panose="020B0503020204020204" charset="-122"/>
              <a:ea typeface="微软雅黑" panose="020B0503020204020204" charset="-122"/>
              <a:cs typeface="Hiragino Sans GB W3"/>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723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354965" y="498475"/>
            <a:ext cx="1381760"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小提示</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031875" y="1610360"/>
            <a:ext cx="10178977" cy="3797366"/>
            <a:chOff x="1625" y="2221"/>
            <a:chExt cx="16029" cy="5980"/>
          </a:xfrm>
        </p:grpSpPr>
        <p:sp>
          <p:nvSpPr>
            <p:cNvPr id="15" name="文本框 14"/>
            <p:cNvSpPr txBox="1"/>
            <p:nvPr/>
          </p:nvSpPr>
          <p:spPr>
            <a:xfrm>
              <a:off x="6719" y="3952"/>
              <a:ext cx="10935" cy="1872"/>
            </a:xfrm>
            <a:prstGeom prst="rect">
              <a:avLst/>
            </a:prstGeom>
            <a:noFill/>
          </p:spPr>
          <p:txBody>
            <a:bodyPr wrap="square" rtlCol="0">
              <a:spAutoFit/>
            </a:bodyPr>
            <a:p>
              <a:pPr indent="0" algn="l" fontAlgn="auto">
                <a:lnSpc>
                  <a:spcPct val="150000"/>
                </a:lnSpc>
              </a:pPr>
              <a:r>
                <a:rPr lang="zh-CN" altLang="en-US" sz="2400">
                  <a:solidFill>
                    <a:srgbClr val="1B2F47"/>
                  </a:solidFill>
                  <a:latin typeface="微软雅黑" panose="020B0503020204020204" charset="-122"/>
                  <a:ea typeface="微软雅黑" panose="020B0503020204020204" charset="-122"/>
                </a:rPr>
                <a:t>配送中心常用的拣货方法是摘果式和播种式，你知道两者之间的区别吗？</a:t>
              </a:r>
              <a:endParaRPr lang="zh-CN" altLang="en-US" sz="24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a:p>
            </p:txBody>
          </p:sp>
        </p:grpSp>
        <p:sp>
          <p:nvSpPr>
            <p:cNvPr id="24" name="文本框 23"/>
            <p:cNvSpPr txBox="1"/>
            <p:nvPr/>
          </p:nvSpPr>
          <p:spPr>
            <a:xfrm>
              <a:off x="6717" y="2809"/>
              <a:ext cx="1728" cy="761"/>
            </a:xfrm>
            <a:prstGeom prst="rect">
              <a:avLst/>
            </a:prstGeom>
            <a:noFill/>
          </p:spPr>
          <p:txBody>
            <a:bodyPr wrap="none" rtlCol="0">
              <a:spAutoFit/>
            </a:bodyPr>
            <a:p>
              <a:r>
                <a:rPr lang="zh-CN" altLang="en-US" sz="2400" b="1">
                  <a:solidFill>
                    <a:srgbClr val="B82B14"/>
                  </a:solidFill>
                  <a:latin typeface="微软雅黑" panose="020B0503020204020204" charset="-122"/>
                  <a:ea typeface="微软雅黑" panose="020B0503020204020204" charset="-122"/>
                </a:rPr>
                <a:t>小提示</a:t>
              </a:r>
              <a:endParaRPr lang="zh-CN" altLang="en-US" sz="24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96659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0975" y="498475"/>
            <a:ext cx="1786255" cy="54864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对点案例</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21652"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86690" y="1943100"/>
            <a:ext cx="3371215" cy="3371215"/>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4335" y="4022"/>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2" name="文本框 11"/>
              <p:cNvSpPr txBox="1"/>
              <p:nvPr/>
            </p:nvSpPr>
            <p:spPr>
              <a:xfrm>
                <a:off x="2567" y="717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sp>
            <p:nvSpPr>
              <p:cNvPr id="13" name="文本框 12"/>
              <p:cNvSpPr txBox="1"/>
              <p:nvPr/>
            </p:nvSpPr>
            <p:spPr>
              <a:xfrm>
                <a:off x="6471" y="7214"/>
                <a:ext cx="1590" cy="2169"/>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案  例</a:t>
                </a:r>
                <a:endParaRPr lang="zh-CN" altLang="en-US" sz="2400" b="1">
                  <a:latin typeface="微软雅黑" panose="020B0503020204020204" charset="-122"/>
                  <a:ea typeface="微软雅黑" panose="020B0503020204020204" charset="-122"/>
                </a:endParaRPr>
              </a:p>
            </p:txBody>
          </p:sp>
        </p:grpSp>
      </p:grpSp>
      <p:grpSp>
        <p:nvGrpSpPr>
          <p:cNvPr id="16" name="组合 15"/>
          <p:cNvGrpSpPr/>
          <p:nvPr/>
        </p:nvGrpSpPr>
        <p:grpSpPr>
          <a:xfrm>
            <a:off x="4069119" y="1033558"/>
            <a:ext cx="7276284" cy="5317833"/>
            <a:chOff x="7467" y="3696"/>
            <a:chExt cx="11064" cy="8376"/>
          </a:xfrm>
        </p:grpSpPr>
        <p:grpSp>
          <p:nvGrpSpPr>
            <p:cNvPr id="39" name="组合 38"/>
            <p:cNvGrpSpPr/>
            <p:nvPr/>
          </p:nvGrpSpPr>
          <p:grpSpPr>
            <a:xfrm>
              <a:off x="7467" y="3696"/>
              <a:ext cx="10829" cy="8376"/>
              <a:chOff x="9623" y="4481"/>
              <a:chExt cx="9069" cy="5578"/>
            </a:xfrm>
          </p:grpSpPr>
          <p:sp>
            <p:nvSpPr>
              <p:cNvPr id="75" name="圆角矩形 74"/>
              <p:cNvSpPr/>
              <p:nvPr/>
            </p:nvSpPr>
            <p:spPr>
              <a:xfrm rot="5400000">
                <a:off x="14657" y="526"/>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sp>
            <p:nvSpPr>
              <p:cNvPr id="14" name="圆角矩形 13"/>
              <p:cNvSpPr/>
              <p:nvPr/>
            </p:nvSpPr>
            <p:spPr>
              <a:xfrm rot="5400000">
                <a:off x="13653" y="5948"/>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p>
            </p:txBody>
          </p:sp>
        </p:grpSp>
        <p:sp>
          <p:nvSpPr>
            <p:cNvPr id="15" name="文本框 14"/>
            <p:cNvSpPr txBox="1"/>
            <p:nvPr/>
          </p:nvSpPr>
          <p:spPr>
            <a:xfrm>
              <a:off x="7479" y="3837"/>
              <a:ext cx="11052" cy="4725"/>
            </a:xfrm>
            <a:prstGeom prst="rect">
              <a:avLst/>
            </a:prstGeom>
            <a:noFill/>
          </p:spPr>
          <p:txBody>
            <a:bodyPr wrap="square" rtlCol="0">
              <a:spAutoFit/>
            </a:bodyPr>
            <a:p>
              <a:pPr indent="457200" fontAlgn="auto">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20</a:t>
              </a:r>
              <a:r>
                <a:rPr lang="en-US" altLang="zh-CN">
                  <a:solidFill>
                    <a:srgbClr val="1B2F47"/>
                  </a:solidFill>
                  <a:latin typeface="微软雅黑" panose="020B0503020204020204" charset="-122"/>
                  <a:ea typeface="微软雅黑" panose="020B0503020204020204" charset="-122"/>
                </a:rPr>
                <a:t>19</a:t>
              </a:r>
              <a:r>
                <a:rPr lang="zh-CN" altLang="en-US">
                  <a:solidFill>
                    <a:srgbClr val="1B2F47"/>
                  </a:solidFill>
                  <a:latin typeface="微软雅黑" panose="020B0503020204020204" charset="-122"/>
                  <a:ea typeface="微软雅黑" panose="020B0503020204020204" charset="-122"/>
                </a:rPr>
                <a:t>年6月某日，某第三方物流配送中心开始了其一天的工作。分拣人员小刘按照订单处理中心传过来的分拣单，开始一天的拣选作业。按照电子标签货架的提示，小刘推着拣选车按照分拣单的先后顺序开始为各个客户拣选货物（如图2-92所示）。采用电子标签货架后，小刘感觉自己的劳动强度明显降低，准确率也提高了很多。不过，这几天，正值年中大促，客户订单量激增，想到这里，小刘不禁加快了脚步……请思考，案例中小刘采用的拣货方法属于哪一种？</a:t>
              </a:r>
              <a:endParaRPr lang="zh-CN" altLang="en-US">
                <a:solidFill>
                  <a:srgbClr val="1B2F47"/>
                </a:solidFill>
                <a:latin typeface="微软雅黑" panose="020B0503020204020204" charset="-122"/>
                <a:ea typeface="微软雅黑" panose="020B0503020204020204" charset="-122"/>
              </a:endParaRPr>
            </a:p>
          </p:txBody>
        </p:sp>
      </p:grpSp>
      <p:pic>
        <p:nvPicPr>
          <p:cNvPr id="17" name="图片 142" descr="拣选"/>
          <p:cNvPicPr>
            <a:picLocks noChangeAspect="1"/>
          </p:cNvPicPr>
          <p:nvPr/>
        </p:nvPicPr>
        <p:blipFill>
          <a:blip r:embed="rId1"/>
          <a:stretch>
            <a:fillRect/>
          </a:stretch>
        </p:blipFill>
        <p:spPr>
          <a:xfrm>
            <a:off x="4654550" y="4142740"/>
            <a:ext cx="2883535" cy="2026285"/>
          </a:xfrm>
          <a:prstGeom prst="rect">
            <a:avLst/>
          </a:prstGeom>
          <a:noFill/>
          <a:ln w="9525">
            <a:noFill/>
          </a:ln>
        </p:spPr>
      </p:pic>
      <p:sp>
        <p:nvSpPr>
          <p:cNvPr id="52" name="文本框 51"/>
          <p:cNvSpPr txBox="1"/>
          <p:nvPr/>
        </p:nvSpPr>
        <p:spPr>
          <a:xfrm>
            <a:off x="7687945" y="5665470"/>
            <a:ext cx="2877185" cy="50292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图2-92 配送中心拣货作业</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308991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96520" y="464185"/>
            <a:ext cx="2821305"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配送合理化</a:t>
            </a:r>
            <a:endParaRPr lang="zh-CN" altLang="en-US" sz="2800" b="1">
              <a:solidFill>
                <a:schemeClr val="bg1"/>
              </a:solidFill>
              <a:latin typeface="微软雅黑" panose="020B0503020204020204" charset="-122"/>
              <a:ea typeface="微软雅黑" panose="020B0503020204020204" charset="-122"/>
              <a:sym typeface="+mn-ea"/>
            </a:endParaRPr>
          </a:p>
        </p:txBody>
      </p:sp>
      <p:cxnSp>
        <p:nvCxnSpPr>
          <p:cNvPr id="8" name="直接连接符 7"/>
          <p:cNvCxnSpPr/>
          <p:nvPr/>
        </p:nvCxnSpPr>
        <p:spPr>
          <a:xfrm flipH="1">
            <a:off x="300697" y="66389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1344767" y="6408837"/>
            <a:ext cx="381000" cy="306705"/>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06</a:t>
            </a:r>
            <a:endParaRPr lang="en-US" sz="1400" b="1" dirty="0">
              <a:solidFill>
                <a:schemeClr val="bg1"/>
              </a:solidFill>
              <a:latin typeface="Arial" panose="020B0604020202020204" pitchFamily="34" charset="0"/>
              <a:cs typeface="Arial" panose="020B0604020202020204" pitchFamily="34" charset="0"/>
            </a:endParaRPr>
          </a:p>
        </p:txBody>
      </p:sp>
      <p:sp>
        <p:nvSpPr>
          <p:cNvPr id="31" name="文本框 30"/>
          <p:cNvSpPr txBox="1"/>
          <p:nvPr/>
        </p:nvSpPr>
        <p:spPr>
          <a:xfrm>
            <a:off x="763905" y="118872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（一）不合理配送的表现形式</a:t>
            </a:r>
            <a:endParaRPr lang="zh-CN" altLang="en-US" sz="2400" b="1">
              <a:solidFill>
                <a:srgbClr val="DB5558"/>
              </a:solidFill>
              <a:latin typeface="微软雅黑" panose="020B0503020204020204" charset="-122"/>
              <a:ea typeface="微软雅黑" panose="020B0503020204020204" charset="-122"/>
            </a:endParaRPr>
          </a:p>
        </p:txBody>
      </p:sp>
      <p:grpSp>
        <p:nvGrpSpPr>
          <p:cNvPr id="75" name="组合 74"/>
          <p:cNvGrpSpPr/>
          <p:nvPr/>
        </p:nvGrpSpPr>
        <p:grpSpPr>
          <a:xfrm>
            <a:off x="606425" y="2149475"/>
            <a:ext cx="10666095" cy="4146550"/>
            <a:chOff x="1439" y="2329"/>
            <a:chExt cx="16797" cy="6530"/>
          </a:xfrm>
        </p:grpSpPr>
        <p:grpSp>
          <p:nvGrpSpPr>
            <p:cNvPr id="29" name="组合 28"/>
            <p:cNvGrpSpPr/>
            <p:nvPr/>
          </p:nvGrpSpPr>
          <p:grpSpPr>
            <a:xfrm>
              <a:off x="1880" y="2329"/>
              <a:ext cx="11368" cy="6530"/>
              <a:chOff x="1837" y="3454"/>
              <a:chExt cx="11368" cy="6530"/>
            </a:xfrm>
          </p:grpSpPr>
          <p:sp>
            <p:nvSpPr>
              <p:cNvPr id="30" name="椭圆 29"/>
              <p:cNvSpPr/>
              <p:nvPr/>
            </p:nvSpPr>
            <p:spPr>
              <a:xfrm>
                <a:off x="7653" y="6139"/>
                <a:ext cx="3844" cy="3844"/>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1837" y="3454"/>
                <a:ext cx="11368" cy="6530"/>
                <a:chOff x="1837" y="3454"/>
                <a:chExt cx="11368" cy="6530"/>
              </a:xfrm>
            </p:grpSpPr>
            <p:sp>
              <p:nvSpPr>
                <p:cNvPr id="33" name="椭圆 32"/>
                <p:cNvSpPr/>
                <p:nvPr/>
              </p:nvSpPr>
              <p:spPr>
                <a:xfrm>
                  <a:off x="6597" y="4027"/>
                  <a:ext cx="5957" cy="5957"/>
                </a:xfrm>
                <a:prstGeom prst="ellipse">
                  <a:avLst/>
                </a:prstGeom>
                <a:noFill/>
                <a:ln w="25400">
                  <a:solidFill>
                    <a:srgbClr val="E74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837" y="3454"/>
                  <a:ext cx="11368" cy="5209"/>
                  <a:chOff x="1837" y="3454"/>
                  <a:chExt cx="11368" cy="5209"/>
                </a:xfrm>
              </p:grpSpPr>
              <p:grpSp>
                <p:nvGrpSpPr>
                  <p:cNvPr id="35" name="组合 34"/>
                  <p:cNvGrpSpPr/>
                  <p:nvPr/>
                </p:nvGrpSpPr>
                <p:grpSpPr>
                  <a:xfrm>
                    <a:off x="11665" y="5548"/>
                    <a:ext cx="1540" cy="1521"/>
                    <a:chOff x="7407087" y="3522767"/>
                    <a:chExt cx="977817" cy="965753"/>
                  </a:xfrm>
                </p:grpSpPr>
                <p:sp>
                  <p:nvSpPr>
                    <p:cNvPr id="36" name="椭圆 35"/>
                    <p:cNvSpPr/>
                    <p:nvPr/>
                  </p:nvSpPr>
                  <p:spPr>
                    <a:xfrm>
                      <a:off x="7419151" y="3522767"/>
                      <a:ext cx="965753" cy="965753"/>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7407087" y="3682477"/>
                      <a:ext cx="835485" cy="646331"/>
                    </a:xfrm>
                    <a:prstGeom prst="rect">
                      <a:avLst/>
                    </a:prstGeom>
                    <a:noFill/>
                    <a:effectLst/>
                  </p:spPr>
                  <p:txBody>
                    <a:bodyPr wrap="none" rtlCol="0">
                      <a:spAutoFit/>
                    </a:bodyPr>
                    <a:p>
                      <a:r>
                        <a:rPr lang="en-US" altLang="zh-CN" sz="3200" b="1" dirty="0" smtClean="0">
                          <a:solidFill>
                            <a:schemeClr val="bg1"/>
                          </a:solidFill>
                        </a:rPr>
                        <a:t>  </a:t>
                      </a:r>
                      <a:r>
                        <a:rPr lang="en-US" altLang="zh-CN" sz="3600" b="1" dirty="0" smtClean="0">
                          <a:solidFill>
                            <a:schemeClr val="bg1"/>
                          </a:solidFill>
                          <a:latin typeface="方正姚体" panose="02010601030101010101" pitchFamily="2" charset="-122"/>
                        </a:rPr>
                        <a:t>05</a:t>
                      </a:r>
                      <a:endParaRPr lang="en-US" altLang="zh-CN" sz="2800" b="1" dirty="0" smtClean="0">
                        <a:solidFill>
                          <a:schemeClr val="bg1"/>
                        </a:solidFill>
                        <a:latin typeface="方正姚体" panose="02010601030101010101" pitchFamily="2" charset="-122"/>
                      </a:endParaRPr>
                    </a:p>
                  </p:txBody>
                </p:sp>
              </p:grpSp>
              <p:grpSp>
                <p:nvGrpSpPr>
                  <p:cNvPr id="38" name="组合 37"/>
                  <p:cNvGrpSpPr/>
                  <p:nvPr/>
                </p:nvGrpSpPr>
                <p:grpSpPr>
                  <a:xfrm>
                    <a:off x="6222" y="7499"/>
                    <a:ext cx="1006" cy="1006"/>
                    <a:chOff x="3951335" y="4761697"/>
                    <a:chExt cx="638629" cy="638629"/>
                  </a:xfrm>
                </p:grpSpPr>
                <p:sp>
                  <p:nvSpPr>
                    <p:cNvPr id="39" name="椭圆 38"/>
                    <p:cNvSpPr/>
                    <p:nvPr/>
                  </p:nvSpPr>
                  <p:spPr>
                    <a:xfrm>
                      <a:off x="3951335" y="4761697"/>
                      <a:ext cx="638629" cy="638629"/>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4017725" y="4800217"/>
                      <a:ext cx="542390" cy="518013"/>
                    </a:xfrm>
                    <a:prstGeom prst="rect">
                      <a:avLst/>
                    </a:prstGeom>
                    <a:noFill/>
                    <a:effectLst/>
                  </p:spPr>
                  <p:txBody>
                    <a:bodyPr wrap="none" rtlCol="0">
                      <a:spAutoFit/>
                    </a:bodyPr>
                    <a:p>
                      <a:r>
                        <a:rPr lang="en-US" altLang="zh-CN" sz="2800" b="1" dirty="0" smtClean="0">
                          <a:solidFill>
                            <a:schemeClr val="bg1"/>
                          </a:solidFill>
                          <a:latin typeface="方正姚体" panose="02010601030101010101" pitchFamily="2" charset="-122"/>
                        </a:rPr>
                        <a:t>01</a:t>
                      </a:r>
                      <a:endParaRPr lang="en-US" altLang="zh-CN" sz="2000" b="1" dirty="0" smtClean="0">
                        <a:solidFill>
                          <a:schemeClr val="bg1"/>
                        </a:solidFill>
                        <a:latin typeface="方正姚体" panose="02010601030101010101" pitchFamily="2" charset="-122"/>
                      </a:endParaRPr>
                    </a:p>
                  </p:txBody>
                </p:sp>
              </p:grpSp>
              <p:grpSp>
                <p:nvGrpSpPr>
                  <p:cNvPr id="41" name="组合 40"/>
                  <p:cNvGrpSpPr/>
                  <p:nvPr/>
                </p:nvGrpSpPr>
                <p:grpSpPr>
                  <a:xfrm>
                    <a:off x="11851" y="7492"/>
                    <a:ext cx="1077" cy="1006"/>
                    <a:chOff x="7525176" y="4757613"/>
                    <a:chExt cx="684103" cy="638629"/>
                  </a:xfrm>
                </p:grpSpPr>
                <p:sp>
                  <p:nvSpPr>
                    <p:cNvPr id="42" name="椭圆 41"/>
                    <p:cNvSpPr/>
                    <p:nvPr/>
                  </p:nvSpPr>
                  <p:spPr>
                    <a:xfrm>
                      <a:off x="7570650" y="4757613"/>
                      <a:ext cx="638629" cy="638629"/>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7525176" y="4791346"/>
                      <a:ext cx="634559" cy="583400"/>
                    </a:xfrm>
                    <a:prstGeom prst="rect">
                      <a:avLst/>
                    </a:prstGeom>
                    <a:noFill/>
                    <a:effectLst/>
                  </p:spPr>
                  <p:txBody>
                    <a:bodyPr wrap="none" rtlCol="0">
                      <a:spAutoFit/>
                    </a:bodyPr>
                    <a:p>
                      <a:r>
                        <a:rPr lang="en-US" altLang="zh-CN" sz="3200" b="1" dirty="0" smtClean="0">
                          <a:solidFill>
                            <a:schemeClr val="bg1"/>
                          </a:solidFill>
                        </a:rPr>
                        <a:t> </a:t>
                      </a:r>
                      <a:r>
                        <a:rPr lang="en-US" altLang="zh-CN" sz="2800" b="1" dirty="0" smtClean="0">
                          <a:solidFill>
                            <a:schemeClr val="bg1"/>
                          </a:solidFill>
                          <a:latin typeface="方正姚体" panose="02010601030101010101" pitchFamily="2" charset="-122"/>
                        </a:rPr>
                        <a:t>06</a:t>
                      </a:r>
                      <a:endParaRPr lang="en-US" altLang="zh-CN" sz="2000" b="1" dirty="0" smtClean="0">
                        <a:solidFill>
                          <a:schemeClr val="bg1"/>
                        </a:solidFill>
                        <a:latin typeface="方正姚体" panose="02010601030101010101" pitchFamily="2" charset="-122"/>
                      </a:endParaRPr>
                    </a:p>
                  </p:txBody>
                </p:sp>
              </p:grpSp>
              <p:grpSp>
                <p:nvGrpSpPr>
                  <p:cNvPr id="44" name="组合 43"/>
                  <p:cNvGrpSpPr/>
                  <p:nvPr/>
                </p:nvGrpSpPr>
                <p:grpSpPr>
                  <a:xfrm>
                    <a:off x="7013" y="3454"/>
                    <a:ext cx="2168" cy="2168"/>
                    <a:chOff x="4453271" y="2193319"/>
                    <a:chExt cx="1376952" cy="1376952"/>
                  </a:xfrm>
                </p:grpSpPr>
                <p:sp>
                  <p:nvSpPr>
                    <p:cNvPr id="45" name="椭圆 44"/>
                    <p:cNvSpPr/>
                    <p:nvPr/>
                  </p:nvSpPr>
                  <p:spPr>
                    <a:xfrm>
                      <a:off x="4453271" y="2193319"/>
                      <a:ext cx="1376952" cy="1376952"/>
                    </a:xfrm>
                    <a:prstGeom prst="ellipse">
                      <a:avLst/>
                    </a:prstGeom>
                    <a:solidFill>
                      <a:srgbClr val="1B2F47"/>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46" name="文本框 45"/>
                    <p:cNvSpPr txBox="1"/>
                    <p:nvPr/>
                  </p:nvSpPr>
                  <p:spPr>
                    <a:xfrm>
                      <a:off x="4557306" y="2424863"/>
                      <a:ext cx="992579" cy="830997"/>
                    </a:xfrm>
                    <a:prstGeom prst="rect">
                      <a:avLst/>
                    </a:prstGeom>
                    <a:noFill/>
                    <a:effectLst/>
                  </p:spPr>
                  <p:txBody>
                    <a:bodyPr wrap="none" rtlCol="0">
                      <a:spAutoFit/>
                    </a:bodyPr>
                    <a:p>
                      <a:r>
                        <a:rPr lang="en-US" altLang="zh-CN" sz="3200" b="1" dirty="0" smtClean="0">
                          <a:solidFill>
                            <a:schemeClr val="bg1"/>
                          </a:solidFill>
                        </a:rPr>
                        <a:t>  </a:t>
                      </a:r>
                      <a:r>
                        <a:rPr lang="en-US" altLang="zh-CN" sz="4800" b="1" dirty="0" smtClean="0">
                          <a:solidFill>
                            <a:schemeClr val="bg1"/>
                          </a:solidFill>
                          <a:latin typeface="方正姚体" panose="02010601030101010101" pitchFamily="2" charset="-122"/>
                        </a:rPr>
                        <a:t>03</a:t>
                      </a:r>
                      <a:endParaRPr lang="en-US" altLang="zh-CN" sz="4000" b="1" dirty="0" smtClean="0">
                        <a:solidFill>
                          <a:schemeClr val="bg1"/>
                        </a:solidFill>
                        <a:latin typeface="方正姚体" panose="02010601030101010101" pitchFamily="2" charset="-122"/>
                      </a:endParaRPr>
                    </a:p>
                  </p:txBody>
                </p:sp>
              </p:grpSp>
              <p:grpSp>
                <p:nvGrpSpPr>
                  <p:cNvPr id="47" name="组合 46"/>
                  <p:cNvGrpSpPr/>
                  <p:nvPr/>
                </p:nvGrpSpPr>
                <p:grpSpPr>
                  <a:xfrm>
                    <a:off x="9906" y="3464"/>
                    <a:ext cx="2168" cy="2168"/>
                    <a:chOff x="6290041" y="2199483"/>
                    <a:chExt cx="1376952" cy="1376952"/>
                  </a:xfrm>
                </p:grpSpPr>
                <p:sp>
                  <p:nvSpPr>
                    <p:cNvPr id="48" name="椭圆 47"/>
                    <p:cNvSpPr/>
                    <p:nvPr/>
                  </p:nvSpPr>
                  <p:spPr>
                    <a:xfrm>
                      <a:off x="6290041" y="2199483"/>
                      <a:ext cx="1376952" cy="1376952"/>
                    </a:xfrm>
                    <a:prstGeom prst="ellipse">
                      <a:avLst/>
                    </a:prstGeom>
                    <a:solidFill>
                      <a:srgbClr val="1B2F4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6426521" y="2426807"/>
                      <a:ext cx="992579" cy="830997"/>
                    </a:xfrm>
                    <a:prstGeom prst="rect">
                      <a:avLst/>
                    </a:prstGeom>
                    <a:noFill/>
                    <a:effectLst/>
                  </p:spPr>
                  <p:txBody>
                    <a:bodyPr wrap="none" rtlCol="0">
                      <a:spAutoFit/>
                    </a:bodyPr>
                    <a:p>
                      <a:r>
                        <a:rPr lang="en-US" altLang="zh-CN" sz="3200" b="1" dirty="0" smtClean="0">
                          <a:solidFill>
                            <a:schemeClr val="bg1"/>
                          </a:solidFill>
                        </a:rPr>
                        <a:t>  </a:t>
                      </a:r>
                      <a:r>
                        <a:rPr lang="en-US" altLang="zh-CN" sz="4800" b="1" dirty="0" smtClean="0">
                          <a:solidFill>
                            <a:schemeClr val="bg1"/>
                          </a:solidFill>
                          <a:latin typeface="方正姚体" panose="02010601030101010101" pitchFamily="2" charset="-122"/>
                        </a:rPr>
                        <a:t>04</a:t>
                      </a:r>
                      <a:endParaRPr lang="en-US" altLang="zh-CN" sz="4000" b="1" dirty="0" smtClean="0">
                        <a:solidFill>
                          <a:schemeClr val="bg1"/>
                        </a:solidFill>
                        <a:latin typeface="方正姚体" panose="02010601030101010101" pitchFamily="2" charset="-122"/>
                      </a:endParaRPr>
                    </a:p>
                  </p:txBody>
                </p:sp>
              </p:grpSp>
              <p:grpSp>
                <p:nvGrpSpPr>
                  <p:cNvPr id="50" name="组合 49"/>
                  <p:cNvGrpSpPr/>
                  <p:nvPr/>
                </p:nvGrpSpPr>
                <p:grpSpPr>
                  <a:xfrm>
                    <a:off x="5913" y="5548"/>
                    <a:ext cx="1573" cy="1521"/>
                    <a:chOff x="3754932" y="3522767"/>
                    <a:chExt cx="998595" cy="965753"/>
                  </a:xfrm>
                </p:grpSpPr>
                <p:sp>
                  <p:nvSpPr>
                    <p:cNvPr id="62" name="椭圆 61"/>
                    <p:cNvSpPr/>
                    <p:nvPr/>
                  </p:nvSpPr>
                  <p:spPr>
                    <a:xfrm>
                      <a:off x="3787774" y="3522767"/>
                      <a:ext cx="965753" cy="965753"/>
                    </a:xfrm>
                    <a:prstGeom prst="ellipse">
                      <a:avLst/>
                    </a:prstGeom>
                    <a:solidFill>
                      <a:srgbClr val="E74127"/>
                    </a:solidFill>
                    <a:ln>
                      <a:noFill/>
                    </a:ln>
                    <a:effectLst>
                      <a:outerShdw blurRad="152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3754932" y="3700393"/>
                      <a:ext cx="828040" cy="646430"/>
                    </a:xfrm>
                    <a:prstGeom prst="rect">
                      <a:avLst/>
                    </a:prstGeom>
                    <a:noFill/>
                    <a:effectLst/>
                  </p:spPr>
                  <p:txBody>
                    <a:bodyPr wrap="none" rtlCol="0">
                      <a:spAutoFit/>
                    </a:bodyPr>
                    <a:p>
                      <a:r>
                        <a:rPr lang="en-US" altLang="zh-CN" sz="3200" b="1" dirty="0" smtClean="0">
                          <a:solidFill>
                            <a:schemeClr val="bg1"/>
                          </a:solidFill>
                        </a:rPr>
                        <a:t>  </a:t>
                      </a:r>
                      <a:r>
                        <a:rPr lang="en-US" altLang="zh-CN" sz="3600" b="1" dirty="0" smtClean="0">
                          <a:solidFill>
                            <a:schemeClr val="bg1"/>
                          </a:solidFill>
                          <a:latin typeface="方正姚体" panose="02010601030101010101" pitchFamily="2" charset="-122"/>
                        </a:rPr>
                        <a:t>02</a:t>
                      </a:r>
                      <a:endParaRPr lang="en-US" altLang="zh-CN" sz="2800" b="1" dirty="0" smtClean="0">
                        <a:solidFill>
                          <a:schemeClr val="bg1"/>
                        </a:solidFill>
                        <a:latin typeface="方正姚体" panose="02010601030101010101" pitchFamily="2" charset="-122"/>
                      </a:endParaRPr>
                    </a:p>
                  </p:txBody>
                </p:sp>
              </p:grpSp>
              <p:sp>
                <p:nvSpPr>
                  <p:cNvPr id="68" name="文本框 67"/>
                  <p:cNvSpPr txBox="1"/>
                  <p:nvPr/>
                </p:nvSpPr>
                <p:spPr>
                  <a:xfrm>
                    <a:off x="1837" y="7624"/>
                    <a:ext cx="4128" cy="1039"/>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资源筹措的不合理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grpSp>
          </p:grpSp>
        </p:grpSp>
        <p:sp>
          <p:nvSpPr>
            <p:cNvPr id="70" name="文本框 69"/>
            <p:cNvSpPr txBox="1"/>
            <p:nvPr/>
          </p:nvSpPr>
          <p:spPr>
            <a:xfrm>
              <a:off x="1439" y="4473"/>
              <a:ext cx="3648" cy="1008"/>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库存决策不合理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sp>
          <p:nvSpPr>
            <p:cNvPr id="71" name="文本框 70"/>
            <p:cNvSpPr txBox="1"/>
            <p:nvPr/>
          </p:nvSpPr>
          <p:spPr>
            <a:xfrm>
              <a:off x="3577" y="2595"/>
              <a:ext cx="2688" cy="1008"/>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价格不合理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sp>
          <p:nvSpPr>
            <p:cNvPr id="72" name="文本框 71"/>
            <p:cNvSpPr txBox="1"/>
            <p:nvPr/>
          </p:nvSpPr>
          <p:spPr>
            <a:xfrm>
              <a:off x="12668" y="2595"/>
              <a:ext cx="5568" cy="1008"/>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配送与直达的决策不合理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sp>
          <p:nvSpPr>
            <p:cNvPr id="73" name="文本框 72"/>
            <p:cNvSpPr txBox="1"/>
            <p:nvPr/>
          </p:nvSpPr>
          <p:spPr>
            <a:xfrm>
              <a:off x="14142" y="4473"/>
              <a:ext cx="3648" cy="1008"/>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送货运输不合理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sp>
          <p:nvSpPr>
            <p:cNvPr id="74" name="文本框 73"/>
            <p:cNvSpPr txBox="1"/>
            <p:nvPr/>
          </p:nvSpPr>
          <p:spPr>
            <a:xfrm>
              <a:off x="13218" y="6499"/>
              <a:ext cx="4128" cy="1008"/>
            </a:xfrm>
            <a:prstGeom prst="rect">
              <a:avLst/>
            </a:prstGeom>
            <a:noFill/>
            <a:effectLst/>
          </p:spPr>
          <p:txBody>
            <a:bodyPr wrap="none" rtlCol="0">
              <a:spAutoFit/>
            </a:bodyPr>
            <a:p>
              <a:pPr algn="l">
                <a:lnSpc>
                  <a:spcPct val="150000"/>
                </a:lnSpc>
              </a:pPr>
              <a:r>
                <a:rPr lang="zh-CN" altLang="en-US" sz="2400" dirty="0" smtClean="0">
                  <a:solidFill>
                    <a:srgbClr val="173C5D"/>
                  </a:solidFill>
                  <a:latin typeface="微软雅黑" panose="020B0503020204020204" charset="-122"/>
                  <a:ea typeface="微软雅黑" panose="020B0503020204020204" charset="-122"/>
                  <a:sym typeface="+mn-ea"/>
                </a:rPr>
                <a:t>经营观念的不合理</a:t>
              </a:r>
              <a:endParaRPr lang="zh-CN" altLang="en-US" sz="2400" dirty="0" smtClean="0">
                <a:solidFill>
                  <a:srgbClr val="173C5D"/>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48945"/>
            <a:ext cx="3089910"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96520" y="464185"/>
            <a:ext cx="2821305" cy="521970"/>
          </a:xfrm>
          <a:prstGeom prst="rect">
            <a:avLst/>
          </a:prstGeom>
        </p:spPr>
        <p:txBody>
          <a:bodyPr wrap="square">
            <a:spAutoFit/>
          </a:bodyPr>
          <a:lstStyle/>
          <a:p>
            <a:pPr algn="l"/>
            <a:r>
              <a:rPr lang="zh-CN" altLang="en-US" sz="2800" b="1">
                <a:solidFill>
                  <a:schemeClr val="bg1"/>
                </a:solidFill>
                <a:latin typeface="微软雅黑" panose="020B0503020204020204" charset="-122"/>
                <a:ea typeface="微软雅黑" panose="020B0503020204020204" charset="-122"/>
                <a:sym typeface="+mn-ea"/>
              </a:rPr>
              <a:t>配送合理化</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8177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198880" y="1188720"/>
            <a:ext cx="7603490" cy="483235"/>
          </a:xfrm>
          <a:prstGeom prst="rect">
            <a:avLst/>
          </a:prstGeom>
          <a:solidFill>
            <a:schemeClr val="bg2"/>
          </a:solidFill>
        </p:spPr>
        <p:txBody>
          <a:bodyPr wrap="square" rtlCol="0">
            <a:spAutoFit/>
          </a:bodyPr>
          <a:p>
            <a:r>
              <a:rPr lang="zh-CN" altLang="en-US" sz="2400" b="1">
                <a:solidFill>
                  <a:srgbClr val="DB5558"/>
                </a:solidFill>
                <a:latin typeface="微软雅黑" panose="020B0503020204020204" charset="-122"/>
                <a:ea typeface="微软雅黑" panose="020B0503020204020204" charset="-122"/>
              </a:rPr>
              <a:t>（二）配送合理化</a:t>
            </a:r>
            <a:endParaRPr lang="zh-CN" altLang="en-US" sz="2400" b="1">
              <a:solidFill>
                <a:srgbClr val="DB5558"/>
              </a:solidFill>
              <a:latin typeface="微软雅黑" panose="020B0503020204020204" charset="-122"/>
              <a:ea typeface="微软雅黑" panose="020B0503020204020204" charset="-122"/>
            </a:endParaRPr>
          </a:p>
        </p:txBody>
      </p:sp>
      <p:grpSp>
        <p:nvGrpSpPr>
          <p:cNvPr id="3" name="组合 2"/>
          <p:cNvGrpSpPr/>
          <p:nvPr/>
        </p:nvGrpSpPr>
        <p:grpSpPr>
          <a:xfrm>
            <a:off x="1325880" y="2058035"/>
            <a:ext cx="9577070" cy="3478530"/>
            <a:chOff x="2088" y="2671"/>
            <a:chExt cx="15082" cy="5478"/>
          </a:xfrm>
        </p:grpSpPr>
        <p:sp>
          <p:nvSpPr>
            <p:cNvPr id="28" name="矩形 27"/>
            <p:cNvSpPr/>
            <p:nvPr/>
          </p:nvSpPr>
          <p:spPr bwMode="auto">
            <a:xfrm>
              <a:off x="2088" y="2671"/>
              <a:ext cx="6579" cy="793"/>
            </a:xfrm>
            <a:prstGeom prst="rect">
              <a:avLst/>
            </a:prstGeom>
            <a:solidFill>
              <a:srgbClr val="E741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 name="矩形 1"/>
            <p:cNvSpPr/>
            <p:nvPr/>
          </p:nvSpPr>
          <p:spPr bwMode="auto">
            <a:xfrm flipH="1">
              <a:off x="2088" y="3709"/>
              <a:ext cx="113" cy="4422"/>
            </a:xfrm>
            <a:prstGeom prst="rect">
              <a:avLst/>
            </a:prstGeom>
            <a:gradFill>
              <a:gsLst>
                <a:gs pos="100000">
                  <a:srgbClr val="FFDFD2"/>
                </a:gs>
                <a:gs pos="66000">
                  <a:srgbClr val="FE4444">
                    <a:alpha val="100000"/>
                  </a:srgbClr>
                </a:gs>
                <a:gs pos="65000">
                  <a:srgbClr val="FD4444">
                    <a:alpha val="100000"/>
                  </a:srgbClr>
                </a:gs>
                <a:gs pos="59000">
                  <a:srgbClr val="FB4444">
                    <a:alpha val="100000"/>
                  </a:srgbClr>
                </a:gs>
                <a:gs pos="49000">
                  <a:srgbClr val="F74343">
                    <a:alpha val="100000"/>
                  </a:srgbClr>
                </a:gs>
                <a:gs pos="35000">
                  <a:srgbClr val="EF4141">
                    <a:alpha val="100000"/>
                  </a:srgbClr>
                </a:gs>
                <a:gs pos="30000">
                  <a:srgbClr val="E03E3E">
                    <a:alpha val="100000"/>
                  </a:srgbClr>
                </a:gs>
                <a:gs pos="19000">
                  <a:srgbClr val="C13838">
                    <a:alpha val="100000"/>
                  </a:srgbClr>
                </a:gs>
                <a:gs pos="71000">
                  <a:srgbClr val="FE4444"/>
                </a:gs>
                <a:gs pos="0">
                  <a:srgbClr val="832B2B"/>
                </a:gs>
              </a:gsLst>
              <a:lin ang="5400000" scaled="0"/>
            </a:gradFill>
            <a:ln w="9525" cap="flat" cmpd="sng" algn="ctr">
              <a:noFill/>
              <a:prstDash val="solid"/>
              <a:round/>
              <a:headEnd type="none" w="med" len="med"/>
              <a:tailEnd type="none" w="med" len="med"/>
            </a:ln>
            <a:effectLst>
              <a:outerShdw dist="50800" dir="5400000" algn="ctr" rotWithShape="0">
                <a:srgbClr val="000000">
                  <a:alpha val="0"/>
                </a:srgbClr>
              </a:outerShdw>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文本框 6"/>
            <p:cNvSpPr txBox="1"/>
            <p:nvPr/>
          </p:nvSpPr>
          <p:spPr>
            <a:xfrm>
              <a:off x="2321" y="2689"/>
              <a:ext cx="6040" cy="761"/>
            </a:xfrm>
            <a:prstGeom prst="rect">
              <a:avLst/>
            </a:prstGeom>
            <a:noFill/>
          </p:spPr>
          <p:txBody>
            <a:bodyPr wrap="square" rtlCol="0">
              <a:spAutoFit/>
            </a:bodyPr>
            <a:p>
              <a:pPr algn="ctr"/>
              <a:r>
                <a:rPr lang="zh-CN" altLang="en-US" sz="2400" b="1">
                  <a:solidFill>
                    <a:schemeClr val="bg1"/>
                  </a:solidFill>
                  <a:latin typeface="微软雅黑" panose="020B0503020204020204" charset="-122"/>
                  <a:ea typeface="微软雅黑" panose="020B0503020204020204" charset="-122"/>
                </a:rPr>
                <a:t>1．配送合理化的判断标志</a:t>
              </a:r>
              <a:endParaRPr lang="zh-CN" altLang="en-US" sz="2400" b="1">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2480" y="3709"/>
              <a:ext cx="6187" cy="3024"/>
            </a:xfrm>
            <a:prstGeom prst="rect">
              <a:avLst/>
            </a:prstGeom>
            <a:noFill/>
            <a:ln w="9525">
              <a:noFill/>
            </a:ln>
          </p:spPr>
          <p:txBody>
            <a:bodyPr wrap="square">
              <a:spAutoFit/>
            </a:bodyPr>
            <a:p>
              <a:pPr marL="0" indent="0" algn="l">
                <a:lnSpc>
                  <a:spcPct val="150000"/>
                </a:lnSpc>
              </a:pPr>
              <a:r>
                <a:rPr sz="2000" u="none">
                  <a:solidFill>
                    <a:srgbClr val="1B2F47"/>
                  </a:solidFill>
                  <a:latin typeface="微软雅黑" panose="020B0503020204020204" charset="-122"/>
                  <a:ea typeface="微软雅黑" panose="020B0503020204020204" charset="-122"/>
                  <a:cs typeface="宋体" panose="02010600030101010101" pitchFamily="2" charset="-122"/>
                </a:rPr>
                <a:t>库存标志、资金标志、成本和效益标志、供应保证标志、社会运力节约标志、人力物力节约标志、物流合理化标志等。</a:t>
              </a:r>
              <a:endParaRPr sz="2000" u="none">
                <a:solidFill>
                  <a:srgbClr val="1B2F47"/>
                </a:solidFill>
                <a:latin typeface="微软雅黑" panose="020B0503020204020204" charset="-122"/>
                <a:ea typeface="微软雅黑" panose="020B0503020204020204" charset="-122"/>
                <a:cs typeface="宋体" panose="02010600030101010101" pitchFamily="2" charset="-122"/>
              </a:endParaRPr>
            </a:p>
          </p:txBody>
        </p:sp>
        <p:sp>
          <p:nvSpPr>
            <p:cNvPr id="14" name="矩形 13"/>
            <p:cNvSpPr/>
            <p:nvPr/>
          </p:nvSpPr>
          <p:spPr bwMode="auto">
            <a:xfrm>
              <a:off x="10132" y="2689"/>
              <a:ext cx="6579" cy="793"/>
            </a:xfrm>
            <a:prstGeom prst="rect">
              <a:avLst/>
            </a:prstGeom>
            <a:solidFill>
              <a:srgbClr val="1B2F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矩形 14"/>
            <p:cNvSpPr/>
            <p:nvPr/>
          </p:nvSpPr>
          <p:spPr bwMode="auto">
            <a:xfrm flipH="1">
              <a:off x="10132" y="3727"/>
              <a:ext cx="113" cy="4422"/>
            </a:xfrm>
            <a:prstGeom prst="rect">
              <a:avLst/>
            </a:prstGeom>
            <a:gradFill>
              <a:gsLst>
                <a:gs pos="78000">
                  <a:srgbClr val="94A5AC">
                    <a:alpha val="100000"/>
                  </a:srgbClr>
                </a:gs>
                <a:gs pos="26000">
                  <a:srgbClr val="294A5A"/>
                </a:gs>
                <a:gs pos="100000">
                  <a:srgbClr val="FFFFFE"/>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文本框 15"/>
            <p:cNvSpPr txBox="1"/>
            <p:nvPr/>
          </p:nvSpPr>
          <p:spPr>
            <a:xfrm>
              <a:off x="10608" y="2707"/>
              <a:ext cx="5834" cy="761"/>
            </a:xfrm>
            <a:prstGeom prst="rect">
              <a:avLst/>
            </a:prstGeom>
            <a:noFill/>
          </p:spPr>
          <p:txBody>
            <a:bodyPr wrap="square" rtlCol="0">
              <a:spAutoFit/>
            </a:bodyPr>
            <a:p>
              <a:pPr algn="ctr"/>
              <a:r>
                <a:rPr lang="zh-CN" altLang="en-US" sz="2400" b="1">
                  <a:solidFill>
                    <a:schemeClr val="bg1"/>
                  </a:solidFill>
                  <a:latin typeface="微软雅黑" panose="020B0503020204020204" charset="-122"/>
                  <a:ea typeface="微软雅黑" panose="020B0503020204020204" charset="-122"/>
                </a:rPr>
                <a:t>2．配送合理化的方法</a:t>
              </a:r>
              <a:endParaRPr lang="zh-CN" altLang="en-US" sz="2400" b="1">
                <a:solidFill>
                  <a:schemeClr val="bg1"/>
                </a:solidFill>
                <a:latin typeface="微软雅黑" panose="020B0503020204020204" charset="-122"/>
                <a:ea typeface="微软雅黑" panose="020B0503020204020204" charset="-122"/>
              </a:endParaRPr>
            </a:p>
          </p:txBody>
        </p:sp>
        <p:sp>
          <p:nvSpPr>
            <p:cNvPr id="21" name="矩形 47"/>
            <p:cNvSpPr>
              <a:spLocks noChangeArrowheads="1"/>
            </p:cNvSpPr>
            <p:nvPr/>
          </p:nvSpPr>
          <p:spPr bwMode="auto">
            <a:xfrm>
              <a:off x="10492" y="3711"/>
              <a:ext cx="6678" cy="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indent="0" algn="l" fontAlgn="auto">
                <a:lnSpc>
                  <a:spcPct val="150000"/>
                </a:lnSpc>
                <a:buNone/>
              </a:pPr>
              <a:r>
                <a:rPr lang="zh-CN" altLang="en-US" sz="2000" dirty="0">
                  <a:solidFill>
                    <a:srgbClr val="1B2F47"/>
                  </a:solidFill>
                  <a:sym typeface="+mn-ea"/>
                </a:rPr>
                <a:t>推行一定综合程度的专业化配送、推行加工配送、推行共同配送、实行送取结合、推行准时配送、推行即时配送。</a:t>
              </a:r>
              <a:endParaRPr lang="zh-CN" altLang="en-US" sz="2000" dirty="0">
                <a:solidFill>
                  <a:srgbClr val="1B2F47"/>
                </a:solidFill>
                <a:sym typeface="+mn-ea"/>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3"/>
          <p:cNvSpPr txBox="1"/>
          <p:nvPr/>
        </p:nvSpPr>
        <p:spPr>
          <a:xfrm>
            <a:off x="4356100" y="349546"/>
            <a:ext cx="3479800" cy="737235"/>
          </a:xfrm>
          <a:prstGeom prst="rect">
            <a:avLst/>
          </a:prstGeom>
          <a:noFill/>
        </p:spPr>
        <p:txBody>
          <a:bodyPr wrap="square" rtlCol="0">
            <a:spAutoFit/>
          </a:bodyPr>
          <a:p>
            <a:pPr algn="ctr">
              <a:lnSpc>
                <a:spcPct val="150000"/>
              </a:lnSpc>
            </a:pPr>
            <a:r>
              <a:rPr lang="zh-CN" altLang="en-US" sz="2800" dirty="0">
                <a:ln w="6350">
                  <a:noFill/>
                </a:ln>
                <a:solidFill>
                  <a:srgbClr val="1D4E74"/>
                </a:solidFill>
                <a:latin typeface="Impact" panose="020B0806030902050204" pitchFamily="34" charset="0"/>
                <a:ea typeface="微软雅黑" panose="020B0503020204020204" charset="-122"/>
              </a:rPr>
              <a:t>【 基础练习】</a:t>
            </a:r>
            <a:endParaRPr lang="zh-CN" altLang="en-US" sz="2800" dirty="0">
              <a:ln w="6350">
                <a:noFill/>
              </a:ln>
              <a:solidFill>
                <a:srgbClr val="1D4E74"/>
              </a:solidFill>
              <a:latin typeface="Impact" panose="020B0806030902050204" pitchFamily="34" charset="0"/>
              <a:ea typeface="微软雅黑" panose="020B0503020204020204" charset="-122"/>
            </a:endParaRPr>
          </a:p>
        </p:txBody>
      </p:sp>
      <p:grpSp>
        <p:nvGrpSpPr>
          <p:cNvPr id="48" name="组合 47"/>
          <p:cNvGrpSpPr/>
          <p:nvPr/>
        </p:nvGrpSpPr>
        <p:grpSpPr>
          <a:xfrm>
            <a:off x="4302586" y="434355"/>
            <a:ext cx="107028" cy="107028"/>
            <a:chOff x="5036651" y="3167770"/>
            <a:chExt cx="88330" cy="88330"/>
          </a:xfrm>
        </p:grpSpPr>
        <p:sp>
          <p:nvSpPr>
            <p:cNvPr id="49" name="Line 52"/>
            <p:cNvSpPr>
              <a:spLocks noChangeShapeType="1"/>
            </p:cNvSpPr>
            <p:nvPr/>
          </p:nvSpPr>
          <p:spPr bwMode="auto">
            <a:xfrm>
              <a:off x="5036651" y="3212874"/>
              <a:ext cx="88330" cy="0"/>
            </a:xfrm>
            <a:prstGeom prst="line">
              <a:avLst/>
            </a:prstGeom>
            <a:noFill/>
            <a:ln w="38100" cap="rnd">
              <a:solidFill>
                <a:srgbClr val="FFD589"/>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endParaRPr lang="zh-CN" altLang="en-US"/>
            </a:p>
          </p:txBody>
        </p:sp>
        <p:sp>
          <p:nvSpPr>
            <p:cNvPr id="50" name="Line 53"/>
            <p:cNvSpPr>
              <a:spLocks noChangeShapeType="1"/>
            </p:cNvSpPr>
            <p:nvPr/>
          </p:nvSpPr>
          <p:spPr bwMode="auto">
            <a:xfrm flipV="1">
              <a:off x="5077996" y="3167770"/>
              <a:ext cx="0" cy="88330"/>
            </a:xfrm>
            <a:prstGeom prst="line">
              <a:avLst/>
            </a:prstGeom>
            <a:noFill/>
            <a:ln w="38100" cap="rnd">
              <a:solidFill>
                <a:srgbClr val="FFD589"/>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endParaRPr lang="zh-CN" altLang="en-US"/>
            </a:p>
          </p:txBody>
        </p:sp>
      </p:grpSp>
      <p:grpSp>
        <p:nvGrpSpPr>
          <p:cNvPr id="51" name="组合 50"/>
          <p:cNvGrpSpPr/>
          <p:nvPr/>
        </p:nvGrpSpPr>
        <p:grpSpPr>
          <a:xfrm>
            <a:off x="8123503" y="806398"/>
            <a:ext cx="107028" cy="107028"/>
            <a:chOff x="3014468" y="4225845"/>
            <a:chExt cx="88330" cy="88330"/>
          </a:xfrm>
        </p:grpSpPr>
        <p:sp>
          <p:nvSpPr>
            <p:cNvPr id="52" name="Line 44"/>
            <p:cNvSpPr>
              <a:spLocks noChangeShapeType="1"/>
            </p:cNvSpPr>
            <p:nvPr/>
          </p:nvSpPr>
          <p:spPr bwMode="auto">
            <a:xfrm>
              <a:off x="3014468" y="4272829"/>
              <a:ext cx="88330" cy="0"/>
            </a:xfrm>
            <a:prstGeom prst="line">
              <a:avLst/>
            </a:prstGeom>
            <a:noFill/>
            <a:ln w="38100" cap="rnd">
              <a:solidFill>
                <a:srgbClr val="FC426C"/>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endParaRPr lang="zh-CN" altLang="en-US"/>
            </a:p>
          </p:txBody>
        </p:sp>
        <p:sp>
          <p:nvSpPr>
            <p:cNvPr id="53" name="Line 45"/>
            <p:cNvSpPr>
              <a:spLocks noChangeShapeType="1"/>
            </p:cNvSpPr>
            <p:nvPr/>
          </p:nvSpPr>
          <p:spPr bwMode="auto">
            <a:xfrm flipV="1">
              <a:off x="3057694" y="4225845"/>
              <a:ext cx="0" cy="88330"/>
            </a:xfrm>
            <a:prstGeom prst="line">
              <a:avLst/>
            </a:prstGeom>
            <a:noFill/>
            <a:ln w="38100" cap="rnd">
              <a:solidFill>
                <a:srgbClr val="FC426C"/>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endParaRPr lang="zh-CN" altLang="en-US"/>
            </a:p>
          </p:txBody>
        </p:sp>
      </p:grpSp>
      <p:grpSp>
        <p:nvGrpSpPr>
          <p:cNvPr id="54" name="组合 53"/>
          <p:cNvGrpSpPr/>
          <p:nvPr/>
        </p:nvGrpSpPr>
        <p:grpSpPr>
          <a:xfrm>
            <a:off x="4259580" y="1084793"/>
            <a:ext cx="3672840" cy="91440"/>
            <a:chOff x="5216960" y="1244600"/>
            <a:chExt cx="2056530" cy="0"/>
          </a:xfrm>
        </p:grpSpPr>
        <p:cxnSp>
          <p:nvCxnSpPr>
            <p:cNvPr id="55" name="直接连接符 54"/>
            <p:cNvCxnSpPr/>
            <p:nvPr/>
          </p:nvCxnSpPr>
          <p:spPr>
            <a:xfrm>
              <a:off x="5216960" y="1244600"/>
              <a:ext cx="1758080" cy="0"/>
            </a:xfrm>
            <a:prstGeom prst="line">
              <a:avLst/>
            </a:prstGeom>
            <a:noFill/>
            <a:ln w="50800" cap="rnd">
              <a:solidFill>
                <a:srgbClr val="273355"/>
              </a:solidFill>
              <a:prstDash val="solid"/>
              <a:round/>
            </a:ln>
            <a:extLst>
              <a:ext uri="{909E8E84-426E-40DD-AFC4-6F175D3DCCD1}">
                <a14:hiddenFill xmlns:a14="http://schemas.microsoft.com/office/drawing/2010/main">
                  <a:solidFill>
                    <a:srgbClr val="FFFFFF"/>
                  </a:solidFill>
                </a14:hiddenFill>
              </a:ext>
            </a:extLst>
          </p:spPr>
        </p:cxnSp>
        <p:cxnSp>
          <p:nvCxnSpPr>
            <p:cNvPr id="56" name="直接连接符 55"/>
            <p:cNvCxnSpPr/>
            <p:nvPr/>
          </p:nvCxnSpPr>
          <p:spPr>
            <a:xfrm>
              <a:off x="7118350" y="1244600"/>
              <a:ext cx="155140" cy="0"/>
            </a:xfrm>
            <a:prstGeom prst="line">
              <a:avLst/>
            </a:prstGeom>
            <a:noFill/>
            <a:ln w="50800" cap="rnd">
              <a:solidFill>
                <a:srgbClr val="273355"/>
              </a:solidFill>
              <a:prstDash val="solid"/>
              <a:round/>
            </a:ln>
            <a:extLst>
              <a:ext uri="{909E8E84-426E-40DD-AFC4-6F175D3DCCD1}">
                <a14:hiddenFill xmlns:a14="http://schemas.microsoft.com/office/drawing/2010/main">
                  <a:solidFill>
                    <a:srgbClr val="FFFFFF"/>
                  </a:solidFill>
                </a14:hiddenFill>
              </a:ext>
            </a:extLst>
          </p:spPr>
        </p:cxnSp>
      </p:grpSp>
      <p:sp>
        <p:nvSpPr>
          <p:cNvPr id="3" name="文本框 2"/>
          <p:cNvSpPr txBox="1"/>
          <p:nvPr/>
        </p:nvSpPr>
        <p:spPr>
          <a:xfrm>
            <a:off x="807085" y="827405"/>
            <a:ext cx="10788650" cy="2584450"/>
          </a:xfrm>
          <a:prstGeom prst="rect">
            <a:avLst/>
          </a:prstGeom>
          <a:noFill/>
        </p:spPr>
        <p:txBody>
          <a:bodyPr wrap="square" rtlCol="0" anchor="t">
            <a:spAutoFit/>
          </a:bodyPr>
          <a:p>
            <a:pPr>
              <a:lnSpc>
                <a:spcPct val="150000"/>
              </a:lnSpc>
            </a:pPr>
            <a:r>
              <a:rPr lang="zh-CN" altLang="en-US" b="1">
                <a:solidFill>
                  <a:srgbClr val="346660"/>
                </a:solidFill>
                <a:latin typeface="微软雅黑" panose="020B0503020204020204" charset="-122"/>
                <a:ea typeface="微软雅黑" panose="020B0503020204020204" charset="-122"/>
              </a:rPr>
              <a:t> </a:t>
            </a:r>
            <a:r>
              <a:rPr lang="zh-CN" altLang="en-US" b="1">
                <a:solidFill>
                  <a:schemeClr val="tx1"/>
                </a:solidFill>
                <a:latin typeface="微软雅黑" panose="020B0503020204020204" charset="-122"/>
                <a:ea typeface="微软雅黑" panose="020B0503020204020204" charset="-122"/>
              </a:rPr>
              <a:t> </a:t>
            </a:r>
            <a:endParaRPr lang="zh-CN" altLang="en-US" b="1">
              <a:solidFill>
                <a:schemeClr val="tx1"/>
              </a:solidFill>
              <a:latin typeface="微软雅黑" panose="020B0503020204020204" charset="-122"/>
              <a:ea typeface="微软雅黑" panose="020B0503020204020204" charset="-122"/>
            </a:endParaRPr>
          </a:p>
          <a:p>
            <a:pPr indent="457200" algn="l" fontAlgn="auto">
              <a:lnSpc>
                <a:spcPct val="150000"/>
              </a:lnSpc>
            </a:pPr>
            <a:r>
              <a:rPr lang="zh-CN" altLang="en-US">
                <a:solidFill>
                  <a:srgbClr val="1B2F47"/>
                </a:solidFill>
                <a:latin typeface="微软雅黑" panose="020B0503020204020204" charset="-122"/>
                <a:ea typeface="微软雅黑" panose="020B0503020204020204" charset="-122"/>
              </a:rPr>
              <a:t>1．某物流企业拟竞标世博会鲜花物流项目。由于公司主营业务并不是生鲜产品配送，在鲜花运输方面也没有经验，因此组建了一个项目组负责该竞标项目的策划实施。为了增加竞标成功率，项目经理提出：购买10台特种车辆，专门负责鲜花的配送；同时设置固定岗位负责项目的运行实施。若你是公司总经理，是否同意该项目经理的方案?</a:t>
            </a:r>
            <a:endParaRPr lang="zh-CN" altLang="en-US">
              <a:solidFill>
                <a:srgbClr val="1B2F47"/>
              </a:solidFill>
              <a:latin typeface="微软雅黑" panose="020B0503020204020204" charset="-122"/>
              <a:ea typeface="微软雅黑" panose="020B0503020204020204" charset="-122"/>
            </a:endParaRPr>
          </a:p>
          <a:p>
            <a:pPr indent="457200" algn="l" fontAlgn="auto">
              <a:lnSpc>
                <a:spcPct val="150000"/>
              </a:lnSpc>
            </a:pPr>
            <a:endParaRPr lang="zh-CN" altLang="en-US">
              <a:solidFill>
                <a:srgbClr val="FF0000"/>
              </a:solidFill>
              <a:latin typeface="微软雅黑" panose="020B0503020204020204" charset="-122"/>
              <a:ea typeface="微软雅黑" panose="020B0503020204020204" charset="-122"/>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 name="文本框 1"/>
          <p:cNvSpPr txBox="1"/>
          <p:nvPr/>
        </p:nvSpPr>
        <p:spPr>
          <a:xfrm>
            <a:off x="807085" y="3190240"/>
            <a:ext cx="11039475" cy="2999740"/>
          </a:xfrm>
          <a:prstGeom prst="rect">
            <a:avLst/>
          </a:prstGeom>
          <a:noFill/>
        </p:spPr>
        <p:txBody>
          <a:bodyPr wrap="square" rtlCol="0" anchor="t">
            <a:spAutoFit/>
          </a:bodyPr>
          <a:p>
            <a:pPr indent="457200" fontAlgn="auto">
              <a:lnSpc>
                <a:spcPct val="150000"/>
              </a:lnSpc>
            </a:pPr>
            <a:r>
              <a:rPr lang="en-US" altLang="zh-CN">
                <a:latin typeface="微软雅黑" panose="020B0503020204020204" charset="-122"/>
                <a:ea typeface="微软雅黑" panose="020B0503020204020204" charset="-122"/>
              </a:rPr>
              <a:t>2</a:t>
            </a:r>
            <a:r>
              <a:rPr lang="zh-CN" altLang="en-US">
                <a:latin typeface="微软雅黑" panose="020B0503020204020204" charset="-122"/>
                <a:ea typeface="微软雅黑" panose="020B0503020204020204" charset="-122"/>
              </a:rPr>
              <a:t>、在以用户体验引领的时代，日日顺利用自身四网融合的优势用差异化的物流服务给用户带来截然不同的体验，用户通过日日顺物流收到的大件产品，享受日日顺提供的差异化服务，体验最后一公里日日顺所带来的美好体验过程。</a:t>
            </a:r>
            <a:endParaRPr lang="zh-CN" altLang="en-US">
              <a:latin typeface="微软雅黑" panose="020B0503020204020204" charset="-122"/>
              <a:ea typeface="微软雅黑" panose="020B0503020204020204" charset="-122"/>
            </a:endParaRPr>
          </a:p>
          <a:p>
            <a:pPr indent="457200" fontAlgn="auto">
              <a:lnSpc>
                <a:spcPct val="150000"/>
              </a:lnSpc>
            </a:pPr>
            <a:r>
              <a:rPr lang="zh-CN" altLang="en-US">
                <a:latin typeface="微软雅黑" panose="020B0503020204020204" charset="-122"/>
                <a:ea typeface="微软雅黑" panose="020B0503020204020204" charset="-122"/>
              </a:rPr>
              <a:t>结合所学知识，回答以下问题：</a:t>
            </a:r>
            <a:endParaRPr lang="zh-CN" altLang="en-US">
              <a:latin typeface="微软雅黑" panose="020B0503020204020204" charset="-122"/>
              <a:ea typeface="微软雅黑" panose="020B0503020204020204" charset="-122"/>
            </a:endParaRPr>
          </a:p>
          <a:p>
            <a:pPr indent="457200" fontAlgn="auto">
              <a:lnSpc>
                <a:spcPct val="150000"/>
              </a:lnSpc>
            </a:pPr>
            <a:r>
              <a:rPr lang="zh-CN" altLang="en-US">
                <a:latin typeface="微软雅黑" panose="020B0503020204020204" charset="-122"/>
                <a:ea typeface="微软雅黑" panose="020B0503020204020204" charset="-122"/>
              </a:rPr>
              <a:t>（1）日日顺是怎样为客户提供差异化服务的？</a:t>
            </a:r>
            <a:endParaRPr lang="zh-CN" altLang="en-US">
              <a:latin typeface="微软雅黑" panose="020B0503020204020204" charset="-122"/>
              <a:ea typeface="微软雅黑" panose="020B0503020204020204" charset="-122"/>
            </a:endParaRPr>
          </a:p>
          <a:p>
            <a:pPr indent="457200" fontAlgn="auto">
              <a:lnSpc>
                <a:spcPct val="150000"/>
              </a:lnSpc>
            </a:pPr>
            <a:r>
              <a:rPr lang="zh-CN" altLang="en-US">
                <a:latin typeface="微软雅黑" panose="020B0503020204020204" charset="-122"/>
                <a:ea typeface="微软雅黑" panose="020B0503020204020204" charset="-122"/>
              </a:rPr>
              <a:t>（2）对于三四线城市的“最后一公里”瓶颈，你有何看法？</a:t>
            </a:r>
            <a:endParaRPr lang="zh-CN" altLang="en-US">
              <a:latin typeface="微软雅黑" panose="020B0503020204020204" charset="-122"/>
              <a:ea typeface="微软雅黑" panose="020B0503020204020204" charset="-122"/>
            </a:endParaRPr>
          </a:p>
          <a:p>
            <a:pPr indent="457200" fontAlgn="auto">
              <a:lnSpc>
                <a:spcPct val="150000"/>
              </a:lnSpc>
            </a:pPr>
            <a:endParaRPr lang="zh-CN" altLang="en-US">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 name="组合 4"/>
          <p:cNvGrpSpPr/>
          <p:nvPr/>
        </p:nvGrpSpPr>
        <p:grpSpPr>
          <a:xfrm flipH="1">
            <a:off x="300698" y="-1025776"/>
            <a:ext cx="11530239" cy="8933139"/>
            <a:chOff x="300696" y="-1025776"/>
            <a:chExt cx="11530239" cy="8933138"/>
          </a:xfrm>
        </p:grpSpPr>
        <p:cxnSp>
          <p:nvCxnSpPr>
            <p:cNvPr id="6" name="直接连接符 5"/>
            <p:cNvCxnSpPr/>
            <p:nvPr/>
          </p:nvCxnSpPr>
          <p:spPr>
            <a:xfrm flipH="1">
              <a:off x="1406768" y="6562725"/>
              <a:ext cx="1040965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rot="2700000">
              <a:off x="-799745" y="5568153"/>
              <a:ext cx="3524250" cy="288000"/>
            </a:xfrm>
            <a:prstGeom prst="rect">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a:off x="342900" y="295275"/>
              <a:ext cx="0" cy="62674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rot="2700000">
              <a:off x="-1129666" y="5929237"/>
              <a:ext cx="3524250" cy="432000"/>
            </a:xfrm>
            <a:prstGeom prst="rect">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0" name="直接连接符 9"/>
            <p:cNvCxnSpPr/>
            <p:nvPr/>
          </p:nvCxnSpPr>
          <p:spPr>
            <a:xfrm flipH="1">
              <a:off x="300696" y="6562725"/>
              <a:ext cx="110607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rot="10800000">
              <a:off x="315210" y="-1025776"/>
              <a:ext cx="11515725" cy="7612087"/>
              <a:chOff x="453096" y="447675"/>
              <a:chExt cx="11515725" cy="7612087"/>
            </a:xfrm>
          </p:grpSpPr>
          <p:cxnSp>
            <p:nvCxnSpPr>
              <p:cNvPr id="12" name="直接连接符 11"/>
              <p:cNvCxnSpPr/>
              <p:nvPr/>
            </p:nvCxnSpPr>
            <p:spPr>
              <a:xfrm flipH="1">
                <a:off x="1559168" y="6715125"/>
                <a:ext cx="1040965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rot="2700000">
                <a:off x="-671777" y="5779537"/>
                <a:ext cx="3691083" cy="288000"/>
              </a:xfrm>
              <a:prstGeom prst="rect">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4" name="直接连接符 13"/>
              <p:cNvCxnSpPr/>
              <p:nvPr/>
            </p:nvCxnSpPr>
            <p:spPr>
              <a:xfrm>
                <a:off x="495300" y="447675"/>
                <a:ext cx="0" cy="62674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rot="2700000">
                <a:off x="-977266" y="6081637"/>
                <a:ext cx="3524250" cy="432000"/>
              </a:xfrm>
              <a:prstGeom prst="rect">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6" name="直接连接符 15"/>
              <p:cNvCxnSpPr/>
              <p:nvPr/>
            </p:nvCxnSpPr>
            <p:spPr>
              <a:xfrm flipH="1">
                <a:off x="453096" y="6715125"/>
                <a:ext cx="110607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8" name="矩形: 圆角 11"/>
          <p:cNvSpPr/>
          <p:nvPr/>
        </p:nvSpPr>
        <p:spPr>
          <a:xfrm>
            <a:off x="3872835" y="2586547"/>
            <a:ext cx="702932" cy="7029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矩形 18"/>
          <p:cNvSpPr/>
          <p:nvPr/>
        </p:nvSpPr>
        <p:spPr>
          <a:xfrm flipH="1">
            <a:off x="4819959" y="3256128"/>
            <a:ext cx="2602059" cy="300210"/>
          </a:xfrm>
          <a:prstGeom prst="rect">
            <a:avLst/>
          </a:prstGeom>
        </p:spPr>
        <p:txBody>
          <a:bodyPr wrap="none">
            <a:spAutoFit/>
          </a:bodyPr>
          <a:lstStyle/>
          <a:p>
            <a:pPr algn="ctr"/>
            <a:r>
              <a:rPr lang="en-US" altLang="zh-CN" sz="1350" b="1" dirty="0">
                <a:solidFill>
                  <a:srgbClr val="1B2F47"/>
                </a:solidFill>
                <a:latin typeface="Arial" panose="020B0604020202020204" pitchFamily="34" charset="0"/>
                <a:cs typeface="Arial" panose="020B0604020202020204" pitchFamily="34" charset="0"/>
              </a:rPr>
              <a:t>THANK YOU FOR WATCHING</a:t>
            </a:r>
            <a:endParaRPr lang="zh-CN" altLang="en-US" sz="1350" b="1" dirty="0">
              <a:solidFill>
                <a:srgbClr val="1B2F47"/>
              </a:solidFill>
              <a:latin typeface="Arial" panose="020B0604020202020204" pitchFamily="34" charset="0"/>
              <a:cs typeface="Arial" panose="020B0604020202020204" pitchFamily="34" charset="0"/>
            </a:endParaRPr>
          </a:p>
        </p:txBody>
      </p:sp>
      <p:sp>
        <p:nvSpPr>
          <p:cNvPr id="20" name="Freeform 33"/>
          <p:cNvSpPr>
            <a:spLocks noEditPoints="1"/>
          </p:cNvSpPr>
          <p:nvPr/>
        </p:nvSpPr>
        <p:spPr bwMode="auto">
          <a:xfrm>
            <a:off x="3950707" y="2686115"/>
            <a:ext cx="496812" cy="494328"/>
          </a:xfrm>
          <a:custGeom>
            <a:avLst/>
            <a:gdLst>
              <a:gd name="T0" fmla="*/ 124 w 129"/>
              <a:gd name="T1" fmla="*/ 1 h 129"/>
              <a:gd name="T2" fmla="*/ 0 w 129"/>
              <a:gd name="T3" fmla="*/ 61 h 129"/>
              <a:gd name="T4" fmla="*/ 40 w 129"/>
              <a:gd name="T5" fmla="*/ 85 h 129"/>
              <a:gd name="T6" fmla="*/ 64 w 129"/>
              <a:gd name="T7" fmla="*/ 129 h 129"/>
              <a:gd name="T8" fmla="*/ 128 w 129"/>
              <a:gd name="T9" fmla="*/ 5 h 129"/>
              <a:gd name="T10" fmla="*/ 124 w 129"/>
              <a:gd name="T11" fmla="*/ 1 h 129"/>
              <a:gd name="T12" fmla="*/ 16 w 129"/>
              <a:gd name="T13" fmla="*/ 61 h 129"/>
              <a:gd name="T14" fmla="*/ 108 w 129"/>
              <a:gd name="T15" fmla="*/ 17 h 129"/>
              <a:gd name="T16" fmla="*/ 44 w 129"/>
              <a:gd name="T17" fmla="*/ 77 h 129"/>
              <a:gd name="T18" fmla="*/ 16 w 129"/>
              <a:gd name="T19" fmla="*/ 61 h 129"/>
              <a:gd name="T20" fmla="*/ 64 w 129"/>
              <a:gd name="T21" fmla="*/ 113 h 129"/>
              <a:gd name="T22" fmla="*/ 48 w 129"/>
              <a:gd name="T23" fmla="*/ 81 h 129"/>
              <a:gd name="T24" fmla="*/ 112 w 129"/>
              <a:gd name="T25" fmla="*/ 20 h 129"/>
              <a:gd name="T26" fmla="*/ 64 w 129"/>
              <a:gd name="T27" fmla="*/ 1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29">
                <a:moveTo>
                  <a:pt x="124" y="1"/>
                </a:moveTo>
                <a:cubicBezTo>
                  <a:pt x="119" y="3"/>
                  <a:pt x="0" y="61"/>
                  <a:pt x="0" y="61"/>
                </a:cubicBezTo>
                <a:cubicBezTo>
                  <a:pt x="0" y="61"/>
                  <a:pt x="40" y="85"/>
                  <a:pt x="40" y="85"/>
                </a:cubicBezTo>
                <a:cubicBezTo>
                  <a:pt x="40" y="85"/>
                  <a:pt x="64" y="129"/>
                  <a:pt x="64" y="129"/>
                </a:cubicBezTo>
                <a:cubicBezTo>
                  <a:pt x="64" y="129"/>
                  <a:pt x="127" y="7"/>
                  <a:pt x="128" y="5"/>
                </a:cubicBezTo>
                <a:cubicBezTo>
                  <a:pt x="129" y="2"/>
                  <a:pt x="127" y="0"/>
                  <a:pt x="124" y="1"/>
                </a:cubicBezTo>
                <a:close/>
                <a:moveTo>
                  <a:pt x="16" y="61"/>
                </a:moveTo>
                <a:cubicBezTo>
                  <a:pt x="108" y="17"/>
                  <a:pt x="108" y="17"/>
                  <a:pt x="108" y="17"/>
                </a:cubicBezTo>
                <a:cubicBezTo>
                  <a:pt x="44" y="77"/>
                  <a:pt x="44" y="77"/>
                  <a:pt x="44" y="77"/>
                </a:cubicBezTo>
                <a:cubicBezTo>
                  <a:pt x="44" y="77"/>
                  <a:pt x="16" y="61"/>
                  <a:pt x="16" y="61"/>
                </a:cubicBezTo>
                <a:close/>
                <a:moveTo>
                  <a:pt x="64" y="113"/>
                </a:moveTo>
                <a:cubicBezTo>
                  <a:pt x="64" y="113"/>
                  <a:pt x="51" y="89"/>
                  <a:pt x="48" y="81"/>
                </a:cubicBezTo>
                <a:cubicBezTo>
                  <a:pt x="112" y="20"/>
                  <a:pt x="112" y="20"/>
                  <a:pt x="112" y="20"/>
                </a:cubicBezTo>
                <a:lnTo>
                  <a:pt x="64" y="113"/>
                </a:lnTo>
                <a:close/>
              </a:path>
            </a:pathLst>
          </a:custGeom>
          <a:solidFill>
            <a:schemeClr val="bg1"/>
          </a:solidFill>
          <a:ln>
            <a:noFill/>
          </a:ln>
        </p:spPr>
        <p:txBody>
          <a:bodyPr/>
          <a:lstStyle/>
          <a:p>
            <a:pPr>
              <a:defRPr/>
            </a:pPr>
            <a:endParaRPr lang="zh-CN" altLang="en-US" sz="1350"/>
          </a:p>
        </p:txBody>
      </p:sp>
      <p:sp>
        <p:nvSpPr>
          <p:cNvPr id="94" name="文本框 9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913775" y="2258639"/>
            <a:ext cx="2720340" cy="1397000"/>
          </a:xfrm>
          <a:prstGeom prst="rect">
            <a:avLst/>
          </a:prstGeom>
          <a:noFill/>
        </p:spPr>
        <p:txBody>
          <a:bodyPr wrap="none" rtlCol="0">
            <a:spAutoFit/>
          </a:bodyPr>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r>
              <a:rPr lang="zh-CN" altLang="en-US" sz="8000" dirty="0" smtClean="0">
                <a:solidFill>
                  <a:schemeClr val="bg1"/>
                </a:solidFill>
                <a:latin typeface="微软雅黑" panose="020B0503020204020204" charset="-122"/>
                <a:ea typeface="微软雅黑" panose="020B0503020204020204" charset="-122"/>
                <a:cs typeface="Kartika" panose="02020503030404060203" pitchFamily="18" charset="0"/>
              </a:rPr>
              <a:t>谢 谢</a:t>
            </a:r>
            <a:endParaRPr lang="zh-CN" altLang="en-US" sz="8000" dirty="0" smtClean="0">
              <a:solidFill>
                <a:schemeClr val="bg1"/>
              </a:solidFill>
              <a:latin typeface="微软雅黑" panose="020B0503020204020204" charset="-122"/>
              <a:ea typeface="微软雅黑" panose="020B0503020204020204" charset="-122"/>
              <a:cs typeface="Kartika" panose="020205030304040602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decel="50000" fill="hold">
                                          <p:stCondLst>
                                            <p:cond delay="0"/>
                                          </p:stCondLst>
                                        </p:cTn>
                                        <p:tgtEl>
                                          <p:spTgt spid="9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4"/>
                                        </p:tgtEl>
                                        <p:attrNameLst>
                                          <p:attrName>ppt_w</p:attrName>
                                        </p:attrNameLst>
                                      </p:cBhvr>
                                      <p:tavLst>
                                        <p:tav tm="0">
                                          <p:val>
                                            <p:strVal val="#ppt_w*.05"/>
                                          </p:val>
                                        </p:tav>
                                        <p:tav tm="100000">
                                          <p:val>
                                            <p:strVal val="#ppt_w"/>
                                          </p:val>
                                        </p:tav>
                                      </p:tavLst>
                                    </p:anim>
                                    <p:anim calcmode="lin" valueType="num">
                                      <p:cBhvr>
                                        <p:cTn id="10" dur="1000" fill="hold"/>
                                        <p:tgtEl>
                                          <p:spTgt spid="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84721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23825" y="498475"/>
            <a:ext cx="1718945" cy="548640"/>
          </a:xfrm>
          <a:prstGeom prst="rect">
            <a:avLst/>
          </a:prstGeom>
        </p:spPr>
        <p:txBody>
          <a:bodyPr wrap="square">
            <a:spAutoFit/>
          </a:bodyPr>
          <a:lstStyle/>
          <a:p>
            <a:pPr algn="l"/>
            <a:r>
              <a:rPr lang="zh-CN" altLang="zh-CN" sz="2800" b="1">
                <a:solidFill>
                  <a:schemeClr val="bg1"/>
                </a:solidFill>
                <a:latin typeface="微软雅黑" panose="020B0503020204020204" charset="-122"/>
                <a:ea typeface="微软雅黑" panose="020B0503020204020204" charset="-122"/>
                <a:cs typeface="Hiragino Sans GB W3"/>
                <a:sym typeface="+mn-ea"/>
              </a:rPr>
              <a:t>任务知识</a:t>
            </a:r>
            <a:endParaRPr lang="zh-CN" altLang="zh-CN" sz="2800" b="1">
              <a:solidFill>
                <a:schemeClr val="bg1"/>
              </a:solidFill>
              <a:latin typeface="微软雅黑" panose="020B0503020204020204" charset="-122"/>
              <a:ea typeface="微软雅黑" panose="020B0503020204020204" charset="-122"/>
              <a:cs typeface="Hiragino Sans GB W3"/>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788160" y="2402840"/>
            <a:ext cx="8891270" cy="4009390"/>
          </a:xfrm>
          <a:prstGeom prst="roundRect">
            <a:avLst>
              <a:gd name="adj" fmla="val 38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sp>
        <p:nvSpPr>
          <p:cNvPr id="14" name="矩形 13"/>
          <p:cNvSpPr>
            <a:spLocks noChangeArrowheads="1"/>
          </p:cNvSpPr>
          <p:nvPr/>
        </p:nvSpPr>
        <p:spPr bwMode="auto">
          <a:xfrm>
            <a:off x="1946910" y="2412365"/>
            <a:ext cx="8733155" cy="3830955"/>
          </a:xfrm>
          <a:prstGeom prst="rect">
            <a:avLst/>
          </a:prstGeom>
          <a:noFill/>
          <a:ln w="9525">
            <a:noFill/>
            <a:miter lim="800000"/>
          </a:ln>
        </p:spPr>
        <p:txBody>
          <a:bodyPr wrap="square">
            <a:spAutoFit/>
          </a:bodyPr>
          <a:lstStyle/>
          <a:p>
            <a:pPr algn="l" fontAlgn="auto">
              <a:lnSpc>
                <a:spcPct val="150000"/>
              </a:lnSpc>
            </a:pPr>
            <a:r>
              <a:rPr lang="en-US">
                <a:solidFill>
                  <a:srgbClr val="1B2F47"/>
                </a:solidFill>
                <a:latin typeface="微软雅黑" panose="020B0503020204020204" charset="-122"/>
                <a:ea typeface="微软雅黑" panose="020B0503020204020204" charset="-122"/>
                <a:cs typeface="Hiragino Sans GB W3"/>
              </a:rPr>
              <a:t>       </a:t>
            </a:r>
            <a:r>
              <a:rPr>
                <a:solidFill>
                  <a:srgbClr val="1B2F47"/>
                </a:solidFill>
                <a:latin typeface="微软雅黑" panose="020B0503020204020204" charset="-122"/>
                <a:ea typeface="微软雅黑" panose="020B0503020204020204" charset="-122"/>
                <a:cs typeface="Hiragino Sans GB W3"/>
              </a:rPr>
              <a:t>配送是整个物流系统的末端环节，是最接近消费者的物流活动。配送环节的质量高低，将直接影响到消费者的客户体验，从而反过来对产品的销售产生积极或消极的影响。随着我国电子商务的快速发展，网购物流出现井喷式的发展，最典型的表现是各个快递企业网点和业务量的迅速增加。那么作为网购物流的末端配送环节，其服务质量显得尤为重要。</a:t>
            </a:r>
            <a:endParaRPr>
              <a:solidFill>
                <a:srgbClr val="1B2F47"/>
              </a:solidFill>
              <a:latin typeface="微软雅黑" panose="020B0503020204020204" charset="-122"/>
              <a:ea typeface="微软雅黑" panose="020B0503020204020204" charset="-122"/>
              <a:cs typeface="Hiragino Sans GB W3"/>
            </a:endParaRPr>
          </a:p>
          <a:p>
            <a:pPr algn="l" fontAlgn="auto">
              <a:lnSpc>
                <a:spcPct val="150000"/>
              </a:lnSpc>
            </a:pPr>
            <a:r>
              <a:rPr lang="en-US">
                <a:solidFill>
                  <a:srgbClr val="1B2F47"/>
                </a:solidFill>
                <a:latin typeface="微软雅黑" panose="020B0503020204020204" charset="-122"/>
                <a:ea typeface="微软雅黑" panose="020B0503020204020204" charset="-122"/>
                <a:cs typeface="Hiragino Sans GB W3"/>
              </a:rPr>
              <a:t>       </a:t>
            </a:r>
            <a:r>
              <a:rPr>
                <a:solidFill>
                  <a:srgbClr val="1B2F47"/>
                </a:solidFill>
                <a:latin typeface="微软雅黑" panose="020B0503020204020204" charset="-122"/>
                <a:ea typeface="微软雅黑" panose="020B0503020204020204" charset="-122"/>
                <a:cs typeface="Hiragino Sans GB W3"/>
              </a:rPr>
              <a:t>另外，随着O2O模式的迅速普及，中国O2O市场成为无数企业的必争之地，生活类020衍生的各种外卖配送也是风生水起，正处于蓬勃发展的阶段（如图2-87所示）。但同时在激烈的市场竞争下，有不少配送企业无法在市场上站稳脚跟，频临倒闭。</a:t>
            </a:r>
            <a:endParaRPr>
              <a:solidFill>
                <a:srgbClr val="1B2F47"/>
              </a:solidFill>
              <a:latin typeface="微软雅黑" panose="020B0503020204020204" charset="-122"/>
              <a:ea typeface="微软雅黑" panose="020B0503020204020204" charset="-122"/>
              <a:cs typeface="Hiragino Sans GB W3"/>
            </a:endParaRPr>
          </a:p>
        </p:txBody>
      </p:sp>
      <p:sp>
        <p:nvSpPr>
          <p:cNvPr id="15" name="矩形 14"/>
          <p:cNvSpPr>
            <a:spLocks noChangeArrowheads="1"/>
          </p:cNvSpPr>
          <p:nvPr/>
        </p:nvSpPr>
        <p:spPr bwMode="auto">
          <a:xfrm>
            <a:off x="2076450" y="1502410"/>
            <a:ext cx="8214360" cy="900430"/>
          </a:xfrm>
          <a:prstGeom prst="rect">
            <a:avLst/>
          </a:prstGeom>
          <a:solidFill>
            <a:schemeClr val="accent2"/>
          </a:solidFill>
          <a:ln w="9525">
            <a:solidFill>
              <a:schemeClr val="accent2"/>
            </a:solidFill>
            <a:miter lim="800000"/>
          </a:ln>
        </p:spPr>
        <p:txBody>
          <a:bodyPr anchor="ctr"/>
          <a:lstStyle/>
          <a:p>
            <a:pPr algn="ctr"/>
            <a:r>
              <a:rPr lang="zh-CN" altLang="zh-CN" sz="4000" b="1">
                <a:solidFill>
                  <a:schemeClr val="bg1"/>
                </a:solidFill>
                <a:latin typeface="微软雅黑" panose="020B0503020204020204" charset="-122"/>
                <a:ea typeface="微软雅黑" panose="020B0503020204020204" charset="-122"/>
                <a:cs typeface="Hiragino Sans GB W3"/>
              </a:rPr>
              <a:t>任务知识</a:t>
            </a:r>
            <a:endParaRPr lang="zh-CN" altLang="zh-CN" sz="4000" b="1">
              <a:solidFill>
                <a:schemeClr val="bg1"/>
              </a:solidFill>
              <a:latin typeface="微软雅黑" panose="020B0503020204020204" charset="-122"/>
              <a:ea typeface="微软雅黑" panose="020B0503020204020204" charset="-122"/>
              <a:cs typeface="Hiragino Sans GB W3"/>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467995"/>
            <a:ext cx="1847215" cy="57912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23825" y="498475"/>
            <a:ext cx="1718945" cy="548640"/>
          </a:xfrm>
          <a:prstGeom prst="rect">
            <a:avLst/>
          </a:prstGeom>
        </p:spPr>
        <p:txBody>
          <a:bodyPr wrap="square">
            <a:spAutoFit/>
          </a:bodyPr>
          <a:lstStyle/>
          <a:p>
            <a:pPr algn="l"/>
            <a:r>
              <a:rPr lang="zh-CN" altLang="zh-CN" sz="2800" b="1">
                <a:solidFill>
                  <a:schemeClr val="bg1"/>
                </a:solidFill>
                <a:latin typeface="微软雅黑" panose="020B0503020204020204" charset="-122"/>
                <a:ea typeface="微软雅黑" panose="020B0503020204020204" charset="-122"/>
                <a:cs typeface="Hiragino Sans GB W3"/>
                <a:sym typeface="+mn-ea"/>
              </a:rPr>
              <a:t>任务知识</a:t>
            </a:r>
            <a:endParaRPr lang="zh-CN" altLang="zh-CN" sz="2800" b="1">
              <a:solidFill>
                <a:schemeClr val="bg1"/>
              </a:solidFill>
              <a:latin typeface="微软雅黑" panose="020B0503020204020204" charset="-122"/>
              <a:ea typeface="微软雅黑" panose="020B0503020204020204" charset="-122"/>
              <a:cs typeface="Hiragino Sans GB W3"/>
              <a:sym typeface="+mn-ea"/>
            </a:endParaRPr>
          </a:p>
        </p:txBody>
      </p:sp>
      <p:sp>
        <p:nvSpPr>
          <p:cNvPr id="6" name="矩形: 圆角 11"/>
          <p:cNvSpPr/>
          <p:nvPr/>
        </p:nvSpPr>
        <p:spPr>
          <a:xfrm>
            <a:off x="1" y="105077"/>
            <a:ext cx="1847851" cy="358843"/>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p:cNvCxnSpPr/>
          <p:nvPr/>
        </p:nvCxnSpPr>
        <p:spPr>
          <a:xfrm flipH="1">
            <a:off x="300697" y="6562725"/>
            <a:ext cx="11548404" cy="0"/>
          </a:xfrm>
          <a:prstGeom prst="line">
            <a:avLst/>
          </a:prstGeom>
          <a:ln w="38100">
            <a:solidFill>
              <a:srgbClr val="1B2F47"/>
            </a:solidFill>
          </a:ln>
        </p:spPr>
        <p:style>
          <a:lnRef idx="1">
            <a:schemeClr val="accent1"/>
          </a:lnRef>
          <a:fillRef idx="0">
            <a:schemeClr val="accent1"/>
          </a:fillRef>
          <a:effectRef idx="0">
            <a:schemeClr val="accent1"/>
          </a:effectRef>
          <a:fontRef idx="minor">
            <a:schemeClr val="tx1"/>
          </a:fontRef>
        </p:style>
      </p:cxnSp>
      <p:pic>
        <p:nvPicPr>
          <p:cNvPr id="2" name="图片 134" descr="配送1"/>
          <p:cNvPicPr>
            <a:picLocks noChangeAspect="1"/>
          </p:cNvPicPr>
          <p:nvPr/>
        </p:nvPicPr>
        <p:blipFill>
          <a:blip r:embed="rId1"/>
          <a:stretch>
            <a:fillRect/>
          </a:stretch>
        </p:blipFill>
        <p:spPr>
          <a:xfrm>
            <a:off x="455930" y="1394460"/>
            <a:ext cx="5512435" cy="2682240"/>
          </a:xfrm>
          <a:prstGeom prst="rect">
            <a:avLst/>
          </a:prstGeom>
          <a:noFill/>
          <a:ln w="9525">
            <a:noFill/>
          </a:ln>
        </p:spPr>
      </p:pic>
      <p:pic>
        <p:nvPicPr>
          <p:cNvPr id="3" name="图片 135" descr="配送2"/>
          <p:cNvPicPr>
            <a:picLocks noChangeAspect="1"/>
          </p:cNvPicPr>
          <p:nvPr/>
        </p:nvPicPr>
        <p:blipFill>
          <a:blip r:embed="rId2"/>
          <a:stretch>
            <a:fillRect/>
          </a:stretch>
        </p:blipFill>
        <p:spPr>
          <a:xfrm>
            <a:off x="7077075" y="1394460"/>
            <a:ext cx="3517265" cy="2705735"/>
          </a:xfrm>
          <a:prstGeom prst="rect">
            <a:avLst/>
          </a:prstGeom>
          <a:noFill/>
          <a:ln w="9525">
            <a:noFill/>
          </a:ln>
        </p:spPr>
      </p:pic>
      <p:sp>
        <p:nvSpPr>
          <p:cNvPr id="9" name="文本框 8"/>
          <p:cNvSpPr txBox="1"/>
          <p:nvPr/>
        </p:nvSpPr>
        <p:spPr>
          <a:xfrm>
            <a:off x="4290695" y="5006975"/>
            <a:ext cx="2949575" cy="502920"/>
          </a:xfrm>
          <a:prstGeom prst="rect">
            <a:avLst/>
          </a:prstGeom>
          <a:noFill/>
        </p:spPr>
        <p:txBody>
          <a:bodyPr wrap="square" rtlCol="0">
            <a:spAutoFit/>
          </a:bodyPr>
          <a:p>
            <a:pPr algn="l">
              <a:lnSpc>
                <a:spcPct val="150000"/>
              </a:lnSpc>
            </a:pPr>
            <a:r>
              <a:rPr>
                <a:solidFill>
                  <a:srgbClr val="1B2F47"/>
                </a:solidFill>
                <a:latin typeface="微软雅黑" panose="020B0503020204020204" charset="-122"/>
                <a:ea typeface="微软雅黑" panose="020B0503020204020204" charset="-122"/>
              </a:rPr>
              <a:t>图2-87  各配送企业LOGO</a:t>
            </a:r>
            <a:endParaRPr>
              <a:solidFill>
                <a:srgbClr val="1B2F47"/>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6e32c2cbaac843174eb786e46f9b7ca"/>
          <p:cNvPicPr>
            <a:picLocks noChangeAspect="1"/>
          </p:cNvPicPr>
          <p:nvPr/>
        </p:nvPicPr>
        <p:blipFill>
          <a:blip r:embed="rId1"/>
          <a:stretch>
            <a:fillRect/>
          </a:stretch>
        </p:blipFill>
        <p:spPr>
          <a:xfrm>
            <a:off x="344170" y="247015"/>
            <a:ext cx="5320030" cy="3990340"/>
          </a:xfrm>
          <a:prstGeom prst="rect">
            <a:avLst/>
          </a:prstGeom>
        </p:spPr>
      </p:pic>
      <p:pic>
        <p:nvPicPr>
          <p:cNvPr id="5" name="图片 4" descr="a068bfa707d9c1c8f05b267843f1b26"/>
          <p:cNvPicPr>
            <a:picLocks noChangeAspect="1"/>
          </p:cNvPicPr>
          <p:nvPr/>
        </p:nvPicPr>
        <p:blipFill>
          <a:blip r:embed="rId2"/>
          <a:stretch>
            <a:fillRect/>
          </a:stretch>
        </p:blipFill>
        <p:spPr>
          <a:xfrm>
            <a:off x="5862320" y="2247900"/>
            <a:ext cx="6184900" cy="4610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97653ddc49828be60dd5756c5f1f91d"/>
          <p:cNvPicPr>
            <a:picLocks noChangeAspect="1"/>
          </p:cNvPicPr>
          <p:nvPr/>
        </p:nvPicPr>
        <p:blipFill>
          <a:blip r:embed="rId1"/>
          <a:stretch>
            <a:fillRect/>
          </a:stretch>
        </p:blipFill>
        <p:spPr>
          <a:xfrm>
            <a:off x="283845" y="527050"/>
            <a:ext cx="5533390" cy="3674110"/>
          </a:xfrm>
          <a:prstGeom prst="rect">
            <a:avLst/>
          </a:prstGeom>
        </p:spPr>
      </p:pic>
      <p:pic>
        <p:nvPicPr>
          <p:cNvPr id="3" name="图片 2" descr="bf9f8ebcb504ffb60fa20bb1b33ad01"/>
          <p:cNvPicPr>
            <a:picLocks noChangeAspect="1"/>
          </p:cNvPicPr>
          <p:nvPr/>
        </p:nvPicPr>
        <p:blipFill>
          <a:blip r:embed="rId2"/>
          <a:stretch>
            <a:fillRect/>
          </a:stretch>
        </p:blipFill>
        <p:spPr>
          <a:xfrm>
            <a:off x="5817235" y="2832100"/>
            <a:ext cx="6173470" cy="38646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ddf06fb56284b677710ec78ba44224"/>
          <p:cNvPicPr>
            <a:picLocks noChangeAspect="1"/>
          </p:cNvPicPr>
          <p:nvPr/>
        </p:nvPicPr>
        <p:blipFill>
          <a:blip r:embed="rId1"/>
          <a:stretch>
            <a:fillRect/>
          </a:stretch>
        </p:blipFill>
        <p:spPr>
          <a:xfrm>
            <a:off x="2433320" y="0"/>
            <a:ext cx="6811645" cy="6858000"/>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8390f872-b6b8-4072-a3a3-dfde663ba1be}"/>
  <p:tag name="TABLE_ENDDRAG_ORIGIN_RECT" val="606*206"/>
  <p:tag name="TABLE_ENDDRAG_RECT" val="82*243*798*270"/>
</p:tagLst>
</file>

<file path=ppt/tags/tag2.xml><?xml version="1.0" encoding="utf-8"?>
<p:tagLst xmlns:p="http://schemas.openxmlformats.org/presentationml/2006/main">
  <p:tag name="KSO_WM_UNIT_TABLE_BEAUTIFY" val="smartTable{36a50ee8-7ed3-4814-8444-e9d8d60d3c4a}"/>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6000">
              <a:srgbClr val="BE1DFB"/>
            </a:gs>
            <a:gs pos="27000">
              <a:srgbClr val="0094FA"/>
            </a:gs>
            <a:gs pos="0">
              <a:srgbClr val="00ECFE"/>
            </a:gs>
            <a:gs pos="100000">
              <a:srgbClr val="FC02F9"/>
            </a:gs>
          </a:gsLst>
          <a:lin ang="19200000" scaled="0"/>
        </a:gradFill>
        <a:ln w="0">
          <a:noFill/>
          <a:prstDash val="solid"/>
          <a:round/>
        </a:ln>
      </a:spPr>
      <a:bodyPr/>
      <a:lstStyle>
        <a:defPPr>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5793</Words>
  <Application>WPS 演示</Application>
  <PresentationFormat>宽屏</PresentationFormat>
  <Paragraphs>575</Paragraphs>
  <Slides>45</Slides>
  <Notes>8</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74" baseType="lpstr">
      <vt:lpstr>Arial</vt:lpstr>
      <vt:lpstr>宋体</vt:lpstr>
      <vt:lpstr>Wingdings</vt:lpstr>
      <vt:lpstr>方正黑体简体</vt:lpstr>
      <vt:lpstr>微软雅黑</vt:lpstr>
      <vt:lpstr>Hiragino Sans GB W3</vt:lpstr>
      <vt:lpstr>Segoe Print</vt:lpstr>
      <vt:lpstr>方正水柱简体</vt:lpstr>
      <vt:lpstr>隶书</vt:lpstr>
      <vt:lpstr>方正粗倩简体</vt:lpstr>
      <vt:lpstr>仿宋</vt:lpstr>
      <vt:lpstr>楷体_GB2312</vt:lpstr>
      <vt:lpstr>微软雅黑</vt:lpstr>
      <vt:lpstr>黑体</vt:lpstr>
      <vt:lpstr>方正姚体</vt:lpstr>
      <vt:lpstr>Calibri</vt:lpstr>
      <vt:lpstr>Arial Unicode MS</vt:lpstr>
      <vt:lpstr>Calibri Light</vt:lpstr>
      <vt:lpstr>Times New Roman</vt:lpstr>
      <vt:lpstr>方正书宋</vt:lpstr>
      <vt:lpstr>方正仿宋简体</vt:lpstr>
      <vt:lpstr>方正楷体简体</vt:lpstr>
      <vt:lpstr>方正粗圆简体</vt:lpstr>
      <vt:lpstr>Impact</vt:lpstr>
      <vt:lpstr>幼圆</vt:lpstr>
      <vt:lpstr>Kartika</vt:lpstr>
      <vt:lpstr>新宋体</vt:lpstr>
      <vt:lpstr>Office 主题</vt:lpstr>
      <vt:lpstr>Word.Picture.8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第10章 配送</vt:lpstr>
      <vt:lpstr>第10章 学习要求及考核要点</vt:lpstr>
      <vt:lpstr>10.1 配送概述 10.1.1 配送的概念和分类 </vt:lpstr>
      <vt:lpstr>PowerPoint 演示文稿</vt:lpstr>
      <vt:lpstr>PowerPoint 演示文稿</vt:lpstr>
      <vt:lpstr>PowerPoint 演示文稿</vt:lpstr>
      <vt:lpstr>PowerPoint 演示文稿</vt:lpstr>
      <vt:lpstr>10.1 配送概述 10.1.1 配送的概念和分类 </vt:lpstr>
      <vt:lpstr>PowerPoint 演示文稿</vt:lpstr>
      <vt:lpstr>PowerPoint 演示文稿</vt:lpstr>
      <vt:lpstr>10.2 配送模式</vt:lpstr>
      <vt:lpstr>10.2 配送模式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10.3 配送组织要点</vt:lpstr>
      <vt:lpstr>10.4 配送中心   10.4.1 配送中心的含义 </vt:lpstr>
      <vt:lpstr>10.4 配送中心   10.4.1 配送中心的含义 </vt:lpstr>
      <vt:lpstr>某配送中心布局</vt:lpstr>
      <vt:lpstr>10.4 配送中心   10.4.1 配送中心的含义 </vt:lpstr>
      <vt:lpstr>配送中心与物流中心的区别</vt:lpstr>
      <vt:lpstr>10.4 配送中心   10.4.1 配送中心的含义 </vt:lpstr>
      <vt:lpstr>10.4 配送中心</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WPS_1601625698</cp:lastModifiedBy>
  <cp:revision>138</cp:revision>
  <dcterms:created xsi:type="dcterms:W3CDTF">2016-11-03T12:59:00Z</dcterms:created>
  <dcterms:modified xsi:type="dcterms:W3CDTF">2021-04-20T02:13:09Z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3E65F33B1EC9446AA0779CB9731E5E4B</vt:lpwstr>
  </property>
</Properties>
</file>