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5"/>
  </p:notesMasterIdLst>
  <p:handoutMasterIdLst>
    <p:handoutMasterId r:id="rId34"/>
  </p:handoutMasterIdLst>
  <p:sldIdLst>
    <p:sldId id="283" r:id="rId3"/>
    <p:sldId id="257" r:id="rId4"/>
    <p:sldId id="303" r:id="rId6"/>
    <p:sldId id="306" r:id="rId7"/>
    <p:sldId id="284" r:id="rId8"/>
    <p:sldId id="305" r:id="rId9"/>
    <p:sldId id="294" r:id="rId10"/>
    <p:sldId id="282" r:id="rId11"/>
    <p:sldId id="285" r:id="rId12"/>
    <p:sldId id="318" r:id="rId13"/>
    <p:sldId id="319" r:id="rId14"/>
    <p:sldId id="320" r:id="rId15"/>
    <p:sldId id="321" r:id="rId16"/>
    <p:sldId id="310" r:id="rId17"/>
    <p:sldId id="287" r:id="rId18"/>
    <p:sldId id="308" r:id="rId19"/>
    <p:sldId id="309" r:id="rId20"/>
    <p:sldId id="291" r:id="rId21"/>
    <p:sldId id="302" r:id="rId22"/>
    <p:sldId id="292" r:id="rId23"/>
    <p:sldId id="322" r:id="rId24"/>
    <p:sldId id="323" r:id="rId25"/>
    <p:sldId id="324" r:id="rId26"/>
    <p:sldId id="325" r:id="rId27"/>
    <p:sldId id="326" r:id="rId28"/>
    <p:sldId id="304" r:id="rId29"/>
    <p:sldId id="315" r:id="rId30"/>
    <p:sldId id="317" r:id="rId31"/>
    <p:sldId id="327" r:id="rId32"/>
    <p:sldId id="27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20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43B6A3-969A-479C-B485-CD15835A3C1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E0AB965E-6B2B-4D9B-907F-2134B3C4362E}">
      <dgm:prSet/>
      <dgm:spPr/>
      <dgm:t>
        <a:bodyPr/>
        <a:lstStyle/>
        <a:p>
          <a:pPr rtl="0"/>
          <a:r>
            <a:rPr lang="zh-CN" smtClean="0"/>
            <a:t>专业</a:t>
          </a:r>
          <a:endParaRPr lang="zh-CN"/>
        </a:p>
      </dgm:t>
    </dgm:pt>
    <dgm:pt modelId="{B8EA76FD-9674-40F0-87DC-777C290CB401}" cxnId="{7BEC0E0F-794F-4093-BCF4-CFA5F44F5412}" type="parTrans">
      <dgm:prSet/>
      <dgm:spPr/>
      <dgm:t>
        <a:bodyPr/>
        <a:lstStyle/>
        <a:p>
          <a:endParaRPr lang="zh-CN" altLang="en-US"/>
        </a:p>
      </dgm:t>
    </dgm:pt>
    <dgm:pt modelId="{4D57A756-4A82-4CC6-9BF5-B259A627D958}" cxnId="{7BEC0E0F-794F-4093-BCF4-CFA5F44F5412}" type="sibTrans">
      <dgm:prSet/>
      <dgm:spPr/>
      <dgm:t>
        <a:bodyPr/>
        <a:lstStyle/>
        <a:p>
          <a:endParaRPr lang="zh-CN" altLang="en-US"/>
        </a:p>
      </dgm:t>
    </dgm:pt>
    <dgm:pt modelId="{EE23559D-E631-4CCC-AF75-B5654FF7A920}">
      <dgm:prSet/>
      <dgm:spPr/>
      <dgm:t>
        <a:bodyPr/>
        <a:lstStyle/>
        <a:p>
          <a:pPr rtl="0"/>
          <a:r>
            <a:rPr lang="zh-CN" smtClean="0"/>
            <a:t>权威</a:t>
          </a:r>
          <a:endParaRPr lang="zh-CN"/>
        </a:p>
      </dgm:t>
    </dgm:pt>
    <dgm:pt modelId="{FE4CA231-B074-4507-981F-9D8E48EBA6FE}" cxnId="{7E060F1E-5EE9-48D9-98D9-415B77B2DE3D}" type="parTrans">
      <dgm:prSet/>
      <dgm:spPr/>
      <dgm:t>
        <a:bodyPr/>
        <a:lstStyle/>
        <a:p>
          <a:endParaRPr lang="zh-CN" altLang="en-US"/>
        </a:p>
      </dgm:t>
    </dgm:pt>
    <dgm:pt modelId="{B5C8C75A-A2D0-4F44-8CDD-97050603E739}" cxnId="{7E060F1E-5EE9-48D9-98D9-415B77B2DE3D}" type="sibTrans">
      <dgm:prSet/>
      <dgm:spPr/>
      <dgm:t>
        <a:bodyPr/>
        <a:lstStyle/>
        <a:p>
          <a:endParaRPr lang="zh-CN" altLang="en-US"/>
        </a:p>
      </dgm:t>
    </dgm:pt>
    <dgm:pt modelId="{06189AFB-38DB-415A-864E-5D7E7D42C94D}">
      <dgm:prSet/>
      <dgm:spPr/>
      <dgm:t>
        <a:bodyPr/>
        <a:lstStyle/>
        <a:p>
          <a:pPr rtl="0"/>
          <a:r>
            <a:rPr lang="zh-CN" smtClean="0"/>
            <a:t>前沿</a:t>
          </a:r>
          <a:endParaRPr lang="zh-CN"/>
        </a:p>
      </dgm:t>
    </dgm:pt>
    <dgm:pt modelId="{9794AD34-CED4-4D1A-A143-8D2349DE397C}" cxnId="{0F3A579D-4E0D-4142-BA18-580DAB11EEC7}" type="parTrans">
      <dgm:prSet/>
      <dgm:spPr/>
      <dgm:t>
        <a:bodyPr/>
        <a:lstStyle/>
        <a:p>
          <a:endParaRPr lang="zh-CN" altLang="en-US"/>
        </a:p>
      </dgm:t>
    </dgm:pt>
    <dgm:pt modelId="{21C82201-17AA-4E67-B20D-36456736B109}" cxnId="{0F3A579D-4E0D-4142-BA18-580DAB11EEC7}" type="sibTrans">
      <dgm:prSet/>
      <dgm:spPr/>
      <dgm:t>
        <a:bodyPr/>
        <a:lstStyle/>
        <a:p>
          <a:endParaRPr lang="zh-CN" altLang="en-US"/>
        </a:p>
      </dgm:t>
    </dgm:pt>
    <dgm:pt modelId="{5129D385-991C-4463-A69B-8060E50906FE}">
      <dgm:prSet/>
      <dgm:spPr/>
      <dgm:t>
        <a:bodyPr/>
        <a:lstStyle/>
        <a:p>
          <a:pPr rtl="0"/>
          <a:r>
            <a:rPr lang="zh-CN" smtClean="0"/>
            <a:t>学术</a:t>
          </a:r>
          <a:endParaRPr lang="zh-CN"/>
        </a:p>
      </dgm:t>
    </dgm:pt>
    <dgm:pt modelId="{38491B93-F774-4D00-BB20-342E17EA4B5A}" cxnId="{732C4200-E548-4728-9AE9-DDD3BDB20AE3}" type="parTrans">
      <dgm:prSet/>
      <dgm:spPr/>
      <dgm:t>
        <a:bodyPr/>
        <a:lstStyle/>
        <a:p>
          <a:endParaRPr lang="zh-CN" altLang="en-US"/>
        </a:p>
      </dgm:t>
    </dgm:pt>
    <dgm:pt modelId="{07CF07AF-2CD3-425C-A0AF-94C5347B97FF}" cxnId="{732C4200-E548-4728-9AE9-DDD3BDB20AE3}" type="sibTrans">
      <dgm:prSet/>
      <dgm:spPr/>
      <dgm:t>
        <a:bodyPr/>
        <a:lstStyle/>
        <a:p>
          <a:endParaRPr lang="zh-CN" altLang="en-US"/>
        </a:p>
      </dgm:t>
    </dgm:pt>
    <dgm:pt modelId="{7651FC73-CBDF-49E2-84A0-047D3912AF2C}">
      <dgm:prSet/>
      <dgm:spPr/>
      <dgm:t>
        <a:bodyPr/>
        <a:lstStyle/>
        <a:p>
          <a:pPr rtl="0"/>
          <a:r>
            <a:rPr lang="zh-CN" smtClean="0"/>
            <a:t>报告</a:t>
          </a:r>
          <a:endParaRPr lang="zh-CN"/>
        </a:p>
      </dgm:t>
    </dgm:pt>
    <dgm:pt modelId="{81864477-7172-4045-973E-806DDA3A923C}" cxnId="{D2C2ACCC-A63B-4355-A20E-317AD0FB6EF5}" type="parTrans">
      <dgm:prSet/>
      <dgm:spPr/>
      <dgm:t>
        <a:bodyPr/>
        <a:lstStyle/>
        <a:p>
          <a:endParaRPr lang="zh-CN" altLang="en-US"/>
        </a:p>
      </dgm:t>
    </dgm:pt>
    <dgm:pt modelId="{B8521DE5-DCF2-46A1-88E8-BB721FD760F3}" cxnId="{D2C2ACCC-A63B-4355-A20E-317AD0FB6EF5}" type="sibTrans">
      <dgm:prSet/>
      <dgm:spPr/>
      <dgm:t>
        <a:bodyPr/>
        <a:lstStyle/>
        <a:p>
          <a:endParaRPr lang="zh-CN" altLang="en-US"/>
        </a:p>
      </dgm:t>
    </dgm:pt>
    <dgm:pt modelId="{98B12828-48F4-4FA5-B647-2654B95A5C4F}">
      <dgm:prSet/>
      <dgm:spPr/>
      <dgm:t>
        <a:bodyPr/>
        <a:lstStyle/>
        <a:p>
          <a:pPr rtl="0"/>
          <a:r>
            <a:rPr lang="zh-CN" smtClean="0"/>
            <a:t>行业报告</a:t>
          </a:r>
          <a:endParaRPr lang="zh-CN"/>
        </a:p>
      </dgm:t>
    </dgm:pt>
    <dgm:pt modelId="{F0FC7088-7930-4F1F-B408-5E1C91F9E2CE}" cxnId="{3661F560-B33F-4FB5-8356-20D11799CC19}" type="parTrans">
      <dgm:prSet/>
      <dgm:spPr/>
      <dgm:t>
        <a:bodyPr/>
        <a:lstStyle/>
        <a:p>
          <a:endParaRPr lang="zh-CN" altLang="en-US"/>
        </a:p>
      </dgm:t>
    </dgm:pt>
    <dgm:pt modelId="{51E75FB5-DFE9-47E9-9CBF-BC6327ABFE58}" cxnId="{3661F560-B33F-4FB5-8356-20D11799CC19}" type="sibTrans">
      <dgm:prSet/>
      <dgm:spPr/>
      <dgm:t>
        <a:bodyPr/>
        <a:lstStyle/>
        <a:p>
          <a:endParaRPr lang="zh-CN" altLang="en-US"/>
        </a:p>
      </dgm:t>
    </dgm:pt>
    <dgm:pt modelId="{21C39795-00A6-473D-A14E-CCA8C34AF223}">
      <dgm:prSet/>
      <dgm:spPr/>
      <dgm:t>
        <a:bodyPr/>
        <a:lstStyle/>
        <a:p>
          <a:pPr rtl="0"/>
          <a:r>
            <a:rPr lang="zh-CN" smtClean="0"/>
            <a:t>专家</a:t>
          </a:r>
          <a:endParaRPr lang="zh-CN"/>
        </a:p>
      </dgm:t>
    </dgm:pt>
    <dgm:pt modelId="{2859EFAA-0EFF-4B7F-B007-6361DCF9956E}" cxnId="{C9312301-0D31-4A1F-B686-225A1F010D7B}" type="parTrans">
      <dgm:prSet/>
      <dgm:spPr/>
      <dgm:t>
        <a:bodyPr/>
        <a:lstStyle/>
        <a:p>
          <a:endParaRPr lang="zh-CN" altLang="en-US"/>
        </a:p>
      </dgm:t>
    </dgm:pt>
    <dgm:pt modelId="{181034E7-BB8F-4409-AE01-F57F5A3DF2F0}" cxnId="{C9312301-0D31-4A1F-B686-225A1F010D7B}" type="sibTrans">
      <dgm:prSet/>
      <dgm:spPr/>
      <dgm:t>
        <a:bodyPr/>
        <a:lstStyle/>
        <a:p>
          <a:endParaRPr lang="zh-CN" altLang="en-US"/>
        </a:p>
      </dgm:t>
    </dgm:pt>
    <dgm:pt modelId="{BF07BF90-D479-43AF-BD74-48D54CE820EF}" type="pres">
      <dgm:prSet presAssocID="{7143B6A3-969A-479C-B485-CD15835A3C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F763A2E-970C-4D41-A75A-C10CF7B4F932}" type="pres">
      <dgm:prSet presAssocID="{E0AB965E-6B2B-4D9B-907F-2134B3C4362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953741-7F67-46A8-A052-00CDDA1B1E38}" type="pres">
      <dgm:prSet presAssocID="{4D57A756-4A82-4CC6-9BF5-B259A627D958}" presName="sibTrans" presStyleCnt="0"/>
      <dgm:spPr/>
    </dgm:pt>
    <dgm:pt modelId="{7E38880D-B869-4927-AF50-2ABFAC5BFA16}" type="pres">
      <dgm:prSet presAssocID="{EE23559D-E631-4CCC-AF75-B5654FF7A92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6DB9BE-3EE3-4033-BA75-C8FFC74FE474}" type="pres">
      <dgm:prSet presAssocID="{B5C8C75A-A2D0-4F44-8CDD-97050603E739}" presName="sibTrans" presStyleCnt="0"/>
      <dgm:spPr/>
    </dgm:pt>
    <dgm:pt modelId="{74241010-5F6F-4DD7-BF17-D70B1B973AD4}" type="pres">
      <dgm:prSet presAssocID="{06189AFB-38DB-415A-864E-5D7E7D42C94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FEEF288-80B0-457D-9AF5-134CB3837DE7}" type="pres">
      <dgm:prSet presAssocID="{21C82201-17AA-4E67-B20D-36456736B109}" presName="sibTrans" presStyleCnt="0"/>
      <dgm:spPr/>
    </dgm:pt>
    <dgm:pt modelId="{8F7D51A8-350D-4196-9FC8-096B87D14D5D}" type="pres">
      <dgm:prSet presAssocID="{5129D385-991C-4463-A69B-8060E50906F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9AB5E3-1175-469B-BA59-5093861A6083}" type="pres">
      <dgm:prSet presAssocID="{07CF07AF-2CD3-425C-A0AF-94C5347B97FF}" presName="sibTrans" presStyleCnt="0"/>
      <dgm:spPr/>
    </dgm:pt>
    <dgm:pt modelId="{86B8D505-CE10-45DF-82B4-B9C2772C0FBE}" type="pres">
      <dgm:prSet presAssocID="{7651FC73-CBDF-49E2-84A0-047D3912AF2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2380FA-EFF1-4D12-9DC1-68DC7093A1B8}" type="pres">
      <dgm:prSet presAssocID="{B8521DE5-DCF2-46A1-88E8-BB721FD760F3}" presName="sibTrans" presStyleCnt="0"/>
      <dgm:spPr/>
    </dgm:pt>
    <dgm:pt modelId="{DFE7ED85-85DF-448F-B77B-F720BFC76F2A}" type="pres">
      <dgm:prSet presAssocID="{98B12828-48F4-4FA5-B647-2654B95A5C4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338373-6ECD-4CEF-806E-3E8E338D863A}" type="pres">
      <dgm:prSet presAssocID="{51E75FB5-DFE9-47E9-9CBF-BC6327ABFE58}" presName="sibTrans" presStyleCnt="0"/>
      <dgm:spPr/>
    </dgm:pt>
    <dgm:pt modelId="{F04A4190-DCE6-4CC4-A2BD-38B61D3E422A}" type="pres">
      <dgm:prSet presAssocID="{21C39795-00A6-473D-A14E-CCA8C34AF22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59C8060-F5B0-4D37-803B-64B6BBD12D28}" type="presOf" srcId="{5129D385-991C-4463-A69B-8060E50906FE}" destId="{8F7D51A8-350D-4196-9FC8-096B87D14D5D}" srcOrd="0" destOrd="0" presId="urn:microsoft.com/office/officeart/2005/8/layout/default"/>
    <dgm:cxn modelId="{7E060F1E-5EE9-48D9-98D9-415B77B2DE3D}" srcId="{7143B6A3-969A-479C-B485-CD15835A3C15}" destId="{EE23559D-E631-4CCC-AF75-B5654FF7A920}" srcOrd="1" destOrd="0" parTransId="{FE4CA231-B074-4507-981F-9D8E48EBA6FE}" sibTransId="{B5C8C75A-A2D0-4F44-8CDD-97050603E739}"/>
    <dgm:cxn modelId="{6178E012-C35F-4078-A71A-E5080CC5CCF7}" type="presOf" srcId="{21C39795-00A6-473D-A14E-CCA8C34AF223}" destId="{F04A4190-DCE6-4CC4-A2BD-38B61D3E422A}" srcOrd="0" destOrd="0" presId="urn:microsoft.com/office/officeart/2005/8/layout/default"/>
    <dgm:cxn modelId="{0F3A579D-4E0D-4142-BA18-580DAB11EEC7}" srcId="{7143B6A3-969A-479C-B485-CD15835A3C15}" destId="{06189AFB-38DB-415A-864E-5D7E7D42C94D}" srcOrd="2" destOrd="0" parTransId="{9794AD34-CED4-4D1A-A143-8D2349DE397C}" sibTransId="{21C82201-17AA-4E67-B20D-36456736B109}"/>
    <dgm:cxn modelId="{50C7A087-A162-404C-8AF6-4CA7E1FF9EEE}" type="presOf" srcId="{98B12828-48F4-4FA5-B647-2654B95A5C4F}" destId="{DFE7ED85-85DF-448F-B77B-F720BFC76F2A}" srcOrd="0" destOrd="0" presId="urn:microsoft.com/office/officeart/2005/8/layout/default"/>
    <dgm:cxn modelId="{541870B2-65AE-4388-BDDD-972E8C8DBFC1}" type="presOf" srcId="{06189AFB-38DB-415A-864E-5D7E7D42C94D}" destId="{74241010-5F6F-4DD7-BF17-D70B1B973AD4}" srcOrd="0" destOrd="0" presId="urn:microsoft.com/office/officeart/2005/8/layout/default"/>
    <dgm:cxn modelId="{C9312301-0D31-4A1F-B686-225A1F010D7B}" srcId="{7143B6A3-969A-479C-B485-CD15835A3C15}" destId="{21C39795-00A6-473D-A14E-CCA8C34AF223}" srcOrd="6" destOrd="0" parTransId="{2859EFAA-0EFF-4B7F-B007-6361DCF9956E}" sibTransId="{181034E7-BB8F-4409-AE01-F57F5A3DF2F0}"/>
    <dgm:cxn modelId="{C952F5CD-25F7-4B30-811C-587E81B1034D}" type="presOf" srcId="{EE23559D-E631-4CCC-AF75-B5654FF7A920}" destId="{7E38880D-B869-4927-AF50-2ABFAC5BFA16}" srcOrd="0" destOrd="0" presId="urn:microsoft.com/office/officeart/2005/8/layout/default"/>
    <dgm:cxn modelId="{120D07B0-2A4A-4F67-94BF-941ECF286530}" type="presOf" srcId="{7651FC73-CBDF-49E2-84A0-047D3912AF2C}" destId="{86B8D505-CE10-45DF-82B4-B9C2772C0FBE}" srcOrd="0" destOrd="0" presId="urn:microsoft.com/office/officeart/2005/8/layout/default"/>
    <dgm:cxn modelId="{732C4200-E548-4728-9AE9-DDD3BDB20AE3}" srcId="{7143B6A3-969A-479C-B485-CD15835A3C15}" destId="{5129D385-991C-4463-A69B-8060E50906FE}" srcOrd="3" destOrd="0" parTransId="{38491B93-F774-4D00-BB20-342E17EA4B5A}" sibTransId="{07CF07AF-2CD3-425C-A0AF-94C5347B97FF}"/>
    <dgm:cxn modelId="{D880B9F0-8D4C-4E6D-975E-077B71A26626}" type="presOf" srcId="{7143B6A3-969A-479C-B485-CD15835A3C15}" destId="{BF07BF90-D479-43AF-BD74-48D54CE820EF}" srcOrd="0" destOrd="0" presId="urn:microsoft.com/office/officeart/2005/8/layout/default"/>
    <dgm:cxn modelId="{D2C2ACCC-A63B-4355-A20E-317AD0FB6EF5}" srcId="{7143B6A3-969A-479C-B485-CD15835A3C15}" destId="{7651FC73-CBDF-49E2-84A0-047D3912AF2C}" srcOrd="4" destOrd="0" parTransId="{81864477-7172-4045-973E-806DDA3A923C}" sibTransId="{B8521DE5-DCF2-46A1-88E8-BB721FD760F3}"/>
    <dgm:cxn modelId="{7BEC0E0F-794F-4093-BCF4-CFA5F44F5412}" srcId="{7143B6A3-969A-479C-B485-CD15835A3C15}" destId="{E0AB965E-6B2B-4D9B-907F-2134B3C4362E}" srcOrd="0" destOrd="0" parTransId="{B8EA76FD-9674-40F0-87DC-777C290CB401}" sibTransId="{4D57A756-4A82-4CC6-9BF5-B259A627D958}"/>
    <dgm:cxn modelId="{3661F560-B33F-4FB5-8356-20D11799CC19}" srcId="{7143B6A3-969A-479C-B485-CD15835A3C15}" destId="{98B12828-48F4-4FA5-B647-2654B95A5C4F}" srcOrd="5" destOrd="0" parTransId="{F0FC7088-7930-4F1F-B408-5E1C91F9E2CE}" sibTransId="{51E75FB5-DFE9-47E9-9CBF-BC6327ABFE58}"/>
    <dgm:cxn modelId="{68E2B346-8F77-4F0F-8300-5F9041E15964}" type="presOf" srcId="{E0AB965E-6B2B-4D9B-907F-2134B3C4362E}" destId="{6F763A2E-970C-4D41-A75A-C10CF7B4F932}" srcOrd="0" destOrd="0" presId="urn:microsoft.com/office/officeart/2005/8/layout/default"/>
    <dgm:cxn modelId="{F6422C1F-728B-42D7-B3EC-51DACC0CEEE2}" type="presParOf" srcId="{BF07BF90-D479-43AF-BD74-48D54CE820EF}" destId="{6F763A2E-970C-4D41-A75A-C10CF7B4F932}" srcOrd="0" destOrd="0" presId="urn:microsoft.com/office/officeart/2005/8/layout/default"/>
    <dgm:cxn modelId="{5C1EA3AD-9ADD-4469-B64D-52F8F2C40012}" type="presParOf" srcId="{BF07BF90-D479-43AF-BD74-48D54CE820EF}" destId="{4B953741-7F67-46A8-A052-00CDDA1B1E38}" srcOrd="1" destOrd="0" presId="urn:microsoft.com/office/officeart/2005/8/layout/default"/>
    <dgm:cxn modelId="{BF01E1CC-CFB4-406B-B416-625A54F26510}" type="presParOf" srcId="{BF07BF90-D479-43AF-BD74-48D54CE820EF}" destId="{7E38880D-B869-4927-AF50-2ABFAC5BFA16}" srcOrd="2" destOrd="0" presId="urn:microsoft.com/office/officeart/2005/8/layout/default"/>
    <dgm:cxn modelId="{2169327C-7E17-45BF-AB08-E0F4AC624479}" type="presParOf" srcId="{BF07BF90-D479-43AF-BD74-48D54CE820EF}" destId="{E96DB9BE-3EE3-4033-BA75-C8FFC74FE474}" srcOrd="3" destOrd="0" presId="urn:microsoft.com/office/officeart/2005/8/layout/default"/>
    <dgm:cxn modelId="{19D30E44-6AD1-40BD-9EF3-577CC050FD3B}" type="presParOf" srcId="{BF07BF90-D479-43AF-BD74-48D54CE820EF}" destId="{74241010-5F6F-4DD7-BF17-D70B1B973AD4}" srcOrd="4" destOrd="0" presId="urn:microsoft.com/office/officeart/2005/8/layout/default"/>
    <dgm:cxn modelId="{C5403426-8483-43B3-8ABC-C96F7CD5FEF7}" type="presParOf" srcId="{BF07BF90-D479-43AF-BD74-48D54CE820EF}" destId="{6FEEF288-80B0-457D-9AF5-134CB3837DE7}" srcOrd="5" destOrd="0" presId="urn:microsoft.com/office/officeart/2005/8/layout/default"/>
    <dgm:cxn modelId="{1B59C7D7-70A6-4328-8A27-11B33F7A82AA}" type="presParOf" srcId="{BF07BF90-D479-43AF-BD74-48D54CE820EF}" destId="{8F7D51A8-350D-4196-9FC8-096B87D14D5D}" srcOrd="6" destOrd="0" presId="urn:microsoft.com/office/officeart/2005/8/layout/default"/>
    <dgm:cxn modelId="{68F8FA5F-C988-4837-AE31-58466853E6B0}" type="presParOf" srcId="{BF07BF90-D479-43AF-BD74-48D54CE820EF}" destId="{F89AB5E3-1175-469B-BA59-5093861A6083}" srcOrd="7" destOrd="0" presId="urn:microsoft.com/office/officeart/2005/8/layout/default"/>
    <dgm:cxn modelId="{B5428C99-7687-4562-A0CA-E2479325DFBD}" type="presParOf" srcId="{BF07BF90-D479-43AF-BD74-48D54CE820EF}" destId="{86B8D505-CE10-45DF-82B4-B9C2772C0FBE}" srcOrd="8" destOrd="0" presId="urn:microsoft.com/office/officeart/2005/8/layout/default"/>
    <dgm:cxn modelId="{F5B47693-CBC5-42BD-B99E-AFA8FC7A0DFF}" type="presParOf" srcId="{BF07BF90-D479-43AF-BD74-48D54CE820EF}" destId="{CD2380FA-EFF1-4D12-9DC1-68DC7093A1B8}" srcOrd="9" destOrd="0" presId="urn:microsoft.com/office/officeart/2005/8/layout/default"/>
    <dgm:cxn modelId="{FBDE22B8-1E3C-4F5F-BA90-627978C06949}" type="presParOf" srcId="{BF07BF90-D479-43AF-BD74-48D54CE820EF}" destId="{DFE7ED85-85DF-448F-B77B-F720BFC76F2A}" srcOrd="10" destOrd="0" presId="urn:microsoft.com/office/officeart/2005/8/layout/default"/>
    <dgm:cxn modelId="{DC123030-97CA-447A-82A7-9031DFFB54E6}" type="presParOf" srcId="{BF07BF90-D479-43AF-BD74-48D54CE820EF}" destId="{8F338373-6ECD-4CEF-806E-3E8E338D863A}" srcOrd="11" destOrd="0" presId="urn:microsoft.com/office/officeart/2005/8/layout/default"/>
    <dgm:cxn modelId="{82DBDB74-85E6-43C5-B12E-B284CBD2A2E2}" type="presParOf" srcId="{BF07BF90-D479-43AF-BD74-48D54CE820EF}" destId="{F04A4190-DCE6-4CC4-A2BD-38B61D3E422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63A2E-970C-4D41-A75A-C10CF7B4F932}">
      <dsp:nvSpPr>
        <dsp:cNvPr id="0" name=""/>
        <dsp:cNvSpPr/>
      </dsp:nvSpPr>
      <dsp:spPr>
        <a:xfrm>
          <a:off x="164986" y="668"/>
          <a:ext cx="1546749" cy="928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600" kern="1200" smtClean="0"/>
            <a:t>专业</a:t>
          </a:r>
          <a:endParaRPr lang="zh-CN" sz="2600" kern="1200"/>
        </a:p>
      </dsp:txBody>
      <dsp:txXfrm>
        <a:off x="164986" y="668"/>
        <a:ext cx="1546749" cy="928049"/>
      </dsp:txXfrm>
    </dsp:sp>
    <dsp:sp modelId="{7E38880D-B869-4927-AF50-2ABFAC5BFA16}">
      <dsp:nvSpPr>
        <dsp:cNvPr id="0" name=""/>
        <dsp:cNvSpPr/>
      </dsp:nvSpPr>
      <dsp:spPr>
        <a:xfrm>
          <a:off x="1866410" y="668"/>
          <a:ext cx="1546749" cy="928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600" kern="1200" smtClean="0"/>
            <a:t>权威</a:t>
          </a:r>
          <a:endParaRPr lang="zh-CN" sz="2600" kern="1200"/>
        </a:p>
      </dsp:txBody>
      <dsp:txXfrm>
        <a:off x="1866410" y="668"/>
        <a:ext cx="1546749" cy="928049"/>
      </dsp:txXfrm>
    </dsp:sp>
    <dsp:sp modelId="{74241010-5F6F-4DD7-BF17-D70B1B973AD4}">
      <dsp:nvSpPr>
        <dsp:cNvPr id="0" name=""/>
        <dsp:cNvSpPr/>
      </dsp:nvSpPr>
      <dsp:spPr>
        <a:xfrm>
          <a:off x="3567835" y="668"/>
          <a:ext cx="1546749" cy="928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600" kern="1200" smtClean="0"/>
            <a:t>前沿</a:t>
          </a:r>
          <a:endParaRPr lang="zh-CN" sz="2600" kern="1200"/>
        </a:p>
      </dsp:txBody>
      <dsp:txXfrm>
        <a:off x="3567835" y="668"/>
        <a:ext cx="1546749" cy="928049"/>
      </dsp:txXfrm>
    </dsp:sp>
    <dsp:sp modelId="{8F7D51A8-350D-4196-9FC8-096B87D14D5D}">
      <dsp:nvSpPr>
        <dsp:cNvPr id="0" name=""/>
        <dsp:cNvSpPr/>
      </dsp:nvSpPr>
      <dsp:spPr>
        <a:xfrm>
          <a:off x="164986" y="1083392"/>
          <a:ext cx="1546749" cy="928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600" kern="1200" smtClean="0"/>
            <a:t>学术</a:t>
          </a:r>
          <a:endParaRPr lang="zh-CN" sz="2600" kern="1200"/>
        </a:p>
      </dsp:txBody>
      <dsp:txXfrm>
        <a:off x="164986" y="1083392"/>
        <a:ext cx="1546749" cy="928049"/>
      </dsp:txXfrm>
    </dsp:sp>
    <dsp:sp modelId="{86B8D505-CE10-45DF-82B4-B9C2772C0FBE}">
      <dsp:nvSpPr>
        <dsp:cNvPr id="0" name=""/>
        <dsp:cNvSpPr/>
      </dsp:nvSpPr>
      <dsp:spPr>
        <a:xfrm>
          <a:off x="1866410" y="1083392"/>
          <a:ext cx="1546749" cy="928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600" kern="1200" smtClean="0"/>
            <a:t>报告</a:t>
          </a:r>
          <a:endParaRPr lang="zh-CN" sz="2600" kern="1200"/>
        </a:p>
      </dsp:txBody>
      <dsp:txXfrm>
        <a:off x="1866410" y="1083392"/>
        <a:ext cx="1546749" cy="928049"/>
      </dsp:txXfrm>
    </dsp:sp>
    <dsp:sp modelId="{DFE7ED85-85DF-448F-B77B-F720BFC76F2A}">
      <dsp:nvSpPr>
        <dsp:cNvPr id="0" name=""/>
        <dsp:cNvSpPr/>
      </dsp:nvSpPr>
      <dsp:spPr>
        <a:xfrm>
          <a:off x="3567835" y="1083392"/>
          <a:ext cx="1546749" cy="928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600" kern="1200" smtClean="0"/>
            <a:t>行业报告</a:t>
          </a:r>
          <a:endParaRPr lang="zh-CN" sz="2600" kern="1200"/>
        </a:p>
      </dsp:txBody>
      <dsp:txXfrm>
        <a:off x="3567835" y="1083392"/>
        <a:ext cx="1546749" cy="928049"/>
      </dsp:txXfrm>
    </dsp:sp>
    <dsp:sp modelId="{F04A4190-DCE6-4CC4-A2BD-38B61D3E422A}">
      <dsp:nvSpPr>
        <dsp:cNvPr id="0" name=""/>
        <dsp:cNvSpPr/>
      </dsp:nvSpPr>
      <dsp:spPr>
        <a:xfrm>
          <a:off x="1866410" y="2166117"/>
          <a:ext cx="1546749" cy="928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600" kern="1200" smtClean="0"/>
            <a:t>专家</a:t>
          </a:r>
          <a:endParaRPr lang="zh-CN" sz="2600" kern="1200"/>
        </a:p>
      </dsp:txBody>
      <dsp:txXfrm>
        <a:off x="1866410" y="2166117"/>
        <a:ext cx="1546749" cy="928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 dirty="0"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59041DB8-B66F-4DC8-A96E-33677E0F90FF}" type="datetimeFigureOut">
              <a:rPr lang="en-US" altLang="zh-CN" smtClean="0">
                <a:ea typeface="Microsoft YaHei UI" panose="020B0503020204020204" pitchFamily="34" charset="-122"/>
              </a:rPr>
            </a:fld>
            <a:endParaRPr lang="zh-CN" dirty="0"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 dirty="0">
              <a:ea typeface="Microsoft YaHei UI" panose="020B0503020204020204" pitchFamily="3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1604A0D4-B89B-4ADD-AF9E-38636B40EE4E}" type="slidenum">
              <a:rPr lang="zh-CN" smtClean="0">
                <a:ea typeface="Microsoft YaHei UI" panose="020B0503020204020204" pitchFamily="34" charset="-122"/>
              </a:rPr>
            </a:fld>
            <a:endParaRPr lang="zh-CN" dirty="0"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>
                <a:ea typeface="Microsoft YaHei UI" panose="020B0503020204020204" pitchFamily="34" charset="-122"/>
              </a:defRPr>
            </a:lvl1pPr>
          </a:lstStyle>
          <a:p>
            <a:fld id="{DEB49C4A-65AC-492D-9701-81B46C3AD0E4}" type="datetimeFigureOut">
              <a:rPr lang="en-US" altLang="zh-CN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dirty="0"/>
              <a:t>单击此处编辑母版文本样式</a:t>
            </a:r>
            <a:endParaRPr lang="zh-CN" dirty="0"/>
          </a:p>
          <a:p>
            <a:pPr lvl="1"/>
            <a:r>
              <a:rPr lang="zh-CN" dirty="0"/>
              <a:t>第二级</a:t>
            </a:r>
            <a:endParaRPr lang="zh-CN" dirty="0"/>
          </a:p>
          <a:p>
            <a:pPr lvl="2"/>
            <a:r>
              <a:rPr lang="zh-CN" dirty="0"/>
              <a:t>第三级</a:t>
            </a:r>
            <a:endParaRPr lang="zh-CN" dirty="0"/>
          </a:p>
          <a:p>
            <a:pPr lvl="3"/>
            <a:r>
              <a:rPr lang="zh-CN" dirty="0"/>
              <a:t>第四级</a:t>
            </a:r>
            <a:endParaRPr lang="zh-CN" dirty="0"/>
          </a:p>
          <a:p>
            <a:pPr lvl="4"/>
            <a:r>
              <a:rPr lang="zh-CN" dirty="0"/>
              <a:t>第五级</a:t>
            </a:r>
            <a:endParaRPr 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>
                <a:ea typeface="Microsoft YaHei UI" panose="020B0503020204020204" pitchFamily="34" charset="-122"/>
              </a:defRPr>
            </a:lvl1pPr>
          </a:lstStyle>
          <a:p>
            <a:fld id="{82869989-EB00-4EE7-BCB5-25BDC5BB29F8}" type="slidenum">
              <a:rPr lang="en-US" altLang="zh-CN" smtClean="0"/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zh-CN" smtClean="0"/>
            </a:fld>
            <a:endParaRPr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A44699-95B6-4549-A1A7-6BE157D92FDA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A6D7C0B-ED71-4123-A7A0-A0070298957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8EF4C8F-A9B8-431D-8A3B-A1E003592E4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直线连接线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线连接线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连接线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连接线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线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线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线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线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线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线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线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线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线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线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线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线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直线连接线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线连接线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线连接线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线连接线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线连接线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组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直线连接线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线连接线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线连接线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线连接线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线连接线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直线连接线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线连接线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线连接线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线连接线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线连接线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直线连接线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线连接线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线连接线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线连接线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线连接线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组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直线连接线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线连接线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线连接线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线连接线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线连接线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直线连接线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线连接线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线连接线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线连接线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线连接线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293845" y="1861220"/>
            <a:ext cx="9604310" cy="3383280"/>
          </a:xfrm>
        </p:spPr>
        <p:txBody>
          <a:bodyPr anchor="b">
            <a:normAutofit/>
          </a:bodyPr>
          <a:lstStyle>
            <a:lvl1pPr algn="l" latinLnBrk="0">
              <a:lnSpc>
                <a:spcPct val="150000"/>
              </a:lnSpc>
              <a:defRPr lang="zh-CN" sz="6000" cap="none" baseline="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CN" sz="2000" b="0">
                <a:solidFill>
                  <a:schemeClr val="accent1"/>
                </a:solidFill>
              </a:defRPr>
            </a:lvl1pPr>
            <a:lvl2pPr marL="457200" indent="0" algn="ctr" latinLnBrk="0">
              <a:buNone/>
              <a:defRPr lang="zh-CN" sz="2000"/>
            </a:lvl2pPr>
            <a:lvl3pPr marL="914400" indent="0" algn="ctr" latinLnBrk="0">
              <a:buNone/>
              <a:defRPr lang="zh-CN" sz="1800"/>
            </a:lvl3pPr>
            <a:lvl4pPr marL="1371600" indent="0" algn="ctr" latinLnBrk="0">
              <a:buNone/>
              <a:defRPr lang="zh-CN" sz="1600"/>
            </a:lvl4pPr>
            <a:lvl5pPr marL="1828800" indent="0" algn="ctr" latinLnBrk="0">
              <a:buNone/>
              <a:defRPr lang="zh-CN" sz="1600"/>
            </a:lvl5pPr>
            <a:lvl6pPr marL="2286000" indent="0" algn="ctr" latinLnBrk="0">
              <a:buNone/>
              <a:defRPr lang="zh-CN" sz="1600"/>
            </a:lvl6pPr>
            <a:lvl7pPr marL="2743200" indent="0" algn="ctr" latinLnBrk="0">
              <a:buNone/>
              <a:defRPr lang="zh-CN" sz="1600"/>
            </a:lvl7pPr>
            <a:lvl8pPr marL="3200400" indent="0" algn="ctr" latinLnBrk="0">
              <a:buNone/>
              <a:defRPr lang="zh-CN" sz="1600"/>
            </a:lvl8pPr>
            <a:lvl9pPr marL="3657600" indent="0" algn="ctr" latinLnBrk="0">
              <a:buNone/>
              <a:defRPr lang="zh-CN"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cxnSp>
        <p:nvCxnSpPr>
          <p:cNvPr id="58" name="直线连接线 57"/>
          <p:cNvCxnSpPr/>
          <p:nvPr userDrawn="1"/>
        </p:nvCxnSpPr>
        <p:spPr>
          <a:xfrm>
            <a:off x="1295400" y="5246049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441" y="297072"/>
            <a:ext cx="1428750" cy="404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/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/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zh-CN" altLang="en-US" smtClean="0"/>
            </a:fld>
            <a:endParaRPr 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</a:fld>
            <a:endParaRPr 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直线连接线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连接线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连接线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线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线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线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线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线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线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线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线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线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线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线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线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连接线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直线连接线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线连接线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线连接线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线连接线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线连接线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组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直线连接线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线连接线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线连接线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线连接线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线连接线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直线连接线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线连接线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线连接线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线连接线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线连接线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直线连接线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线连接线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线连接线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线连接线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线连接线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组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直线连接线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线连接线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线连接线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线连接线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线连接线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直线连接线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线连接线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线连接线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线连接线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线连接线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 latinLnBrk="0">
              <a:lnSpc>
                <a:spcPct val="150000"/>
              </a:lnSpc>
              <a:defRPr lang="zh-CN" sz="6000" cap="none" baseline="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20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CN" sz="2000"/>
            </a:lvl2pPr>
            <a:lvl3pPr marL="914400" indent="0" latinLnBrk="0">
              <a:buNone/>
              <a:defRPr lang="zh-CN" sz="1800"/>
            </a:lvl3pPr>
            <a:lvl4pPr marL="1371600" indent="0" latinLnBrk="0">
              <a:buNone/>
              <a:defRPr lang="zh-CN" sz="1600"/>
            </a:lvl4pPr>
            <a:lvl5pPr marL="1828800" indent="0" latinLnBrk="0">
              <a:buNone/>
              <a:defRPr lang="zh-CN" sz="1600"/>
            </a:lvl5pPr>
            <a:lvl6pPr marL="2286000" indent="0" latinLnBrk="0">
              <a:buNone/>
              <a:defRPr lang="zh-CN" sz="1600"/>
            </a:lvl6pPr>
            <a:lvl7pPr marL="2743200" indent="0" latinLnBrk="0">
              <a:buNone/>
              <a:defRPr lang="zh-CN" sz="1600"/>
            </a:lvl7pPr>
            <a:lvl8pPr marL="3200400" indent="0" latinLnBrk="0">
              <a:buNone/>
              <a:defRPr lang="zh-CN" sz="1600"/>
            </a:lvl8pPr>
            <a:lvl9pPr marL="3657600" indent="0" latinLnBrk="0">
              <a:buNone/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cxnSp>
        <p:nvCxnSpPr>
          <p:cNvPr id="58" name="直线连接线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800"/>
            </a:lvl6pPr>
            <a:lvl7pPr latinLnBrk="0">
              <a:defRPr lang="zh-CN" sz="1800"/>
            </a:lvl7pPr>
            <a:lvl8pPr latinLnBrk="0">
              <a:defRPr lang="zh-CN" sz="1800"/>
            </a:lvl8pPr>
            <a:lvl9pPr latinLnBrk="0">
              <a:defRPr lang="zh-CN"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800"/>
            </a:lvl6pPr>
            <a:lvl7pPr latinLnBrk="0">
              <a:defRPr lang="zh-CN" sz="1800"/>
            </a:lvl7pPr>
            <a:lvl8pPr latinLnBrk="0">
              <a:defRPr lang="zh-CN" sz="1800"/>
            </a:lvl8pPr>
            <a:lvl9pPr latinLnBrk="0">
              <a:defRPr lang="zh-CN"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/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20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20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/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/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组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直线连接线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线连接线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线连接线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线连接线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线连接线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线连接线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线连接线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线连接线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线连接线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线连接线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线连接线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线连接线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线连接线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线连接线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线连接线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线连接线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组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直线连接线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线连接线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线连接线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线连接线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线连接线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组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直线连接线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直线连接线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直线连接线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线连接线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直线连接线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直线连接线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线连接线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线连接线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线连接线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线连接线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组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直线连接线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线连接线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线连接线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线连接线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线连接线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组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直线连接线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直线连接线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直线连接线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直线连接线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线连接线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直线连接线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线连接线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线连接线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线连接线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线连接线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日期占位符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/>
            </a:fld>
            <a:endParaRPr lang="zh-CN"/>
          </a:p>
        </p:txBody>
      </p:sp>
      <p:sp>
        <p:nvSpPr>
          <p:cNvPr id="213" name="页脚占位符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214" name="幻灯片编号占位符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题注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直线连接线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线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线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线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线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线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线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线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线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线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线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线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线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连接线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连接线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连接线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组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直线连接线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线连接线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线连接线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线连接线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线连接线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组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直线连接线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线连接线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线连接线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线连接线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线连接线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直线连接线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线连接线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线连接线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线连接线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线连接线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直线连接线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线连接线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线连接线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线连接线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线连接线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组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直线连接线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线连接线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线连接线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线连接线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线连接线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直线连接线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线连接线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线连接线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线连接线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线连接线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矩形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dirty="0"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 latinLnBrk="0">
              <a:defRPr lang="zh-CN" sz="26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2000"/>
            </a:lvl6pPr>
            <a:lvl7pPr latinLnBrk="0">
              <a:defRPr lang="zh-CN" sz="2000"/>
            </a:lvl7pPr>
            <a:lvl8pPr latinLnBrk="0">
              <a:defRPr lang="zh-CN" sz="2000"/>
            </a:lvl8pPr>
            <a:lvl9pPr latinLnBrk="0">
              <a:defRPr lang="zh-CN"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CN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cxnSp>
        <p:nvCxnSpPr>
          <p:cNvPr id="60" name="直线连接线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/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直线连接线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连接线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线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线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线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线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线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线 15"/>
            <p:cNvCxnSpPr/>
            <p:nvPr userDrawn="1"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线 16"/>
            <p:cNvCxnSpPr/>
            <p:nvPr userDrawn="1"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线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线 18"/>
            <p:cNvCxnSpPr/>
            <p:nvPr userDrawn="1"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线 19"/>
            <p:cNvCxnSpPr/>
            <p:nvPr userDrawn="1"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线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线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连接线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连接线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 24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直线连接线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线连接线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线连接线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线连接线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线连接线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组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直线连接线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线连接线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线连接线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线连接线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线连接线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直线连接线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线连接线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线连接线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线连接线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线连接线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 25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直线连接线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线连接线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线连接线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线连接线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线连接线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组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直线连接线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线连接线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线连接线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线连接线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线连接线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直线连接线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线连接线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线连接线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线连接线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线连接线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矩形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dirty="0">
              <a:ea typeface="Microsoft YaHei UI" panose="020B0503020204020204" pitchFamily="34" charset="-122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zh-CN" sz="20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 dirty="0" smtClean="0"/>
              <a:t>单击图标添加图片</a:t>
            </a:r>
            <a:endParaRPr lang="zh-CN" dirty="0"/>
          </a:p>
        </p:txBody>
      </p:sp>
      <p:cxnSp>
        <p:nvCxnSpPr>
          <p:cNvPr id="59" name="直线连接线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 latinLnBrk="0">
              <a:defRPr lang="zh-CN" sz="26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zh-CN" sz="160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dirty="0"/>
              <a:t>单击此处编辑母版标题样式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dirty="0"/>
              <a:t>单击此处编辑母版文本样式</a:t>
            </a:r>
            <a:endParaRPr lang="zh-CN" dirty="0"/>
          </a:p>
          <a:p>
            <a:pPr lvl="1"/>
            <a:r>
              <a:rPr lang="zh-CN" dirty="0"/>
              <a:t>第二级</a:t>
            </a:r>
            <a:endParaRPr lang="zh-CN" dirty="0"/>
          </a:p>
          <a:p>
            <a:pPr lvl="2"/>
            <a:r>
              <a:rPr lang="zh-CN" dirty="0"/>
              <a:t>第三级</a:t>
            </a:r>
            <a:endParaRPr lang="zh-CN" dirty="0"/>
          </a:p>
          <a:p>
            <a:pPr lvl="3"/>
            <a:r>
              <a:rPr lang="zh-CN" dirty="0"/>
              <a:t>第四级</a:t>
            </a:r>
            <a:endParaRPr lang="zh-CN" dirty="0"/>
          </a:p>
          <a:p>
            <a:pPr lvl="4"/>
            <a:r>
              <a:rPr lang="zh-CN" dirty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800">
                <a:solidFill>
                  <a:schemeClr val="tx1">
                    <a:lumMod val="50000"/>
                    <a:lumOff val="50000"/>
                  </a:schemeClr>
                </a:solidFill>
                <a:ea typeface="Microsoft YaHei UI" panose="020B0503020204020204" pitchFamily="34" charset="-122"/>
              </a:defRPr>
            </a:lvl1pPr>
          </a:lstStyle>
          <a:p>
            <a:fld id="{B51B2453-8663-4C69-AF73-9FD7B1DEC5D0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800">
                <a:solidFill>
                  <a:schemeClr val="tx1">
                    <a:lumMod val="50000"/>
                    <a:lumOff val="50000"/>
                  </a:schemeClr>
                </a:solidFill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800">
                <a:solidFill>
                  <a:schemeClr val="tx1">
                    <a:lumMod val="50000"/>
                    <a:lumOff val="50000"/>
                  </a:schemeClr>
                </a:solidFill>
                <a:ea typeface="Microsoft YaHei UI" panose="020B0503020204020204" pitchFamily="34" charset="-122"/>
              </a:defRPr>
            </a:lvl1pPr>
          </a:lstStyle>
          <a:p>
            <a:fld id="{E31375A4-56A4-47D6-9801-1991572033F7}" type="slidenum">
              <a:rPr lang="en-US" altLang="zh-CN" smtClean="0"/>
            </a:fld>
            <a:endParaRPr lang="en-US" altLang="zh-CN" dirty="0"/>
          </a:p>
        </p:txBody>
      </p:sp>
      <p:grpSp>
        <p:nvGrpSpPr>
          <p:cNvPr id="162" name="组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3" name="直线连接线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线连接线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线连接线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线连接线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线连接线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线连接线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线连接线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线连接线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线连接线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线连接线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线连接线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线连接线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线连接线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线连接线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线连接线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线连接线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" name="组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7" name="直线连接线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线连接线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线连接线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线连接线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线连接线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2" name="组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8" name="直线连接线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直线连接线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线连接线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直线连接线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直线连接线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3" name="直线连接线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线连接线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线连接线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线连接线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线连接线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组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1" name="直线连接线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线连接线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线连接线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线连接线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线连接线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6" name="组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2" name="直线连接线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直线连接线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直线连接线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线连接线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直线连接线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7" name="直线连接线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线连接线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线连接线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线连接线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线连接线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9" name="图片 5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441" y="297072"/>
            <a:ext cx="1428750" cy="404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sz="3200" b="1" kern="1200">
          <a:solidFill>
            <a:schemeClr val="accent1"/>
          </a:solidFill>
          <a:latin typeface="+mj-lt"/>
          <a:ea typeface="Microsoft YaHei UI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lang="zh-CN" sz="2000" kern="1200">
          <a:solidFill>
            <a:schemeClr val="tx1"/>
          </a:solidFill>
          <a:latin typeface="+mn-lt"/>
          <a:ea typeface="Microsoft YaHei UI" panose="020B0503020204020204" pitchFamily="34" charset="-122"/>
          <a:cs typeface="+mn-cs"/>
        </a:defRPr>
      </a:lvl1pPr>
      <a:lvl2pPr marL="617220" indent="-3429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+mj-lt"/>
        <a:buAutoNum type="arabicPeriod"/>
        <a:defRPr lang="zh-CN" sz="1800" kern="1200">
          <a:solidFill>
            <a:schemeClr val="tx1"/>
          </a:solidFill>
          <a:latin typeface="+mn-lt"/>
          <a:ea typeface="Microsoft YaHei UI" panose="020B0503020204020204" pitchFamily="34" charset="-122"/>
          <a:cs typeface="+mn-cs"/>
        </a:defRPr>
      </a:lvl2pPr>
      <a:lvl3pPr marL="848995" indent="-3429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+mj-lt"/>
        <a:buAutoNum type="alphaLcParenR"/>
        <a:defRPr lang="zh-CN" sz="1600" kern="1200">
          <a:solidFill>
            <a:schemeClr val="tx1"/>
          </a:solidFill>
          <a:latin typeface="+mn-lt"/>
          <a:ea typeface="Microsoft YaHei UI" panose="020B0503020204020204" pitchFamily="34" charset="-122"/>
          <a:cs typeface="+mn-cs"/>
        </a:defRPr>
      </a:lvl3pPr>
      <a:lvl4pPr marL="1074420" indent="-3429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+mj-ea"/>
        <a:buAutoNum type="circleNumDbPlain"/>
        <a:defRPr lang="zh-CN" sz="1400" kern="1200">
          <a:solidFill>
            <a:schemeClr val="tx1"/>
          </a:solidFill>
          <a:latin typeface="+mn-lt"/>
          <a:ea typeface="Microsoft YaHei UI" panose="020B0503020204020204" pitchFamily="34" charset="-122"/>
          <a:cs typeface="+mn-cs"/>
        </a:defRPr>
      </a:lvl4pPr>
      <a:lvl5pPr marL="1249045" indent="-28575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lang="zh-CN" sz="1400" kern="1200">
          <a:solidFill>
            <a:schemeClr val="tx1"/>
          </a:solidFill>
          <a:latin typeface="+mn-lt"/>
          <a:ea typeface="Microsoft YaHei UI" panose="020B0503020204020204" pitchFamily="34" charset="-122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▪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70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▪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▪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70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▪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image" Target="../media/image16.jpeg"/><Relationship Id="rId7" Type="http://schemas.openxmlformats.org/officeDocument/2006/relationships/image" Target="../media/image15.jpe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网上报告厅产品介绍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高校产品部</a:t>
            </a:r>
            <a:r>
              <a:rPr lang="en-US" altLang="zh-CN" dirty="0" smtClean="0"/>
              <a:t>-</a:t>
            </a:r>
            <a:r>
              <a:rPr lang="zh-CN" altLang="en-US" dirty="0" smtClean="0"/>
              <a:t>付亚丽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文本1"/>
          <p:cNvGrpSpPr/>
          <p:nvPr/>
        </p:nvGrpSpPr>
        <p:grpSpPr bwMode="auto">
          <a:xfrm>
            <a:off x="4741069" y="2000250"/>
            <a:ext cx="2355850" cy="577850"/>
            <a:chOff x="0" y="0"/>
            <a:chExt cx="2641600" cy="577849"/>
          </a:xfrm>
        </p:grpSpPr>
        <p:sp>
          <p:nvSpPr>
            <p:cNvPr id="177208" name="任意多边形 2"/>
            <p:cNvSpPr>
              <a:spLocks noChangeArrowheads="1"/>
            </p:cNvSpPr>
            <p:nvPr/>
          </p:nvSpPr>
          <p:spPr bwMode="auto">
            <a:xfrm>
              <a:off x="0" y="0"/>
              <a:ext cx="2641600" cy="577849"/>
            </a:xfrm>
            <a:custGeom>
              <a:avLst/>
              <a:gdLst>
                <a:gd name="T0" fmla="*/ 0 w 2641600"/>
                <a:gd name="T1" fmla="*/ 96310 h 577849"/>
                <a:gd name="T2" fmla="*/ 96310 w 2641600"/>
                <a:gd name="T3" fmla="*/ 0 h 577849"/>
                <a:gd name="T4" fmla="*/ 2545290 w 2641600"/>
                <a:gd name="T5" fmla="*/ 0 h 577849"/>
                <a:gd name="T6" fmla="*/ 2641600 w 2641600"/>
                <a:gd name="T7" fmla="*/ 96310 h 577849"/>
                <a:gd name="T8" fmla="*/ 2641600 w 2641600"/>
                <a:gd name="T9" fmla="*/ 481539 h 577849"/>
                <a:gd name="T10" fmla="*/ 2545290 w 2641600"/>
                <a:gd name="T11" fmla="*/ 577849 h 577849"/>
                <a:gd name="T12" fmla="*/ 96310 w 2641600"/>
                <a:gd name="T13" fmla="*/ 577849 h 577849"/>
                <a:gd name="T14" fmla="*/ 0 w 2641600"/>
                <a:gd name="T15" fmla="*/ 481539 h 577849"/>
                <a:gd name="T16" fmla="*/ 0 w 2641600"/>
                <a:gd name="T17" fmla="*/ 96310 h 5778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F0F0F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DDDDDD"/>
              </a:solidFill>
              <a:bevel/>
            </a:ln>
            <a:effectLst>
              <a:outerShdw sx="100999" sy="100999" algn="ctr" rotWithShape="0">
                <a:srgbClr val="000000">
                  <a:alpha val="6998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209" name="任意多边形 3"/>
            <p:cNvSpPr>
              <a:spLocks noChangeArrowheads="1"/>
            </p:cNvSpPr>
            <p:nvPr/>
          </p:nvSpPr>
          <p:spPr bwMode="auto">
            <a:xfrm>
              <a:off x="24921" y="19050"/>
              <a:ext cx="2591758" cy="539749"/>
            </a:xfrm>
            <a:custGeom>
              <a:avLst/>
              <a:gdLst>
                <a:gd name="T0" fmla="*/ 0 w 2641600"/>
                <a:gd name="T1" fmla="*/ 78489 h 577849"/>
                <a:gd name="T2" fmla="*/ 90961 w 2641600"/>
                <a:gd name="T3" fmla="*/ 0 h 577849"/>
                <a:gd name="T4" fmla="*/ 2403916 w 2641600"/>
                <a:gd name="T5" fmla="*/ 0 h 577849"/>
                <a:gd name="T6" fmla="*/ 2494877 w 2641600"/>
                <a:gd name="T7" fmla="*/ 78489 h 577849"/>
                <a:gd name="T8" fmla="*/ 2494877 w 2641600"/>
                <a:gd name="T9" fmla="*/ 392432 h 577849"/>
                <a:gd name="T10" fmla="*/ 2403916 w 2641600"/>
                <a:gd name="T11" fmla="*/ 470920 h 577849"/>
                <a:gd name="T12" fmla="*/ 90961 w 2641600"/>
                <a:gd name="T13" fmla="*/ 470920 h 577849"/>
                <a:gd name="T14" fmla="*/ 0 w 2641600"/>
                <a:gd name="T15" fmla="*/ 392432 h 577849"/>
                <a:gd name="T16" fmla="*/ 0 w 2641600"/>
                <a:gd name="T17" fmla="*/ 78489 h 5778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41600"/>
                <a:gd name="T28" fmla="*/ 0 h 577849"/>
                <a:gd name="T29" fmla="*/ 2641600 w 2641600"/>
                <a:gd name="T30" fmla="*/ 577849 h 5778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8000">
                  <a:srgbClr val="F8F8F8"/>
                </a:gs>
                <a:gs pos="50000">
                  <a:srgbClr val="ECECEC"/>
                </a:gs>
                <a:gs pos="51657">
                  <a:srgbClr val="E8E8E8"/>
                </a:gs>
                <a:gs pos="98000">
                  <a:srgbClr val="F9F9F9"/>
                </a:gs>
                <a:gs pos="100000">
                  <a:srgbClr val="F9F9F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E46C0A"/>
                  </a:solidFill>
                  <a:ea typeface="微软雅黑" panose="020B0503020204020204" pitchFamily="34" charset="-122"/>
                </a:rPr>
                <a:t>德育</a:t>
              </a:r>
              <a:endParaRPr lang="zh-CN" altLang="en-US" sz="1800" b="1">
                <a:solidFill>
                  <a:srgbClr val="E46C0A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0725" name="文本2"/>
          <p:cNvGrpSpPr/>
          <p:nvPr/>
        </p:nvGrpSpPr>
        <p:grpSpPr bwMode="auto">
          <a:xfrm>
            <a:off x="4741069" y="2857500"/>
            <a:ext cx="2355850" cy="577850"/>
            <a:chOff x="0" y="0"/>
            <a:chExt cx="2641600" cy="577849"/>
          </a:xfrm>
        </p:grpSpPr>
        <p:sp>
          <p:nvSpPr>
            <p:cNvPr id="177206" name="任意多边形 5"/>
            <p:cNvSpPr>
              <a:spLocks noChangeArrowheads="1"/>
            </p:cNvSpPr>
            <p:nvPr/>
          </p:nvSpPr>
          <p:spPr bwMode="auto">
            <a:xfrm>
              <a:off x="0" y="0"/>
              <a:ext cx="2641600" cy="577849"/>
            </a:xfrm>
            <a:custGeom>
              <a:avLst/>
              <a:gdLst>
                <a:gd name="T0" fmla="*/ 0 w 2641600"/>
                <a:gd name="T1" fmla="*/ 96310 h 577849"/>
                <a:gd name="T2" fmla="*/ 96310 w 2641600"/>
                <a:gd name="T3" fmla="*/ 0 h 577849"/>
                <a:gd name="T4" fmla="*/ 2545290 w 2641600"/>
                <a:gd name="T5" fmla="*/ 0 h 577849"/>
                <a:gd name="T6" fmla="*/ 2641600 w 2641600"/>
                <a:gd name="T7" fmla="*/ 96310 h 577849"/>
                <a:gd name="T8" fmla="*/ 2641600 w 2641600"/>
                <a:gd name="T9" fmla="*/ 481539 h 577849"/>
                <a:gd name="T10" fmla="*/ 2545290 w 2641600"/>
                <a:gd name="T11" fmla="*/ 577849 h 577849"/>
                <a:gd name="T12" fmla="*/ 96310 w 2641600"/>
                <a:gd name="T13" fmla="*/ 577849 h 577849"/>
                <a:gd name="T14" fmla="*/ 0 w 2641600"/>
                <a:gd name="T15" fmla="*/ 481539 h 577849"/>
                <a:gd name="T16" fmla="*/ 0 w 2641600"/>
                <a:gd name="T17" fmla="*/ 96310 h 5778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F0F0F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DDDDDD"/>
              </a:solidFill>
              <a:bevel/>
            </a:ln>
            <a:effectLst>
              <a:outerShdw sx="100999" sy="100999" algn="ctr" rotWithShape="0">
                <a:srgbClr val="000000">
                  <a:alpha val="6998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207" name="任意多边形 6"/>
            <p:cNvSpPr>
              <a:spLocks noChangeArrowheads="1"/>
            </p:cNvSpPr>
            <p:nvPr/>
          </p:nvSpPr>
          <p:spPr bwMode="auto">
            <a:xfrm>
              <a:off x="24921" y="19050"/>
              <a:ext cx="2591758" cy="539749"/>
            </a:xfrm>
            <a:custGeom>
              <a:avLst/>
              <a:gdLst>
                <a:gd name="T0" fmla="*/ 0 w 2641600"/>
                <a:gd name="T1" fmla="*/ 78489 h 577849"/>
                <a:gd name="T2" fmla="*/ 90961 w 2641600"/>
                <a:gd name="T3" fmla="*/ 0 h 577849"/>
                <a:gd name="T4" fmla="*/ 2403916 w 2641600"/>
                <a:gd name="T5" fmla="*/ 0 h 577849"/>
                <a:gd name="T6" fmla="*/ 2494877 w 2641600"/>
                <a:gd name="T7" fmla="*/ 78489 h 577849"/>
                <a:gd name="T8" fmla="*/ 2494877 w 2641600"/>
                <a:gd name="T9" fmla="*/ 392432 h 577849"/>
                <a:gd name="T10" fmla="*/ 2403916 w 2641600"/>
                <a:gd name="T11" fmla="*/ 470920 h 577849"/>
                <a:gd name="T12" fmla="*/ 90961 w 2641600"/>
                <a:gd name="T13" fmla="*/ 470920 h 577849"/>
                <a:gd name="T14" fmla="*/ 0 w 2641600"/>
                <a:gd name="T15" fmla="*/ 392432 h 577849"/>
                <a:gd name="T16" fmla="*/ 0 w 2641600"/>
                <a:gd name="T17" fmla="*/ 78489 h 5778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41600"/>
                <a:gd name="T28" fmla="*/ 0 h 577849"/>
                <a:gd name="T29" fmla="*/ 2641600 w 2641600"/>
                <a:gd name="T30" fmla="*/ 577849 h 5778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8000">
                  <a:srgbClr val="F8F8F8"/>
                </a:gs>
                <a:gs pos="50000">
                  <a:srgbClr val="ECECEC"/>
                </a:gs>
                <a:gs pos="51657">
                  <a:srgbClr val="E8E8E8"/>
                </a:gs>
                <a:gs pos="98000">
                  <a:srgbClr val="F9F9F9"/>
                </a:gs>
                <a:gs pos="100000">
                  <a:srgbClr val="F9F9F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31859C"/>
                  </a:solidFill>
                  <a:ea typeface="微软雅黑" panose="020B0503020204020204" pitchFamily="34" charset="-122"/>
                </a:rPr>
                <a:t>智育</a:t>
              </a:r>
              <a:endParaRPr lang="zh-CN" altLang="en-US" sz="1800" b="1">
                <a:solidFill>
                  <a:srgbClr val="31859C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0728" name="文本3"/>
          <p:cNvGrpSpPr/>
          <p:nvPr/>
        </p:nvGrpSpPr>
        <p:grpSpPr bwMode="auto">
          <a:xfrm>
            <a:off x="4741069" y="3708400"/>
            <a:ext cx="2355850" cy="577850"/>
            <a:chOff x="0" y="0"/>
            <a:chExt cx="2641600" cy="577849"/>
          </a:xfrm>
        </p:grpSpPr>
        <p:sp>
          <p:nvSpPr>
            <p:cNvPr id="177204" name="任意多边形 8"/>
            <p:cNvSpPr>
              <a:spLocks noChangeArrowheads="1"/>
            </p:cNvSpPr>
            <p:nvPr/>
          </p:nvSpPr>
          <p:spPr bwMode="auto">
            <a:xfrm>
              <a:off x="0" y="0"/>
              <a:ext cx="2641600" cy="577849"/>
            </a:xfrm>
            <a:custGeom>
              <a:avLst/>
              <a:gdLst>
                <a:gd name="T0" fmla="*/ 0 w 2641600"/>
                <a:gd name="T1" fmla="*/ 96310 h 577849"/>
                <a:gd name="T2" fmla="*/ 96310 w 2641600"/>
                <a:gd name="T3" fmla="*/ 0 h 577849"/>
                <a:gd name="T4" fmla="*/ 2545290 w 2641600"/>
                <a:gd name="T5" fmla="*/ 0 h 577849"/>
                <a:gd name="T6" fmla="*/ 2641600 w 2641600"/>
                <a:gd name="T7" fmla="*/ 96310 h 577849"/>
                <a:gd name="T8" fmla="*/ 2641600 w 2641600"/>
                <a:gd name="T9" fmla="*/ 481539 h 577849"/>
                <a:gd name="T10" fmla="*/ 2545290 w 2641600"/>
                <a:gd name="T11" fmla="*/ 577849 h 577849"/>
                <a:gd name="T12" fmla="*/ 96310 w 2641600"/>
                <a:gd name="T13" fmla="*/ 577849 h 577849"/>
                <a:gd name="T14" fmla="*/ 0 w 2641600"/>
                <a:gd name="T15" fmla="*/ 481539 h 577849"/>
                <a:gd name="T16" fmla="*/ 0 w 2641600"/>
                <a:gd name="T17" fmla="*/ 96310 h 5778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F0F0F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DDDDDD"/>
              </a:solidFill>
              <a:bevel/>
            </a:ln>
            <a:effectLst>
              <a:outerShdw sx="100999" sy="100999" algn="ctr" rotWithShape="0">
                <a:srgbClr val="000000">
                  <a:alpha val="6998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205" name="任意多边形 9"/>
            <p:cNvSpPr>
              <a:spLocks noChangeArrowheads="1"/>
            </p:cNvSpPr>
            <p:nvPr/>
          </p:nvSpPr>
          <p:spPr bwMode="auto">
            <a:xfrm>
              <a:off x="24921" y="19050"/>
              <a:ext cx="2591758" cy="539749"/>
            </a:xfrm>
            <a:custGeom>
              <a:avLst/>
              <a:gdLst>
                <a:gd name="T0" fmla="*/ 0 w 2641600"/>
                <a:gd name="T1" fmla="*/ 78489 h 577849"/>
                <a:gd name="T2" fmla="*/ 90961 w 2641600"/>
                <a:gd name="T3" fmla="*/ 0 h 577849"/>
                <a:gd name="T4" fmla="*/ 2403916 w 2641600"/>
                <a:gd name="T5" fmla="*/ 0 h 577849"/>
                <a:gd name="T6" fmla="*/ 2494877 w 2641600"/>
                <a:gd name="T7" fmla="*/ 78489 h 577849"/>
                <a:gd name="T8" fmla="*/ 2494877 w 2641600"/>
                <a:gd name="T9" fmla="*/ 392432 h 577849"/>
                <a:gd name="T10" fmla="*/ 2403916 w 2641600"/>
                <a:gd name="T11" fmla="*/ 470920 h 577849"/>
                <a:gd name="T12" fmla="*/ 90961 w 2641600"/>
                <a:gd name="T13" fmla="*/ 470920 h 577849"/>
                <a:gd name="T14" fmla="*/ 0 w 2641600"/>
                <a:gd name="T15" fmla="*/ 392432 h 577849"/>
                <a:gd name="T16" fmla="*/ 0 w 2641600"/>
                <a:gd name="T17" fmla="*/ 78489 h 5778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41600"/>
                <a:gd name="T28" fmla="*/ 0 h 577849"/>
                <a:gd name="T29" fmla="*/ 2641600 w 2641600"/>
                <a:gd name="T30" fmla="*/ 577849 h 5778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8000">
                  <a:srgbClr val="F8F8F8"/>
                </a:gs>
                <a:gs pos="50000">
                  <a:srgbClr val="ECECEC"/>
                </a:gs>
                <a:gs pos="51657">
                  <a:srgbClr val="E8E8E8"/>
                </a:gs>
                <a:gs pos="98000">
                  <a:srgbClr val="F9F9F9"/>
                </a:gs>
                <a:gs pos="100000">
                  <a:srgbClr val="F9F9F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604A7B"/>
                  </a:solidFill>
                  <a:ea typeface="微软雅黑" panose="020B0503020204020204" pitchFamily="34" charset="-122"/>
                </a:rPr>
                <a:t>体育</a:t>
              </a:r>
              <a:endParaRPr lang="zh-CN" altLang="en-US" sz="1800" b="1">
                <a:solidFill>
                  <a:srgbClr val="604A7B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0731" name="文本4"/>
          <p:cNvGrpSpPr/>
          <p:nvPr/>
        </p:nvGrpSpPr>
        <p:grpSpPr bwMode="auto">
          <a:xfrm>
            <a:off x="4737894" y="4637088"/>
            <a:ext cx="2355850" cy="577850"/>
            <a:chOff x="0" y="0"/>
            <a:chExt cx="2641600" cy="577849"/>
          </a:xfrm>
        </p:grpSpPr>
        <p:sp>
          <p:nvSpPr>
            <p:cNvPr id="177202" name="任意多边形 11"/>
            <p:cNvSpPr>
              <a:spLocks noChangeArrowheads="1"/>
            </p:cNvSpPr>
            <p:nvPr/>
          </p:nvSpPr>
          <p:spPr bwMode="auto">
            <a:xfrm>
              <a:off x="0" y="0"/>
              <a:ext cx="2641600" cy="577849"/>
            </a:xfrm>
            <a:custGeom>
              <a:avLst/>
              <a:gdLst>
                <a:gd name="T0" fmla="*/ 0 w 2641600"/>
                <a:gd name="T1" fmla="*/ 96310 h 577849"/>
                <a:gd name="T2" fmla="*/ 96310 w 2641600"/>
                <a:gd name="T3" fmla="*/ 0 h 577849"/>
                <a:gd name="T4" fmla="*/ 2545290 w 2641600"/>
                <a:gd name="T5" fmla="*/ 0 h 577849"/>
                <a:gd name="T6" fmla="*/ 2641600 w 2641600"/>
                <a:gd name="T7" fmla="*/ 96310 h 577849"/>
                <a:gd name="T8" fmla="*/ 2641600 w 2641600"/>
                <a:gd name="T9" fmla="*/ 481539 h 577849"/>
                <a:gd name="T10" fmla="*/ 2545290 w 2641600"/>
                <a:gd name="T11" fmla="*/ 577849 h 577849"/>
                <a:gd name="T12" fmla="*/ 96310 w 2641600"/>
                <a:gd name="T13" fmla="*/ 577849 h 577849"/>
                <a:gd name="T14" fmla="*/ 0 w 2641600"/>
                <a:gd name="T15" fmla="*/ 481539 h 577849"/>
                <a:gd name="T16" fmla="*/ 0 w 2641600"/>
                <a:gd name="T17" fmla="*/ 96310 h 5778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F0F0F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DDDDDD"/>
              </a:solidFill>
              <a:bevel/>
            </a:ln>
            <a:effectLst>
              <a:outerShdw sx="100999" sy="100999" algn="ctr" rotWithShape="0">
                <a:srgbClr val="000000">
                  <a:alpha val="6998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203" name="任意多边形 12"/>
            <p:cNvSpPr>
              <a:spLocks noChangeArrowheads="1"/>
            </p:cNvSpPr>
            <p:nvPr/>
          </p:nvSpPr>
          <p:spPr bwMode="auto">
            <a:xfrm>
              <a:off x="24921" y="19050"/>
              <a:ext cx="2591758" cy="539749"/>
            </a:xfrm>
            <a:custGeom>
              <a:avLst/>
              <a:gdLst>
                <a:gd name="T0" fmla="*/ 0 w 2641600"/>
                <a:gd name="T1" fmla="*/ 78489 h 577849"/>
                <a:gd name="T2" fmla="*/ 90961 w 2641600"/>
                <a:gd name="T3" fmla="*/ 0 h 577849"/>
                <a:gd name="T4" fmla="*/ 2403916 w 2641600"/>
                <a:gd name="T5" fmla="*/ 0 h 577849"/>
                <a:gd name="T6" fmla="*/ 2494877 w 2641600"/>
                <a:gd name="T7" fmla="*/ 78489 h 577849"/>
                <a:gd name="T8" fmla="*/ 2494877 w 2641600"/>
                <a:gd name="T9" fmla="*/ 392432 h 577849"/>
                <a:gd name="T10" fmla="*/ 2403916 w 2641600"/>
                <a:gd name="T11" fmla="*/ 470920 h 577849"/>
                <a:gd name="T12" fmla="*/ 90961 w 2641600"/>
                <a:gd name="T13" fmla="*/ 470920 h 577849"/>
                <a:gd name="T14" fmla="*/ 0 w 2641600"/>
                <a:gd name="T15" fmla="*/ 392432 h 577849"/>
                <a:gd name="T16" fmla="*/ 0 w 2641600"/>
                <a:gd name="T17" fmla="*/ 78489 h 5778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41600"/>
                <a:gd name="T28" fmla="*/ 0 h 577849"/>
                <a:gd name="T29" fmla="*/ 2641600 w 2641600"/>
                <a:gd name="T30" fmla="*/ 577849 h 5778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8000">
                  <a:srgbClr val="F8F8F8"/>
                </a:gs>
                <a:gs pos="50000">
                  <a:srgbClr val="ECECEC"/>
                </a:gs>
                <a:gs pos="51657">
                  <a:srgbClr val="E8E8E8"/>
                </a:gs>
                <a:gs pos="98000">
                  <a:srgbClr val="F9F9F9"/>
                </a:gs>
                <a:gs pos="100000">
                  <a:srgbClr val="F9F9F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77933C"/>
                  </a:solidFill>
                  <a:ea typeface="微软雅黑" panose="020B0503020204020204" pitchFamily="34" charset="-122"/>
                </a:rPr>
                <a:t>美育</a:t>
              </a:r>
              <a:endParaRPr lang="zh-CN" altLang="en-US" sz="1800" b="1">
                <a:solidFill>
                  <a:srgbClr val="77933C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0734" name="任意多边形 16"/>
          <p:cNvSpPr>
            <a:spLocks noChangeAspect="1" noChangeArrowheads="1"/>
          </p:cNvSpPr>
          <p:nvPr/>
        </p:nvSpPr>
        <p:spPr bwMode="auto">
          <a:xfrm flipH="1">
            <a:off x="5952332" y="5500689"/>
            <a:ext cx="1257300" cy="1474787"/>
          </a:xfrm>
          <a:custGeom>
            <a:avLst/>
            <a:gdLst>
              <a:gd name="T0" fmla="*/ 25320 w 2555356"/>
              <a:gd name="T1" fmla="*/ 296302 h 3002260"/>
              <a:gd name="T2" fmla="*/ 17504 w 2555356"/>
              <a:gd name="T3" fmla="*/ 297692 h 3002260"/>
              <a:gd name="T4" fmla="*/ 10715 w 2555356"/>
              <a:gd name="T5" fmla="*/ 390886 h 3002260"/>
              <a:gd name="T6" fmla="*/ 74535 w 2555356"/>
              <a:gd name="T7" fmla="*/ 423019 h 3002260"/>
              <a:gd name="T8" fmla="*/ 90938 w 2555356"/>
              <a:gd name="T9" fmla="*/ 346959 h 3002260"/>
              <a:gd name="T10" fmla="*/ 25320 w 2555356"/>
              <a:gd name="T11" fmla="*/ 296302 h 3002260"/>
              <a:gd name="T12" fmla="*/ 417566 w 2555356"/>
              <a:gd name="T13" fmla="*/ 246761 h 3002260"/>
              <a:gd name="T14" fmla="*/ 344612 w 2555356"/>
              <a:gd name="T15" fmla="*/ 253501 h 3002260"/>
              <a:gd name="T16" fmla="*/ 90767 w 2555356"/>
              <a:gd name="T17" fmla="*/ 448304 h 3002260"/>
              <a:gd name="T18" fmla="*/ 53315 w 2555356"/>
              <a:gd name="T19" fmla="*/ 724453 h 3002260"/>
              <a:gd name="T20" fmla="*/ 315482 w 2555356"/>
              <a:gd name="T21" fmla="*/ 722312 h 3002260"/>
              <a:gd name="T22" fmla="*/ 367500 w 2555356"/>
              <a:gd name="T23" fmla="*/ 658092 h 3002260"/>
              <a:gd name="T24" fmla="*/ 536036 w 2555356"/>
              <a:gd name="T25" fmla="*/ 589590 h 3002260"/>
              <a:gd name="T26" fmla="*/ 606779 w 2555356"/>
              <a:gd name="T27" fmla="*/ 326284 h 3002260"/>
              <a:gd name="T28" fmla="*/ 417566 w 2555356"/>
              <a:gd name="T29" fmla="*/ 246761 h 3002260"/>
              <a:gd name="T30" fmla="*/ 103442 w 2555356"/>
              <a:gd name="T31" fmla="*/ 207929 h 3002260"/>
              <a:gd name="T32" fmla="*/ 88816 w 2555356"/>
              <a:gd name="T33" fmla="*/ 211716 h 3002260"/>
              <a:gd name="T34" fmla="*/ 71623 w 2555356"/>
              <a:gd name="T35" fmla="*/ 296348 h 3002260"/>
              <a:gd name="T36" fmla="*/ 131282 w 2555356"/>
              <a:gd name="T37" fmla="*/ 328480 h 3002260"/>
              <a:gd name="T38" fmla="*/ 153927 w 2555356"/>
              <a:gd name="T39" fmla="*/ 248138 h 3002260"/>
              <a:gd name="T40" fmla="*/ 103442 w 2555356"/>
              <a:gd name="T41" fmla="*/ 207929 h 3002260"/>
              <a:gd name="T42" fmla="*/ 205272 w 2555356"/>
              <a:gd name="T43" fmla="*/ 130364 h 3002260"/>
              <a:gd name="T44" fmla="*/ 190467 w 2555356"/>
              <a:gd name="T45" fmla="*/ 133690 h 3002260"/>
              <a:gd name="T46" fmla="*/ 160789 w 2555356"/>
              <a:gd name="T47" fmla="*/ 231166 h 3002260"/>
              <a:gd name="T48" fmla="*/ 237094 w 2555356"/>
              <a:gd name="T49" fmla="*/ 261159 h 3002260"/>
              <a:gd name="T50" fmla="*/ 259739 w 2555356"/>
              <a:gd name="T51" fmla="*/ 180816 h 3002260"/>
              <a:gd name="T52" fmla="*/ 205272 w 2555356"/>
              <a:gd name="T53" fmla="*/ 130364 h 3002260"/>
              <a:gd name="T54" fmla="*/ 323338 w 2555356"/>
              <a:gd name="T55" fmla="*/ 75437 h 3002260"/>
              <a:gd name="T56" fmla="*/ 294909 w 2555356"/>
              <a:gd name="T57" fmla="*/ 79627 h 3002260"/>
              <a:gd name="T58" fmla="*/ 271474 w 2555356"/>
              <a:gd name="T59" fmla="*/ 157836 h 3002260"/>
              <a:gd name="T60" fmla="*/ 343617 w 2555356"/>
              <a:gd name="T61" fmla="*/ 198532 h 3002260"/>
              <a:gd name="T62" fmla="*/ 370423 w 2555356"/>
              <a:gd name="T63" fmla="*/ 111768 h 3002260"/>
              <a:gd name="T64" fmla="*/ 323338 w 2555356"/>
              <a:gd name="T65" fmla="*/ 75437 h 3002260"/>
              <a:gd name="T66" fmla="*/ 460250 w 2555356"/>
              <a:gd name="T67" fmla="*/ 19 h 3002260"/>
              <a:gd name="T68" fmla="*/ 436162 w 2555356"/>
              <a:gd name="T69" fmla="*/ 3040 h 3002260"/>
              <a:gd name="T70" fmla="*/ 398710 w 2555356"/>
              <a:gd name="T71" fmla="*/ 159310 h 3002260"/>
              <a:gd name="T72" fmla="*/ 533955 w 2555356"/>
              <a:gd name="T73" fmla="*/ 206406 h 3002260"/>
              <a:gd name="T74" fmla="*/ 556842 w 2555356"/>
              <a:gd name="T75" fmla="*/ 67261 h 3002260"/>
              <a:gd name="T76" fmla="*/ 460250 w 2555356"/>
              <a:gd name="T77" fmla="*/ 19 h 30022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555356" h="3002260">
                <a:moveTo>
                  <a:pt x="104588" y="1227926"/>
                </a:moveTo>
                <a:cubicBezTo>
                  <a:pt x="92313" y="1226890"/>
                  <a:pt x="81374" y="1228602"/>
                  <a:pt x="72306" y="1233688"/>
                </a:cubicBezTo>
                <a:cubicBezTo>
                  <a:pt x="-43213" y="1274380"/>
                  <a:pt x="4997" y="1533338"/>
                  <a:pt x="44260" y="1619901"/>
                </a:cubicBezTo>
                <a:cubicBezTo>
                  <a:pt x="83523" y="1706464"/>
                  <a:pt x="218276" y="1783405"/>
                  <a:pt x="307885" y="1753065"/>
                </a:cubicBezTo>
                <a:cubicBezTo>
                  <a:pt x="397494" y="1722724"/>
                  <a:pt x="508723" y="1613872"/>
                  <a:pt x="375638" y="1437857"/>
                </a:cubicBezTo>
                <a:cubicBezTo>
                  <a:pt x="341914" y="1376993"/>
                  <a:pt x="190512" y="1235171"/>
                  <a:pt x="104588" y="1227926"/>
                </a:cubicBezTo>
                <a:close/>
                <a:moveTo>
                  <a:pt x="1724846" y="1022621"/>
                </a:moveTo>
                <a:cubicBezTo>
                  <a:pt x="1616516" y="1020241"/>
                  <a:pt x="1512305" y="1029483"/>
                  <a:pt x="1423493" y="1050552"/>
                </a:cubicBezTo>
                <a:cubicBezTo>
                  <a:pt x="1068243" y="1134831"/>
                  <a:pt x="575478" y="1532565"/>
                  <a:pt x="374934" y="1857850"/>
                </a:cubicBezTo>
                <a:cubicBezTo>
                  <a:pt x="174390" y="2183134"/>
                  <a:pt x="99902" y="2813004"/>
                  <a:pt x="220228" y="3002260"/>
                </a:cubicBezTo>
                <a:lnTo>
                  <a:pt x="1303166" y="2993389"/>
                </a:lnTo>
                <a:cubicBezTo>
                  <a:pt x="1374789" y="2904675"/>
                  <a:pt x="1351870" y="2851446"/>
                  <a:pt x="1518035" y="2727247"/>
                </a:cubicBezTo>
                <a:cubicBezTo>
                  <a:pt x="1684200" y="2603047"/>
                  <a:pt x="1920555" y="2574954"/>
                  <a:pt x="2214209" y="2443362"/>
                </a:cubicBezTo>
                <a:cubicBezTo>
                  <a:pt x="2507863" y="2311770"/>
                  <a:pt x="2632487" y="1633108"/>
                  <a:pt x="2506430" y="1352180"/>
                </a:cubicBezTo>
                <a:cubicBezTo>
                  <a:pt x="2411888" y="1141484"/>
                  <a:pt x="2049835" y="1029760"/>
                  <a:pt x="1724846" y="1022621"/>
                </a:cubicBezTo>
                <a:close/>
                <a:moveTo>
                  <a:pt x="427291" y="861696"/>
                </a:moveTo>
                <a:cubicBezTo>
                  <a:pt x="408906" y="863935"/>
                  <a:pt x="388835" y="868974"/>
                  <a:pt x="366875" y="877387"/>
                </a:cubicBezTo>
                <a:cubicBezTo>
                  <a:pt x="208381" y="918079"/>
                  <a:pt x="266619" y="1147466"/>
                  <a:pt x="295854" y="1228115"/>
                </a:cubicBezTo>
                <a:cubicBezTo>
                  <a:pt x="325090" y="1308763"/>
                  <a:pt x="425464" y="1394577"/>
                  <a:pt x="542290" y="1361279"/>
                </a:cubicBezTo>
                <a:cubicBezTo>
                  <a:pt x="659115" y="1327981"/>
                  <a:pt x="708749" y="1133372"/>
                  <a:pt x="635828" y="1028327"/>
                </a:cubicBezTo>
                <a:cubicBezTo>
                  <a:pt x="602103" y="967463"/>
                  <a:pt x="555987" y="846017"/>
                  <a:pt x="427291" y="861696"/>
                </a:cubicBezTo>
                <a:close/>
                <a:moveTo>
                  <a:pt x="847918" y="540252"/>
                </a:moveTo>
                <a:cubicBezTo>
                  <a:pt x="829063" y="541279"/>
                  <a:pt x="808724" y="545624"/>
                  <a:pt x="786764" y="554037"/>
                </a:cubicBezTo>
                <a:cubicBezTo>
                  <a:pt x="628270" y="594729"/>
                  <a:pt x="632074" y="869952"/>
                  <a:pt x="664175" y="957993"/>
                </a:cubicBezTo>
                <a:cubicBezTo>
                  <a:pt x="696275" y="1046035"/>
                  <a:pt x="825299" y="1134805"/>
                  <a:pt x="979369" y="1082286"/>
                </a:cubicBezTo>
                <a:cubicBezTo>
                  <a:pt x="1133439" y="1029766"/>
                  <a:pt x="1111450" y="818893"/>
                  <a:pt x="1072907" y="749334"/>
                </a:cubicBezTo>
                <a:cubicBezTo>
                  <a:pt x="1039182" y="688471"/>
                  <a:pt x="979905" y="533063"/>
                  <a:pt x="847918" y="540252"/>
                </a:cubicBezTo>
                <a:close/>
                <a:moveTo>
                  <a:pt x="1335619" y="312623"/>
                </a:moveTo>
                <a:cubicBezTo>
                  <a:pt x="1301152" y="308725"/>
                  <a:pt x="1262105" y="313161"/>
                  <a:pt x="1218184" y="329987"/>
                </a:cubicBezTo>
                <a:cubicBezTo>
                  <a:pt x="1025311" y="370679"/>
                  <a:pt x="1087846" y="571973"/>
                  <a:pt x="1121379" y="654101"/>
                </a:cubicBezTo>
                <a:cubicBezTo>
                  <a:pt x="1154912" y="736228"/>
                  <a:pt x="1313196" y="862743"/>
                  <a:pt x="1419383" y="822750"/>
                </a:cubicBezTo>
                <a:cubicBezTo>
                  <a:pt x="1525571" y="782757"/>
                  <a:pt x="1568653" y="532743"/>
                  <a:pt x="1530111" y="463185"/>
                </a:cubicBezTo>
                <a:cubicBezTo>
                  <a:pt x="1501203" y="411016"/>
                  <a:pt x="1439020" y="324318"/>
                  <a:pt x="1335619" y="312623"/>
                </a:cubicBezTo>
                <a:close/>
                <a:moveTo>
                  <a:pt x="1901163" y="79"/>
                </a:moveTo>
                <a:cubicBezTo>
                  <a:pt x="1869904" y="677"/>
                  <a:pt x="1836756" y="4651"/>
                  <a:pt x="1801661" y="12598"/>
                </a:cubicBezTo>
                <a:cubicBezTo>
                  <a:pt x="1520899" y="76177"/>
                  <a:pt x="1579630" y="519747"/>
                  <a:pt x="1646956" y="660210"/>
                </a:cubicBezTo>
                <a:cubicBezTo>
                  <a:pt x="1714281" y="800674"/>
                  <a:pt x="1953502" y="1006195"/>
                  <a:pt x="2205614" y="855381"/>
                </a:cubicBezTo>
                <a:cubicBezTo>
                  <a:pt x="2457726" y="704567"/>
                  <a:pt x="2361752" y="417725"/>
                  <a:pt x="2300156" y="278740"/>
                </a:cubicBezTo>
                <a:cubicBezTo>
                  <a:pt x="2246260" y="157128"/>
                  <a:pt x="2119980" y="-4105"/>
                  <a:pt x="1901163" y="79"/>
                </a:cubicBezTo>
                <a:close/>
              </a:path>
            </a:pathLst>
          </a:custGeom>
          <a:gradFill rotWithShape="0">
            <a:gsLst>
              <a:gs pos="0">
                <a:srgbClr val="FAB57D"/>
              </a:gs>
              <a:gs pos="33000">
                <a:srgbClr val="FAB57D"/>
              </a:gs>
              <a:gs pos="100000">
                <a:srgbClr val="F68426"/>
              </a:gs>
            </a:gsLst>
            <a:lin ang="5400000"/>
          </a:gradFill>
          <a:ln w="3175">
            <a:solidFill>
              <a:srgbClr val="D7D7D7"/>
            </a:solidFill>
            <a:round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0735" name="任意多边形 17"/>
          <p:cNvSpPr>
            <a:spLocks noChangeAspect="1" noChangeArrowheads="1"/>
          </p:cNvSpPr>
          <p:nvPr/>
        </p:nvSpPr>
        <p:spPr bwMode="auto">
          <a:xfrm>
            <a:off x="4637882" y="5467350"/>
            <a:ext cx="1243012" cy="1462088"/>
          </a:xfrm>
          <a:custGeom>
            <a:avLst/>
            <a:gdLst>
              <a:gd name="T0" fmla="*/ 24747 w 2555356"/>
              <a:gd name="T1" fmla="*/ 291221 h 3002260"/>
              <a:gd name="T2" fmla="*/ 88883 w 2555356"/>
              <a:gd name="T3" fmla="*/ 341009 h 3002260"/>
              <a:gd name="T4" fmla="*/ 72851 w 2555356"/>
              <a:gd name="T5" fmla="*/ 415765 h 3002260"/>
              <a:gd name="T6" fmla="*/ 10473 w 2555356"/>
              <a:gd name="T7" fmla="*/ 384184 h 3002260"/>
              <a:gd name="T8" fmla="*/ 17109 w 2555356"/>
              <a:gd name="T9" fmla="*/ 292588 h 3002260"/>
              <a:gd name="T10" fmla="*/ 24747 w 2555356"/>
              <a:gd name="T11" fmla="*/ 291221 h 3002260"/>
              <a:gd name="T12" fmla="*/ 408130 w 2555356"/>
              <a:gd name="T13" fmla="*/ 242530 h 3002260"/>
              <a:gd name="T14" fmla="*/ 593067 w 2555356"/>
              <a:gd name="T15" fmla="*/ 320690 h 3002260"/>
              <a:gd name="T16" fmla="*/ 523922 w 2555356"/>
              <a:gd name="T17" fmla="*/ 579480 h 3002260"/>
              <a:gd name="T18" fmla="*/ 359195 w 2555356"/>
              <a:gd name="T19" fmla="*/ 646807 h 3002260"/>
              <a:gd name="T20" fmla="*/ 308352 w 2555356"/>
              <a:gd name="T21" fmla="*/ 709927 h 3002260"/>
              <a:gd name="T22" fmla="*/ 52110 w 2555356"/>
              <a:gd name="T23" fmla="*/ 712031 h 3002260"/>
              <a:gd name="T24" fmla="*/ 88716 w 2555356"/>
              <a:gd name="T25" fmla="*/ 440617 h 3002260"/>
              <a:gd name="T26" fmla="*/ 336824 w 2555356"/>
              <a:gd name="T27" fmla="*/ 249154 h 3002260"/>
              <a:gd name="T28" fmla="*/ 408130 w 2555356"/>
              <a:gd name="T29" fmla="*/ 242530 h 3002260"/>
              <a:gd name="T30" fmla="*/ 101105 w 2555356"/>
              <a:gd name="T31" fmla="*/ 204364 h 3002260"/>
              <a:gd name="T32" fmla="*/ 150448 w 2555356"/>
              <a:gd name="T33" fmla="*/ 243883 h 3002260"/>
              <a:gd name="T34" fmla="*/ 128315 w 2555356"/>
              <a:gd name="T35" fmla="*/ 322848 h 3002260"/>
              <a:gd name="T36" fmla="*/ 70004 w 2555356"/>
              <a:gd name="T37" fmla="*/ 291266 h 3002260"/>
              <a:gd name="T38" fmla="*/ 86809 w 2555356"/>
              <a:gd name="T39" fmla="*/ 208086 h 3002260"/>
              <a:gd name="T40" fmla="*/ 101105 w 2555356"/>
              <a:gd name="T41" fmla="*/ 204364 h 3002260"/>
              <a:gd name="T42" fmla="*/ 200633 w 2555356"/>
              <a:gd name="T43" fmla="*/ 128129 h 3002260"/>
              <a:gd name="T44" fmla="*/ 253869 w 2555356"/>
              <a:gd name="T45" fmla="*/ 177716 h 3002260"/>
              <a:gd name="T46" fmla="*/ 231737 w 2555356"/>
              <a:gd name="T47" fmla="*/ 256680 h 3002260"/>
              <a:gd name="T48" fmla="*/ 157156 w 2555356"/>
              <a:gd name="T49" fmla="*/ 227203 h 3002260"/>
              <a:gd name="T50" fmla="*/ 186163 w 2555356"/>
              <a:gd name="T51" fmla="*/ 131398 h 3002260"/>
              <a:gd name="T52" fmla="*/ 200633 w 2555356"/>
              <a:gd name="T53" fmla="*/ 128129 h 3002260"/>
              <a:gd name="T54" fmla="*/ 316031 w 2555356"/>
              <a:gd name="T55" fmla="*/ 74143 h 3002260"/>
              <a:gd name="T56" fmla="*/ 362052 w 2555356"/>
              <a:gd name="T57" fmla="*/ 109851 h 3002260"/>
              <a:gd name="T58" fmla="*/ 335852 w 2555356"/>
              <a:gd name="T59" fmla="*/ 195128 h 3002260"/>
              <a:gd name="T60" fmla="*/ 265339 w 2555356"/>
              <a:gd name="T61" fmla="*/ 155130 h 3002260"/>
              <a:gd name="T62" fmla="*/ 288244 w 2555356"/>
              <a:gd name="T63" fmla="*/ 78261 h 3002260"/>
              <a:gd name="T64" fmla="*/ 316031 w 2555356"/>
              <a:gd name="T65" fmla="*/ 74143 h 3002260"/>
              <a:gd name="T66" fmla="*/ 449850 w 2555356"/>
              <a:gd name="T67" fmla="*/ 19 h 3002260"/>
              <a:gd name="T68" fmla="*/ 544258 w 2555356"/>
              <a:gd name="T69" fmla="*/ 66107 h 3002260"/>
              <a:gd name="T70" fmla="*/ 521888 w 2555356"/>
              <a:gd name="T71" fmla="*/ 202866 h 3002260"/>
              <a:gd name="T72" fmla="*/ 389699 w 2555356"/>
              <a:gd name="T73" fmla="*/ 156578 h 3002260"/>
              <a:gd name="T74" fmla="*/ 426305 w 2555356"/>
              <a:gd name="T75" fmla="*/ 2988 h 3002260"/>
              <a:gd name="T76" fmla="*/ 449850 w 2555356"/>
              <a:gd name="T77" fmla="*/ 19 h 30022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555356" h="3002260">
                <a:moveTo>
                  <a:pt x="104588" y="1227926"/>
                </a:moveTo>
                <a:cubicBezTo>
                  <a:pt x="190511" y="1235171"/>
                  <a:pt x="341913" y="1376993"/>
                  <a:pt x="375638" y="1437857"/>
                </a:cubicBezTo>
                <a:cubicBezTo>
                  <a:pt x="508723" y="1613872"/>
                  <a:pt x="397494" y="1722724"/>
                  <a:pt x="307885" y="1753065"/>
                </a:cubicBezTo>
                <a:cubicBezTo>
                  <a:pt x="218275" y="1783405"/>
                  <a:pt x="83523" y="1706464"/>
                  <a:pt x="44260" y="1619901"/>
                </a:cubicBezTo>
                <a:cubicBezTo>
                  <a:pt x="4997" y="1533338"/>
                  <a:pt x="-43213" y="1274380"/>
                  <a:pt x="72306" y="1233688"/>
                </a:cubicBezTo>
                <a:cubicBezTo>
                  <a:pt x="81375" y="1228602"/>
                  <a:pt x="92313" y="1226890"/>
                  <a:pt x="104588" y="1227926"/>
                </a:cubicBezTo>
                <a:close/>
                <a:moveTo>
                  <a:pt x="1724846" y="1022621"/>
                </a:moveTo>
                <a:cubicBezTo>
                  <a:pt x="2049834" y="1029760"/>
                  <a:pt x="2411888" y="1141484"/>
                  <a:pt x="2506430" y="1352180"/>
                </a:cubicBezTo>
                <a:cubicBezTo>
                  <a:pt x="2632487" y="1633108"/>
                  <a:pt x="2507863" y="2311770"/>
                  <a:pt x="2214209" y="2443362"/>
                </a:cubicBezTo>
                <a:cubicBezTo>
                  <a:pt x="1920555" y="2574954"/>
                  <a:pt x="1684200" y="2603047"/>
                  <a:pt x="1518035" y="2727247"/>
                </a:cubicBezTo>
                <a:cubicBezTo>
                  <a:pt x="1351870" y="2851446"/>
                  <a:pt x="1374789" y="2904675"/>
                  <a:pt x="1303166" y="2993389"/>
                </a:cubicBezTo>
                <a:lnTo>
                  <a:pt x="220228" y="3002260"/>
                </a:lnTo>
                <a:cubicBezTo>
                  <a:pt x="99902" y="2813004"/>
                  <a:pt x="174390" y="2183134"/>
                  <a:pt x="374934" y="1857850"/>
                </a:cubicBezTo>
                <a:cubicBezTo>
                  <a:pt x="575478" y="1532565"/>
                  <a:pt x="1068243" y="1134831"/>
                  <a:pt x="1423493" y="1050552"/>
                </a:cubicBezTo>
                <a:cubicBezTo>
                  <a:pt x="1512305" y="1029483"/>
                  <a:pt x="1616516" y="1020241"/>
                  <a:pt x="1724846" y="1022621"/>
                </a:cubicBezTo>
                <a:close/>
                <a:moveTo>
                  <a:pt x="427291" y="861696"/>
                </a:moveTo>
                <a:cubicBezTo>
                  <a:pt x="555986" y="846017"/>
                  <a:pt x="602103" y="967463"/>
                  <a:pt x="635828" y="1028327"/>
                </a:cubicBezTo>
                <a:cubicBezTo>
                  <a:pt x="708749" y="1133372"/>
                  <a:pt x="659115" y="1327981"/>
                  <a:pt x="542290" y="1361279"/>
                </a:cubicBezTo>
                <a:cubicBezTo>
                  <a:pt x="425464" y="1394577"/>
                  <a:pt x="325090" y="1308763"/>
                  <a:pt x="295854" y="1228115"/>
                </a:cubicBezTo>
                <a:cubicBezTo>
                  <a:pt x="266619" y="1147466"/>
                  <a:pt x="208381" y="918079"/>
                  <a:pt x="366875" y="877387"/>
                </a:cubicBezTo>
                <a:cubicBezTo>
                  <a:pt x="388835" y="868974"/>
                  <a:pt x="408905" y="863935"/>
                  <a:pt x="427291" y="861696"/>
                </a:cubicBezTo>
                <a:close/>
                <a:moveTo>
                  <a:pt x="847919" y="540252"/>
                </a:moveTo>
                <a:cubicBezTo>
                  <a:pt x="979906" y="533063"/>
                  <a:pt x="1039183" y="688471"/>
                  <a:pt x="1072908" y="749334"/>
                </a:cubicBezTo>
                <a:cubicBezTo>
                  <a:pt x="1111450" y="818893"/>
                  <a:pt x="1133439" y="1029766"/>
                  <a:pt x="979370" y="1082286"/>
                </a:cubicBezTo>
                <a:cubicBezTo>
                  <a:pt x="825300" y="1134805"/>
                  <a:pt x="696276" y="1046035"/>
                  <a:pt x="664176" y="957993"/>
                </a:cubicBezTo>
                <a:cubicBezTo>
                  <a:pt x="632075" y="869952"/>
                  <a:pt x="628271" y="594729"/>
                  <a:pt x="786765" y="554037"/>
                </a:cubicBezTo>
                <a:cubicBezTo>
                  <a:pt x="808725" y="545624"/>
                  <a:pt x="829064" y="541279"/>
                  <a:pt x="847919" y="540252"/>
                </a:cubicBezTo>
                <a:close/>
                <a:moveTo>
                  <a:pt x="1335619" y="312623"/>
                </a:moveTo>
                <a:cubicBezTo>
                  <a:pt x="1439020" y="324318"/>
                  <a:pt x="1501203" y="411016"/>
                  <a:pt x="1530110" y="463185"/>
                </a:cubicBezTo>
                <a:cubicBezTo>
                  <a:pt x="1568653" y="532743"/>
                  <a:pt x="1525570" y="782757"/>
                  <a:pt x="1419383" y="822750"/>
                </a:cubicBezTo>
                <a:cubicBezTo>
                  <a:pt x="1313196" y="862743"/>
                  <a:pt x="1154912" y="736228"/>
                  <a:pt x="1121379" y="654101"/>
                </a:cubicBezTo>
                <a:cubicBezTo>
                  <a:pt x="1087846" y="571973"/>
                  <a:pt x="1025311" y="370679"/>
                  <a:pt x="1218184" y="329987"/>
                </a:cubicBezTo>
                <a:cubicBezTo>
                  <a:pt x="1262105" y="313161"/>
                  <a:pt x="1301151" y="308725"/>
                  <a:pt x="1335619" y="312623"/>
                </a:cubicBezTo>
                <a:close/>
                <a:moveTo>
                  <a:pt x="1901164" y="79"/>
                </a:moveTo>
                <a:cubicBezTo>
                  <a:pt x="2119980" y="-4105"/>
                  <a:pt x="2246260" y="157128"/>
                  <a:pt x="2300156" y="278740"/>
                </a:cubicBezTo>
                <a:cubicBezTo>
                  <a:pt x="2361752" y="417725"/>
                  <a:pt x="2457726" y="704567"/>
                  <a:pt x="2205614" y="855381"/>
                </a:cubicBezTo>
                <a:cubicBezTo>
                  <a:pt x="1953502" y="1006195"/>
                  <a:pt x="1714281" y="800674"/>
                  <a:pt x="1646955" y="660210"/>
                </a:cubicBezTo>
                <a:cubicBezTo>
                  <a:pt x="1579630" y="519747"/>
                  <a:pt x="1520899" y="76177"/>
                  <a:pt x="1801661" y="12598"/>
                </a:cubicBezTo>
                <a:cubicBezTo>
                  <a:pt x="1836756" y="4651"/>
                  <a:pt x="1869904" y="677"/>
                  <a:pt x="1901164" y="79"/>
                </a:cubicBezTo>
                <a:close/>
              </a:path>
            </a:pathLst>
          </a:custGeom>
          <a:gradFill rotWithShape="0">
            <a:gsLst>
              <a:gs pos="0">
                <a:srgbClr val="A8DA73"/>
              </a:gs>
              <a:gs pos="33000">
                <a:srgbClr val="A8DA73"/>
              </a:gs>
              <a:gs pos="100000">
                <a:srgbClr val="6DAA2D"/>
              </a:gs>
            </a:gsLst>
            <a:lin ang="5400000"/>
          </a:gradFill>
          <a:ln w="3175">
            <a:solidFill>
              <a:srgbClr val="A8DA73"/>
            </a:solidFill>
            <a:round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30736" name="组合 18"/>
          <p:cNvGrpSpPr/>
          <p:nvPr/>
        </p:nvGrpSpPr>
        <p:grpSpPr bwMode="auto">
          <a:xfrm>
            <a:off x="1451769" y="1571625"/>
            <a:ext cx="2857500" cy="4643438"/>
            <a:chOff x="0" y="0"/>
            <a:chExt cx="2922423" cy="2396038"/>
          </a:xfrm>
        </p:grpSpPr>
        <p:sp>
          <p:nvSpPr>
            <p:cNvPr id="177200" name="矩形 19"/>
            <p:cNvSpPr>
              <a:spLocks noChangeArrowheads="1"/>
            </p:cNvSpPr>
            <p:nvPr/>
          </p:nvSpPr>
          <p:spPr bwMode="auto">
            <a:xfrm>
              <a:off x="0" y="0"/>
              <a:ext cx="2922423" cy="294897"/>
            </a:xfrm>
            <a:prstGeom prst="rect">
              <a:avLst/>
            </a:prstGeom>
            <a:gradFill rotWithShape="0">
              <a:gsLst>
                <a:gs pos="0">
                  <a:srgbClr val="A8DA73"/>
                </a:gs>
                <a:gs pos="33000">
                  <a:srgbClr val="A8DA73"/>
                </a:gs>
                <a:gs pos="100000">
                  <a:srgbClr val="6DAA2D"/>
                </a:gs>
              </a:gsLst>
              <a:lin ang="5400000"/>
            </a:gradFill>
            <a:ln w="3175">
              <a:solidFill>
                <a:srgbClr val="A8DA73"/>
              </a:solidFill>
              <a:miter lim="800000"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</p:spPr>
          <p:txBody>
            <a:bodyPr lIns="0" r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zh-CN" altLang="en-US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网上报告厅</a:t>
              </a:r>
              <a:r>
                <a:rPr lang="en-US" altLang="zh-CN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3.0</a:t>
              </a:r>
              <a:endPara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201" name="矩形 20"/>
            <p:cNvSpPr>
              <a:spLocks noChangeArrowheads="1"/>
            </p:cNvSpPr>
            <p:nvPr/>
          </p:nvSpPr>
          <p:spPr bwMode="auto">
            <a:xfrm>
              <a:off x="0" y="331759"/>
              <a:ext cx="2922423" cy="2064279"/>
            </a:xfrm>
            <a:prstGeom prst="rect">
              <a:avLst/>
            </a:prstGeom>
            <a:gradFill rotWithShape="0">
              <a:gsLst>
                <a:gs pos="0">
                  <a:srgbClr val="F9F9F9"/>
                </a:gs>
                <a:gs pos="33000">
                  <a:srgbClr val="F9F9F9"/>
                </a:gs>
                <a:gs pos="100000">
                  <a:srgbClr val="D7D7D7"/>
                </a:gs>
              </a:gsLst>
              <a:lin ang="5400000"/>
            </a:gradFill>
            <a:ln w="3175">
              <a:solidFill>
                <a:srgbClr val="EAEAEA"/>
              </a:solidFill>
              <a:miter lim="800000"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</p:spPr>
          <p:txBody>
            <a:bodyPr lIns="180000" tIns="180000" rIns="180000"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4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739" name="组合 21"/>
          <p:cNvGrpSpPr/>
          <p:nvPr/>
        </p:nvGrpSpPr>
        <p:grpSpPr bwMode="auto">
          <a:xfrm>
            <a:off x="7574757" y="1571626"/>
            <a:ext cx="2736850" cy="4564063"/>
            <a:chOff x="0" y="0"/>
            <a:chExt cx="2942678" cy="2237531"/>
          </a:xfrm>
        </p:grpSpPr>
        <p:sp>
          <p:nvSpPr>
            <p:cNvPr id="177198" name="矩形 22"/>
            <p:cNvSpPr>
              <a:spLocks noChangeArrowheads="1"/>
            </p:cNvSpPr>
            <p:nvPr/>
          </p:nvSpPr>
          <p:spPr bwMode="auto">
            <a:xfrm>
              <a:off x="0" y="0"/>
              <a:ext cx="2942678" cy="317535"/>
            </a:xfrm>
            <a:prstGeom prst="rect">
              <a:avLst/>
            </a:prstGeom>
            <a:gradFill rotWithShape="0">
              <a:gsLst>
                <a:gs pos="0">
                  <a:srgbClr val="FAB57D"/>
                </a:gs>
                <a:gs pos="33000">
                  <a:srgbClr val="FAB57D"/>
                </a:gs>
                <a:gs pos="100000">
                  <a:srgbClr val="F68426"/>
                </a:gs>
              </a:gsLst>
              <a:lin ang="5400000"/>
            </a:gradFill>
            <a:ln w="3175">
              <a:solidFill>
                <a:srgbClr val="D7D7D7"/>
              </a:solidFill>
              <a:miter lim="800000"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</p:spPr>
          <p:txBody>
            <a:bodyPr lIns="93296" tIns="46648" rIns="93296" bIns="4664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rgbClr val="F9F9F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网上报告厅</a:t>
              </a:r>
              <a:r>
                <a:rPr lang="en-US" altLang="zh-CN" sz="1800">
                  <a:solidFill>
                    <a:srgbClr val="F9F9F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800">
                  <a:solidFill>
                    <a:srgbClr val="F9F9F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高校版</a:t>
              </a:r>
              <a:endParaRPr lang="zh-CN" altLang="en-US" sz="180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199" name="矩形 23"/>
            <p:cNvSpPr>
              <a:spLocks noChangeArrowheads="1"/>
            </p:cNvSpPr>
            <p:nvPr/>
          </p:nvSpPr>
          <p:spPr bwMode="auto">
            <a:xfrm>
              <a:off x="0" y="350222"/>
              <a:ext cx="2942678" cy="1887309"/>
            </a:xfrm>
            <a:prstGeom prst="rect">
              <a:avLst/>
            </a:prstGeom>
            <a:gradFill rotWithShape="0">
              <a:gsLst>
                <a:gs pos="0">
                  <a:srgbClr val="F9F9F9"/>
                </a:gs>
                <a:gs pos="33000">
                  <a:srgbClr val="F9F9F9"/>
                </a:gs>
                <a:gs pos="100000">
                  <a:srgbClr val="D7D7D7"/>
                </a:gs>
              </a:gsLst>
              <a:lin ang="5400000"/>
            </a:gradFill>
            <a:ln w="3175">
              <a:solidFill>
                <a:srgbClr val="EAEAEA"/>
              </a:solidFill>
              <a:miter lim="800000"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</p:spPr>
          <p:txBody>
            <a:bodyPr lIns="180000" tIns="180000" rIns="180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7162" name="Line 1598"/>
          <p:cNvSpPr>
            <a:spLocks noChangeShapeType="1"/>
          </p:cNvSpPr>
          <p:nvPr/>
        </p:nvSpPr>
        <p:spPr bwMode="auto">
          <a:xfrm>
            <a:off x="6438108" y="6611939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7163" name="Line 1599"/>
          <p:cNvSpPr>
            <a:spLocks noChangeShapeType="1"/>
          </p:cNvSpPr>
          <p:nvPr/>
        </p:nvSpPr>
        <p:spPr bwMode="auto">
          <a:xfrm>
            <a:off x="6438108" y="6611939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7164" name="Line 1600"/>
          <p:cNvSpPr>
            <a:spLocks noChangeShapeType="1"/>
          </p:cNvSpPr>
          <p:nvPr/>
        </p:nvSpPr>
        <p:spPr bwMode="auto">
          <a:xfrm>
            <a:off x="6425408" y="6526214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7165" name="Line 1601"/>
          <p:cNvSpPr>
            <a:spLocks noChangeShapeType="1"/>
          </p:cNvSpPr>
          <p:nvPr/>
        </p:nvSpPr>
        <p:spPr bwMode="auto">
          <a:xfrm>
            <a:off x="6425408" y="6526214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7166" name="Line 1602"/>
          <p:cNvSpPr>
            <a:spLocks noChangeShapeType="1"/>
          </p:cNvSpPr>
          <p:nvPr/>
        </p:nvSpPr>
        <p:spPr bwMode="auto">
          <a:xfrm>
            <a:off x="6412708" y="6459539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7167" name="Line 1603"/>
          <p:cNvSpPr>
            <a:spLocks noChangeShapeType="1"/>
          </p:cNvSpPr>
          <p:nvPr/>
        </p:nvSpPr>
        <p:spPr bwMode="auto">
          <a:xfrm>
            <a:off x="6412708" y="6459539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7168" name="Line 1598"/>
          <p:cNvSpPr>
            <a:spLocks noChangeShapeType="1"/>
          </p:cNvSpPr>
          <p:nvPr/>
        </p:nvSpPr>
        <p:spPr bwMode="auto">
          <a:xfrm>
            <a:off x="6495258" y="6611939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7169" name="Line 1599"/>
          <p:cNvSpPr>
            <a:spLocks noChangeShapeType="1"/>
          </p:cNvSpPr>
          <p:nvPr/>
        </p:nvSpPr>
        <p:spPr bwMode="auto">
          <a:xfrm>
            <a:off x="6495258" y="6611939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7170" name="Line 1600"/>
          <p:cNvSpPr>
            <a:spLocks noChangeShapeType="1"/>
          </p:cNvSpPr>
          <p:nvPr/>
        </p:nvSpPr>
        <p:spPr bwMode="auto">
          <a:xfrm>
            <a:off x="6482558" y="6526214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7171" name="Line 1601"/>
          <p:cNvSpPr>
            <a:spLocks noChangeShapeType="1"/>
          </p:cNvSpPr>
          <p:nvPr/>
        </p:nvSpPr>
        <p:spPr bwMode="auto">
          <a:xfrm>
            <a:off x="6482558" y="6526214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7172" name="Line 1602"/>
          <p:cNvSpPr>
            <a:spLocks noChangeShapeType="1"/>
          </p:cNvSpPr>
          <p:nvPr/>
        </p:nvSpPr>
        <p:spPr bwMode="auto">
          <a:xfrm>
            <a:off x="6469858" y="6459539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7173" name="Line 1603"/>
          <p:cNvSpPr>
            <a:spLocks noChangeShapeType="1"/>
          </p:cNvSpPr>
          <p:nvPr/>
        </p:nvSpPr>
        <p:spPr bwMode="auto">
          <a:xfrm>
            <a:off x="6469858" y="6459539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7174" name="Line 1600"/>
          <p:cNvSpPr>
            <a:spLocks noChangeShapeType="1"/>
          </p:cNvSpPr>
          <p:nvPr/>
        </p:nvSpPr>
        <p:spPr bwMode="auto">
          <a:xfrm>
            <a:off x="6425408" y="6526214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7175" name="Line 1601"/>
          <p:cNvSpPr>
            <a:spLocks noChangeShapeType="1"/>
          </p:cNvSpPr>
          <p:nvPr/>
        </p:nvSpPr>
        <p:spPr bwMode="auto">
          <a:xfrm>
            <a:off x="6425408" y="6526214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7176" name="Line 1602"/>
          <p:cNvSpPr>
            <a:spLocks noChangeShapeType="1"/>
          </p:cNvSpPr>
          <p:nvPr/>
        </p:nvSpPr>
        <p:spPr bwMode="auto">
          <a:xfrm>
            <a:off x="6412708" y="6459539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7177" name="Line 1603"/>
          <p:cNvSpPr>
            <a:spLocks noChangeShapeType="1"/>
          </p:cNvSpPr>
          <p:nvPr/>
        </p:nvSpPr>
        <p:spPr bwMode="auto">
          <a:xfrm>
            <a:off x="6412708" y="6459539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8" name="矩形 48"/>
          <p:cNvSpPr>
            <a:spLocks noChangeArrowheads="1"/>
          </p:cNvSpPr>
          <p:nvPr/>
        </p:nvSpPr>
        <p:spPr bwMode="auto">
          <a:xfrm>
            <a:off x="381794" y="500064"/>
            <a:ext cx="8643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为产品更好</a:t>
            </a:r>
            <a:r>
              <a:rPr lang="zh-CN" altLang="en-US" sz="18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适应市场发展，提高竞争实力</a:t>
            </a:r>
            <a:r>
              <a:rPr lang="zh-CN" altLang="en-US" sz="1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。对原有</a:t>
            </a:r>
            <a:r>
              <a:rPr lang="en-US" altLang="zh-CN" sz="1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个分类体系进行补充提高。</a:t>
            </a:r>
            <a:r>
              <a:rPr lang="zh-CN" altLang="en-US" sz="18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综合素质</a:t>
            </a:r>
            <a:r>
              <a:rPr lang="zh-CN" altLang="en-US" sz="1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根据培养要求分类，</a:t>
            </a:r>
            <a:r>
              <a:rPr lang="zh-CN" altLang="en-US" sz="18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学科报告</a:t>
            </a:r>
            <a:r>
              <a:rPr lang="zh-CN" altLang="en-US" sz="1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根据专业目录方便学习。</a:t>
            </a:r>
            <a:endParaRPr lang="en-US" altLang="zh-CN" sz="18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59" name="矩形 60"/>
          <p:cNvSpPr>
            <a:spLocks noChangeArrowheads="1"/>
          </p:cNvSpPr>
          <p:nvPr/>
        </p:nvSpPr>
        <p:spPr bwMode="auto">
          <a:xfrm>
            <a:off x="2834483" y="4506913"/>
            <a:ext cx="1474787" cy="1708150"/>
          </a:xfrm>
          <a:prstGeom prst="rect">
            <a:avLst/>
          </a:prstGeom>
          <a:noFill/>
          <a:ln w="9525">
            <a:solidFill>
              <a:srgbClr val="77933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7793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探索发现</a:t>
            </a:r>
            <a:endParaRPr lang="en-US" altLang="zh-CN" sz="1400">
              <a:solidFill>
                <a:srgbClr val="7793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7793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军事系列</a:t>
            </a:r>
            <a:endParaRPr lang="en-US" altLang="zh-CN" sz="1400">
              <a:solidFill>
                <a:srgbClr val="7793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7793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经典影视</a:t>
            </a:r>
            <a:endParaRPr lang="en-US" altLang="zh-CN" sz="1400">
              <a:solidFill>
                <a:srgbClr val="7793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7793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大学公开课</a:t>
            </a:r>
            <a:endParaRPr lang="en-US" altLang="zh-CN" sz="1400">
              <a:solidFill>
                <a:srgbClr val="7793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7793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文史系列</a:t>
            </a:r>
            <a:endParaRPr lang="en-US" altLang="zh-CN" sz="1400">
              <a:solidFill>
                <a:srgbClr val="7793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60" name="矩形 61"/>
          <p:cNvSpPr>
            <a:spLocks noChangeArrowheads="1"/>
          </p:cNvSpPr>
          <p:nvPr/>
        </p:nvSpPr>
        <p:spPr bwMode="auto">
          <a:xfrm>
            <a:off x="7668419" y="2363788"/>
            <a:ext cx="1714500" cy="1708150"/>
          </a:xfrm>
          <a:prstGeom prst="rect">
            <a:avLst/>
          </a:prstGeom>
          <a:noFill/>
          <a:ln w="9525">
            <a:solidFill>
              <a:srgbClr val="E46C0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哲学</a:t>
            </a:r>
            <a:endParaRPr lang="en-US" altLang="zh-CN" sz="1400">
              <a:solidFill>
                <a:srgbClr val="E46C0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价值观世界观</a:t>
            </a:r>
            <a:endParaRPr lang="en-US" altLang="zh-CN" sz="1400">
              <a:solidFill>
                <a:srgbClr val="E46C0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法学</a:t>
            </a:r>
            <a:endParaRPr lang="en-US" altLang="zh-CN" sz="1400">
              <a:solidFill>
                <a:srgbClr val="E46C0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心理健康</a:t>
            </a:r>
            <a:endParaRPr lang="en-US" altLang="zh-CN" sz="1400">
              <a:solidFill>
                <a:srgbClr val="E46C0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就业创业</a:t>
            </a:r>
            <a:endParaRPr lang="en-US" altLang="zh-CN" sz="1400">
              <a:solidFill>
                <a:srgbClr val="E46C0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61" name="矩形 62"/>
          <p:cNvSpPr>
            <a:spLocks noChangeArrowheads="1"/>
          </p:cNvSpPr>
          <p:nvPr/>
        </p:nvSpPr>
        <p:spPr bwMode="auto">
          <a:xfrm>
            <a:off x="7596983" y="4071938"/>
            <a:ext cx="1285875" cy="2032000"/>
          </a:xfrm>
          <a:prstGeom prst="rect">
            <a:avLst/>
          </a:prstGeom>
          <a:noFill/>
          <a:ln w="9525">
            <a:solidFill>
              <a:srgbClr val="31859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经济学</a:t>
            </a:r>
            <a:endParaRPr lang="en-US" altLang="zh-CN" sz="1400">
              <a:solidFill>
                <a:srgbClr val="3185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营销学</a:t>
            </a:r>
            <a:endParaRPr lang="en-US" altLang="zh-CN" sz="1400">
              <a:solidFill>
                <a:srgbClr val="3185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理学</a:t>
            </a:r>
            <a:endParaRPr lang="en-US" altLang="zh-CN" sz="1400">
              <a:solidFill>
                <a:srgbClr val="3185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工学</a:t>
            </a:r>
            <a:endParaRPr lang="en-US" altLang="zh-CN" sz="1400">
              <a:solidFill>
                <a:srgbClr val="3185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农学</a:t>
            </a:r>
            <a:endParaRPr lang="en-US" altLang="zh-CN" sz="1400">
              <a:solidFill>
                <a:srgbClr val="3185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医学</a:t>
            </a:r>
            <a:endParaRPr lang="en-US" altLang="zh-CN" sz="1400">
              <a:solidFill>
                <a:srgbClr val="3185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62" name="矩形 47"/>
          <p:cNvSpPr>
            <a:spLocks noChangeArrowheads="1"/>
          </p:cNvSpPr>
          <p:nvPr/>
        </p:nvSpPr>
        <p:spPr bwMode="auto">
          <a:xfrm>
            <a:off x="380208" y="519114"/>
            <a:ext cx="9217025" cy="981075"/>
          </a:xfrm>
          <a:prstGeom prst="rect">
            <a:avLst/>
          </a:prstGeom>
          <a:noFill/>
          <a:ln w="9525">
            <a:solidFill>
              <a:srgbClr val="F89F56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7BC143"/>
              </a:solidFill>
              <a:latin typeface="Calibri" panose="020F0502020204030204" pitchFamily="34" charset="0"/>
            </a:endParaRPr>
          </a:p>
        </p:txBody>
      </p:sp>
      <p:pic>
        <p:nvPicPr>
          <p:cNvPr id="30763" name="Picture 2" descr="E:\仝德志文件，勿删！\03-参考文档\！PPT图片及版面资源\06-PPT精选插图\12-标签\右边角-绿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107" y="465138"/>
            <a:ext cx="11303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4" name="TextBox 50"/>
          <p:cNvSpPr txBox="1">
            <a:spLocks noChangeArrowheads="1"/>
          </p:cNvSpPr>
          <p:nvPr/>
        </p:nvSpPr>
        <p:spPr bwMode="auto">
          <a:xfrm rot="2771384">
            <a:off x="8878095" y="641351"/>
            <a:ext cx="944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备注</a:t>
            </a:r>
            <a:endParaRPr lang="zh-CN" altLang="en-US" sz="1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65" name="矩形 51"/>
          <p:cNvSpPr>
            <a:spLocks noChangeArrowheads="1"/>
          </p:cNvSpPr>
          <p:nvPr/>
        </p:nvSpPr>
        <p:spPr bwMode="auto">
          <a:xfrm>
            <a:off x="8933657" y="5081589"/>
            <a:ext cx="1377950" cy="1062037"/>
          </a:xfrm>
          <a:prstGeom prst="rect">
            <a:avLst/>
          </a:prstGeom>
          <a:noFill/>
          <a:ln w="9525">
            <a:solidFill>
              <a:srgbClr val="604A7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604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教育学</a:t>
            </a:r>
            <a:endParaRPr lang="en-US" altLang="zh-CN" sz="1400">
              <a:solidFill>
                <a:srgbClr val="604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604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身体锻炼</a:t>
            </a:r>
            <a:endParaRPr lang="en-US" altLang="zh-CN" sz="1400">
              <a:solidFill>
                <a:srgbClr val="604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604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能力培养</a:t>
            </a:r>
            <a:endParaRPr lang="en-US" altLang="zh-CN" sz="1400">
              <a:solidFill>
                <a:srgbClr val="604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66" name="矩形 54"/>
          <p:cNvSpPr>
            <a:spLocks noChangeArrowheads="1"/>
          </p:cNvSpPr>
          <p:nvPr/>
        </p:nvSpPr>
        <p:spPr bwMode="auto">
          <a:xfrm>
            <a:off x="9025732" y="3000375"/>
            <a:ext cx="1357312" cy="2032000"/>
          </a:xfrm>
          <a:prstGeom prst="rect">
            <a:avLst/>
          </a:prstGeom>
          <a:noFill/>
          <a:ln w="9525">
            <a:solidFill>
              <a:srgbClr val="77933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7793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文学</a:t>
            </a:r>
            <a:endParaRPr lang="en-US" altLang="zh-CN" sz="1400">
              <a:solidFill>
                <a:srgbClr val="7793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7793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历史学</a:t>
            </a:r>
            <a:endParaRPr lang="zh-CN" altLang="en-US" sz="1400">
              <a:solidFill>
                <a:srgbClr val="7793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7793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艺术学</a:t>
            </a:r>
            <a:endParaRPr lang="zh-CN" altLang="en-US" sz="1400">
              <a:solidFill>
                <a:srgbClr val="7793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7793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综合素质</a:t>
            </a:r>
            <a:endParaRPr lang="en-US" altLang="zh-CN" sz="1400">
              <a:solidFill>
                <a:srgbClr val="7793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7793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文化拓展</a:t>
            </a:r>
            <a:endParaRPr lang="en-US" altLang="zh-CN" sz="1400">
              <a:solidFill>
                <a:srgbClr val="7793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7793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艺术鉴赏</a:t>
            </a:r>
            <a:endParaRPr lang="en-US" altLang="zh-CN" sz="1400">
              <a:solidFill>
                <a:srgbClr val="7793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67" name="矩形 55"/>
          <p:cNvSpPr>
            <a:spLocks noChangeArrowheads="1"/>
          </p:cNvSpPr>
          <p:nvPr/>
        </p:nvSpPr>
        <p:spPr bwMode="auto">
          <a:xfrm>
            <a:off x="1451770" y="4795839"/>
            <a:ext cx="128587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604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体育系列</a:t>
            </a:r>
            <a:endParaRPr lang="en-US" altLang="zh-CN" sz="1400">
              <a:solidFill>
                <a:srgbClr val="604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604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教育培训</a:t>
            </a:r>
            <a:endParaRPr lang="en-US" altLang="zh-CN" sz="1400">
              <a:solidFill>
                <a:srgbClr val="604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604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旅游地理</a:t>
            </a:r>
            <a:endParaRPr lang="en-US" altLang="zh-CN" sz="1400">
              <a:solidFill>
                <a:srgbClr val="604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68" name="矩形 56"/>
          <p:cNvSpPr>
            <a:spLocks noChangeArrowheads="1"/>
          </p:cNvSpPr>
          <p:nvPr/>
        </p:nvSpPr>
        <p:spPr bwMode="auto">
          <a:xfrm>
            <a:off x="2737644" y="2500313"/>
            <a:ext cx="1333500" cy="1708150"/>
          </a:xfrm>
          <a:prstGeom prst="rect">
            <a:avLst/>
          </a:prstGeom>
          <a:noFill/>
          <a:ln w="9525">
            <a:solidFill>
              <a:srgbClr val="E46C0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对话</a:t>
            </a:r>
            <a:endParaRPr lang="en-US" altLang="zh-CN" sz="1400">
              <a:solidFill>
                <a:srgbClr val="E46C0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综合素质</a:t>
            </a:r>
            <a:endParaRPr lang="en-US" altLang="zh-CN" sz="1400">
              <a:solidFill>
                <a:srgbClr val="E46C0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心理健康</a:t>
            </a:r>
            <a:endParaRPr lang="en-US" altLang="zh-CN" sz="1400">
              <a:solidFill>
                <a:srgbClr val="E46C0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法律视点</a:t>
            </a:r>
            <a:endParaRPr lang="en-US" altLang="zh-CN" sz="1400">
              <a:solidFill>
                <a:srgbClr val="E46C0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党政系列</a:t>
            </a:r>
            <a:endParaRPr lang="zh-CN" altLang="en-US" sz="1400">
              <a:solidFill>
                <a:srgbClr val="E46C0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69" name="矩形 57"/>
          <p:cNvSpPr>
            <a:spLocks noChangeArrowheads="1"/>
          </p:cNvSpPr>
          <p:nvPr/>
        </p:nvSpPr>
        <p:spPr bwMode="auto">
          <a:xfrm>
            <a:off x="1548607" y="2146301"/>
            <a:ext cx="1331912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zh-CN" altLang="en-US" sz="14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外语考试</a:t>
            </a:r>
            <a:endParaRPr lang="en-US" altLang="zh-CN" sz="1400">
              <a:solidFill>
                <a:srgbClr val="3185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zh-CN" altLang="en-US" sz="14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医学系列</a:t>
            </a:r>
            <a:endParaRPr lang="en-US" altLang="zh-CN" sz="1400">
              <a:solidFill>
                <a:srgbClr val="3185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zh-CN" altLang="en-US" sz="14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营销系列</a:t>
            </a:r>
            <a:endParaRPr lang="en-US" altLang="zh-CN" sz="1400">
              <a:solidFill>
                <a:srgbClr val="3185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zh-CN" altLang="en-US" sz="14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农林系列</a:t>
            </a:r>
            <a:endParaRPr lang="en-US" altLang="zh-CN" sz="1400">
              <a:solidFill>
                <a:srgbClr val="3185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CN" altLang="en-US" sz="14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理工系列</a:t>
            </a:r>
            <a:endParaRPr lang="zh-CN" altLang="en-US" sz="1400">
              <a:solidFill>
                <a:srgbClr val="3185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zh-CN" altLang="en-US" sz="14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经管系列</a:t>
            </a:r>
            <a:endParaRPr lang="zh-CN" altLang="en-US" sz="1400">
              <a:solidFill>
                <a:srgbClr val="3185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zh-CN" altLang="en-US" sz="1400">
                <a:solidFill>
                  <a:srgbClr val="318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就业择业</a:t>
            </a:r>
            <a:endParaRPr lang="en-US" altLang="zh-CN" sz="1400">
              <a:solidFill>
                <a:srgbClr val="3185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770" name="肘形连接符 68"/>
          <p:cNvCxnSpPr>
            <a:cxnSpLocks noChangeShapeType="1"/>
            <a:stCxn id="177209" idx="7"/>
            <a:endCxn id="30768" idx="0"/>
          </p:cNvCxnSpPr>
          <p:nvPr/>
        </p:nvCxnSpPr>
        <p:spPr bwMode="auto">
          <a:xfrm flipH="1">
            <a:off x="3404394" y="2468563"/>
            <a:ext cx="1358900" cy="31750"/>
          </a:xfrm>
          <a:prstGeom prst="bentConnector4">
            <a:avLst>
              <a:gd name="adj1" fmla="val 14958"/>
              <a:gd name="adj2" fmla="val -809329"/>
            </a:avLst>
          </a:prstGeom>
          <a:noFill/>
          <a:ln w="25400">
            <a:solidFill>
              <a:srgbClr val="E46C0A"/>
            </a:solidFill>
            <a:miter lim="800000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1" name="形状 78"/>
          <p:cNvCxnSpPr>
            <a:cxnSpLocks noChangeShapeType="1"/>
            <a:stCxn id="177207" idx="0"/>
          </p:cNvCxnSpPr>
          <p:nvPr/>
        </p:nvCxnSpPr>
        <p:spPr bwMode="auto">
          <a:xfrm flipH="1">
            <a:off x="1380332" y="2967038"/>
            <a:ext cx="3382962" cy="247650"/>
          </a:xfrm>
          <a:prstGeom prst="bentConnector5">
            <a:avLst>
              <a:gd name="adj1" fmla="val 21208"/>
              <a:gd name="adj2" fmla="val 578264"/>
              <a:gd name="adj3" fmla="val 106685"/>
            </a:avLst>
          </a:prstGeom>
          <a:noFill/>
          <a:ln w="25400">
            <a:solidFill>
              <a:srgbClr val="31859C"/>
            </a:solidFill>
            <a:miter lim="800000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2" name="形状 84"/>
          <p:cNvCxnSpPr>
            <a:cxnSpLocks noChangeShapeType="1"/>
            <a:stCxn id="177205" idx="7"/>
            <a:endCxn id="30767" idx="0"/>
          </p:cNvCxnSpPr>
          <p:nvPr/>
        </p:nvCxnSpPr>
        <p:spPr bwMode="auto">
          <a:xfrm flipH="1">
            <a:off x="2094708" y="4176714"/>
            <a:ext cx="2668587" cy="619125"/>
          </a:xfrm>
          <a:prstGeom prst="bentConnector4">
            <a:avLst>
              <a:gd name="adj1" fmla="val 11523"/>
              <a:gd name="adj2" fmla="val 57269"/>
            </a:avLst>
          </a:prstGeom>
          <a:noFill/>
          <a:ln w="25400">
            <a:solidFill>
              <a:srgbClr val="604A7B"/>
            </a:solidFill>
            <a:miter lim="800000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3" name="肘形连接符 88"/>
          <p:cNvCxnSpPr>
            <a:cxnSpLocks noChangeShapeType="1"/>
            <a:stCxn id="177203" idx="0"/>
            <a:endCxn id="30759" idx="2"/>
          </p:cNvCxnSpPr>
          <p:nvPr/>
        </p:nvCxnSpPr>
        <p:spPr bwMode="auto">
          <a:xfrm flipH="1">
            <a:off x="3572669" y="4746625"/>
            <a:ext cx="1187450" cy="1468438"/>
          </a:xfrm>
          <a:prstGeom prst="bentConnector4">
            <a:avLst>
              <a:gd name="adj1" fmla="val 22407"/>
              <a:gd name="adj2" fmla="val 115560"/>
            </a:avLst>
          </a:prstGeom>
          <a:noFill/>
          <a:ln w="25400">
            <a:solidFill>
              <a:srgbClr val="77933C"/>
            </a:solidFill>
            <a:miter lim="800000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4" name="肘形连接符 99"/>
          <p:cNvCxnSpPr>
            <a:cxnSpLocks noChangeShapeType="1"/>
            <a:stCxn id="177209" idx="3"/>
            <a:endCxn id="30760" idx="1"/>
          </p:cNvCxnSpPr>
          <p:nvPr/>
        </p:nvCxnSpPr>
        <p:spPr bwMode="auto">
          <a:xfrm>
            <a:off x="7074695" y="2109789"/>
            <a:ext cx="593725" cy="110807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E46C0A"/>
            </a:solidFill>
            <a:miter lim="800000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5" name="形状 101"/>
          <p:cNvCxnSpPr>
            <a:cxnSpLocks noChangeShapeType="1"/>
          </p:cNvCxnSpPr>
          <p:nvPr/>
        </p:nvCxnSpPr>
        <p:spPr bwMode="auto">
          <a:xfrm rot="16200000" flipH="1">
            <a:off x="7041357" y="3159125"/>
            <a:ext cx="1039812" cy="928688"/>
          </a:xfrm>
          <a:prstGeom prst="bentConnector3">
            <a:avLst>
              <a:gd name="adj1" fmla="val 36366"/>
            </a:avLst>
          </a:prstGeom>
          <a:noFill/>
          <a:ln w="25400">
            <a:solidFill>
              <a:srgbClr val="31859C"/>
            </a:solidFill>
            <a:miter lim="800000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6" name="形状 104"/>
          <p:cNvCxnSpPr>
            <a:cxnSpLocks noChangeShapeType="1"/>
            <a:stCxn id="177205" idx="4"/>
            <a:endCxn id="30765" idx="2"/>
          </p:cNvCxnSpPr>
          <p:nvPr/>
        </p:nvCxnSpPr>
        <p:spPr bwMode="auto">
          <a:xfrm>
            <a:off x="7074694" y="4176713"/>
            <a:ext cx="2547938" cy="1966912"/>
          </a:xfrm>
          <a:prstGeom prst="bentConnector4">
            <a:avLst>
              <a:gd name="adj1" fmla="val 4292"/>
              <a:gd name="adj2" fmla="val 111625"/>
            </a:avLst>
          </a:prstGeom>
          <a:noFill/>
          <a:ln w="25400">
            <a:solidFill>
              <a:srgbClr val="604A7B"/>
            </a:solidFill>
            <a:miter lim="800000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7" name="肘形连接符 106"/>
          <p:cNvCxnSpPr>
            <a:cxnSpLocks noChangeShapeType="1"/>
            <a:stCxn id="177203" idx="3"/>
            <a:endCxn id="30766" idx="3"/>
          </p:cNvCxnSpPr>
          <p:nvPr/>
        </p:nvCxnSpPr>
        <p:spPr bwMode="auto">
          <a:xfrm flipV="1">
            <a:off x="7071520" y="4016375"/>
            <a:ext cx="3311525" cy="730250"/>
          </a:xfrm>
          <a:prstGeom prst="bentConnector5">
            <a:avLst>
              <a:gd name="adj1" fmla="val 14255"/>
              <a:gd name="adj2" fmla="val -46676"/>
              <a:gd name="adj3" fmla="val 106907"/>
            </a:avLst>
          </a:prstGeom>
          <a:noFill/>
          <a:ln w="25400">
            <a:solidFill>
              <a:srgbClr val="77933C"/>
            </a:solidFill>
            <a:miter lim="800000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6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 animBg="1"/>
      <p:bldP spid="30735" grpId="0" animBg="1"/>
      <p:bldP spid="30758" grpId="0"/>
      <p:bldP spid="30759" grpId="0" animBg="1"/>
      <p:bldP spid="30760" grpId="0" animBg="1"/>
      <p:bldP spid="30761" grpId="0" animBg="1"/>
      <p:bldP spid="30762" grpId="0" animBg="1"/>
      <p:bldP spid="30764" grpId="0"/>
      <p:bldP spid="30765" grpId="0" animBg="1"/>
      <p:bldP spid="30766" grpId="0" animBg="1"/>
      <p:bldP spid="30767" grpId="0"/>
      <p:bldP spid="30768" grpId="0" animBg="1"/>
      <p:bldP spid="307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Documents and Settings\tdz\桌面\tianpin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232" y="3344863"/>
            <a:ext cx="4786312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箭头3"/>
          <p:cNvSpPr>
            <a:spLocks noChangeArrowheads="1"/>
          </p:cNvSpPr>
          <p:nvPr/>
        </p:nvSpPr>
        <p:spPr bwMode="auto">
          <a:xfrm flipV="1">
            <a:off x="1056482" y="3300414"/>
            <a:ext cx="1712912" cy="1876425"/>
          </a:xfrm>
          <a:custGeom>
            <a:avLst/>
            <a:gdLst>
              <a:gd name="T0" fmla="*/ 397729721 w 933"/>
              <a:gd name="T1" fmla="*/ 2147483646 h 1182"/>
              <a:gd name="T2" fmla="*/ 431437186 w 933"/>
              <a:gd name="T3" fmla="*/ 856853125 h 1182"/>
              <a:gd name="T4" fmla="*/ 889836671 w 933"/>
              <a:gd name="T5" fmla="*/ 529232813 h 1182"/>
              <a:gd name="T6" fmla="*/ 2147483646 w 933"/>
              <a:gd name="T7" fmla="*/ 509071563 h 1182"/>
              <a:gd name="T8" fmla="*/ 2147483646 w 933"/>
              <a:gd name="T9" fmla="*/ 806450000 h 1182"/>
              <a:gd name="T10" fmla="*/ 2147483646 w 933"/>
              <a:gd name="T11" fmla="*/ 385584700 h 1182"/>
              <a:gd name="T12" fmla="*/ 2147483646 w 933"/>
              <a:gd name="T13" fmla="*/ 0 h 1182"/>
              <a:gd name="T14" fmla="*/ 2147483646 w 933"/>
              <a:gd name="T15" fmla="*/ 231854375 h 1182"/>
              <a:gd name="T16" fmla="*/ 788719785 w 933"/>
              <a:gd name="T17" fmla="*/ 236894688 h 1182"/>
              <a:gd name="T18" fmla="*/ 0 w 933"/>
              <a:gd name="T19" fmla="*/ 751006563 h 1182"/>
              <a:gd name="T20" fmla="*/ 0 w 933"/>
              <a:gd name="T21" fmla="*/ 2147483646 h 1182"/>
              <a:gd name="T22" fmla="*/ 397729721 w 933"/>
              <a:gd name="T23" fmla="*/ 2147483646 h 11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8" name="箭头2"/>
          <p:cNvSpPr>
            <a:spLocks noChangeArrowheads="1"/>
          </p:cNvSpPr>
          <p:nvPr/>
        </p:nvSpPr>
        <p:spPr bwMode="auto">
          <a:xfrm rot="-5400000">
            <a:off x="1539083" y="2544764"/>
            <a:ext cx="479425" cy="2035175"/>
          </a:xfrm>
          <a:custGeom>
            <a:avLst/>
            <a:gdLst>
              <a:gd name="T0" fmla="*/ 421762327 w 142"/>
              <a:gd name="T1" fmla="*/ 11351829 h 604"/>
              <a:gd name="T2" fmla="*/ 512950988 w 142"/>
              <a:gd name="T3" fmla="*/ 2147483646 h 604"/>
              <a:gd name="T4" fmla="*/ 0 w 142"/>
              <a:gd name="T5" fmla="*/ 2147483646 h 604"/>
              <a:gd name="T6" fmla="*/ 820724957 w 142"/>
              <a:gd name="T7" fmla="*/ 2147483646 h 604"/>
              <a:gd name="T8" fmla="*/ 1618650216 w 142"/>
              <a:gd name="T9" fmla="*/ 2147483646 h 604"/>
              <a:gd name="T10" fmla="*/ 1139893710 w 142"/>
              <a:gd name="T11" fmla="*/ 2147483646 h 604"/>
              <a:gd name="T12" fmla="*/ 1128495549 w 142"/>
              <a:gd name="T13" fmla="*/ 0 h 604"/>
              <a:gd name="T14" fmla="*/ 421762327 w 142"/>
              <a:gd name="T15" fmla="*/ 11351829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9" name="箭头1"/>
          <p:cNvSpPr>
            <a:spLocks noChangeArrowheads="1"/>
          </p:cNvSpPr>
          <p:nvPr/>
        </p:nvSpPr>
        <p:spPr bwMode="auto">
          <a:xfrm>
            <a:off x="1046957" y="1855789"/>
            <a:ext cx="1712912" cy="1876425"/>
          </a:xfrm>
          <a:custGeom>
            <a:avLst/>
            <a:gdLst>
              <a:gd name="T0" fmla="*/ 397729721 w 933"/>
              <a:gd name="T1" fmla="*/ 2147483646 h 1182"/>
              <a:gd name="T2" fmla="*/ 431437186 w 933"/>
              <a:gd name="T3" fmla="*/ 856853125 h 1182"/>
              <a:gd name="T4" fmla="*/ 889836671 w 933"/>
              <a:gd name="T5" fmla="*/ 529232813 h 1182"/>
              <a:gd name="T6" fmla="*/ 2147483646 w 933"/>
              <a:gd name="T7" fmla="*/ 509071563 h 1182"/>
              <a:gd name="T8" fmla="*/ 2147483646 w 933"/>
              <a:gd name="T9" fmla="*/ 806450000 h 1182"/>
              <a:gd name="T10" fmla="*/ 2147483646 w 933"/>
              <a:gd name="T11" fmla="*/ 385584700 h 1182"/>
              <a:gd name="T12" fmla="*/ 2147483646 w 933"/>
              <a:gd name="T13" fmla="*/ 0 h 1182"/>
              <a:gd name="T14" fmla="*/ 2147483646 w 933"/>
              <a:gd name="T15" fmla="*/ 231854375 h 1182"/>
              <a:gd name="T16" fmla="*/ 788719785 w 933"/>
              <a:gd name="T17" fmla="*/ 236894688 h 1182"/>
              <a:gd name="T18" fmla="*/ 0 w 933"/>
              <a:gd name="T19" fmla="*/ 751006563 h 1182"/>
              <a:gd name="T20" fmla="*/ 0 w 933"/>
              <a:gd name="T21" fmla="*/ 2147483646 h 1182"/>
              <a:gd name="T22" fmla="*/ 397729721 w 933"/>
              <a:gd name="T23" fmla="*/ 2147483646 h 11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0" name="文本1"/>
          <p:cNvSpPr>
            <a:spLocks noChangeArrowheads="1"/>
          </p:cNvSpPr>
          <p:nvPr/>
        </p:nvSpPr>
        <p:spPr bwMode="auto">
          <a:xfrm>
            <a:off x="5712620" y="1500188"/>
            <a:ext cx="3598863" cy="1155700"/>
          </a:xfrm>
          <a:prstGeom prst="roundRect">
            <a:avLst>
              <a:gd name="adj" fmla="val 11505"/>
            </a:avLst>
          </a:prstGeom>
          <a:gradFill rotWithShape="0">
            <a:gsLst>
              <a:gs pos="0">
                <a:srgbClr val="F9F9F9"/>
              </a:gs>
              <a:gs pos="33000">
                <a:srgbClr val="F9F9F9"/>
              </a:gs>
              <a:gs pos="100000">
                <a:srgbClr val="D7D7D7"/>
              </a:gs>
            </a:gsLst>
            <a:lin ang="5400000"/>
          </a:gra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根综合素质培养要求分为</a:t>
            </a:r>
            <a:r>
              <a:rPr lang="en-US" altLang="zh-CN" sz="1800" b="1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800" b="1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大类。</a:t>
            </a:r>
            <a:endParaRPr lang="zh-CN" altLang="en-US" sz="1800" b="1">
              <a:solidFill>
                <a:srgbClr val="9848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1" name="标题1"/>
          <p:cNvSpPr>
            <a:spLocks noChangeArrowheads="1"/>
          </p:cNvSpPr>
          <p:nvPr/>
        </p:nvSpPr>
        <p:spPr bwMode="auto">
          <a:xfrm>
            <a:off x="2767808" y="1500188"/>
            <a:ext cx="2828925" cy="1155700"/>
          </a:xfrm>
          <a:prstGeom prst="roundRect">
            <a:avLst>
              <a:gd name="adj" fmla="val 11921"/>
            </a:avLst>
          </a:prstGeom>
          <a:gradFill rotWithShape="0">
            <a:gsLst>
              <a:gs pos="0">
                <a:srgbClr val="7DADFF"/>
              </a:gs>
              <a:gs pos="100000">
                <a:srgbClr val="2676FF"/>
              </a:gs>
            </a:gsLst>
            <a:lin ang="5400000"/>
          </a:gra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综合素质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2" name="文本2"/>
          <p:cNvSpPr>
            <a:spLocks noChangeArrowheads="1"/>
          </p:cNvSpPr>
          <p:nvPr/>
        </p:nvSpPr>
        <p:spPr bwMode="auto">
          <a:xfrm>
            <a:off x="5666582" y="2936875"/>
            <a:ext cx="3598862" cy="1155700"/>
          </a:xfrm>
          <a:prstGeom prst="roundRect">
            <a:avLst>
              <a:gd name="adj" fmla="val 11505"/>
            </a:avLst>
          </a:prstGeom>
          <a:gradFill rotWithShape="0">
            <a:gsLst>
              <a:gs pos="0">
                <a:srgbClr val="F9F9F9"/>
              </a:gs>
              <a:gs pos="33000">
                <a:srgbClr val="F9F9F9"/>
              </a:gs>
              <a:gs pos="100000">
                <a:srgbClr val="D7D7D7"/>
              </a:gs>
            </a:gsLst>
            <a:lin ang="5400000"/>
          </a:gra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2159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最新修订</a:t>
            </a:r>
            <a:r>
              <a:rPr lang="en-US" altLang="zh-CN" sz="1800" b="1">
                <a:solidFill>
                  <a:srgbClr val="2159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b="1">
                <a:solidFill>
                  <a:srgbClr val="2159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普通高等学校本科专业目录（</a:t>
            </a:r>
            <a:r>
              <a:rPr lang="en-US" altLang="zh-CN" sz="1800" b="1">
                <a:solidFill>
                  <a:srgbClr val="2159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1800" b="1">
                <a:solidFill>
                  <a:srgbClr val="2159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800" b="1">
                <a:solidFill>
                  <a:srgbClr val="2159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800" b="1">
                <a:solidFill>
                  <a:srgbClr val="2159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r>
              <a:rPr lang="en-US" altLang="zh-CN" sz="1800" b="1">
                <a:solidFill>
                  <a:srgbClr val="2159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800" b="1">
                <a:solidFill>
                  <a:srgbClr val="2159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大学科。</a:t>
            </a:r>
            <a:endParaRPr lang="zh-CN" altLang="en-US" sz="1800" b="1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3" name="标题2"/>
          <p:cNvSpPr>
            <a:spLocks noChangeArrowheads="1"/>
          </p:cNvSpPr>
          <p:nvPr/>
        </p:nvSpPr>
        <p:spPr bwMode="auto">
          <a:xfrm>
            <a:off x="2780508" y="2936875"/>
            <a:ext cx="2816225" cy="1155700"/>
          </a:xfrm>
          <a:prstGeom prst="roundRect">
            <a:avLst>
              <a:gd name="adj" fmla="val 11921"/>
            </a:avLst>
          </a:prstGeom>
          <a:gradFill rotWithShape="0">
            <a:gsLst>
              <a:gs pos="0">
                <a:srgbClr val="7DADFF"/>
              </a:gs>
              <a:gs pos="100000">
                <a:srgbClr val="2676FF"/>
              </a:gs>
            </a:gsLst>
            <a:lin ang="5400000"/>
          </a:gra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学科报告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4" name="文本3"/>
          <p:cNvSpPr>
            <a:spLocks noChangeArrowheads="1"/>
          </p:cNvSpPr>
          <p:nvPr/>
        </p:nvSpPr>
        <p:spPr bwMode="auto">
          <a:xfrm>
            <a:off x="5666583" y="4387850"/>
            <a:ext cx="3603625" cy="1144588"/>
          </a:xfrm>
          <a:prstGeom prst="roundRect">
            <a:avLst>
              <a:gd name="adj" fmla="val 11505"/>
            </a:avLst>
          </a:prstGeom>
          <a:gradFill rotWithShape="0">
            <a:gsLst>
              <a:gs pos="0">
                <a:srgbClr val="F9F9F9"/>
              </a:gs>
              <a:gs pos="33000">
                <a:srgbClr val="F9F9F9"/>
              </a:gs>
              <a:gs pos="100000">
                <a:srgbClr val="D7D7D7"/>
              </a:gs>
            </a:gsLst>
            <a:lin ang="5400000"/>
          </a:gra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2159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按学科属性定义学科专家分类。</a:t>
            </a:r>
            <a:endParaRPr lang="zh-CN" altLang="en-US" sz="1800" b="1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5" name="标题3"/>
          <p:cNvSpPr>
            <a:spLocks noChangeArrowheads="1"/>
          </p:cNvSpPr>
          <p:nvPr/>
        </p:nvSpPr>
        <p:spPr bwMode="auto">
          <a:xfrm>
            <a:off x="2761457" y="4378326"/>
            <a:ext cx="2836862" cy="1154113"/>
          </a:xfrm>
          <a:prstGeom prst="roundRect">
            <a:avLst>
              <a:gd name="adj" fmla="val 11921"/>
            </a:avLst>
          </a:prstGeom>
          <a:gradFill rotWithShape="0">
            <a:gsLst>
              <a:gs pos="0">
                <a:srgbClr val="7DADFF"/>
              </a:gs>
              <a:gs pos="100000">
                <a:srgbClr val="2676FF"/>
              </a:gs>
            </a:gsLst>
            <a:lin ang="5400000"/>
          </a:gra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学科专家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6" name="Oval 19"/>
          <p:cNvSpPr>
            <a:spLocks noChangeArrowheads="1"/>
          </p:cNvSpPr>
          <p:nvPr/>
        </p:nvSpPr>
        <p:spPr bwMode="auto">
          <a:xfrm>
            <a:off x="529433" y="2797176"/>
            <a:ext cx="1533525" cy="14398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4040"/>
              </a:gs>
              <a:gs pos="33000">
                <a:srgbClr val="FF4040"/>
              </a:gs>
              <a:gs pos="100000">
                <a:srgbClr val="C00000"/>
              </a:gs>
            </a:gsLst>
            <a:lin ang="5400000"/>
          </a:gradFill>
          <a:ln w="3175">
            <a:solidFill>
              <a:srgbClr val="D7D7D7"/>
            </a:solidFill>
            <a:round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</p:spPr>
        <p:txBody>
          <a:bodyPr lIns="126000" rIns="126000" b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分类</a:t>
            </a:r>
            <a:endParaRPr lang="en-US" altLang="zh-CN" sz="2400" b="1" dirty="0">
              <a:solidFill>
                <a:srgbClr val="FFFF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体系</a:t>
            </a:r>
            <a:endParaRPr lang="zh-CN" altLang="en-US" sz="2400" b="1" dirty="0">
              <a:solidFill>
                <a:srgbClr val="FFFF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8189" name="矩形 12"/>
          <p:cNvSpPr>
            <a:spLocks noChangeArrowheads="1"/>
          </p:cNvSpPr>
          <p:nvPr/>
        </p:nvSpPr>
        <p:spPr bwMode="auto">
          <a:xfrm>
            <a:off x="1056482" y="597945"/>
            <a:ext cx="2735044" cy="49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网上报告厅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高校版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31748" grpId="0" animBg="1"/>
      <p:bldP spid="31749" grpId="0" animBg="1"/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48"/>
          <p:cNvSpPr>
            <a:spLocks noChangeArrowheads="1"/>
          </p:cNvSpPr>
          <p:nvPr/>
        </p:nvSpPr>
        <p:spPr bwMode="auto">
          <a:xfrm>
            <a:off x="951708" y="500064"/>
            <a:ext cx="8391525" cy="981075"/>
          </a:xfrm>
          <a:prstGeom prst="rect">
            <a:avLst/>
          </a:prstGeom>
          <a:noFill/>
          <a:ln w="9525">
            <a:solidFill>
              <a:srgbClr val="F89F56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7BC143"/>
              </a:solidFill>
              <a:latin typeface="Calibri" panose="020F0502020204030204" pitchFamily="34" charset="0"/>
            </a:endParaRPr>
          </a:p>
        </p:txBody>
      </p:sp>
      <p:pic>
        <p:nvPicPr>
          <p:cNvPr id="32771" name="Picture 2" descr="E:\仝德志文件，勿删！\03-参考文档\！PPT图片及版面资源\06-PPT精选插图\12-标签\右边角-绿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357" y="465138"/>
            <a:ext cx="11303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4"/>
          <p:cNvSpPr txBox="1">
            <a:spLocks noChangeArrowheads="1"/>
          </p:cNvSpPr>
          <p:nvPr/>
        </p:nvSpPr>
        <p:spPr bwMode="auto">
          <a:xfrm>
            <a:off x="1526383" y="642938"/>
            <a:ext cx="6999287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defTabSz="7207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7207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7207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7207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7207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20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20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20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20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对每个系列进行全新定位，在分类设定的框架下，将身体素质、心理素质、道德素质、人文素质、专业素质深化、细化、全面辅助综合素养。</a:t>
            </a:r>
            <a:endParaRPr lang="en-US" altLang="zh-CN" sz="1600" b="1">
              <a:solidFill>
                <a:srgbClr val="E46C0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3" name="TextBox 51"/>
          <p:cNvSpPr txBox="1">
            <a:spLocks noChangeArrowheads="1"/>
          </p:cNvSpPr>
          <p:nvPr/>
        </p:nvSpPr>
        <p:spPr bwMode="auto">
          <a:xfrm rot="2771384">
            <a:off x="8470901" y="737395"/>
            <a:ext cx="1212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综合素质</a:t>
            </a:r>
            <a:endParaRPr lang="zh-CN" altLang="en-US" sz="1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9206" name="图片 25" descr="20100309164324_70124_137807797_XuanC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208" y="1500189"/>
            <a:ext cx="2105025" cy="1671637"/>
          </a:xfrm>
          <a:prstGeom prst="rect">
            <a:avLst/>
          </a:prstGeom>
          <a:noFill/>
          <a:ln w="9525">
            <a:solidFill>
              <a:srgbClr val="F7964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7" name="图片 43" descr="艺术鉴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858" y="5143500"/>
            <a:ext cx="1857375" cy="1606550"/>
          </a:xfrm>
          <a:prstGeom prst="rect">
            <a:avLst/>
          </a:prstGeom>
          <a:noFill/>
          <a:ln w="9525">
            <a:solidFill>
              <a:srgbClr val="F7964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8" name="图片 44" descr="创业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482" y="3286126"/>
            <a:ext cx="2786062" cy="1781175"/>
          </a:xfrm>
          <a:prstGeom prst="rect">
            <a:avLst/>
          </a:prstGeom>
          <a:noFill/>
          <a:ln w="9525">
            <a:solidFill>
              <a:srgbClr val="F7964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9" name="矩形 43"/>
          <p:cNvSpPr>
            <a:spLocks noChangeArrowheads="1"/>
          </p:cNvSpPr>
          <p:nvPr/>
        </p:nvSpPr>
        <p:spPr bwMode="auto">
          <a:xfrm>
            <a:off x="808832" y="3802064"/>
            <a:ext cx="54864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/>
          </a:p>
        </p:txBody>
      </p:sp>
      <p:cxnSp>
        <p:nvCxnSpPr>
          <p:cNvPr id="32778" name="Line 4"/>
          <p:cNvCxnSpPr>
            <a:cxnSpLocks noChangeShapeType="1"/>
          </p:cNvCxnSpPr>
          <p:nvPr/>
        </p:nvCxnSpPr>
        <p:spPr bwMode="auto">
          <a:xfrm rot="16200000" flipV="1">
            <a:off x="-908843" y="3995738"/>
            <a:ext cx="4152900" cy="0"/>
          </a:xfrm>
          <a:prstGeom prst="line">
            <a:avLst/>
          </a:prstGeom>
          <a:noFill/>
          <a:ln w="28575">
            <a:solidFill>
              <a:srgbClr val="E46C0A"/>
            </a:solidFill>
            <a:rou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9" name="Line 5"/>
          <p:cNvCxnSpPr>
            <a:cxnSpLocks noChangeShapeType="1"/>
          </p:cNvCxnSpPr>
          <p:nvPr/>
        </p:nvCxnSpPr>
        <p:spPr bwMode="auto">
          <a:xfrm>
            <a:off x="1166019" y="6143625"/>
            <a:ext cx="5645150" cy="0"/>
          </a:xfrm>
          <a:prstGeom prst="line">
            <a:avLst/>
          </a:prstGeom>
          <a:noFill/>
          <a:ln w="28575">
            <a:solidFill>
              <a:srgbClr val="E46C0A"/>
            </a:solidFill>
            <a:rou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0" name="Rectangle 13"/>
          <p:cNvSpPr>
            <a:spLocks noChangeArrowheads="1"/>
          </p:cNvSpPr>
          <p:nvPr/>
        </p:nvSpPr>
        <p:spPr bwMode="auto">
          <a:xfrm>
            <a:off x="1237457" y="1785939"/>
            <a:ext cx="5889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层次</a:t>
            </a:r>
            <a:endParaRPr lang="en-US" altLang="zh-CN" sz="1600" b="1">
              <a:solidFill>
                <a:srgbClr val="E46C0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1" name="Rectangle 14"/>
          <p:cNvSpPr>
            <a:spLocks noChangeArrowheads="1"/>
          </p:cNvSpPr>
          <p:nvPr/>
        </p:nvSpPr>
        <p:spPr bwMode="auto">
          <a:xfrm>
            <a:off x="6639719" y="5776914"/>
            <a:ext cx="45720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分类</a:t>
            </a:r>
            <a:endParaRPr lang="en-US" altLang="zh-CN" sz="1600" b="1">
              <a:solidFill>
                <a:srgbClr val="E46C0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782" name="组合 54"/>
          <p:cNvGrpSpPr/>
          <p:nvPr/>
        </p:nvGrpSpPr>
        <p:grpSpPr bwMode="auto">
          <a:xfrm>
            <a:off x="1166019" y="1857376"/>
            <a:ext cx="4376738" cy="4214813"/>
            <a:chOff x="0" y="0"/>
            <a:chExt cx="3946525" cy="3300089"/>
          </a:xfrm>
        </p:grpSpPr>
        <p:sp>
          <p:nvSpPr>
            <p:cNvPr id="179227" name="任意多边形 55"/>
            <p:cNvSpPr>
              <a:spLocks noChangeArrowheads="1"/>
            </p:cNvSpPr>
            <p:nvPr/>
          </p:nvSpPr>
          <p:spPr bwMode="auto">
            <a:xfrm>
              <a:off x="0" y="1898017"/>
              <a:ext cx="3946525" cy="1402072"/>
            </a:xfrm>
            <a:custGeom>
              <a:avLst/>
              <a:gdLst>
                <a:gd name="T0" fmla="*/ 0 w 3787517"/>
                <a:gd name="T1" fmla="*/ 611320 h 1344399"/>
                <a:gd name="T2" fmla="*/ 2069520 w 3787517"/>
                <a:gd name="T3" fmla="*/ 0 h 1344399"/>
                <a:gd name="T4" fmla="*/ 4112208 w 3787517"/>
                <a:gd name="T5" fmla="*/ 662744 h 1344399"/>
                <a:gd name="T6" fmla="*/ 2069147 w 3787517"/>
                <a:gd name="T7" fmla="*/ 1462219 h 1344399"/>
                <a:gd name="T8" fmla="*/ 0 w 3787517"/>
                <a:gd name="T9" fmla="*/ 611320 h 13443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87517" h="1344399">
                  <a:moveTo>
                    <a:pt x="0" y="562062"/>
                  </a:moveTo>
                  <a:lnTo>
                    <a:pt x="1906115" y="0"/>
                  </a:lnTo>
                  <a:lnTo>
                    <a:pt x="3787517" y="609343"/>
                  </a:lnTo>
                  <a:lnTo>
                    <a:pt x="1905772" y="1344399"/>
                  </a:lnTo>
                  <a:lnTo>
                    <a:pt x="0" y="562062"/>
                  </a:lnTo>
                  <a:close/>
                </a:path>
              </a:pathLst>
            </a:custGeom>
            <a:solidFill>
              <a:srgbClr val="A8C8FF"/>
            </a:solidFill>
            <a:ln w="3175">
              <a:solidFill>
                <a:srgbClr val="A8C8FF"/>
              </a:solidFill>
              <a:round/>
            </a:ln>
            <a:effectLst>
              <a:outerShdw dist="88900" dir="2640005" algn="ctr" rotWithShape="0">
                <a:srgbClr val="000000">
                  <a:alpha val="14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228" name="Freeform 23"/>
            <p:cNvSpPr>
              <a:spLocks noChangeArrowheads="1"/>
            </p:cNvSpPr>
            <p:nvPr/>
          </p:nvSpPr>
          <p:spPr bwMode="auto">
            <a:xfrm>
              <a:off x="1432" y="1758805"/>
              <a:ext cx="1985429" cy="1537555"/>
            </a:xfrm>
            <a:custGeom>
              <a:avLst/>
              <a:gdLst>
                <a:gd name="T0" fmla="*/ 2147483646 w 1070"/>
                <a:gd name="T1" fmla="*/ 668668386 h 1098"/>
                <a:gd name="T2" fmla="*/ 1074226566 w 1070"/>
                <a:gd name="T3" fmla="*/ 0 h 1098"/>
                <a:gd name="T4" fmla="*/ 0 w 1070"/>
                <a:gd name="T5" fmla="*/ 1011827417 h 1098"/>
                <a:gd name="T6" fmla="*/ 2147483646 w 1070"/>
                <a:gd name="T7" fmla="*/ 2147483646 h 1098"/>
                <a:gd name="T8" fmla="*/ 2147483646 w 1070"/>
                <a:gd name="T9" fmla="*/ 668668386 h 10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0" h="1098">
                  <a:moveTo>
                    <a:pt x="1070" y="341"/>
                  </a:moveTo>
                  <a:lnTo>
                    <a:pt x="312" y="0"/>
                  </a:lnTo>
                  <a:lnTo>
                    <a:pt x="0" y="516"/>
                  </a:lnTo>
                  <a:lnTo>
                    <a:pt x="1070" y="1098"/>
                  </a:lnTo>
                  <a:lnTo>
                    <a:pt x="1070" y="341"/>
                  </a:lnTo>
                  <a:close/>
                </a:path>
              </a:pathLst>
            </a:custGeom>
            <a:gradFill rotWithShape="0">
              <a:gsLst>
                <a:gs pos="0">
                  <a:srgbClr val="7DADFF"/>
                </a:gs>
                <a:gs pos="100000">
                  <a:srgbClr val="2676FF"/>
                </a:gs>
              </a:gsLst>
              <a:lin ang="5400000"/>
            </a:gradFill>
            <a:ln w="3175">
              <a:solidFill>
                <a:srgbClr val="A8C8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229" name="Freeform 26"/>
            <p:cNvSpPr>
              <a:spLocks noChangeArrowheads="1"/>
            </p:cNvSpPr>
            <p:nvPr/>
          </p:nvSpPr>
          <p:spPr bwMode="auto">
            <a:xfrm>
              <a:off x="1986861" y="1779935"/>
              <a:ext cx="1953938" cy="1516425"/>
            </a:xfrm>
            <a:custGeom>
              <a:avLst/>
              <a:gdLst>
                <a:gd name="T0" fmla="*/ 2147483646 w 1053"/>
                <a:gd name="T1" fmla="*/ 0 h 1083"/>
                <a:gd name="T2" fmla="*/ 0 w 1053"/>
                <a:gd name="T3" fmla="*/ 639150034 h 1083"/>
                <a:gd name="T4" fmla="*/ 0 w 1053"/>
                <a:gd name="T5" fmla="*/ 2123310047 h 1083"/>
                <a:gd name="T6" fmla="*/ 2147483646 w 1053"/>
                <a:gd name="T7" fmla="*/ 1043030160 h 1083"/>
                <a:gd name="T8" fmla="*/ 2147483646 w 1053"/>
                <a:gd name="T9" fmla="*/ 0 h 10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3" h="1083">
                  <a:moveTo>
                    <a:pt x="742" y="0"/>
                  </a:moveTo>
                  <a:lnTo>
                    <a:pt x="0" y="326"/>
                  </a:lnTo>
                  <a:lnTo>
                    <a:pt x="0" y="1083"/>
                  </a:lnTo>
                  <a:lnTo>
                    <a:pt x="1053" y="532"/>
                  </a:lnTo>
                  <a:lnTo>
                    <a:pt x="742" y="0"/>
                  </a:lnTo>
                  <a:close/>
                </a:path>
              </a:pathLst>
            </a:custGeom>
            <a:gradFill rotWithShape="0">
              <a:gsLst>
                <a:gs pos="0">
                  <a:srgbClr val="7DADFF"/>
                </a:gs>
                <a:gs pos="100000">
                  <a:srgbClr val="2676FF"/>
                </a:gs>
              </a:gsLst>
              <a:lin ang="5400000"/>
            </a:gradFill>
            <a:ln w="3175">
              <a:solidFill>
                <a:srgbClr val="A8C8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230" name="Freeform 41"/>
            <p:cNvSpPr>
              <a:spLocks noChangeArrowheads="1"/>
            </p:cNvSpPr>
            <p:nvPr/>
          </p:nvSpPr>
          <p:spPr bwMode="auto">
            <a:xfrm>
              <a:off x="581171" y="1443090"/>
              <a:ext cx="2781320" cy="793016"/>
            </a:xfrm>
            <a:custGeom>
              <a:avLst/>
              <a:gdLst>
                <a:gd name="T0" fmla="*/ 0 w 1500"/>
                <a:gd name="T1" fmla="*/ 442086140 h 567"/>
                <a:gd name="T2" fmla="*/ 2147483646 w 1500"/>
                <a:gd name="T3" fmla="*/ 0 h 567"/>
                <a:gd name="T4" fmla="*/ 2147483646 w 1500"/>
                <a:gd name="T5" fmla="*/ 471427732 h 567"/>
                <a:gd name="T6" fmla="*/ 2147483646 w 1500"/>
                <a:gd name="T7" fmla="*/ 1109125884 h 567"/>
                <a:gd name="T8" fmla="*/ 0 w 1500"/>
                <a:gd name="T9" fmla="*/ 44208614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0" h="567">
                  <a:moveTo>
                    <a:pt x="0" y="226"/>
                  </a:moveTo>
                  <a:lnTo>
                    <a:pt x="758" y="0"/>
                  </a:lnTo>
                  <a:lnTo>
                    <a:pt x="1500" y="241"/>
                  </a:lnTo>
                  <a:lnTo>
                    <a:pt x="758" y="567"/>
                  </a:lnTo>
                  <a:lnTo>
                    <a:pt x="0" y="226"/>
                  </a:lnTo>
                  <a:close/>
                </a:path>
              </a:pathLst>
            </a:custGeom>
            <a:gradFill rotWithShape="0">
              <a:gsLst>
                <a:gs pos="0">
                  <a:srgbClr val="F9F9F9"/>
                </a:gs>
                <a:gs pos="16000">
                  <a:srgbClr val="F9F9F9"/>
                </a:gs>
                <a:gs pos="56000">
                  <a:srgbClr val="D4E4FF"/>
                </a:gs>
                <a:gs pos="100000">
                  <a:srgbClr val="D4E4FF"/>
                </a:gs>
              </a:gsLst>
              <a:lin ang="0"/>
            </a:gradFill>
            <a:ln w="3175">
              <a:solidFill>
                <a:srgbClr val="A8C8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231" name="Freeform 35"/>
            <p:cNvSpPr>
              <a:spLocks noChangeArrowheads="1"/>
            </p:cNvSpPr>
            <p:nvPr/>
          </p:nvSpPr>
          <p:spPr bwMode="auto">
            <a:xfrm>
              <a:off x="659902" y="889967"/>
              <a:ext cx="1326959" cy="1218112"/>
            </a:xfrm>
            <a:custGeom>
              <a:avLst/>
              <a:gdLst>
                <a:gd name="T0" fmla="*/ 2147483646 w 716"/>
                <a:gd name="T1" fmla="*/ 282292556 h 870"/>
                <a:gd name="T2" fmla="*/ 1140321105 w 716"/>
                <a:gd name="T3" fmla="*/ 0 h 870"/>
                <a:gd name="T4" fmla="*/ 0 w 716"/>
                <a:gd name="T5" fmla="*/ 1078198536 h 870"/>
                <a:gd name="T6" fmla="*/ 2147483646 w 716"/>
                <a:gd name="T7" fmla="*/ 1705513614 h 870"/>
                <a:gd name="T8" fmla="*/ 2147483646 w 716"/>
                <a:gd name="T9" fmla="*/ 1703553434 h 870"/>
                <a:gd name="T10" fmla="*/ 2147483646 w 716"/>
                <a:gd name="T11" fmla="*/ 282292556 h 8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6" h="870">
                  <a:moveTo>
                    <a:pt x="716" y="144"/>
                  </a:moveTo>
                  <a:lnTo>
                    <a:pt x="332" y="0"/>
                  </a:lnTo>
                  <a:lnTo>
                    <a:pt x="0" y="550"/>
                  </a:lnTo>
                  <a:lnTo>
                    <a:pt x="713" y="870"/>
                  </a:lnTo>
                  <a:lnTo>
                    <a:pt x="716" y="869"/>
                  </a:lnTo>
                  <a:lnTo>
                    <a:pt x="716" y="144"/>
                  </a:lnTo>
                  <a:close/>
                </a:path>
              </a:pathLst>
            </a:custGeom>
            <a:gradFill rotWithShape="1">
              <a:gsLst>
                <a:gs pos="0">
                  <a:srgbClr val="D4E4FF">
                    <a:alpha val="70000"/>
                  </a:srgbClr>
                </a:gs>
                <a:gs pos="100000">
                  <a:srgbClr val="7DADFF">
                    <a:alpha val="70000"/>
                  </a:srgbClr>
                </a:gs>
              </a:gsLst>
              <a:lin ang="5400000" scaled="1"/>
            </a:gradFill>
            <a:ln w="9525" cap="rnd">
              <a:solidFill>
                <a:srgbClr val="A8C8FF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232" name="Freeform 38"/>
            <p:cNvSpPr>
              <a:spLocks noChangeArrowheads="1"/>
            </p:cNvSpPr>
            <p:nvPr/>
          </p:nvSpPr>
          <p:spPr bwMode="auto">
            <a:xfrm>
              <a:off x="1986861" y="902397"/>
              <a:ext cx="1296899" cy="1205682"/>
            </a:xfrm>
            <a:custGeom>
              <a:avLst/>
              <a:gdLst>
                <a:gd name="T0" fmla="*/ 1294333032 w 699"/>
                <a:gd name="T1" fmla="*/ 0 h 860"/>
                <a:gd name="T2" fmla="*/ 0 w 699"/>
                <a:gd name="T3" fmla="*/ 265339765 h 860"/>
                <a:gd name="T4" fmla="*/ 0 w 699"/>
                <a:gd name="T5" fmla="*/ 1690312890 h 860"/>
                <a:gd name="T6" fmla="*/ 2147483646 w 699"/>
                <a:gd name="T7" fmla="*/ 1086911107 h 860"/>
                <a:gd name="T8" fmla="*/ 1294333032 w 699"/>
                <a:gd name="T9" fmla="*/ 0 h 8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9" h="860">
                  <a:moveTo>
                    <a:pt x="376" y="0"/>
                  </a:moveTo>
                  <a:lnTo>
                    <a:pt x="0" y="135"/>
                  </a:lnTo>
                  <a:lnTo>
                    <a:pt x="0" y="860"/>
                  </a:lnTo>
                  <a:lnTo>
                    <a:pt x="699" y="553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2676FF">
                <a:alpha val="70195"/>
              </a:srgbClr>
            </a:solidFill>
            <a:ln w="3175">
              <a:solidFill>
                <a:srgbClr val="A8C8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233" name="Freeform 44"/>
            <p:cNvSpPr>
              <a:spLocks noChangeArrowheads="1"/>
            </p:cNvSpPr>
            <p:nvPr/>
          </p:nvSpPr>
          <p:spPr bwMode="auto">
            <a:xfrm>
              <a:off x="1273996" y="775614"/>
              <a:ext cx="1409985" cy="315715"/>
            </a:xfrm>
            <a:custGeom>
              <a:avLst/>
              <a:gdLst>
                <a:gd name="T0" fmla="*/ 0 w 760"/>
                <a:gd name="T1" fmla="*/ 160024199 h 226"/>
                <a:gd name="T2" fmla="*/ 1321699531 w 760"/>
                <a:gd name="T3" fmla="*/ 441044076 h 226"/>
                <a:gd name="T4" fmla="*/ 2147483646 w 760"/>
                <a:gd name="T5" fmla="*/ 177588291 h 226"/>
                <a:gd name="T6" fmla="*/ 1321699531 w 760"/>
                <a:gd name="T7" fmla="*/ 0 h 226"/>
                <a:gd name="T8" fmla="*/ 0 w 760"/>
                <a:gd name="T9" fmla="*/ 160024199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0" h="226">
                  <a:moveTo>
                    <a:pt x="0" y="82"/>
                  </a:moveTo>
                  <a:lnTo>
                    <a:pt x="384" y="226"/>
                  </a:lnTo>
                  <a:lnTo>
                    <a:pt x="760" y="91"/>
                  </a:lnTo>
                  <a:lnTo>
                    <a:pt x="384" y="0"/>
                  </a:lnTo>
                  <a:lnTo>
                    <a:pt x="0" y="82"/>
                  </a:lnTo>
                  <a:close/>
                </a:path>
              </a:pathLst>
            </a:custGeom>
            <a:gradFill rotWithShape="0">
              <a:gsLst>
                <a:gs pos="0">
                  <a:srgbClr val="F9F9F9"/>
                </a:gs>
                <a:gs pos="16000">
                  <a:srgbClr val="F9F9F9"/>
                </a:gs>
                <a:gs pos="56000">
                  <a:srgbClr val="D4E4FF"/>
                </a:gs>
                <a:gs pos="100000">
                  <a:srgbClr val="D4E4FF"/>
                </a:gs>
              </a:gsLst>
              <a:lin ang="0"/>
            </a:gradFill>
            <a:ln w="3175">
              <a:solidFill>
                <a:srgbClr val="A8C8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234" name="Freeform 29"/>
            <p:cNvSpPr>
              <a:spLocks noChangeArrowheads="1"/>
            </p:cNvSpPr>
            <p:nvPr/>
          </p:nvSpPr>
          <p:spPr bwMode="auto">
            <a:xfrm>
              <a:off x="1986861" y="0"/>
              <a:ext cx="624115" cy="974489"/>
            </a:xfrm>
            <a:custGeom>
              <a:avLst/>
              <a:gdLst>
                <a:gd name="T0" fmla="*/ 1159284325 w 336"/>
                <a:gd name="T1" fmla="*/ 1127206548 h 696"/>
                <a:gd name="T2" fmla="*/ 0 w 336"/>
                <a:gd name="T3" fmla="*/ 0 h 696"/>
                <a:gd name="T4" fmla="*/ 0 w 336"/>
                <a:gd name="T5" fmla="*/ 1364409211 h 696"/>
                <a:gd name="T6" fmla="*/ 1159284325 w 336"/>
                <a:gd name="T7" fmla="*/ 1127206548 h 6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6" h="696">
                  <a:moveTo>
                    <a:pt x="336" y="575"/>
                  </a:moveTo>
                  <a:lnTo>
                    <a:pt x="0" y="0"/>
                  </a:lnTo>
                  <a:lnTo>
                    <a:pt x="0" y="696"/>
                  </a:lnTo>
                  <a:lnTo>
                    <a:pt x="336" y="575"/>
                  </a:lnTo>
                  <a:close/>
                </a:path>
              </a:pathLst>
            </a:custGeom>
            <a:solidFill>
              <a:srgbClr val="2676FF">
                <a:alpha val="70195"/>
              </a:srgbClr>
            </a:solidFill>
            <a:ln w="3175">
              <a:solidFill>
                <a:srgbClr val="A8C8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235" name="Freeform 32"/>
            <p:cNvSpPr>
              <a:spLocks noChangeArrowheads="1"/>
            </p:cNvSpPr>
            <p:nvPr/>
          </p:nvSpPr>
          <p:spPr bwMode="auto">
            <a:xfrm>
              <a:off x="1349864" y="0"/>
              <a:ext cx="636998" cy="976975"/>
            </a:xfrm>
            <a:custGeom>
              <a:avLst/>
              <a:gdLst>
                <a:gd name="T0" fmla="*/ 0 w 344"/>
                <a:gd name="T1" fmla="*/ 1116685224 h 698"/>
                <a:gd name="T2" fmla="*/ 1165837813 w 344"/>
                <a:gd name="T3" fmla="*/ 1367450073 h 698"/>
                <a:gd name="T4" fmla="*/ 1179553640 w 344"/>
                <a:gd name="T5" fmla="*/ 1363532375 h 698"/>
                <a:gd name="T6" fmla="*/ 1179553640 w 344"/>
                <a:gd name="T7" fmla="*/ 0 h 698"/>
                <a:gd name="T8" fmla="*/ 0 w 344"/>
                <a:gd name="T9" fmla="*/ 1116685224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4" h="698">
                  <a:moveTo>
                    <a:pt x="0" y="570"/>
                  </a:moveTo>
                  <a:lnTo>
                    <a:pt x="340" y="698"/>
                  </a:lnTo>
                  <a:lnTo>
                    <a:pt x="344" y="696"/>
                  </a:lnTo>
                  <a:lnTo>
                    <a:pt x="344" y="0"/>
                  </a:lnTo>
                  <a:lnTo>
                    <a:pt x="0" y="570"/>
                  </a:lnTo>
                  <a:close/>
                </a:path>
              </a:pathLst>
            </a:custGeom>
            <a:solidFill>
              <a:srgbClr val="A8C8FF">
                <a:alpha val="70195"/>
              </a:srgbClr>
            </a:solidFill>
            <a:ln w="3175">
              <a:solidFill>
                <a:srgbClr val="A8C8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792" name="组合 65"/>
          <p:cNvGrpSpPr/>
          <p:nvPr/>
        </p:nvGrpSpPr>
        <p:grpSpPr bwMode="auto">
          <a:xfrm>
            <a:off x="2809082" y="1857376"/>
            <a:ext cx="5637212" cy="900113"/>
            <a:chOff x="0" y="0"/>
            <a:chExt cx="4795725" cy="900989"/>
          </a:xfrm>
        </p:grpSpPr>
        <p:sp>
          <p:nvSpPr>
            <p:cNvPr id="179225" name="TextBox 66"/>
            <p:cNvSpPr txBox="1">
              <a:spLocks noChangeArrowheads="1"/>
            </p:cNvSpPr>
            <p:nvPr/>
          </p:nvSpPr>
          <p:spPr bwMode="auto">
            <a:xfrm flipH="1">
              <a:off x="1397796" y="0"/>
              <a:ext cx="3397929" cy="878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E46C0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文化拓展、艺术鉴赏</a:t>
              </a:r>
              <a:r>
                <a:rPr lang="en-US" altLang="zh-CN" sz="16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6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个层面拓展大学生文化视野。</a:t>
              </a:r>
              <a:endParaRPr lang="en-US" altLang="zh-CN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226" name="TextBox 11"/>
            <p:cNvSpPr txBox="1">
              <a:spLocks noChangeArrowheads="1"/>
            </p:cNvSpPr>
            <p:nvPr/>
          </p:nvSpPr>
          <p:spPr bwMode="auto">
            <a:xfrm flipH="1">
              <a:off x="0" y="500550"/>
              <a:ext cx="1154701" cy="400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1E1C1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文化素养</a:t>
              </a:r>
              <a:endParaRPr lang="en-US" altLang="zh-CN" sz="2000" b="1">
                <a:solidFill>
                  <a:srgbClr val="1E1C1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2795" name="直接连接符 68"/>
          <p:cNvCxnSpPr>
            <a:cxnSpLocks noChangeShapeType="1"/>
          </p:cNvCxnSpPr>
          <p:nvPr/>
        </p:nvCxnSpPr>
        <p:spPr bwMode="auto">
          <a:xfrm flipH="1">
            <a:off x="3523458" y="2795588"/>
            <a:ext cx="3997325" cy="0"/>
          </a:xfrm>
          <a:prstGeom prst="line">
            <a:avLst/>
          </a:prstGeom>
          <a:noFill/>
          <a:ln w="12700">
            <a:solidFill>
              <a:srgbClr val="005DDF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2796" name="组合 69"/>
          <p:cNvGrpSpPr/>
          <p:nvPr/>
        </p:nvGrpSpPr>
        <p:grpSpPr bwMode="auto">
          <a:xfrm>
            <a:off x="2809082" y="3000375"/>
            <a:ext cx="5930900" cy="1244600"/>
            <a:chOff x="0" y="0"/>
            <a:chExt cx="5044245" cy="1245144"/>
          </a:xfrm>
        </p:grpSpPr>
        <p:sp>
          <p:nvSpPr>
            <p:cNvPr id="179223" name="TextBox 70"/>
            <p:cNvSpPr txBox="1">
              <a:spLocks noChangeArrowheads="1"/>
            </p:cNvSpPr>
            <p:nvPr/>
          </p:nvSpPr>
          <p:spPr bwMode="auto">
            <a:xfrm flipH="1">
              <a:off x="1767376" y="0"/>
              <a:ext cx="3276869" cy="87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E46C0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能力培养、就业创业、综合素质</a:t>
              </a:r>
              <a:r>
                <a:rPr lang="zh-CN" altLang="en-US" sz="16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三个分类解读。</a:t>
              </a:r>
              <a:endParaRPr lang="en-US" altLang="zh-CN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224" name="TextBox 11"/>
            <p:cNvSpPr txBox="1">
              <a:spLocks noChangeArrowheads="1"/>
            </p:cNvSpPr>
            <p:nvPr/>
          </p:nvSpPr>
          <p:spPr bwMode="auto">
            <a:xfrm flipH="1">
              <a:off x="0" y="844919"/>
              <a:ext cx="1275913" cy="4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1E1C1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外在素养</a:t>
              </a:r>
              <a:endParaRPr lang="en-US" altLang="zh-CN" sz="2000" b="1">
                <a:solidFill>
                  <a:srgbClr val="1E1C1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2799" name="直接连接符 72"/>
          <p:cNvCxnSpPr>
            <a:cxnSpLocks noChangeShapeType="1"/>
          </p:cNvCxnSpPr>
          <p:nvPr/>
        </p:nvCxnSpPr>
        <p:spPr bwMode="auto">
          <a:xfrm flipH="1">
            <a:off x="4244183" y="3946525"/>
            <a:ext cx="3995737" cy="0"/>
          </a:xfrm>
          <a:prstGeom prst="line">
            <a:avLst/>
          </a:prstGeom>
          <a:noFill/>
          <a:ln w="12700">
            <a:solidFill>
              <a:srgbClr val="005DDF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2800" name="组合 73"/>
          <p:cNvGrpSpPr/>
          <p:nvPr/>
        </p:nvGrpSpPr>
        <p:grpSpPr bwMode="auto">
          <a:xfrm>
            <a:off x="2775745" y="4143376"/>
            <a:ext cx="6678613" cy="1400175"/>
            <a:chOff x="0" y="0"/>
            <a:chExt cx="5678457" cy="1401022"/>
          </a:xfrm>
        </p:grpSpPr>
        <p:sp>
          <p:nvSpPr>
            <p:cNvPr id="179221" name="TextBox 74"/>
            <p:cNvSpPr txBox="1">
              <a:spLocks noChangeArrowheads="1"/>
            </p:cNvSpPr>
            <p:nvPr/>
          </p:nvSpPr>
          <p:spPr bwMode="auto">
            <a:xfrm flipH="1">
              <a:off x="2075937" y="0"/>
              <a:ext cx="3602520" cy="87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E46C0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价值观、世界观，心理健康、身体锻炼</a:t>
              </a:r>
              <a:r>
                <a:rPr lang="zh-CN" altLang="en-US" sz="16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三个方面。是人格健全的基本条件。</a:t>
              </a:r>
              <a:endParaRPr lang="en-US" altLang="zh-CN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222" name="TextBox 11"/>
            <p:cNvSpPr txBox="1">
              <a:spLocks noChangeArrowheads="1"/>
            </p:cNvSpPr>
            <p:nvPr/>
          </p:nvSpPr>
          <p:spPr bwMode="auto">
            <a:xfrm flipH="1">
              <a:off x="0" y="1000730"/>
              <a:ext cx="1243133" cy="400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1E1C1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基本素养</a:t>
              </a:r>
              <a:endParaRPr lang="en-US" altLang="zh-CN" sz="2000" b="1">
                <a:solidFill>
                  <a:srgbClr val="1E1C1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2803" name="直接连接符 76"/>
          <p:cNvCxnSpPr>
            <a:cxnSpLocks noChangeShapeType="1"/>
          </p:cNvCxnSpPr>
          <p:nvPr/>
        </p:nvCxnSpPr>
        <p:spPr bwMode="auto">
          <a:xfrm rot="10800000" flipV="1">
            <a:off x="4712495" y="5143500"/>
            <a:ext cx="4456113" cy="26988"/>
          </a:xfrm>
          <a:prstGeom prst="line">
            <a:avLst/>
          </a:prstGeom>
          <a:noFill/>
          <a:ln w="12700">
            <a:solidFill>
              <a:srgbClr val="005DDF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2" grpId="0"/>
      <p:bldP spid="32773" grpId="0"/>
      <p:bldP spid="32780" grpId="0"/>
      <p:bldP spid="327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组合 1"/>
          <p:cNvGrpSpPr/>
          <p:nvPr/>
        </p:nvGrpSpPr>
        <p:grpSpPr bwMode="auto">
          <a:xfrm>
            <a:off x="1380333" y="2420938"/>
            <a:ext cx="3660775" cy="3663950"/>
            <a:chOff x="0" y="0"/>
            <a:chExt cx="3660775" cy="3663950"/>
          </a:xfrm>
        </p:grpSpPr>
        <p:sp>
          <p:nvSpPr>
            <p:cNvPr id="188445" name="Oval 37"/>
            <p:cNvSpPr>
              <a:spLocks noChangeArrowheads="1"/>
            </p:cNvSpPr>
            <p:nvPr/>
          </p:nvSpPr>
          <p:spPr bwMode="auto">
            <a:xfrm>
              <a:off x="0" y="0"/>
              <a:ext cx="3660775" cy="3663950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000"/>
                </a:gs>
              </a:gsLst>
              <a:lin ang="5400000"/>
            </a:gradFill>
            <a:ln>
              <a:noFill/>
            </a:ln>
            <a:effectLst>
              <a:outerShdw dist="381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8446" name="文本6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58" y="182054"/>
              <a:ext cx="2749296" cy="232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1989" name="直接箭头连接符 9"/>
          <p:cNvCxnSpPr>
            <a:cxnSpLocks noChangeShapeType="1"/>
          </p:cNvCxnSpPr>
          <p:nvPr/>
        </p:nvCxnSpPr>
        <p:spPr bwMode="auto">
          <a:xfrm flipV="1">
            <a:off x="1237457" y="1755776"/>
            <a:ext cx="0" cy="4030663"/>
          </a:xfrm>
          <a:prstGeom prst="straightConnector1">
            <a:avLst/>
          </a:prstGeom>
          <a:noFill/>
          <a:ln w="9525">
            <a:solidFill>
              <a:srgbClr val="984807"/>
            </a:solidFill>
            <a:prstDash val="dash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0" name="TextBox 10"/>
          <p:cNvSpPr txBox="1">
            <a:spLocks noChangeArrowheads="1"/>
          </p:cNvSpPr>
          <p:nvPr/>
        </p:nvSpPr>
        <p:spPr bwMode="auto">
          <a:xfrm>
            <a:off x="635478" y="2332038"/>
            <a:ext cx="492443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按重要程度划分</a:t>
            </a:r>
            <a:endParaRPr lang="zh-CN" altLang="en-US" sz="2000" b="1">
              <a:solidFill>
                <a:srgbClr val="9848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91" name="Oval 38"/>
          <p:cNvSpPr>
            <a:spLocks noChangeArrowheads="1"/>
          </p:cNvSpPr>
          <p:nvPr/>
        </p:nvSpPr>
        <p:spPr bwMode="auto">
          <a:xfrm>
            <a:off x="1801020" y="5529264"/>
            <a:ext cx="3122613" cy="777875"/>
          </a:xfrm>
          <a:prstGeom prst="ellipse">
            <a:avLst/>
          </a:prstGeom>
          <a:gradFill rotWithShape="1">
            <a:gsLst>
              <a:gs pos="0">
                <a:srgbClr val="000000">
                  <a:alpha val="75000"/>
                </a:srgb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grpSp>
        <p:nvGrpSpPr>
          <p:cNvPr id="41992" name="组合 12"/>
          <p:cNvGrpSpPr/>
          <p:nvPr/>
        </p:nvGrpSpPr>
        <p:grpSpPr bwMode="auto">
          <a:xfrm>
            <a:off x="1737519" y="3074989"/>
            <a:ext cx="2984500" cy="3176587"/>
            <a:chOff x="0" y="0"/>
            <a:chExt cx="2984500" cy="3176470"/>
          </a:xfrm>
        </p:grpSpPr>
        <p:sp>
          <p:nvSpPr>
            <p:cNvPr id="188443" name="Oval 39"/>
            <p:cNvSpPr>
              <a:spLocks noChangeArrowheads="1"/>
            </p:cNvSpPr>
            <p:nvPr/>
          </p:nvSpPr>
          <p:spPr bwMode="auto">
            <a:xfrm>
              <a:off x="0" y="0"/>
              <a:ext cx="2984500" cy="2985977"/>
            </a:xfrm>
            <a:prstGeom prst="ellipse">
              <a:avLst/>
            </a:prstGeom>
            <a:gradFill rotWithShape="0">
              <a:gsLst>
                <a:gs pos="0">
                  <a:srgbClr val="FDEADA"/>
                </a:gs>
                <a:gs pos="33000">
                  <a:srgbClr val="FDEADA"/>
                </a:gs>
                <a:gs pos="100000">
                  <a:srgbClr val="FAC090"/>
                </a:gs>
              </a:gsLst>
              <a:lin ang="5400000"/>
            </a:gradFill>
            <a:ln w="3175">
              <a:solidFill>
                <a:srgbClr val="D4E4FF"/>
              </a:solidFill>
              <a:round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</p:spPr>
          <p:txBody>
            <a:bodyPr lIns="0" r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2000" b="1">
                <a:solidFill>
                  <a:srgbClr val="7D7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8444" name="文本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75" y="253419"/>
              <a:ext cx="2749296" cy="292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995" name="组合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532" y="3816350"/>
            <a:ext cx="2292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6" name="组合 18"/>
          <p:cNvGrpSpPr/>
          <p:nvPr/>
        </p:nvGrpSpPr>
        <p:grpSpPr bwMode="auto">
          <a:xfrm>
            <a:off x="4404519" y="2055813"/>
            <a:ext cx="4795838" cy="868362"/>
            <a:chOff x="0" y="0"/>
            <a:chExt cx="4796174" cy="868881"/>
          </a:xfrm>
        </p:grpSpPr>
        <p:sp>
          <p:nvSpPr>
            <p:cNvPr id="188441" name="Line 46"/>
            <p:cNvSpPr>
              <a:spLocks noChangeShapeType="1"/>
            </p:cNvSpPr>
            <p:nvPr/>
          </p:nvSpPr>
          <p:spPr bwMode="auto">
            <a:xfrm>
              <a:off x="0" y="868881"/>
              <a:ext cx="4753308" cy="0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88442" name="矩形 2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318" y="-25860"/>
              <a:ext cx="103639" cy="774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99" name="组合 21"/>
          <p:cNvGrpSpPr/>
          <p:nvPr/>
        </p:nvGrpSpPr>
        <p:grpSpPr bwMode="auto">
          <a:xfrm>
            <a:off x="4404519" y="3500439"/>
            <a:ext cx="4795838" cy="865187"/>
            <a:chOff x="0" y="0"/>
            <a:chExt cx="4796176" cy="864096"/>
          </a:xfrm>
        </p:grpSpPr>
        <p:sp>
          <p:nvSpPr>
            <p:cNvPr id="188439" name="Line 47"/>
            <p:cNvSpPr>
              <a:spLocks noChangeShapeType="1"/>
            </p:cNvSpPr>
            <p:nvPr/>
          </p:nvSpPr>
          <p:spPr bwMode="auto">
            <a:xfrm>
              <a:off x="0" y="864096"/>
              <a:ext cx="4753310" cy="0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88440" name="矩形 2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320" y="-25686"/>
              <a:ext cx="103639" cy="77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002" name="组合 24"/>
          <p:cNvGrpSpPr/>
          <p:nvPr/>
        </p:nvGrpSpPr>
        <p:grpSpPr bwMode="auto">
          <a:xfrm>
            <a:off x="3828257" y="4876801"/>
            <a:ext cx="5372100" cy="855663"/>
            <a:chOff x="0" y="0"/>
            <a:chExt cx="5372437" cy="857048"/>
          </a:xfrm>
        </p:grpSpPr>
        <p:sp>
          <p:nvSpPr>
            <p:cNvPr id="188437" name="Line 48"/>
            <p:cNvSpPr>
              <a:spLocks noChangeShapeType="1"/>
            </p:cNvSpPr>
            <p:nvPr/>
          </p:nvSpPr>
          <p:spPr bwMode="auto">
            <a:xfrm>
              <a:off x="0" y="857048"/>
              <a:ext cx="5329571" cy="0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88438" name="矩形 2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581" y="-30529"/>
              <a:ext cx="103639" cy="78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005" name="TextBox 27"/>
          <p:cNvSpPr txBox="1">
            <a:spLocks noChangeArrowheads="1"/>
          </p:cNvSpPr>
          <p:nvPr/>
        </p:nvSpPr>
        <p:spPr bwMode="auto">
          <a:xfrm flipH="1">
            <a:off x="5309394" y="4987925"/>
            <a:ext cx="3798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历史、艺术学、法学、文学</a:t>
            </a:r>
            <a:endParaRPr lang="en-US" altLang="zh-CN" sz="1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06" name="TextBox 28"/>
          <p:cNvSpPr txBox="1">
            <a:spLocks noChangeArrowheads="1"/>
          </p:cNvSpPr>
          <p:nvPr/>
        </p:nvSpPr>
        <p:spPr bwMode="auto">
          <a:xfrm flipH="1">
            <a:off x="5349083" y="3600450"/>
            <a:ext cx="3798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经济学、管理学、教育学、哲学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07" name="TextBox 29"/>
          <p:cNvSpPr txBox="1">
            <a:spLocks noChangeArrowheads="1"/>
          </p:cNvSpPr>
          <p:nvPr/>
        </p:nvSpPr>
        <p:spPr bwMode="auto">
          <a:xfrm flipH="1">
            <a:off x="5309394" y="2243138"/>
            <a:ext cx="3798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理学、工学、农学、医学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8430" name="图片 30" descr="教育学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319" y="3429000"/>
            <a:ext cx="1728788" cy="1500188"/>
          </a:xfrm>
          <a:prstGeom prst="rect">
            <a:avLst/>
          </a:prstGeom>
          <a:noFill/>
          <a:ln w="9525">
            <a:solidFill>
              <a:srgbClr val="604A7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31" name="图片 31" descr="3600442_112412063441_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857" y="4929188"/>
            <a:ext cx="2000250" cy="2000250"/>
          </a:xfrm>
          <a:prstGeom prst="rect">
            <a:avLst/>
          </a:prstGeom>
          <a:noFill/>
          <a:ln w="9525">
            <a:solidFill>
              <a:srgbClr val="604A7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32" name="图片 32" descr="01200000030999126812729385658_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358" y="1709739"/>
            <a:ext cx="2643187" cy="1647825"/>
          </a:xfrm>
          <a:prstGeom prst="rect">
            <a:avLst/>
          </a:prstGeom>
          <a:noFill/>
          <a:ln w="9525">
            <a:solidFill>
              <a:srgbClr val="604A7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11" name="Text Box 23"/>
          <p:cNvSpPr txBox="1">
            <a:spLocks noChangeArrowheads="1"/>
          </p:cNvSpPr>
          <p:nvPr/>
        </p:nvSpPr>
        <p:spPr bwMode="auto">
          <a:xfrm>
            <a:off x="523083" y="504826"/>
            <a:ext cx="8359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600" b="1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学科报告按照最新修订的</a:t>
            </a:r>
            <a:r>
              <a:rPr lang="en-US" altLang="zh-CN" sz="1600" b="1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b="1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普通高等学校本科专业目录（</a:t>
            </a:r>
            <a:r>
              <a:rPr lang="en-US" altLang="zh-CN" sz="1600" b="1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1600" b="1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b="1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b="1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分为</a:t>
            </a:r>
            <a:r>
              <a:rPr lang="en-US" altLang="zh-CN" sz="1600" b="1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b="1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大学科体系、</a:t>
            </a:r>
            <a:r>
              <a:rPr lang="en-US" altLang="zh-CN" sz="1600" b="1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92</a:t>
            </a:r>
            <a:r>
              <a:rPr lang="zh-CN" altLang="en-US" sz="1600" b="1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个学科类、</a:t>
            </a:r>
            <a:r>
              <a:rPr lang="en-US" altLang="zh-CN" sz="1600" b="1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506</a:t>
            </a:r>
            <a:r>
              <a:rPr lang="zh-CN" altLang="en-US" sz="1600" b="1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个专业。通过专业知识、非专业内容整体填充知识范畴。</a:t>
            </a:r>
            <a:endParaRPr lang="en-US" altLang="zh-CN" sz="1600"/>
          </a:p>
        </p:txBody>
      </p:sp>
      <p:sp>
        <p:nvSpPr>
          <p:cNvPr id="42012" name="矩形 37"/>
          <p:cNvSpPr>
            <a:spLocks noChangeArrowheads="1"/>
          </p:cNvSpPr>
          <p:nvPr/>
        </p:nvSpPr>
        <p:spPr bwMode="auto">
          <a:xfrm>
            <a:off x="594519" y="519113"/>
            <a:ext cx="8859838" cy="1052512"/>
          </a:xfrm>
          <a:prstGeom prst="rect">
            <a:avLst/>
          </a:prstGeom>
          <a:noFill/>
          <a:ln w="9525">
            <a:solidFill>
              <a:srgbClr val="F89F56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7BC143"/>
              </a:solidFill>
              <a:latin typeface="Calibri" panose="020F0502020204030204" pitchFamily="34" charset="0"/>
            </a:endParaRPr>
          </a:p>
        </p:txBody>
      </p:sp>
      <p:pic>
        <p:nvPicPr>
          <p:cNvPr id="42013" name="Picture 2" descr="E:\仝德志文件，勿删！\03-参考文档\！PPT图片及版面资源\06-PPT精选插图\12-标签\右边角-绿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494" y="500063"/>
            <a:ext cx="11303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4" name="TextBox 36"/>
          <p:cNvSpPr txBox="1">
            <a:spLocks noChangeArrowheads="1"/>
          </p:cNvSpPr>
          <p:nvPr/>
        </p:nvSpPr>
        <p:spPr bwMode="auto">
          <a:xfrm rot="2540654">
            <a:off x="8489157" y="717550"/>
            <a:ext cx="1212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学科报告</a:t>
            </a:r>
            <a:endParaRPr lang="zh-CN" altLang="en-US" sz="1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41991" grpId="0" animBg="1"/>
      <p:bldP spid="42005" grpId="0"/>
      <p:bldP spid="42006" grpId="0"/>
      <p:bldP spid="42007" grpId="0"/>
      <p:bldP spid="42012" grpId="0" animBg="1"/>
      <p:bldP spid="420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12192000" cy="981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854153" y="306106"/>
            <a:ext cx="664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新网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3.0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分类，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其中一级分类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个，二级分类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96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054558" y="1105724"/>
          <a:ext cx="2574762" cy="5226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6154"/>
                <a:gridCol w="1288608"/>
              </a:tblGrid>
              <a:tr h="22636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一级分类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二级分类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ctr"/>
                </a:tc>
              </a:tr>
              <a:tr h="166667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党政系列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党的建设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b"/>
                </a:tc>
              </a:tr>
              <a:tr h="166667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党员学习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b"/>
                </a:tc>
              </a:tr>
              <a:tr h="166667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改革开放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b"/>
                </a:tc>
              </a:tr>
              <a:tr h="166667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科学发展观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b"/>
                </a:tc>
              </a:tr>
              <a:tr h="166667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理论学习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b"/>
                </a:tc>
              </a:tr>
              <a:tr h="166667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领导艺术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b"/>
                </a:tc>
              </a:tr>
              <a:tr h="166667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前沿观察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b"/>
                </a:tc>
              </a:tr>
              <a:tr h="166667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文化中国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b"/>
                </a:tc>
              </a:tr>
              <a:tr h="166667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应急管理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b"/>
                </a:tc>
              </a:tr>
              <a:tr h="166667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政策指导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b"/>
                </a:tc>
              </a:tr>
              <a:tr h="1666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法律视点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法规解读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b"/>
                </a:tc>
              </a:tr>
              <a:tr h="166667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法律讲堂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b"/>
                </a:tc>
              </a:tr>
              <a:tr h="16666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教育培训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出国留学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b"/>
                </a:tc>
              </a:tr>
              <a:tr h="166667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计算机培训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b"/>
                </a:tc>
              </a:tr>
              <a:tr h="166667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技能培训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b"/>
                </a:tc>
              </a:tr>
              <a:tr h="166667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教育改革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b"/>
                </a:tc>
              </a:tr>
              <a:tr h="166667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考研学习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b"/>
                </a:tc>
              </a:tr>
              <a:tr h="166667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素质修养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b"/>
                </a:tc>
              </a:tr>
              <a:tr h="166667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图书馆学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b"/>
                </a:tc>
              </a:tr>
              <a:tr h="1666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经管系列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经济讲堂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b"/>
                </a:tc>
              </a:tr>
              <a:tr h="166667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企业管理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b"/>
                </a:tc>
              </a:tr>
              <a:tr h="16666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就业择业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创业求职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b"/>
                </a:tc>
              </a:tr>
              <a:tr h="166667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商务礼仪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b"/>
                </a:tc>
              </a:tr>
              <a:tr h="166667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职场生活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b"/>
                </a:tc>
              </a:tr>
              <a:tr h="166667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职业规划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b"/>
                </a:tc>
              </a:tr>
              <a:tr h="16666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理工系列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环境科学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b"/>
                </a:tc>
              </a:tr>
              <a:tr h="166667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建筑设计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b"/>
                </a:tc>
              </a:tr>
              <a:tr h="166667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科技讲堂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b"/>
                </a:tc>
              </a:tr>
              <a:tr h="166667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科技前沿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b"/>
                </a:tc>
              </a:tr>
              <a:tr h="166667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现代科技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08" marR="6608" marT="6608" marB="0" anchor="b"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613814" y="1098083"/>
          <a:ext cx="2578838" cy="52340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1588"/>
                <a:gridCol w="1437250"/>
              </a:tblGrid>
              <a:tr h="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农林系列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民生科普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农村建设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农林科技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政策形势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种植养殖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体育系列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棋牌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球类运动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体育运动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舞蹈健身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中国武术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外语学习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高级外语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商务英语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雅思闯关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语言与交流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外语入门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文史系列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历史长廊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名人经传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文学艺术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心理健康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沟通与交流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家庭心理学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教育心理学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两性关系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校园专题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心理与职业发展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医学系列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健康科学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临床教学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医疗自救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中医教学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营销系列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国际贸易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企业创新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商务谈判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营销管理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资源整合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8280841" y="1105724"/>
          <a:ext cx="2428007" cy="52340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4818"/>
                <a:gridCol w="1353189"/>
              </a:tblGrid>
              <a:tr h="0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综合素质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个人修养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国学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华夏文明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环球视野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鉴宝欣赏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美食天下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名人轶事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生活百科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文化礼仪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中国记忆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对话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对话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ctr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高端访问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ctr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名家访谈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ctr"/>
                </a:tc>
              </a:tr>
              <a:tr h="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军事系列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兵器装备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兵种讲解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军事分析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军事纪实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军事人物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战役事件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旅游地理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华夏风情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历史名城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魅力城市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民族文化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世界地理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异国风情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中国名寺古刹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著名景点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走遍亚洲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探索发现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科普生活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科学探秘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人文万象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宇宙探索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自然探秘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07" marR="6207" marT="6207" marB="0" anchor="b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产品功能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526" y="855974"/>
            <a:ext cx="7931183" cy="5928136"/>
          </a:xfrm>
          <a:prstGeom prst="rect">
            <a:avLst/>
          </a:prstGeom>
        </p:spPr>
      </p:pic>
      <p:sp>
        <p:nvSpPr>
          <p:cNvPr id="4" name="矩形 12"/>
          <p:cNvSpPr>
            <a:spLocks noChangeArrowheads="1"/>
          </p:cNvSpPr>
          <p:nvPr/>
        </p:nvSpPr>
        <p:spPr bwMode="auto">
          <a:xfrm>
            <a:off x="1040640" y="606995"/>
            <a:ext cx="1415772" cy="49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前台功能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3466" y="1148545"/>
            <a:ext cx="7357479" cy="5709455"/>
          </a:xfrm>
          <a:prstGeom prst="rect">
            <a:avLst/>
          </a:prstGeom>
        </p:spPr>
      </p:pic>
      <p:sp>
        <p:nvSpPr>
          <p:cNvPr id="4" name="矩形 12"/>
          <p:cNvSpPr>
            <a:spLocks noChangeArrowheads="1"/>
          </p:cNvSpPr>
          <p:nvPr/>
        </p:nvSpPr>
        <p:spPr bwMode="auto">
          <a:xfrm>
            <a:off x="1063274" y="634723"/>
            <a:ext cx="233108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后台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&amp;APP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页面展示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http://wsbgt.bjadks.com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8" y="2105077"/>
            <a:ext cx="2743200" cy="1714500"/>
          </a:xfrm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48" y="2105077"/>
            <a:ext cx="2743200" cy="1714500"/>
          </a:xfrm>
          <a:prstGeom prst="rect">
            <a:avLst/>
          </a:prstGeom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58" y="2105077"/>
            <a:ext cx="2743200" cy="1714500"/>
          </a:xfrm>
          <a:prstGeom prst="rect">
            <a:avLst/>
          </a:prstGeom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8" y="4186056"/>
            <a:ext cx="2743200" cy="1714500"/>
          </a:xfrm>
          <a:prstGeom prst="rect">
            <a:avLst/>
          </a:prstGeom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48" y="4186056"/>
            <a:ext cx="2743200" cy="1714500"/>
          </a:xfrm>
          <a:prstGeom prst="rect">
            <a:avLst/>
          </a:prstGeom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58" y="4186056"/>
            <a:ext cx="2743200" cy="1714500"/>
          </a:xfrm>
          <a:prstGeom prst="rect">
            <a:avLst/>
          </a:prstGeom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产品定位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产品</a:t>
            </a:r>
            <a:r>
              <a:rPr lang="zh-CN" altLang="en-US" dirty="0" smtClean="0"/>
              <a:t>架构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资源体系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产品功能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页面展示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产品服务</a:t>
            </a:r>
            <a:endParaRPr lang="en-US" altLang="zh-CN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皮肤功能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以下展示的两个首页是在程序之外通过设计和前端实现的主题切换，不影响上边提到的客户版本升级迭代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63" y="3303815"/>
            <a:ext cx="4303360" cy="2689599"/>
          </a:xfrm>
          <a:prstGeom prst="rect">
            <a:avLst/>
          </a:prstGeom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328" y="3303815"/>
            <a:ext cx="4303360" cy="2689599"/>
          </a:xfrm>
          <a:prstGeom prst="rect">
            <a:avLst/>
          </a:prstGeom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文本框 17"/>
          <p:cNvSpPr txBox="1">
            <a:spLocks noChangeArrowheads="1"/>
          </p:cNvSpPr>
          <p:nvPr/>
        </p:nvSpPr>
        <p:spPr bwMode="auto">
          <a:xfrm>
            <a:off x="3390900" y="504825"/>
            <a:ext cx="5410200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rgbClr val="1570C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资源内容</a:t>
            </a:r>
            <a:r>
              <a:rPr lang="zh-CN" altLang="en-US" sz="3200" b="1" dirty="0">
                <a:solidFill>
                  <a:srgbClr val="1570C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版面</a:t>
            </a:r>
            <a:r>
              <a:rPr lang="zh-CN" altLang="en-US" sz="3200" b="1" dirty="0" smtClean="0">
                <a:solidFill>
                  <a:srgbClr val="1570C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</a:t>
            </a:r>
            <a:endParaRPr lang="zh-CN" altLang="en-US" sz="3200" b="1" dirty="0">
              <a:solidFill>
                <a:srgbClr val="1570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408" name="Picture 2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4635" y="1294336"/>
            <a:ext cx="1162843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679" y="2882663"/>
            <a:ext cx="17335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4794" y="2857929"/>
            <a:ext cx="1676723" cy="53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1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1226" y="2792530"/>
            <a:ext cx="1800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2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827" y="3548276"/>
            <a:ext cx="3194357" cy="29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3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3897" y="3544011"/>
            <a:ext cx="28479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4" name="Picture 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45700" y="3437117"/>
            <a:ext cx="3359696" cy="325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5" name="Picture 3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38087" y="890801"/>
            <a:ext cx="8313737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7" name="组合 14"/>
          <p:cNvGrpSpPr/>
          <p:nvPr/>
        </p:nvGrpSpPr>
        <p:grpSpPr bwMode="auto">
          <a:xfrm flipV="1">
            <a:off x="0" y="5829300"/>
            <a:ext cx="1028700" cy="1028700"/>
            <a:chOff x="0" y="0"/>
            <a:chExt cx="3600450" cy="3600450"/>
          </a:xfrm>
        </p:grpSpPr>
        <p:sp>
          <p:nvSpPr>
            <p:cNvPr id="16" name="直角三角形 15"/>
            <p:cNvSpPr/>
            <p:nvPr/>
          </p:nvSpPr>
          <p:spPr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直角三角形 16"/>
            <p:cNvSpPr/>
            <p:nvPr/>
          </p:nvSpPr>
          <p:spPr>
            <a:xfrm rot="5400000">
              <a:off x="4" y="0"/>
              <a:ext cx="2972592" cy="2972596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9" name="矩形 28"/>
          <p:cNvSpPr/>
          <p:nvPr/>
        </p:nvSpPr>
        <p:spPr bwMode="auto">
          <a:xfrm>
            <a:off x="8219497" y="1201001"/>
            <a:ext cx="1579595" cy="409433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7728178" y="846160"/>
            <a:ext cx="1129220" cy="272955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8929180" y="832512"/>
            <a:ext cx="733436" cy="286603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4152464" y="1187355"/>
            <a:ext cx="4008897" cy="40943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1750457" y="4641563"/>
            <a:ext cx="8075931" cy="68106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1955174" y="5433134"/>
            <a:ext cx="1060982" cy="476347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1654922" y="1693647"/>
            <a:ext cx="8458069" cy="2782820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8980225" y="5460429"/>
            <a:ext cx="696037" cy="476347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1875562" y="5977719"/>
            <a:ext cx="8005418" cy="409433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39" name="直接箭头连接符 38"/>
          <p:cNvCxnSpPr/>
          <p:nvPr/>
        </p:nvCxnSpPr>
        <p:spPr bwMode="auto">
          <a:xfrm flipV="1">
            <a:off x="9662614" y="723331"/>
            <a:ext cx="655093" cy="272956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278066" y="778503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户登录注册处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 bwMode="auto">
          <a:xfrm flipH="1" flipV="1">
            <a:off x="7615452" y="532264"/>
            <a:ext cx="423079" cy="313897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455391" y="191068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所在大学范围显示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7" name="直接箭头连接符 46"/>
          <p:cNvCxnSpPr>
            <a:endCxn id="26655" idx="0"/>
          </p:cNvCxnSpPr>
          <p:nvPr/>
        </p:nvCxnSpPr>
        <p:spPr bwMode="auto">
          <a:xfrm flipH="1" flipV="1">
            <a:off x="5794956" y="890801"/>
            <a:ext cx="141820" cy="282907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254389" y="53226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导航引导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0" name="直接箭头连接符 49"/>
          <p:cNvCxnSpPr/>
          <p:nvPr/>
        </p:nvCxnSpPr>
        <p:spPr bwMode="auto">
          <a:xfrm flipH="1" flipV="1">
            <a:off x="1228299" y="2947916"/>
            <a:ext cx="2033517" cy="136478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63774" y="2429301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Banner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主题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轮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播展示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5" name="直接箭头连接符 54"/>
          <p:cNvCxnSpPr/>
          <p:nvPr/>
        </p:nvCxnSpPr>
        <p:spPr bwMode="auto">
          <a:xfrm flipH="1">
            <a:off x="1378424" y="4940490"/>
            <a:ext cx="1296537" cy="0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27549" y="465388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资源类别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展示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9" name="直接箭头连接符 58"/>
          <p:cNvCxnSpPr/>
          <p:nvPr/>
        </p:nvCxnSpPr>
        <p:spPr bwMode="auto">
          <a:xfrm flipH="1">
            <a:off x="1665027" y="5718412"/>
            <a:ext cx="682388" cy="13648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59558" y="544545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资源划分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板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块标题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3" name="直接箭头连接符 62"/>
          <p:cNvCxnSpPr/>
          <p:nvPr/>
        </p:nvCxnSpPr>
        <p:spPr bwMode="auto">
          <a:xfrm flipV="1">
            <a:off x="9471547" y="5622878"/>
            <a:ext cx="818865" cy="204717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0385947" y="526803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资源刷新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习观看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7" name="直接箭头连接符 66"/>
          <p:cNvCxnSpPr/>
          <p:nvPr/>
        </p:nvCxnSpPr>
        <p:spPr bwMode="auto">
          <a:xfrm>
            <a:off x="6237027" y="6318913"/>
            <a:ext cx="1023582" cy="300251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397086" y="648866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资源列表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ontent Placeholder 2"/>
          <p:cNvSpPr txBox="1">
            <a:spLocks noChangeArrowheads="1"/>
          </p:cNvSpPr>
          <p:nvPr/>
        </p:nvSpPr>
        <p:spPr bwMode="auto">
          <a:xfrm>
            <a:off x="809625" y="4756150"/>
            <a:ext cx="10572750" cy="1089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20" tIns="60960" rIns="121920" bIns="60960"/>
          <a:lstStyle/>
          <a:p>
            <a:pPr algn="ctr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1200" dirty="0">
              <a:solidFill>
                <a:srgbClr val="95A5A6"/>
              </a:solidFill>
            </a:endParaRPr>
          </a:p>
        </p:txBody>
      </p:sp>
      <p:sp>
        <p:nvSpPr>
          <p:cNvPr id="39" name="文本框 17"/>
          <p:cNvSpPr txBox="1">
            <a:spLocks noChangeArrowheads="1"/>
          </p:cNvSpPr>
          <p:nvPr/>
        </p:nvSpPr>
        <p:spPr bwMode="auto">
          <a:xfrm>
            <a:off x="3430990" y="224664"/>
            <a:ext cx="5410200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570C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</a:t>
            </a:r>
            <a:r>
              <a:rPr lang="zh-CN" altLang="en-US" sz="3200" b="1" dirty="0" smtClean="0">
                <a:solidFill>
                  <a:srgbClr val="1570C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索指南</a:t>
            </a:r>
            <a:endParaRPr lang="zh-CN" altLang="en-US" sz="3200" b="1" dirty="0">
              <a:solidFill>
                <a:srgbClr val="1570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94" name="Picture 3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13856" y="1704620"/>
            <a:ext cx="22669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5" name="Picture 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3523" y="1651331"/>
            <a:ext cx="7115900" cy="379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1610436" y="57047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初级检索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19165" y="573205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高级检索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96" name="Rectangle 40"/>
          <p:cNvSpPr>
            <a:spLocks noChangeArrowheads="1"/>
          </p:cNvSpPr>
          <p:nvPr/>
        </p:nvSpPr>
        <p:spPr bwMode="auto">
          <a:xfrm>
            <a:off x="982639" y="1001019"/>
            <a:ext cx="7497565" cy="3385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点击搜索框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---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支持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字段检索，二次检索、高级检索、知识点检索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四种检索方式。</a:t>
            </a:r>
            <a:endParaRPr kumimoji="0" 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1091822" y="1746912"/>
            <a:ext cx="2306472" cy="436730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54" name="Picture 2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244637"/>
            <a:ext cx="6168008" cy="323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5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7840" y="2919783"/>
            <a:ext cx="6104160" cy="351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64024" y="5036024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未显示时间年限标签，纵向列表展示相关资源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箭头连接符 29"/>
          <p:cNvCxnSpPr/>
          <p:nvPr/>
        </p:nvCxnSpPr>
        <p:spPr bwMode="auto">
          <a:xfrm>
            <a:off x="6005015" y="3343701"/>
            <a:ext cx="5568286" cy="1801505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 bwMode="auto">
          <a:xfrm>
            <a:off x="2853652" y="2687658"/>
            <a:ext cx="476402" cy="192020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11688302" y="5132882"/>
            <a:ext cx="503698" cy="24661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5681014" y="3044775"/>
            <a:ext cx="503698" cy="24661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6047229" y="4270799"/>
            <a:ext cx="503698" cy="24661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41" name="直接箭头连接符 40"/>
          <p:cNvCxnSpPr/>
          <p:nvPr/>
        </p:nvCxnSpPr>
        <p:spPr bwMode="auto">
          <a:xfrm>
            <a:off x="3113964" y="2881952"/>
            <a:ext cx="2891051" cy="1444388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605516" y="2251880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显示时间年限标签，横向小模块展示相关资源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13" name="Picture 3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91325" y="1042989"/>
            <a:ext cx="5647729" cy="343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4" name="Picture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500" y="3095833"/>
            <a:ext cx="5787993" cy="350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矩形 38"/>
          <p:cNvSpPr/>
          <p:nvPr/>
        </p:nvSpPr>
        <p:spPr bwMode="auto">
          <a:xfrm>
            <a:off x="563102" y="3781754"/>
            <a:ext cx="3872419" cy="68106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6281515" y="5528667"/>
            <a:ext cx="3954306" cy="380813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44" name="直接箭头连接符 43"/>
          <p:cNvCxnSpPr/>
          <p:nvPr/>
        </p:nvCxnSpPr>
        <p:spPr bwMode="auto">
          <a:xfrm>
            <a:off x="4435522" y="4367284"/>
            <a:ext cx="1787857" cy="1419367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705970" y="503602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用户尚未进行笔记记录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92621" y="210175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点击记录框进行笔记保存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产品服务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5"/>
          <p:cNvSpPr txBox="1">
            <a:spLocks noChangeArrowheads="1"/>
          </p:cNvSpPr>
          <p:nvPr/>
        </p:nvSpPr>
        <p:spPr bwMode="auto">
          <a:xfrm>
            <a:off x="359530" y="545167"/>
            <a:ext cx="2678654" cy="49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</a:rPr>
              <a:t>资源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</a:rPr>
              <a:t>+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</a:rPr>
              <a:t>平台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</a:rPr>
              <a:t>+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</a:rPr>
              <a:t>服务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676" name="Oval 6"/>
          <p:cNvSpPr>
            <a:spLocks noChangeArrowheads="1"/>
          </p:cNvSpPr>
          <p:nvPr/>
        </p:nvSpPr>
        <p:spPr bwMode="auto">
          <a:xfrm>
            <a:off x="715684" y="981684"/>
            <a:ext cx="2248609" cy="22486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8677" name="Line 7"/>
          <p:cNvSpPr>
            <a:spLocks noChangeShapeType="1"/>
          </p:cNvSpPr>
          <p:nvPr/>
        </p:nvSpPr>
        <p:spPr bwMode="auto">
          <a:xfrm>
            <a:off x="2964293" y="2106782"/>
            <a:ext cx="2632635" cy="0"/>
          </a:xfrm>
          <a:prstGeom prst="line">
            <a:avLst/>
          </a:prstGeom>
          <a:noFill/>
          <a:ln w="11">
            <a:solidFill>
              <a:schemeClr val="accent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28678" name="Line 8"/>
          <p:cNvSpPr>
            <a:spLocks noChangeShapeType="1"/>
          </p:cNvSpPr>
          <p:nvPr/>
        </p:nvSpPr>
        <p:spPr bwMode="auto">
          <a:xfrm>
            <a:off x="2692936" y="2838334"/>
            <a:ext cx="1859824" cy="985453"/>
          </a:xfrm>
          <a:prstGeom prst="line">
            <a:avLst/>
          </a:prstGeom>
          <a:noFill/>
          <a:ln w="11">
            <a:solidFill>
              <a:schemeClr val="accent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28679" name="Line 9"/>
          <p:cNvSpPr>
            <a:spLocks noChangeShapeType="1"/>
          </p:cNvSpPr>
          <p:nvPr/>
        </p:nvSpPr>
        <p:spPr bwMode="auto">
          <a:xfrm>
            <a:off x="1840781" y="3230294"/>
            <a:ext cx="0" cy="1599575"/>
          </a:xfrm>
          <a:prstGeom prst="line">
            <a:avLst/>
          </a:prstGeom>
          <a:noFill/>
          <a:ln w="11">
            <a:solidFill>
              <a:schemeClr val="accent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28680" name="Oval 10"/>
          <p:cNvSpPr>
            <a:spLocks noChangeArrowheads="1"/>
          </p:cNvSpPr>
          <p:nvPr/>
        </p:nvSpPr>
        <p:spPr bwMode="auto">
          <a:xfrm>
            <a:off x="5655642" y="1502181"/>
            <a:ext cx="1236180" cy="12361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8681" name="Oval 11"/>
          <p:cNvSpPr>
            <a:spLocks noChangeArrowheads="1"/>
          </p:cNvSpPr>
          <p:nvPr/>
        </p:nvSpPr>
        <p:spPr bwMode="auto">
          <a:xfrm>
            <a:off x="5754028" y="1600567"/>
            <a:ext cx="1010843" cy="101084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8682" name="Oval 12"/>
          <p:cNvSpPr>
            <a:spLocks noChangeArrowheads="1"/>
          </p:cNvSpPr>
          <p:nvPr/>
        </p:nvSpPr>
        <p:spPr bwMode="auto">
          <a:xfrm>
            <a:off x="4523228" y="3524660"/>
            <a:ext cx="1236179" cy="12377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8683" name="Oval 13"/>
          <p:cNvSpPr>
            <a:spLocks noChangeArrowheads="1"/>
          </p:cNvSpPr>
          <p:nvPr/>
        </p:nvSpPr>
        <p:spPr bwMode="auto">
          <a:xfrm>
            <a:off x="4635896" y="3638916"/>
            <a:ext cx="1010843" cy="101084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8684" name="Oval 14"/>
          <p:cNvSpPr>
            <a:spLocks noChangeArrowheads="1"/>
          </p:cNvSpPr>
          <p:nvPr/>
        </p:nvSpPr>
        <p:spPr bwMode="auto">
          <a:xfrm>
            <a:off x="1221899" y="4825108"/>
            <a:ext cx="1236180" cy="12377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8685" name="Oval 15"/>
          <p:cNvSpPr>
            <a:spLocks noChangeArrowheads="1"/>
          </p:cNvSpPr>
          <p:nvPr/>
        </p:nvSpPr>
        <p:spPr bwMode="auto">
          <a:xfrm>
            <a:off x="1334568" y="4937777"/>
            <a:ext cx="1010842" cy="101084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8686" name="Oval 16"/>
          <p:cNvSpPr>
            <a:spLocks noChangeArrowheads="1"/>
          </p:cNvSpPr>
          <p:nvPr/>
        </p:nvSpPr>
        <p:spPr bwMode="auto">
          <a:xfrm>
            <a:off x="842635" y="1108635"/>
            <a:ext cx="1994708" cy="199629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8687" name="TextBox 15"/>
          <p:cNvSpPr txBox="1">
            <a:spLocks noChangeArrowheads="1"/>
          </p:cNvSpPr>
          <p:nvPr/>
        </p:nvSpPr>
        <p:spPr bwMode="auto">
          <a:xfrm>
            <a:off x="1098122" y="1905248"/>
            <a:ext cx="1483733" cy="40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</a:rPr>
              <a:t>图书馆</a:t>
            </a:r>
            <a:endParaRPr lang="zh-CN" altLang="en-US" sz="2000" dirty="0">
              <a:solidFill>
                <a:schemeClr val="accent2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688" name="TextBox 16"/>
          <p:cNvSpPr txBox="1">
            <a:spLocks noChangeArrowheads="1"/>
          </p:cNvSpPr>
          <p:nvPr/>
        </p:nvSpPr>
        <p:spPr bwMode="auto">
          <a:xfrm>
            <a:off x="1401216" y="5283717"/>
            <a:ext cx="868023" cy="36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accent2"/>
                </a:solidFill>
                <a:latin typeface="微软雅黑" panose="020B0503020204020204" pitchFamily="34" charset="-122"/>
              </a:rPr>
              <a:t>服务</a:t>
            </a:r>
            <a:endParaRPr lang="zh-CN" altLang="en-US" sz="1800">
              <a:solidFill>
                <a:schemeClr val="accent2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689" name="TextBox 17"/>
          <p:cNvSpPr txBox="1">
            <a:spLocks noChangeArrowheads="1"/>
          </p:cNvSpPr>
          <p:nvPr/>
        </p:nvSpPr>
        <p:spPr bwMode="auto">
          <a:xfrm>
            <a:off x="4688264" y="3946770"/>
            <a:ext cx="868023" cy="3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accent2"/>
                </a:solidFill>
                <a:latin typeface="微软雅黑" panose="020B0503020204020204" pitchFamily="34" charset="-122"/>
              </a:rPr>
              <a:t>平台</a:t>
            </a:r>
            <a:endParaRPr lang="zh-CN" altLang="en-US" sz="1800">
              <a:solidFill>
                <a:schemeClr val="accent2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690" name="TextBox 18"/>
          <p:cNvSpPr txBox="1">
            <a:spLocks noChangeArrowheads="1"/>
          </p:cNvSpPr>
          <p:nvPr/>
        </p:nvSpPr>
        <p:spPr bwMode="auto">
          <a:xfrm>
            <a:off x="5820677" y="1900488"/>
            <a:ext cx="868024" cy="3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accent2"/>
                </a:solidFill>
                <a:latin typeface="微软雅黑" panose="020B0503020204020204" pitchFamily="34" charset="-122"/>
              </a:rPr>
              <a:t>资源</a:t>
            </a:r>
            <a:endParaRPr lang="zh-CN" altLang="en-US" sz="1800">
              <a:solidFill>
                <a:schemeClr val="accent2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691" name="TextBox 19"/>
          <p:cNvSpPr txBox="1">
            <a:spLocks noChangeArrowheads="1"/>
          </p:cNvSpPr>
          <p:nvPr/>
        </p:nvSpPr>
        <p:spPr bwMode="auto">
          <a:xfrm>
            <a:off x="7163178" y="1645001"/>
            <a:ext cx="3959266" cy="119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提供优质的教育内容资源，采集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+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研发录制制作，自有课程体系研发（拍摄、课程制作、内容精进一体化）按需定制；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8692" name="TextBox 20"/>
          <p:cNvSpPr txBox="1">
            <a:spLocks noChangeArrowheads="1"/>
          </p:cNvSpPr>
          <p:nvPr/>
        </p:nvSpPr>
        <p:spPr bwMode="auto">
          <a:xfrm>
            <a:off x="5883704" y="3568567"/>
            <a:ext cx="6028953" cy="119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拥有完整的互联网学习平台运营体系（在线学习、测评、考试、数据管理）；沉淀用户基础数据与学习数据；通过渠道流量引入用户。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3" name="TextBox 21"/>
          <p:cNvSpPr txBox="1">
            <a:spLocks noChangeArrowheads="1"/>
          </p:cNvSpPr>
          <p:nvPr/>
        </p:nvSpPr>
        <p:spPr bwMode="auto">
          <a:xfrm>
            <a:off x="2565986" y="5199116"/>
            <a:ext cx="8556458" cy="119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同步布局以移动互联网与云计算为基础的运营服务升级，以运营服务强化流量获取，构建校园职业学习培训云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;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同时以用户人才及数据为核心，构建基于大学生职业成长的数据服务平台与增值服务生态。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07622" y="816276"/>
            <a:ext cx="8230154" cy="36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打造集资源、平台、服务于一体的    </a:t>
            </a:r>
            <a:r>
              <a:rPr lang="zh-CN" altLang="en-US" sz="1800" b="1" i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人才成长与增值服务平台</a:t>
            </a:r>
            <a:endParaRPr lang="zh-CN" altLang="en-US" sz="1800" b="1" i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804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5"/>
          <p:cNvSpPr txBox="1">
            <a:spLocks noChangeArrowheads="1"/>
          </p:cNvSpPr>
          <p:nvPr/>
        </p:nvSpPr>
        <p:spPr bwMode="auto">
          <a:xfrm>
            <a:off x="361730" y="550211"/>
            <a:ext cx="2677892" cy="49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</a:rPr>
              <a:t>资源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</a:rPr>
              <a:t>+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</a:rPr>
              <a:t>平台</a:t>
            </a:r>
            <a:r>
              <a:rPr lang="en-US" altLang="zh-CN" sz="2600" dirty="0">
                <a:solidFill>
                  <a:srgbClr val="0070C0"/>
                </a:solidFill>
                <a:latin typeface="微软雅黑" panose="020B0503020204020204" pitchFamily="34" charset="-122"/>
              </a:rPr>
              <a:t>+</a:t>
            </a:r>
            <a:r>
              <a:rPr lang="zh-CN" altLang="en-US" sz="2600" dirty="0">
                <a:solidFill>
                  <a:srgbClr val="0070C0"/>
                </a:solidFill>
                <a:latin typeface="微软雅黑" panose="020B0503020204020204" pitchFamily="34" charset="-122"/>
              </a:rPr>
              <a:t>服务</a:t>
            </a:r>
            <a:endParaRPr lang="zh-CN" altLang="en-US" sz="2600" dirty="0">
              <a:solidFill>
                <a:srgbClr val="0070C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57" y="4364738"/>
            <a:ext cx="2884546" cy="19230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38" y="4390631"/>
            <a:ext cx="2920265" cy="19468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60" y="4334658"/>
            <a:ext cx="2997177" cy="2000956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423095" y="1268760"/>
            <a:ext cx="9571830" cy="2500557"/>
            <a:chOff x="1135063" y="764704"/>
            <a:chExt cx="10144719" cy="300039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7" name="Rectangle 8"/>
            <p:cNvSpPr/>
            <p:nvPr/>
          </p:nvSpPr>
          <p:spPr>
            <a:xfrm>
              <a:off x="5421866" y="764728"/>
              <a:ext cx="5857916" cy="3000372"/>
            </a:xfrm>
            <a:prstGeom prst="rect">
              <a:avLst/>
            </a:prstGeom>
            <a:grpFill/>
            <a:ln w="10795" cap="flat" cmpd="sng" algn="ctr">
              <a:solidFill>
                <a:srgbClr val="0072C6"/>
              </a:solidFill>
              <a:prstDash val="solid"/>
            </a:ln>
            <a:effectLst>
              <a:softEdge rad="127000"/>
            </a:effectLst>
          </p:spPr>
          <p:txBody>
            <a:bodyPr lIns="91406" tIns="45702" rIns="91406" bIns="45702" anchor="ctr"/>
            <a:lstStyle/>
            <a:p>
              <a:pPr defTabSz="121729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fr-FR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Rectangle 11"/>
            <p:cNvSpPr/>
            <p:nvPr/>
          </p:nvSpPr>
          <p:spPr>
            <a:xfrm>
              <a:off x="1135585" y="764704"/>
              <a:ext cx="4214842" cy="3000396"/>
            </a:xfrm>
            <a:prstGeom prst="rect">
              <a:avLst/>
            </a:prstGeom>
            <a:grpFill/>
            <a:ln w="10795" cap="flat" cmpd="sng" algn="ctr">
              <a:solidFill>
                <a:srgbClr val="0072C6"/>
              </a:solidFill>
              <a:prstDash val="solid"/>
            </a:ln>
            <a:effectLst>
              <a:softEdge rad="127000"/>
            </a:effectLst>
          </p:spPr>
          <p:txBody>
            <a:bodyPr lIns="91406" tIns="45702" rIns="91406" bIns="45702" anchor="ctr"/>
            <a:lstStyle/>
            <a:p>
              <a:pPr defTabSz="121729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fr-FR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9" name="Picture 4" descr="\\MAGNUM\Projects\Microsoft\Cloud Power FY12\Design\Icons\PNGs\IT_guy.png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063" y="1650306"/>
              <a:ext cx="1331912" cy="13319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12"/>
            <p:cNvSpPr/>
            <p:nvPr/>
          </p:nvSpPr>
          <p:spPr>
            <a:xfrm>
              <a:off x="2563813" y="2293243"/>
              <a:ext cx="1006475" cy="338138"/>
            </a:xfrm>
            <a:prstGeom prst="rect">
              <a:avLst/>
            </a:prstGeom>
            <a:grpFill/>
          </p:spPr>
          <p:txBody>
            <a:bodyPr wrap="none" lIns="91406" tIns="45702" rIns="91406" bIns="45702">
              <a:spAutoFit/>
            </a:bodyPr>
            <a:lstStyle/>
            <a:p>
              <a:pPr marL="0" lvl="1" indent="-151130" algn="ctr" defTabSz="121729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联系师资</a:t>
              </a:r>
              <a:endParaRPr 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1" name="Straight Arrow Connector 24"/>
            <p:cNvCxnSpPr>
              <a:cxnSpLocks noChangeShapeType="1"/>
            </p:cNvCxnSpPr>
            <p:nvPr/>
          </p:nvCxnSpPr>
          <p:spPr bwMode="auto">
            <a:xfrm>
              <a:off x="3563938" y="1693168"/>
              <a:ext cx="785812" cy="71438"/>
            </a:xfrm>
            <a:prstGeom prst="straightConnector1">
              <a:avLst/>
            </a:prstGeom>
            <a:grpFill/>
            <a:ln w="2857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</p:cxnSp>
        <p:pic>
          <p:nvPicPr>
            <p:cNvPr id="32" name="Picture 2" descr="\\MAGNUM\Projects\Microsoft\Cloud Power FY12\Design\ICONS_PNG\Devices.png"/>
            <p:cNvPicPr>
              <a:picLocks noChangeAspect="1" noChangeArrowheads="1"/>
            </p:cNvPicPr>
            <p:nvPr/>
          </p:nvPicPr>
          <p:blipFill>
            <a:blip r:embed="rId5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99" b="50000"/>
            <a:stretch>
              <a:fillRect/>
            </a:stretch>
          </p:blipFill>
          <p:spPr bwMode="auto">
            <a:xfrm>
              <a:off x="2706688" y="1264543"/>
              <a:ext cx="788987" cy="857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4"/>
            <p:cNvSpPr/>
            <p:nvPr/>
          </p:nvSpPr>
          <p:spPr>
            <a:xfrm>
              <a:off x="1239838" y="2998093"/>
              <a:ext cx="1211262" cy="338138"/>
            </a:xfrm>
            <a:prstGeom prst="rect">
              <a:avLst/>
            </a:prstGeom>
            <a:grpFill/>
          </p:spPr>
          <p:txBody>
            <a:bodyPr wrap="none" lIns="91406" tIns="45702" rIns="91406" bIns="45702">
              <a:spAutoFit/>
            </a:bodyPr>
            <a:lstStyle/>
            <a:p>
              <a:pPr marL="0" lvl="1" indent="-151130" algn="ctr" defTabSz="121729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图书馆需求</a:t>
              </a:r>
              <a:endParaRPr 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4" name="Straight Arrow Connector 35"/>
            <p:cNvCxnSpPr>
              <a:cxnSpLocks noChangeShapeType="1"/>
            </p:cNvCxnSpPr>
            <p:nvPr/>
          </p:nvCxnSpPr>
          <p:spPr bwMode="auto">
            <a:xfrm flipV="1">
              <a:off x="2063750" y="1836043"/>
              <a:ext cx="642938" cy="357188"/>
            </a:xfrm>
            <a:prstGeom prst="straightConnector1">
              <a:avLst/>
            </a:prstGeom>
            <a:grpFill/>
            <a:ln w="2857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</p:cxnSp>
        <p:pic>
          <p:nvPicPr>
            <p:cNvPr id="35" name="Picture 7" descr="\\MAGNUM\Projects\Microsoft\Cloud Power FY12\Design\ICONS_PNG\Instant_online_access.png"/>
            <p:cNvPicPr>
              <a:picLocks noChangeAspect="1" noChangeArrowheads="1"/>
            </p:cNvPicPr>
            <p:nvPr/>
          </p:nvPicPr>
          <p:blipFill>
            <a:blip r:embed="rId6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407418"/>
              <a:ext cx="1071563" cy="1071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33"/>
            <p:cNvSpPr/>
            <p:nvPr/>
          </p:nvSpPr>
          <p:spPr>
            <a:xfrm>
              <a:off x="4206875" y="2407543"/>
              <a:ext cx="1006475" cy="338138"/>
            </a:xfrm>
            <a:prstGeom prst="rect">
              <a:avLst/>
            </a:prstGeom>
            <a:grpFill/>
          </p:spPr>
          <p:txBody>
            <a:bodyPr wrap="none" lIns="91406" tIns="45702" rIns="91406" bIns="45702">
              <a:spAutoFit/>
            </a:bodyPr>
            <a:lstStyle/>
            <a:p>
              <a:pPr marL="0" lvl="1" indent="-151130" algn="ctr" defTabSz="121729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线上互动</a:t>
              </a:r>
              <a:endParaRPr 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7" name="Picture 2" descr="\\MAGNUM\Projects\Microsoft\Cloud Power FY12\Design\ICONS_PNG\Next_Gen_Application.png"/>
            <p:cNvPicPr>
              <a:picLocks noChangeAspect="1" noChangeArrowheads="1"/>
            </p:cNvPicPr>
            <p:nvPr/>
          </p:nvPicPr>
          <p:blipFill>
            <a:blip r:embed="rId7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6413" y="1072456"/>
              <a:ext cx="1408112" cy="140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13"/>
            <p:cNvSpPr/>
            <p:nvPr/>
          </p:nvSpPr>
          <p:spPr>
            <a:xfrm>
              <a:off x="5851525" y="2407543"/>
              <a:ext cx="1004888" cy="338138"/>
            </a:xfrm>
            <a:prstGeom prst="rect">
              <a:avLst/>
            </a:prstGeom>
            <a:grpFill/>
          </p:spPr>
          <p:txBody>
            <a:bodyPr wrap="none" lIns="91406" tIns="45702" rIns="91406" bIns="45702">
              <a:spAutoFit/>
            </a:bodyPr>
            <a:lstStyle/>
            <a:p>
              <a:pPr marL="0" lvl="1" indent="-151130" algn="ctr" defTabSz="121729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后期制作</a:t>
              </a:r>
              <a:endParaRPr 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9" name="Straight Arrow Connector 24"/>
            <p:cNvCxnSpPr>
              <a:cxnSpLocks noChangeShapeType="1"/>
            </p:cNvCxnSpPr>
            <p:nvPr/>
          </p:nvCxnSpPr>
          <p:spPr bwMode="auto">
            <a:xfrm>
              <a:off x="5135563" y="1836043"/>
              <a:ext cx="644525" cy="1588"/>
            </a:xfrm>
            <a:prstGeom prst="straightConnector1">
              <a:avLst/>
            </a:prstGeom>
            <a:grpFill/>
            <a:ln w="2857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40" name="Straight Arrow Connector 17"/>
            <p:cNvCxnSpPr>
              <a:cxnSpLocks noChangeShapeType="1"/>
            </p:cNvCxnSpPr>
            <p:nvPr/>
          </p:nvCxnSpPr>
          <p:spPr bwMode="auto">
            <a:xfrm flipV="1">
              <a:off x="6780213" y="1193106"/>
              <a:ext cx="642937" cy="500062"/>
            </a:xfrm>
            <a:prstGeom prst="straightConnector1">
              <a:avLst/>
            </a:prstGeom>
            <a:grpFill/>
            <a:ln w="2857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</p:cxnSp>
        <p:pic>
          <p:nvPicPr>
            <p:cNvPr id="42" name="Picture 4" descr="\\MAGNUM\Projects\Microsoft\Cloud Power FY12\Design\Icons\PNGs\IT_guy.png"/>
            <p:cNvPicPr>
              <a:picLocks noChangeAspect="1" noChangeArrowheads="1"/>
            </p:cNvPicPr>
            <p:nvPr/>
          </p:nvPicPr>
          <p:blipFill>
            <a:blip r:embed="rId8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588" y="2121793"/>
              <a:ext cx="928687" cy="928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10"/>
            <p:cNvSpPr/>
            <p:nvPr/>
          </p:nvSpPr>
          <p:spPr>
            <a:xfrm>
              <a:off x="7597775" y="3079056"/>
              <a:ext cx="3468688" cy="338137"/>
            </a:xfrm>
            <a:prstGeom prst="rect">
              <a:avLst/>
            </a:prstGeom>
            <a:grpFill/>
          </p:spPr>
          <p:txBody>
            <a:bodyPr wrap="none" lIns="91406" tIns="45702" rIns="91406" bIns="45702">
              <a:spAutoFit/>
            </a:bodyPr>
            <a:lstStyle/>
            <a:p>
              <a:pPr marL="0" lvl="1" indent="-151130" algn="ctr" defTabSz="121729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活动宣传（在线观看活动影像资料）</a:t>
              </a:r>
              <a:endParaRPr 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Rectangle 12"/>
            <p:cNvSpPr/>
            <p:nvPr/>
          </p:nvSpPr>
          <p:spPr>
            <a:xfrm>
              <a:off x="7453313" y="1051818"/>
              <a:ext cx="2852737" cy="338138"/>
            </a:xfrm>
            <a:prstGeom prst="rect">
              <a:avLst/>
            </a:prstGeom>
            <a:grpFill/>
          </p:spPr>
          <p:txBody>
            <a:bodyPr wrap="none" lIns="91406" tIns="45702" rIns="91406" bIns="45702">
              <a:spAutoFit/>
            </a:bodyPr>
            <a:lstStyle/>
            <a:p>
              <a:pPr marL="0" lvl="1" indent="-151130" algn="ctr" defTabSz="121729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增值服务（图书馆资源留存）</a:t>
              </a:r>
              <a:endParaRPr 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1" name="Straight Arrow Connector 29"/>
            <p:cNvCxnSpPr>
              <a:cxnSpLocks noChangeShapeType="1"/>
            </p:cNvCxnSpPr>
            <p:nvPr/>
          </p:nvCxnSpPr>
          <p:spPr bwMode="auto">
            <a:xfrm rot="16200000" flipH="1">
              <a:off x="6777038" y="1761431"/>
              <a:ext cx="649287" cy="642937"/>
            </a:xfrm>
            <a:prstGeom prst="straightConnector1">
              <a:avLst/>
            </a:prstGeom>
            <a:grpFill/>
            <a:ln w="2857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</p:cxnSp>
      </p:grpSp>
    </p:spTree>
  </p:cSld>
  <p:clrMapOvr>
    <a:masterClrMapping/>
  </p:clrMapOvr>
  <p:transition spd="slow" advTm="3804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组合 6"/>
          <p:cNvGrpSpPr/>
          <p:nvPr/>
        </p:nvGrpSpPr>
        <p:grpSpPr bwMode="auto">
          <a:xfrm>
            <a:off x="1144950" y="3286126"/>
            <a:ext cx="8215313" cy="714375"/>
            <a:chOff x="0" y="0"/>
            <a:chExt cx="8215370" cy="714384"/>
          </a:xfrm>
        </p:grpSpPr>
        <p:grpSp>
          <p:nvGrpSpPr>
            <p:cNvPr id="217099" name="组合 4"/>
            <p:cNvGrpSpPr/>
            <p:nvPr/>
          </p:nvGrpSpPr>
          <p:grpSpPr bwMode="auto">
            <a:xfrm>
              <a:off x="0" y="0"/>
              <a:ext cx="8215370" cy="714384"/>
              <a:chOff x="0" y="0"/>
              <a:chExt cx="8215370" cy="714384"/>
            </a:xfrm>
          </p:grpSpPr>
          <p:sp>
            <p:nvSpPr>
              <p:cNvPr id="217101" name="직사각형 5"/>
              <p:cNvSpPr>
                <a:spLocks noChangeArrowheads="1"/>
              </p:cNvSpPr>
              <p:nvPr/>
            </p:nvSpPr>
            <p:spPr bwMode="auto">
              <a:xfrm>
                <a:off x="6788197" y="71438"/>
                <a:ext cx="1427173" cy="500065"/>
              </a:xfrm>
              <a:prstGeom prst="rect">
                <a:avLst/>
              </a:prstGeom>
              <a:solidFill>
                <a:srgbClr val="C00000"/>
              </a:solidFill>
              <a:ln w="1270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ko-KR" altLang="en-US" sz="1800">
                  <a:solidFill>
                    <a:srgbClr val="FFFFFF"/>
                  </a:solidFill>
                  <a:latin typeface="微软雅黑" panose="020B0503020204020204" pitchFamily="34" charset="-122"/>
                  <a:ea typeface="Malgun Gothic" panose="020B0503020000020004" pitchFamily="34" charset="-127"/>
                </a:endParaRPr>
              </a:p>
            </p:txBody>
          </p:sp>
          <p:sp>
            <p:nvSpPr>
              <p:cNvPr id="217102" name="타원 6"/>
              <p:cNvSpPr>
                <a:spLocks noChangeArrowheads="1"/>
              </p:cNvSpPr>
              <p:nvPr/>
            </p:nvSpPr>
            <p:spPr bwMode="auto">
              <a:xfrm>
                <a:off x="71438" y="0"/>
                <a:ext cx="142876" cy="142876"/>
              </a:xfrm>
              <a:prstGeom prst="ellipse">
                <a:avLst/>
              </a:prstGeom>
              <a:gradFill rotWithShape="0">
                <a:gsLst>
                  <a:gs pos="0">
                    <a:srgbClr val="FFC000"/>
                  </a:gs>
                  <a:gs pos="50000">
                    <a:srgbClr val="D2A000"/>
                  </a:gs>
                  <a:gs pos="100000">
                    <a:srgbClr val="D2A000"/>
                  </a:gs>
                  <a:gs pos="100000">
                    <a:srgbClr val="D2A000"/>
                  </a:gs>
                </a:gsLst>
                <a:lin ang="189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ko-KR" altLang="en-US" sz="1800">
                  <a:solidFill>
                    <a:srgbClr val="FFFFFF"/>
                  </a:solidFill>
                  <a:latin typeface="微软雅黑" panose="020B0503020204020204" pitchFamily="34" charset="-122"/>
                  <a:ea typeface="Malgun Gothic" panose="020B0503020000020004" pitchFamily="34" charset="-127"/>
                </a:endParaRPr>
              </a:p>
            </p:txBody>
          </p:sp>
          <p:sp>
            <p:nvSpPr>
              <p:cNvPr id="217103" name="타원 7"/>
              <p:cNvSpPr>
                <a:spLocks noChangeArrowheads="1"/>
              </p:cNvSpPr>
              <p:nvPr/>
            </p:nvSpPr>
            <p:spPr bwMode="auto">
              <a:xfrm>
                <a:off x="1286646" y="571507"/>
                <a:ext cx="142876" cy="142876"/>
              </a:xfrm>
              <a:prstGeom prst="ellipse">
                <a:avLst/>
              </a:prstGeom>
              <a:gradFill rotWithShape="0">
                <a:gsLst>
                  <a:gs pos="0">
                    <a:srgbClr val="FFC000"/>
                  </a:gs>
                  <a:gs pos="50000">
                    <a:srgbClr val="D2A000"/>
                  </a:gs>
                  <a:gs pos="100000">
                    <a:srgbClr val="D2A000"/>
                  </a:gs>
                  <a:gs pos="100000">
                    <a:srgbClr val="D2A000"/>
                  </a:gs>
                </a:gsLst>
                <a:lin ang="189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ko-KR" altLang="en-US" sz="1800">
                  <a:solidFill>
                    <a:srgbClr val="FFFFFF"/>
                  </a:solidFill>
                  <a:latin typeface="微软雅黑" panose="020B0503020204020204" pitchFamily="34" charset="-122"/>
                  <a:ea typeface="Malgun Gothic" panose="020B0503020000020004" pitchFamily="34" charset="-127"/>
                </a:endParaRPr>
              </a:p>
            </p:txBody>
          </p:sp>
          <p:sp>
            <p:nvSpPr>
              <p:cNvPr id="217104" name="타원 8"/>
              <p:cNvSpPr>
                <a:spLocks noChangeArrowheads="1"/>
              </p:cNvSpPr>
              <p:nvPr/>
            </p:nvSpPr>
            <p:spPr bwMode="auto">
              <a:xfrm>
                <a:off x="3357586" y="0"/>
                <a:ext cx="142876" cy="142876"/>
              </a:xfrm>
              <a:prstGeom prst="ellipse">
                <a:avLst/>
              </a:prstGeom>
              <a:gradFill rotWithShape="0">
                <a:gsLst>
                  <a:gs pos="0">
                    <a:srgbClr val="FFC000"/>
                  </a:gs>
                  <a:gs pos="50000">
                    <a:srgbClr val="D2A000"/>
                  </a:gs>
                  <a:gs pos="100000">
                    <a:srgbClr val="D2A000"/>
                  </a:gs>
                  <a:gs pos="100000">
                    <a:srgbClr val="D2A000"/>
                  </a:gs>
                </a:gsLst>
                <a:lin ang="189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ko-KR" altLang="en-US" sz="1800">
                  <a:solidFill>
                    <a:srgbClr val="FFFFFF"/>
                  </a:solidFill>
                  <a:latin typeface="微软雅黑" panose="020B0503020204020204" pitchFamily="34" charset="-122"/>
                  <a:ea typeface="Malgun Gothic" panose="020B0503020000020004" pitchFamily="34" charset="-127"/>
                </a:endParaRPr>
              </a:p>
            </p:txBody>
          </p:sp>
          <p:sp>
            <p:nvSpPr>
              <p:cNvPr id="217105" name="타원 9"/>
              <p:cNvSpPr>
                <a:spLocks noChangeArrowheads="1"/>
              </p:cNvSpPr>
              <p:nvPr/>
            </p:nvSpPr>
            <p:spPr bwMode="auto">
              <a:xfrm>
                <a:off x="4787131" y="571508"/>
                <a:ext cx="142876" cy="142876"/>
              </a:xfrm>
              <a:prstGeom prst="ellipse">
                <a:avLst/>
              </a:prstGeom>
              <a:gradFill rotWithShape="0">
                <a:gsLst>
                  <a:gs pos="0">
                    <a:srgbClr val="FFC000"/>
                  </a:gs>
                  <a:gs pos="50000">
                    <a:srgbClr val="D2A000"/>
                  </a:gs>
                  <a:gs pos="100000">
                    <a:srgbClr val="D2A000"/>
                  </a:gs>
                  <a:gs pos="100000">
                    <a:srgbClr val="D2A000"/>
                  </a:gs>
                </a:gsLst>
                <a:lin ang="189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ko-KR" altLang="en-US" sz="1800">
                  <a:solidFill>
                    <a:srgbClr val="FFFFFF"/>
                  </a:solidFill>
                  <a:latin typeface="微软雅黑" panose="020B0503020204020204" pitchFamily="34" charset="-122"/>
                  <a:ea typeface="Malgun Gothic" panose="020B0503020000020004" pitchFamily="34" charset="-127"/>
                </a:endParaRPr>
              </a:p>
            </p:txBody>
          </p:sp>
          <p:sp>
            <p:nvSpPr>
              <p:cNvPr id="217106" name="직사각형 3"/>
              <p:cNvSpPr>
                <a:spLocks noChangeArrowheads="1"/>
              </p:cNvSpPr>
              <p:nvPr/>
            </p:nvSpPr>
            <p:spPr bwMode="auto">
              <a:xfrm>
                <a:off x="3357586" y="71439"/>
                <a:ext cx="3430611" cy="500068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rgbClr val="000000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线下服务</a:t>
                </a:r>
                <a:endParaRPr lang="ko-KR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Malgun Gothic" panose="020B0503020000020004" pitchFamily="34" charset="-127"/>
                </a:endParaRPr>
              </a:p>
            </p:txBody>
          </p:sp>
          <p:sp>
            <p:nvSpPr>
              <p:cNvPr id="217107" name="직사각형 1"/>
              <p:cNvSpPr>
                <a:spLocks noChangeArrowheads="1"/>
              </p:cNvSpPr>
              <p:nvPr/>
            </p:nvSpPr>
            <p:spPr bwMode="auto">
              <a:xfrm>
                <a:off x="0" y="92070"/>
                <a:ext cx="3357586" cy="50006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B0F0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线上服务</a:t>
                </a:r>
                <a:endParaRPr lang="ko-KR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Malgun Gothic" panose="020B0503020000020004" pitchFamily="34" charset="-127"/>
                </a:endParaRPr>
              </a:p>
            </p:txBody>
          </p:sp>
        </p:grpSp>
        <p:sp>
          <p:nvSpPr>
            <p:cNvPr id="217100" name="직사각형 26"/>
            <p:cNvSpPr>
              <a:spLocks noChangeArrowheads="1"/>
            </p:cNvSpPr>
            <p:nvPr/>
          </p:nvSpPr>
          <p:spPr bwMode="auto">
            <a:xfrm>
              <a:off x="6643734" y="71438"/>
              <a:ext cx="1500199" cy="500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客户服务</a:t>
              </a:r>
              <a:endParaRPr lang="ko-KR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Malgun Gothic" panose="020B0503020000020004" pitchFamily="34" charset="-127"/>
              </a:endParaRPr>
            </a:p>
          </p:txBody>
        </p:sp>
      </p:grpSp>
      <p:sp>
        <p:nvSpPr>
          <p:cNvPr id="70668" name="Text Box 28"/>
          <p:cNvSpPr txBox="1">
            <a:spLocks noChangeArrowheads="1"/>
          </p:cNvSpPr>
          <p:nvPr/>
        </p:nvSpPr>
        <p:spPr bwMode="auto">
          <a:xfrm>
            <a:off x="6007462" y="3929064"/>
            <a:ext cx="46402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zh-CN" altLang="en-US" sz="1800" b="1">
                <a:solidFill>
                  <a:srgbClr val="7793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技术服务</a:t>
            </a:r>
            <a:endParaRPr lang="en-US" altLang="zh-CN" sz="1800" b="1">
              <a:solidFill>
                <a:srgbClr val="7793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热线服务：４００－８９８９－８８９</a:t>
            </a:r>
            <a:endParaRPr lang="en-US" altLang="zh-CN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网络服务：ｍａｒｋｅｔ＠ｂｊａｄｋｓ．Ｃｏｍ</a:t>
            </a:r>
            <a:endParaRPr lang="en-US" altLang="zh-CN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远程服务：４８小时响应，检查系统故障，解决问题。</a:t>
            </a:r>
            <a:endParaRPr lang="en-US" altLang="zh-CN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上门服务：一个工作日内上门解决产品问题。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0669" name="直接连接符 20"/>
          <p:cNvCxnSpPr>
            <a:cxnSpLocks noChangeShapeType="1"/>
          </p:cNvCxnSpPr>
          <p:nvPr/>
        </p:nvCxnSpPr>
        <p:spPr bwMode="auto">
          <a:xfrm rot="16200000" flipH="1">
            <a:off x="5043849" y="4959350"/>
            <a:ext cx="1924050" cy="635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70" name="Text Box 28"/>
          <p:cNvSpPr txBox="1">
            <a:spLocks noChangeArrowheads="1"/>
          </p:cNvSpPr>
          <p:nvPr/>
        </p:nvSpPr>
        <p:spPr bwMode="auto">
          <a:xfrm>
            <a:off x="2578462" y="3929063"/>
            <a:ext cx="2995612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信息推送</a:t>
            </a:r>
            <a:endParaRPr lang="en-US" altLang="zh-CN" sz="18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通过新浪微博、腾讯微博向客户传送产品信息。</a:t>
            </a:r>
            <a:endParaRPr lang="en-US" altLang="zh-CN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线上活动</a:t>
            </a:r>
            <a:endParaRPr lang="en-US" altLang="zh-CN" sz="18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网上定期开展学习方式和方法培训等活动，丰富学生的校园生活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0671" name="直接连接符 22"/>
          <p:cNvCxnSpPr>
            <a:cxnSpLocks noChangeShapeType="1"/>
          </p:cNvCxnSpPr>
          <p:nvPr/>
        </p:nvCxnSpPr>
        <p:spPr bwMode="auto">
          <a:xfrm rot="5400000">
            <a:off x="1502137" y="4999038"/>
            <a:ext cx="200025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72" name="Text Box 28"/>
          <p:cNvSpPr txBox="1">
            <a:spLocks noChangeArrowheads="1"/>
          </p:cNvSpPr>
          <p:nvPr/>
        </p:nvSpPr>
        <p:spPr bwMode="auto">
          <a:xfrm>
            <a:off x="4650149" y="1143000"/>
            <a:ext cx="33543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zh-CN" altLang="en-US" sz="1800" b="1">
                <a:solidFill>
                  <a:srgbClr val="7793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产品培训</a:t>
            </a:r>
            <a:endParaRPr lang="en-US" altLang="zh-CN" sz="1800" b="1">
              <a:solidFill>
                <a:srgbClr val="7793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提供产品使用培训服务，提升产品使用效果。</a:t>
            </a:r>
            <a:endParaRPr lang="en-US" altLang="zh-CN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zh-CN" altLang="en-US" sz="1800" b="1">
                <a:solidFill>
                  <a:srgbClr val="7793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资料邮寄</a:t>
            </a:r>
            <a:endParaRPr lang="en-US" altLang="zh-CN" sz="1800" b="1">
              <a:solidFill>
                <a:srgbClr val="7793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客户可以备份。提出申请，我申请电子资料的光盘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/U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盘们会及时邮寄。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0673" name="直接连接符 24"/>
          <p:cNvCxnSpPr>
            <a:cxnSpLocks noChangeShapeType="1"/>
          </p:cNvCxnSpPr>
          <p:nvPr/>
        </p:nvCxnSpPr>
        <p:spPr bwMode="auto">
          <a:xfrm rot="5400000">
            <a:off x="3589699" y="2270125"/>
            <a:ext cx="19685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74" name="Text Box 28"/>
          <p:cNvSpPr txBox="1">
            <a:spLocks noChangeArrowheads="1"/>
          </p:cNvSpPr>
          <p:nvPr/>
        </p:nvSpPr>
        <p:spPr bwMode="auto">
          <a:xfrm>
            <a:off x="1430699" y="1071563"/>
            <a:ext cx="32146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平台简介</a:t>
            </a:r>
            <a:endParaRPr lang="en-US" altLang="zh-CN" sz="18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提供产品情况、用户操作说明等实用信息。</a:t>
            </a:r>
            <a:endParaRPr lang="en-US" altLang="zh-CN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网上服务</a:t>
            </a:r>
            <a:endParaRPr lang="en-US" altLang="zh-CN" sz="18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浏览我司动态、公司活动等信息享受在线咨询，资料下载等服务。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0675" name="直接连接符 29"/>
          <p:cNvCxnSpPr>
            <a:cxnSpLocks noChangeShapeType="1"/>
          </p:cNvCxnSpPr>
          <p:nvPr/>
        </p:nvCxnSpPr>
        <p:spPr bwMode="auto">
          <a:xfrm rot="5400000">
            <a:off x="303574" y="2270125"/>
            <a:ext cx="19685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8" grpId="0"/>
      <p:bldP spid="70670" grpId="0"/>
      <p:bldP spid="70672" grpId="0"/>
      <p:bldP spid="706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12192000" cy="981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41528" y="1577415"/>
            <a:ext cx="1084446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《网上报告厅》的产品口号是：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感知前沿思想，激发探求渴望，构筑完整人格，享受智慧人生。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68157" y="306107"/>
            <a:ext cx="372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网上报告厅产品定位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06129" y="331109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高校图书馆用户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8939950" y="3363695"/>
            <a:ext cx="2201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公共图书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馆用户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5177" y="410482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34083" y="410482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42719" y="41051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图书馆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43606" y="410482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展示文化资源库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57202" y="5378176"/>
            <a:ext cx="1608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为教学创新提供视频素材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50716" y="5393029"/>
            <a:ext cx="161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开拓文化视野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升综合素质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38339" y="5404235"/>
            <a:ext cx="2280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课堂之外文化传播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献收藏与传递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336373" y="4132746"/>
            <a:ext cx="442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提供文化教育、继续教育终身教育的平台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325652" y="5531528"/>
            <a:ext cx="31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满足大众文化娱乐生活需求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肘形连接符 20"/>
          <p:cNvCxnSpPr>
            <a:stCxn id="7" idx="2"/>
            <a:endCxn id="12" idx="0"/>
          </p:cNvCxnSpPr>
          <p:nvPr/>
        </p:nvCxnSpPr>
        <p:spPr>
          <a:xfrm rot="5400000">
            <a:off x="1785163" y="2983611"/>
            <a:ext cx="424395" cy="181803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肘形连接符 21"/>
          <p:cNvCxnSpPr>
            <a:stCxn id="7" idx="2"/>
          </p:cNvCxnSpPr>
          <p:nvPr/>
        </p:nvCxnSpPr>
        <p:spPr>
          <a:xfrm rot="5400000">
            <a:off x="2694179" y="3892627"/>
            <a:ext cx="424395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连接符 22"/>
          <p:cNvCxnSpPr>
            <a:stCxn id="7" idx="2"/>
            <a:endCxn id="14" idx="0"/>
          </p:cNvCxnSpPr>
          <p:nvPr/>
        </p:nvCxnSpPr>
        <p:spPr>
          <a:xfrm rot="16200000" flipH="1">
            <a:off x="3781459" y="2805346"/>
            <a:ext cx="424758" cy="21749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flipH="1">
            <a:off x="7507705" y="3548361"/>
            <a:ext cx="1660358" cy="458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8" idx="2"/>
          </p:cNvCxnSpPr>
          <p:nvPr/>
        </p:nvCxnSpPr>
        <p:spPr>
          <a:xfrm>
            <a:off x="10040532" y="3733027"/>
            <a:ext cx="0" cy="371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9745579" y="4502078"/>
            <a:ext cx="0" cy="102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40" y="3457427"/>
            <a:ext cx="3931920" cy="5314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29" y="2333136"/>
            <a:ext cx="857143" cy="809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12192000" cy="981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068157" y="306107"/>
            <a:ext cx="372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产品定位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3290165" y="2055753"/>
          <a:ext cx="5279571" cy="3094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3611292" y="5640022"/>
            <a:ext cx="463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网上报告厅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产品</a:t>
            </a:r>
            <a:r>
              <a:rPr lang="zh-CN" altLang="en-US" dirty="0" smtClean="0"/>
              <a:t>架构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离线镜像版、在线镜像版、在线版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51"/>
          <p:cNvGrpSpPr/>
          <p:nvPr/>
        </p:nvGrpSpPr>
        <p:grpSpPr bwMode="auto">
          <a:xfrm>
            <a:off x="3610153" y="786845"/>
            <a:ext cx="3700604" cy="793440"/>
            <a:chOff x="0" y="0"/>
            <a:chExt cx="2788" cy="480"/>
          </a:xfrm>
        </p:grpSpPr>
        <p:sp>
          <p:nvSpPr>
            <p:cNvPr id="2" name="AutoShape 52"/>
            <p:cNvSpPr>
              <a:spLocks noChangeArrowheads="1"/>
            </p:cNvSpPr>
            <p:nvPr/>
          </p:nvSpPr>
          <p:spPr bwMode="auto">
            <a:xfrm>
              <a:off x="0" y="0"/>
              <a:ext cx="2734" cy="480"/>
            </a:xfrm>
            <a:prstGeom prst="wedgeRectCallout">
              <a:avLst>
                <a:gd name="adj1" fmla="val 40907"/>
                <a:gd name="adj2" fmla="val 111250"/>
              </a:avLst>
            </a:prstGeom>
            <a:noFill/>
            <a:ln w="22225">
              <a:solidFill>
                <a:srgbClr val="CC00FF"/>
              </a:solidFill>
              <a:miter lim="800000"/>
            </a:ln>
            <a:effectLst>
              <a:outerShdw dist="38100" dir="16200000" algn="ctr" rotWithShape="0">
                <a:srgbClr val="000000">
                  <a:alpha val="3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200"/>
            </a:p>
          </p:txBody>
        </p:sp>
        <p:sp>
          <p:nvSpPr>
            <p:cNvPr id="28675" name="Rectangle 53"/>
            <p:cNvSpPr>
              <a:spLocks noChangeArrowheads="1"/>
            </p:cNvSpPr>
            <p:nvPr/>
          </p:nvSpPr>
          <p:spPr bwMode="auto">
            <a:xfrm>
              <a:off x="96" y="95"/>
              <a:ext cx="269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提供优质的产品内容，便利的产品功能。</a:t>
              </a:r>
              <a:endPara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677" name="Line 19"/>
          <p:cNvSpPr>
            <a:spLocks noChangeShapeType="1"/>
          </p:cNvSpPr>
          <p:nvPr/>
        </p:nvSpPr>
        <p:spPr bwMode="auto">
          <a:xfrm>
            <a:off x="3610153" y="2649844"/>
            <a:ext cx="552234" cy="428458"/>
          </a:xfrm>
          <a:prstGeom prst="line">
            <a:avLst/>
          </a:prstGeom>
          <a:noFill/>
          <a:ln w="120650">
            <a:solidFill>
              <a:srgbClr val="31859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1800"/>
          </a:p>
        </p:txBody>
      </p:sp>
      <p:sp>
        <p:nvSpPr>
          <p:cNvPr id="28678" name="Line 20"/>
          <p:cNvSpPr>
            <a:spLocks noChangeShapeType="1"/>
          </p:cNvSpPr>
          <p:nvPr/>
        </p:nvSpPr>
        <p:spPr bwMode="auto">
          <a:xfrm flipV="1">
            <a:off x="3110285" y="4292264"/>
            <a:ext cx="655382" cy="142819"/>
          </a:xfrm>
          <a:prstGeom prst="line">
            <a:avLst/>
          </a:prstGeom>
          <a:noFill/>
          <a:ln w="120650">
            <a:solidFill>
              <a:srgbClr val="77933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1800"/>
          </a:p>
        </p:txBody>
      </p:sp>
      <p:sp>
        <p:nvSpPr>
          <p:cNvPr id="28679" name="Line 21"/>
          <p:cNvSpPr>
            <a:spLocks noChangeShapeType="1"/>
          </p:cNvSpPr>
          <p:nvPr/>
        </p:nvSpPr>
        <p:spPr bwMode="auto">
          <a:xfrm rot="-2696133">
            <a:off x="3462572" y="5244391"/>
            <a:ext cx="628405" cy="46020"/>
          </a:xfrm>
          <a:prstGeom prst="line">
            <a:avLst/>
          </a:prstGeom>
          <a:noFill/>
          <a:ln w="120650">
            <a:solidFill>
              <a:srgbClr val="953735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1800"/>
          </a:p>
        </p:txBody>
      </p:sp>
      <p:sp>
        <p:nvSpPr>
          <p:cNvPr id="28680" name="Line 22"/>
          <p:cNvSpPr>
            <a:spLocks noChangeShapeType="1"/>
          </p:cNvSpPr>
          <p:nvPr/>
        </p:nvSpPr>
        <p:spPr bwMode="auto">
          <a:xfrm rot="2103433" flipV="1">
            <a:off x="3189631" y="3444871"/>
            <a:ext cx="599841" cy="218989"/>
          </a:xfrm>
          <a:prstGeom prst="line">
            <a:avLst/>
          </a:prstGeom>
          <a:noFill/>
          <a:ln w="120650">
            <a:solidFill>
              <a:srgbClr val="604A7B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1800"/>
          </a:p>
        </p:txBody>
      </p:sp>
      <p:sp>
        <p:nvSpPr>
          <p:cNvPr id="28681" name="圆角矩形 60"/>
          <p:cNvSpPr>
            <a:spLocks noChangeArrowheads="1"/>
          </p:cNvSpPr>
          <p:nvPr/>
        </p:nvSpPr>
        <p:spPr bwMode="auto">
          <a:xfrm>
            <a:off x="1882040" y="5493531"/>
            <a:ext cx="1656703" cy="791853"/>
          </a:xfrm>
          <a:prstGeom prst="roundRect">
            <a:avLst>
              <a:gd name="adj" fmla="val 10000"/>
            </a:avLst>
          </a:prstGeom>
          <a:solidFill>
            <a:srgbClr val="C0504D"/>
          </a:solidFill>
          <a:ln w="38100">
            <a:solidFill>
              <a:srgbClr val="FFFFFF"/>
            </a:solidFill>
            <a:rou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共享视频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2" name="圆角矩形 61"/>
          <p:cNvSpPr>
            <a:spLocks noChangeArrowheads="1"/>
          </p:cNvSpPr>
          <p:nvPr/>
        </p:nvSpPr>
        <p:spPr bwMode="auto">
          <a:xfrm>
            <a:off x="1453582" y="4350978"/>
            <a:ext cx="1656703" cy="791853"/>
          </a:xfrm>
          <a:prstGeom prst="roundRect">
            <a:avLst>
              <a:gd name="adj" fmla="val 10000"/>
            </a:avLst>
          </a:prstGeom>
          <a:solidFill>
            <a:srgbClr val="9BBB59"/>
          </a:solidFill>
          <a:ln w="38100">
            <a:solidFill>
              <a:srgbClr val="FFFFFF"/>
            </a:solidFill>
            <a:rou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学科专家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3" name="圆角矩形 62"/>
          <p:cNvSpPr>
            <a:spLocks noChangeArrowheads="1"/>
          </p:cNvSpPr>
          <p:nvPr/>
        </p:nvSpPr>
        <p:spPr bwMode="auto">
          <a:xfrm>
            <a:off x="1453582" y="3143363"/>
            <a:ext cx="1656703" cy="791854"/>
          </a:xfrm>
          <a:prstGeom prst="roundRect">
            <a:avLst>
              <a:gd name="adj" fmla="val 10000"/>
            </a:avLst>
          </a:prstGeom>
          <a:solidFill>
            <a:srgbClr val="8064A2"/>
          </a:solidFill>
          <a:ln w="38100">
            <a:solidFill>
              <a:srgbClr val="FFFFFF"/>
            </a:solidFill>
            <a:rou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学科报告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4" name="圆角矩形 63"/>
          <p:cNvSpPr>
            <a:spLocks noChangeArrowheads="1"/>
          </p:cNvSpPr>
          <p:nvPr/>
        </p:nvSpPr>
        <p:spPr bwMode="auto">
          <a:xfrm>
            <a:off x="1953450" y="1994462"/>
            <a:ext cx="1656703" cy="791854"/>
          </a:xfrm>
          <a:prstGeom prst="roundRect">
            <a:avLst>
              <a:gd name="adj" fmla="val 10000"/>
            </a:avLst>
          </a:prstGeom>
          <a:solidFill>
            <a:srgbClr val="4BACC6"/>
          </a:solidFill>
          <a:ln w="38100">
            <a:solidFill>
              <a:srgbClr val="FFFFFF"/>
            </a:solidFill>
            <a:rou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综合素质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5" name="AutoShape 6"/>
          <p:cNvSpPr>
            <a:spLocks noChangeArrowheads="1"/>
          </p:cNvSpPr>
          <p:nvPr/>
        </p:nvSpPr>
        <p:spPr bwMode="auto">
          <a:xfrm rot="16200000" flipH="1">
            <a:off x="3716475" y="2827575"/>
            <a:ext cx="2713565" cy="2643742"/>
          </a:xfrm>
          <a:custGeom>
            <a:avLst/>
            <a:gdLst>
              <a:gd name="T0" fmla="*/ 10744 w 21600"/>
              <a:gd name="T1" fmla="*/ 10800 h 21600"/>
              <a:gd name="T2" fmla="*/ 10800 w 21600"/>
              <a:gd name="T3" fmla="*/ 10744 h 21600"/>
              <a:gd name="T4" fmla="*/ 10856 w 21600"/>
              <a:gd name="T5" fmla="*/ 10799 h 21600"/>
              <a:gd name="T6" fmla="*/ 21600 w 21600"/>
              <a:gd name="T7" fmla="*/ 10800 h 21600"/>
              <a:gd name="T8" fmla="*/ 10800 w 21600"/>
              <a:gd name="T9" fmla="*/ 0 h 21600"/>
              <a:gd name="T10" fmla="*/ 0 w 21600"/>
              <a:gd name="T11" fmla="*/ 10800 h 21600"/>
              <a:gd name="T12" fmla="*/ 10744 w 21600"/>
              <a:gd name="T13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solidFill>
            <a:srgbClr val="4F81BD"/>
          </a:solidFill>
          <a:ln w="381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8686" name="TextBox 66"/>
          <p:cNvSpPr txBox="1">
            <a:spLocks noChangeArrowheads="1"/>
          </p:cNvSpPr>
          <p:nvPr/>
        </p:nvSpPr>
        <p:spPr bwMode="auto">
          <a:xfrm>
            <a:off x="4309967" y="3500412"/>
            <a:ext cx="571277" cy="138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7" name="Line 23"/>
          <p:cNvSpPr>
            <a:spLocks noChangeShapeType="1"/>
          </p:cNvSpPr>
          <p:nvPr/>
        </p:nvSpPr>
        <p:spPr bwMode="auto">
          <a:xfrm rot="-6649286" flipH="1" flipV="1">
            <a:off x="9294357" y="2672059"/>
            <a:ext cx="211056" cy="658556"/>
          </a:xfrm>
          <a:prstGeom prst="line">
            <a:avLst/>
          </a:prstGeom>
          <a:noFill/>
          <a:ln w="120650">
            <a:solidFill>
              <a:srgbClr val="A6A6A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1800"/>
          </a:p>
        </p:txBody>
      </p:sp>
      <p:sp>
        <p:nvSpPr>
          <p:cNvPr id="28688" name="Line 24"/>
          <p:cNvSpPr>
            <a:spLocks noChangeShapeType="1"/>
          </p:cNvSpPr>
          <p:nvPr/>
        </p:nvSpPr>
        <p:spPr bwMode="auto">
          <a:xfrm rot="4191724" flipH="1">
            <a:off x="9188832" y="5248360"/>
            <a:ext cx="644273" cy="236445"/>
          </a:xfrm>
          <a:prstGeom prst="line">
            <a:avLst/>
          </a:prstGeom>
          <a:noFill/>
          <a:ln w="120650">
            <a:solidFill>
              <a:srgbClr val="FF66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1800"/>
          </a:p>
        </p:txBody>
      </p:sp>
      <p:sp>
        <p:nvSpPr>
          <p:cNvPr id="28689" name="Line 25"/>
          <p:cNvSpPr>
            <a:spLocks noChangeShapeType="1"/>
          </p:cNvSpPr>
          <p:nvPr/>
        </p:nvSpPr>
        <p:spPr bwMode="auto">
          <a:xfrm rot="21528114" flipH="1">
            <a:off x="9559366" y="3790809"/>
            <a:ext cx="610949" cy="46020"/>
          </a:xfrm>
          <a:prstGeom prst="line">
            <a:avLst/>
          </a:prstGeom>
          <a:noFill/>
          <a:ln w="120650">
            <a:solidFill>
              <a:srgbClr val="E46C0A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1800"/>
          </a:p>
        </p:txBody>
      </p:sp>
      <p:sp>
        <p:nvSpPr>
          <p:cNvPr id="28690" name="Line 50"/>
          <p:cNvSpPr>
            <a:spLocks noChangeShapeType="1"/>
          </p:cNvSpPr>
          <p:nvPr/>
        </p:nvSpPr>
        <p:spPr bwMode="auto">
          <a:xfrm rot="1954567" flipH="1">
            <a:off x="9560953" y="4465235"/>
            <a:ext cx="607775" cy="179317"/>
          </a:xfrm>
          <a:prstGeom prst="line">
            <a:avLst/>
          </a:prstGeom>
          <a:noFill/>
          <a:ln w="120650">
            <a:solidFill>
              <a:srgbClr val="948A54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1800"/>
          </a:p>
        </p:txBody>
      </p:sp>
      <p:sp>
        <p:nvSpPr>
          <p:cNvPr id="28691" name="圆角矩形 54"/>
          <p:cNvSpPr>
            <a:spLocks noChangeArrowheads="1"/>
          </p:cNvSpPr>
          <p:nvPr/>
        </p:nvSpPr>
        <p:spPr bwMode="auto">
          <a:xfrm>
            <a:off x="9738684" y="2072218"/>
            <a:ext cx="1655115" cy="791853"/>
          </a:xfrm>
          <a:prstGeom prst="roundRect">
            <a:avLst>
              <a:gd name="adj" fmla="val 10000"/>
            </a:avLst>
          </a:prstGeom>
          <a:solidFill>
            <a:srgbClr val="A6A6A6"/>
          </a:solidFill>
          <a:ln w="38100">
            <a:solidFill>
              <a:srgbClr val="FFFFFF"/>
            </a:solidFill>
            <a:rou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检索系统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92" name="圆角矩形 55"/>
          <p:cNvSpPr>
            <a:spLocks noChangeArrowheads="1"/>
          </p:cNvSpPr>
          <p:nvPr/>
        </p:nvSpPr>
        <p:spPr bwMode="auto">
          <a:xfrm>
            <a:off x="10238553" y="3208424"/>
            <a:ext cx="1655116" cy="791853"/>
          </a:xfrm>
          <a:prstGeom prst="roundRect">
            <a:avLst>
              <a:gd name="adj" fmla="val 10000"/>
            </a:avLst>
          </a:prstGeom>
          <a:solidFill>
            <a:srgbClr val="F79646"/>
          </a:solidFill>
          <a:ln w="38100">
            <a:solidFill>
              <a:srgbClr val="FFFFFF"/>
            </a:solidFill>
            <a:rou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播放系统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93" name="圆角矩形 56"/>
          <p:cNvSpPr>
            <a:spLocks noChangeArrowheads="1"/>
          </p:cNvSpPr>
          <p:nvPr/>
        </p:nvSpPr>
        <p:spPr bwMode="auto">
          <a:xfrm>
            <a:off x="9810095" y="5493531"/>
            <a:ext cx="1655116" cy="791853"/>
          </a:xfrm>
          <a:prstGeom prst="roundRect">
            <a:avLst>
              <a:gd name="adj" fmla="val 10000"/>
            </a:avLst>
          </a:prstGeom>
          <a:solidFill>
            <a:srgbClr val="FF6699"/>
          </a:solidFill>
          <a:ln w="38100">
            <a:solidFill>
              <a:srgbClr val="FFFFFF"/>
            </a:solidFill>
            <a:rou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个性化服务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94" name="圆角矩形 57"/>
          <p:cNvSpPr>
            <a:spLocks noChangeArrowheads="1"/>
          </p:cNvSpPr>
          <p:nvPr/>
        </p:nvSpPr>
        <p:spPr bwMode="auto">
          <a:xfrm>
            <a:off x="10238553" y="4428736"/>
            <a:ext cx="1655116" cy="791854"/>
          </a:xfrm>
          <a:prstGeom prst="roundRect">
            <a:avLst>
              <a:gd name="adj" fmla="val 10000"/>
            </a:avLst>
          </a:prstGeom>
          <a:solidFill>
            <a:srgbClr val="948A54"/>
          </a:solidFill>
          <a:ln w="38100">
            <a:solidFill>
              <a:srgbClr val="FFFFFF"/>
            </a:solidFill>
            <a:rou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95" name="AutoShape 6"/>
          <p:cNvSpPr>
            <a:spLocks noChangeArrowheads="1"/>
          </p:cNvSpPr>
          <p:nvPr/>
        </p:nvSpPr>
        <p:spPr bwMode="auto">
          <a:xfrm rot="5400000" flipH="1">
            <a:off x="6847390" y="2892636"/>
            <a:ext cx="2713565" cy="2643742"/>
          </a:xfrm>
          <a:custGeom>
            <a:avLst/>
            <a:gdLst>
              <a:gd name="T0" fmla="*/ 10744 w 21600"/>
              <a:gd name="T1" fmla="*/ 10800 h 21600"/>
              <a:gd name="T2" fmla="*/ 10800 w 21600"/>
              <a:gd name="T3" fmla="*/ 10744 h 21600"/>
              <a:gd name="T4" fmla="*/ 10856 w 21600"/>
              <a:gd name="T5" fmla="*/ 10799 h 21600"/>
              <a:gd name="T6" fmla="*/ 21600 w 21600"/>
              <a:gd name="T7" fmla="*/ 10800 h 21600"/>
              <a:gd name="T8" fmla="*/ 10800 w 21600"/>
              <a:gd name="T9" fmla="*/ 0 h 21600"/>
              <a:gd name="T10" fmla="*/ 0 w 21600"/>
              <a:gd name="T11" fmla="*/ 10800 h 21600"/>
              <a:gd name="T12" fmla="*/ 10744 w 21600"/>
              <a:gd name="T13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solidFill>
            <a:srgbClr val="4F81BD"/>
          </a:solidFill>
          <a:ln w="381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8696" name="TextBox 67"/>
          <p:cNvSpPr txBox="1">
            <a:spLocks noChangeArrowheads="1"/>
          </p:cNvSpPr>
          <p:nvPr/>
        </p:nvSpPr>
        <p:spPr bwMode="auto">
          <a:xfrm>
            <a:off x="8381901" y="3500412"/>
            <a:ext cx="571277" cy="138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70" descr="W02012112056393661660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58" y="2215039"/>
            <a:ext cx="2975400" cy="1829672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  <a:effectLst>
            <a:outerShdw dist="38100" dir="162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7" name="图片 71" descr="2988027_11184775223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86" y="4173249"/>
            <a:ext cx="2978573" cy="1969318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  <a:effectLst>
            <a:outerShdw dist="38100" dir="162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镜像版与在线</a:t>
            </a:r>
            <a:r>
              <a:rPr lang="zh-CN" altLang="en-US" dirty="0" smtClean="0"/>
              <a:t>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82963" y="1824183"/>
            <a:ext cx="10065327" cy="44288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b="1" dirty="0"/>
              <a:t>为满足不同客户的实际需求，网上报告厅 </a:t>
            </a:r>
            <a:r>
              <a:rPr lang="en-US" altLang="zh-CN" sz="1700" b="1" dirty="0"/>
              <a:t>5.0 </a:t>
            </a:r>
            <a:r>
              <a:rPr lang="zh-CN" altLang="en-US" sz="1700" b="1" dirty="0"/>
              <a:t>提供离线镜像版、在线镜像版、在线版三个版本。</a:t>
            </a:r>
            <a:endParaRPr lang="en-US" altLang="zh-CN" sz="1700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离线</a:t>
            </a:r>
            <a:r>
              <a:rPr lang="zh-CN" altLang="en-US" b="1" dirty="0" smtClean="0"/>
              <a:t>镜像版：</a:t>
            </a:r>
            <a:r>
              <a:rPr lang="zh-CN" altLang="en-US" dirty="0" smtClean="0"/>
              <a:t>传统镜像版、不可控、无有效期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在线镜像版：</a:t>
            </a:r>
            <a:r>
              <a:rPr lang="zh-CN" altLang="en-US" dirty="0" smtClean="0"/>
              <a:t>客户服务器可联网。开放个人用户、用户可使用在线版和移动端</a:t>
            </a:r>
            <a:r>
              <a:rPr lang="en-US" altLang="zh-CN" dirty="0" smtClean="0"/>
              <a:t>APP</a:t>
            </a:r>
            <a:r>
              <a:rPr lang="zh-CN" altLang="en-US" dirty="0" smtClean="0"/>
              <a:t>、可同步更新课程专题和活动，</a:t>
            </a:r>
            <a:r>
              <a:rPr lang="en-US" altLang="zh-CN" dirty="0" smtClean="0"/>
              <a:t>Bug</a:t>
            </a:r>
            <a:r>
              <a:rPr lang="zh-CN" altLang="en-US" dirty="0" smtClean="0"/>
              <a:t>自动反馈，在线一键更新；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在线版：</a:t>
            </a:r>
            <a:r>
              <a:rPr lang="zh-CN" altLang="en-US" dirty="0" smtClean="0"/>
              <a:t>主</a:t>
            </a:r>
            <a:r>
              <a:rPr lang="zh-CN" altLang="en-US" dirty="0" smtClean="0"/>
              <a:t>版本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sz="1500" dirty="0" smtClean="0"/>
              <a:t>三个版本在后台是开关设置，离线镜像版和在线镜像版的区分点在于客户的服务器能不能联网，能连接我们的服务器，就可以为客户提供新版的所有功能。</a:t>
            </a:r>
            <a:endParaRPr lang="zh-CN" altLang="en-US" sz="15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3"/>
          <p:cNvGraphicFramePr>
            <a:graphicFrameLocks noGrp="1"/>
          </p:cNvGraphicFramePr>
          <p:nvPr>
            <p:ph idx="1"/>
          </p:nvPr>
        </p:nvGraphicFramePr>
        <p:xfrm>
          <a:off x="1063088" y="785268"/>
          <a:ext cx="10065823" cy="5826961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1709291"/>
                <a:gridCol w="3147266"/>
                <a:gridCol w="1736422"/>
                <a:gridCol w="1736422"/>
                <a:gridCol w="1736422"/>
              </a:tblGrid>
              <a:tr h="34056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离线镜像版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在线镜像版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在线版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59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定制类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LOGO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、资源分类、推荐课程、整站主题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en-US" sz="2400" b="0" i="0" u="none" strike="noStrike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2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前台功能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个人用户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en-US" sz="2400" b="0" i="0" u="none" strike="noStrike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2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猜你喜欢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○</a:t>
                      </a:r>
                      <a:endParaRPr lang="zh-CN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○</a:t>
                      </a:r>
                      <a:endParaRPr lang="zh-CN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en-US" sz="2400" b="0" i="0" u="none" strike="noStrike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2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学习笔记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en-US" sz="2400" b="0" i="0" u="none" strike="noStrike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2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微互动（分享、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赞、收藏）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en-US" sz="2400" b="0" i="0" u="none" strike="noStrike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2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移动端</a:t>
                      </a:r>
                      <a:r>
                        <a:rPr lang="en-US" sz="12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APP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en-US" sz="2400" b="0" i="0" u="none" strike="noStrike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2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专题活动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en-US" sz="2400" b="0" i="0" u="none" strike="noStrike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2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校内共享视频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○</a:t>
                      </a:r>
                      <a:endParaRPr lang="zh-CN" altLang="en-US" sz="2400" b="0" i="0" u="none" strike="noStrike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en-US" sz="2400" b="0" i="0" u="none" strike="noStrike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2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用户共享视频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400" b="0" i="0" u="none" strike="noStrike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2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用户自付费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○</a:t>
                      </a:r>
                      <a:endParaRPr lang="zh-CN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2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后台功能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数据统计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○</a:t>
                      </a:r>
                      <a:endParaRPr lang="zh-CN" altLang="en-US" sz="2400" b="0" i="0" u="none" strike="noStrike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en-US" sz="2400" b="0" i="0" u="none" strike="noStrike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2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课程管理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2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自建资源导入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2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Bug</a:t>
                      </a:r>
                      <a:r>
                        <a:rPr lang="zh-CN" altLang="en-US" sz="12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自动反馈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en-US" sz="2400" b="0" i="0" u="none" strike="noStrike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20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</a:t>
                      </a:r>
                      <a:r>
                        <a:rPr lang="zh-CN" altLang="en-US" sz="12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键</a:t>
                      </a:r>
                      <a:r>
                        <a:rPr lang="zh-CN" altLang="en-US" sz="1200" b="1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升级（资源、系统）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○</a:t>
                      </a:r>
                      <a:endParaRPr lang="zh-CN" altLang="en-US" sz="2400" b="0" i="0" u="none" strike="noStrike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en-US" sz="2400" b="0" i="0" u="none" strike="noStrike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资源体系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Diamond Grid 16x9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菱形网格演示文稿（宽屏）</Template>
  <TotalTime>0</TotalTime>
  <Words>2960</Words>
  <Application>WPS 演示</Application>
  <PresentationFormat>宽屏</PresentationFormat>
  <Paragraphs>839</Paragraphs>
  <Slides>30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Arial</vt:lpstr>
      <vt:lpstr>宋体</vt:lpstr>
      <vt:lpstr>Wingdings</vt:lpstr>
      <vt:lpstr>Microsoft YaHei UI</vt:lpstr>
      <vt:lpstr>Times New Roman</vt:lpstr>
      <vt:lpstr>微软雅黑</vt:lpstr>
      <vt:lpstr>Calibri</vt:lpstr>
      <vt:lpstr>Arial Unicode MS</vt:lpstr>
      <vt:lpstr>仿宋_GB2312</vt:lpstr>
      <vt:lpstr>Malgun Gothic</vt:lpstr>
      <vt:lpstr>幼圆</vt:lpstr>
      <vt:lpstr>仿宋</vt:lpstr>
      <vt:lpstr>Diamond Grid 16x9</vt:lpstr>
      <vt:lpstr>网上报告厅产品介绍</vt:lpstr>
      <vt:lpstr>目录</vt:lpstr>
      <vt:lpstr>PowerPoint 演示文稿</vt:lpstr>
      <vt:lpstr>PowerPoint 演示文稿</vt:lpstr>
      <vt:lpstr>产品架构</vt:lpstr>
      <vt:lpstr>PowerPoint 演示文稿</vt:lpstr>
      <vt:lpstr>镜像版与在线版</vt:lpstr>
      <vt:lpstr>PowerPoint 演示文稿</vt:lpstr>
      <vt:lpstr>资源体系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产品功能</vt:lpstr>
      <vt:lpstr>PowerPoint 演示文稿</vt:lpstr>
      <vt:lpstr>PowerPoint 演示文稿</vt:lpstr>
      <vt:lpstr>页面展示</vt:lpstr>
      <vt:lpstr>http://wsbgt.bjadks.com</vt:lpstr>
      <vt:lpstr>皮肤功能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产品服务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爱迪科森</cp:lastModifiedBy>
  <cp:revision>2</cp:revision>
  <dcterms:created xsi:type="dcterms:W3CDTF">2016-07-21T02:59:00Z</dcterms:created>
  <dcterms:modified xsi:type="dcterms:W3CDTF">2019-03-06T09:11:04Z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  <property fmtid="{D5CDD505-2E9C-101B-9397-08002B2CF9AE}" pid="3" name="KSORubyTemplateID">
    <vt:lpwstr>2</vt:lpwstr>
  </property>
  <property fmtid="{D5CDD505-2E9C-101B-9397-08002B2CF9AE}" pid="4" name="KSOProductBuildVer">
    <vt:lpwstr>2052-11.1.0.8500</vt:lpwstr>
  </property>
</Properties>
</file>