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av" ContentType="audio/x-wav"/>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88"/>
  </p:handoutMasterIdLst>
  <p:sldIdLst>
    <p:sldId id="363" r:id="rId3"/>
    <p:sldId id="258" r:id="rId4"/>
    <p:sldId id="259" r:id="rId5"/>
    <p:sldId id="260" r:id="rId7"/>
    <p:sldId id="261" r:id="rId8"/>
    <p:sldId id="263" r:id="rId9"/>
    <p:sldId id="264" r:id="rId10"/>
    <p:sldId id="265" r:id="rId11"/>
    <p:sldId id="267" r:id="rId12"/>
    <p:sldId id="268" r:id="rId13"/>
    <p:sldId id="269" r:id="rId14"/>
    <p:sldId id="320" r:id="rId15"/>
    <p:sldId id="356" r:id="rId16"/>
    <p:sldId id="270" r:id="rId17"/>
    <p:sldId id="331" r:id="rId18"/>
    <p:sldId id="334" r:id="rId19"/>
    <p:sldId id="333" r:id="rId20"/>
    <p:sldId id="335" r:id="rId21"/>
    <p:sldId id="271" r:id="rId22"/>
    <p:sldId id="272" r:id="rId23"/>
    <p:sldId id="273" r:id="rId24"/>
    <p:sldId id="274" r:id="rId25"/>
    <p:sldId id="275" r:id="rId26"/>
    <p:sldId id="312" r:id="rId27"/>
    <p:sldId id="315" r:id="rId28"/>
    <p:sldId id="316" r:id="rId29"/>
    <p:sldId id="313" r:id="rId30"/>
    <p:sldId id="314" r:id="rId31"/>
    <p:sldId id="337" r:id="rId32"/>
    <p:sldId id="327" r:id="rId33"/>
    <p:sldId id="276" r:id="rId34"/>
    <p:sldId id="340" r:id="rId35"/>
    <p:sldId id="350" r:id="rId36"/>
    <p:sldId id="324" r:id="rId37"/>
    <p:sldId id="325" r:id="rId38"/>
    <p:sldId id="326" r:id="rId39"/>
    <p:sldId id="345" r:id="rId40"/>
    <p:sldId id="342" r:id="rId41"/>
    <p:sldId id="348" r:id="rId42"/>
    <p:sldId id="346" r:id="rId43"/>
    <p:sldId id="328" r:id="rId44"/>
    <p:sldId id="330" r:id="rId45"/>
    <p:sldId id="329" r:id="rId46"/>
    <p:sldId id="343" r:id="rId47"/>
    <p:sldId id="277" r:id="rId48"/>
    <p:sldId id="344" r:id="rId49"/>
    <p:sldId id="278" r:id="rId50"/>
    <p:sldId id="360" r:id="rId51"/>
    <p:sldId id="359" r:id="rId52"/>
    <p:sldId id="361" r:id="rId53"/>
    <p:sldId id="279" r:id="rId54"/>
    <p:sldId id="354" r:id="rId55"/>
    <p:sldId id="355" r:id="rId56"/>
    <p:sldId id="322" r:id="rId57"/>
    <p:sldId id="323" r:id="rId58"/>
    <p:sldId id="362" r:id="rId59"/>
    <p:sldId id="280" r:id="rId60"/>
    <p:sldId id="281" r:id="rId61"/>
    <p:sldId id="282" r:id="rId62"/>
    <p:sldId id="351" r:id="rId63"/>
    <p:sldId id="353" r:id="rId64"/>
    <p:sldId id="352" r:id="rId65"/>
    <p:sldId id="286" r:id="rId66"/>
    <p:sldId id="298" r:id="rId67"/>
    <p:sldId id="308" r:id="rId68"/>
    <p:sldId id="306" r:id="rId69"/>
    <p:sldId id="307" r:id="rId70"/>
    <p:sldId id="305" r:id="rId71"/>
    <p:sldId id="299" r:id="rId72"/>
    <p:sldId id="303" r:id="rId73"/>
    <p:sldId id="304" r:id="rId74"/>
    <p:sldId id="349" r:id="rId75"/>
    <p:sldId id="302" r:id="rId76"/>
    <p:sldId id="301" r:id="rId77"/>
    <p:sldId id="300" r:id="rId78"/>
    <p:sldId id="292" r:id="rId79"/>
    <p:sldId id="336" r:id="rId80"/>
    <p:sldId id="318" r:id="rId81"/>
    <p:sldId id="319" r:id="rId82"/>
    <p:sldId id="357" r:id="rId83"/>
    <p:sldId id="358" r:id="rId84"/>
    <p:sldId id="364" r:id="rId85"/>
    <p:sldId id="311" r:id="rId86"/>
    <p:sldId id="297" r:id="rId87"/>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CC00FF"/>
    <a:srgbClr val="9900FF"/>
    <a:srgbClr val="28BC4F"/>
    <a:srgbClr val="660066"/>
    <a:srgbClr val="2899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86" d="100"/>
          <a:sy n="86" d="100"/>
        </p:scale>
        <p:origin x="-1092" y="-120"/>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1" Type="http://schemas.openxmlformats.org/officeDocument/2006/relationships/tableStyles" Target="tableStyles.xml"/><Relationship Id="rId90" Type="http://schemas.openxmlformats.org/officeDocument/2006/relationships/viewProps" Target="viewProps.xml"/><Relationship Id="rId9" Type="http://schemas.openxmlformats.org/officeDocument/2006/relationships/slide" Target="slides/slide6.xml"/><Relationship Id="rId89" Type="http://schemas.openxmlformats.org/officeDocument/2006/relationships/presProps" Target="presProps.xml"/><Relationship Id="rId88" Type="http://schemas.openxmlformats.org/officeDocument/2006/relationships/handoutMaster" Target="handoutMasters/handoutMaster1.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notesMaster" Target="notesMasters/notesMaster1.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0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03"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04"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05"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fontAlgn="base" hangingPunct="1">
              <a:buNone/>
            </a:pPr>
            <a:fld id="{9A0DB2DC-4C9A-4742-B13C-FB6460FD3503}" type="slidenum">
              <a:rPr lang="en-US" altLang="zh-CN" sz="1200" strike="noStrike" noProof="1" dirty="0">
                <a:latin typeface="Arial" panose="020B0604020202020204" pitchFamily="34" charset="0"/>
                <a:ea typeface="宋体" panose="02010600030101010101" pitchFamily="2" charset="-122"/>
                <a:cs typeface="+mn-cs"/>
              </a:rPr>
            </a:fld>
            <a:endParaRPr lang="en-US" altLang="zh-CN" sz="1200"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915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15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15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fontAlgn="base" hangingPunct="1">
              <a:buNone/>
            </a:pPr>
            <a:fld id="{9A0DB2DC-4C9A-4742-B13C-FB6460FD3503}" type="slidenum">
              <a:rPr lang="en-US" altLang="zh-CN" sz="1200" strike="noStrike" noProof="1" dirty="0">
                <a:latin typeface="Arial" panose="020B0604020202020204" pitchFamily="34" charset="0"/>
                <a:ea typeface="宋体" panose="02010600030101010101" pitchFamily="2" charset="-122"/>
                <a:cs typeface="+mn-cs"/>
              </a:rPr>
            </a:fld>
            <a:endParaRPr lang="en-US" altLang="zh-CN" sz="1200"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幻灯片图像占位符 1"/>
          <p:cNvSpPr>
            <a:spLocks noGrp="1" noRot="1" noChangeAspect="1" noTextEdit="1"/>
          </p:cNvSpPr>
          <p:nvPr>
            <p:ph type="sldImg"/>
          </p:nvPr>
        </p:nvSpPr>
        <p:spPr>
          <a:ln/>
        </p:spPr>
      </p:sp>
      <p:sp>
        <p:nvSpPr>
          <p:cNvPr id="8194" name="备注占位符 2"/>
          <p:cNvSpPr>
            <a:spLocks noGrp="1"/>
          </p:cNvSpPr>
          <p:nvPr>
            <p:ph type="body"/>
          </p:nvPr>
        </p:nvSpPr>
        <p:spPr>
          <a:ln/>
        </p:spPr>
        <p:txBody>
          <a:bodyPr wrap="square" lIns="91440" tIns="45720" rIns="91440" bIns="45720" anchor="t"/>
          <a:p>
            <a:pPr lvl="0"/>
            <a:endParaRPr lang="zh-CN" altLang="en-US" dirty="0"/>
          </a:p>
        </p:txBody>
      </p:sp>
      <p:sp>
        <p:nvSpPr>
          <p:cNvPr id="819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10242" name="Rectangle 2"/>
          <p:cNvSpPr>
            <a:spLocks noRot="1" noTextEdit="1"/>
          </p:cNvSpPr>
          <p:nvPr>
            <p:ph type="sldImg"/>
          </p:nvPr>
        </p:nvSpPr>
        <p:spPr>
          <a:ln/>
        </p:spPr>
      </p:sp>
      <p:sp>
        <p:nvSpPr>
          <p:cNvPr id="10243" name="Rectangle 3"/>
          <p:cNvSpPr>
            <a:spLocks noGrp="1"/>
          </p:cNvSpPr>
          <p:nvPr>
            <p:ph type="body"/>
          </p:nvPr>
        </p:nvSpPr>
        <p:spPr>
          <a:ln/>
        </p:spPr>
        <p:txBody>
          <a:bodyPr wrap="square" lIns="91440" tIns="45720" rIns="91440" bIns="45720" anchor="t"/>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48130" name="矩形 7"/>
          <p:cNvSpPr txBox="1">
            <a:spLocks noGrp="1"/>
          </p:cNvSpPr>
          <p:nvPr/>
        </p:nvSpPr>
        <p:spPr>
          <a:xfrm>
            <a:off x="3884613" y="8685213"/>
            <a:ext cx="2971800" cy="457200"/>
          </a:xfrm>
          <a:prstGeom prst="rect">
            <a:avLst/>
          </a:prstGeom>
          <a:noFill/>
          <a:ln w="9525">
            <a:noFill/>
          </a:ln>
        </p:spPr>
        <p:txBody>
          <a:bodyPr anchor="b"/>
          <a:p>
            <a:pPr lvl="0" algn="r"/>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48131" name="矩形 2"/>
          <p:cNvSpPr>
            <a:spLocks noRot="1" noTextEdit="1"/>
          </p:cNvSpPr>
          <p:nvPr>
            <p:ph type="sldImg"/>
          </p:nvPr>
        </p:nvSpPr>
        <p:spPr>
          <a:ln/>
        </p:spPr>
      </p:sp>
      <p:sp>
        <p:nvSpPr>
          <p:cNvPr id="48132" name="矩形 3"/>
          <p:cNvSpPr>
            <a:spLocks noGrp="1"/>
          </p:cNvSpPr>
          <p:nvPr>
            <p:ph type="body"/>
          </p:nvPr>
        </p:nvSpPr>
        <p:spPr>
          <a:ln/>
        </p:spPr>
        <p:txBody>
          <a:bodyPr wrap="square" lIns="91440" tIns="45720" rIns="91440" bIns="45720" anchor="t"/>
          <a:p>
            <a:pPr lvl="0" eaLnBrk="1" hangingPunct="1"/>
            <a:r>
              <a:rPr lang="en-US" altLang="zh-CN" dirty="0"/>
              <a:t>    </a:t>
            </a:r>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幻灯片图像占位符 1"/>
          <p:cNvSpPr>
            <a:spLocks noGrp="1" noRot="1" noChangeAspect="1" noTextEdit="1"/>
          </p:cNvSpPr>
          <p:nvPr>
            <p:ph type="sldImg"/>
          </p:nvPr>
        </p:nvSpPr>
        <p:spPr>
          <a:ln/>
        </p:spPr>
      </p:sp>
      <p:sp>
        <p:nvSpPr>
          <p:cNvPr id="92162" name="备注占位符 2"/>
          <p:cNvSpPr>
            <a:spLocks noGrp="1"/>
          </p:cNvSpPr>
          <p:nvPr>
            <p:ph type="body"/>
          </p:nvPr>
        </p:nvSpPr>
        <p:spPr>
          <a:ln/>
        </p:spPr>
        <p:txBody>
          <a:bodyPr wrap="square" lIns="91440" tIns="45720" rIns="91440" bIns="45720" anchor="t"/>
          <a:p>
            <a:pPr lvl="0"/>
            <a:endParaRPr lang="zh-CN" altLang="en-US" dirty="0"/>
          </a:p>
        </p:txBody>
      </p:sp>
      <p:sp>
        <p:nvSpPr>
          <p:cNvPr id="9216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0" y="2438400"/>
            <a:ext cx="9009063" cy="1052513"/>
            <a:chOff x="0" y="1536"/>
            <a:chExt cx="5675" cy="663"/>
          </a:xfrm>
        </p:grpSpPr>
        <p:grpSp>
          <p:nvGrpSpPr>
            <p:cNvPr id="2051" name="Group 3"/>
            <p:cNvGrpSpPr/>
            <p:nvPr/>
          </p:nvGrpSpPr>
          <p:grpSpPr>
            <a:xfrm>
              <a:off x="183" y="1604"/>
              <a:ext cx="448" cy="299"/>
              <a:chOff x="720" y="336"/>
              <a:chExt cx="624" cy="432"/>
            </a:xfrm>
          </p:grpSpPr>
          <p:sp>
            <p:nvSpPr>
              <p:cNvPr id="22" name="Rectangle 4"/>
              <p:cNvSpPr>
                <a:spLocks noChangeArrowheads="1"/>
              </p:cNvSpPr>
              <p:nvPr/>
            </p:nvSpPr>
            <p:spPr bwMode="auto">
              <a:xfrm>
                <a:off x="720" y="336"/>
                <a:ext cx="384" cy="432"/>
              </a:xfrm>
              <a:prstGeom prst="rect">
                <a:avLst/>
              </a:prstGeom>
              <a:solidFill>
                <a:schemeClr val="folHlink"/>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2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grpSp>
        <p:grpSp>
          <p:nvGrpSpPr>
            <p:cNvPr id="2054" name="Group 6"/>
            <p:cNvGrpSpPr/>
            <p:nvPr/>
          </p:nvGrpSpPr>
          <p:grpSpPr>
            <a:xfrm>
              <a:off x="261" y="1870"/>
              <a:ext cx="465" cy="299"/>
              <a:chOff x="912" y="2640"/>
              <a:chExt cx="672" cy="432"/>
            </a:xfrm>
          </p:grpSpPr>
          <p:sp>
            <p:nvSpPr>
              <p:cNvPr id="20" name="Rectangle 7"/>
              <p:cNvSpPr>
                <a:spLocks noChangeArrowheads="1"/>
              </p:cNvSpPr>
              <p:nvPr/>
            </p:nvSpPr>
            <p:spPr bwMode="auto">
              <a:xfrm>
                <a:off x="912" y="2640"/>
                <a:ext cx="384" cy="432"/>
              </a:xfrm>
              <a:prstGeom prst="rect">
                <a:avLst/>
              </a:prstGeom>
              <a:solidFill>
                <a:schemeClr val="accent2"/>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2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grpSp>
        <p:sp>
          <p:nvSpPr>
            <p:cNvPr id="1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8" name="Rectangle 10"/>
            <p:cNvSpPr>
              <a:spLocks noChangeArrowheads="1"/>
            </p:cNvSpPr>
            <p:nvPr/>
          </p:nvSpPr>
          <p:spPr bwMode="auto">
            <a:xfrm>
              <a:off x="400" y="1536"/>
              <a:ext cx="20" cy="663"/>
            </a:xfrm>
            <a:prstGeom prst="rect">
              <a:avLst/>
            </a:prstGeom>
            <a:solidFill>
              <a:schemeClr val="bg2"/>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grpSp>
      <p:sp>
        <p:nvSpPr>
          <p:cNvPr id="47116" name="Rectangle 12"/>
          <p:cNvSpPr>
            <a:spLocks noGrp="1" noChangeArrowheads="1"/>
          </p:cNvSpPr>
          <p:nvPr>
            <p:ph type="ctrTitle"/>
          </p:nvPr>
        </p:nvSpPr>
        <p:spPr>
          <a:xfrm>
            <a:off x="990600" y="1676400"/>
            <a:ext cx="7772400" cy="1462088"/>
          </a:xfrm>
        </p:spPr>
        <p:txBody>
          <a:bodyPr/>
          <a:lstStyle>
            <a:lvl1pPr>
              <a:defRPr/>
            </a:lvl1pPr>
          </a:lstStyle>
          <a:p>
            <a:pPr lvl="0" fontAlgn="base"/>
            <a:r>
              <a:rPr lang="zh-CN" altLang="en-US" strike="noStrike" noProof="0" smtClean="0"/>
              <a:t>单击此处编辑母版标题样式</a:t>
            </a:r>
            <a:endParaRPr lang="zh-CN" altLang="en-US" strike="noStrike" noProof="0" smtClean="0"/>
          </a:p>
        </p:txBody>
      </p:sp>
      <p:sp>
        <p:nvSpPr>
          <p:cNvPr id="47117"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fontAlgn="base"/>
            <a:r>
              <a:rPr lang="zh-CN" altLang="en-US" strike="noStrike" noProof="0" smtClean="0"/>
              <a:t>单击此处编辑母版副标题样式</a:t>
            </a:r>
            <a:endParaRPr lang="zh-CN" altLang="en-US" strike="noStrike" noProof="0" smtClean="0"/>
          </a:p>
        </p:txBody>
      </p:sp>
      <p:sp>
        <p:nvSpPr>
          <p:cNvPr id="24" name="Rectangle 14"/>
          <p:cNvSpPr>
            <a:spLocks noGrp="1" noChangeArrowheads="1"/>
          </p:cNvSpPr>
          <p:nvPr>
            <p:ph type="dt" sz="half" idx="2"/>
          </p:nvPr>
        </p:nvSpPr>
        <p:spPr bwMode="auto">
          <a:xfrm>
            <a:off x="990600" y="6248400"/>
            <a:ext cx="1905000" cy="457200"/>
          </a:xfrm>
          <a:prstGeom prst="rect">
            <a:avLst/>
          </a:prstGeom>
          <a:noFill/>
          <a:ln>
            <a:noFill/>
          </a:ln>
          <a:effectLst/>
        </p:spPr>
        <p:txBody>
          <a:bodyPr vert="horz" wrap="square" lIns="91440" tIns="45720" rIns="91440" bIns="45720" numCol="1" anchor="b" anchorCtr="0" compatLnSpc="1"/>
          <a:lstStyle>
            <a:lvl1pPr>
              <a:defRPr>
                <a:solidFill>
                  <a:schemeClr val="bg2"/>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bg2"/>
              </a:solidFill>
              <a:effectLst/>
              <a:uLnTx/>
              <a:uFillTx/>
              <a:latin typeface="Tahoma" panose="020B0604030504040204" pitchFamily="34" charset="0"/>
              <a:ea typeface="宋体" panose="02010600030101010101" pitchFamily="2" charset="-122"/>
              <a:cs typeface="+mn-cs"/>
            </a:endParaRPr>
          </a:p>
        </p:txBody>
      </p:sp>
      <p:sp>
        <p:nvSpPr>
          <p:cNvPr id="25" name="Rectangle 15"/>
          <p:cNvSpPr>
            <a:spLocks noGrp="1" noChangeArrowheads="1"/>
          </p:cNvSpPr>
          <p:nvPr>
            <p:ph type="ftr" sz="quarter" idx="3"/>
          </p:nvPr>
        </p:nvSpPr>
        <p:spPr bwMode="auto">
          <a:xfrm>
            <a:off x="3429000" y="6248400"/>
            <a:ext cx="2895600" cy="457200"/>
          </a:xfrm>
          <a:prstGeom prst="rect">
            <a:avLst/>
          </a:prstGeom>
          <a:noFill/>
          <a:ln>
            <a:noFill/>
          </a:ln>
          <a:effectLst/>
        </p:spPr>
        <p:txBody>
          <a:bodyPr vert="horz" wrap="square" lIns="91440" tIns="45720" rIns="91440" bIns="45720" numCol="1" anchor="b" anchorCtr="0" compatLnSpc="1"/>
          <a:lstStyle>
            <a:lvl1pPr>
              <a:defRPr>
                <a:solidFill>
                  <a:schemeClr val="bg2"/>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bg2"/>
              </a:solidFill>
              <a:effectLst/>
              <a:uLnTx/>
              <a:uFillTx/>
              <a:latin typeface="Tahoma" panose="020B0604030504040204" pitchFamily="34" charset="0"/>
              <a:ea typeface="宋体" panose="02010600030101010101" pitchFamily="2" charset="-122"/>
              <a:cs typeface="+mn-cs"/>
            </a:endParaRPr>
          </a:p>
        </p:txBody>
      </p:sp>
      <p:sp>
        <p:nvSpPr>
          <p:cNvPr id="26" name="Rectangle 16"/>
          <p:cNvSpPr>
            <a:spLocks noGrp="1" noChangeArrowheads="1"/>
          </p:cNvSpPr>
          <p:nvPr>
            <p:ph type="sldNum" sz="quarter" idx="4"/>
          </p:nvPr>
        </p:nvSpPr>
        <p:spPr bwMode="auto">
          <a:xfrm>
            <a:off x="6858000" y="6248400"/>
            <a:ext cx="1905000" cy="457200"/>
          </a:xfrm>
          <a:prstGeom prst="rect">
            <a:avLst/>
          </a:prstGeom>
          <a:noFill/>
          <a:ln>
            <a:noFill/>
          </a:ln>
          <a:effectLst/>
        </p:spPr>
        <p:txBody>
          <a:bodyPr vert="horz" wrap="square" lIns="91440" tIns="45720" rIns="91440" bIns="45720" numCol="1" anchor="b" anchorCtr="0" compatLnSpc="1"/>
          <a:p>
            <a:pPr algn="r" fontAlgn="base">
              <a:buNone/>
            </a:pPr>
            <a:fld id="{9A0DB2DC-4C9A-4742-B13C-FB6460FD3503}" type="slidenum">
              <a:rPr lang="en-US" altLang="zh-CN" strike="noStrike" noProof="1" dirty="0">
                <a:solidFill>
                  <a:schemeClr val="bg2"/>
                </a:solidFill>
                <a:latin typeface="Tahoma" panose="020B0604030504040204" pitchFamily="34" charset="0"/>
                <a:ea typeface="宋体" panose="02010600030101010101" pitchFamily="2" charset="-122"/>
                <a:cs typeface="+mn-cs"/>
              </a:rPr>
            </a:fld>
            <a:endParaRPr lang="en-US" altLang="zh-CN" strike="noStrike" noProof="1" dirty="0">
              <a:solidFill>
                <a:schemeClr val="bg2"/>
              </a:solidFill>
            </a:endParaRPr>
          </a:p>
        </p:txBody>
      </p:sp>
    </p:spTree>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ndParaRPr>
          </a:p>
        </p:txBody>
      </p:sp>
    </p:spTree>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150938" y="214313"/>
            <a:ext cx="5700712" cy="59182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ndParaRPr>
          </a:p>
        </p:txBody>
      </p:sp>
    </p:spTree>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182688" y="2017713"/>
            <a:ext cx="3810000"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5145088" y="2017713"/>
            <a:ext cx="3810000"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ndParaRPr>
          </a:p>
        </p:txBody>
      </p:sp>
    </p:spTree>
  </p:cSld>
  <p:clrMapOvr>
    <a:masterClrMapping/>
  </p:clrMapOvr>
  <p:transition spd="med">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1182688" y="2017713"/>
            <a:ext cx="3810000"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145088" y="2017713"/>
            <a:ext cx="3810000"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ndParaRPr>
          </a:p>
        </p:txBody>
      </p:sp>
    </p:spTree>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ndParaRPr>
          </a:p>
        </p:txBody>
      </p:sp>
    </p:spTree>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ndParaRPr>
          </a:p>
        </p:txBody>
      </p:sp>
    </p:spTree>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ndParaRPr>
          </a:p>
        </p:txBody>
      </p:sp>
    </p:spTree>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ndParaRPr>
          </a:p>
        </p:txBody>
      </p:sp>
    </p:spTree>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ndParaRPr>
          </a:p>
        </p:txBody>
      </p:sp>
    </p:spTree>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ndParaRPr>
          </a:p>
        </p:txBody>
      </p:sp>
    </p:spTree>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ndParaRPr>
          </a:p>
        </p:txBody>
      </p:sp>
    </p:spTree>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ndParaRPr>
          </a:p>
        </p:txBody>
      </p:sp>
    </p:spTree>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ChangeArrowheads="1"/>
          </p:cNvSpPr>
          <p:nvPr/>
        </p:nvSpPr>
        <p:spPr bwMode="ltGray">
          <a:xfrm>
            <a:off x="417513" y="1098550"/>
            <a:ext cx="438150" cy="474663"/>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3" name="Rectangle 9"/>
          <p:cNvSpPr>
            <a:spLocks noGrp="1"/>
          </p:cNvSpPr>
          <p:nvPr>
            <p:ph type="title"/>
          </p:nvPr>
        </p:nvSpPr>
        <p:spPr>
          <a:xfrm>
            <a:off x="1150938" y="214313"/>
            <a:ext cx="7793037" cy="1462087"/>
          </a:xfrm>
          <a:prstGeom prst="rect">
            <a:avLst/>
          </a:prstGeom>
          <a:noFill/>
          <a:ln w="9525">
            <a:noFill/>
          </a:ln>
        </p:spPr>
        <p:txBody>
          <a:bodyPr anchor="b"/>
          <a:p>
            <a:pPr lvl="0"/>
            <a:r>
              <a:rPr lang="zh-CN" altLang="en-US" dirty="0"/>
              <a:t>单击此处编辑母版标题样式</a:t>
            </a:r>
            <a:endParaRPr lang="zh-CN" altLang="en-US" dirty="0"/>
          </a:p>
        </p:txBody>
      </p:sp>
      <p:sp>
        <p:nvSpPr>
          <p:cNvPr id="1034" name="Rectangle 10"/>
          <p:cNvSpPr>
            <a:spLocks noGrp="1"/>
          </p:cNvSpPr>
          <p:nvPr>
            <p:ph type="body"/>
          </p:nvPr>
        </p:nvSpPr>
        <p:spPr>
          <a:xfrm>
            <a:off x="1182688" y="2017713"/>
            <a:ext cx="7772400" cy="4114800"/>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6091" name="Rectangle 11"/>
          <p:cNvSpPr>
            <a:spLocks noGrp="1" noChangeArrowheads="1"/>
          </p:cNvSpPr>
          <p:nvPr>
            <p:ph type="dt" sz="half" idx="2"/>
          </p:nvPr>
        </p:nvSpPr>
        <p:spPr bwMode="auto">
          <a:xfrm>
            <a:off x="1162050" y="6243638"/>
            <a:ext cx="1905000" cy="457200"/>
          </a:xfrm>
          <a:prstGeom prst="rect">
            <a:avLst/>
          </a:prstGeom>
          <a:noFill/>
          <a:ln>
            <a:noFill/>
          </a:ln>
          <a:effectLst/>
        </p:spPr>
        <p:txBody>
          <a:bodyPr vert="horz" wrap="square" lIns="91440" tIns="45720" rIns="91440" bIns="45720" numCol="1" anchor="b" anchorCtr="0" compatLnSpc="1"/>
          <a:lstStyle>
            <a:lvl1pPr>
              <a:defRPr sz="14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6092" name="Rectangle 12"/>
          <p:cNvSpPr>
            <a:spLocks noGrp="1" noChangeArrowheads="1"/>
          </p:cNvSpPr>
          <p:nvPr>
            <p:ph type="ftr" sz="quarter" idx="3"/>
          </p:nvPr>
        </p:nvSpPr>
        <p:spPr bwMode="auto">
          <a:xfrm>
            <a:off x="3657600" y="6243638"/>
            <a:ext cx="2895600" cy="457200"/>
          </a:xfrm>
          <a:prstGeom prst="rect">
            <a:avLst/>
          </a:prstGeom>
          <a:noFill/>
          <a:ln>
            <a:noFill/>
          </a:ln>
          <a:effectLst/>
        </p:spPr>
        <p:txBody>
          <a:bodyPr vert="horz" wrap="square" lIns="91440" tIns="45720" rIns="91440" bIns="45720" numCol="1" anchor="b" anchorCtr="0" compatLnSpc="1"/>
          <a:lstStyle>
            <a:lvl1pPr algn="ctr">
              <a:defRPr sz="140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6093" name="Rectangle 13"/>
          <p:cNvSpPr>
            <a:spLocks noGrp="1" noChangeArrowheads="1"/>
          </p:cNvSpPr>
          <p:nvPr>
            <p:ph type="sldNum" sz="quarter" idx="4"/>
          </p:nvPr>
        </p:nvSpPr>
        <p:spPr bwMode="auto">
          <a:xfrm>
            <a:off x="7042150" y="6243638"/>
            <a:ext cx="1905000" cy="457200"/>
          </a:xfrm>
          <a:prstGeom prst="rect">
            <a:avLst/>
          </a:prstGeom>
          <a:noFill/>
          <a:ln>
            <a:noFill/>
          </a:ln>
          <a:effectLst/>
        </p:spPr>
        <p:txBody>
          <a:bodyPr vert="horz" wrap="square" lIns="91440" tIns="45720" rIns="91440" bIns="45720" numCol="1" anchor="b" anchorCtr="0" compatLnSpc="1"/>
          <a:lstStyle>
            <a:lvl1pPr algn="r">
              <a:defRPr sz="1400"/>
            </a:lvl1pPr>
          </a:lstStyle>
          <a:p>
            <a:pPr lvl="0" eaLnBrk="1" fontAlgn="base" hangingPunct="1">
              <a:buNone/>
            </a:pPr>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diamond/>
  </p:transition>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1.wmf"/><Relationship Id="rId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audio" Target="../media/audio2.wav"/></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wmf"/></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slide" Target="slide22.xml"/><Relationship Id="rId1" Type="http://schemas.openxmlformats.org/officeDocument/2006/relationships/slide" Target="slide21.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20.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slide" Target="slide20.xml"/><Relationship Id="rId3" Type="http://schemas.openxmlformats.org/officeDocument/2006/relationships/slide" Target="slide45.xml"/><Relationship Id="rId2" Type="http://schemas.openxmlformats.org/officeDocument/2006/relationships/slide" Target="slide31.xml"/><Relationship Id="rId1" Type="http://schemas.openxmlformats.org/officeDocument/2006/relationships/slide" Target="slide23.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20.jpeg"/><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3.jpeg"/><Relationship Id="rId3" Type="http://schemas.openxmlformats.org/officeDocument/2006/relationships/slide" Target="slide47.xml"/><Relationship Id="rId2" Type="http://schemas.openxmlformats.org/officeDocument/2006/relationships/slide" Target="slide20.xml"/><Relationship Id="rId1" Type="http://schemas.openxmlformats.org/officeDocument/2006/relationships/slide" Target="slide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0.jpeg"/><Relationship Id="rId4" Type="http://schemas.openxmlformats.org/officeDocument/2006/relationships/slide" Target="slide22.xml"/><Relationship Id="rId3" Type="http://schemas.openxmlformats.org/officeDocument/2006/relationships/slide" Target="slide44.xml"/><Relationship Id="rId2" Type="http://schemas.openxmlformats.org/officeDocument/2006/relationships/slide" Target="slide38.xml"/><Relationship Id="rId1" Type="http://schemas.openxmlformats.org/officeDocument/2006/relationships/slide" Target="slide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9" Type="http://schemas.openxmlformats.org/officeDocument/2006/relationships/image" Target="../media/image32.jpeg"/><Relationship Id="rId8" Type="http://schemas.openxmlformats.org/officeDocument/2006/relationships/image" Target="../media/image31.jpeg"/><Relationship Id="rId7" Type="http://schemas.openxmlformats.org/officeDocument/2006/relationships/image" Target="../media/image30.jpe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5" Type="http://schemas.openxmlformats.org/officeDocument/2006/relationships/slideLayout" Target="../slideLayouts/slideLayout2.xml"/><Relationship Id="rId14" Type="http://schemas.openxmlformats.org/officeDocument/2006/relationships/image" Target="../media/image37.jpeg"/><Relationship Id="rId13" Type="http://schemas.openxmlformats.org/officeDocument/2006/relationships/image" Target="../media/image36.jpeg"/><Relationship Id="rId12" Type="http://schemas.openxmlformats.org/officeDocument/2006/relationships/image" Target="../media/image35.jpeg"/><Relationship Id="rId11" Type="http://schemas.openxmlformats.org/officeDocument/2006/relationships/image" Target="../media/image34.jpeg"/><Relationship Id="rId10" Type="http://schemas.openxmlformats.org/officeDocument/2006/relationships/image" Target="../media/image33.jpeg"/><Relationship Id="rId1"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39.png"/><Relationship Id="rId1" Type="http://schemas.openxmlformats.org/officeDocument/2006/relationships/image" Target="../media/image38.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1.jpeg"/><Relationship Id="rId1"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jpeg"/><Relationship Id="rId1"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 Target="slide4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7.wmf"/></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8.jpeg"/><Relationship Id="rId2" Type="http://schemas.openxmlformats.org/officeDocument/2006/relationships/hyperlink" Target="http://bc.ifeng.com/main/c?db=ifeng&amp;bid=5493,5299,1234&amp;cid=732,31,1&amp;sid=12200&amp;advid=54&amp;camid=1316&amp;show=ignore&amp;url=http://cps.yintai.com/Websource.aspx?source=fenghuang&amp;subSource=ntftw0111sb&amp;url=http://www.yintai.com/product/productlist.aspx?storetype=6&amp;N=10000797%2b60035921&amp;sort=0" TargetMode="External"/><Relationship Id="rId1" Type="http://schemas.openxmlformats.org/officeDocument/2006/relationships/slide" Target="slide47.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audio" Target="../media/audio1.wav"/><Relationship Id="rId2" Type="http://schemas.openxmlformats.org/officeDocument/2006/relationships/image" Target="../media/image49.jpeg"/><Relationship Id="rId1" Type="http://schemas.openxmlformats.org/officeDocument/2006/relationships/slide" Target="slide4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1.jpeg"/><Relationship Id="rId1" Type="http://schemas.openxmlformats.org/officeDocument/2006/relationships/slide" Target="slide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2.jpeg"/></Relationships>
</file>

<file path=ppt/slides/_rels/slide7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4.wav"/><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image" Target="../media/image15.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15.jpeg"/><Relationship Id="rId3" Type="http://schemas.openxmlformats.org/officeDocument/2006/relationships/image" Target="../media/image53.jpeg"/><Relationship Id="rId2" Type="http://schemas.openxmlformats.org/officeDocument/2006/relationships/image" Target="../media/image16.jpeg"/><Relationship Id="rId1" Type="http://schemas.openxmlformats.org/officeDocument/2006/relationships/image" Target="../media/image17.jpeg"/></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0.png"/></Relationships>
</file>

<file path=ppt/slides/_rels/slide84.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54.wmf"/><Relationship Id="rId1"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ext Box 2"/>
          <p:cNvSpPr txBox="1"/>
          <p:nvPr/>
        </p:nvSpPr>
        <p:spPr>
          <a:xfrm>
            <a:off x="852488" y="968375"/>
            <a:ext cx="7704138" cy="644525"/>
          </a:xfrm>
          <a:prstGeom prst="rect">
            <a:avLst/>
          </a:prstGeom>
          <a:noFill/>
          <a:ln w="9525">
            <a:noFill/>
            <a:miter/>
          </a:ln>
        </p:spPr>
        <p:txBody>
          <a:bodyPr lIns="91397" tIns="45699" rIns="91397" bIns="45699">
            <a:spAutoFit/>
          </a:bodyPr>
          <a:lstStyle/>
          <a:p>
            <a:pPr marR="0" defTabSz="914400">
              <a:spcBef>
                <a:spcPct val="50000"/>
              </a:spcBef>
              <a:buClrTx/>
              <a:buSzTx/>
              <a:buFontTx/>
              <a:defRPr/>
            </a:pPr>
            <a:r>
              <a:rPr kumimoji="0" lang="zh-CN" altLang="en-US" sz="3600" b="1" kern="1200" cap="none" spc="0" normalizeH="0" baseline="0" noProof="1">
                <a:solidFill>
                  <a:schemeClr val="hlink"/>
                </a:solidFill>
                <a:effectLst>
                  <a:outerShdw blurRad="38100" dist="38100" dir="2700000">
                    <a:srgbClr val="C0C0C0"/>
                  </a:outerShdw>
                </a:effectLst>
                <a:latin typeface="Times New Roman" panose="02020603050405020304" pitchFamily="18" charset="0"/>
                <a:ea typeface="黑体" panose="02010609060101010101" pitchFamily="2" charset="-122"/>
                <a:cs typeface="+mn-ea"/>
              </a:rPr>
              <a:t>   </a:t>
            </a:r>
            <a:r>
              <a:rPr kumimoji="0" lang="zh-CN" altLang="en-US" sz="3600" kern="1200" cap="none" spc="0" normalizeH="0" baseline="0" noProof="1">
                <a:solidFill>
                  <a:srgbClr val="0000FF"/>
                </a:solidFill>
                <a:latin typeface="Times New Roman" panose="02020603050405020304" pitchFamily="18" charset="0"/>
                <a:ea typeface="黑体" panose="02010609060101010101" pitchFamily="2" charset="-122"/>
                <a:cs typeface="+mn-ea"/>
              </a:rPr>
              <a:t>高校经济管理类专业</a:t>
            </a:r>
            <a:r>
              <a:rPr kumimoji="0" lang="zh-CN" altLang="en-US" sz="3600" kern="1200" cap="none" spc="0" normalizeH="0" baseline="0" noProof="1">
                <a:solidFill>
                  <a:srgbClr val="0000FF"/>
                </a:solidFill>
                <a:latin typeface="Tahoma" panose="020B0604030504040204" pitchFamily="34" charset="0"/>
                <a:ea typeface="黑体" panose="02010609060101010101" pitchFamily="2" charset="-122"/>
                <a:cs typeface="+mn-ea"/>
              </a:rPr>
              <a:t>核心骨干课程</a:t>
            </a:r>
            <a:endParaRPr kumimoji="0" lang="zh-CN" altLang="en-US" sz="3600" kern="1200" cap="none" spc="0" normalizeH="0" baseline="0" noProof="1">
              <a:solidFill>
                <a:srgbClr val="0000FF"/>
              </a:solidFill>
              <a:latin typeface="Tahoma" panose="020B0604030504040204" pitchFamily="34" charset="0"/>
              <a:ea typeface="黑体" panose="02010609060101010101" pitchFamily="2" charset="-122"/>
              <a:cs typeface="+mn-ea"/>
            </a:endParaRPr>
          </a:p>
        </p:txBody>
      </p:sp>
      <p:sp>
        <p:nvSpPr>
          <p:cNvPr id="4099" name="Text Box 3"/>
          <p:cNvSpPr txBox="1"/>
          <p:nvPr/>
        </p:nvSpPr>
        <p:spPr>
          <a:xfrm>
            <a:off x="1316038" y="5481638"/>
            <a:ext cx="5922963" cy="582613"/>
          </a:xfrm>
          <a:prstGeom prst="rect">
            <a:avLst/>
          </a:prstGeom>
          <a:noFill/>
          <a:ln w="9525">
            <a:noFill/>
            <a:miter/>
          </a:ln>
        </p:spPr>
        <p:txBody>
          <a:bodyPr wrap="square" lIns="91397" tIns="45699" rIns="91397" bIns="45699">
            <a:spAutoFit/>
          </a:bodyPr>
          <a:lstStyle/>
          <a:p>
            <a:pPr marR="0" defTabSz="914400">
              <a:spcBef>
                <a:spcPct val="20000"/>
              </a:spcBef>
              <a:buClrTx/>
              <a:buSzTx/>
              <a:buFontTx/>
              <a:defRPr/>
            </a:pPr>
            <a:r>
              <a:rPr kumimoji="0" lang="zh-CN" altLang="en-US" sz="3200" kern="1200" cap="none" spc="0" normalizeH="0" baseline="0" noProof="1">
                <a:solidFill>
                  <a:schemeClr val="folHlink"/>
                </a:solidFill>
                <a:effectLst>
                  <a:outerShdw blurRad="38100" dist="38100" dir="2700000">
                    <a:srgbClr val="C0C0C0"/>
                  </a:outerShdw>
                </a:effectLst>
                <a:latin typeface="黑体" panose="02010609060101010101" pitchFamily="2" charset="-122"/>
                <a:ea typeface="黑体" panose="02010609060101010101" pitchFamily="2" charset="-122"/>
                <a:cs typeface="+mn-ea"/>
              </a:rPr>
              <a:t>   </a:t>
            </a:r>
            <a:r>
              <a:rPr kumimoji="0" lang="zh-CN" altLang="en-US" sz="3200" kern="1200" cap="none" spc="0" normalizeH="0" baseline="0"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  </a:t>
            </a:r>
            <a:r>
              <a:rPr lang="zh-CN" altLang="zh-CN" sz="3200"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sym typeface="+mn-ea"/>
              </a:rPr>
              <a:t>商学院市场营销教学团队</a:t>
            </a:r>
            <a:endParaRPr kumimoji="0" lang="zh-CN" altLang="en-US" sz="3200" kern="1200" cap="none" spc="0" normalizeH="0" baseline="0"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endParaRPr>
          </a:p>
        </p:txBody>
      </p:sp>
      <p:sp>
        <p:nvSpPr>
          <p:cNvPr id="5123" name="WordArt 4"/>
          <p:cNvSpPr>
            <a:spLocks noTextEdit="1"/>
          </p:cNvSpPr>
          <p:nvPr/>
        </p:nvSpPr>
        <p:spPr>
          <a:xfrm>
            <a:off x="1692275" y="2544763"/>
            <a:ext cx="5397500" cy="2678112"/>
          </a:xfrm>
          <a:prstGeom prst="rect">
            <a:avLst/>
          </a:prstGeom>
        </p:spPr>
        <p:txBody>
          <a:bodyPr wrap="none" fromWordArt="1">
            <a:prstTxWarp prst="textArchUp">
              <a:avLst>
                <a:gd name="adj" fmla="val 10800008"/>
              </a:avLst>
            </a:prstTxWarp>
            <a:normAutofit/>
          </a:bodyPr>
          <a:p>
            <a:pPr algn="ctr"/>
            <a:r>
              <a:rPr lang="zh-CN" altLang="en-US" sz="3600">
                <a:ln w="9525" cap="flat" cmpd="sng">
                  <a:solidFill>
                    <a:schemeClr val="accent2"/>
                  </a:solidFill>
                  <a:prstDash val="solid"/>
                  <a:round/>
                  <a:headEnd type="none" w="med" len="med"/>
                  <a:tailEnd type="none" w="med" len="med"/>
                </a:ln>
                <a:solidFill>
                  <a:srgbClr val="FF0000"/>
                </a:solidFill>
                <a:latin typeface="黑体" panose="02010609060101010101" pitchFamily="2" charset="-122"/>
                <a:ea typeface="黑体" panose="02010609060101010101" pitchFamily="2" charset="-122"/>
              </a:rPr>
              <a:t>市场营销学教学课件</a:t>
            </a:r>
            <a:endParaRPr lang="zh-CN" altLang="en-US" sz="3600">
              <a:ln w="9525" cap="flat" cmpd="sng">
                <a:solidFill>
                  <a:schemeClr val="accent2"/>
                </a:solidFill>
                <a:prstDash val="solid"/>
                <a:round/>
                <a:headEnd type="none" w="med" len="med"/>
                <a:tailEnd type="none" w="med" len="med"/>
              </a:ln>
              <a:solidFill>
                <a:srgbClr val="FF0000"/>
              </a:solidFill>
              <a:latin typeface="黑体" panose="02010609060101010101" pitchFamily="2" charset="-122"/>
              <a:ea typeface="黑体" panose="02010609060101010101" pitchFamily="2" charset="-122"/>
            </a:endParaRPr>
          </a:p>
        </p:txBody>
      </p:sp>
      <p:graphicFrame>
        <p:nvGraphicFramePr>
          <p:cNvPr id="5124" name="对象 4100"/>
          <p:cNvGraphicFramePr>
            <a:graphicFrameLocks noChangeAspect="1"/>
          </p:cNvGraphicFramePr>
          <p:nvPr/>
        </p:nvGraphicFramePr>
        <p:xfrm>
          <a:off x="2555875" y="3284538"/>
          <a:ext cx="3743325" cy="2016125"/>
        </p:xfrm>
        <a:graphic>
          <a:graphicData uri="http://schemas.openxmlformats.org/presentationml/2006/ole">
            <mc:AlternateContent xmlns:mc="http://schemas.openxmlformats.org/markup-compatibility/2006">
              <mc:Choice xmlns:v="urn:schemas-microsoft-com:vml" Requires="v">
                <p:oleObj spid="_x0000_s3076" name="" r:id="rId1" imgW="4006850" imgH="2857500" progId="">
                  <p:embed/>
                </p:oleObj>
              </mc:Choice>
              <mc:Fallback>
                <p:oleObj name="" r:id="rId1" imgW="4006850" imgH="2857500" progId="">
                  <p:embed/>
                  <p:pic>
                    <p:nvPicPr>
                      <p:cNvPr id="0" name="图片 3075"/>
                      <p:cNvPicPr/>
                      <p:nvPr/>
                    </p:nvPicPr>
                    <p:blipFill>
                      <a:blip r:embed="rId2"/>
                      <a:stretch>
                        <a:fillRect/>
                      </a:stretch>
                    </p:blipFill>
                    <p:spPr>
                      <a:xfrm>
                        <a:off x="2555875" y="3284538"/>
                        <a:ext cx="3743325" cy="2016125"/>
                      </a:xfrm>
                      <a:prstGeom prst="rect">
                        <a:avLst/>
                      </a:prstGeom>
                      <a:noFill/>
                      <a:ln w="38100">
                        <a:noFill/>
                        <a:miter/>
                      </a:ln>
                    </p:spPr>
                  </p:pic>
                </p:oleObj>
              </mc:Fallback>
            </mc:AlternateContent>
          </a:graphicData>
        </a:graphic>
      </p:graphicFrame>
      <p:sp>
        <p:nvSpPr>
          <p:cNvPr id="5125" name="灯片编号占位符 1"/>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transition spd="med">
    <p:diamon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灯片编号占位符 6"/>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14338" name="Rectangle 2"/>
          <p:cNvSpPr>
            <a:spLocks noGrp="1"/>
          </p:cNvSpPr>
          <p:nvPr>
            <p:ph type="title"/>
          </p:nvPr>
        </p:nvSpPr>
        <p:spPr>
          <a:xfrm>
            <a:off x="1150938" y="679450"/>
            <a:ext cx="7793037" cy="992188"/>
          </a:xfrm>
          <a:ln/>
        </p:spPr>
        <p:txBody>
          <a:bodyPr vert="horz" wrap="square" lIns="91440" tIns="45720" rIns="91440" bIns="45720" anchor="b"/>
          <a:p>
            <a:pPr eaLnBrk="1" hangingPunct="1"/>
            <a:r>
              <a:rPr lang="zh-CN" altLang="en-US" sz="3600" dirty="0">
                <a:solidFill>
                  <a:srgbClr val="0000FF"/>
                </a:solidFill>
                <a:latin typeface="黑体" panose="02010609060101010101" pitchFamily="2" charset="-122"/>
                <a:ea typeface="黑体" panose="02010609060101010101" pitchFamily="2" charset="-122"/>
              </a:rPr>
              <a:t>需求价格弹性对定价策略的影响［</a:t>
            </a:r>
            <a:r>
              <a:rPr lang="en-US" altLang="zh-CN" sz="3600" dirty="0">
                <a:solidFill>
                  <a:srgbClr val="0000FF"/>
                </a:solidFill>
                <a:latin typeface="黑体" panose="02010609060101010101" pitchFamily="2" charset="-122"/>
                <a:ea typeface="黑体" panose="02010609060101010101" pitchFamily="2" charset="-122"/>
              </a:rPr>
              <a:t>1</a:t>
            </a:r>
            <a:r>
              <a:rPr lang="zh-CN" altLang="en-US" sz="3600" dirty="0">
                <a:solidFill>
                  <a:srgbClr val="0000FF"/>
                </a:solidFill>
                <a:latin typeface="黑体" panose="02010609060101010101" pitchFamily="2" charset="-122"/>
                <a:ea typeface="黑体" panose="02010609060101010101" pitchFamily="2" charset="-122"/>
              </a:rPr>
              <a:t>］</a:t>
            </a:r>
            <a:endParaRPr lang="zh-CN" altLang="en-US" sz="3600" dirty="0">
              <a:solidFill>
                <a:srgbClr val="0000FF"/>
              </a:solidFill>
              <a:latin typeface="黑体" panose="02010609060101010101" pitchFamily="2" charset="-122"/>
              <a:ea typeface="黑体" panose="02010609060101010101" pitchFamily="2" charset="-122"/>
            </a:endParaRPr>
          </a:p>
        </p:txBody>
      </p:sp>
      <p:sp>
        <p:nvSpPr>
          <p:cNvPr id="14339" name="Rectangle 3"/>
          <p:cNvSpPr>
            <a:spLocks noGrp="1"/>
          </p:cNvSpPr>
          <p:nvPr>
            <p:ph type="body" sz="half" idx="2"/>
          </p:nvPr>
        </p:nvSpPr>
        <p:spPr>
          <a:xfrm>
            <a:off x="4832350" y="2205038"/>
            <a:ext cx="3916363" cy="3898900"/>
          </a:xfrm>
          <a:ln/>
        </p:spPr>
        <p:txBody>
          <a:bodyPr vert="horz" wrap="square" lIns="91440" tIns="45720" rIns="91440" bIns="45720" anchor="t"/>
          <a:p>
            <a:pPr eaLnBrk="1" hangingPunct="1">
              <a:lnSpc>
                <a:spcPct val="120000"/>
              </a:lnSpc>
              <a:buClr>
                <a:schemeClr val="folHlink"/>
              </a:buClr>
              <a:buSzPct val="60000"/>
              <a:buFont typeface="Wingdings" panose="05000000000000000000" pitchFamily="2" charset="2"/>
            </a:pPr>
            <a:r>
              <a:rPr lang="zh-CN" altLang="en-US" dirty="0">
                <a:solidFill>
                  <a:schemeClr val="hlink"/>
                </a:solidFill>
                <a:ea typeface="黑体" panose="02010609060101010101" pitchFamily="2" charset="-122"/>
              </a:rPr>
              <a:t>缺乏弹性</a:t>
            </a:r>
            <a:r>
              <a:rPr lang="zh-CN" altLang="en-US" dirty="0">
                <a:ea typeface="黑体" panose="02010609060101010101" pitchFamily="2" charset="-122"/>
              </a:rPr>
              <a:t>的商品，适宜于稳定价格或适当</a:t>
            </a:r>
            <a:r>
              <a:rPr lang="zh-CN" altLang="en-US" dirty="0">
                <a:solidFill>
                  <a:schemeClr val="hlink"/>
                </a:solidFill>
                <a:ea typeface="黑体" panose="02010609060101010101" pitchFamily="2" charset="-122"/>
              </a:rPr>
              <a:t>提价</a:t>
            </a:r>
            <a:r>
              <a:rPr lang="zh-CN" altLang="en-US" dirty="0">
                <a:ea typeface="黑体" panose="02010609060101010101" pitchFamily="2" charset="-122"/>
              </a:rPr>
              <a:t>。</a:t>
            </a:r>
            <a:endParaRPr lang="zh-CN" altLang="en-US" dirty="0">
              <a:ea typeface="黑体" panose="02010609060101010101" pitchFamily="2" charset="-122"/>
            </a:endParaRPr>
          </a:p>
        </p:txBody>
      </p:sp>
      <p:grpSp>
        <p:nvGrpSpPr>
          <p:cNvPr id="2" name="Group 4"/>
          <p:cNvGrpSpPr/>
          <p:nvPr/>
        </p:nvGrpSpPr>
        <p:grpSpPr>
          <a:xfrm>
            <a:off x="1116013" y="2420938"/>
            <a:ext cx="6119812" cy="3713162"/>
            <a:chOff x="624" y="1248"/>
            <a:chExt cx="2640" cy="2573"/>
          </a:xfrm>
        </p:grpSpPr>
        <p:sp>
          <p:nvSpPr>
            <p:cNvPr id="16389" name="Line 5"/>
            <p:cNvSpPr/>
            <p:nvPr/>
          </p:nvSpPr>
          <p:spPr>
            <a:xfrm>
              <a:off x="720" y="2976"/>
              <a:ext cx="1824" cy="0"/>
            </a:xfrm>
            <a:prstGeom prst="line">
              <a:avLst/>
            </a:prstGeom>
            <a:ln w="38100" cap="flat" cmpd="sng">
              <a:solidFill>
                <a:schemeClr val="tx1"/>
              </a:solidFill>
              <a:prstDash val="solid"/>
              <a:miter/>
              <a:headEnd type="none" w="med" len="med"/>
              <a:tailEnd type="triangle" w="med" len="med"/>
            </a:ln>
          </p:spPr>
        </p:sp>
        <p:sp>
          <p:nvSpPr>
            <p:cNvPr id="16390" name="Line 6"/>
            <p:cNvSpPr/>
            <p:nvPr/>
          </p:nvSpPr>
          <p:spPr>
            <a:xfrm flipV="1">
              <a:off x="912" y="1536"/>
              <a:ext cx="0" cy="1632"/>
            </a:xfrm>
            <a:prstGeom prst="line">
              <a:avLst/>
            </a:prstGeom>
            <a:ln w="28575" cap="flat" cmpd="sng">
              <a:solidFill>
                <a:schemeClr val="tx1"/>
              </a:solidFill>
              <a:prstDash val="solid"/>
              <a:miter/>
              <a:headEnd type="none" w="med" len="med"/>
              <a:tailEnd type="triangle" w="med" len="med"/>
            </a:ln>
          </p:spPr>
        </p:sp>
        <p:sp>
          <p:nvSpPr>
            <p:cNvPr id="16391" name="Line 7"/>
            <p:cNvSpPr/>
            <p:nvPr/>
          </p:nvSpPr>
          <p:spPr>
            <a:xfrm>
              <a:off x="1536" y="1536"/>
              <a:ext cx="528" cy="1200"/>
            </a:xfrm>
            <a:prstGeom prst="line">
              <a:avLst/>
            </a:prstGeom>
            <a:ln w="28575" cap="flat" cmpd="sng">
              <a:solidFill>
                <a:srgbClr val="0000FF"/>
              </a:solidFill>
              <a:prstDash val="solid"/>
              <a:miter/>
              <a:headEnd type="none" w="med" len="med"/>
              <a:tailEnd type="none" w="med" len="med"/>
            </a:ln>
          </p:spPr>
        </p:sp>
        <p:sp>
          <p:nvSpPr>
            <p:cNvPr id="16392" name="Line 8"/>
            <p:cNvSpPr/>
            <p:nvPr/>
          </p:nvSpPr>
          <p:spPr>
            <a:xfrm>
              <a:off x="912" y="1824"/>
              <a:ext cx="768" cy="0"/>
            </a:xfrm>
            <a:prstGeom prst="line">
              <a:avLst/>
            </a:prstGeom>
            <a:ln w="28575" cap="rnd" cmpd="sng">
              <a:solidFill>
                <a:srgbClr val="FF0000"/>
              </a:solidFill>
              <a:prstDash val="sysDot"/>
              <a:miter/>
              <a:headEnd type="none" w="med" len="med"/>
              <a:tailEnd type="none" w="med" len="med"/>
            </a:ln>
          </p:spPr>
        </p:sp>
        <p:sp>
          <p:nvSpPr>
            <p:cNvPr id="16393" name="Line 9"/>
            <p:cNvSpPr/>
            <p:nvPr/>
          </p:nvSpPr>
          <p:spPr>
            <a:xfrm>
              <a:off x="912" y="2256"/>
              <a:ext cx="960" cy="0"/>
            </a:xfrm>
            <a:prstGeom prst="line">
              <a:avLst/>
            </a:prstGeom>
            <a:ln w="38100" cap="rnd" cmpd="sng">
              <a:solidFill>
                <a:srgbClr val="66FF33"/>
              </a:solidFill>
              <a:prstDash val="sysDot"/>
              <a:miter/>
              <a:headEnd type="none" w="med" len="med"/>
              <a:tailEnd type="none" w="med" len="med"/>
            </a:ln>
          </p:spPr>
        </p:sp>
        <p:sp>
          <p:nvSpPr>
            <p:cNvPr id="16394" name="Line 10"/>
            <p:cNvSpPr/>
            <p:nvPr/>
          </p:nvSpPr>
          <p:spPr>
            <a:xfrm>
              <a:off x="1632" y="1824"/>
              <a:ext cx="0" cy="1152"/>
            </a:xfrm>
            <a:prstGeom prst="line">
              <a:avLst/>
            </a:prstGeom>
            <a:ln w="28575" cap="rnd" cmpd="sng">
              <a:solidFill>
                <a:srgbClr val="FF0000"/>
              </a:solidFill>
              <a:prstDash val="sysDot"/>
              <a:miter/>
              <a:headEnd type="none" w="med" len="med"/>
              <a:tailEnd type="none" w="med" len="med"/>
            </a:ln>
          </p:spPr>
        </p:sp>
        <p:sp>
          <p:nvSpPr>
            <p:cNvPr id="16395" name="Line 11"/>
            <p:cNvSpPr/>
            <p:nvPr/>
          </p:nvSpPr>
          <p:spPr>
            <a:xfrm>
              <a:off x="1824" y="2256"/>
              <a:ext cx="0" cy="720"/>
            </a:xfrm>
            <a:prstGeom prst="line">
              <a:avLst/>
            </a:prstGeom>
            <a:ln w="38100" cap="rnd" cmpd="sng">
              <a:solidFill>
                <a:srgbClr val="66FF33"/>
              </a:solidFill>
              <a:prstDash val="sysDot"/>
              <a:miter/>
              <a:headEnd type="none" w="med" len="med"/>
              <a:tailEnd type="none" w="med" len="med"/>
            </a:ln>
          </p:spPr>
        </p:sp>
        <p:sp>
          <p:nvSpPr>
            <p:cNvPr id="16396" name="Text Box 12"/>
            <p:cNvSpPr txBox="1"/>
            <p:nvPr/>
          </p:nvSpPr>
          <p:spPr>
            <a:xfrm>
              <a:off x="624" y="1680"/>
              <a:ext cx="288" cy="317"/>
            </a:xfrm>
            <a:prstGeom prst="rect">
              <a:avLst/>
            </a:prstGeom>
            <a:noFill/>
            <a:ln w="9525">
              <a:noFill/>
            </a:ln>
          </p:spPr>
          <p:txBody>
            <a:bodyPr anchor="t">
              <a:spAutoFit/>
            </a:bodyPr>
            <a:p>
              <a:pPr>
                <a:spcBef>
                  <a:spcPct val="50000"/>
                </a:spcBef>
              </a:pPr>
              <a:r>
                <a:rPr lang="en-US" altLang="zh-CN" sz="2400" dirty="0">
                  <a:latin typeface="Times New Roman" panose="02020603050405020304" pitchFamily="18" charset="0"/>
                  <a:ea typeface="宋体" panose="02010600030101010101" pitchFamily="2" charset="-122"/>
                </a:rPr>
                <a:t>P</a:t>
              </a:r>
              <a:r>
                <a:rPr lang="en-US" altLang="zh-CN" sz="2400" baseline="-25000" dirty="0">
                  <a:latin typeface="Times New Roman" panose="02020603050405020304" pitchFamily="18" charset="0"/>
                  <a:ea typeface="宋体" panose="02010600030101010101" pitchFamily="2" charset="-122"/>
                </a:rPr>
                <a:t>1</a:t>
              </a:r>
              <a:endParaRPr lang="en-US" altLang="zh-CN" sz="2400" baseline="-25000" dirty="0">
                <a:latin typeface="Times New Roman" panose="02020603050405020304" pitchFamily="18" charset="0"/>
                <a:ea typeface="宋体" panose="02010600030101010101" pitchFamily="2" charset="-122"/>
              </a:endParaRPr>
            </a:p>
          </p:txBody>
        </p:sp>
        <p:sp>
          <p:nvSpPr>
            <p:cNvPr id="16397" name="Text Box 13"/>
            <p:cNvSpPr txBox="1"/>
            <p:nvPr/>
          </p:nvSpPr>
          <p:spPr>
            <a:xfrm>
              <a:off x="624" y="2112"/>
              <a:ext cx="288" cy="316"/>
            </a:xfrm>
            <a:prstGeom prst="rect">
              <a:avLst/>
            </a:prstGeom>
            <a:noFill/>
            <a:ln w="9525">
              <a:noFill/>
            </a:ln>
          </p:spPr>
          <p:txBody>
            <a:bodyPr anchor="t">
              <a:spAutoFit/>
            </a:bodyPr>
            <a:p>
              <a:pPr>
                <a:spcBef>
                  <a:spcPct val="50000"/>
                </a:spcBef>
              </a:pPr>
              <a:r>
                <a:rPr lang="en-US" altLang="zh-CN" sz="2400" dirty="0">
                  <a:latin typeface="Times New Roman" panose="02020603050405020304" pitchFamily="18" charset="0"/>
                  <a:ea typeface="宋体" panose="02010600030101010101" pitchFamily="2" charset="-122"/>
                </a:rPr>
                <a:t>P</a:t>
              </a:r>
              <a:r>
                <a:rPr lang="en-US" altLang="zh-CN" sz="2400" baseline="-25000" dirty="0">
                  <a:latin typeface="Times New Roman" panose="02020603050405020304" pitchFamily="18" charset="0"/>
                  <a:ea typeface="宋体" panose="02010600030101010101" pitchFamily="2" charset="-122"/>
                </a:rPr>
                <a:t>2</a:t>
              </a:r>
              <a:endParaRPr lang="en-US" altLang="zh-CN" sz="2400" baseline="-25000" dirty="0">
                <a:latin typeface="Times New Roman" panose="02020603050405020304" pitchFamily="18" charset="0"/>
                <a:ea typeface="宋体" panose="02010600030101010101" pitchFamily="2" charset="-122"/>
              </a:endParaRPr>
            </a:p>
          </p:txBody>
        </p:sp>
        <p:sp>
          <p:nvSpPr>
            <p:cNvPr id="16398" name="Text Box 14"/>
            <p:cNvSpPr txBox="1"/>
            <p:nvPr/>
          </p:nvSpPr>
          <p:spPr>
            <a:xfrm>
              <a:off x="1488" y="2976"/>
              <a:ext cx="336" cy="317"/>
            </a:xfrm>
            <a:prstGeom prst="rect">
              <a:avLst/>
            </a:prstGeom>
            <a:noFill/>
            <a:ln w="9525">
              <a:noFill/>
            </a:ln>
          </p:spPr>
          <p:txBody>
            <a:bodyPr anchor="t">
              <a:spAutoFit/>
            </a:bodyPr>
            <a:p>
              <a:pPr>
                <a:spcBef>
                  <a:spcPct val="50000"/>
                </a:spcBef>
              </a:pPr>
              <a:r>
                <a:rPr lang="en-US" altLang="zh-CN" sz="2400" dirty="0">
                  <a:latin typeface="Times New Roman" panose="02020603050405020304" pitchFamily="18" charset="0"/>
                  <a:ea typeface="宋体" panose="02010600030101010101" pitchFamily="2" charset="-122"/>
                </a:rPr>
                <a:t>Q</a:t>
              </a:r>
              <a:r>
                <a:rPr lang="en-US" altLang="zh-CN" sz="2400" baseline="-25000" dirty="0">
                  <a:latin typeface="Times New Roman" panose="02020603050405020304" pitchFamily="18" charset="0"/>
                  <a:ea typeface="宋体" panose="02010600030101010101" pitchFamily="2" charset="-122"/>
                </a:rPr>
                <a:t>1</a:t>
              </a:r>
              <a:endParaRPr lang="en-US" altLang="zh-CN" sz="2400" baseline="-25000" dirty="0">
                <a:latin typeface="Times New Roman" panose="02020603050405020304" pitchFamily="18" charset="0"/>
                <a:ea typeface="宋体" panose="02010600030101010101" pitchFamily="2" charset="-122"/>
              </a:endParaRPr>
            </a:p>
          </p:txBody>
        </p:sp>
        <p:sp>
          <p:nvSpPr>
            <p:cNvPr id="16399" name="Text Box 15"/>
            <p:cNvSpPr txBox="1"/>
            <p:nvPr/>
          </p:nvSpPr>
          <p:spPr>
            <a:xfrm>
              <a:off x="1728" y="2976"/>
              <a:ext cx="336" cy="317"/>
            </a:xfrm>
            <a:prstGeom prst="rect">
              <a:avLst/>
            </a:prstGeom>
            <a:noFill/>
            <a:ln w="9525">
              <a:noFill/>
            </a:ln>
          </p:spPr>
          <p:txBody>
            <a:bodyPr anchor="t">
              <a:spAutoFit/>
            </a:bodyPr>
            <a:p>
              <a:pPr>
                <a:spcBef>
                  <a:spcPct val="50000"/>
                </a:spcBef>
              </a:pPr>
              <a:r>
                <a:rPr lang="en-US" altLang="zh-CN" sz="2400" dirty="0">
                  <a:latin typeface="Times New Roman" panose="02020603050405020304" pitchFamily="18" charset="0"/>
                  <a:ea typeface="宋体" panose="02010600030101010101" pitchFamily="2" charset="-122"/>
                </a:rPr>
                <a:t>Q</a:t>
              </a:r>
              <a:r>
                <a:rPr lang="en-US" altLang="zh-CN" sz="2400" baseline="-25000" dirty="0">
                  <a:latin typeface="Times New Roman" panose="02020603050405020304" pitchFamily="18" charset="0"/>
                  <a:ea typeface="宋体" panose="02010600030101010101" pitchFamily="2" charset="-122"/>
                </a:rPr>
                <a:t>2</a:t>
              </a:r>
              <a:endParaRPr lang="en-US" altLang="zh-CN" sz="2400" baseline="-25000" dirty="0">
                <a:latin typeface="Times New Roman" panose="02020603050405020304" pitchFamily="18" charset="0"/>
                <a:ea typeface="宋体" panose="02010600030101010101" pitchFamily="2" charset="-122"/>
              </a:endParaRPr>
            </a:p>
          </p:txBody>
        </p:sp>
        <p:sp>
          <p:nvSpPr>
            <p:cNvPr id="16400" name="Text Box 16"/>
            <p:cNvSpPr txBox="1"/>
            <p:nvPr/>
          </p:nvSpPr>
          <p:spPr>
            <a:xfrm>
              <a:off x="624" y="1248"/>
              <a:ext cx="528" cy="317"/>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黑体" panose="02010609060101010101" pitchFamily="2" charset="-122"/>
                </a:rPr>
                <a:t>价格</a:t>
              </a:r>
              <a:endParaRPr lang="zh-CN" altLang="en-US" sz="2400" dirty="0">
                <a:latin typeface="Times New Roman" panose="02020603050405020304" pitchFamily="18" charset="0"/>
                <a:ea typeface="黑体" panose="02010609060101010101" pitchFamily="2" charset="-122"/>
              </a:endParaRPr>
            </a:p>
          </p:txBody>
        </p:sp>
        <p:sp>
          <p:nvSpPr>
            <p:cNvPr id="16401" name="Text Box 17"/>
            <p:cNvSpPr txBox="1"/>
            <p:nvPr/>
          </p:nvSpPr>
          <p:spPr>
            <a:xfrm>
              <a:off x="2544" y="2832"/>
              <a:ext cx="720" cy="317"/>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黑体" panose="02010609060101010101" pitchFamily="2" charset="-122"/>
                </a:rPr>
                <a:t>需求量</a:t>
              </a:r>
              <a:endParaRPr lang="zh-CN" altLang="en-US" sz="2400" dirty="0">
                <a:latin typeface="Times New Roman" panose="02020603050405020304" pitchFamily="18" charset="0"/>
                <a:ea typeface="黑体" panose="02010609060101010101" pitchFamily="2" charset="-122"/>
              </a:endParaRPr>
            </a:p>
          </p:txBody>
        </p:sp>
        <p:sp>
          <p:nvSpPr>
            <p:cNvPr id="16402" name="Text Box 18"/>
            <p:cNvSpPr txBox="1"/>
            <p:nvPr/>
          </p:nvSpPr>
          <p:spPr>
            <a:xfrm>
              <a:off x="1008" y="3504"/>
              <a:ext cx="1296" cy="317"/>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黑体" panose="02010609060101010101" pitchFamily="2" charset="-122"/>
                </a:rPr>
                <a:t>需求缺乏弹性</a:t>
              </a:r>
              <a:endParaRPr lang="zh-CN" altLang="en-US" sz="2400" dirty="0">
                <a:latin typeface="Times New Roman" panose="02020603050405020304" pitchFamily="18" charset="0"/>
                <a:ea typeface="黑体" panose="02010609060101010101" pitchFamily="2" charset="-122"/>
              </a:endParaRPr>
            </a:p>
          </p:txBody>
        </p:sp>
        <p:sp>
          <p:nvSpPr>
            <p:cNvPr id="16403" name="Text Box 19"/>
            <p:cNvSpPr txBox="1"/>
            <p:nvPr/>
          </p:nvSpPr>
          <p:spPr>
            <a:xfrm>
              <a:off x="1632" y="1632"/>
              <a:ext cx="288" cy="317"/>
            </a:xfrm>
            <a:prstGeom prst="rect">
              <a:avLst/>
            </a:prstGeom>
            <a:noFill/>
            <a:ln w="9525">
              <a:noFill/>
            </a:ln>
          </p:spPr>
          <p:txBody>
            <a:bodyPr anchor="t">
              <a:spAutoFit/>
            </a:bodyPr>
            <a:p>
              <a:pPr>
                <a:spcBef>
                  <a:spcPct val="50000"/>
                </a:spcBef>
              </a:pPr>
              <a:r>
                <a:rPr lang="en-US" altLang="zh-CN" sz="2400" dirty="0">
                  <a:latin typeface="Times New Roman" panose="02020603050405020304" pitchFamily="18" charset="0"/>
                  <a:ea typeface="宋体" panose="02010600030101010101" pitchFamily="2" charset="-122"/>
                </a:rPr>
                <a:t>A</a:t>
              </a:r>
              <a:endParaRPr lang="en-US" altLang="zh-CN" sz="2400" dirty="0">
                <a:latin typeface="Times New Roman" panose="02020603050405020304" pitchFamily="18" charset="0"/>
                <a:ea typeface="宋体" panose="02010600030101010101" pitchFamily="2" charset="-122"/>
              </a:endParaRPr>
            </a:p>
          </p:txBody>
        </p:sp>
        <p:sp>
          <p:nvSpPr>
            <p:cNvPr id="16404" name="Text Box 20"/>
            <p:cNvSpPr txBox="1"/>
            <p:nvPr/>
          </p:nvSpPr>
          <p:spPr>
            <a:xfrm>
              <a:off x="1824" y="2112"/>
              <a:ext cx="288" cy="317"/>
            </a:xfrm>
            <a:prstGeom prst="rect">
              <a:avLst/>
            </a:prstGeom>
            <a:noFill/>
            <a:ln w="9525">
              <a:noFill/>
            </a:ln>
          </p:spPr>
          <p:txBody>
            <a:bodyPr anchor="t">
              <a:spAutoFit/>
            </a:bodyPr>
            <a:p>
              <a:pPr>
                <a:spcBef>
                  <a:spcPct val="50000"/>
                </a:spcBef>
              </a:pPr>
              <a:r>
                <a:rPr lang="en-US" altLang="zh-CN" sz="2400" dirty="0">
                  <a:latin typeface="Times New Roman" panose="02020603050405020304" pitchFamily="18" charset="0"/>
                  <a:ea typeface="宋体" panose="02010600030101010101" pitchFamily="2" charset="-122"/>
                </a:rPr>
                <a:t>B</a:t>
              </a:r>
              <a:endParaRPr lang="en-US" altLang="zh-CN" sz="2400" dirty="0">
                <a:latin typeface="Times New Roman" panose="02020603050405020304" pitchFamily="18" charset="0"/>
                <a:ea typeface="宋体" panose="02010600030101010101" pitchFamily="2" charset="-122"/>
              </a:endParaRPr>
            </a:p>
          </p:txBody>
        </p:sp>
      </p:gr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0-#ppt_w/2"/>
                                          </p:val>
                                        </p:tav>
                                        <p:tav tm="100000">
                                          <p:val>
                                            <p:strVal val="#ppt_x"/>
                                          </p:val>
                                        </p:tav>
                                      </p:tavLst>
                                    </p:anim>
                                    <p:anim calcmode="lin" valueType="num">
                                      <p:cBhvr additive="base">
                                        <p:cTn id="8" dur="500" fill="hold"/>
                                        <p:tgtEl>
                                          <p:spTgt spid="143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4339">
                                            <p:txEl>
                                              <p:charRg st="0" end="22"/>
                                            </p:txEl>
                                          </p:spTgt>
                                        </p:tgtEl>
                                        <p:attrNameLst>
                                          <p:attrName>style.visibility</p:attrName>
                                        </p:attrNameLst>
                                      </p:cBhvr>
                                      <p:to>
                                        <p:strVal val="visible"/>
                                      </p:to>
                                    </p:set>
                                    <p:animEffect transition="in" filter="randombar(horizontal)">
                                      <p:cBhvr>
                                        <p:cTn id="19" dur="500"/>
                                        <p:tgtEl>
                                          <p:spTgt spid="14339">
                                            <p:txEl>
                                              <p:charRg st="0" end="22"/>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1"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灯片编号占位符 6"/>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15362" name="Rectangle 2"/>
          <p:cNvSpPr>
            <a:spLocks noGrp="1"/>
          </p:cNvSpPr>
          <p:nvPr>
            <p:ph type="title"/>
          </p:nvPr>
        </p:nvSpPr>
        <p:spPr>
          <a:xfrm>
            <a:off x="1150938" y="769938"/>
            <a:ext cx="7793037" cy="901700"/>
          </a:xfrm>
          <a:ln/>
        </p:spPr>
        <p:txBody>
          <a:bodyPr vert="horz" wrap="square" lIns="91440" tIns="45720" rIns="91440" bIns="45720" anchor="b"/>
          <a:p>
            <a:pPr eaLnBrk="1" hangingPunct="1"/>
            <a:r>
              <a:rPr lang="zh-CN" altLang="en-US" sz="3600" dirty="0">
                <a:solidFill>
                  <a:srgbClr val="0000FF"/>
                </a:solidFill>
                <a:latin typeface="黑体" panose="02010609060101010101" pitchFamily="2" charset="-122"/>
                <a:ea typeface="黑体" panose="02010609060101010101" pitchFamily="2" charset="-122"/>
              </a:rPr>
              <a:t>需求价格弹性对定价策略的影响［</a:t>
            </a:r>
            <a:r>
              <a:rPr lang="en-US" altLang="zh-CN" sz="3600" dirty="0">
                <a:solidFill>
                  <a:srgbClr val="0000FF"/>
                </a:solidFill>
                <a:latin typeface="黑体" panose="02010609060101010101" pitchFamily="2" charset="-122"/>
                <a:ea typeface="黑体" panose="02010609060101010101" pitchFamily="2" charset="-122"/>
              </a:rPr>
              <a:t>2</a:t>
            </a:r>
            <a:r>
              <a:rPr lang="zh-CN" altLang="en-US" sz="3600" dirty="0">
                <a:solidFill>
                  <a:srgbClr val="0000FF"/>
                </a:solidFill>
                <a:latin typeface="黑体" panose="02010609060101010101" pitchFamily="2" charset="-122"/>
                <a:ea typeface="黑体" panose="02010609060101010101" pitchFamily="2" charset="-122"/>
              </a:rPr>
              <a:t>］</a:t>
            </a:r>
            <a:endParaRPr lang="zh-CN" altLang="en-US" sz="3600" dirty="0">
              <a:solidFill>
                <a:srgbClr val="0000FF"/>
              </a:solidFill>
              <a:latin typeface="黑体" panose="02010609060101010101" pitchFamily="2" charset="-122"/>
              <a:ea typeface="黑体" panose="02010609060101010101" pitchFamily="2" charset="-122"/>
            </a:endParaRPr>
          </a:p>
        </p:txBody>
      </p:sp>
      <p:sp>
        <p:nvSpPr>
          <p:cNvPr id="15363" name="Rectangle 3"/>
          <p:cNvSpPr>
            <a:spLocks noGrp="1"/>
          </p:cNvSpPr>
          <p:nvPr>
            <p:ph type="body" sz="half" idx="2"/>
          </p:nvPr>
        </p:nvSpPr>
        <p:spPr>
          <a:xfrm>
            <a:off x="4643438" y="2060575"/>
            <a:ext cx="3887787" cy="2016125"/>
          </a:xfrm>
          <a:ln>
            <a:solidFill>
              <a:srgbClr val="9900FF"/>
            </a:solidFill>
            <a:miter/>
          </a:ln>
        </p:spPr>
        <p:txBody>
          <a:bodyPr vert="horz" wrap="square" lIns="91440" tIns="45720" rIns="91440" bIns="45720" anchor="t"/>
          <a:p>
            <a:pPr eaLnBrk="1" hangingPunct="1">
              <a:lnSpc>
                <a:spcPct val="120000"/>
              </a:lnSpc>
              <a:buClr>
                <a:schemeClr val="folHlink"/>
              </a:buClr>
              <a:buSzPct val="60000"/>
              <a:buFont typeface="Wingdings" panose="05000000000000000000" pitchFamily="2" charset="2"/>
            </a:pPr>
            <a:r>
              <a:rPr lang="zh-CN" altLang="en-US" dirty="0">
                <a:solidFill>
                  <a:schemeClr val="hlink"/>
                </a:solidFill>
                <a:ea typeface="黑体" panose="02010609060101010101" pitchFamily="2" charset="-122"/>
              </a:rPr>
              <a:t>富有弹性</a:t>
            </a:r>
            <a:r>
              <a:rPr lang="zh-CN" altLang="en-US" dirty="0">
                <a:ea typeface="黑体" panose="02010609060101010101" pitchFamily="2" charset="-122"/>
              </a:rPr>
              <a:t>的商品，适宜于适当</a:t>
            </a:r>
            <a:r>
              <a:rPr lang="zh-CN" altLang="en-US" dirty="0">
                <a:solidFill>
                  <a:schemeClr val="hlink"/>
                </a:solidFill>
                <a:ea typeface="黑体" panose="02010609060101010101" pitchFamily="2" charset="-122"/>
              </a:rPr>
              <a:t>降价</a:t>
            </a:r>
            <a:r>
              <a:rPr lang="zh-CN" altLang="en-US" dirty="0">
                <a:ea typeface="黑体" panose="02010609060101010101" pitchFamily="2" charset="-122"/>
              </a:rPr>
              <a:t>，以扩大销量。</a:t>
            </a:r>
            <a:endParaRPr lang="zh-CN" altLang="en-US" dirty="0">
              <a:ea typeface="黑体" panose="02010609060101010101" pitchFamily="2" charset="-122"/>
            </a:endParaRPr>
          </a:p>
        </p:txBody>
      </p:sp>
      <p:grpSp>
        <p:nvGrpSpPr>
          <p:cNvPr id="2" name="Group 4"/>
          <p:cNvGrpSpPr/>
          <p:nvPr/>
        </p:nvGrpSpPr>
        <p:grpSpPr>
          <a:xfrm>
            <a:off x="1258888" y="1916113"/>
            <a:ext cx="3733800" cy="3962400"/>
            <a:chOff x="3216" y="1296"/>
            <a:chExt cx="2352" cy="2496"/>
          </a:xfrm>
        </p:grpSpPr>
        <p:sp>
          <p:nvSpPr>
            <p:cNvPr id="17413" name="Line 5"/>
            <p:cNvSpPr/>
            <p:nvPr/>
          </p:nvSpPr>
          <p:spPr>
            <a:xfrm>
              <a:off x="3312" y="2976"/>
              <a:ext cx="1824" cy="0"/>
            </a:xfrm>
            <a:prstGeom prst="line">
              <a:avLst/>
            </a:prstGeom>
            <a:ln w="28575" cap="flat" cmpd="sng">
              <a:solidFill>
                <a:schemeClr val="tx1"/>
              </a:solidFill>
              <a:prstDash val="solid"/>
              <a:miter/>
              <a:headEnd type="none" w="med" len="med"/>
              <a:tailEnd type="triangle" w="med" len="med"/>
            </a:ln>
          </p:spPr>
        </p:sp>
        <p:sp>
          <p:nvSpPr>
            <p:cNvPr id="17414" name="Line 6"/>
            <p:cNvSpPr/>
            <p:nvPr/>
          </p:nvSpPr>
          <p:spPr>
            <a:xfrm flipV="1">
              <a:off x="3504" y="1584"/>
              <a:ext cx="0" cy="1632"/>
            </a:xfrm>
            <a:prstGeom prst="line">
              <a:avLst/>
            </a:prstGeom>
            <a:ln w="28575" cap="flat" cmpd="sng">
              <a:solidFill>
                <a:schemeClr val="tx1"/>
              </a:solidFill>
              <a:prstDash val="solid"/>
              <a:miter/>
              <a:headEnd type="none" w="med" len="med"/>
              <a:tailEnd type="triangle" w="med" len="med"/>
            </a:ln>
          </p:spPr>
        </p:sp>
        <p:sp>
          <p:nvSpPr>
            <p:cNvPr id="17415" name="Line 7"/>
            <p:cNvSpPr/>
            <p:nvPr/>
          </p:nvSpPr>
          <p:spPr>
            <a:xfrm>
              <a:off x="3696" y="1728"/>
              <a:ext cx="1296" cy="720"/>
            </a:xfrm>
            <a:prstGeom prst="line">
              <a:avLst/>
            </a:prstGeom>
            <a:ln w="28575" cap="flat" cmpd="sng">
              <a:solidFill>
                <a:srgbClr val="0000FF"/>
              </a:solidFill>
              <a:prstDash val="solid"/>
              <a:miter/>
              <a:headEnd type="none" w="med" len="med"/>
              <a:tailEnd type="none" w="med" len="med"/>
            </a:ln>
          </p:spPr>
        </p:sp>
        <p:sp>
          <p:nvSpPr>
            <p:cNvPr id="17416" name="Line 8"/>
            <p:cNvSpPr/>
            <p:nvPr/>
          </p:nvSpPr>
          <p:spPr>
            <a:xfrm>
              <a:off x="3504" y="1824"/>
              <a:ext cx="384" cy="0"/>
            </a:xfrm>
            <a:prstGeom prst="line">
              <a:avLst/>
            </a:prstGeom>
            <a:ln w="28575" cap="rnd" cmpd="sng">
              <a:solidFill>
                <a:srgbClr val="FF0000"/>
              </a:solidFill>
              <a:prstDash val="sysDot"/>
              <a:miter/>
              <a:headEnd type="none" w="med" len="med"/>
              <a:tailEnd type="none" w="med" len="med"/>
            </a:ln>
          </p:spPr>
        </p:sp>
        <p:sp>
          <p:nvSpPr>
            <p:cNvPr id="17417" name="Line 9"/>
            <p:cNvSpPr/>
            <p:nvPr/>
          </p:nvSpPr>
          <p:spPr>
            <a:xfrm>
              <a:off x="3504" y="2256"/>
              <a:ext cx="1152" cy="0"/>
            </a:xfrm>
            <a:prstGeom prst="line">
              <a:avLst/>
            </a:prstGeom>
            <a:ln w="38100" cap="rnd" cmpd="sng">
              <a:solidFill>
                <a:srgbClr val="66FF33"/>
              </a:solidFill>
              <a:prstDash val="sysDot"/>
              <a:miter/>
              <a:headEnd type="none" w="med" len="med"/>
              <a:tailEnd type="none" w="med" len="med"/>
            </a:ln>
          </p:spPr>
        </p:sp>
        <p:sp>
          <p:nvSpPr>
            <p:cNvPr id="17418" name="Line 10"/>
            <p:cNvSpPr/>
            <p:nvPr/>
          </p:nvSpPr>
          <p:spPr>
            <a:xfrm>
              <a:off x="3840" y="1824"/>
              <a:ext cx="0" cy="1152"/>
            </a:xfrm>
            <a:prstGeom prst="line">
              <a:avLst/>
            </a:prstGeom>
            <a:ln w="28575" cap="rnd" cmpd="sng">
              <a:solidFill>
                <a:srgbClr val="FF0000"/>
              </a:solidFill>
              <a:prstDash val="sysDot"/>
              <a:miter/>
              <a:headEnd type="none" w="med" len="med"/>
              <a:tailEnd type="none" w="med" len="med"/>
            </a:ln>
          </p:spPr>
        </p:sp>
        <p:sp>
          <p:nvSpPr>
            <p:cNvPr id="17419" name="Line 11"/>
            <p:cNvSpPr/>
            <p:nvPr/>
          </p:nvSpPr>
          <p:spPr>
            <a:xfrm>
              <a:off x="4608" y="2256"/>
              <a:ext cx="0" cy="720"/>
            </a:xfrm>
            <a:prstGeom prst="line">
              <a:avLst/>
            </a:prstGeom>
            <a:ln w="38100" cap="rnd" cmpd="sng">
              <a:solidFill>
                <a:srgbClr val="66FF33"/>
              </a:solidFill>
              <a:prstDash val="sysDot"/>
              <a:miter/>
              <a:headEnd type="none" w="med" len="med"/>
              <a:tailEnd type="none" w="med" len="med"/>
            </a:ln>
          </p:spPr>
        </p:sp>
        <p:sp>
          <p:nvSpPr>
            <p:cNvPr id="17420" name="Text Box 12"/>
            <p:cNvSpPr txBox="1"/>
            <p:nvPr/>
          </p:nvSpPr>
          <p:spPr>
            <a:xfrm>
              <a:off x="3216" y="1680"/>
              <a:ext cx="288" cy="288"/>
            </a:xfrm>
            <a:prstGeom prst="rect">
              <a:avLst/>
            </a:prstGeom>
            <a:noFill/>
            <a:ln w="9525">
              <a:noFill/>
            </a:ln>
          </p:spPr>
          <p:txBody>
            <a:bodyPr anchor="t">
              <a:spAutoFit/>
            </a:bodyPr>
            <a:p>
              <a:pPr>
                <a:spcBef>
                  <a:spcPct val="50000"/>
                </a:spcBef>
              </a:pPr>
              <a:r>
                <a:rPr lang="en-US" altLang="zh-CN" sz="2400" dirty="0">
                  <a:latin typeface="Times New Roman" panose="02020603050405020304" pitchFamily="18" charset="0"/>
                  <a:ea typeface="宋体" panose="02010600030101010101" pitchFamily="2" charset="-122"/>
                </a:rPr>
                <a:t>P</a:t>
              </a:r>
              <a:r>
                <a:rPr lang="en-US" altLang="zh-CN" sz="2400" baseline="-25000" dirty="0">
                  <a:latin typeface="Times New Roman" panose="02020603050405020304" pitchFamily="18" charset="0"/>
                  <a:ea typeface="宋体" panose="02010600030101010101" pitchFamily="2" charset="-122"/>
                </a:rPr>
                <a:t>1</a:t>
              </a:r>
              <a:endParaRPr lang="en-US" altLang="zh-CN" sz="2400" baseline="-25000" dirty="0">
                <a:latin typeface="Times New Roman" panose="02020603050405020304" pitchFamily="18" charset="0"/>
                <a:ea typeface="宋体" panose="02010600030101010101" pitchFamily="2" charset="-122"/>
              </a:endParaRPr>
            </a:p>
          </p:txBody>
        </p:sp>
        <p:sp>
          <p:nvSpPr>
            <p:cNvPr id="17421" name="Text Box 13"/>
            <p:cNvSpPr txBox="1"/>
            <p:nvPr/>
          </p:nvSpPr>
          <p:spPr>
            <a:xfrm>
              <a:off x="3216" y="2112"/>
              <a:ext cx="288" cy="288"/>
            </a:xfrm>
            <a:prstGeom prst="rect">
              <a:avLst/>
            </a:prstGeom>
            <a:noFill/>
            <a:ln w="9525">
              <a:noFill/>
            </a:ln>
          </p:spPr>
          <p:txBody>
            <a:bodyPr anchor="t">
              <a:spAutoFit/>
            </a:bodyPr>
            <a:p>
              <a:pPr>
                <a:spcBef>
                  <a:spcPct val="50000"/>
                </a:spcBef>
              </a:pPr>
              <a:r>
                <a:rPr lang="en-US" altLang="zh-CN" sz="2400" dirty="0">
                  <a:latin typeface="Times New Roman" panose="02020603050405020304" pitchFamily="18" charset="0"/>
                  <a:ea typeface="宋体" panose="02010600030101010101" pitchFamily="2" charset="-122"/>
                </a:rPr>
                <a:t>P</a:t>
              </a:r>
              <a:r>
                <a:rPr lang="en-US" altLang="zh-CN" sz="2400" baseline="-25000" dirty="0">
                  <a:latin typeface="Times New Roman" panose="02020603050405020304" pitchFamily="18" charset="0"/>
                  <a:ea typeface="宋体" panose="02010600030101010101" pitchFamily="2" charset="-122"/>
                </a:rPr>
                <a:t>2</a:t>
              </a:r>
              <a:endParaRPr lang="en-US" altLang="zh-CN" sz="2400" baseline="-25000" dirty="0">
                <a:latin typeface="Times New Roman" panose="02020603050405020304" pitchFamily="18" charset="0"/>
                <a:ea typeface="宋体" panose="02010600030101010101" pitchFamily="2" charset="-122"/>
              </a:endParaRPr>
            </a:p>
          </p:txBody>
        </p:sp>
        <p:sp>
          <p:nvSpPr>
            <p:cNvPr id="17422" name="Text Box 14"/>
            <p:cNvSpPr txBox="1"/>
            <p:nvPr/>
          </p:nvSpPr>
          <p:spPr>
            <a:xfrm>
              <a:off x="3696" y="2976"/>
              <a:ext cx="336" cy="288"/>
            </a:xfrm>
            <a:prstGeom prst="rect">
              <a:avLst/>
            </a:prstGeom>
            <a:noFill/>
            <a:ln w="9525">
              <a:noFill/>
            </a:ln>
          </p:spPr>
          <p:txBody>
            <a:bodyPr anchor="t">
              <a:spAutoFit/>
            </a:bodyPr>
            <a:p>
              <a:pPr>
                <a:spcBef>
                  <a:spcPct val="50000"/>
                </a:spcBef>
              </a:pPr>
              <a:r>
                <a:rPr lang="en-US" altLang="zh-CN" sz="2400" dirty="0">
                  <a:latin typeface="Times New Roman" panose="02020603050405020304" pitchFamily="18" charset="0"/>
                  <a:ea typeface="宋体" panose="02010600030101010101" pitchFamily="2" charset="-122"/>
                </a:rPr>
                <a:t>Q</a:t>
              </a:r>
              <a:r>
                <a:rPr lang="en-US" altLang="zh-CN" sz="2400" baseline="-25000" dirty="0">
                  <a:latin typeface="Times New Roman" panose="02020603050405020304" pitchFamily="18" charset="0"/>
                  <a:ea typeface="宋体" panose="02010600030101010101" pitchFamily="2" charset="-122"/>
                </a:rPr>
                <a:t>1</a:t>
              </a:r>
              <a:endParaRPr lang="en-US" altLang="zh-CN" sz="2400" baseline="-25000" dirty="0">
                <a:latin typeface="Times New Roman" panose="02020603050405020304" pitchFamily="18" charset="0"/>
                <a:ea typeface="宋体" panose="02010600030101010101" pitchFamily="2" charset="-122"/>
              </a:endParaRPr>
            </a:p>
          </p:txBody>
        </p:sp>
        <p:sp>
          <p:nvSpPr>
            <p:cNvPr id="17423" name="Text Box 15"/>
            <p:cNvSpPr txBox="1"/>
            <p:nvPr/>
          </p:nvSpPr>
          <p:spPr>
            <a:xfrm>
              <a:off x="4464" y="2976"/>
              <a:ext cx="336" cy="288"/>
            </a:xfrm>
            <a:prstGeom prst="rect">
              <a:avLst/>
            </a:prstGeom>
            <a:noFill/>
            <a:ln w="9525">
              <a:noFill/>
            </a:ln>
          </p:spPr>
          <p:txBody>
            <a:bodyPr anchor="t">
              <a:spAutoFit/>
            </a:bodyPr>
            <a:p>
              <a:pPr>
                <a:spcBef>
                  <a:spcPct val="50000"/>
                </a:spcBef>
              </a:pPr>
              <a:r>
                <a:rPr lang="en-US" altLang="zh-CN" sz="2400" dirty="0">
                  <a:latin typeface="Times New Roman" panose="02020603050405020304" pitchFamily="18" charset="0"/>
                  <a:ea typeface="宋体" panose="02010600030101010101" pitchFamily="2" charset="-122"/>
                </a:rPr>
                <a:t>Q</a:t>
              </a:r>
              <a:r>
                <a:rPr lang="en-US" altLang="zh-CN" sz="2400" baseline="-25000" dirty="0">
                  <a:latin typeface="Times New Roman" panose="02020603050405020304" pitchFamily="18" charset="0"/>
                  <a:ea typeface="宋体" panose="02010600030101010101" pitchFamily="2" charset="-122"/>
                </a:rPr>
                <a:t>2</a:t>
              </a:r>
              <a:endParaRPr lang="en-US" altLang="zh-CN" sz="2400" baseline="-25000" dirty="0">
                <a:latin typeface="Times New Roman" panose="02020603050405020304" pitchFamily="18" charset="0"/>
                <a:ea typeface="宋体" panose="02010600030101010101" pitchFamily="2" charset="-122"/>
              </a:endParaRPr>
            </a:p>
          </p:txBody>
        </p:sp>
        <p:sp>
          <p:nvSpPr>
            <p:cNvPr id="17424" name="Text Box 16"/>
            <p:cNvSpPr txBox="1"/>
            <p:nvPr/>
          </p:nvSpPr>
          <p:spPr>
            <a:xfrm>
              <a:off x="3216" y="1296"/>
              <a:ext cx="528" cy="288"/>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黑体" panose="02010609060101010101" pitchFamily="2" charset="-122"/>
                </a:rPr>
                <a:t>价格</a:t>
              </a:r>
              <a:endParaRPr lang="zh-CN" altLang="en-US" sz="2400" dirty="0">
                <a:latin typeface="Times New Roman" panose="02020603050405020304" pitchFamily="18" charset="0"/>
                <a:ea typeface="黑体" panose="02010609060101010101" pitchFamily="2" charset="-122"/>
              </a:endParaRPr>
            </a:p>
          </p:txBody>
        </p:sp>
        <p:sp>
          <p:nvSpPr>
            <p:cNvPr id="17425" name="Text Box 17"/>
            <p:cNvSpPr txBox="1"/>
            <p:nvPr/>
          </p:nvSpPr>
          <p:spPr>
            <a:xfrm>
              <a:off x="4848" y="2688"/>
              <a:ext cx="720" cy="288"/>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黑体" panose="02010609060101010101" pitchFamily="2" charset="-122"/>
                </a:rPr>
                <a:t>需求量</a:t>
              </a:r>
              <a:endParaRPr lang="zh-CN" altLang="en-US" sz="2400" dirty="0">
                <a:latin typeface="Times New Roman" panose="02020603050405020304" pitchFamily="18" charset="0"/>
                <a:ea typeface="黑体" panose="02010609060101010101" pitchFamily="2" charset="-122"/>
              </a:endParaRPr>
            </a:p>
          </p:txBody>
        </p:sp>
        <p:sp>
          <p:nvSpPr>
            <p:cNvPr id="17426" name="Text Box 18"/>
            <p:cNvSpPr txBox="1"/>
            <p:nvPr/>
          </p:nvSpPr>
          <p:spPr>
            <a:xfrm>
              <a:off x="3552" y="3504"/>
              <a:ext cx="1296" cy="288"/>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黑体" panose="02010609060101010101" pitchFamily="2" charset="-122"/>
                </a:rPr>
                <a:t>需求富有弹性</a:t>
              </a:r>
              <a:endParaRPr lang="zh-CN" altLang="en-US" sz="2400" dirty="0">
                <a:latin typeface="Times New Roman" panose="02020603050405020304" pitchFamily="18" charset="0"/>
                <a:ea typeface="黑体" panose="02010609060101010101" pitchFamily="2" charset="-122"/>
              </a:endParaRPr>
            </a:p>
          </p:txBody>
        </p:sp>
        <p:sp>
          <p:nvSpPr>
            <p:cNvPr id="17427" name="Text Box 19"/>
            <p:cNvSpPr txBox="1"/>
            <p:nvPr/>
          </p:nvSpPr>
          <p:spPr>
            <a:xfrm>
              <a:off x="3840" y="1632"/>
              <a:ext cx="288" cy="288"/>
            </a:xfrm>
            <a:prstGeom prst="rect">
              <a:avLst/>
            </a:prstGeom>
            <a:noFill/>
            <a:ln w="9525">
              <a:noFill/>
            </a:ln>
          </p:spPr>
          <p:txBody>
            <a:bodyPr anchor="t">
              <a:spAutoFit/>
            </a:bodyPr>
            <a:p>
              <a:pPr>
                <a:spcBef>
                  <a:spcPct val="50000"/>
                </a:spcBef>
              </a:pPr>
              <a:r>
                <a:rPr lang="en-US" altLang="zh-CN" sz="2400" dirty="0">
                  <a:latin typeface="Times New Roman" panose="02020603050405020304" pitchFamily="18" charset="0"/>
                  <a:ea typeface="宋体" panose="02010600030101010101" pitchFamily="2" charset="-122"/>
                </a:rPr>
                <a:t>A</a:t>
              </a:r>
              <a:endParaRPr lang="en-US" altLang="zh-CN" sz="2400" dirty="0">
                <a:latin typeface="Times New Roman" panose="02020603050405020304" pitchFamily="18" charset="0"/>
                <a:ea typeface="宋体" panose="02010600030101010101" pitchFamily="2" charset="-122"/>
              </a:endParaRPr>
            </a:p>
          </p:txBody>
        </p:sp>
        <p:sp>
          <p:nvSpPr>
            <p:cNvPr id="17428" name="Text Box 20"/>
            <p:cNvSpPr txBox="1"/>
            <p:nvPr/>
          </p:nvSpPr>
          <p:spPr>
            <a:xfrm>
              <a:off x="4608" y="2016"/>
              <a:ext cx="288" cy="288"/>
            </a:xfrm>
            <a:prstGeom prst="rect">
              <a:avLst/>
            </a:prstGeom>
            <a:noFill/>
            <a:ln w="9525">
              <a:noFill/>
            </a:ln>
          </p:spPr>
          <p:txBody>
            <a:bodyPr anchor="t">
              <a:spAutoFit/>
            </a:bodyPr>
            <a:p>
              <a:pPr>
                <a:spcBef>
                  <a:spcPct val="50000"/>
                </a:spcBef>
              </a:pPr>
              <a:r>
                <a:rPr lang="en-US" altLang="zh-CN" sz="2400" dirty="0">
                  <a:latin typeface="Times New Roman" panose="02020603050405020304" pitchFamily="18" charset="0"/>
                  <a:ea typeface="宋体" panose="02010600030101010101" pitchFamily="2" charset="-122"/>
                </a:rPr>
                <a:t>B</a:t>
              </a:r>
              <a:endParaRPr lang="en-US" altLang="zh-CN" sz="2400" dirty="0">
                <a:latin typeface="Times New Roman" panose="02020603050405020304" pitchFamily="18" charset="0"/>
                <a:ea typeface="宋体" panose="02010600030101010101" pitchFamily="2" charset="-122"/>
              </a:endParaRPr>
            </a:p>
          </p:txBody>
        </p:sp>
      </p:grpSp>
      <p:sp>
        <p:nvSpPr>
          <p:cNvPr id="15382" name="Rectangle 22"/>
          <p:cNvSpPr/>
          <p:nvPr/>
        </p:nvSpPr>
        <p:spPr>
          <a:xfrm>
            <a:off x="4643438" y="4652963"/>
            <a:ext cx="4032250" cy="1441450"/>
          </a:xfrm>
          <a:prstGeom prst="rect">
            <a:avLst/>
          </a:prstGeom>
          <a:noFill/>
          <a:ln w="9525" cap="flat" cmpd="sng">
            <a:solidFill>
              <a:srgbClr val="9900FF"/>
            </a:solidFill>
            <a:prstDash val="solid"/>
            <a:miter/>
            <a:headEnd type="none" w="med" len="med"/>
            <a:tailEnd type="none" w="med" len="med"/>
          </a:ln>
        </p:spPr>
        <p:txBody>
          <a:bodyPr anchor="ctr">
            <a:spAutoFit/>
          </a:bodyPr>
          <a:p>
            <a:pPr>
              <a:buSzPct val="80000"/>
              <a:buFont typeface="Wingdings" panose="05000000000000000000" pitchFamily="2" charset="2"/>
              <a:buChar char="n"/>
            </a:pPr>
            <a:r>
              <a:rPr lang="en-US" altLang="zh-CN" sz="2000" b="1" dirty="0">
                <a:solidFill>
                  <a:schemeClr val="folHlink"/>
                </a:solidFill>
                <a:latin typeface="黑体" panose="02010609060101010101" pitchFamily="2" charset="-122"/>
                <a:ea typeface="黑体" panose="02010609060101010101" pitchFamily="2" charset="-122"/>
              </a:rPr>
              <a:t> </a:t>
            </a:r>
            <a:r>
              <a:rPr lang="zh-CN" altLang="en-US" sz="2000" b="1" dirty="0">
                <a:solidFill>
                  <a:schemeClr val="folHlink"/>
                </a:solidFill>
                <a:latin typeface="黑体" panose="02010609060101010101" pitchFamily="2" charset="-122"/>
                <a:ea typeface="黑体" panose="02010609060101010101" pitchFamily="2" charset="-122"/>
              </a:rPr>
              <a:t>影响需求价格弹性大小的因素：</a:t>
            </a:r>
            <a:r>
              <a:rPr lang="zh-CN" altLang="en-US" sz="2400" dirty="0">
                <a:latin typeface="黑体" panose="02010609060101010101" pitchFamily="2" charset="-122"/>
                <a:ea typeface="黑体" panose="02010609060101010101" pitchFamily="2" charset="-122"/>
              </a:rPr>
              <a:t>   </a:t>
            </a:r>
            <a:endParaRPr lang="zh-CN" altLang="en-US" sz="2400" dirty="0">
              <a:latin typeface="黑体" panose="02010609060101010101" pitchFamily="2" charset="-122"/>
              <a:ea typeface="黑体" panose="02010609060101010101" pitchFamily="2" charset="-122"/>
            </a:endParaRPr>
          </a:p>
          <a:p>
            <a:r>
              <a:rPr lang="zh-CN" altLang="en-US" sz="2000" dirty="0">
                <a:latin typeface="黑体" panose="02010609060101010101" pitchFamily="2" charset="-122"/>
                <a:ea typeface="黑体" panose="02010609060101010101" pitchFamily="2" charset="-122"/>
              </a:rPr>
              <a:t> </a:t>
            </a:r>
            <a:r>
              <a:rPr lang="en-US" altLang="zh-CN" sz="2000" dirty="0">
                <a:latin typeface="黑体" panose="02010609060101010101" pitchFamily="2" charset="-122"/>
                <a:ea typeface="黑体" panose="02010609060101010101" pitchFamily="2" charset="-122"/>
              </a:rPr>
              <a:t>A.</a:t>
            </a:r>
            <a:r>
              <a:rPr lang="zh-CN" altLang="en-US" sz="2000" dirty="0">
                <a:latin typeface="黑体" panose="02010609060101010101" pitchFamily="2" charset="-122"/>
                <a:ea typeface="黑体" panose="02010609060101010101" pitchFamily="2" charset="-122"/>
              </a:rPr>
              <a:t>商品的可替代性；</a:t>
            </a:r>
            <a:endParaRPr lang="zh-CN" altLang="en-US" sz="2000" dirty="0">
              <a:latin typeface="黑体" panose="02010609060101010101" pitchFamily="2" charset="-122"/>
              <a:ea typeface="黑体" panose="02010609060101010101" pitchFamily="2" charset="-122"/>
            </a:endParaRPr>
          </a:p>
          <a:p>
            <a:r>
              <a:rPr lang="zh-CN" altLang="en-US" sz="2000" dirty="0">
                <a:latin typeface="黑体" panose="02010609060101010101" pitchFamily="2" charset="-122"/>
                <a:ea typeface="黑体" panose="02010609060101010101" pitchFamily="2" charset="-122"/>
              </a:rPr>
              <a:t> </a:t>
            </a:r>
            <a:r>
              <a:rPr lang="en-US" altLang="zh-CN" sz="2000" dirty="0">
                <a:latin typeface="黑体" panose="02010609060101010101" pitchFamily="2" charset="-122"/>
                <a:ea typeface="黑体" panose="02010609060101010101" pitchFamily="2" charset="-122"/>
              </a:rPr>
              <a:t>B.</a:t>
            </a:r>
            <a:r>
              <a:rPr lang="zh-CN" altLang="en-US" sz="2000" dirty="0">
                <a:latin typeface="黑体" panose="02010609060101010101" pitchFamily="2" charset="-122"/>
                <a:ea typeface="黑体" panose="02010609060101010101" pitchFamily="2" charset="-122"/>
              </a:rPr>
              <a:t>商品的供求状况；</a:t>
            </a:r>
            <a:endParaRPr lang="zh-CN" altLang="en-US" sz="2000" dirty="0">
              <a:latin typeface="黑体" panose="02010609060101010101" pitchFamily="2" charset="-122"/>
              <a:ea typeface="黑体" panose="02010609060101010101" pitchFamily="2" charset="-122"/>
            </a:endParaRPr>
          </a:p>
          <a:p>
            <a:r>
              <a:rPr lang="zh-CN" altLang="en-US" sz="2000" dirty="0">
                <a:latin typeface="黑体" panose="02010609060101010101" pitchFamily="2" charset="-122"/>
                <a:ea typeface="黑体" panose="02010609060101010101" pitchFamily="2" charset="-122"/>
              </a:rPr>
              <a:t> </a:t>
            </a:r>
            <a:r>
              <a:rPr lang="en-US" altLang="zh-CN" sz="2000" dirty="0">
                <a:latin typeface="黑体" panose="02010609060101010101" pitchFamily="2" charset="-122"/>
                <a:ea typeface="黑体" panose="02010609060101010101" pitchFamily="2" charset="-122"/>
              </a:rPr>
              <a:t>C.</a:t>
            </a:r>
            <a:r>
              <a:rPr lang="zh-CN" altLang="en-US" sz="2000" dirty="0">
                <a:latin typeface="黑体" panose="02010609060101010101" pitchFamily="2" charset="-122"/>
                <a:ea typeface="黑体" panose="02010609060101010101" pitchFamily="2" charset="-122"/>
              </a:rPr>
              <a:t>商品在消费支出中所占比重</a:t>
            </a:r>
            <a:r>
              <a:rPr lang="zh-CN" altLang="en-US" sz="2400" dirty="0">
                <a:latin typeface="黑体" panose="02010609060101010101" pitchFamily="2" charset="-122"/>
                <a:ea typeface="黑体" panose="02010609060101010101" pitchFamily="2" charset="-122"/>
              </a:rPr>
              <a:t>。</a:t>
            </a:r>
            <a:endParaRPr lang="zh-CN" altLang="en-US" sz="2400" dirty="0">
              <a:latin typeface="黑体" panose="02010609060101010101" pitchFamily="2" charset="-122"/>
              <a:ea typeface="黑体" panose="02010609060101010101" pitchFamily="2" charset="-122"/>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0-#ppt_w/2"/>
                                          </p:val>
                                        </p:tav>
                                        <p:tav tm="100000">
                                          <p:val>
                                            <p:strVal val="#ppt_x"/>
                                          </p:val>
                                        </p:tav>
                                      </p:tavLst>
                                    </p:anim>
                                    <p:anim calcmode="lin" valueType="num">
                                      <p:cBhvr additive="base">
                                        <p:cTn id="8" dur="500" fill="hold"/>
                                        <p:tgtEl>
                                          <p:spTgt spid="153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363"/>
                                        </p:tgtEl>
                                        <p:attrNameLst>
                                          <p:attrName>style.visibility</p:attrName>
                                        </p:attrNameLst>
                                      </p:cBhvr>
                                      <p:to>
                                        <p:strVal val="visible"/>
                                      </p:to>
                                    </p:set>
                                    <p:anim calcmode="lin" valueType="num">
                                      <p:cBhvr>
                                        <p:cTn id="19" dur="500" fill="hold"/>
                                        <p:tgtEl>
                                          <p:spTgt spid="15363"/>
                                        </p:tgtEl>
                                        <p:attrNameLst>
                                          <p:attrName>ppt_w</p:attrName>
                                        </p:attrNameLst>
                                      </p:cBhvr>
                                      <p:tavLst>
                                        <p:tav tm="0">
                                          <p:val>
                                            <p:fltVal val="0.000000"/>
                                          </p:val>
                                        </p:tav>
                                        <p:tav tm="100000">
                                          <p:val>
                                            <p:strVal val="#ppt_w"/>
                                          </p:val>
                                        </p:tav>
                                      </p:tavLst>
                                    </p:anim>
                                    <p:anim calcmode="lin" valueType="num">
                                      <p:cBhvr>
                                        <p:cTn id="20" dur="500" fill="hold"/>
                                        <p:tgtEl>
                                          <p:spTgt spid="15363"/>
                                        </p:tgtEl>
                                        <p:attrNameLst>
                                          <p:attrName>ppt_h</p:attrName>
                                        </p:attrNameLst>
                                      </p:cBhvr>
                                      <p:tavLst>
                                        <p:tav tm="0">
                                          <p:val>
                                            <p:fltVal val="0.00000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5363">
                                            <p:txEl>
                                              <p:charRg st="0" end="23"/>
                                            </p:txEl>
                                          </p:spTgt>
                                        </p:tgtEl>
                                        <p:attrNameLst>
                                          <p:attrName>style.visibility</p:attrName>
                                        </p:attrNameLst>
                                      </p:cBhvr>
                                      <p:to>
                                        <p:strVal val="visible"/>
                                      </p:to>
                                    </p:set>
                                    <p:anim calcmode="lin" valueType="num">
                                      <p:cBhvr>
                                        <p:cTn id="25" dur="500" fill="hold"/>
                                        <p:tgtEl>
                                          <p:spTgt spid="15363">
                                            <p:txEl>
                                              <p:charRg st="0" end="23"/>
                                            </p:txEl>
                                          </p:spTgt>
                                        </p:tgtEl>
                                        <p:attrNameLst>
                                          <p:attrName>ppt_w</p:attrName>
                                        </p:attrNameLst>
                                      </p:cBhvr>
                                      <p:tavLst>
                                        <p:tav tm="0">
                                          <p:val>
                                            <p:fltVal val="0.000000"/>
                                          </p:val>
                                        </p:tav>
                                        <p:tav tm="100000">
                                          <p:val>
                                            <p:strVal val="#ppt_w"/>
                                          </p:val>
                                        </p:tav>
                                      </p:tavLst>
                                    </p:anim>
                                    <p:anim calcmode="lin" valueType="num">
                                      <p:cBhvr>
                                        <p:cTn id="26" dur="500" fill="hold"/>
                                        <p:tgtEl>
                                          <p:spTgt spid="15363">
                                            <p:txEl>
                                              <p:charRg st="0" end="23"/>
                                            </p:txEl>
                                          </p:spTgt>
                                        </p:tgtEl>
                                        <p:attrNameLst>
                                          <p:attrName>ppt_h</p:attrName>
                                        </p:attrNameLst>
                                      </p:cBhvr>
                                      <p:tavLst>
                                        <p:tav tm="0">
                                          <p:val>
                                            <p:fltVal val="0.00000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5382"/>
                                        </p:tgtEl>
                                        <p:attrNameLst>
                                          <p:attrName>style.visibility</p:attrName>
                                        </p:attrNameLst>
                                      </p:cBhvr>
                                      <p:to>
                                        <p:strVal val="visible"/>
                                      </p:to>
                                    </p:set>
                                    <p:anim calcmode="lin" valueType="num">
                                      <p:cBhvr>
                                        <p:cTn id="31" dur="500" fill="hold"/>
                                        <p:tgtEl>
                                          <p:spTgt spid="15382"/>
                                        </p:tgtEl>
                                        <p:attrNameLst>
                                          <p:attrName>ppt_w</p:attrName>
                                        </p:attrNameLst>
                                      </p:cBhvr>
                                      <p:tavLst>
                                        <p:tav tm="0">
                                          <p:val>
                                            <p:fltVal val="0.000000"/>
                                          </p:val>
                                        </p:tav>
                                        <p:tav tm="100000">
                                          <p:val>
                                            <p:strVal val="#ppt_w"/>
                                          </p:val>
                                        </p:tav>
                                      </p:tavLst>
                                    </p:anim>
                                    <p:anim calcmode="lin" valueType="num">
                                      <p:cBhvr>
                                        <p:cTn id="32" dur="500" fill="hold"/>
                                        <p:tgtEl>
                                          <p:spTgt spid="15382"/>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animBg="1" build="p"/>
      <p:bldP spid="1538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18434" name="Rectangle 2"/>
          <p:cNvSpPr>
            <a:spLocks noGrp="1"/>
          </p:cNvSpPr>
          <p:nvPr>
            <p:ph type="title"/>
          </p:nvPr>
        </p:nvSpPr>
        <p:spPr>
          <a:ln/>
        </p:spPr>
        <p:txBody>
          <a:bodyPr vert="horz" wrap="square" lIns="91440" tIns="45720" rIns="91440" bIns="45720" anchor="b"/>
          <a:p>
            <a:pPr eaLnBrk="1" hangingPunct="1"/>
            <a:r>
              <a:rPr lang="en-US" altLang="zh-CN" b="1" dirty="0">
                <a:solidFill>
                  <a:srgbClr val="9900FF"/>
                </a:solidFill>
                <a:latin typeface="黑体" panose="02010609060101010101" pitchFamily="2" charset="-122"/>
                <a:ea typeface="黑体" panose="02010609060101010101" pitchFamily="2" charset="-122"/>
              </a:rPr>
              <a:t>【</a:t>
            </a:r>
            <a:r>
              <a:rPr lang="zh-CN" altLang="en-US" b="1" dirty="0">
                <a:solidFill>
                  <a:srgbClr val="9900FF"/>
                </a:solidFill>
                <a:latin typeface="黑体" panose="02010609060101010101" pitchFamily="2" charset="-122"/>
                <a:ea typeface="黑体" panose="02010609060101010101" pitchFamily="2" charset="-122"/>
              </a:rPr>
              <a:t>小思考</a:t>
            </a:r>
            <a:r>
              <a:rPr lang="en-US" altLang="zh-CN" b="1" dirty="0">
                <a:solidFill>
                  <a:srgbClr val="9900FF"/>
                </a:solidFill>
                <a:latin typeface="黑体" panose="02010609060101010101" pitchFamily="2" charset="-122"/>
                <a:ea typeface="黑体" panose="02010609060101010101" pitchFamily="2" charset="-122"/>
              </a:rPr>
              <a:t>】</a:t>
            </a:r>
            <a:endParaRPr lang="en-US" altLang="zh-CN" b="1" dirty="0">
              <a:solidFill>
                <a:srgbClr val="9900FF"/>
              </a:solidFill>
              <a:latin typeface="黑体" panose="02010609060101010101" pitchFamily="2" charset="-122"/>
              <a:ea typeface="黑体" panose="02010609060101010101" pitchFamily="2" charset="-122"/>
            </a:endParaRPr>
          </a:p>
        </p:txBody>
      </p:sp>
      <p:sp>
        <p:nvSpPr>
          <p:cNvPr id="18435" name="Rectangle 3"/>
          <p:cNvSpPr>
            <a:spLocks noGrp="1"/>
          </p:cNvSpPr>
          <p:nvPr>
            <p:ph idx="1"/>
          </p:nvPr>
        </p:nvSpPr>
        <p:spPr>
          <a:xfrm>
            <a:off x="971550" y="2060575"/>
            <a:ext cx="7772400" cy="4114800"/>
          </a:xfrm>
          <a:ln/>
        </p:spPr>
        <p:txBody>
          <a:bodyPr vert="horz" wrap="square" lIns="91440" tIns="45720" rIns="91440" bIns="45720" anchor="t"/>
          <a:p>
            <a:pPr eaLnBrk="1" hangingPunct="1">
              <a:lnSpc>
                <a:spcPct val="150000"/>
              </a:lnSpc>
            </a:pPr>
            <a:r>
              <a:rPr lang="zh-CN" altLang="en-US" sz="2800" dirty="0">
                <a:solidFill>
                  <a:srgbClr val="660066"/>
                </a:solidFill>
                <a:ea typeface="黑体" panose="02010609060101010101" pitchFamily="2" charset="-122"/>
              </a:rPr>
              <a:t>为何在一些收入水平较高的大城市中，一元票的无空调公交车往往仍比二元票的空调车拥挤？</a:t>
            </a:r>
            <a:endParaRPr lang="zh-CN" altLang="en-US" sz="2800" dirty="0">
              <a:solidFill>
                <a:srgbClr val="660066"/>
              </a:solidFill>
              <a:ea typeface="黑体" panose="02010609060101010101" pitchFamily="2" charset="-122"/>
            </a:endParaRPr>
          </a:p>
        </p:txBody>
      </p:sp>
      <p:pic>
        <p:nvPicPr>
          <p:cNvPr id="18436" name="Picture 5" descr="7435847_121123255118_2"/>
          <p:cNvPicPr>
            <a:picLocks noChangeAspect="1"/>
          </p:cNvPicPr>
          <p:nvPr/>
        </p:nvPicPr>
        <p:blipFill>
          <a:blip r:embed="rId1"/>
          <a:stretch>
            <a:fillRect/>
          </a:stretch>
        </p:blipFill>
        <p:spPr>
          <a:xfrm>
            <a:off x="2700338" y="3644900"/>
            <a:ext cx="4749800" cy="2592388"/>
          </a:xfrm>
          <a:prstGeom prst="rect">
            <a:avLst/>
          </a:prstGeom>
          <a:noFill/>
          <a:ln w="9525">
            <a:noFill/>
          </a:ln>
        </p:spPr>
      </p:pic>
      <p:pic>
        <p:nvPicPr>
          <p:cNvPr id="18437" name="Picture 6" descr="N0152"/>
          <p:cNvPicPr>
            <a:picLocks noChangeAspect="1"/>
          </p:cNvPicPr>
          <p:nvPr/>
        </p:nvPicPr>
        <p:blipFill>
          <a:blip r:embed="rId2"/>
          <a:stretch>
            <a:fillRect/>
          </a:stretch>
        </p:blipFill>
        <p:spPr>
          <a:xfrm>
            <a:off x="4859338" y="188913"/>
            <a:ext cx="2232025" cy="1541462"/>
          </a:xfrm>
          <a:prstGeom prst="rect">
            <a:avLst/>
          </a:prstGeom>
          <a:noFill/>
          <a:ln w="9525">
            <a:noFill/>
          </a:ln>
        </p:spPr>
      </p:pic>
    </p:spTree>
  </p:cSld>
  <p:clrMapOvr>
    <a:masterClrMapping/>
  </p:clrMapOvr>
  <p:transition spd="med">
    <p:diamon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19458" name="Rectangle 2"/>
          <p:cNvSpPr>
            <a:spLocks noGrp="1"/>
          </p:cNvSpPr>
          <p:nvPr>
            <p:ph type="title"/>
          </p:nvPr>
        </p:nvSpPr>
        <p:spPr>
          <a:ln/>
        </p:spPr>
        <p:txBody>
          <a:bodyPr vert="horz" wrap="square" lIns="91440" tIns="45720" rIns="91440" bIns="45720" anchor="b"/>
          <a:p>
            <a:pPr eaLnBrk="1" hangingPunct="1"/>
            <a:r>
              <a:rPr lang="zh-CN" altLang="en-US" dirty="0">
                <a:solidFill>
                  <a:srgbClr val="0000FF"/>
                </a:solidFill>
                <a:ea typeface="黑体" panose="02010609060101010101" pitchFamily="2" charset="-122"/>
              </a:rPr>
              <a:t>降低价格敏感度的几种方法</a:t>
            </a:r>
            <a:endParaRPr lang="zh-CN" altLang="en-US" dirty="0">
              <a:solidFill>
                <a:srgbClr val="0000FF"/>
              </a:solidFill>
              <a:ea typeface="黑体" panose="02010609060101010101" pitchFamily="2" charset="-122"/>
            </a:endParaRPr>
          </a:p>
        </p:txBody>
      </p:sp>
      <p:grpSp>
        <p:nvGrpSpPr>
          <p:cNvPr id="2" name="组合 20"/>
          <p:cNvGrpSpPr/>
          <p:nvPr/>
        </p:nvGrpSpPr>
        <p:grpSpPr>
          <a:xfrm>
            <a:off x="358775" y="2133600"/>
            <a:ext cx="8785225" cy="3887788"/>
            <a:chOff x="336" y="1104"/>
            <a:chExt cx="5040" cy="2573"/>
          </a:xfrm>
        </p:grpSpPr>
        <p:grpSp>
          <p:nvGrpSpPr>
            <p:cNvPr id="19460" name="组合 21"/>
            <p:cNvGrpSpPr/>
            <p:nvPr/>
          </p:nvGrpSpPr>
          <p:grpSpPr>
            <a:xfrm>
              <a:off x="2514" y="1350"/>
              <a:ext cx="486" cy="433"/>
              <a:chOff x="2644" y="2841"/>
              <a:chExt cx="563" cy="529"/>
            </a:xfrm>
          </p:grpSpPr>
          <p:sp>
            <p:nvSpPr>
              <p:cNvPr id="19461" name="自选图形 22"/>
              <p:cNvSpPr/>
              <p:nvPr/>
            </p:nvSpPr>
            <p:spPr>
              <a:xfrm>
                <a:off x="2644" y="2932"/>
                <a:ext cx="563" cy="438"/>
              </a:xfrm>
              <a:prstGeom prst="diamond">
                <a:avLst/>
              </a:prstGeom>
              <a:solidFill>
                <a:srgbClr val="4D4D4D"/>
              </a:solidFill>
              <a:ln w="9525"/>
              <a:scene3d>
                <a:camera prst="legacyObliqueBottom">
                  <a:rot lat="0" lon="0" rev="0"/>
                </a:camera>
                <a:lightRig rig="legacyFlat2" dir="t"/>
              </a:scene3d>
              <a:sp3d extrusionH="163500" prstMaterial="legacyMatte">
                <a:bevelT w="13500" h="13500" prst="angle"/>
                <a:bevelB w="13500" h="13500" prst="angle"/>
                <a:extrusionClr>
                  <a:srgbClr val="4D4D4D"/>
                </a:extrusionClr>
              </a:sp3d>
            </p:spPr>
            <p:txBody>
              <a:bodyPr wrap="none" anchor="ctr">
                <a:flatTx/>
              </a:bodyPr>
              <a:p>
                <a:endParaRPr lang="zh-CN" altLang="zh-CN" dirty="0">
                  <a:latin typeface="Arial" panose="020B0604020202020204" pitchFamily="34" charset="0"/>
                  <a:ea typeface="宋体" panose="02010600030101010101" pitchFamily="2" charset="-122"/>
                </a:endParaRPr>
              </a:p>
            </p:txBody>
          </p:sp>
          <p:sp>
            <p:nvSpPr>
              <p:cNvPr id="19462" name="自选图形 23"/>
              <p:cNvSpPr/>
              <p:nvPr/>
            </p:nvSpPr>
            <p:spPr>
              <a:xfrm>
                <a:off x="2644" y="2888"/>
                <a:ext cx="563" cy="439"/>
              </a:xfrm>
              <a:prstGeom prst="diamond">
                <a:avLst/>
              </a:prstGeom>
              <a:solidFill>
                <a:srgbClr val="969696"/>
              </a:solidFill>
              <a:ln w="9525"/>
              <a:scene3d>
                <a:camera prst="legacyObliqueBottom">
                  <a:rot lat="0" lon="0" rev="0"/>
                </a:camera>
                <a:lightRig rig="legacyFlat2" dir="t"/>
              </a:scene3d>
              <a:sp3d extrusionH="163500" prstMaterial="legacyMatte">
                <a:bevelT w="13500" h="13500" prst="angle"/>
                <a:bevelB w="13500" h="13500" prst="angle"/>
                <a:extrusionClr>
                  <a:srgbClr val="969696"/>
                </a:extrusionClr>
              </a:sp3d>
            </p:spPr>
            <p:txBody>
              <a:bodyPr wrap="none" anchor="ctr">
                <a:flatTx/>
              </a:bodyPr>
              <a:p>
                <a:endParaRPr lang="zh-CN" altLang="zh-CN" dirty="0">
                  <a:latin typeface="Arial" panose="020B0604020202020204" pitchFamily="34" charset="0"/>
                  <a:ea typeface="宋体" panose="02010600030101010101" pitchFamily="2" charset="-122"/>
                </a:endParaRPr>
              </a:p>
            </p:txBody>
          </p:sp>
          <p:sp>
            <p:nvSpPr>
              <p:cNvPr id="19463" name="自选图形 24"/>
              <p:cNvSpPr/>
              <p:nvPr/>
            </p:nvSpPr>
            <p:spPr>
              <a:xfrm>
                <a:off x="2644" y="2841"/>
                <a:ext cx="563" cy="438"/>
              </a:xfrm>
              <a:prstGeom prst="diamond">
                <a:avLst/>
              </a:prstGeom>
              <a:gradFill rotWithShape="1">
                <a:gsLst>
                  <a:gs pos="0">
                    <a:srgbClr val="B2B2B2"/>
                  </a:gs>
                  <a:gs pos="100000">
                    <a:srgbClr val="ABABAB"/>
                  </a:gs>
                </a:gsLst>
                <a:lin ang="5400000" scaled="1"/>
                <a:tileRect/>
              </a:gradFill>
              <a:ln w="9525"/>
              <a:scene3d>
                <a:camera prst="legacyObliqueBottom">
                  <a:rot lat="0" lon="0" rev="0"/>
                </a:camera>
                <a:lightRig rig="legacyFlat2" dir="t"/>
              </a:scene3d>
              <a:sp3d extrusionH="163500" prstMaterial="legacyMatte">
                <a:bevelT w="13500" h="13500" prst="angle"/>
                <a:bevelB w="13500" h="13500" prst="angle"/>
                <a:extrusionClr>
                  <a:srgbClr val="B2B2B2"/>
                </a:extrusionClr>
              </a:sp3d>
            </p:spPr>
            <p:txBody>
              <a:bodyPr wrap="none" anchor="ctr">
                <a:flatTx/>
              </a:bodyPr>
              <a:p>
                <a:endParaRPr lang="zh-CN" altLang="zh-CN" dirty="0">
                  <a:latin typeface="Arial" panose="020B0604020202020204" pitchFamily="34" charset="0"/>
                  <a:ea typeface="宋体" panose="02010600030101010101" pitchFamily="2" charset="-122"/>
                </a:endParaRPr>
              </a:p>
            </p:txBody>
          </p:sp>
        </p:grpSp>
        <p:grpSp>
          <p:nvGrpSpPr>
            <p:cNvPr id="19464" name="组合 25"/>
            <p:cNvGrpSpPr/>
            <p:nvPr/>
          </p:nvGrpSpPr>
          <p:grpSpPr>
            <a:xfrm>
              <a:off x="2770" y="1108"/>
              <a:ext cx="1503" cy="1320"/>
              <a:chOff x="2897" y="845"/>
              <a:chExt cx="1743" cy="1611"/>
            </a:xfrm>
          </p:grpSpPr>
          <p:sp>
            <p:nvSpPr>
              <p:cNvPr id="19465" name="自选图形 26"/>
              <p:cNvSpPr/>
              <p:nvPr/>
            </p:nvSpPr>
            <p:spPr>
              <a:xfrm>
                <a:off x="2897" y="1109"/>
                <a:ext cx="1731" cy="1347"/>
              </a:xfrm>
              <a:prstGeom prst="diamond">
                <a:avLst/>
              </a:prstGeom>
              <a:solidFill>
                <a:srgbClr val="FFFFCC"/>
              </a:solidFill>
              <a:ln w="9525"/>
              <a:scene3d>
                <a:camera prst="legacyObliqueBottom">
                  <a:rot lat="0" lon="0" rev="0"/>
                </a:camera>
                <a:lightRig rig="legacyFlat2" dir="t"/>
              </a:scene3d>
              <a:sp3d extrusionH="227000" prstMaterial="legacyMatte">
                <a:bevelT w="13500" h="13500" prst="angle"/>
                <a:bevelB w="13500" h="13500" prst="angle"/>
                <a:extrusionClr>
                  <a:srgbClr val="FFFFCC"/>
                </a:extrusionClr>
              </a:sp3d>
            </p:spPr>
            <p:txBody>
              <a:bodyPr wrap="none" anchor="ctr">
                <a:flatTx/>
              </a:bodyPr>
              <a:p>
                <a:endParaRPr lang="zh-CN" altLang="zh-CN" dirty="0">
                  <a:latin typeface="Arial" panose="020B0604020202020204" pitchFamily="34" charset="0"/>
                  <a:ea typeface="宋体" panose="02010600030101010101" pitchFamily="2" charset="-122"/>
                </a:endParaRPr>
              </a:p>
            </p:txBody>
          </p:sp>
          <p:sp>
            <p:nvSpPr>
              <p:cNvPr id="19466" name="自选图形 27"/>
              <p:cNvSpPr/>
              <p:nvPr/>
            </p:nvSpPr>
            <p:spPr>
              <a:xfrm>
                <a:off x="2898" y="966"/>
                <a:ext cx="1731" cy="1347"/>
              </a:xfrm>
              <a:prstGeom prst="diamond">
                <a:avLst/>
              </a:prstGeom>
              <a:solidFill>
                <a:srgbClr val="FFCC66"/>
              </a:solidFill>
              <a:ln w="9525"/>
              <a:scene3d>
                <a:camera prst="legacyObliqueBottom">
                  <a:rot lat="0" lon="0" rev="0"/>
                </a:camera>
                <a:lightRig rig="legacyFlat2" dir="t"/>
              </a:scene3d>
              <a:sp3d extrusionH="227000" prstMaterial="legacyMatte">
                <a:bevelT w="13500" h="13500" prst="angle"/>
                <a:bevelB w="13500" h="13500" prst="angle"/>
                <a:extrusionClr>
                  <a:srgbClr val="FFCC66"/>
                </a:extrusionClr>
              </a:sp3d>
            </p:spPr>
            <p:txBody>
              <a:bodyPr wrap="none" anchor="ctr">
                <a:flatTx/>
              </a:bodyPr>
              <a:p>
                <a:endParaRPr lang="zh-CN" altLang="zh-CN" dirty="0">
                  <a:latin typeface="Arial" panose="020B0604020202020204" pitchFamily="34" charset="0"/>
                  <a:ea typeface="宋体" panose="02010600030101010101" pitchFamily="2" charset="-122"/>
                </a:endParaRPr>
              </a:p>
            </p:txBody>
          </p:sp>
          <p:sp>
            <p:nvSpPr>
              <p:cNvPr id="19467" name="自选图形 28"/>
              <p:cNvSpPr/>
              <p:nvPr/>
            </p:nvSpPr>
            <p:spPr>
              <a:xfrm>
                <a:off x="2909" y="845"/>
                <a:ext cx="1731" cy="1347"/>
              </a:xfrm>
              <a:prstGeom prst="diamond">
                <a:avLst/>
              </a:prstGeom>
              <a:gradFill rotWithShape="1">
                <a:gsLst>
                  <a:gs pos="0">
                    <a:srgbClr val="A96500"/>
                  </a:gs>
                  <a:gs pos="100000">
                    <a:srgbClr val="FF9900"/>
                  </a:gs>
                </a:gsLst>
                <a:lin ang="5400000" scaled="1"/>
                <a:tileRect/>
              </a:gradFill>
              <a:ln w="9525"/>
              <a:scene3d>
                <a:camera prst="legacyObliqueBottom">
                  <a:rot lat="0" lon="0" rev="0"/>
                </a:camera>
                <a:lightRig rig="legacyFlat2" dir="t"/>
              </a:scene3d>
              <a:sp3d extrusionH="227000" prstMaterial="legacyMatte">
                <a:bevelT w="13500" h="13500" prst="angle"/>
                <a:bevelB w="13500" h="13500" prst="angle"/>
                <a:extrusionClr>
                  <a:srgbClr val="FF9900"/>
                </a:extrusionClr>
              </a:sp3d>
            </p:spPr>
            <p:txBody>
              <a:bodyPr wrap="none" anchor="ctr">
                <a:flatTx/>
              </a:bodyPr>
              <a:p>
                <a:r>
                  <a:rPr lang="zh-CN" altLang="en-US" sz="2000" dirty="0">
                    <a:solidFill>
                      <a:schemeClr val="bg1"/>
                    </a:solidFill>
                    <a:latin typeface="Arial" panose="020B0604020202020204" pitchFamily="34" charset="0"/>
                    <a:ea typeface="黑体" panose="02010609060101010101" pitchFamily="2" charset="-122"/>
                  </a:rPr>
                  <a:t>增大对比难度</a:t>
                </a:r>
                <a:endParaRPr lang="zh-CN" altLang="en-US" sz="2000" dirty="0">
                  <a:solidFill>
                    <a:schemeClr val="bg1"/>
                  </a:solidFill>
                  <a:latin typeface="Arial" panose="020B0604020202020204" pitchFamily="34" charset="0"/>
                  <a:ea typeface="黑体" panose="02010609060101010101" pitchFamily="2" charset="-122"/>
                </a:endParaRPr>
              </a:p>
            </p:txBody>
          </p:sp>
        </p:grpSp>
        <p:grpSp>
          <p:nvGrpSpPr>
            <p:cNvPr id="19468" name="组合 29"/>
            <p:cNvGrpSpPr/>
            <p:nvPr/>
          </p:nvGrpSpPr>
          <p:grpSpPr>
            <a:xfrm>
              <a:off x="1281" y="1104"/>
              <a:ext cx="1503" cy="1312"/>
              <a:chOff x="1179" y="849"/>
              <a:chExt cx="1743" cy="1601"/>
            </a:xfrm>
          </p:grpSpPr>
          <p:sp>
            <p:nvSpPr>
              <p:cNvPr id="19469" name="自选图形 30"/>
              <p:cNvSpPr/>
              <p:nvPr/>
            </p:nvSpPr>
            <p:spPr>
              <a:xfrm>
                <a:off x="1179" y="1103"/>
                <a:ext cx="1731" cy="1347"/>
              </a:xfrm>
              <a:prstGeom prst="diamond">
                <a:avLst/>
              </a:prstGeom>
              <a:solidFill>
                <a:srgbClr val="CCECFF"/>
              </a:solidFill>
              <a:ln w="9525"/>
              <a:scene3d>
                <a:camera prst="legacyObliqueBottom">
                  <a:rot lat="0" lon="0" rev="0"/>
                </a:camera>
                <a:lightRig rig="legacyFlat2" dir="t"/>
              </a:scene3d>
              <a:sp3d extrusionH="227000" prstMaterial="legacyMatte">
                <a:bevelT w="13500" h="13500" prst="angle"/>
                <a:bevelB w="13500" h="13500" prst="angle"/>
                <a:extrusionClr>
                  <a:srgbClr val="CCECFF"/>
                </a:extrusionClr>
              </a:sp3d>
            </p:spPr>
            <p:txBody>
              <a:bodyPr wrap="none" anchor="ctr">
                <a:flatTx/>
              </a:bodyPr>
              <a:p>
                <a:endParaRPr lang="zh-CN" altLang="zh-CN" dirty="0">
                  <a:latin typeface="Arial" panose="020B0604020202020204" pitchFamily="34" charset="0"/>
                  <a:ea typeface="宋体" panose="02010600030101010101" pitchFamily="2" charset="-122"/>
                </a:endParaRPr>
              </a:p>
            </p:txBody>
          </p:sp>
          <p:sp>
            <p:nvSpPr>
              <p:cNvPr id="19470" name="自选图形 31"/>
              <p:cNvSpPr/>
              <p:nvPr/>
            </p:nvSpPr>
            <p:spPr>
              <a:xfrm>
                <a:off x="1180" y="970"/>
                <a:ext cx="1731" cy="1347"/>
              </a:xfrm>
              <a:prstGeom prst="diamond">
                <a:avLst/>
              </a:prstGeom>
              <a:solidFill>
                <a:srgbClr val="CC99FF"/>
              </a:solidFill>
              <a:ln w="9525"/>
              <a:scene3d>
                <a:camera prst="legacyObliqueBottom">
                  <a:rot lat="0" lon="0" rev="0"/>
                </a:camera>
                <a:lightRig rig="legacyFlat2" dir="t"/>
              </a:scene3d>
              <a:sp3d extrusionH="227000" prstMaterial="legacyMatte">
                <a:bevelT w="13500" h="13500" prst="angle"/>
                <a:bevelB w="13500" h="13500" prst="angle"/>
                <a:extrusionClr>
                  <a:srgbClr val="CC99FF"/>
                </a:extrusionClr>
              </a:sp3d>
            </p:spPr>
            <p:txBody>
              <a:bodyPr wrap="none" anchor="ctr">
                <a:flatTx/>
              </a:bodyPr>
              <a:p>
                <a:endParaRPr lang="zh-CN" altLang="zh-CN" dirty="0">
                  <a:latin typeface="Arial" panose="020B0604020202020204" pitchFamily="34" charset="0"/>
                  <a:ea typeface="宋体" panose="02010600030101010101" pitchFamily="2" charset="-122"/>
                </a:endParaRPr>
              </a:p>
            </p:txBody>
          </p:sp>
          <p:sp>
            <p:nvSpPr>
              <p:cNvPr id="19471" name="自选图形 32"/>
              <p:cNvSpPr/>
              <p:nvPr/>
            </p:nvSpPr>
            <p:spPr>
              <a:xfrm>
                <a:off x="1191" y="849"/>
                <a:ext cx="1731" cy="1347"/>
              </a:xfrm>
              <a:prstGeom prst="diamond">
                <a:avLst/>
              </a:prstGeom>
              <a:gradFill rotWithShape="1">
                <a:gsLst>
                  <a:gs pos="0">
                    <a:srgbClr val="393956"/>
                  </a:gs>
                  <a:gs pos="100000">
                    <a:srgbClr val="666699"/>
                  </a:gs>
                </a:gsLst>
                <a:lin ang="5400000" scaled="1"/>
                <a:tileRect/>
              </a:gradFill>
              <a:ln w="9525"/>
              <a:scene3d>
                <a:camera prst="legacyObliqueBottom">
                  <a:rot lat="0" lon="0" rev="0"/>
                </a:camera>
                <a:lightRig rig="legacyFlat2" dir="t"/>
              </a:scene3d>
              <a:sp3d extrusionH="227000" prstMaterial="legacyMatte">
                <a:bevelT w="13500" h="13500" prst="angle"/>
                <a:bevelB w="13500" h="13500" prst="angle"/>
                <a:extrusionClr>
                  <a:srgbClr val="666699"/>
                </a:extrusionClr>
              </a:sp3d>
            </p:spPr>
            <p:txBody>
              <a:bodyPr wrap="none" anchor="ctr">
                <a:flatTx/>
              </a:bodyPr>
              <a:p>
                <a:endParaRPr lang="zh-CN" altLang="zh-CN" sz="2000" dirty="0">
                  <a:solidFill>
                    <a:schemeClr val="bg1"/>
                  </a:solidFill>
                  <a:latin typeface="Arial" panose="020B0604020202020204" pitchFamily="34" charset="0"/>
                  <a:ea typeface="黑体" panose="02010609060101010101" pitchFamily="2" charset="-122"/>
                </a:endParaRPr>
              </a:p>
            </p:txBody>
          </p:sp>
        </p:grpSp>
        <p:sp>
          <p:nvSpPr>
            <p:cNvPr id="19472" name="矩形 33"/>
            <p:cNvSpPr/>
            <p:nvPr/>
          </p:nvSpPr>
          <p:spPr>
            <a:xfrm>
              <a:off x="2023" y="1572"/>
              <a:ext cx="105" cy="222"/>
            </a:xfrm>
            <a:prstGeom prst="rect">
              <a:avLst/>
            </a:prstGeom>
            <a:noFill/>
            <a:ln w="9525">
              <a:noFill/>
            </a:ln>
          </p:spPr>
          <p:txBody>
            <a:bodyPr wrap="none" anchor="t">
              <a:spAutoFit/>
            </a:bodyPr>
            <a:p>
              <a:pPr algn="ctr" eaLnBrk="0" hangingPunct="0"/>
              <a:endParaRPr lang="zh-CN" altLang="zh-CN" sz="1600" dirty="0">
                <a:solidFill>
                  <a:schemeClr val="bg1"/>
                </a:solidFill>
                <a:latin typeface="Arial" panose="020B0604020202020204" pitchFamily="34" charset="0"/>
                <a:ea typeface="宋体" panose="02010600030101010101" pitchFamily="2" charset="-122"/>
              </a:endParaRPr>
            </a:p>
          </p:txBody>
        </p:sp>
        <p:sp>
          <p:nvSpPr>
            <p:cNvPr id="19473" name="矩形 34"/>
            <p:cNvSpPr/>
            <p:nvPr/>
          </p:nvSpPr>
          <p:spPr>
            <a:xfrm>
              <a:off x="3507" y="1572"/>
              <a:ext cx="106" cy="222"/>
            </a:xfrm>
            <a:prstGeom prst="rect">
              <a:avLst/>
            </a:prstGeom>
            <a:noFill/>
            <a:ln w="9525">
              <a:noFill/>
            </a:ln>
          </p:spPr>
          <p:txBody>
            <a:bodyPr wrap="none" anchor="t">
              <a:spAutoFit/>
            </a:bodyPr>
            <a:p>
              <a:pPr algn="ctr" eaLnBrk="0" hangingPunct="0"/>
              <a:endParaRPr lang="zh-CN" altLang="zh-CN" sz="1600" dirty="0">
                <a:solidFill>
                  <a:schemeClr val="bg1"/>
                </a:solidFill>
                <a:latin typeface="Arial" panose="020B0604020202020204" pitchFamily="34" charset="0"/>
                <a:ea typeface="宋体" panose="02010600030101010101" pitchFamily="2" charset="-122"/>
              </a:endParaRPr>
            </a:p>
          </p:txBody>
        </p:sp>
        <p:sp>
          <p:nvSpPr>
            <p:cNvPr id="19474" name="矩形 35"/>
            <p:cNvSpPr/>
            <p:nvPr/>
          </p:nvSpPr>
          <p:spPr>
            <a:xfrm>
              <a:off x="2705" y="2255"/>
              <a:ext cx="105" cy="263"/>
            </a:xfrm>
            <a:prstGeom prst="rect">
              <a:avLst/>
            </a:prstGeom>
            <a:noFill/>
            <a:ln w="9525">
              <a:noFill/>
            </a:ln>
          </p:spPr>
          <p:txBody>
            <a:bodyPr wrap="none" anchor="t">
              <a:spAutoFit/>
            </a:bodyPr>
            <a:p>
              <a:pPr algn="ctr" eaLnBrk="0" hangingPunct="0"/>
              <a:endParaRPr lang="zh-CN" altLang="zh-CN" sz="2000" b="1" dirty="0">
                <a:latin typeface="Arial" panose="020B0604020202020204" pitchFamily="34" charset="0"/>
                <a:ea typeface="宋体" panose="02010600030101010101" pitchFamily="2" charset="-122"/>
              </a:endParaRPr>
            </a:p>
          </p:txBody>
        </p:sp>
        <p:sp>
          <p:nvSpPr>
            <p:cNvPr id="19475" name="椭圆 36"/>
            <p:cNvSpPr/>
            <p:nvPr/>
          </p:nvSpPr>
          <p:spPr>
            <a:xfrm>
              <a:off x="1942" y="1290"/>
              <a:ext cx="303" cy="289"/>
            </a:xfrm>
            <a:prstGeom prst="ellipse">
              <a:avLst/>
            </a:prstGeom>
            <a:solidFill>
              <a:srgbClr val="CCCCFF"/>
            </a:solidFill>
            <a:ln w="9525">
              <a:noFill/>
            </a:ln>
          </p:spPr>
          <p:txBody>
            <a:bodyPr wrap="none" anchor="ctr"/>
            <a:p>
              <a:r>
                <a:rPr lang="en-US" altLang="zh-CN" dirty="0">
                  <a:latin typeface="Arial" panose="020B0604020202020204" pitchFamily="34" charset="0"/>
                  <a:ea typeface="宋体" panose="02010600030101010101" pitchFamily="2" charset="-122"/>
                </a:rPr>
                <a:t>1</a:t>
              </a:r>
              <a:endParaRPr lang="en-US" altLang="zh-CN" dirty="0">
                <a:latin typeface="Arial" panose="020B0604020202020204" pitchFamily="34" charset="0"/>
                <a:ea typeface="宋体" panose="02010600030101010101" pitchFamily="2" charset="-122"/>
              </a:endParaRPr>
            </a:p>
          </p:txBody>
        </p:sp>
        <p:sp>
          <p:nvSpPr>
            <p:cNvPr id="19476" name="文本框 37"/>
            <p:cNvSpPr txBox="1"/>
            <p:nvPr/>
          </p:nvSpPr>
          <p:spPr>
            <a:xfrm>
              <a:off x="2040" y="1300"/>
              <a:ext cx="106" cy="303"/>
            </a:xfrm>
            <a:prstGeom prst="rect">
              <a:avLst/>
            </a:prstGeom>
            <a:noFill/>
            <a:ln w="9525">
              <a:noFill/>
            </a:ln>
          </p:spPr>
          <p:txBody>
            <a:bodyPr wrap="none" anchor="t">
              <a:spAutoFit/>
            </a:bodyPr>
            <a:p>
              <a:pPr algn="ctr" eaLnBrk="0" hangingPunct="0"/>
              <a:endParaRPr lang="zh-CN" altLang="zh-CN" sz="2400" b="1" dirty="0">
                <a:solidFill>
                  <a:srgbClr val="5F5F5F"/>
                </a:solidFill>
                <a:latin typeface="Arial" panose="020B0604020202020204" pitchFamily="34" charset="0"/>
                <a:ea typeface="宋体" panose="02010600030101010101" pitchFamily="2" charset="-122"/>
              </a:endParaRPr>
            </a:p>
          </p:txBody>
        </p:sp>
        <p:sp>
          <p:nvSpPr>
            <p:cNvPr id="19477" name="椭圆 38"/>
            <p:cNvSpPr/>
            <p:nvPr/>
          </p:nvSpPr>
          <p:spPr>
            <a:xfrm>
              <a:off x="3430" y="1290"/>
              <a:ext cx="304" cy="289"/>
            </a:xfrm>
            <a:prstGeom prst="ellipse">
              <a:avLst/>
            </a:prstGeom>
            <a:solidFill>
              <a:srgbClr val="FFCC99"/>
            </a:solidFill>
            <a:ln w="9525">
              <a:noFill/>
            </a:ln>
          </p:spPr>
          <p:txBody>
            <a:bodyPr wrap="none" anchor="ctr"/>
            <a:p>
              <a:r>
                <a:rPr lang="en-US" altLang="zh-CN" dirty="0">
                  <a:latin typeface="Arial" panose="020B0604020202020204" pitchFamily="34" charset="0"/>
                  <a:ea typeface="宋体" panose="02010600030101010101" pitchFamily="2" charset="-122"/>
                </a:rPr>
                <a:t>2</a:t>
              </a:r>
              <a:endParaRPr lang="en-US" altLang="zh-CN" dirty="0">
                <a:latin typeface="Arial" panose="020B0604020202020204" pitchFamily="34" charset="0"/>
                <a:ea typeface="宋体" panose="02010600030101010101" pitchFamily="2" charset="-122"/>
              </a:endParaRPr>
            </a:p>
          </p:txBody>
        </p:sp>
        <p:sp>
          <p:nvSpPr>
            <p:cNvPr id="19478" name="文本框 39"/>
            <p:cNvSpPr txBox="1"/>
            <p:nvPr/>
          </p:nvSpPr>
          <p:spPr>
            <a:xfrm>
              <a:off x="3529" y="1302"/>
              <a:ext cx="106" cy="302"/>
            </a:xfrm>
            <a:prstGeom prst="rect">
              <a:avLst/>
            </a:prstGeom>
            <a:noFill/>
            <a:ln w="9525">
              <a:noFill/>
            </a:ln>
          </p:spPr>
          <p:txBody>
            <a:bodyPr wrap="none" anchor="t">
              <a:spAutoFit/>
            </a:bodyPr>
            <a:p>
              <a:pPr algn="ctr" eaLnBrk="0" hangingPunct="0"/>
              <a:endParaRPr lang="zh-CN" altLang="zh-CN" sz="2400" b="1" dirty="0">
                <a:solidFill>
                  <a:srgbClr val="5F5F5F"/>
                </a:solidFill>
                <a:latin typeface="Arial" panose="020B0604020202020204" pitchFamily="34" charset="0"/>
                <a:ea typeface="宋体" panose="02010600030101010101" pitchFamily="2" charset="-122"/>
              </a:endParaRPr>
            </a:p>
          </p:txBody>
        </p:sp>
        <p:grpSp>
          <p:nvGrpSpPr>
            <p:cNvPr id="19479" name="组合 40"/>
            <p:cNvGrpSpPr/>
            <p:nvPr/>
          </p:nvGrpSpPr>
          <p:grpSpPr>
            <a:xfrm>
              <a:off x="3537" y="2175"/>
              <a:ext cx="486" cy="434"/>
              <a:chOff x="2644" y="2841"/>
              <a:chExt cx="563" cy="529"/>
            </a:xfrm>
          </p:grpSpPr>
          <p:sp>
            <p:nvSpPr>
              <p:cNvPr id="19480" name="自选图形 41"/>
              <p:cNvSpPr/>
              <p:nvPr/>
            </p:nvSpPr>
            <p:spPr>
              <a:xfrm>
                <a:off x="2644" y="2932"/>
                <a:ext cx="563" cy="438"/>
              </a:xfrm>
              <a:prstGeom prst="diamond">
                <a:avLst/>
              </a:prstGeom>
              <a:solidFill>
                <a:srgbClr val="4D4D4D"/>
              </a:solidFill>
              <a:ln w="9525"/>
              <a:scene3d>
                <a:camera prst="legacyObliqueBottom">
                  <a:rot lat="0" lon="0" rev="0"/>
                </a:camera>
                <a:lightRig rig="legacyFlat2" dir="t"/>
              </a:scene3d>
              <a:sp3d extrusionH="163500" prstMaterial="legacyMatte">
                <a:bevelT w="13500" h="13500" prst="angle"/>
                <a:bevelB w="13500" h="13500" prst="angle"/>
                <a:extrusionClr>
                  <a:srgbClr val="4D4D4D"/>
                </a:extrusionClr>
              </a:sp3d>
            </p:spPr>
            <p:txBody>
              <a:bodyPr wrap="none" anchor="ctr">
                <a:flatTx/>
              </a:bodyPr>
              <a:p>
                <a:endParaRPr lang="zh-CN" altLang="zh-CN" dirty="0">
                  <a:latin typeface="Arial" panose="020B0604020202020204" pitchFamily="34" charset="0"/>
                  <a:ea typeface="宋体" panose="02010600030101010101" pitchFamily="2" charset="-122"/>
                </a:endParaRPr>
              </a:p>
            </p:txBody>
          </p:sp>
          <p:sp>
            <p:nvSpPr>
              <p:cNvPr id="19481" name="自选图形 42"/>
              <p:cNvSpPr/>
              <p:nvPr/>
            </p:nvSpPr>
            <p:spPr>
              <a:xfrm>
                <a:off x="2644" y="2888"/>
                <a:ext cx="563" cy="439"/>
              </a:xfrm>
              <a:prstGeom prst="diamond">
                <a:avLst/>
              </a:prstGeom>
              <a:solidFill>
                <a:srgbClr val="969696"/>
              </a:solidFill>
              <a:ln w="9525"/>
              <a:scene3d>
                <a:camera prst="legacyObliqueBottom">
                  <a:rot lat="0" lon="0" rev="0"/>
                </a:camera>
                <a:lightRig rig="legacyFlat2" dir="t"/>
              </a:scene3d>
              <a:sp3d extrusionH="163500" prstMaterial="legacyMatte">
                <a:bevelT w="13500" h="13500" prst="angle"/>
                <a:bevelB w="13500" h="13500" prst="angle"/>
                <a:extrusionClr>
                  <a:srgbClr val="969696"/>
                </a:extrusionClr>
              </a:sp3d>
            </p:spPr>
            <p:txBody>
              <a:bodyPr wrap="none" anchor="ctr">
                <a:flatTx/>
              </a:bodyPr>
              <a:p>
                <a:endParaRPr lang="zh-CN" altLang="zh-CN" dirty="0">
                  <a:latin typeface="Arial" panose="020B0604020202020204" pitchFamily="34" charset="0"/>
                  <a:ea typeface="宋体" panose="02010600030101010101" pitchFamily="2" charset="-122"/>
                </a:endParaRPr>
              </a:p>
            </p:txBody>
          </p:sp>
          <p:sp>
            <p:nvSpPr>
              <p:cNvPr id="19482" name="自选图形 43"/>
              <p:cNvSpPr/>
              <p:nvPr/>
            </p:nvSpPr>
            <p:spPr>
              <a:xfrm>
                <a:off x="2644" y="2841"/>
                <a:ext cx="563" cy="438"/>
              </a:xfrm>
              <a:prstGeom prst="diamond">
                <a:avLst/>
              </a:prstGeom>
              <a:gradFill rotWithShape="1">
                <a:gsLst>
                  <a:gs pos="0">
                    <a:srgbClr val="B2B2B2"/>
                  </a:gs>
                  <a:gs pos="100000">
                    <a:srgbClr val="B7B7B7"/>
                  </a:gs>
                </a:gsLst>
                <a:lin ang="5400000" scaled="1"/>
                <a:tileRect/>
              </a:gradFill>
              <a:ln w="9525"/>
              <a:scene3d>
                <a:camera prst="legacyObliqueBottom">
                  <a:rot lat="0" lon="0" rev="0"/>
                </a:camera>
                <a:lightRig rig="legacyFlat2" dir="t"/>
              </a:scene3d>
              <a:sp3d extrusionH="163500" prstMaterial="legacyMatte">
                <a:bevelT w="13500" h="13500" prst="angle"/>
                <a:bevelB w="13500" h="13500" prst="angle"/>
                <a:extrusionClr>
                  <a:srgbClr val="B2B2B2"/>
                </a:extrusionClr>
              </a:sp3d>
            </p:spPr>
            <p:txBody>
              <a:bodyPr wrap="none" anchor="ctr">
                <a:flatTx/>
              </a:bodyPr>
              <a:p>
                <a:endParaRPr lang="zh-CN" altLang="zh-CN" dirty="0">
                  <a:latin typeface="Arial" panose="020B0604020202020204" pitchFamily="34" charset="0"/>
                  <a:ea typeface="宋体" panose="02010600030101010101" pitchFamily="2" charset="-122"/>
                </a:endParaRPr>
              </a:p>
            </p:txBody>
          </p:sp>
        </p:grpSp>
        <p:grpSp>
          <p:nvGrpSpPr>
            <p:cNvPr id="19483" name="组合 44"/>
            <p:cNvGrpSpPr/>
            <p:nvPr/>
          </p:nvGrpSpPr>
          <p:grpSpPr>
            <a:xfrm>
              <a:off x="2770" y="2361"/>
              <a:ext cx="1503" cy="1316"/>
              <a:chOff x="2916" y="2200"/>
              <a:chExt cx="1743" cy="1605"/>
            </a:xfrm>
          </p:grpSpPr>
          <p:sp>
            <p:nvSpPr>
              <p:cNvPr id="19484" name="自选图形 45"/>
              <p:cNvSpPr/>
              <p:nvPr/>
            </p:nvSpPr>
            <p:spPr>
              <a:xfrm>
                <a:off x="2916" y="2458"/>
                <a:ext cx="1731" cy="1347"/>
              </a:xfrm>
              <a:prstGeom prst="diamond">
                <a:avLst/>
              </a:prstGeom>
              <a:solidFill>
                <a:srgbClr val="CCFFFF"/>
              </a:solidFill>
              <a:ln w="9525"/>
              <a:scene3d>
                <a:camera prst="legacyObliqueBottom">
                  <a:rot lat="0" lon="0" rev="0"/>
                </a:camera>
                <a:lightRig rig="legacyFlat2" dir="t"/>
              </a:scene3d>
              <a:sp3d extrusionH="227000" prstMaterial="legacyMatte">
                <a:bevelT w="13500" h="13500" prst="angle"/>
                <a:bevelB w="13500" h="13500" prst="angle"/>
                <a:extrusionClr>
                  <a:srgbClr val="CCFFFF"/>
                </a:extrusionClr>
              </a:sp3d>
            </p:spPr>
            <p:txBody>
              <a:bodyPr wrap="none" anchor="ctr">
                <a:flatTx/>
              </a:bodyPr>
              <a:p>
                <a:endParaRPr lang="zh-CN" altLang="zh-CN" dirty="0">
                  <a:latin typeface="Arial" panose="020B0604020202020204" pitchFamily="34" charset="0"/>
                  <a:ea typeface="宋体" panose="02010600030101010101" pitchFamily="2" charset="-122"/>
                </a:endParaRPr>
              </a:p>
            </p:txBody>
          </p:sp>
          <p:sp>
            <p:nvSpPr>
              <p:cNvPr id="19485" name="自选图形 46"/>
              <p:cNvSpPr/>
              <p:nvPr/>
            </p:nvSpPr>
            <p:spPr>
              <a:xfrm>
                <a:off x="2917" y="2328"/>
                <a:ext cx="1731" cy="1347"/>
              </a:xfrm>
              <a:prstGeom prst="diamond">
                <a:avLst/>
              </a:prstGeom>
              <a:solidFill>
                <a:srgbClr val="33CCFF"/>
              </a:solidFill>
              <a:ln w="9525"/>
              <a:scene3d>
                <a:camera prst="legacyObliqueBottom">
                  <a:rot lat="0" lon="0" rev="0"/>
                </a:camera>
                <a:lightRig rig="legacyFlat2" dir="t"/>
              </a:scene3d>
              <a:sp3d extrusionH="227000" prstMaterial="legacyMatte">
                <a:bevelT w="13500" h="13500" prst="angle"/>
                <a:bevelB w="13500" h="13500" prst="angle"/>
                <a:extrusionClr>
                  <a:srgbClr val="33CCFF"/>
                </a:extrusionClr>
              </a:sp3d>
            </p:spPr>
            <p:txBody>
              <a:bodyPr wrap="none" anchor="ctr">
                <a:flatTx/>
              </a:bodyPr>
              <a:p>
                <a:endParaRPr lang="zh-CN" altLang="zh-CN" dirty="0">
                  <a:latin typeface="Arial" panose="020B0604020202020204" pitchFamily="34" charset="0"/>
                  <a:ea typeface="宋体" panose="02010600030101010101" pitchFamily="2" charset="-122"/>
                </a:endParaRPr>
              </a:p>
            </p:txBody>
          </p:sp>
          <p:sp>
            <p:nvSpPr>
              <p:cNvPr id="19486" name="自选图形 47"/>
              <p:cNvSpPr/>
              <p:nvPr/>
            </p:nvSpPr>
            <p:spPr>
              <a:xfrm>
                <a:off x="2928" y="2200"/>
                <a:ext cx="1731" cy="1347"/>
              </a:xfrm>
              <a:prstGeom prst="diamond">
                <a:avLst/>
              </a:prstGeom>
              <a:gradFill rotWithShape="1">
                <a:gsLst>
                  <a:gs pos="0">
                    <a:srgbClr val="006587"/>
                  </a:gs>
                  <a:gs pos="100000">
                    <a:srgbClr val="0099CC"/>
                  </a:gs>
                </a:gsLst>
                <a:lin ang="5400000" scaled="1"/>
                <a:tileRect/>
              </a:gradFill>
              <a:ln w="9525"/>
              <a:scene3d>
                <a:camera prst="legacyObliqueBottom">
                  <a:rot lat="0" lon="0" rev="0"/>
                </a:camera>
                <a:lightRig rig="legacyFlat2" dir="t"/>
              </a:scene3d>
              <a:sp3d extrusionH="227000" prstMaterial="legacyMatte">
                <a:bevelT w="13500" h="13500" prst="angle"/>
                <a:bevelB w="13500" h="13500" prst="angle"/>
                <a:extrusionClr>
                  <a:srgbClr val="0099CC"/>
                </a:extrusionClr>
              </a:sp3d>
            </p:spPr>
            <p:txBody>
              <a:bodyPr wrap="none" anchor="ctr">
                <a:flatTx/>
              </a:bodyPr>
              <a:p>
                <a:endParaRPr lang="zh-CN" altLang="zh-CN" dirty="0">
                  <a:latin typeface="Arial" panose="020B0604020202020204" pitchFamily="34" charset="0"/>
                  <a:ea typeface="宋体" panose="02010600030101010101" pitchFamily="2" charset="-122"/>
                </a:endParaRPr>
              </a:p>
            </p:txBody>
          </p:sp>
        </p:grpSp>
        <p:sp>
          <p:nvSpPr>
            <p:cNvPr id="19487" name="矩形 48"/>
            <p:cNvSpPr/>
            <p:nvPr/>
          </p:nvSpPr>
          <p:spPr>
            <a:xfrm>
              <a:off x="3075" y="2879"/>
              <a:ext cx="980" cy="262"/>
            </a:xfrm>
            <a:prstGeom prst="rect">
              <a:avLst/>
            </a:prstGeom>
            <a:noFill/>
            <a:ln w="9525">
              <a:noFill/>
            </a:ln>
          </p:spPr>
          <p:txBody>
            <a:bodyPr wrap="none" anchor="t">
              <a:spAutoFit/>
            </a:bodyPr>
            <a:p>
              <a:pPr algn="ctr" eaLnBrk="0" hangingPunct="0"/>
              <a:r>
                <a:rPr lang="zh-CN" altLang="en-US" sz="2000" dirty="0">
                  <a:solidFill>
                    <a:schemeClr val="bg1"/>
                  </a:solidFill>
                  <a:latin typeface="Arial" panose="020B0604020202020204" pitchFamily="34" charset="0"/>
                  <a:ea typeface="黑体" panose="02010609060101010101" pitchFamily="2" charset="-122"/>
                </a:rPr>
                <a:t>利用终端优势</a:t>
              </a:r>
              <a:endParaRPr lang="zh-CN" altLang="zh-CN" sz="2000" dirty="0">
                <a:solidFill>
                  <a:schemeClr val="bg1"/>
                </a:solidFill>
                <a:latin typeface="Arial" panose="020B0604020202020204" pitchFamily="34" charset="0"/>
                <a:ea typeface="黑体" panose="02010609060101010101" pitchFamily="2" charset="-122"/>
              </a:endParaRPr>
            </a:p>
          </p:txBody>
        </p:sp>
        <p:sp>
          <p:nvSpPr>
            <p:cNvPr id="19488" name="椭圆 49"/>
            <p:cNvSpPr/>
            <p:nvPr/>
          </p:nvSpPr>
          <p:spPr>
            <a:xfrm>
              <a:off x="3422" y="2585"/>
              <a:ext cx="303" cy="289"/>
            </a:xfrm>
            <a:prstGeom prst="ellipse">
              <a:avLst/>
            </a:prstGeom>
            <a:solidFill>
              <a:srgbClr val="CCFFFF">
                <a:alpha val="79999"/>
              </a:srgbClr>
            </a:soli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19489" name="文本框 50"/>
            <p:cNvSpPr txBox="1"/>
            <p:nvPr/>
          </p:nvSpPr>
          <p:spPr>
            <a:xfrm>
              <a:off x="3478" y="2600"/>
              <a:ext cx="203" cy="303"/>
            </a:xfrm>
            <a:prstGeom prst="rect">
              <a:avLst/>
            </a:prstGeom>
            <a:noFill/>
            <a:ln w="9525">
              <a:noFill/>
            </a:ln>
          </p:spPr>
          <p:txBody>
            <a:bodyPr wrap="none" anchor="t">
              <a:spAutoFit/>
            </a:bodyPr>
            <a:p>
              <a:pPr algn="ctr" eaLnBrk="0" hangingPunct="0"/>
              <a:r>
                <a:rPr lang="en-US" altLang="zh-CN" sz="2400" b="1" dirty="0">
                  <a:solidFill>
                    <a:srgbClr val="5F5F5F"/>
                  </a:solidFill>
                  <a:latin typeface="Arial" panose="020B0604020202020204" pitchFamily="34" charset="0"/>
                  <a:ea typeface="宋体" panose="02010600030101010101" pitchFamily="2" charset="-122"/>
                </a:rPr>
                <a:t>4</a:t>
              </a:r>
              <a:endParaRPr lang="zh-CN" altLang="zh-CN" sz="2400" b="1" dirty="0">
                <a:solidFill>
                  <a:srgbClr val="5F5F5F"/>
                </a:solidFill>
                <a:latin typeface="Arial" panose="020B0604020202020204" pitchFamily="34" charset="0"/>
                <a:ea typeface="宋体" panose="02010600030101010101" pitchFamily="2" charset="-122"/>
              </a:endParaRPr>
            </a:p>
          </p:txBody>
        </p:sp>
        <p:grpSp>
          <p:nvGrpSpPr>
            <p:cNvPr id="19490" name="组合 51"/>
            <p:cNvGrpSpPr/>
            <p:nvPr/>
          </p:nvGrpSpPr>
          <p:grpSpPr>
            <a:xfrm>
              <a:off x="1548" y="2205"/>
              <a:ext cx="486" cy="433"/>
              <a:chOff x="2644" y="2841"/>
              <a:chExt cx="563" cy="529"/>
            </a:xfrm>
          </p:grpSpPr>
          <p:sp>
            <p:nvSpPr>
              <p:cNvPr id="19491" name="自选图形 52"/>
              <p:cNvSpPr/>
              <p:nvPr/>
            </p:nvSpPr>
            <p:spPr>
              <a:xfrm>
                <a:off x="2644" y="2932"/>
                <a:ext cx="563" cy="438"/>
              </a:xfrm>
              <a:prstGeom prst="diamond">
                <a:avLst/>
              </a:prstGeom>
              <a:solidFill>
                <a:srgbClr val="4D4D4D"/>
              </a:solidFill>
              <a:ln w="9525"/>
              <a:scene3d>
                <a:camera prst="legacyObliqueBottom">
                  <a:rot lat="0" lon="0" rev="0"/>
                </a:camera>
                <a:lightRig rig="legacyFlat2" dir="t"/>
              </a:scene3d>
              <a:sp3d extrusionH="163500" prstMaterial="legacyMatte">
                <a:bevelT w="13500" h="13500" prst="angle"/>
                <a:bevelB w="13500" h="13500" prst="angle"/>
                <a:extrusionClr>
                  <a:srgbClr val="4D4D4D"/>
                </a:extrusionClr>
              </a:sp3d>
            </p:spPr>
            <p:txBody>
              <a:bodyPr wrap="none" anchor="ctr">
                <a:flatTx/>
              </a:bodyPr>
              <a:p>
                <a:endParaRPr lang="zh-CN" altLang="zh-CN" dirty="0">
                  <a:latin typeface="Arial" panose="020B0604020202020204" pitchFamily="34" charset="0"/>
                  <a:ea typeface="宋体" panose="02010600030101010101" pitchFamily="2" charset="-122"/>
                </a:endParaRPr>
              </a:p>
            </p:txBody>
          </p:sp>
          <p:sp>
            <p:nvSpPr>
              <p:cNvPr id="19492" name="自选图形 53"/>
              <p:cNvSpPr/>
              <p:nvPr/>
            </p:nvSpPr>
            <p:spPr>
              <a:xfrm>
                <a:off x="2644" y="2888"/>
                <a:ext cx="563" cy="439"/>
              </a:xfrm>
              <a:prstGeom prst="diamond">
                <a:avLst/>
              </a:prstGeom>
              <a:solidFill>
                <a:srgbClr val="969696"/>
              </a:solidFill>
              <a:ln w="9525"/>
              <a:scene3d>
                <a:camera prst="legacyObliqueBottom">
                  <a:rot lat="0" lon="0" rev="0"/>
                </a:camera>
                <a:lightRig rig="legacyFlat2" dir="t"/>
              </a:scene3d>
              <a:sp3d extrusionH="163500" prstMaterial="legacyMatte">
                <a:bevelT w="13500" h="13500" prst="angle"/>
                <a:bevelB w="13500" h="13500" prst="angle"/>
                <a:extrusionClr>
                  <a:srgbClr val="969696"/>
                </a:extrusionClr>
              </a:sp3d>
            </p:spPr>
            <p:txBody>
              <a:bodyPr wrap="none" anchor="ctr">
                <a:flatTx/>
              </a:bodyPr>
              <a:p>
                <a:endParaRPr lang="zh-CN" altLang="zh-CN" dirty="0">
                  <a:latin typeface="Arial" panose="020B0604020202020204" pitchFamily="34" charset="0"/>
                  <a:ea typeface="宋体" panose="02010600030101010101" pitchFamily="2" charset="-122"/>
                </a:endParaRPr>
              </a:p>
            </p:txBody>
          </p:sp>
          <p:sp>
            <p:nvSpPr>
              <p:cNvPr id="19493" name="自选图形 54"/>
              <p:cNvSpPr/>
              <p:nvPr/>
            </p:nvSpPr>
            <p:spPr>
              <a:xfrm>
                <a:off x="2644" y="2841"/>
                <a:ext cx="563" cy="438"/>
              </a:xfrm>
              <a:prstGeom prst="diamond">
                <a:avLst/>
              </a:prstGeom>
              <a:gradFill rotWithShape="1">
                <a:gsLst>
                  <a:gs pos="0">
                    <a:srgbClr val="B2B2B2"/>
                  </a:gs>
                  <a:gs pos="100000">
                    <a:srgbClr val="ABABAB"/>
                  </a:gs>
                </a:gsLst>
                <a:lin ang="5400000" scaled="1"/>
                <a:tileRect/>
              </a:gradFill>
              <a:ln w="9525"/>
              <a:scene3d>
                <a:camera prst="legacyObliqueBottom">
                  <a:rot lat="0" lon="0" rev="0"/>
                </a:camera>
                <a:lightRig rig="legacyFlat2" dir="t"/>
              </a:scene3d>
              <a:sp3d extrusionH="163500" prstMaterial="legacyMatte">
                <a:bevelT w="13500" h="13500" prst="angle"/>
                <a:bevelB w="13500" h="13500" prst="angle"/>
                <a:extrusionClr>
                  <a:srgbClr val="B2B2B2"/>
                </a:extrusionClr>
              </a:sp3d>
            </p:spPr>
            <p:txBody>
              <a:bodyPr wrap="none" anchor="ctr">
                <a:flatTx/>
              </a:bodyPr>
              <a:p>
                <a:endParaRPr lang="zh-CN" altLang="zh-CN" dirty="0">
                  <a:latin typeface="Arial" panose="020B0604020202020204" pitchFamily="34" charset="0"/>
                  <a:ea typeface="宋体" panose="02010600030101010101" pitchFamily="2" charset="-122"/>
                </a:endParaRPr>
              </a:p>
            </p:txBody>
          </p:sp>
        </p:grpSp>
        <p:grpSp>
          <p:nvGrpSpPr>
            <p:cNvPr id="19494" name="组合 55"/>
            <p:cNvGrpSpPr/>
            <p:nvPr/>
          </p:nvGrpSpPr>
          <p:grpSpPr>
            <a:xfrm>
              <a:off x="1280" y="2359"/>
              <a:ext cx="1503" cy="1311"/>
              <a:chOff x="1185" y="2206"/>
              <a:chExt cx="1743" cy="1599"/>
            </a:xfrm>
          </p:grpSpPr>
          <p:sp>
            <p:nvSpPr>
              <p:cNvPr id="19495" name="自选图形 56"/>
              <p:cNvSpPr/>
              <p:nvPr/>
            </p:nvSpPr>
            <p:spPr>
              <a:xfrm>
                <a:off x="1185" y="2458"/>
                <a:ext cx="1731" cy="1347"/>
              </a:xfrm>
              <a:prstGeom prst="diamond">
                <a:avLst/>
              </a:prstGeom>
              <a:solidFill>
                <a:srgbClr val="CCFFCC"/>
              </a:solidFill>
              <a:ln w="9525"/>
              <a:scene3d>
                <a:camera prst="legacyObliqueBottom">
                  <a:rot lat="0" lon="0" rev="0"/>
                </a:camera>
                <a:lightRig rig="legacyFlat2" dir="t"/>
              </a:scene3d>
              <a:sp3d extrusionH="227000" prstMaterial="legacyMatte">
                <a:bevelT w="13500" h="13500" prst="angle"/>
                <a:bevelB w="13500" h="13500" prst="angle"/>
                <a:extrusionClr>
                  <a:srgbClr val="CCFFCC"/>
                </a:extrusionClr>
              </a:sp3d>
            </p:spPr>
            <p:txBody>
              <a:bodyPr wrap="none" anchor="ctr">
                <a:flatTx/>
              </a:bodyPr>
              <a:p>
                <a:endParaRPr lang="zh-CN" altLang="zh-CN" dirty="0">
                  <a:latin typeface="Arial" panose="020B0604020202020204" pitchFamily="34" charset="0"/>
                  <a:ea typeface="宋体" panose="02010600030101010101" pitchFamily="2" charset="-122"/>
                </a:endParaRPr>
              </a:p>
            </p:txBody>
          </p:sp>
          <p:sp>
            <p:nvSpPr>
              <p:cNvPr id="19496" name="自选图形 57"/>
              <p:cNvSpPr/>
              <p:nvPr/>
            </p:nvSpPr>
            <p:spPr>
              <a:xfrm>
                <a:off x="1186" y="2327"/>
                <a:ext cx="1731" cy="1347"/>
              </a:xfrm>
              <a:prstGeom prst="diamond">
                <a:avLst/>
              </a:prstGeom>
              <a:solidFill>
                <a:srgbClr val="66FF66"/>
              </a:solidFill>
              <a:ln w="9525"/>
              <a:scene3d>
                <a:camera prst="legacyObliqueBottom">
                  <a:rot lat="0" lon="0" rev="0"/>
                </a:camera>
                <a:lightRig rig="legacyFlat2" dir="t"/>
              </a:scene3d>
              <a:sp3d extrusionH="227000" prstMaterial="legacyMatte">
                <a:bevelT w="13500" h="13500" prst="angle"/>
                <a:bevelB w="13500" h="13500" prst="angle"/>
                <a:extrusionClr>
                  <a:srgbClr val="66FF66"/>
                </a:extrusionClr>
              </a:sp3d>
            </p:spPr>
            <p:txBody>
              <a:bodyPr wrap="none" anchor="ctr">
                <a:flatTx/>
              </a:bodyPr>
              <a:p>
                <a:endParaRPr lang="zh-CN" altLang="zh-CN" dirty="0">
                  <a:latin typeface="Arial" panose="020B0604020202020204" pitchFamily="34" charset="0"/>
                  <a:ea typeface="宋体" panose="02010600030101010101" pitchFamily="2" charset="-122"/>
                </a:endParaRPr>
              </a:p>
            </p:txBody>
          </p:sp>
          <p:sp>
            <p:nvSpPr>
              <p:cNvPr id="19497" name="自选图形 58"/>
              <p:cNvSpPr/>
              <p:nvPr/>
            </p:nvSpPr>
            <p:spPr>
              <a:xfrm>
                <a:off x="1197" y="2206"/>
                <a:ext cx="1731" cy="1347"/>
              </a:xfrm>
              <a:prstGeom prst="diamond">
                <a:avLst/>
              </a:prstGeom>
              <a:gradFill rotWithShape="1">
                <a:gsLst>
                  <a:gs pos="0">
                    <a:srgbClr val="009B4E"/>
                  </a:gs>
                  <a:gs pos="100000">
                    <a:srgbClr val="00CC66"/>
                  </a:gs>
                </a:gsLst>
                <a:lin ang="5400000" scaled="1"/>
                <a:tileRect/>
              </a:gradFill>
              <a:ln w="9525"/>
              <a:scene3d>
                <a:camera prst="legacyObliqueBottom">
                  <a:rot lat="0" lon="0" rev="0"/>
                </a:camera>
                <a:lightRig rig="legacyFlat2" dir="t"/>
              </a:scene3d>
              <a:sp3d extrusionH="227000" prstMaterial="legacyMatte">
                <a:bevelT w="13500" h="13500" prst="angle"/>
                <a:bevelB w="13500" h="13500" prst="angle"/>
                <a:extrusionClr>
                  <a:srgbClr val="00CC66"/>
                </a:extrusionClr>
              </a:sp3d>
            </p:spPr>
            <p:txBody>
              <a:bodyPr wrap="none" anchor="ctr">
                <a:flatTx/>
              </a:bodyPr>
              <a:p>
                <a:endParaRPr lang="zh-CN" altLang="zh-CN" dirty="0">
                  <a:latin typeface="Arial" panose="020B0604020202020204" pitchFamily="34" charset="0"/>
                  <a:ea typeface="宋体" panose="02010600030101010101" pitchFamily="2" charset="-122"/>
                </a:endParaRPr>
              </a:p>
            </p:txBody>
          </p:sp>
        </p:grpSp>
        <p:sp>
          <p:nvSpPr>
            <p:cNvPr id="19498" name="矩形 59"/>
            <p:cNvSpPr/>
            <p:nvPr/>
          </p:nvSpPr>
          <p:spPr>
            <a:xfrm>
              <a:off x="1591" y="2879"/>
              <a:ext cx="980" cy="262"/>
            </a:xfrm>
            <a:prstGeom prst="rect">
              <a:avLst/>
            </a:prstGeom>
            <a:noFill/>
            <a:ln w="9525">
              <a:noFill/>
            </a:ln>
          </p:spPr>
          <p:txBody>
            <a:bodyPr wrap="none" anchor="t">
              <a:spAutoFit/>
            </a:bodyPr>
            <a:p>
              <a:pPr algn="ctr" eaLnBrk="0" hangingPunct="0"/>
              <a:r>
                <a:rPr lang="zh-CN" altLang="en-US" sz="2000" dirty="0">
                  <a:solidFill>
                    <a:schemeClr val="bg1"/>
                  </a:solidFill>
                  <a:latin typeface="Arial" panose="020B0604020202020204" pitchFamily="34" charset="0"/>
                  <a:ea typeface="黑体" panose="02010609060101010101" pitchFamily="2" charset="-122"/>
                </a:rPr>
                <a:t>提高转换成本</a:t>
              </a:r>
              <a:endParaRPr lang="zh-CN" altLang="zh-CN" sz="2000" dirty="0">
                <a:solidFill>
                  <a:schemeClr val="bg1"/>
                </a:solidFill>
                <a:latin typeface="Arial" panose="020B0604020202020204" pitchFamily="34" charset="0"/>
                <a:ea typeface="黑体" panose="02010609060101010101" pitchFamily="2" charset="-122"/>
              </a:endParaRPr>
            </a:p>
          </p:txBody>
        </p:sp>
        <p:sp>
          <p:nvSpPr>
            <p:cNvPr id="19499" name="椭圆 60"/>
            <p:cNvSpPr/>
            <p:nvPr/>
          </p:nvSpPr>
          <p:spPr>
            <a:xfrm>
              <a:off x="1942" y="2585"/>
              <a:ext cx="303" cy="289"/>
            </a:xfrm>
            <a:prstGeom prst="ellipse">
              <a:avLst/>
            </a:prstGeom>
            <a:solidFill>
              <a:srgbClr val="CCFFCC">
                <a:alpha val="70195"/>
              </a:srgbClr>
            </a:soli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19500" name="文本框 61"/>
            <p:cNvSpPr txBox="1"/>
            <p:nvPr/>
          </p:nvSpPr>
          <p:spPr>
            <a:xfrm>
              <a:off x="1995" y="2585"/>
              <a:ext cx="203" cy="303"/>
            </a:xfrm>
            <a:prstGeom prst="rect">
              <a:avLst/>
            </a:prstGeom>
            <a:noFill/>
            <a:ln w="9525">
              <a:noFill/>
            </a:ln>
          </p:spPr>
          <p:txBody>
            <a:bodyPr wrap="none" anchor="t">
              <a:spAutoFit/>
            </a:bodyPr>
            <a:p>
              <a:pPr algn="ctr" eaLnBrk="0" hangingPunct="0"/>
              <a:r>
                <a:rPr lang="en-US" altLang="zh-CN" sz="2400" b="1" dirty="0">
                  <a:solidFill>
                    <a:srgbClr val="5F5F5F"/>
                  </a:solidFill>
                  <a:latin typeface="Arial" panose="020B0604020202020204" pitchFamily="34" charset="0"/>
                  <a:ea typeface="宋体" panose="02010600030101010101" pitchFamily="2" charset="-122"/>
                </a:rPr>
                <a:t>3</a:t>
              </a:r>
              <a:endParaRPr lang="zh-CN" altLang="zh-CN" sz="2400" b="1" dirty="0">
                <a:solidFill>
                  <a:srgbClr val="5F5F5F"/>
                </a:solidFill>
                <a:latin typeface="Arial" panose="020B0604020202020204" pitchFamily="34" charset="0"/>
                <a:ea typeface="宋体" panose="02010600030101010101" pitchFamily="2" charset="-122"/>
              </a:endParaRPr>
            </a:p>
          </p:txBody>
        </p:sp>
        <p:grpSp>
          <p:nvGrpSpPr>
            <p:cNvPr id="19501" name="组合 62"/>
            <p:cNvGrpSpPr/>
            <p:nvPr/>
          </p:nvGrpSpPr>
          <p:grpSpPr>
            <a:xfrm>
              <a:off x="2514" y="3057"/>
              <a:ext cx="486" cy="434"/>
              <a:chOff x="2644" y="2841"/>
              <a:chExt cx="563" cy="529"/>
            </a:xfrm>
          </p:grpSpPr>
          <p:sp>
            <p:nvSpPr>
              <p:cNvPr id="19502" name="自选图形 63"/>
              <p:cNvSpPr/>
              <p:nvPr/>
            </p:nvSpPr>
            <p:spPr>
              <a:xfrm>
                <a:off x="2644" y="2932"/>
                <a:ext cx="563" cy="438"/>
              </a:xfrm>
              <a:prstGeom prst="diamond">
                <a:avLst/>
              </a:prstGeom>
              <a:solidFill>
                <a:srgbClr val="4D4D4D"/>
              </a:solidFill>
              <a:ln w="9525"/>
              <a:scene3d>
                <a:camera prst="legacyObliqueBottom">
                  <a:rot lat="0" lon="0" rev="0"/>
                </a:camera>
                <a:lightRig rig="legacyFlat2" dir="t"/>
              </a:scene3d>
              <a:sp3d extrusionH="163500" prstMaterial="legacyMatte">
                <a:bevelT w="13500" h="13500" prst="angle"/>
                <a:bevelB w="13500" h="13500" prst="angle"/>
                <a:extrusionClr>
                  <a:srgbClr val="4D4D4D"/>
                </a:extrusionClr>
              </a:sp3d>
            </p:spPr>
            <p:txBody>
              <a:bodyPr wrap="none" anchor="ctr">
                <a:flatTx/>
              </a:bodyPr>
              <a:p>
                <a:endParaRPr lang="zh-CN" altLang="zh-CN" dirty="0">
                  <a:latin typeface="Arial" panose="020B0604020202020204" pitchFamily="34" charset="0"/>
                  <a:ea typeface="宋体" panose="02010600030101010101" pitchFamily="2" charset="-122"/>
                </a:endParaRPr>
              </a:p>
            </p:txBody>
          </p:sp>
          <p:sp>
            <p:nvSpPr>
              <p:cNvPr id="19503" name="自选图形 64"/>
              <p:cNvSpPr/>
              <p:nvPr/>
            </p:nvSpPr>
            <p:spPr>
              <a:xfrm>
                <a:off x="2644" y="2888"/>
                <a:ext cx="563" cy="439"/>
              </a:xfrm>
              <a:prstGeom prst="diamond">
                <a:avLst/>
              </a:prstGeom>
              <a:solidFill>
                <a:srgbClr val="969696"/>
              </a:solidFill>
              <a:ln w="9525"/>
              <a:scene3d>
                <a:camera prst="legacyObliqueBottom">
                  <a:rot lat="0" lon="0" rev="0"/>
                </a:camera>
                <a:lightRig rig="legacyFlat2" dir="t"/>
              </a:scene3d>
              <a:sp3d extrusionH="163500" prstMaterial="legacyMatte">
                <a:bevelT w="13500" h="13500" prst="angle"/>
                <a:bevelB w="13500" h="13500" prst="angle"/>
                <a:extrusionClr>
                  <a:srgbClr val="969696"/>
                </a:extrusionClr>
              </a:sp3d>
            </p:spPr>
            <p:txBody>
              <a:bodyPr wrap="none" anchor="ctr">
                <a:flatTx/>
              </a:bodyPr>
              <a:p>
                <a:endParaRPr lang="zh-CN" altLang="zh-CN" dirty="0">
                  <a:latin typeface="Arial" panose="020B0604020202020204" pitchFamily="34" charset="0"/>
                  <a:ea typeface="宋体" panose="02010600030101010101" pitchFamily="2" charset="-122"/>
                </a:endParaRPr>
              </a:p>
            </p:txBody>
          </p:sp>
          <p:sp>
            <p:nvSpPr>
              <p:cNvPr id="19504" name="自选图形 65"/>
              <p:cNvSpPr/>
              <p:nvPr/>
            </p:nvSpPr>
            <p:spPr>
              <a:xfrm>
                <a:off x="2644" y="2841"/>
                <a:ext cx="563" cy="438"/>
              </a:xfrm>
              <a:prstGeom prst="diamond">
                <a:avLst/>
              </a:prstGeom>
              <a:gradFill rotWithShape="1">
                <a:gsLst>
                  <a:gs pos="0">
                    <a:srgbClr val="B2B2B2"/>
                  </a:gs>
                  <a:gs pos="100000">
                    <a:srgbClr val="ABABAB"/>
                  </a:gs>
                </a:gsLst>
                <a:lin ang="5400000" scaled="1"/>
                <a:tileRect/>
              </a:gradFill>
              <a:ln w="9525"/>
              <a:scene3d>
                <a:camera prst="legacyObliqueBottom">
                  <a:rot lat="0" lon="0" rev="0"/>
                </a:camera>
                <a:lightRig rig="legacyFlat2" dir="t"/>
              </a:scene3d>
              <a:sp3d extrusionH="163500" prstMaterial="legacyMatte">
                <a:bevelT w="13500" h="13500" prst="angle"/>
                <a:bevelB w="13500" h="13500" prst="angle"/>
                <a:extrusionClr>
                  <a:srgbClr val="B2B2B2"/>
                </a:extrusionClr>
              </a:sp3d>
            </p:spPr>
            <p:txBody>
              <a:bodyPr wrap="none" anchor="ctr">
                <a:flatTx/>
              </a:bodyPr>
              <a:p>
                <a:endParaRPr lang="zh-CN" altLang="zh-CN" dirty="0">
                  <a:latin typeface="Arial" panose="020B0604020202020204" pitchFamily="34" charset="0"/>
                  <a:ea typeface="宋体" panose="02010600030101010101" pitchFamily="2" charset="-122"/>
                </a:endParaRPr>
              </a:p>
            </p:txBody>
          </p:sp>
        </p:grpSp>
        <p:sp>
          <p:nvSpPr>
            <p:cNvPr id="19505" name="文本框 66"/>
            <p:cNvSpPr txBox="1"/>
            <p:nvPr/>
          </p:nvSpPr>
          <p:spPr>
            <a:xfrm>
              <a:off x="4053" y="1265"/>
              <a:ext cx="1277" cy="201"/>
            </a:xfrm>
            <a:prstGeom prst="rect">
              <a:avLst/>
            </a:prstGeom>
            <a:noFill/>
            <a:ln w="9525">
              <a:noFill/>
            </a:ln>
          </p:spPr>
          <p:txBody>
            <a:bodyPr anchor="t">
              <a:spAutoFit/>
            </a:bodyPr>
            <a:p>
              <a:endParaRPr lang="zh-CN" altLang="zh-CN" sz="1400" dirty="0">
                <a:solidFill>
                  <a:srgbClr val="333333"/>
                </a:solidFill>
                <a:latin typeface="Arial" panose="020B0604020202020204" pitchFamily="34" charset="0"/>
                <a:ea typeface="宋体" panose="02010600030101010101" pitchFamily="2" charset="-122"/>
              </a:endParaRPr>
            </a:p>
          </p:txBody>
        </p:sp>
        <p:sp>
          <p:nvSpPr>
            <p:cNvPr id="19506" name="文本框 67"/>
            <p:cNvSpPr txBox="1"/>
            <p:nvPr/>
          </p:nvSpPr>
          <p:spPr>
            <a:xfrm>
              <a:off x="4099" y="2559"/>
              <a:ext cx="1277" cy="202"/>
            </a:xfrm>
            <a:prstGeom prst="rect">
              <a:avLst/>
            </a:prstGeom>
            <a:noFill/>
            <a:ln w="9525">
              <a:noFill/>
            </a:ln>
          </p:spPr>
          <p:txBody>
            <a:bodyPr anchor="t">
              <a:spAutoFit/>
            </a:bodyPr>
            <a:p>
              <a:endParaRPr lang="zh-CN" altLang="zh-CN" sz="1400" dirty="0">
                <a:solidFill>
                  <a:srgbClr val="333333"/>
                </a:solidFill>
                <a:latin typeface="Arial" panose="020B0604020202020204" pitchFamily="34" charset="0"/>
                <a:ea typeface="宋体" panose="02010600030101010101" pitchFamily="2" charset="-122"/>
              </a:endParaRPr>
            </a:p>
          </p:txBody>
        </p:sp>
        <p:sp>
          <p:nvSpPr>
            <p:cNvPr id="19507" name="文本框 68"/>
            <p:cNvSpPr txBox="1"/>
            <p:nvPr/>
          </p:nvSpPr>
          <p:spPr>
            <a:xfrm>
              <a:off x="336" y="1248"/>
              <a:ext cx="1222" cy="202"/>
            </a:xfrm>
            <a:prstGeom prst="rect">
              <a:avLst/>
            </a:prstGeom>
            <a:noFill/>
            <a:ln w="9525">
              <a:noFill/>
            </a:ln>
          </p:spPr>
          <p:txBody>
            <a:bodyPr anchor="t">
              <a:spAutoFit/>
            </a:bodyPr>
            <a:p>
              <a:endParaRPr lang="zh-CN" altLang="zh-CN" sz="1400" dirty="0">
                <a:solidFill>
                  <a:srgbClr val="333333"/>
                </a:solidFill>
                <a:latin typeface="Arial" panose="020B0604020202020204" pitchFamily="34" charset="0"/>
                <a:ea typeface="宋体" panose="02010600030101010101" pitchFamily="2" charset="-122"/>
              </a:endParaRPr>
            </a:p>
          </p:txBody>
        </p:sp>
        <p:sp>
          <p:nvSpPr>
            <p:cNvPr id="19508" name="文本框 69"/>
            <p:cNvSpPr txBox="1"/>
            <p:nvPr/>
          </p:nvSpPr>
          <p:spPr>
            <a:xfrm>
              <a:off x="343" y="2605"/>
              <a:ext cx="1223" cy="202"/>
            </a:xfrm>
            <a:prstGeom prst="rect">
              <a:avLst/>
            </a:prstGeom>
            <a:noFill/>
            <a:ln w="9525">
              <a:noFill/>
            </a:ln>
          </p:spPr>
          <p:txBody>
            <a:bodyPr anchor="t">
              <a:spAutoFit/>
            </a:bodyPr>
            <a:p>
              <a:endParaRPr lang="zh-CN" altLang="zh-CN" sz="1400" dirty="0">
                <a:solidFill>
                  <a:srgbClr val="333333"/>
                </a:solidFill>
                <a:latin typeface="Arial" panose="020B0604020202020204" pitchFamily="34" charset="0"/>
                <a:ea typeface="宋体" panose="02010600030101010101" pitchFamily="2" charset="-122"/>
              </a:endParaRPr>
            </a:p>
          </p:txBody>
        </p:sp>
      </p:grpSp>
      <p:sp>
        <p:nvSpPr>
          <p:cNvPr id="19509" name="Rectangle 55"/>
          <p:cNvSpPr/>
          <p:nvPr/>
        </p:nvSpPr>
        <p:spPr>
          <a:xfrm>
            <a:off x="2627313" y="2827338"/>
            <a:ext cx="1708150" cy="396875"/>
          </a:xfrm>
          <a:prstGeom prst="rect">
            <a:avLst/>
          </a:prstGeom>
          <a:noFill/>
          <a:ln w="9525">
            <a:noFill/>
          </a:ln>
        </p:spPr>
        <p:txBody>
          <a:bodyPr wrap="none" anchor="t">
            <a:spAutoFit/>
          </a:bodyPr>
          <a:p>
            <a:r>
              <a:rPr lang="zh-CN" altLang="en-US" sz="2000" dirty="0">
                <a:solidFill>
                  <a:schemeClr val="bg1"/>
                </a:solidFill>
                <a:latin typeface="Tahoma" panose="020B0604030504040204" pitchFamily="34" charset="0"/>
                <a:ea typeface="黑体" panose="02010609060101010101" pitchFamily="2" charset="-122"/>
              </a:rPr>
              <a:t>给出参考价格</a:t>
            </a:r>
            <a:endParaRPr lang="zh-CN" altLang="en-US" sz="2000" dirty="0">
              <a:solidFill>
                <a:schemeClr val="bg1"/>
              </a:solidFill>
              <a:latin typeface="Tahoma" panose="020B0604030504040204" pitchFamily="34" charset="0"/>
              <a:ea typeface="黑体" panose="02010609060101010101" pitchFamily="2" charset="-122"/>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20482" name="Rectangle 2"/>
          <p:cNvSpPr>
            <a:spLocks noGrp="1"/>
          </p:cNvSpPr>
          <p:nvPr>
            <p:ph type="title"/>
          </p:nvPr>
        </p:nvSpPr>
        <p:spPr>
          <a:ln/>
        </p:spPr>
        <p:txBody>
          <a:bodyPr vert="horz" wrap="square" lIns="91440" tIns="45720" rIns="91440" bIns="45720" anchor="b"/>
          <a:p>
            <a:pPr eaLnBrk="1" hangingPunct="1"/>
            <a:r>
              <a:rPr lang="zh-CN" altLang="en-US" dirty="0">
                <a:solidFill>
                  <a:srgbClr val="0000FF"/>
                </a:solidFill>
                <a:ea typeface="黑体" panose="02010609060101010101" pitchFamily="2" charset="-122"/>
              </a:rPr>
              <a:t>四、竞争因素</a:t>
            </a:r>
            <a:endParaRPr lang="zh-CN" altLang="en-US" dirty="0">
              <a:solidFill>
                <a:srgbClr val="0000FF"/>
              </a:solidFill>
              <a:ea typeface="黑体" panose="02010609060101010101" pitchFamily="2" charset="-122"/>
            </a:endParaRPr>
          </a:p>
        </p:txBody>
      </p:sp>
      <p:sp>
        <p:nvSpPr>
          <p:cNvPr id="20483" name="Rectangle 3"/>
          <p:cNvSpPr>
            <a:spLocks noGrp="1"/>
          </p:cNvSpPr>
          <p:nvPr>
            <p:ph idx="1"/>
          </p:nvPr>
        </p:nvSpPr>
        <p:spPr>
          <a:xfrm>
            <a:off x="1182688" y="2017713"/>
            <a:ext cx="7421562" cy="4114800"/>
          </a:xfrm>
          <a:ln/>
        </p:spPr>
        <p:txBody>
          <a:bodyPr vert="horz" wrap="square" lIns="91440" tIns="45720" rIns="91440" bIns="45720" anchor="t"/>
          <a:p>
            <a:pPr eaLnBrk="1" hangingPunct="1">
              <a:lnSpc>
                <a:spcPct val="150000"/>
              </a:lnSpc>
              <a:spcAft>
                <a:spcPts val="600"/>
              </a:spcAft>
            </a:pPr>
            <a:r>
              <a:rPr lang="zh-CN" altLang="en-US" sz="2800" dirty="0">
                <a:latin typeface="黑体" panose="02010609060101010101" pitchFamily="2" charset="-122"/>
                <a:ea typeface="黑体" panose="02010609060101010101" pitchFamily="2" charset="-122"/>
              </a:rPr>
              <a:t>市场上有卖方之间的竞争，也有买方之间的竞争，两类竞争都直接影响企业的价格行为。市场竞争多指卖方之间的竞争，因为这类竞争与企业的定价工作及其整个营销活动关系最大。现代企业无不十分注意对竞争情况的研究。 </a:t>
            </a:r>
            <a:endParaRPr lang="zh-CN" altLang="en-US" sz="2800" dirty="0">
              <a:latin typeface="黑体" panose="02010609060101010101" pitchFamily="2" charset="-122"/>
              <a:ea typeface="黑体" panose="02010609060101010101" pitchFamily="2" charset="-122"/>
            </a:endParaRPr>
          </a:p>
        </p:txBody>
      </p:sp>
    </p:spTree>
  </p:cSld>
  <p:clrMapOvr>
    <a:masterClrMapping/>
  </p:clrMapOvr>
  <p:transition spd="med">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21506" name="Rectangle 2"/>
          <p:cNvSpPr>
            <a:spLocks noGrp="1"/>
          </p:cNvSpPr>
          <p:nvPr>
            <p:ph type="title"/>
          </p:nvPr>
        </p:nvSpPr>
        <p:spPr>
          <a:ln/>
        </p:spPr>
        <p:txBody>
          <a:bodyPr vert="horz" wrap="square" lIns="91440" tIns="45720" rIns="91440" bIns="45720" anchor="b"/>
          <a:p>
            <a:pPr eaLnBrk="1" hangingPunct="1"/>
            <a:r>
              <a:rPr lang="en-US" altLang="zh-CN" sz="3200" b="1" dirty="0">
                <a:solidFill>
                  <a:srgbClr val="FF0000"/>
                </a:solidFill>
                <a:ea typeface="仿宋_GB2312" pitchFamily="49" charset="-122"/>
              </a:rPr>
              <a:t>【</a:t>
            </a:r>
            <a:r>
              <a:rPr lang="zh-CN" altLang="en-US" sz="3200" b="1" dirty="0">
                <a:solidFill>
                  <a:srgbClr val="FF0000"/>
                </a:solidFill>
                <a:ea typeface="仿宋_GB2312" pitchFamily="49" charset="-122"/>
              </a:rPr>
              <a:t>案例</a:t>
            </a:r>
            <a:r>
              <a:rPr lang="en-US" altLang="zh-CN" sz="3200" b="1" dirty="0">
                <a:solidFill>
                  <a:srgbClr val="FF0000"/>
                </a:solidFill>
                <a:ea typeface="仿宋_GB2312" pitchFamily="49" charset="-122"/>
              </a:rPr>
              <a:t>】</a:t>
            </a:r>
            <a:r>
              <a:rPr lang="zh-CN" altLang="en-US" b="1" dirty="0">
                <a:solidFill>
                  <a:srgbClr val="9900FF"/>
                </a:solidFill>
                <a:ea typeface="仿宋_GB2312" pitchFamily="49" charset="-122"/>
              </a:rPr>
              <a:t>奔驰是富裕家庭的车</a:t>
            </a:r>
            <a:r>
              <a:rPr lang="zh-CN" altLang="en-US" sz="3200" b="1" dirty="0">
                <a:solidFill>
                  <a:schemeClr val="hlink"/>
                </a:solidFill>
                <a:ea typeface="仿宋_GB2312" pitchFamily="49" charset="-122"/>
              </a:rPr>
              <a:t>（</a:t>
            </a:r>
            <a:r>
              <a:rPr lang="en-US" altLang="zh-CN" sz="3200" b="1" dirty="0">
                <a:solidFill>
                  <a:schemeClr val="hlink"/>
                </a:solidFill>
                <a:ea typeface="仿宋_GB2312" pitchFamily="49" charset="-122"/>
              </a:rPr>
              <a:t>1</a:t>
            </a:r>
            <a:r>
              <a:rPr lang="zh-CN" altLang="en-US" sz="3200" b="1" dirty="0">
                <a:solidFill>
                  <a:schemeClr val="hlink"/>
                </a:solidFill>
                <a:ea typeface="仿宋_GB2312" pitchFamily="49" charset="-122"/>
              </a:rPr>
              <a:t>）</a:t>
            </a:r>
            <a:endParaRPr lang="zh-CN" altLang="en-US" sz="3200" b="1" dirty="0">
              <a:solidFill>
                <a:schemeClr val="hlink"/>
              </a:solidFill>
              <a:ea typeface="仿宋_GB2312" pitchFamily="49" charset="-122"/>
            </a:endParaRPr>
          </a:p>
        </p:txBody>
      </p:sp>
      <p:sp>
        <p:nvSpPr>
          <p:cNvPr id="21507" name="Rectangle 3"/>
          <p:cNvSpPr>
            <a:spLocks noGrp="1"/>
          </p:cNvSpPr>
          <p:nvPr>
            <p:ph idx="1"/>
          </p:nvPr>
        </p:nvSpPr>
        <p:spPr>
          <a:xfrm>
            <a:off x="971550" y="1989138"/>
            <a:ext cx="4541838" cy="4506912"/>
          </a:xfrm>
          <a:ln/>
        </p:spPr>
        <p:txBody>
          <a:bodyPr vert="horz" wrap="square" lIns="91440" tIns="45720" rIns="91440" bIns="45720" anchor="t"/>
          <a:p>
            <a:pPr eaLnBrk="1" hangingPunct="1">
              <a:lnSpc>
                <a:spcPct val="110000"/>
              </a:lnSpc>
            </a:pPr>
            <a:r>
              <a:rPr lang="zh-CN" altLang="en-US" sz="2400" b="1" dirty="0">
                <a:latin typeface="仿宋_GB2312" pitchFamily="49" charset="-122"/>
                <a:ea typeface="仿宋_GB2312" pitchFamily="49" charset="-122"/>
              </a:rPr>
              <a:t>多年以前，丰田公司发现，世界上有许多人想购买奔驰车，但由于定价太高而无法实现。于是，丰田公司的工程师放手开发凌志汽车。丰田公司在美国宣传凌志时，将其图片和奔驰并列在一起，用大标题写道：用</a:t>
            </a:r>
            <a:r>
              <a:rPr lang="en-US" altLang="zh-CN" sz="2400" b="1" dirty="0">
                <a:latin typeface="仿宋_GB2312" pitchFamily="49" charset="-122"/>
                <a:ea typeface="仿宋_GB2312" pitchFamily="49" charset="-122"/>
              </a:rPr>
              <a:t>36000</a:t>
            </a:r>
            <a:r>
              <a:rPr lang="zh-CN" altLang="en-US" sz="2400" b="1" dirty="0">
                <a:latin typeface="仿宋_GB2312" pitchFamily="49" charset="-122"/>
                <a:ea typeface="仿宋_GB2312" pitchFamily="49" charset="-122"/>
              </a:rPr>
              <a:t>美元就可以买到价值</a:t>
            </a:r>
            <a:r>
              <a:rPr lang="en-US" altLang="zh-CN" sz="2400" b="1" dirty="0">
                <a:latin typeface="仿宋_GB2312" pitchFamily="49" charset="-122"/>
                <a:ea typeface="仿宋_GB2312" pitchFamily="49" charset="-122"/>
              </a:rPr>
              <a:t>73000</a:t>
            </a:r>
            <a:r>
              <a:rPr lang="zh-CN" altLang="en-US" sz="2400" b="1" dirty="0">
                <a:latin typeface="仿宋_GB2312" pitchFamily="49" charset="-122"/>
                <a:ea typeface="仿宋_GB2312" pitchFamily="49" charset="-122"/>
              </a:rPr>
              <a:t>美元的汽车，这在历史上是第一次。</a:t>
            </a:r>
            <a:endParaRPr lang="zh-CN" altLang="en-US" sz="2400" b="1" dirty="0">
              <a:latin typeface="仿宋_GB2312" pitchFamily="49" charset="-122"/>
              <a:ea typeface="仿宋_GB2312" pitchFamily="49" charset="-122"/>
            </a:endParaRPr>
          </a:p>
        </p:txBody>
      </p:sp>
      <p:pic>
        <p:nvPicPr>
          <p:cNvPr id="21508" name="Picture 5" descr="13463_1278320490OqKr"/>
          <p:cNvPicPr>
            <a:picLocks noChangeAspect="1"/>
          </p:cNvPicPr>
          <p:nvPr/>
        </p:nvPicPr>
        <p:blipFill>
          <a:blip r:embed="rId1"/>
          <a:stretch>
            <a:fillRect/>
          </a:stretch>
        </p:blipFill>
        <p:spPr>
          <a:xfrm>
            <a:off x="6084888" y="2133600"/>
            <a:ext cx="2590800" cy="2089150"/>
          </a:xfrm>
          <a:prstGeom prst="rect">
            <a:avLst/>
          </a:prstGeom>
          <a:noFill/>
          <a:ln w="9525">
            <a:noFill/>
          </a:ln>
        </p:spPr>
      </p:pic>
      <p:pic>
        <p:nvPicPr>
          <p:cNvPr id="21509" name="Picture 7" descr="8369694f54bf76e1d0c86a54"/>
          <p:cNvPicPr>
            <a:picLocks noChangeAspect="1"/>
          </p:cNvPicPr>
          <p:nvPr/>
        </p:nvPicPr>
        <p:blipFill>
          <a:blip r:embed="rId2"/>
          <a:stretch>
            <a:fillRect/>
          </a:stretch>
        </p:blipFill>
        <p:spPr>
          <a:xfrm>
            <a:off x="6084888" y="4292600"/>
            <a:ext cx="2590800" cy="1871663"/>
          </a:xfrm>
          <a:prstGeom prst="rect">
            <a:avLst/>
          </a:prstGeom>
          <a:noFill/>
          <a:ln w="9525">
            <a:noFill/>
          </a:ln>
        </p:spPr>
      </p:pic>
      <p:sp>
        <p:nvSpPr>
          <p:cNvPr id="21510" name="Rectangle 8"/>
          <p:cNvSpPr/>
          <p:nvPr/>
        </p:nvSpPr>
        <p:spPr>
          <a:xfrm>
            <a:off x="6588125" y="2192338"/>
            <a:ext cx="1260475" cy="457200"/>
          </a:xfrm>
          <a:prstGeom prst="rect">
            <a:avLst/>
          </a:prstGeom>
          <a:noFill/>
          <a:ln w="9525">
            <a:noFill/>
          </a:ln>
        </p:spPr>
        <p:txBody>
          <a:bodyPr wrap="none" anchor="t">
            <a:spAutoFit/>
          </a:bodyPr>
          <a:p>
            <a:r>
              <a:rPr lang="zh-CN" altLang="en-US" sz="2400" b="1" dirty="0">
                <a:solidFill>
                  <a:schemeClr val="bg1"/>
                </a:solidFill>
                <a:latin typeface="仿宋_GB2312" pitchFamily="49" charset="-122"/>
                <a:ea typeface="仿宋_GB2312" pitchFamily="49" charset="-122"/>
              </a:rPr>
              <a:t>＄</a:t>
            </a:r>
            <a:r>
              <a:rPr lang="en-US" altLang="zh-CN" sz="2400" b="1" dirty="0">
                <a:solidFill>
                  <a:schemeClr val="bg1"/>
                </a:solidFill>
                <a:latin typeface="仿宋_GB2312" pitchFamily="49" charset="-122"/>
                <a:ea typeface="仿宋_GB2312" pitchFamily="49" charset="-122"/>
              </a:rPr>
              <a:t>73000</a:t>
            </a:r>
            <a:endParaRPr lang="en-US" altLang="zh-CN" sz="2400" b="1" dirty="0">
              <a:solidFill>
                <a:schemeClr val="bg1"/>
              </a:solidFill>
              <a:latin typeface="仿宋_GB2312" pitchFamily="49" charset="-122"/>
              <a:ea typeface="仿宋_GB2312" pitchFamily="49" charset="-122"/>
            </a:endParaRPr>
          </a:p>
        </p:txBody>
      </p:sp>
      <p:sp>
        <p:nvSpPr>
          <p:cNvPr id="21511" name="Rectangle 9"/>
          <p:cNvSpPr/>
          <p:nvPr/>
        </p:nvSpPr>
        <p:spPr>
          <a:xfrm>
            <a:off x="7380288" y="5734050"/>
            <a:ext cx="1260475" cy="457200"/>
          </a:xfrm>
          <a:prstGeom prst="rect">
            <a:avLst/>
          </a:prstGeom>
          <a:noFill/>
          <a:ln w="9525">
            <a:noFill/>
          </a:ln>
        </p:spPr>
        <p:txBody>
          <a:bodyPr wrap="none" anchor="t">
            <a:spAutoFit/>
          </a:bodyPr>
          <a:p>
            <a:r>
              <a:rPr lang="zh-CN" altLang="en-US" sz="2400" b="1" dirty="0">
                <a:solidFill>
                  <a:schemeClr val="bg1"/>
                </a:solidFill>
                <a:latin typeface="仿宋_GB2312" pitchFamily="49" charset="-122"/>
                <a:ea typeface="仿宋_GB2312" pitchFamily="49" charset="-122"/>
              </a:rPr>
              <a:t>＄</a:t>
            </a:r>
            <a:r>
              <a:rPr lang="en-US" altLang="zh-CN" sz="2400" b="1" dirty="0">
                <a:solidFill>
                  <a:schemeClr val="bg1"/>
                </a:solidFill>
                <a:latin typeface="仿宋_GB2312" pitchFamily="49" charset="-122"/>
                <a:ea typeface="仿宋_GB2312" pitchFamily="49" charset="-122"/>
              </a:rPr>
              <a:t>36000</a:t>
            </a:r>
            <a:endParaRPr lang="en-US" altLang="zh-CN" sz="2400" b="1" dirty="0">
              <a:solidFill>
                <a:schemeClr val="bg1"/>
              </a:solidFill>
              <a:latin typeface="仿宋_GB2312" pitchFamily="49" charset="-122"/>
              <a:ea typeface="仿宋_GB2312" pitchFamily="49" charset="-122"/>
            </a:endParaRPr>
          </a:p>
        </p:txBody>
      </p:sp>
    </p:spTree>
  </p:cSld>
  <p:clrMapOvr>
    <a:masterClrMapping/>
  </p:clrMapOvr>
  <p:transition spd="med">
    <p:diamon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22530" name="Rectangle 2"/>
          <p:cNvSpPr>
            <a:spLocks noGrp="1"/>
          </p:cNvSpPr>
          <p:nvPr>
            <p:ph type="title"/>
          </p:nvPr>
        </p:nvSpPr>
        <p:spPr>
          <a:ln/>
        </p:spPr>
        <p:txBody>
          <a:bodyPr vert="horz" wrap="square" lIns="91440" tIns="45720" rIns="91440" bIns="45720" anchor="b"/>
          <a:p>
            <a:pPr eaLnBrk="1" hangingPunct="1"/>
            <a:r>
              <a:rPr lang="en-US" altLang="zh-CN" sz="3200" b="1" dirty="0">
                <a:solidFill>
                  <a:srgbClr val="FF0000"/>
                </a:solidFill>
                <a:ea typeface="仿宋_GB2312" pitchFamily="49" charset="-122"/>
              </a:rPr>
              <a:t>【</a:t>
            </a:r>
            <a:r>
              <a:rPr lang="zh-CN" altLang="en-US" sz="3200" b="1" dirty="0">
                <a:solidFill>
                  <a:srgbClr val="FF0000"/>
                </a:solidFill>
                <a:ea typeface="仿宋_GB2312" pitchFamily="49" charset="-122"/>
              </a:rPr>
              <a:t>案例</a:t>
            </a:r>
            <a:r>
              <a:rPr lang="en-US" altLang="zh-CN" sz="3200" b="1" dirty="0">
                <a:solidFill>
                  <a:srgbClr val="FF0000"/>
                </a:solidFill>
                <a:ea typeface="仿宋_GB2312" pitchFamily="49" charset="-122"/>
              </a:rPr>
              <a:t>】</a:t>
            </a:r>
            <a:r>
              <a:rPr lang="zh-CN" altLang="en-US" b="1" dirty="0">
                <a:solidFill>
                  <a:srgbClr val="9900FF"/>
                </a:solidFill>
                <a:ea typeface="仿宋_GB2312" pitchFamily="49" charset="-122"/>
              </a:rPr>
              <a:t>奔驰是富裕家庭的车</a:t>
            </a:r>
            <a:r>
              <a:rPr lang="zh-CN" altLang="en-US" sz="3200" b="1" dirty="0">
                <a:solidFill>
                  <a:schemeClr val="hlink"/>
                </a:solidFill>
                <a:ea typeface="仿宋_GB2312" pitchFamily="49" charset="-122"/>
              </a:rPr>
              <a:t>（</a:t>
            </a:r>
            <a:r>
              <a:rPr lang="en-US" altLang="zh-CN" sz="3200" b="1" dirty="0">
                <a:solidFill>
                  <a:schemeClr val="hlink"/>
                </a:solidFill>
                <a:ea typeface="仿宋_GB2312" pitchFamily="49" charset="-122"/>
              </a:rPr>
              <a:t>2</a:t>
            </a:r>
            <a:r>
              <a:rPr lang="zh-CN" altLang="en-US" sz="3200" b="1" dirty="0">
                <a:solidFill>
                  <a:schemeClr val="hlink"/>
                </a:solidFill>
                <a:ea typeface="仿宋_GB2312" pitchFamily="49" charset="-122"/>
              </a:rPr>
              <a:t>）</a:t>
            </a:r>
            <a:endParaRPr lang="zh-CN" altLang="en-US" sz="3200" b="1" dirty="0">
              <a:solidFill>
                <a:schemeClr val="hlink"/>
              </a:solidFill>
              <a:ea typeface="仿宋_GB2312" pitchFamily="49" charset="-122"/>
            </a:endParaRPr>
          </a:p>
        </p:txBody>
      </p:sp>
      <p:sp>
        <p:nvSpPr>
          <p:cNvPr id="22531" name="Rectangle 3"/>
          <p:cNvSpPr>
            <a:spLocks noGrp="1"/>
          </p:cNvSpPr>
          <p:nvPr>
            <p:ph idx="1"/>
          </p:nvPr>
        </p:nvSpPr>
        <p:spPr>
          <a:xfrm>
            <a:off x="900113" y="2017713"/>
            <a:ext cx="8054975" cy="4506912"/>
          </a:xfrm>
          <a:ln/>
        </p:spPr>
        <p:txBody>
          <a:bodyPr vert="horz" wrap="square" lIns="91440" tIns="45720" rIns="91440" bIns="45720" anchor="t"/>
          <a:p>
            <a:pPr eaLnBrk="1" hangingPunct="1"/>
            <a:r>
              <a:rPr lang="zh-CN" altLang="en-US" sz="2800" b="1" dirty="0">
                <a:ea typeface="仿宋_GB2312" pitchFamily="49" charset="-122"/>
              </a:rPr>
              <a:t>经销商列出了潜在的顾客名单，并送给他们精美的礼盒，内装展现凌志汽车性能的录像带。录像带中有这样一段内容：</a:t>
            </a:r>
            <a:r>
              <a:rPr lang="zh-CN" altLang="en-US" sz="2800" b="1" dirty="0">
                <a:solidFill>
                  <a:schemeClr val="folHlink"/>
                </a:solidFill>
                <a:ea typeface="仿宋_GB2312" pitchFamily="49" charset="-122"/>
              </a:rPr>
              <a:t>一位工程师分别将一杯水放在奔驰和凌志的发动机盖上，当汽车发动时，奔驰车上的水晃动起来而凌志车上的水却没有动，这说明凌志发动机行驶时更平稳。</a:t>
            </a:r>
            <a:endParaRPr lang="zh-CN" altLang="en-US" sz="2800" b="1" dirty="0">
              <a:solidFill>
                <a:schemeClr val="folHlink"/>
              </a:solidFill>
              <a:ea typeface="仿宋_GB2312" pitchFamily="49" charset="-122"/>
            </a:endParaRPr>
          </a:p>
          <a:p>
            <a:pPr eaLnBrk="1" hangingPunct="1"/>
            <a:r>
              <a:rPr lang="zh-CN" altLang="en-US" sz="2800" b="1" dirty="0">
                <a:ea typeface="仿宋_GB2312" pitchFamily="49" charset="-122"/>
              </a:rPr>
              <a:t>面对这一突如其来的挑战，奔驰公司并没有采取跟随降价的办法，而是相反，提高了自己的价格。对此，奔驰公司的解释只有一句话：</a:t>
            </a:r>
            <a:r>
              <a:rPr lang="zh-CN" altLang="en-US" sz="2800" b="1" dirty="0">
                <a:solidFill>
                  <a:srgbClr val="9900FF"/>
                </a:solidFill>
                <a:ea typeface="仿宋_GB2312" pitchFamily="49" charset="-122"/>
              </a:rPr>
              <a:t>奔驰是富裕家庭的车，和凌志不在同一档次。</a:t>
            </a:r>
            <a:endParaRPr lang="zh-CN" altLang="en-US" sz="2800" b="1" dirty="0">
              <a:solidFill>
                <a:srgbClr val="9900FF"/>
              </a:solidFill>
              <a:ea typeface="仿宋_GB2312" pitchFamily="49" charset="-122"/>
            </a:endParaRPr>
          </a:p>
        </p:txBody>
      </p:sp>
    </p:spTree>
  </p:cSld>
  <p:clrMapOvr>
    <a:masterClrMapping/>
  </p:clrMapOvr>
  <p:transition spd="med">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23554" name="Rectangle 2"/>
          <p:cNvSpPr>
            <a:spLocks noGrp="1"/>
          </p:cNvSpPr>
          <p:nvPr>
            <p:ph type="title"/>
          </p:nvPr>
        </p:nvSpPr>
        <p:spPr>
          <a:ln/>
        </p:spPr>
        <p:txBody>
          <a:bodyPr vert="horz" wrap="square" lIns="91440" tIns="45720" rIns="91440" bIns="45720" anchor="b"/>
          <a:p>
            <a:pPr eaLnBrk="1" hangingPunct="1"/>
            <a:r>
              <a:rPr lang="en-US" altLang="zh-CN" sz="3200" b="1" dirty="0">
                <a:solidFill>
                  <a:srgbClr val="FF0000"/>
                </a:solidFill>
                <a:ea typeface="仿宋_GB2312" pitchFamily="49" charset="-122"/>
              </a:rPr>
              <a:t>【</a:t>
            </a:r>
            <a:r>
              <a:rPr lang="zh-CN" altLang="en-US" sz="3200" b="1" dirty="0">
                <a:solidFill>
                  <a:srgbClr val="FF0000"/>
                </a:solidFill>
                <a:ea typeface="仿宋_GB2312" pitchFamily="49" charset="-122"/>
              </a:rPr>
              <a:t>案例</a:t>
            </a:r>
            <a:r>
              <a:rPr lang="en-US" altLang="zh-CN" sz="3200" b="1" dirty="0">
                <a:solidFill>
                  <a:srgbClr val="FF0000"/>
                </a:solidFill>
                <a:ea typeface="仿宋_GB2312" pitchFamily="49" charset="-122"/>
              </a:rPr>
              <a:t>】</a:t>
            </a:r>
            <a:r>
              <a:rPr lang="zh-CN" altLang="en-US" b="1" dirty="0">
                <a:solidFill>
                  <a:srgbClr val="9900FF"/>
                </a:solidFill>
                <a:ea typeface="仿宋_GB2312" pitchFamily="49" charset="-122"/>
              </a:rPr>
              <a:t>奔驰是富裕家庭的车</a:t>
            </a:r>
            <a:r>
              <a:rPr lang="zh-CN" altLang="en-US" sz="3200" b="1" dirty="0">
                <a:solidFill>
                  <a:schemeClr val="hlink"/>
                </a:solidFill>
                <a:ea typeface="仿宋_GB2312" pitchFamily="49" charset="-122"/>
              </a:rPr>
              <a:t>（</a:t>
            </a:r>
            <a:r>
              <a:rPr lang="en-US" altLang="zh-CN" sz="3200" b="1" dirty="0">
                <a:solidFill>
                  <a:schemeClr val="hlink"/>
                </a:solidFill>
                <a:ea typeface="仿宋_GB2312" pitchFamily="49" charset="-122"/>
              </a:rPr>
              <a:t>3</a:t>
            </a:r>
            <a:r>
              <a:rPr lang="zh-CN" altLang="en-US" sz="3200" b="1" dirty="0">
                <a:solidFill>
                  <a:schemeClr val="hlink"/>
                </a:solidFill>
                <a:ea typeface="仿宋_GB2312" pitchFamily="49" charset="-122"/>
              </a:rPr>
              <a:t>）</a:t>
            </a:r>
            <a:endParaRPr lang="zh-CN" altLang="en-US" sz="3200" b="1" dirty="0">
              <a:solidFill>
                <a:schemeClr val="hlink"/>
              </a:solidFill>
              <a:ea typeface="仿宋_GB2312" pitchFamily="49" charset="-122"/>
            </a:endParaRPr>
          </a:p>
        </p:txBody>
      </p:sp>
      <p:sp>
        <p:nvSpPr>
          <p:cNvPr id="23555" name="Rectangle 3"/>
          <p:cNvSpPr>
            <a:spLocks noGrp="1"/>
          </p:cNvSpPr>
          <p:nvPr>
            <p:ph idx="1"/>
          </p:nvPr>
        </p:nvSpPr>
        <p:spPr>
          <a:ln/>
        </p:spPr>
        <p:txBody>
          <a:bodyPr vert="horz" wrap="square" lIns="91440" tIns="45720" rIns="91440" bIns="45720" anchor="t"/>
          <a:p>
            <a:pPr eaLnBrk="1" hangingPunct="1"/>
            <a:r>
              <a:rPr lang="zh-CN" altLang="en-US" sz="2800" b="1" dirty="0">
                <a:latin typeface="仿宋_GB2312" pitchFamily="49" charset="-122"/>
                <a:ea typeface="仿宋_GB2312" pitchFamily="49" charset="-122"/>
              </a:rPr>
              <a:t>奔驰公司认为，如果降价，就等于承认自己定价过高，虽然一时可以争取到一定的市场份额，但失去市场忠诚度，消费者会转向定价更低的公司；如果保持价格不变，其销售额也会不断下降。只有提高价格，增加更多的保证和服务，例如免费维修</a:t>
            </a:r>
            <a:r>
              <a:rPr lang="en-US" altLang="zh-CN" sz="2800" b="1" dirty="0">
                <a:latin typeface="仿宋_GB2312" pitchFamily="49" charset="-122"/>
                <a:ea typeface="仿宋_GB2312" pitchFamily="49" charset="-122"/>
              </a:rPr>
              <a:t>6</a:t>
            </a:r>
            <a:r>
              <a:rPr lang="zh-CN" altLang="en-US" sz="2800" b="1" dirty="0">
                <a:latin typeface="仿宋_GB2312" pitchFamily="49" charset="-122"/>
                <a:ea typeface="仿宋_GB2312" pitchFamily="49" charset="-122"/>
              </a:rPr>
              <a:t>年，才可以巩固奔驰原有的地位。就这样，奔驰公司不是跟随和盲从，而是以超常思维和手段，化被动为主动，摆脱了来自凌志的挑战。</a:t>
            </a:r>
            <a:endParaRPr lang="zh-CN" altLang="en-US" sz="2800" b="1" dirty="0">
              <a:latin typeface="仿宋_GB2312" pitchFamily="49" charset="-122"/>
              <a:ea typeface="仿宋_GB2312" pitchFamily="49" charset="-122"/>
            </a:endParaRPr>
          </a:p>
        </p:txBody>
      </p:sp>
    </p:spTree>
  </p:cSld>
  <p:clrMapOvr>
    <a:masterClrMapping/>
  </p:clrMapOvr>
  <p:transition spd="med">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24578" name="Rectangle 2"/>
          <p:cNvSpPr>
            <a:spLocks noGrp="1"/>
          </p:cNvSpPr>
          <p:nvPr>
            <p:ph type="title"/>
          </p:nvPr>
        </p:nvSpPr>
        <p:spPr>
          <a:ln/>
        </p:spPr>
        <p:txBody>
          <a:bodyPr vert="horz" wrap="square" lIns="91440" tIns="45720" rIns="91440" bIns="45720" anchor="b"/>
          <a:p>
            <a:pPr eaLnBrk="1" hangingPunct="1"/>
            <a:r>
              <a:rPr lang="zh-CN" altLang="en-US" b="1" dirty="0">
                <a:solidFill>
                  <a:srgbClr val="FF0000"/>
                </a:solidFill>
                <a:ea typeface="仿宋_GB2312" pitchFamily="49" charset="-122"/>
              </a:rPr>
              <a:t>启示：</a:t>
            </a:r>
            <a:endParaRPr lang="zh-CN" altLang="en-US" b="1" dirty="0">
              <a:solidFill>
                <a:srgbClr val="FF0000"/>
              </a:solidFill>
              <a:ea typeface="仿宋_GB2312" pitchFamily="49" charset="-122"/>
            </a:endParaRPr>
          </a:p>
        </p:txBody>
      </p:sp>
      <p:sp>
        <p:nvSpPr>
          <p:cNvPr id="24579" name="Rectangle 3"/>
          <p:cNvSpPr>
            <a:spLocks noGrp="1"/>
          </p:cNvSpPr>
          <p:nvPr>
            <p:ph idx="1"/>
          </p:nvPr>
        </p:nvSpPr>
        <p:spPr>
          <a:ln/>
        </p:spPr>
        <p:txBody>
          <a:bodyPr vert="horz" wrap="square" lIns="91440" tIns="45720" rIns="91440" bIns="45720" anchor="t"/>
          <a:p>
            <a:pPr eaLnBrk="1" hangingPunct="1">
              <a:lnSpc>
                <a:spcPct val="150000"/>
              </a:lnSpc>
            </a:pPr>
            <a:r>
              <a:rPr lang="zh-CN" altLang="en-US" dirty="0">
                <a:solidFill>
                  <a:srgbClr val="9900FF"/>
                </a:solidFill>
                <a:latin typeface="楷体_GB2312" pitchFamily="49" charset="-122"/>
                <a:ea typeface="楷体_GB2312" pitchFamily="49" charset="-122"/>
              </a:rPr>
              <a:t>在市场营销中，当我们面对难以解开的局面时，只有突破定式、打破常规，以超常思维来解决新问题，才能使企业不断获得新的商机。 </a:t>
            </a:r>
            <a:endParaRPr lang="zh-CN" altLang="en-US" dirty="0">
              <a:solidFill>
                <a:srgbClr val="9900FF"/>
              </a:solidFill>
              <a:latin typeface="楷体_GB2312" pitchFamily="49" charset="-122"/>
              <a:ea typeface="楷体_GB2312" pitchFamily="49" charset="-122"/>
            </a:endParaRPr>
          </a:p>
        </p:txBody>
      </p:sp>
      <p:pic>
        <p:nvPicPr>
          <p:cNvPr id="24580" name="Picture 5" descr="2004032078"/>
          <p:cNvPicPr>
            <a:picLocks noChangeAspect="1"/>
          </p:cNvPicPr>
          <p:nvPr/>
        </p:nvPicPr>
        <p:blipFill>
          <a:blip r:embed="rId1"/>
          <a:stretch>
            <a:fillRect/>
          </a:stretch>
        </p:blipFill>
        <p:spPr>
          <a:xfrm>
            <a:off x="5076825" y="4437063"/>
            <a:ext cx="3089275" cy="1584325"/>
          </a:xfrm>
          <a:prstGeom prst="rect">
            <a:avLst/>
          </a:prstGeom>
          <a:noFill/>
          <a:ln w="9525">
            <a:noFill/>
          </a:ln>
        </p:spPr>
      </p:pic>
    </p:spTree>
  </p:cSld>
  <p:clrMapOvr>
    <a:masterClrMapping/>
  </p:clrMapOvr>
  <p:transition spd="med">
    <p:diamon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25602" name="Rectangle 2"/>
          <p:cNvSpPr>
            <a:spLocks noGrp="1"/>
          </p:cNvSpPr>
          <p:nvPr>
            <p:ph type="title"/>
          </p:nvPr>
        </p:nvSpPr>
        <p:spPr>
          <a:ln/>
        </p:spPr>
        <p:txBody>
          <a:bodyPr vert="horz" wrap="square" lIns="91440" tIns="45720" rIns="91440" bIns="45720" anchor="b"/>
          <a:p>
            <a:pPr eaLnBrk="1" hangingPunct="1"/>
            <a:r>
              <a:rPr lang="zh-CN" altLang="en-US" dirty="0">
                <a:solidFill>
                  <a:srgbClr val="0000FF"/>
                </a:solidFill>
                <a:ea typeface="黑体" panose="02010609060101010101" pitchFamily="2" charset="-122"/>
              </a:rPr>
              <a:t>五、环境因素</a:t>
            </a:r>
            <a:endParaRPr lang="zh-CN" altLang="en-US" dirty="0">
              <a:solidFill>
                <a:srgbClr val="0000FF"/>
              </a:solidFill>
              <a:ea typeface="黑体" panose="02010609060101010101" pitchFamily="2" charset="-122"/>
            </a:endParaRPr>
          </a:p>
        </p:txBody>
      </p:sp>
      <p:sp>
        <p:nvSpPr>
          <p:cNvPr id="25603" name="Rectangle 3"/>
          <p:cNvSpPr>
            <a:spLocks noGrp="1"/>
          </p:cNvSpPr>
          <p:nvPr>
            <p:ph idx="1"/>
          </p:nvPr>
        </p:nvSpPr>
        <p:spPr>
          <a:xfrm>
            <a:off x="1182688" y="2017713"/>
            <a:ext cx="7772400" cy="4435475"/>
          </a:xfrm>
          <a:ln/>
        </p:spPr>
        <p:txBody>
          <a:bodyPr vert="horz" wrap="square" lIns="91440" tIns="45720" rIns="91440" bIns="45720" anchor="t"/>
          <a:p>
            <a:pPr eaLnBrk="1" hangingPunct="1">
              <a:lnSpc>
                <a:spcPct val="135000"/>
              </a:lnSpc>
            </a:pPr>
            <a:r>
              <a:rPr lang="zh-CN" altLang="en-US" sz="2800" dirty="0">
                <a:latin typeface="黑体" panose="02010609060101010101" pitchFamily="2" charset="-122"/>
                <a:ea typeface="黑体" panose="02010609060101010101" pitchFamily="2" charset="-122"/>
              </a:rPr>
              <a:t>企业定价时还必须全面考虑其他环境因素，如国内或国际的经济状况：经济是繁荣还是萧条，是通货膨胀还是需求不足，当前利息率是高是低等，这些情况都会影响定价策略。因为这些因素影响生产成本和顾客对产品价格和价值的理解。此外，政府的有关政策法令也是影响企业定价的一个重要因素。 </a:t>
            </a:r>
            <a:endParaRPr lang="zh-CN" altLang="en-US" sz="2800" dirty="0">
              <a:latin typeface="黑体" panose="02010609060101010101" pitchFamily="2" charset="-122"/>
              <a:ea typeface="黑体" panose="02010609060101010101" pitchFamily="2" charset="-122"/>
            </a:endParaRPr>
          </a:p>
        </p:txBody>
      </p:sp>
    </p:spTree>
  </p:cSld>
  <p:clrMapOvr>
    <a:masterClrMapping/>
  </p:clrMapOvr>
  <p:transition spd="med">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6146" name="Rectangle 2"/>
          <p:cNvSpPr>
            <a:spLocks noGrp="1"/>
          </p:cNvSpPr>
          <p:nvPr>
            <p:ph type="title"/>
          </p:nvPr>
        </p:nvSpPr>
        <p:spPr>
          <a:ln/>
        </p:spPr>
        <p:txBody>
          <a:bodyPr vert="horz" wrap="square" lIns="91440" tIns="45720" rIns="91440" bIns="45720" anchor="b"/>
          <a:p>
            <a:pPr eaLnBrk="1" hangingPunct="1"/>
            <a:r>
              <a:rPr lang="zh-CN" altLang="en-US" dirty="0">
                <a:ea typeface="黑体" panose="02010609060101010101" pitchFamily="2" charset="-122"/>
              </a:rPr>
              <a:t>目录</a:t>
            </a:r>
            <a:endParaRPr lang="zh-CN" altLang="en-US" dirty="0">
              <a:ea typeface="黑体" panose="02010609060101010101" pitchFamily="2" charset="-122"/>
            </a:endParaRPr>
          </a:p>
        </p:txBody>
      </p:sp>
      <p:sp>
        <p:nvSpPr>
          <p:cNvPr id="6147" name="Rectangle 3"/>
          <p:cNvSpPr>
            <a:spLocks noGrp="1"/>
          </p:cNvSpPr>
          <p:nvPr>
            <p:ph idx="1"/>
          </p:nvPr>
        </p:nvSpPr>
        <p:spPr>
          <a:xfrm>
            <a:off x="971550" y="1916113"/>
            <a:ext cx="7710488" cy="4321175"/>
          </a:xfrm>
          <a:ln/>
        </p:spPr>
        <p:txBody>
          <a:bodyPr vert="horz" wrap="square" lIns="91440" tIns="45720" rIns="91440" bIns="45720" anchor="t"/>
          <a:p>
            <a:pPr eaLnBrk="1" hangingPunct="1">
              <a:lnSpc>
                <a:spcPts val="2800"/>
              </a:lnSpc>
              <a:spcBef>
                <a:spcPct val="0"/>
              </a:spcBef>
            </a:pPr>
            <a:r>
              <a:rPr lang="zh-CN" altLang="en-US" sz="2000" dirty="0">
                <a:latin typeface="黑体" panose="02010609060101010101" pitchFamily="2" charset="-122"/>
                <a:ea typeface="黑体" panose="02010609060101010101" pitchFamily="2" charset="-122"/>
              </a:rPr>
              <a:t>第一章 市场营销总论</a:t>
            </a:r>
            <a:endParaRPr lang="zh-CN" altLang="en-US" sz="2000" dirty="0">
              <a:latin typeface="黑体" panose="02010609060101010101" pitchFamily="2" charset="-122"/>
              <a:ea typeface="黑体" panose="02010609060101010101" pitchFamily="2" charset="-122"/>
            </a:endParaRPr>
          </a:p>
          <a:p>
            <a:pPr eaLnBrk="1" hangingPunct="1">
              <a:lnSpc>
                <a:spcPts val="2800"/>
              </a:lnSpc>
              <a:spcBef>
                <a:spcPct val="0"/>
              </a:spcBef>
            </a:pPr>
            <a:r>
              <a:rPr lang="zh-CN" altLang="en-US" sz="2000" dirty="0">
                <a:latin typeface="黑体" panose="02010609060101010101" pitchFamily="2" charset="-122"/>
                <a:ea typeface="黑体" panose="02010609060101010101" pitchFamily="2" charset="-122"/>
              </a:rPr>
              <a:t>第二章 市场营销环境分析</a:t>
            </a:r>
            <a:endParaRPr lang="zh-CN" altLang="en-US" sz="2000" dirty="0">
              <a:latin typeface="黑体" panose="02010609060101010101" pitchFamily="2" charset="-122"/>
              <a:ea typeface="黑体" panose="02010609060101010101" pitchFamily="2" charset="-122"/>
            </a:endParaRPr>
          </a:p>
          <a:p>
            <a:pPr eaLnBrk="1" hangingPunct="1">
              <a:lnSpc>
                <a:spcPts val="2800"/>
              </a:lnSpc>
              <a:spcBef>
                <a:spcPct val="0"/>
              </a:spcBef>
            </a:pPr>
            <a:r>
              <a:rPr lang="zh-CN" altLang="en-US" sz="2000" dirty="0">
                <a:latin typeface="黑体" panose="02010609060101010101" pitchFamily="2" charset="-122"/>
                <a:ea typeface="黑体" panose="02010609060101010101" pitchFamily="2" charset="-122"/>
              </a:rPr>
              <a:t>第三章 购买行为分析</a:t>
            </a:r>
            <a:endParaRPr lang="zh-CN" altLang="en-US" sz="2000" dirty="0">
              <a:latin typeface="黑体" panose="02010609060101010101" pitchFamily="2" charset="-122"/>
              <a:ea typeface="黑体" panose="02010609060101010101" pitchFamily="2" charset="-122"/>
            </a:endParaRPr>
          </a:p>
          <a:p>
            <a:pPr eaLnBrk="1" hangingPunct="1">
              <a:lnSpc>
                <a:spcPts val="2800"/>
              </a:lnSpc>
              <a:spcBef>
                <a:spcPct val="0"/>
              </a:spcBef>
            </a:pPr>
            <a:r>
              <a:rPr lang="zh-CN" altLang="en-US" sz="2000" dirty="0">
                <a:latin typeface="黑体" panose="02010609060101010101" pitchFamily="2" charset="-122"/>
                <a:ea typeface="黑体" panose="02010609060101010101" pitchFamily="2" charset="-122"/>
              </a:rPr>
              <a:t>第四章 目标市场战略</a:t>
            </a:r>
            <a:endParaRPr lang="zh-CN" altLang="en-US" sz="2000" dirty="0">
              <a:latin typeface="黑体" panose="02010609060101010101" pitchFamily="2" charset="-122"/>
              <a:ea typeface="黑体" panose="02010609060101010101" pitchFamily="2" charset="-122"/>
            </a:endParaRPr>
          </a:p>
          <a:p>
            <a:pPr eaLnBrk="1" hangingPunct="1">
              <a:lnSpc>
                <a:spcPts val="2800"/>
              </a:lnSpc>
              <a:spcBef>
                <a:spcPct val="0"/>
              </a:spcBef>
            </a:pPr>
            <a:r>
              <a:rPr lang="zh-CN" altLang="en-US" sz="2000" dirty="0">
                <a:latin typeface="黑体" panose="02010609060101010101" pitchFamily="2" charset="-122"/>
                <a:ea typeface="黑体" panose="02010609060101010101" pitchFamily="2" charset="-122"/>
              </a:rPr>
              <a:t>第五章 市场营销调研与预测</a:t>
            </a:r>
            <a:endParaRPr lang="zh-CN" altLang="en-US" sz="2000" dirty="0">
              <a:latin typeface="黑体" panose="02010609060101010101" pitchFamily="2" charset="-122"/>
              <a:ea typeface="黑体" panose="02010609060101010101" pitchFamily="2" charset="-122"/>
            </a:endParaRPr>
          </a:p>
          <a:p>
            <a:pPr eaLnBrk="1" hangingPunct="1">
              <a:lnSpc>
                <a:spcPts val="2800"/>
              </a:lnSpc>
              <a:spcBef>
                <a:spcPct val="0"/>
              </a:spcBef>
            </a:pPr>
            <a:r>
              <a:rPr lang="zh-CN" altLang="en-US" sz="2000" dirty="0">
                <a:latin typeface="黑体" panose="02010609060101010101" pitchFamily="2" charset="-122"/>
                <a:ea typeface="黑体" panose="02010609060101010101" pitchFamily="2" charset="-122"/>
              </a:rPr>
              <a:t>第六章 产品策略</a:t>
            </a:r>
            <a:endParaRPr lang="zh-CN" altLang="en-US" sz="2000" dirty="0">
              <a:latin typeface="黑体" panose="02010609060101010101" pitchFamily="2" charset="-122"/>
              <a:ea typeface="黑体" panose="02010609060101010101" pitchFamily="2" charset="-122"/>
            </a:endParaRPr>
          </a:p>
          <a:p>
            <a:pPr eaLnBrk="1" hangingPunct="1">
              <a:lnSpc>
                <a:spcPts val="2800"/>
              </a:lnSpc>
              <a:spcBef>
                <a:spcPct val="0"/>
              </a:spcBef>
            </a:pPr>
            <a:r>
              <a:rPr lang="zh-CN" altLang="en-US" sz="2000" u="sng" dirty="0">
                <a:solidFill>
                  <a:schemeClr val="hlink"/>
                </a:solidFill>
                <a:latin typeface="黑体" panose="02010609060101010101" pitchFamily="2" charset="-122"/>
                <a:ea typeface="黑体" panose="02010609060101010101" pitchFamily="2" charset="-122"/>
              </a:rPr>
              <a:t>第七章 价格策略</a:t>
            </a:r>
            <a:endParaRPr lang="zh-CN" altLang="en-US" sz="2000" u="sng" dirty="0">
              <a:solidFill>
                <a:schemeClr val="hlink"/>
              </a:solidFill>
              <a:latin typeface="黑体" panose="02010609060101010101" pitchFamily="2" charset="-122"/>
              <a:ea typeface="黑体" panose="02010609060101010101" pitchFamily="2" charset="-122"/>
            </a:endParaRPr>
          </a:p>
          <a:p>
            <a:pPr eaLnBrk="1" hangingPunct="1">
              <a:lnSpc>
                <a:spcPts val="2800"/>
              </a:lnSpc>
              <a:spcBef>
                <a:spcPct val="0"/>
              </a:spcBef>
            </a:pPr>
            <a:r>
              <a:rPr lang="zh-CN" altLang="en-US" sz="2000" dirty="0">
                <a:solidFill>
                  <a:schemeClr val="folHlink"/>
                </a:solidFill>
                <a:latin typeface="黑体" panose="02010609060101010101" pitchFamily="2" charset="-122"/>
                <a:ea typeface="黑体" panose="02010609060101010101" pitchFamily="2" charset="-122"/>
              </a:rPr>
              <a:t>第八章 分销渠道策略</a:t>
            </a:r>
            <a:endParaRPr lang="zh-CN" altLang="en-US" sz="2000" dirty="0">
              <a:solidFill>
                <a:schemeClr val="folHlink"/>
              </a:solidFill>
              <a:latin typeface="黑体" panose="02010609060101010101" pitchFamily="2" charset="-122"/>
              <a:ea typeface="黑体" panose="02010609060101010101" pitchFamily="2" charset="-122"/>
            </a:endParaRPr>
          </a:p>
          <a:p>
            <a:pPr eaLnBrk="1" hangingPunct="1">
              <a:lnSpc>
                <a:spcPts val="2800"/>
              </a:lnSpc>
              <a:spcBef>
                <a:spcPct val="0"/>
              </a:spcBef>
            </a:pPr>
            <a:r>
              <a:rPr lang="zh-CN" altLang="en-US" sz="2000" dirty="0">
                <a:solidFill>
                  <a:schemeClr val="folHlink"/>
                </a:solidFill>
                <a:latin typeface="黑体" panose="02010609060101010101" pitchFamily="2" charset="-122"/>
                <a:ea typeface="黑体" panose="02010609060101010101" pitchFamily="2" charset="-122"/>
              </a:rPr>
              <a:t>第九章 促销策略</a:t>
            </a:r>
            <a:endParaRPr lang="zh-CN" altLang="en-US" sz="2000" dirty="0">
              <a:solidFill>
                <a:schemeClr val="folHlink"/>
              </a:solidFill>
              <a:latin typeface="黑体" panose="02010609060101010101" pitchFamily="2" charset="-122"/>
              <a:ea typeface="黑体" panose="02010609060101010101" pitchFamily="2" charset="-122"/>
            </a:endParaRPr>
          </a:p>
          <a:p>
            <a:pPr eaLnBrk="1" hangingPunct="1">
              <a:lnSpc>
                <a:spcPts val="2800"/>
              </a:lnSpc>
              <a:spcBef>
                <a:spcPct val="0"/>
              </a:spcBef>
            </a:pPr>
            <a:r>
              <a:rPr lang="zh-CN" altLang="en-US" sz="2000" dirty="0">
                <a:solidFill>
                  <a:schemeClr val="folHlink"/>
                </a:solidFill>
                <a:latin typeface="黑体" panose="02010609060101010101" pitchFamily="2" charset="-122"/>
                <a:ea typeface="黑体" panose="02010609060101010101" pitchFamily="2" charset="-122"/>
              </a:rPr>
              <a:t>第十章 服务市场营销</a:t>
            </a:r>
            <a:endParaRPr lang="zh-CN" altLang="en-US" sz="2000" dirty="0">
              <a:solidFill>
                <a:schemeClr val="folHlink"/>
              </a:solidFill>
              <a:latin typeface="黑体" panose="02010609060101010101" pitchFamily="2" charset="-122"/>
              <a:ea typeface="黑体" panose="02010609060101010101" pitchFamily="2" charset="-122"/>
            </a:endParaRPr>
          </a:p>
          <a:p>
            <a:pPr eaLnBrk="1" hangingPunct="1">
              <a:lnSpc>
                <a:spcPts val="2800"/>
              </a:lnSpc>
              <a:spcBef>
                <a:spcPct val="0"/>
              </a:spcBef>
            </a:pPr>
            <a:r>
              <a:rPr lang="zh-CN" altLang="en-US" sz="2000" dirty="0">
                <a:solidFill>
                  <a:schemeClr val="folHlink"/>
                </a:solidFill>
                <a:latin typeface="黑体" panose="02010609060101010101" pitchFamily="2" charset="-122"/>
                <a:ea typeface="黑体" panose="02010609060101010101" pitchFamily="2" charset="-122"/>
              </a:rPr>
              <a:t>第十一章 市场营销计划、组织与控制</a:t>
            </a:r>
            <a:endParaRPr lang="zh-CN" altLang="en-US" sz="2000" dirty="0">
              <a:solidFill>
                <a:schemeClr val="folHlink"/>
              </a:solidFill>
              <a:latin typeface="黑体" panose="02010609060101010101" pitchFamily="2" charset="-122"/>
              <a:ea typeface="黑体" panose="02010609060101010101" pitchFamily="2" charset="-122"/>
            </a:endParaRPr>
          </a:p>
          <a:p>
            <a:pPr eaLnBrk="1" hangingPunct="1">
              <a:lnSpc>
                <a:spcPts val="2800"/>
              </a:lnSpc>
              <a:spcBef>
                <a:spcPct val="0"/>
              </a:spcBef>
            </a:pPr>
            <a:r>
              <a:rPr lang="zh-CN" altLang="en-US" sz="2000" dirty="0">
                <a:solidFill>
                  <a:schemeClr val="folHlink"/>
                </a:solidFill>
                <a:latin typeface="黑体" panose="02010609060101010101" pitchFamily="2" charset="-122"/>
                <a:ea typeface="黑体" panose="02010609060101010101" pitchFamily="2" charset="-122"/>
              </a:rPr>
              <a:t>第十二章 几种主要的新潮营销方式简介</a:t>
            </a:r>
            <a:endParaRPr lang="zh-CN" altLang="en-US" sz="2000" dirty="0">
              <a:solidFill>
                <a:schemeClr val="folHlink"/>
              </a:solidFill>
              <a:latin typeface="黑体" panose="02010609060101010101" pitchFamily="2" charset="-122"/>
              <a:ea typeface="黑体" panose="02010609060101010101" pitchFamily="2" charset="-122"/>
            </a:endParaRPr>
          </a:p>
        </p:txBody>
      </p:sp>
      <p:pic>
        <p:nvPicPr>
          <p:cNvPr id="6148" name="Picture 4" descr="BD05299_"/>
          <p:cNvPicPr>
            <a:picLocks noChangeAspect="1"/>
          </p:cNvPicPr>
          <p:nvPr/>
        </p:nvPicPr>
        <p:blipFill>
          <a:blip r:embed="rId1"/>
          <a:stretch>
            <a:fillRect/>
          </a:stretch>
        </p:blipFill>
        <p:spPr>
          <a:xfrm>
            <a:off x="4859338" y="3357563"/>
            <a:ext cx="3743325" cy="1846262"/>
          </a:xfrm>
          <a:prstGeom prst="rect">
            <a:avLst/>
          </a:prstGeom>
          <a:noFill/>
          <a:ln w="9525">
            <a:noFill/>
          </a:ln>
        </p:spPr>
      </p:pic>
    </p:spTree>
  </p:cSld>
  <p:clrMapOvr>
    <a:masterClrMapping/>
  </p:clrMapOvr>
  <p:transition spd="med">
    <p:diamon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26626" name="Rectangle 2"/>
          <p:cNvSpPr>
            <a:spLocks noGrp="1"/>
          </p:cNvSpPr>
          <p:nvPr>
            <p:ph type="title"/>
          </p:nvPr>
        </p:nvSpPr>
        <p:spPr>
          <a:xfrm>
            <a:off x="1042988" y="476250"/>
            <a:ext cx="7742237" cy="1143000"/>
          </a:xfrm>
          <a:ln/>
        </p:spPr>
        <p:txBody>
          <a:bodyPr vert="horz" wrap="square" lIns="91440" tIns="45720" rIns="91440" bIns="45720" anchor="b"/>
          <a:p>
            <a:pPr eaLnBrk="1" hangingPunct="1"/>
            <a:r>
              <a:rPr lang="zh-CN" altLang="en-US" dirty="0">
                <a:solidFill>
                  <a:srgbClr val="0000FF"/>
                </a:solidFill>
                <a:ea typeface="黑体" panose="02010609060101010101" pitchFamily="2" charset="-122"/>
              </a:rPr>
              <a:t>第二节 企业定价的程序和方法</a:t>
            </a:r>
            <a:endParaRPr lang="zh-CN" altLang="en-US" dirty="0">
              <a:solidFill>
                <a:srgbClr val="0000FF"/>
              </a:solidFill>
              <a:ea typeface="黑体" panose="02010609060101010101" pitchFamily="2" charset="-122"/>
            </a:endParaRPr>
          </a:p>
        </p:txBody>
      </p:sp>
      <p:sp>
        <p:nvSpPr>
          <p:cNvPr id="26627" name="Rectangle 3"/>
          <p:cNvSpPr>
            <a:spLocks noGrp="1"/>
          </p:cNvSpPr>
          <p:nvPr>
            <p:ph idx="1"/>
          </p:nvPr>
        </p:nvSpPr>
        <p:spPr>
          <a:xfrm>
            <a:off x="1187450" y="2060575"/>
            <a:ext cx="7705725" cy="3740150"/>
          </a:xfrm>
          <a:ln/>
        </p:spPr>
        <p:txBody>
          <a:bodyPr vert="horz" wrap="square" lIns="91440" tIns="45720" rIns="91440" bIns="45720" anchor="t"/>
          <a:p>
            <a:pPr eaLnBrk="1" hangingPunct="1">
              <a:lnSpc>
                <a:spcPct val="200000"/>
              </a:lnSpc>
              <a:spcAft>
                <a:spcPts val="1200"/>
              </a:spcAft>
              <a:buNone/>
            </a:pPr>
            <a:r>
              <a:rPr lang="zh-CN" altLang="en-US" dirty="0">
                <a:solidFill>
                  <a:srgbClr val="FF0000"/>
                </a:solidFill>
                <a:ea typeface="黑体" panose="02010609060101010101" pitchFamily="2" charset="-122"/>
              </a:rPr>
              <a:t>一、</a:t>
            </a:r>
            <a:r>
              <a:rPr lang="zh-CN" altLang="en-US" dirty="0">
                <a:solidFill>
                  <a:srgbClr val="FF0000"/>
                </a:solidFill>
                <a:ea typeface="黑体" panose="02010609060101010101" pitchFamily="2" charset="-122"/>
                <a:hlinkClick r:id="rId1" action="ppaction://hlinksldjump"/>
              </a:rPr>
              <a:t>定价的程序</a:t>
            </a:r>
            <a:endParaRPr lang="zh-CN" altLang="en-US" dirty="0">
              <a:solidFill>
                <a:srgbClr val="FF0000"/>
              </a:solidFill>
              <a:ea typeface="黑体" panose="02010609060101010101" pitchFamily="2" charset="-122"/>
            </a:endParaRPr>
          </a:p>
          <a:p>
            <a:pPr eaLnBrk="1" hangingPunct="1">
              <a:lnSpc>
                <a:spcPct val="200000"/>
              </a:lnSpc>
              <a:spcAft>
                <a:spcPts val="1200"/>
              </a:spcAft>
              <a:buNone/>
            </a:pPr>
            <a:r>
              <a:rPr lang="zh-CN" altLang="en-US" dirty="0">
                <a:solidFill>
                  <a:srgbClr val="FF0000"/>
                </a:solidFill>
                <a:ea typeface="黑体" panose="02010609060101010101" pitchFamily="2" charset="-122"/>
              </a:rPr>
              <a:t>二、</a:t>
            </a:r>
            <a:r>
              <a:rPr lang="zh-CN" altLang="en-US" dirty="0">
                <a:solidFill>
                  <a:srgbClr val="FF0000"/>
                </a:solidFill>
                <a:ea typeface="黑体" panose="02010609060101010101" pitchFamily="2" charset="-122"/>
                <a:hlinkClick r:id="rId2" action="ppaction://hlinksldjump"/>
              </a:rPr>
              <a:t>定价的方法</a:t>
            </a:r>
            <a:endParaRPr lang="zh-CN" altLang="en-US" dirty="0">
              <a:solidFill>
                <a:srgbClr val="FF0000"/>
              </a:solidFill>
              <a:ea typeface="黑体" panose="02010609060101010101" pitchFamily="2" charset="-122"/>
            </a:endParaRPr>
          </a:p>
        </p:txBody>
      </p:sp>
      <p:pic>
        <p:nvPicPr>
          <p:cNvPr id="26628" name="Picture 8" descr="ss"/>
          <p:cNvPicPr>
            <a:picLocks noChangeAspect="1"/>
          </p:cNvPicPr>
          <p:nvPr/>
        </p:nvPicPr>
        <p:blipFill>
          <a:blip r:embed="rId3"/>
          <a:stretch>
            <a:fillRect/>
          </a:stretch>
        </p:blipFill>
        <p:spPr>
          <a:xfrm>
            <a:off x="5076825" y="2060575"/>
            <a:ext cx="3170238" cy="4464050"/>
          </a:xfrm>
          <a:prstGeom prst="rect">
            <a:avLst/>
          </a:prstGeom>
          <a:noFill/>
          <a:ln w="9525">
            <a:noFill/>
          </a:ln>
        </p:spPr>
      </p:pic>
    </p:spTree>
  </p:cSld>
  <p:clrMapOvr>
    <a:masterClrMapping/>
  </p:clrMapOvr>
  <p:transition spd="med">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27650" name="Rectangle 2"/>
          <p:cNvSpPr>
            <a:spLocks noGrp="1"/>
          </p:cNvSpPr>
          <p:nvPr>
            <p:ph type="title"/>
          </p:nvPr>
        </p:nvSpPr>
        <p:spPr>
          <a:ln/>
        </p:spPr>
        <p:txBody>
          <a:bodyPr vert="horz" wrap="square" lIns="91440" tIns="45720" rIns="91440" bIns="45720" anchor="b"/>
          <a:p>
            <a:pPr eaLnBrk="1" hangingPunct="1"/>
            <a:r>
              <a:rPr lang="zh-CN" altLang="en-US" dirty="0">
                <a:solidFill>
                  <a:srgbClr val="0000FF"/>
                </a:solidFill>
                <a:ea typeface="黑体" panose="02010609060101010101" pitchFamily="2" charset="-122"/>
              </a:rPr>
              <a:t>一、定价的程序</a:t>
            </a:r>
            <a:endParaRPr lang="zh-CN" altLang="en-US" dirty="0">
              <a:solidFill>
                <a:srgbClr val="0000FF"/>
              </a:solidFill>
              <a:ea typeface="黑体" panose="02010609060101010101" pitchFamily="2" charset="-122"/>
            </a:endParaRPr>
          </a:p>
        </p:txBody>
      </p:sp>
      <p:grpSp>
        <p:nvGrpSpPr>
          <p:cNvPr id="27651" name="Group 16"/>
          <p:cNvGrpSpPr/>
          <p:nvPr/>
        </p:nvGrpSpPr>
        <p:grpSpPr>
          <a:xfrm>
            <a:off x="1258888" y="2276475"/>
            <a:ext cx="7345362" cy="3841750"/>
            <a:chOff x="431" y="1434"/>
            <a:chExt cx="4816" cy="2420"/>
          </a:xfrm>
        </p:grpSpPr>
        <p:sp>
          <p:nvSpPr>
            <p:cNvPr id="23558" name="AutoShape 3" descr="羊皮纸"/>
            <p:cNvSpPr>
              <a:spLocks noChangeArrowheads="1"/>
            </p:cNvSpPr>
            <p:nvPr/>
          </p:nvSpPr>
          <p:spPr bwMode="auto">
            <a:xfrm>
              <a:off x="431" y="1434"/>
              <a:ext cx="2177" cy="288"/>
            </a:xfrm>
            <a:prstGeom prst="flowChartAlternateProcess">
              <a:avLst/>
            </a:prstGeom>
            <a:blipFill dpi="0" rotWithShape="1">
              <a:blip r:embed="rId1" cstate="print"/>
              <a:srcRect/>
              <a:tile tx="0" ty="0" sx="100000" sy="100000" flip="none" algn="tl"/>
            </a:blipFill>
            <a:ln w="9525">
              <a:noFill/>
              <a:miter lim="800000"/>
            </a:ln>
            <a:effectLst>
              <a:outerShdw dist="107763" dir="13500000" algn="ctr" rotWithShape="0">
                <a:srgbClr val="808080">
                  <a:alpha val="50000"/>
                </a:srgb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黑体" panose="02010609060101010101" pitchFamily="2" charset="-122"/>
                  <a:cs typeface="+mn-cs"/>
                </a:rPr>
                <a:t>明确定价目标</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黑体" panose="02010609060101010101" pitchFamily="2" charset="-122"/>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Times New Roman" panose="02020603050405020304" pitchFamily="18" charset="0"/>
                <a:ea typeface="黑体" panose="02010609060101010101" pitchFamily="2" charset="-122"/>
                <a:cs typeface="+mn-cs"/>
              </a:endParaRPr>
            </a:p>
          </p:txBody>
        </p:sp>
        <p:sp>
          <p:nvSpPr>
            <p:cNvPr id="23559" name="AutoShape 4" descr="羊皮纸"/>
            <p:cNvSpPr>
              <a:spLocks noChangeArrowheads="1"/>
            </p:cNvSpPr>
            <p:nvPr/>
          </p:nvSpPr>
          <p:spPr bwMode="auto">
            <a:xfrm>
              <a:off x="431" y="1933"/>
              <a:ext cx="2222" cy="288"/>
            </a:xfrm>
            <a:prstGeom prst="flowChartAlternateProcess">
              <a:avLst/>
            </a:prstGeom>
            <a:blipFill dpi="0" rotWithShape="1">
              <a:blip r:embed="rId1" cstate="print"/>
              <a:srcRect/>
              <a:tile tx="0" ty="0" sx="100000" sy="100000" flip="none" algn="tl"/>
            </a:blipFill>
            <a:ln w="9525">
              <a:noFill/>
              <a:miter lim="800000"/>
            </a:ln>
            <a:effectLst>
              <a:outerShdw dist="107763" dir="13500000" algn="ctr" rotWithShape="0">
                <a:srgbClr val="808080">
                  <a:alpha val="50000"/>
                </a:srgb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黑体" panose="02010609060101010101" pitchFamily="2" charset="-122"/>
                  <a:cs typeface="+mn-cs"/>
                </a:rPr>
                <a:t>测定需求</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黑体" panose="02010609060101010101" pitchFamily="2" charset="-122"/>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zh-CN" sz="10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3560" name="AutoShape 5" descr="羊皮纸"/>
            <p:cNvSpPr>
              <a:spLocks noChangeArrowheads="1"/>
            </p:cNvSpPr>
            <p:nvPr/>
          </p:nvSpPr>
          <p:spPr bwMode="auto">
            <a:xfrm>
              <a:off x="431" y="2478"/>
              <a:ext cx="2223" cy="288"/>
            </a:xfrm>
            <a:prstGeom prst="flowChartAlternateProcess">
              <a:avLst/>
            </a:prstGeom>
            <a:blipFill dpi="0" rotWithShape="1">
              <a:blip r:embed="rId1" cstate="print"/>
              <a:srcRect/>
              <a:tile tx="0" ty="0" sx="100000" sy="100000" flip="none" algn="tl"/>
            </a:blipFill>
            <a:ln w="9525">
              <a:noFill/>
              <a:miter lim="800000"/>
            </a:ln>
            <a:effectLst>
              <a:outerShdw dist="107763" dir="13500000" algn="ctr" rotWithShape="0">
                <a:srgbClr val="808080">
                  <a:alpha val="50000"/>
                </a:srgb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黑体" panose="02010609060101010101" pitchFamily="2" charset="-122"/>
                  <a:cs typeface="+mn-cs"/>
                </a:rPr>
                <a:t>估算成本</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黑体" panose="02010609060101010101" pitchFamily="2" charset="-122"/>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zh-CN" sz="1000" b="1" i="0" u="none" strike="noStrike" kern="1200" cap="none" spc="0" normalizeH="0" baseline="0" noProof="0">
                <a:ln>
                  <a:noFill/>
                </a:ln>
                <a:solidFill>
                  <a:schemeClr val="tx1"/>
                </a:solidFill>
                <a:effectLst/>
                <a:uLnTx/>
                <a:uFillTx/>
                <a:latin typeface="Times New Roman" panose="02020603050405020304" pitchFamily="18" charset="0"/>
                <a:ea typeface="黑体" panose="02010609060101010101" pitchFamily="2" charset="-122"/>
                <a:cs typeface="+mn-cs"/>
              </a:endParaRPr>
            </a:p>
          </p:txBody>
        </p:sp>
        <p:sp>
          <p:nvSpPr>
            <p:cNvPr id="23561" name="AutoShape 6" descr="羊皮纸"/>
            <p:cNvSpPr>
              <a:spLocks noChangeArrowheads="1"/>
            </p:cNvSpPr>
            <p:nvPr/>
          </p:nvSpPr>
          <p:spPr bwMode="auto">
            <a:xfrm>
              <a:off x="431" y="3022"/>
              <a:ext cx="2359" cy="288"/>
            </a:xfrm>
            <a:prstGeom prst="flowChartAlternateProcess">
              <a:avLst/>
            </a:prstGeom>
            <a:blipFill dpi="0" rotWithShape="1">
              <a:blip r:embed="rId1" cstate="print"/>
              <a:srcRect/>
              <a:tile tx="0" ty="0" sx="100000" sy="100000" flip="none" algn="tl"/>
            </a:blipFill>
            <a:ln w="9525">
              <a:noFill/>
              <a:miter lim="800000"/>
            </a:ln>
            <a:effectLst>
              <a:outerShdw dist="107763" dir="13500000" algn="ctr" rotWithShape="0">
                <a:srgbClr val="808080">
                  <a:alpha val="50000"/>
                </a:srgb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黑体" panose="02010609060101010101" pitchFamily="2" charset="-122"/>
                  <a:cs typeface="+mn-cs"/>
                </a:rPr>
                <a:t>掌握竞争者的产品和价格</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黑体" panose="02010609060101010101" pitchFamily="2" charset="-122"/>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3562" name="AutoShape 7" descr="羊皮纸"/>
            <p:cNvSpPr>
              <a:spLocks noChangeArrowheads="1"/>
            </p:cNvSpPr>
            <p:nvPr/>
          </p:nvSpPr>
          <p:spPr bwMode="auto">
            <a:xfrm>
              <a:off x="431" y="3566"/>
              <a:ext cx="2313" cy="288"/>
            </a:xfrm>
            <a:prstGeom prst="flowChartAlternateProcess">
              <a:avLst/>
            </a:prstGeom>
            <a:blipFill dpi="0" rotWithShape="1">
              <a:blip r:embed="rId1" cstate="print"/>
              <a:srcRect/>
              <a:tile tx="0" ty="0" sx="100000" sy="100000" flip="none" algn="tl"/>
            </a:blipFill>
            <a:ln w="9525">
              <a:noFill/>
              <a:miter lim="800000"/>
            </a:ln>
            <a:effectLst>
              <a:outerShdw dist="107763" dir="13500000" algn="ctr" rotWithShape="0">
                <a:srgbClr val="808080">
                  <a:alpha val="50000"/>
                </a:srgb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黑体" panose="02010609060101010101" pitchFamily="2" charset="-122"/>
                  <a:cs typeface="+mn-cs"/>
                </a:rPr>
                <a:t>选择定价方法</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黑体" panose="02010609060101010101" pitchFamily="2" charset="-122"/>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zh-CN" sz="1000" b="1" i="0" u="none" strike="noStrike" kern="1200" cap="none" spc="0" normalizeH="0" baseline="0" noProof="0">
                <a:ln>
                  <a:noFill/>
                </a:ln>
                <a:solidFill>
                  <a:schemeClr val="tx1"/>
                </a:solidFill>
                <a:effectLst/>
                <a:uLnTx/>
                <a:uFillTx/>
                <a:latin typeface="Times New Roman" panose="02020603050405020304" pitchFamily="18" charset="0"/>
                <a:ea typeface="黑体" panose="02010609060101010101" pitchFamily="2" charset="-122"/>
                <a:cs typeface="+mn-cs"/>
              </a:endParaRPr>
            </a:p>
          </p:txBody>
        </p:sp>
        <p:sp>
          <p:nvSpPr>
            <p:cNvPr id="23563" name="AutoShape 8" descr="粉色面巾纸"/>
            <p:cNvSpPr>
              <a:spLocks noChangeArrowheads="1"/>
            </p:cNvSpPr>
            <p:nvPr/>
          </p:nvSpPr>
          <p:spPr bwMode="auto">
            <a:xfrm>
              <a:off x="3545" y="2229"/>
              <a:ext cx="1702" cy="1056"/>
            </a:xfrm>
            <a:prstGeom prst="flowChartDecision">
              <a:avLst/>
            </a:prstGeom>
            <a:blipFill dpi="0" rotWithShape="1">
              <a:blip r:embed="rId2" cstate="print"/>
              <a:srcRect/>
              <a:tile tx="0" ty="0" sx="100000" sy="100000" flip="none" algn="tl"/>
            </a:blipFill>
            <a:ln w="9525">
              <a:noFill/>
              <a:miter lim="800000"/>
            </a:ln>
            <a:effectLst>
              <a:outerShdw dist="107763" dir="13500000" algn="ctr" rotWithShape="0">
                <a:srgbClr val="808080">
                  <a:alpha val="50000"/>
                </a:srgb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黑体" panose="02010609060101010101" pitchFamily="2" charset="-122"/>
                  <a:cs typeface="+mn-cs"/>
                </a:rPr>
                <a:t>确定最</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黑体" panose="02010609060101010101" pitchFamily="2"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黑体" panose="02010609060101010101" pitchFamily="2" charset="-122"/>
                  <a:cs typeface="+mn-cs"/>
                </a:rPr>
                <a:t>终价格</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黑体" panose="02010609060101010101" pitchFamily="2" charset="-122"/>
                <a:cs typeface="+mn-cs"/>
              </a:endParaRPr>
            </a:p>
          </p:txBody>
        </p:sp>
        <p:sp>
          <p:nvSpPr>
            <p:cNvPr id="27658" name="AutoShape 9" descr="花束"/>
            <p:cNvSpPr/>
            <p:nvPr/>
          </p:nvSpPr>
          <p:spPr>
            <a:xfrm>
              <a:off x="1323" y="1706"/>
              <a:ext cx="305" cy="240"/>
            </a:xfrm>
            <a:prstGeom prst="downArrow">
              <a:avLst>
                <a:gd name="adj1" fmla="val 50000"/>
                <a:gd name="adj2" fmla="val 25000"/>
              </a:avLst>
            </a:prstGeom>
            <a:blipFill rotWithShape="1">
              <a:blip r:embed="rId3"/>
            </a:blipFill>
            <a:ln w="9525">
              <a:noFill/>
            </a:ln>
            <a:effectLst>
              <a:prstShdw prst="shdw17" dist="17961" dir="2699999">
                <a:srgbClr val="7A7A99"/>
              </a:prstShdw>
            </a:effectLst>
          </p:spPr>
          <p:txBody>
            <a:bodyPr wrap="none" anchor="ctr"/>
            <a:p>
              <a:endParaRPr lang="zh-CN" altLang="en-US" dirty="0">
                <a:latin typeface="Tahoma" panose="020B0604030504040204" pitchFamily="34" charset="0"/>
                <a:ea typeface="宋体" panose="02010600030101010101" pitchFamily="2" charset="-122"/>
              </a:endParaRPr>
            </a:p>
          </p:txBody>
        </p:sp>
        <p:sp>
          <p:nvSpPr>
            <p:cNvPr id="27659" name="AutoShape 10" descr="花束"/>
            <p:cNvSpPr/>
            <p:nvPr/>
          </p:nvSpPr>
          <p:spPr>
            <a:xfrm>
              <a:off x="1323" y="2234"/>
              <a:ext cx="305" cy="240"/>
            </a:xfrm>
            <a:prstGeom prst="downArrow">
              <a:avLst>
                <a:gd name="adj1" fmla="val 50000"/>
                <a:gd name="adj2" fmla="val 25000"/>
              </a:avLst>
            </a:prstGeom>
            <a:blipFill rotWithShape="1">
              <a:blip r:embed="rId3"/>
            </a:blipFill>
            <a:ln w="9525">
              <a:noFill/>
            </a:ln>
            <a:effectLst>
              <a:prstShdw prst="shdw17" dist="17961" dir="2699999">
                <a:srgbClr val="7A7A99"/>
              </a:prstShdw>
            </a:effectLst>
          </p:spPr>
          <p:txBody>
            <a:bodyPr wrap="none" anchor="ctr"/>
            <a:p>
              <a:endParaRPr lang="zh-CN" altLang="en-US" dirty="0">
                <a:latin typeface="Tahoma" panose="020B0604030504040204" pitchFamily="34" charset="0"/>
                <a:ea typeface="宋体" panose="02010600030101010101" pitchFamily="2" charset="-122"/>
              </a:endParaRPr>
            </a:p>
          </p:txBody>
        </p:sp>
        <p:sp>
          <p:nvSpPr>
            <p:cNvPr id="27660" name="AutoShape 11" descr="花束"/>
            <p:cNvSpPr/>
            <p:nvPr/>
          </p:nvSpPr>
          <p:spPr>
            <a:xfrm>
              <a:off x="1323" y="2762"/>
              <a:ext cx="305" cy="240"/>
            </a:xfrm>
            <a:prstGeom prst="downArrow">
              <a:avLst>
                <a:gd name="adj1" fmla="val 50000"/>
                <a:gd name="adj2" fmla="val 25000"/>
              </a:avLst>
            </a:prstGeom>
            <a:blipFill rotWithShape="1">
              <a:blip r:embed="rId3"/>
            </a:blipFill>
            <a:ln w="9525">
              <a:noFill/>
            </a:ln>
            <a:effectLst>
              <a:prstShdw prst="shdw17" dist="17961" dir="2699999">
                <a:srgbClr val="7A7A99"/>
              </a:prstShdw>
            </a:effectLst>
          </p:spPr>
          <p:txBody>
            <a:bodyPr wrap="none" anchor="ctr"/>
            <a:p>
              <a:endParaRPr lang="zh-CN" altLang="en-US" dirty="0">
                <a:latin typeface="Tahoma" panose="020B0604030504040204" pitchFamily="34" charset="0"/>
                <a:ea typeface="宋体" panose="02010600030101010101" pitchFamily="2" charset="-122"/>
              </a:endParaRPr>
            </a:p>
          </p:txBody>
        </p:sp>
        <p:sp>
          <p:nvSpPr>
            <p:cNvPr id="27661" name="AutoShape 12" descr="花束"/>
            <p:cNvSpPr/>
            <p:nvPr/>
          </p:nvSpPr>
          <p:spPr>
            <a:xfrm>
              <a:off x="1323" y="3290"/>
              <a:ext cx="305" cy="240"/>
            </a:xfrm>
            <a:prstGeom prst="downArrow">
              <a:avLst>
                <a:gd name="adj1" fmla="val 50000"/>
                <a:gd name="adj2" fmla="val 25000"/>
              </a:avLst>
            </a:prstGeom>
            <a:blipFill rotWithShape="1">
              <a:blip r:embed="rId3"/>
            </a:blipFill>
            <a:ln w="9525">
              <a:noFill/>
            </a:ln>
            <a:effectLst>
              <a:prstShdw prst="shdw17" dist="17961" dir="2699999">
                <a:srgbClr val="7A7A99"/>
              </a:prstShdw>
            </a:effectLst>
          </p:spPr>
          <p:txBody>
            <a:bodyPr wrap="none" anchor="ctr"/>
            <a:p>
              <a:endParaRPr lang="zh-CN" altLang="en-US" dirty="0">
                <a:latin typeface="Tahoma" panose="020B0604030504040204" pitchFamily="34" charset="0"/>
                <a:ea typeface="宋体" panose="02010600030101010101" pitchFamily="2" charset="-122"/>
              </a:endParaRPr>
            </a:p>
          </p:txBody>
        </p:sp>
        <p:sp>
          <p:nvSpPr>
            <p:cNvPr id="27662" name="AutoShape 13" descr="花束"/>
            <p:cNvSpPr/>
            <p:nvPr/>
          </p:nvSpPr>
          <p:spPr>
            <a:xfrm>
              <a:off x="2699" y="3290"/>
              <a:ext cx="2481" cy="480"/>
            </a:xfrm>
            <a:custGeom>
              <a:avLst/>
              <a:gdLst/>
              <a:ahLst/>
              <a:cxnLst>
                <a:cxn ang="17694720">
                  <a:pos x="23" y="0"/>
                </a:cxn>
                <a:cxn ang="11796480">
                  <a:pos x="14" y="0"/>
                </a:cxn>
                <a:cxn ang="11796480">
                  <a:pos x="0" y="0"/>
                </a:cxn>
                <a:cxn ang="5898240">
                  <a:pos x="14" y="0"/>
                </a:cxn>
                <a:cxn ang="0">
                  <a:pos x="28" y="0"/>
                </a:cxn>
                <a:cxn ang="0">
                  <a:pos x="33" y="0"/>
                </a:cxn>
              </a:cxnLst>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blipFill rotWithShape="1">
              <a:blip r:embed="rId3"/>
            </a:blipFill>
            <a:ln w="9525">
              <a:noFill/>
            </a:ln>
            <a:effectLst>
              <a:prstShdw prst="shdw17" dist="17961" dir="2699999">
                <a:srgbClr val="7A7A99"/>
              </a:prstShdw>
            </a:effectLst>
          </p:spPr>
          <p:txBody>
            <a:bodyPr/>
            <a:p>
              <a:endParaRPr lang="zh-CN" altLang="en-US"/>
            </a:p>
          </p:txBody>
        </p:sp>
      </p:grpSp>
      <p:sp>
        <p:nvSpPr>
          <p:cNvPr id="27663" name="AutoShape 14">
            <a:hlinkClick r:id="rId4" action="ppaction://hlinksldjump"/>
          </p:cNvPr>
          <p:cNvSpPr/>
          <p:nvPr/>
        </p:nvSpPr>
        <p:spPr>
          <a:xfrm>
            <a:off x="7391400" y="6477000"/>
            <a:ext cx="304800" cy="228600"/>
          </a:xfrm>
          <a:prstGeom prst="actionButtonBeginning">
            <a:avLst/>
          </a:prstGeom>
          <a:solidFill>
            <a:schemeClr val="bg1"/>
          </a:solidFill>
          <a:ln w="9525" cap="flat" cmpd="sng">
            <a:solidFill>
              <a:schemeClr val="tx1"/>
            </a:solidFill>
            <a:prstDash val="solid"/>
            <a:miter/>
            <a:headEnd type="none" w="sm" len="sm"/>
            <a:tailEnd type="none" w="sm" len="sm"/>
          </a:ln>
        </p:spPr>
        <p:txBody>
          <a:bodyPr wrap="none" anchor="ctr"/>
          <a:p>
            <a:pPr algn="ctr"/>
            <a:endParaRPr lang="zh-CN" altLang="zh-CN" sz="2400" u="sng" dirty="0">
              <a:latin typeface="Times New Roman" panose="02020603050405020304" pitchFamily="18" charset="0"/>
              <a:ea typeface="宋体" panose="02010600030101010101" pitchFamily="2" charset="-122"/>
            </a:endParaRPr>
          </a:p>
        </p:txBody>
      </p:sp>
    </p:spTree>
  </p:cSld>
  <p:clrMapOvr>
    <a:masterClrMapping/>
  </p:clrMapOvr>
  <p:transition spd="med">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28674" name="Rectangle 2"/>
          <p:cNvSpPr>
            <a:spLocks noGrp="1"/>
          </p:cNvSpPr>
          <p:nvPr>
            <p:ph type="title"/>
          </p:nvPr>
        </p:nvSpPr>
        <p:spPr>
          <a:xfrm>
            <a:off x="1379538" y="214313"/>
            <a:ext cx="7459662" cy="1462087"/>
          </a:xfrm>
          <a:ln/>
        </p:spPr>
        <p:txBody>
          <a:bodyPr vert="horz" wrap="square" lIns="91440" tIns="45720" rIns="91440" bIns="45720" anchor="b"/>
          <a:p>
            <a:pPr eaLnBrk="1" hangingPunct="1"/>
            <a:r>
              <a:rPr lang="zh-CN" altLang="en-US" dirty="0">
                <a:solidFill>
                  <a:srgbClr val="0000FF"/>
                </a:solidFill>
                <a:ea typeface="黑体" panose="02010609060101010101" pitchFamily="2" charset="-122"/>
              </a:rPr>
              <a:t>二、定价的方法</a:t>
            </a:r>
            <a:endParaRPr lang="zh-CN" altLang="en-US" dirty="0">
              <a:solidFill>
                <a:srgbClr val="0000FF"/>
              </a:solidFill>
              <a:ea typeface="黑体" panose="02010609060101010101" pitchFamily="2" charset="-122"/>
            </a:endParaRPr>
          </a:p>
        </p:txBody>
      </p:sp>
      <p:sp>
        <p:nvSpPr>
          <p:cNvPr id="28675" name="Rectangle 3"/>
          <p:cNvSpPr>
            <a:spLocks noGrp="1"/>
          </p:cNvSpPr>
          <p:nvPr>
            <p:ph idx="1"/>
          </p:nvPr>
        </p:nvSpPr>
        <p:spPr>
          <a:xfrm>
            <a:off x="827088" y="2017713"/>
            <a:ext cx="8128000" cy="4114800"/>
          </a:xfrm>
          <a:ln/>
        </p:spPr>
        <p:txBody>
          <a:bodyPr vert="horz" wrap="square" lIns="91440" tIns="45720" rIns="91440" bIns="45720" anchor="t"/>
          <a:p>
            <a:pPr eaLnBrk="1" hangingPunct="1">
              <a:lnSpc>
                <a:spcPct val="120000"/>
              </a:lnSpc>
            </a:pPr>
            <a:r>
              <a:rPr lang="zh-CN" altLang="en-US" dirty="0">
                <a:ea typeface="黑体" panose="02010609060101010101" pitchFamily="2" charset="-122"/>
              </a:rPr>
              <a:t>（一）</a:t>
            </a:r>
            <a:r>
              <a:rPr lang="zh-CN" altLang="en-US" dirty="0">
                <a:ea typeface="黑体" panose="02010609060101010101" pitchFamily="2" charset="-122"/>
                <a:hlinkClick r:id="rId1" action="ppaction://hlinksldjump"/>
              </a:rPr>
              <a:t>成本导向定价法</a:t>
            </a:r>
            <a:endParaRPr lang="zh-CN" altLang="en-US" dirty="0">
              <a:ea typeface="黑体" panose="02010609060101010101" pitchFamily="2" charset="-122"/>
            </a:endParaRPr>
          </a:p>
          <a:p>
            <a:pPr eaLnBrk="1" hangingPunct="1">
              <a:lnSpc>
                <a:spcPct val="120000"/>
              </a:lnSpc>
            </a:pPr>
            <a:r>
              <a:rPr lang="zh-CN" altLang="en-US" dirty="0">
                <a:ea typeface="黑体" panose="02010609060101010101" pitchFamily="2" charset="-122"/>
              </a:rPr>
              <a:t>（二）</a:t>
            </a:r>
            <a:r>
              <a:rPr lang="zh-CN" altLang="en-US" dirty="0">
                <a:ea typeface="黑体" panose="02010609060101010101" pitchFamily="2" charset="-122"/>
                <a:hlinkClick r:id="rId2" action="ppaction://hlinksldjump"/>
              </a:rPr>
              <a:t>需求导向定价法</a:t>
            </a:r>
            <a:endParaRPr lang="zh-CN" altLang="en-US" dirty="0">
              <a:ea typeface="黑体" panose="02010609060101010101" pitchFamily="2" charset="-122"/>
            </a:endParaRPr>
          </a:p>
          <a:p>
            <a:pPr eaLnBrk="1" hangingPunct="1">
              <a:lnSpc>
                <a:spcPct val="120000"/>
              </a:lnSpc>
            </a:pPr>
            <a:r>
              <a:rPr lang="zh-CN" altLang="en-US" dirty="0">
                <a:ea typeface="黑体" panose="02010609060101010101" pitchFamily="2" charset="-122"/>
              </a:rPr>
              <a:t>（三）</a:t>
            </a:r>
            <a:r>
              <a:rPr lang="zh-CN" altLang="en-US" dirty="0">
                <a:ea typeface="黑体" panose="02010609060101010101" pitchFamily="2" charset="-122"/>
                <a:hlinkClick r:id="rId3" action="ppaction://hlinksldjump"/>
              </a:rPr>
              <a:t>竞争导向定价法</a:t>
            </a:r>
            <a:endParaRPr lang="zh-CN" altLang="en-US" dirty="0">
              <a:ea typeface="黑体" panose="02010609060101010101" pitchFamily="2" charset="-122"/>
            </a:endParaRPr>
          </a:p>
        </p:txBody>
      </p:sp>
      <p:sp>
        <p:nvSpPr>
          <p:cNvPr id="28676" name="AutoShape 4">
            <a:hlinkClick r:id="rId4" action="ppaction://hlinksldjump"/>
          </p:cNvPr>
          <p:cNvSpPr/>
          <p:nvPr/>
        </p:nvSpPr>
        <p:spPr>
          <a:xfrm>
            <a:off x="7391400" y="6477000"/>
            <a:ext cx="304800" cy="228600"/>
          </a:xfrm>
          <a:prstGeom prst="actionButtonBeginning">
            <a:avLst/>
          </a:prstGeom>
          <a:solidFill>
            <a:schemeClr val="bg1"/>
          </a:solidFill>
          <a:ln w="9525" cap="flat" cmpd="sng">
            <a:solidFill>
              <a:schemeClr val="tx1"/>
            </a:solidFill>
            <a:prstDash val="solid"/>
            <a:miter/>
            <a:headEnd type="none" w="sm" len="sm"/>
            <a:tailEnd type="none" w="sm" len="sm"/>
          </a:ln>
        </p:spPr>
        <p:txBody>
          <a:bodyPr wrap="none" anchor="ctr"/>
          <a:p>
            <a:pPr algn="ctr"/>
            <a:endParaRPr lang="zh-CN" altLang="zh-CN" sz="2400" u="sng" dirty="0">
              <a:latin typeface="Times New Roman" panose="02020603050405020304" pitchFamily="18" charset="0"/>
              <a:ea typeface="宋体" panose="02010600030101010101" pitchFamily="2" charset="-122"/>
            </a:endParaRPr>
          </a:p>
        </p:txBody>
      </p:sp>
      <p:pic>
        <p:nvPicPr>
          <p:cNvPr id="28677" name="Picture 5" descr="311"/>
          <p:cNvPicPr preferRelativeResize="0">
            <a:picLocks noChangeAspect="1"/>
          </p:cNvPicPr>
          <p:nvPr/>
        </p:nvPicPr>
        <p:blipFill>
          <a:blip r:embed="rId5"/>
          <a:stretch>
            <a:fillRect/>
          </a:stretch>
        </p:blipFill>
        <p:spPr>
          <a:xfrm>
            <a:off x="5795963" y="2060575"/>
            <a:ext cx="2894012" cy="4197350"/>
          </a:xfrm>
          <a:prstGeom prst="rect">
            <a:avLst/>
          </a:prstGeom>
          <a:noFill/>
          <a:ln w="9525" cap="flat" cmpd="sng">
            <a:solidFill>
              <a:schemeClr val="hlink"/>
            </a:solidFill>
            <a:prstDash val="solid"/>
            <a:miter/>
            <a:headEnd type="none" w="med" len="med"/>
            <a:tailEnd type="none" w="med" len="med"/>
          </a:ln>
        </p:spPr>
      </p:pic>
    </p:spTree>
  </p:cSld>
  <p:clrMapOvr>
    <a:masterClrMapping/>
  </p:clrMapOvr>
  <p:transition spd="med">
    <p:diamon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21506" name="Rectangle 2"/>
          <p:cNvSpPr>
            <a:spLocks noGrp="1"/>
          </p:cNvSpPr>
          <p:nvPr>
            <p:ph type="title"/>
          </p:nvPr>
        </p:nvSpPr>
        <p:spPr>
          <a:ln/>
        </p:spPr>
        <p:txBody>
          <a:bodyPr vert="horz" wrap="square" lIns="91440" tIns="45720" rIns="91440" bIns="45720" anchor="b"/>
          <a:p>
            <a:pPr eaLnBrk="1" hangingPunct="1"/>
            <a:r>
              <a:rPr lang="zh-CN" altLang="en-US" dirty="0">
                <a:solidFill>
                  <a:srgbClr val="0000FF"/>
                </a:solidFill>
                <a:ea typeface="黑体" panose="02010609060101010101" pitchFamily="2" charset="-122"/>
              </a:rPr>
              <a:t>（一）成本导向定价法</a:t>
            </a:r>
            <a:endParaRPr lang="zh-CN" altLang="en-US" dirty="0">
              <a:solidFill>
                <a:srgbClr val="0000FF"/>
              </a:solidFill>
              <a:ea typeface="黑体" panose="02010609060101010101" pitchFamily="2" charset="-122"/>
            </a:endParaRPr>
          </a:p>
        </p:txBody>
      </p:sp>
      <p:sp>
        <p:nvSpPr>
          <p:cNvPr id="21507" name="Rectangle 3"/>
          <p:cNvSpPr>
            <a:spLocks noGrp="1"/>
          </p:cNvSpPr>
          <p:nvPr>
            <p:ph idx="1"/>
          </p:nvPr>
        </p:nvSpPr>
        <p:spPr>
          <a:xfrm>
            <a:off x="1187450" y="1989138"/>
            <a:ext cx="7345363" cy="3740150"/>
          </a:xfrm>
          <a:ln/>
        </p:spPr>
        <p:txBody>
          <a:bodyPr vert="horz" wrap="square" lIns="91440" tIns="45720" rIns="91440" bIns="45720" anchor="t"/>
          <a:p>
            <a:pPr eaLnBrk="1" hangingPunct="1">
              <a:lnSpc>
                <a:spcPct val="125000"/>
              </a:lnSpc>
            </a:pPr>
            <a:r>
              <a:rPr lang="en-US" altLang="zh-CN" u="sng" dirty="0">
                <a:solidFill>
                  <a:schemeClr val="hlink"/>
                </a:solidFill>
                <a:latin typeface="黑体" panose="02010609060101010101" pitchFamily="2" charset="-122"/>
                <a:ea typeface="黑体" panose="02010609060101010101" pitchFamily="2" charset="-122"/>
              </a:rPr>
              <a:t>1.</a:t>
            </a:r>
            <a:r>
              <a:rPr lang="zh-CN" altLang="en-US" u="sng" dirty="0">
                <a:solidFill>
                  <a:schemeClr val="hlink"/>
                </a:solidFill>
                <a:latin typeface="黑体" panose="02010609060101010101" pitchFamily="2" charset="-122"/>
                <a:ea typeface="黑体" panose="02010609060101010101" pitchFamily="2" charset="-122"/>
              </a:rPr>
              <a:t>成本加成定价</a:t>
            </a:r>
            <a:endParaRPr lang="zh-CN" altLang="en-US" u="sng" dirty="0">
              <a:solidFill>
                <a:schemeClr val="hlink"/>
              </a:solidFill>
              <a:latin typeface="黑体" panose="02010609060101010101" pitchFamily="2" charset="-122"/>
              <a:ea typeface="黑体" panose="02010609060101010101" pitchFamily="2" charset="-122"/>
            </a:endParaRPr>
          </a:p>
          <a:p>
            <a:pPr eaLnBrk="1" hangingPunct="1">
              <a:lnSpc>
                <a:spcPct val="125000"/>
              </a:lnSpc>
            </a:pPr>
            <a:r>
              <a:rPr lang="en-US" altLang="zh-CN" u="sng" dirty="0">
                <a:solidFill>
                  <a:schemeClr val="hlink"/>
                </a:solidFill>
                <a:latin typeface="黑体" panose="02010609060101010101" pitchFamily="2" charset="-122"/>
                <a:ea typeface="黑体" panose="02010609060101010101" pitchFamily="2" charset="-122"/>
              </a:rPr>
              <a:t>2.</a:t>
            </a:r>
            <a:r>
              <a:rPr lang="zh-CN" altLang="en-US" u="sng" dirty="0">
                <a:solidFill>
                  <a:schemeClr val="hlink"/>
                </a:solidFill>
                <a:latin typeface="黑体" panose="02010609060101010101" pitchFamily="2" charset="-122"/>
                <a:ea typeface="黑体" panose="02010609060101010101" pitchFamily="2" charset="-122"/>
              </a:rPr>
              <a:t>盈亏平衡定价</a:t>
            </a:r>
            <a:endParaRPr lang="zh-CN" altLang="en-US" u="sng" dirty="0">
              <a:solidFill>
                <a:schemeClr val="hlink"/>
              </a:solidFill>
              <a:latin typeface="黑体" panose="02010609060101010101" pitchFamily="2" charset="-122"/>
              <a:ea typeface="黑体" panose="02010609060101010101" pitchFamily="2" charset="-122"/>
            </a:endParaRPr>
          </a:p>
          <a:p>
            <a:pPr eaLnBrk="1" hangingPunct="1">
              <a:lnSpc>
                <a:spcPct val="125000"/>
              </a:lnSpc>
            </a:pPr>
            <a:r>
              <a:rPr lang="en-US" altLang="zh-CN" u="sng" dirty="0">
                <a:solidFill>
                  <a:schemeClr val="hlink"/>
                </a:solidFill>
                <a:latin typeface="黑体" panose="02010609060101010101" pitchFamily="2" charset="-122"/>
                <a:ea typeface="黑体" panose="02010609060101010101" pitchFamily="2" charset="-122"/>
              </a:rPr>
              <a:t>3.</a:t>
            </a:r>
            <a:r>
              <a:rPr lang="zh-CN" altLang="en-US" u="sng" dirty="0">
                <a:solidFill>
                  <a:schemeClr val="hlink"/>
                </a:solidFill>
                <a:latin typeface="黑体" panose="02010609060101010101" pitchFamily="2" charset="-122"/>
                <a:ea typeface="黑体" panose="02010609060101010101" pitchFamily="2" charset="-122"/>
              </a:rPr>
              <a:t>投资报酬额定价</a:t>
            </a:r>
            <a:endParaRPr lang="zh-CN" altLang="en-US" u="sng" dirty="0">
              <a:solidFill>
                <a:schemeClr val="hlink"/>
              </a:solidFill>
              <a:latin typeface="黑体" panose="02010609060101010101" pitchFamily="2" charset="-122"/>
              <a:ea typeface="黑体" panose="02010609060101010101" pitchFamily="2" charset="-122"/>
            </a:endParaRPr>
          </a:p>
          <a:p>
            <a:pPr eaLnBrk="1" hangingPunct="1">
              <a:lnSpc>
                <a:spcPct val="125000"/>
              </a:lnSpc>
            </a:pPr>
            <a:r>
              <a:rPr lang="en-US" altLang="zh-CN" u="sng" dirty="0">
                <a:solidFill>
                  <a:schemeClr val="hlink"/>
                </a:solidFill>
                <a:latin typeface="黑体" panose="02010609060101010101" pitchFamily="2" charset="-122"/>
                <a:ea typeface="黑体" panose="02010609060101010101" pitchFamily="2" charset="-122"/>
              </a:rPr>
              <a:t>4.</a:t>
            </a:r>
            <a:r>
              <a:rPr lang="zh-CN" altLang="en-US" u="sng" dirty="0">
                <a:solidFill>
                  <a:schemeClr val="hlink"/>
                </a:solidFill>
                <a:latin typeface="黑体" panose="02010609060101010101" pitchFamily="2" charset="-122"/>
                <a:ea typeface="黑体" panose="02010609060101010101" pitchFamily="2" charset="-122"/>
              </a:rPr>
              <a:t>边际贡献定价</a:t>
            </a:r>
            <a:endParaRPr lang="zh-CN" altLang="en-US" u="sng" dirty="0">
              <a:solidFill>
                <a:schemeClr val="hlink"/>
              </a:solidFill>
              <a:latin typeface="黑体" panose="02010609060101010101" pitchFamily="2" charset="-122"/>
              <a:ea typeface="黑体" panose="02010609060101010101" pitchFamily="2" charset="-122"/>
            </a:endParaRPr>
          </a:p>
        </p:txBody>
      </p:sp>
      <p:pic>
        <p:nvPicPr>
          <p:cNvPr id="29700" name="Picture 6" descr="20108323136982"/>
          <p:cNvPicPr>
            <a:picLocks noChangeAspect="1"/>
          </p:cNvPicPr>
          <p:nvPr/>
        </p:nvPicPr>
        <p:blipFill>
          <a:blip r:embed="rId1"/>
          <a:stretch>
            <a:fillRect/>
          </a:stretch>
        </p:blipFill>
        <p:spPr>
          <a:xfrm>
            <a:off x="5003800" y="2060575"/>
            <a:ext cx="3743325" cy="3105150"/>
          </a:xfrm>
          <a:prstGeom prst="rect">
            <a:avLst/>
          </a:prstGeom>
          <a:noFill/>
          <a:ln w="9525">
            <a:noFill/>
          </a:ln>
        </p:spPr>
      </p:pic>
      <p:pic>
        <p:nvPicPr>
          <p:cNvPr id="29701" name="Picture 7" descr="page3-1004-full"/>
          <p:cNvPicPr>
            <a:picLocks noChangeAspect="1"/>
          </p:cNvPicPr>
          <p:nvPr/>
        </p:nvPicPr>
        <p:blipFill>
          <a:blip r:embed="rId2"/>
          <a:stretch>
            <a:fillRect/>
          </a:stretch>
        </p:blipFill>
        <p:spPr>
          <a:xfrm>
            <a:off x="0" y="4797425"/>
            <a:ext cx="9144000" cy="2060575"/>
          </a:xfrm>
          <a:prstGeom prst="rect">
            <a:avLst/>
          </a:prstGeom>
          <a:noFill/>
          <a:ln w="9525">
            <a:noFill/>
          </a:ln>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1507">
                                            <p:txEl>
                                              <p:charRg st="0" end="9"/>
                                            </p:txEl>
                                          </p:spTgt>
                                        </p:tgtEl>
                                        <p:attrNameLst>
                                          <p:attrName>style.visibility</p:attrName>
                                        </p:attrNameLst>
                                      </p:cBhvr>
                                      <p:to>
                                        <p:strVal val="visible"/>
                                      </p:to>
                                    </p:set>
                                    <p:animEffect transition="in" filter="box(out)">
                                      <p:cBhvr>
                                        <p:cTn id="13" dur="500"/>
                                        <p:tgtEl>
                                          <p:spTgt spid="21507">
                                            <p:txEl>
                                              <p:charRg st="0" end="9"/>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1507">
                                            <p:txEl>
                                              <p:charRg st="9" end="18"/>
                                            </p:txEl>
                                          </p:spTgt>
                                        </p:tgtEl>
                                        <p:attrNameLst>
                                          <p:attrName>style.visibility</p:attrName>
                                        </p:attrNameLst>
                                      </p:cBhvr>
                                      <p:to>
                                        <p:strVal val="visible"/>
                                      </p:to>
                                    </p:set>
                                    <p:animEffect transition="in" filter="box(out)">
                                      <p:cBhvr>
                                        <p:cTn id="18" dur="500"/>
                                        <p:tgtEl>
                                          <p:spTgt spid="21507">
                                            <p:txEl>
                                              <p:charRg st="9" end="18"/>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1507">
                                            <p:txEl>
                                              <p:charRg st="18" end="28"/>
                                            </p:txEl>
                                          </p:spTgt>
                                        </p:tgtEl>
                                        <p:attrNameLst>
                                          <p:attrName>style.visibility</p:attrName>
                                        </p:attrNameLst>
                                      </p:cBhvr>
                                      <p:to>
                                        <p:strVal val="visible"/>
                                      </p:to>
                                    </p:set>
                                    <p:animEffect transition="in" filter="box(out)">
                                      <p:cBhvr>
                                        <p:cTn id="23" dur="500"/>
                                        <p:tgtEl>
                                          <p:spTgt spid="21507">
                                            <p:txEl>
                                              <p:charRg st="18" end="28"/>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1507">
                                            <p:txEl>
                                              <p:charRg st="28" end="37"/>
                                            </p:txEl>
                                          </p:spTgt>
                                        </p:tgtEl>
                                        <p:attrNameLst>
                                          <p:attrName>style.visibility</p:attrName>
                                        </p:attrNameLst>
                                      </p:cBhvr>
                                      <p:to>
                                        <p:strVal val="visible"/>
                                      </p:to>
                                    </p:set>
                                    <p:animEffect transition="in" filter="box(out)">
                                      <p:cBhvr>
                                        <p:cTn id="28" dur="500"/>
                                        <p:tgtEl>
                                          <p:spTgt spid="21507">
                                            <p:txEl>
                                              <p:charRg st="28" end="37"/>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30722" name="Rectangle 2"/>
          <p:cNvSpPr>
            <a:spLocks noGrp="1"/>
          </p:cNvSpPr>
          <p:nvPr>
            <p:ph type="title"/>
          </p:nvPr>
        </p:nvSpPr>
        <p:spPr>
          <a:xfrm>
            <a:off x="1042988" y="260350"/>
            <a:ext cx="7793037" cy="1462088"/>
          </a:xfrm>
          <a:ln/>
        </p:spPr>
        <p:txBody>
          <a:bodyPr vert="horz" wrap="square" lIns="91440" tIns="45720" rIns="91440" bIns="45720" anchor="b"/>
          <a:p>
            <a:pPr eaLnBrk="1" hangingPunct="1"/>
            <a:r>
              <a:rPr lang="en-US" altLang="zh-CN" dirty="0">
                <a:solidFill>
                  <a:srgbClr val="0000FF"/>
                </a:solidFill>
                <a:latin typeface="黑体" panose="02010609060101010101" pitchFamily="2" charset="-122"/>
                <a:ea typeface="黑体" panose="02010609060101010101" pitchFamily="2" charset="-122"/>
              </a:rPr>
              <a:t>1.</a:t>
            </a:r>
            <a:r>
              <a:rPr lang="zh-CN" altLang="en-US" dirty="0">
                <a:solidFill>
                  <a:srgbClr val="0000FF"/>
                </a:solidFill>
                <a:latin typeface="黑体" panose="02010609060101010101" pitchFamily="2" charset="-122"/>
                <a:ea typeface="黑体" panose="02010609060101010101" pitchFamily="2" charset="-122"/>
              </a:rPr>
              <a:t>成本加成定价</a:t>
            </a:r>
            <a:endParaRPr lang="zh-CN" altLang="en-US" dirty="0">
              <a:solidFill>
                <a:srgbClr val="0000FF"/>
              </a:solidFill>
              <a:latin typeface="黑体" panose="02010609060101010101" pitchFamily="2" charset="-122"/>
              <a:ea typeface="黑体" panose="02010609060101010101" pitchFamily="2" charset="-122"/>
            </a:endParaRPr>
          </a:p>
        </p:txBody>
      </p:sp>
      <p:sp>
        <p:nvSpPr>
          <p:cNvPr id="30723" name="Rectangle 3"/>
          <p:cNvSpPr>
            <a:spLocks noGrp="1"/>
          </p:cNvSpPr>
          <p:nvPr>
            <p:ph idx="1"/>
          </p:nvPr>
        </p:nvSpPr>
        <p:spPr>
          <a:ln/>
        </p:spPr>
        <p:txBody>
          <a:bodyPr vert="horz" wrap="square" lIns="91440" tIns="45720" rIns="91440" bIns="45720" anchor="t"/>
          <a:p>
            <a:pPr eaLnBrk="1" hangingPunct="1">
              <a:lnSpc>
                <a:spcPct val="125000"/>
              </a:lnSpc>
            </a:pPr>
            <a:r>
              <a:rPr lang="zh-CN" altLang="en-US" dirty="0">
                <a:solidFill>
                  <a:schemeClr val="folHlink"/>
                </a:solidFill>
                <a:latin typeface="黑体" panose="02010609060101010101" pitchFamily="2" charset="-122"/>
                <a:ea typeface="黑体" panose="02010609060101010101" pitchFamily="2" charset="-122"/>
              </a:rPr>
              <a:t>工业企业：</a:t>
            </a:r>
            <a:endParaRPr lang="zh-CN" altLang="en-US" dirty="0">
              <a:solidFill>
                <a:schemeClr val="folHlink"/>
              </a:solidFill>
              <a:latin typeface="黑体" panose="02010609060101010101" pitchFamily="2" charset="-122"/>
              <a:ea typeface="黑体" panose="02010609060101010101" pitchFamily="2" charset="-122"/>
            </a:endParaRPr>
          </a:p>
          <a:p>
            <a:pPr eaLnBrk="1" hangingPunct="1">
              <a:lnSpc>
                <a:spcPct val="125000"/>
              </a:lnSpc>
              <a:buNone/>
            </a:pPr>
            <a:r>
              <a:rPr lang="zh-CN" altLang="en-US" dirty="0">
                <a:latin typeface="黑体" panose="02010609060101010101" pitchFamily="2" charset="-122"/>
                <a:ea typeface="黑体" panose="02010609060101010101" pitchFamily="2" charset="-122"/>
              </a:rPr>
              <a:t> 产品售价</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单位成本</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a:t>
            </a:r>
            <a:r>
              <a:rPr lang="en-US" altLang="zh-CN" dirty="0">
                <a:latin typeface="黑体" panose="02010609060101010101" pitchFamily="2" charset="-122"/>
                <a:ea typeface="黑体" panose="02010609060101010101" pitchFamily="2" charset="-122"/>
              </a:rPr>
              <a:t>1+</a:t>
            </a:r>
            <a:r>
              <a:rPr lang="zh-CN" altLang="en-US" dirty="0">
                <a:latin typeface="黑体" panose="02010609060101010101" pitchFamily="2" charset="-122"/>
                <a:ea typeface="黑体" panose="02010609060101010101" pitchFamily="2" charset="-122"/>
              </a:rPr>
              <a:t>成本加成率）</a:t>
            </a:r>
            <a:endParaRPr lang="zh-CN" altLang="en-US" dirty="0">
              <a:latin typeface="黑体" panose="02010609060101010101" pitchFamily="2" charset="-122"/>
              <a:ea typeface="黑体" panose="02010609060101010101" pitchFamily="2" charset="-122"/>
            </a:endParaRPr>
          </a:p>
          <a:p>
            <a:pPr eaLnBrk="1" hangingPunct="1">
              <a:lnSpc>
                <a:spcPct val="125000"/>
              </a:lnSpc>
            </a:pPr>
            <a:r>
              <a:rPr lang="zh-CN" altLang="en-US" dirty="0">
                <a:solidFill>
                  <a:schemeClr val="folHlink"/>
                </a:solidFill>
                <a:latin typeface="黑体" panose="02010609060101010101" pitchFamily="2" charset="-122"/>
                <a:ea typeface="黑体" panose="02010609060101010101" pitchFamily="2" charset="-122"/>
              </a:rPr>
              <a:t>商业企业：</a:t>
            </a:r>
            <a:endParaRPr lang="zh-CN" altLang="en-US" dirty="0">
              <a:solidFill>
                <a:schemeClr val="folHlink"/>
              </a:solidFill>
              <a:latin typeface="黑体" panose="02010609060101010101" pitchFamily="2" charset="-122"/>
              <a:ea typeface="黑体" panose="02010609060101010101" pitchFamily="2" charset="-122"/>
            </a:endParaRPr>
          </a:p>
          <a:p>
            <a:pPr eaLnBrk="1" hangingPunct="1">
              <a:lnSpc>
                <a:spcPct val="125000"/>
              </a:lnSpc>
              <a:buNone/>
            </a:pPr>
            <a:r>
              <a:rPr lang="zh-CN" altLang="en-US" dirty="0">
                <a:latin typeface="黑体" panose="02010609060101010101" pitchFamily="2" charset="-122"/>
                <a:ea typeface="黑体" panose="02010609060101010101" pitchFamily="2" charset="-122"/>
              </a:rPr>
              <a:t> 产品售价</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进价</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a:t>
            </a:r>
            <a:r>
              <a:rPr lang="en-US" altLang="zh-CN" dirty="0">
                <a:latin typeface="黑体" panose="02010609060101010101" pitchFamily="2" charset="-122"/>
                <a:ea typeface="黑体" panose="02010609060101010101" pitchFamily="2" charset="-122"/>
              </a:rPr>
              <a:t>1</a:t>
            </a:r>
            <a:r>
              <a:rPr lang="zh-CN" altLang="en-US" dirty="0">
                <a:latin typeface="黑体" panose="02010609060101010101" pitchFamily="2" charset="-122"/>
                <a:ea typeface="黑体" panose="02010609060101010101" pitchFamily="2" charset="-122"/>
              </a:rPr>
              <a:t>－毛利率）</a:t>
            </a:r>
            <a:endParaRPr lang="zh-CN" altLang="en-US" dirty="0">
              <a:latin typeface="黑体" panose="02010609060101010101" pitchFamily="2" charset="-122"/>
              <a:ea typeface="黑体" panose="02010609060101010101" pitchFamily="2" charset="-122"/>
            </a:endParaRPr>
          </a:p>
          <a:p>
            <a:pPr eaLnBrk="1" hangingPunct="1">
              <a:buNone/>
            </a:pPr>
            <a:endParaRPr lang="zh-CN" altLang="en-US" dirty="0">
              <a:latin typeface="黑体" panose="02010609060101010101" pitchFamily="2" charset="-122"/>
              <a:ea typeface="黑体" panose="02010609060101010101" pitchFamily="2" charset="-122"/>
            </a:endParaRPr>
          </a:p>
          <a:p>
            <a:pPr eaLnBrk="1" hangingPunct="1"/>
            <a:endParaRPr lang="en-US" altLang="zh-CN" dirty="0"/>
          </a:p>
        </p:txBody>
      </p:sp>
    </p:spTree>
  </p:cSld>
  <p:clrMapOvr>
    <a:masterClrMapping/>
  </p:clrMapOvr>
  <p:transition spd="med">
    <p:diamon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31746" name="Rectangle 2"/>
          <p:cNvSpPr>
            <a:spLocks noGrp="1"/>
          </p:cNvSpPr>
          <p:nvPr>
            <p:ph type="title"/>
          </p:nvPr>
        </p:nvSpPr>
        <p:spPr>
          <a:ln/>
        </p:spPr>
        <p:txBody>
          <a:bodyPr vert="horz" wrap="square" lIns="91440" tIns="45720" rIns="91440" bIns="45720" anchor="b"/>
          <a:p>
            <a:pPr eaLnBrk="1" hangingPunct="1"/>
            <a:r>
              <a:rPr lang="en-US" altLang="zh-CN" dirty="0">
                <a:solidFill>
                  <a:schemeClr val="folHlink"/>
                </a:solidFill>
                <a:latin typeface="黑体" panose="02010609060101010101" pitchFamily="2" charset="-122"/>
                <a:ea typeface="黑体" panose="02010609060101010101" pitchFamily="2" charset="-122"/>
              </a:rPr>
              <a:t>2.</a:t>
            </a:r>
            <a:r>
              <a:rPr lang="zh-CN" altLang="en-US" dirty="0">
                <a:solidFill>
                  <a:schemeClr val="folHlink"/>
                </a:solidFill>
                <a:latin typeface="黑体" panose="02010609060101010101" pitchFamily="2" charset="-122"/>
                <a:ea typeface="黑体" panose="02010609060101010101" pitchFamily="2" charset="-122"/>
              </a:rPr>
              <a:t>盈亏平衡定价</a:t>
            </a:r>
            <a:endParaRPr lang="zh-CN" altLang="en-US" dirty="0">
              <a:solidFill>
                <a:schemeClr val="folHlink"/>
              </a:solidFill>
              <a:latin typeface="黑体" panose="02010609060101010101" pitchFamily="2" charset="-122"/>
              <a:ea typeface="黑体" panose="02010609060101010101" pitchFamily="2" charset="-122"/>
            </a:endParaRPr>
          </a:p>
        </p:txBody>
      </p:sp>
      <p:sp>
        <p:nvSpPr>
          <p:cNvPr id="31747" name="Rectangle 3"/>
          <p:cNvSpPr>
            <a:spLocks noGrp="1"/>
          </p:cNvSpPr>
          <p:nvPr>
            <p:ph idx="1"/>
          </p:nvPr>
        </p:nvSpPr>
        <p:spPr>
          <a:ln/>
        </p:spPr>
        <p:txBody>
          <a:bodyPr vert="horz" wrap="square" lIns="91440" tIns="45720" rIns="91440" bIns="45720" anchor="t"/>
          <a:p>
            <a:pPr eaLnBrk="1" hangingPunct="1">
              <a:lnSpc>
                <a:spcPct val="125000"/>
              </a:lnSpc>
            </a:pPr>
            <a:r>
              <a:rPr lang="zh-CN" altLang="en-US" dirty="0">
                <a:solidFill>
                  <a:schemeClr val="folHlink"/>
                </a:solidFill>
                <a:latin typeface="黑体" panose="02010609060101010101" pitchFamily="2" charset="-122"/>
                <a:ea typeface="黑体" panose="02010609060101010101" pitchFamily="2" charset="-122"/>
              </a:rPr>
              <a:t>单位产品价格</a:t>
            </a:r>
            <a:endParaRPr lang="zh-CN" altLang="en-US" dirty="0">
              <a:solidFill>
                <a:schemeClr val="folHlink"/>
              </a:solidFill>
              <a:latin typeface="黑体" panose="02010609060101010101" pitchFamily="2" charset="-122"/>
              <a:ea typeface="黑体" panose="02010609060101010101" pitchFamily="2" charset="-122"/>
            </a:endParaRPr>
          </a:p>
          <a:p>
            <a:pPr eaLnBrk="1" hangingPunct="1">
              <a:lnSpc>
                <a:spcPct val="125000"/>
              </a:lnSpc>
              <a:buNone/>
            </a:pPr>
            <a:r>
              <a:rPr lang="zh-CN" altLang="en-US" dirty="0">
                <a:latin typeface="黑体" panose="02010609060101010101" pitchFamily="2" charset="-122"/>
                <a:ea typeface="黑体" panose="02010609060101010101" pitchFamily="2" charset="-122"/>
              </a:rPr>
              <a:t> </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（固定成本</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预计销售数量）</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单位变动成本</a:t>
            </a:r>
            <a:endParaRPr lang="zh-CN" altLang="en-US" dirty="0">
              <a:latin typeface="黑体" panose="02010609060101010101" pitchFamily="2" charset="-122"/>
              <a:ea typeface="黑体" panose="02010609060101010101" pitchFamily="2" charset="-122"/>
            </a:endParaRPr>
          </a:p>
          <a:p>
            <a:pPr eaLnBrk="1" hangingPunct="1">
              <a:lnSpc>
                <a:spcPct val="125000"/>
              </a:lnSpc>
            </a:pPr>
            <a:r>
              <a:rPr lang="zh-CN" altLang="en-US" dirty="0">
                <a:solidFill>
                  <a:schemeClr val="folHlink"/>
                </a:solidFill>
                <a:latin typeface="黑体" panose="02010609060101010101" pitchFamily="2" charset="-122"/>
                <a:ea typeface="黑体" panose="02010609060101010101" pitchFamily="2" charset="-122"/>
              </a:rPr>
              <a:t>盈亏平衡点销量</a:t>
            </a:r>
            <a:endParaRPr lang="zh-CN" altLang="en-US" dirty="0">
              <a:solidFill>
                <a:schemeClr val="folHlink"/>
              </a:solidFill>
              <a:latin typeface="黑体" panose="02010609060101010101" pitchFamily="2" charset="-122"/>
              <a:ea typeface="黑体" panose="02010609060101010101" pitchFamily="2" charset="-122"/>
            </a:endParaRPr>
          </a:p>
          <a:p>
            <a:pPr eaLnBrk="1" hangingPunct="1">
              <a:lnSpc>
                <a:spcPct val="125000"/>
              </a:lnSpc>
              <a:buNone/>
            </a:pPr>
            <a:r>
              <a:rPr lang="zh-CN" altLang="en-US" dirty="0">
                <a:latin typeface="黑体" panose="02010609060101010101" pitchFamily="2" charset="-122"/>
                <a:ea typeface="黑体" panose="02010609060101010101" pitchFamily="2" charset="-122"/>
              </a:rPr>
              <a:t> </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固定成本</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（单价－单位变动成本）</a:t>
            </a:r>
            <a:endParaRPr lang="zh-CN" altLang="en-US" dirty="0">
              <a:latin typeface="黑体" panose="02010609060101010101" pitchFamily="2" charset="-122"/>
              <a:ea typeface="黑体" panose="02010609060101010101" pitchFamily="2" charset="-122"/>
            </a:endParaRPr>
          </a:p>
        </p:txBody>
      </p:sp>
    </p:spTree>
  </p:cSld>
  <p:clrMapOvr>
    <a:masterClrMapping/>
  </p:clrMapOvr>
  <p:transition spd="med">
    <p:diamon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32770" name="Rectangle 2"/>
          <p:cNvSpPr>
            <a:spLocks noGrp="1"/>
          </p:cNvSpPr>
          <p:nvPr>
            <p:ph type="title"/>
          </p:nvPr>
        </p:nvSpPr>
        <p:spPr>
          <a:xfrm>
            <a:off x="900113" y="549275"/>
            <a:ext cx="7877175" cy="1143000"/>
          </a:xfrm>
          <a:ln/>
        </p:spPr>
        <p:txBody>
          <a:bodyPr vert="horz" wrap="square" lIns="91440" tIns="45720" rIns="91440" bIns="45720" anchor="b"/>
          <a:p>
            <a:pPr eaLnBrk="1" hangingPunct="1"/>
            <a:r>
              <a:rPr lang="en-US" altLang="zh-CN" dirty="0"/>
              <a:t> ※</a:t>
            </a:r>
            <a:r>
              <a:rPr lang="zh-CN" altLang="en-US" dirty="0">
                <a:solidFill>
                  <a:schemeClr val="folHlink"/>
                </a:solidFill>
                <a:latin typeface="黑体" panose="02010609060101010101" pitchFamily="2" charset="-122"/>
                <a:ea typeface="黑体" panose="02010609060101010101" pitchFamily="2" charset="-122"/>
              </a:rPr>
              <a:t>盈亏平衡点的意义</a:t>
            </a:r>
            <a:endParaRPr lang="zh-CN" altLang="en-US" dirty="0">
              <a:solidFill>
                <a:schemeClr val="folHlink"/>
              </a:solidFill>
              <a:latin typeface="黑体" panose="02010609060101010101" pitchFamily="2" charset="-122"/>
              <a:ea typeface="黑体" panose="02010609060101010101" pitchFamily="2" charset="-122"/>
            </a:endParaRPr>
          </a:p>
        </p:txBody>
      </p:sp>
      <p:grpSp>
        <p:nvGrpSpPr>
          <p:cNvPr id="32771" name="Group 3"/>
          <p:cNvGrpSpPr/>
          <p:nvPr/>
        </p:nvGrpSpPr>
        <p:grpSpPr>
          <a:xfrm>
            <a:off x="1116013" y="1916113"/>
            <a:ext cx="6827837" cy="4525962"/>
            <a:chOff x="588" y="1298"/>
            <a:chExt cx="4301" cy="2028"/>
          </a:xfrm>
        </p:grpSpPr>
        <p:sp>
          <p:nvSpPr>
            <p:cNvPr id="32772" name="Text Box 4"/>
            <p:cNvSpPr txBox="1"/>
            <p:nvPr/>
          </p:nvSpPr>
          <p:spPr>
            <a:xfrm>
              <a:off x="3120" y="1980"/>
              <a:ext cx="720" cy="164"/>
            </a:xfrm>
            <a:prstGeom prst="rect">
              <a:avLst/>
            </a:prstGeom>
            <a:noFill/>
            <a:ln w="9525">
              <a:noFill/>
            </a:ln>
          </p:spPr>
          <p:txBody>
            <a:bodyPr anchor="t">
              <a:spAutoFit/>
            </a:bodyPr>
            <a:p>
              <a:pPr>
                <a:spcBef>
                  <a:spcPct val="50000"/>
                </a:spcBef>
              </a:pPr>
              <a:r>
                <a:rPr lang="zh-CN" altLang="en-US" b="1" dirty="0">
                  <a:latin typeface="Tahoma" panose="020B0604030504040204" pitchFamily="34" charset="0"/>
                  <a:ea typeface="黑体" panose="02010609060101010101" pitchFamily="2" charset="-122"/>
                </a:rPr>
                <a:t>盈利区</a:t>
              </a:r>
              <a:endParaRPr lang="zh-CN" altLang="en-US" b="1" dirty="0">
                <a:latin typeface="Tahoma" panose="020B0604030504040204" pitchFamily="34" charset="0"/>
                <a:ea typeface="黑体" panose="02010609060101010101" pitchFamily="2" charset="-122"/>
              </a:endParaRPr>
            </a:p>
          </p:txBody>
        </p:sp>
        <p:sp>
          <p:nvSpPr>
            <p:cNvPr id="32773" name="Text Box 5"/>
            <p:cNvSpPr txBox="1"/>
            <p:nvPr/>
          </p:nvSpPr>
          <p:spPr>
            <a:xfrm>
              <a:off x="839" y="2704"/>
              <a:ext cx="816" cy="165"/>
            </a:xfrm>
            <a:prstGeom prst="rect">
              <a:avLst/>
            </a:prstGeom>
            <a:noFill/>
            <a:ln w="9525">
              <a:noFill/>
            </a:ln>
          </p:spPr>
          <p:txBody>
            <a:bodyPr anchor="t">
              <a:spAutoFit/>
            </a:bodyPr>
            <a:p>
              <a:pPr>
                <a:spcBef>
                  <a:spcPct val="50000"/>
                </a:spcBef>
              </a:pPr>
              <a:r>
                <a:rPr lang="zh-CN" altLang="en-US" b="1" dirty="0">
                  <a:latin typeface="Tahoma" panose="020B0604030504040204" pitchFamily="34" charset="0"/>
                  <a:ea typeface="黑体" panose="02010609060101010101" pitchFamily="2" charset="-122"/>
                </a:rPr>
                <a:t>亏损区</a:t>
              </a:r>
              <a:endParaRPr lang="zh-CN" altLang="en-US" b="1" dirty="0">
                <a:latin typeface="Tahoma" panose="020B0604030504040204" pitchFamily="34" charset="0"/>
                <a:ea typeface="黑体" panose="02010609060101010101" pitchFamily="2" charset="-122"/>
              </a:endParaRPr>
            </a:p>
          </p:txBody>
        </p:sp>
        <p:sp>
          <p:nvSpPr>
            <p:cNvPr id="32774" name="Line 6"/>
            <p:cNvSpPr/>
            <p:nvPr/>
          </p:nvSpPr>
          <p:spPr>
            <a:xfrm flipH="1">
              <a:off x="2213" y="2452"/>
              <a:ext cx="3" cy="663"/>
            </a:xfrm>
            <a:prstGeom prst="line">
              <a:avLst/>
            </a:prstGeom>
            <a:ln w="28575" cap="flat" cmpd="sng">
              <a:solidFill>
                <a:schemeClr val="tx1"/>
              </a:solidFill>
              <a:prstDash val="sysDot"/>
              <a:miter/>
              <a:headEnd type="none" w="med" len="med"/>
              <a:tailEnd type="none" w="med" len="med"/>
            </a:ln>
          </p:spPr>
        </p:sp>
        <p:sp>
          <p:nvSpPr>
            <p:cNvPr id="32775" name="Text Box 7"/>
            <p:cNvSpPr txBox="1"/>
            <p:nvPr/>
          </p:nvSpPr>
          <p:spPr>
            <a:xfrm>
              <a:off x="1479" y="2726"/>
              <a:ext cx="768" cy="205"/>
            </a:xfrm>
            <a:prstGeom prst="rect">
              <a:avLst/>
            </a:prstGeom>
            <a:noFill/>
            <a:ln w="9525">
              <a:noFill/>
            </a:ln>
          </p:spPr>
          <p:txBody>
            <a:bodyPr anchor="t">
              <a:spAutoFit/>
            </a:bodyPr>
            <a:p>
              <a:pPr>
                <a:spcBef>
                  <a:spcPct val="50000"/>
                </a:spcBef>
              </a:pPr>
              <a:r>
                <a:rPr lang="zh-CN" altLang="en-US" sz="2400" b="1" dirty="0">
                  <a:solidFill>
                    <a:srgbClr val="CC00CC"/>
                  </a:solidFill>
                  <a:latin typeface="Tahoma" panose="020B0604030504040204" pitchFamily="34" charset="0"/>
                  <a:ea typeface="黑体" panose="02010609060101010101" pitchFamily="2" charset="-122"/>
                </a:rPr>
                <a:t>总收入</a:t>
              </a:r>
              <a:endParaRPr lang="zh-CN" altLang="en-US" sz="2400" b="1" dirty="0">
                <a:solidFill>
                  <a:srgbClr val="CC00CC"/>
                </a:solidFill>
                <a:latin typeface="Tahoma" panose="020B0604030504040204" pitchFamily="34" charset="0"/>
                <a:ea typeface="黑体" panose="02010609060101010101" pitchFamily="2" charset="-122"/>
              </a:endParaRPr>
            </a:p>
          </p:txBody>
        </p:sp>
        <p:sp>
          <p:nvSpPr>
            <p:cNvPr id="32776" name="Line 8"/>
            <p:cNvSpPr/>
            <p:nvPr/>
          </p:nvSpPr>
          <p:spPr>
            <a:xfrm>
              <a:off x="884" y="2704"/>
              <a:ext cx="2784" cy="0"/>
            </a:xfrm>
            <a:prstGeom prst="line">
              <a:avLst/>
            </a:prstGeom>
            <a:ln w="28575" cap="flat" cmpd="sng">
              <a:solidFill>
                <a:schemeClr val="tx1"/>
              </a:solidFill>
              <a:prstDash val="solid"/>
              <a:miter/>
              <a:headEnd type="none" w="med" len="med"/>
              <a:tailEnd type="none" w="med" len="med"/>
            </a:ln>
          </p:spPr>
        </p:sp>
        <p:sp>
          <p:nvSpPr>
            <p:cNvPr id="32777" name="Line 9"/>
            <p:cNvSpPr/>
            <p:nvPr/>
          </p:nvSpPr>
          <p:spPr>
            <a:xfrm flipV="1">
              <a:off x="905" y="2141"/>
              <a:ext cx="2928" cy="576"/>
            </a:xfrm>
            <a:prstGeom prst="line">
              <a:avLst/>
            </a:prstGeom>
            <a:ln w="28575" cap="flat" cmpd="sng">
              <a:solidFill>
                <a:schemeClr val="tx1"/>
              </a:solidFill>
              <a:prstDash val="solid"/>
              <a:miter/>
              <a:headEnd type="none" w="med" len="med"/>
              <a:tailEnd type="none" w="med" len="med"/>
            </a:ln>
          </p:spPr>
        </p:sp>
        <p:sp>
          <p:nvSpPr>
            <p:cNvPr id="32778" name="Line 10"/>
            <p:cNvSpPr/>
            <p:nvPr/>
          </p:nvSpPr>
          <p:spPr>
            <a:xfrm flipV="1">
              <a:off x="905" y="1661"/>
              <a:ext cx="2928" cy="1440"/>
            </a:xfrm>
            <a:prstGeom prst="line">
              <a:avLst/>
            </a:prstGeom>
            <a:ln w="28575" cap="flat" cmpd="sng">
              <a:solidFill>
                <a:schemeClr val="tx1"/>
              </a:solidFill>
              <a:prstDash val="solid"/>
              <a:miter/>
              <a:headEnd type="none" w="med" len="med"/>
              <a:tailEnd type="none" w="med" len="med"/>
            </a:ln>
          </p:spPr>
        </p:sp>
        <p:sp>
          <p:nvSpPr>
            <p:cNvPr id="32779" name="Line 11"/>
            <p:cNvSpPr/>
            <p:nvPr/>
          </p:nvSpPr>
          <p:spPr>
            <a:xfrm>
              <a:off x="905" y="3101"/>
              <a:ext cx="3835" cy="12"/>
            </a:xfrm>
            <a:prstGeom prst="line">
              <a:avLst/>
            </a:prstGeom>
            <a:ln w="28575" cap="flat" cmpd="sng">
              <a:solidFill>
                <a:schemeClr val="tx1"/>
              </a:solidFill>
              <a:prstDash val="solid"/>
              <a:miter/>
              <a:headEnd type="none" w="med" len="med"/>
              <a:tailEnd type="triangle" w="med" len="med"/>
            </a:ln>
          </p:spPr>
        </p:sp>
        <p:sp>
          <p:nvSpPr>
            <p:cNvPr id="32780" name="Line 12"/>
            <p:cNvSpPr/>
            <p:nvPr/>
          </p:nvSpPr>
          <p:spPr>
            <a:xfrm flipV="1">
              <a:off x="909" y="1298"/>
              <a:ext cx="0" cy="1824"/>
            </a:xfrm>
            <a:prstGeom prst="line">
              <a:avLst/>
            </a:prstGeom>
            <a:ln w="28575" cap="flat" cmpd="sng">
              <a:solidFill>
                <a:schemeClr val="tx1"/>
              </a:solidFill>
              <a:prstDash val="solid"/>
              <a:miter/>
              <a:headEnd type="none" w="med" len="med"/>
              <a:tailEnd type="triangle" w="med" len="med"/>
            </a:ln>
          </p:spPr>
        </p:sp>
        <p:sp>
          <p:nvSpPr>
            <p:cNvPr id="32781" name="Text Box 13"/>
            <p:cNvSpPr txBox="1"/>
            <p:nvPr/>
          </p:nvSpPr>
          <p:spPr>
            <a:xfrm>
              <a:off x="3833" y="1480"/>
              <a:ext cx="1056" cy="205"/>
            </a:xfrm>
            <a:prstGeom prst="rect">
              <a:avLst/>
            </a:prstGeom>
            <a:noFill/>
            <a:ln w="9525">
              <a:noFill/>
            </a:ln>
          </p:spPr>
          <p:txBody>
            <a:bodyPr anchor="t">
              <a:spAutoFit/>
            </a:bodyPr>
            <a:p>
              <a:pPr>
                <a:spcBef>
                  <a:spcPct val="50000"/>
                </a:spcBef>
              </a:pPr>
              <a:r>
                <a:rPr lang="zh-CN" altLang="en-US" sz="2400" dirty="0">
                  <a:latin typeface="Tahoma" panose="020B0604030504040204" pitchFamily="34" charset="0"/>
                  <a:ea typeface="黑体" panose="02010609060101010101" pitchFamily="2" charset="-122"/>
                </a:rPr>
                <a:t>销售收入</a:t>
              </a:r>
              <a:endParaRPr lang="zh-CN" altLang="en-US" sz="2400" dirty="0">
                <a:latin typeface="Tahoma" panose="020B0604030504040204" pitchFamily="34" charset="0"/>
                <a:ea typeface="黑体" panose="02010609060101010101" pitchFamily="2" charset="-122"/>
              </a:endParaRPr>
            </a:p>
          </p:txBody>
        </p:sp>
        <p:sp>
          <p:nvSpPr>
            <p:cNvPr id="32782" name="Text Box 14"/>
            <p:cNvSpPr txBox="1"/>
            <p:nvPr/>
          </p:nvSpPr>
          <p:spPr>
            <a:xfrm>
              <a:off x="3833" y="1979"/>
              <a:ext cx="1008" cy="205"/>
            </a:xfrm>
            <a:prstGeom prst="rect">
              <a:avLst/>
            </a:prstGeom>
            <a:noFill/>
            <a:ln w="9525">
              <a:noFill/>
            </a:ln>
          </p:spPr>
          <p:txBody>
            <a:bodyPr anchor="t">
              <a:spAutoFit/>
            </a:bodyPr>
            <a:p>
              <a:pPr>
                <a:spcBef>
                  <a:spcPct val="50000"/>
                </a:spcBef>
              </a:pPr>
              <a:r>
                <a:rPr lang="zh-CN" altLang="en-US" sz="2400" dirty="0">
                  <a:latin typeface="Tahoma" panose="020B0604030504040204" pitchFamily="34" charset="0"/>
                  <a:ea typeface="黑体" panose="02010609060101010101" pitchFamily="2" charset="-122"/>
                </a:rPr>
                <a:t>变动成本</a:t>
              </a:r>
              <a:endParaRPr lang="zh-CN" altLang="en-US" sz="2400" dirty="0">
                <a:latin typeface="Tahoma" panose="020B0604030504040204" pitchFamily="34" charset="0"/>
                <a:ea typeface="黑体" panose="02010609060101010101" pitchFamily="2" charset="-122"/>
              </a:endParaRPr>
            </a:p>
          </p:txBody>
        </p:sp>
        <p:sp>
          <p:nvSpPr>
            <p:cNvPr id="32783" name="Text Box 15"/>
            <p:cNvSpPr txBox="1"/>
            <p:nvPr/>
          </p:nvSpPr>
          <p:spPr>
            <a:xfrm>
              <a:off x="3818" y="2574"/>
              <a:ext cx="960" cy="205"/>
            </a:xfrm>
            <a:prstGeom prst="rect">
              <a:avLst/>
            </a:prstGeom>
            <a:noFill/>
            <a:ln w="9525">
              <a:noFill/>
            </a:ln>
          </p:spPr>
          <p:txBody>
            <a:bodyPr anchor="t">
              <a:spAutoFit/>
            </a:bodyPr>
            <a:p>
              <a:pPr>
                <a:spcBef>
                  <a:spcPct val="50000"/>
                </a:spcBef>
              </a:pPr>
              <a:r>
                <a:rPr lang="zh-CN" altLang="en-US" sz="2400" dirty="0">
                  <a:latin typeface="Tahoma" panose="020B0604030504040204" pitchFamily="34" charset="0"/>
                  <a:ea typeface="黑体" panose="02010609060101010101" pitchFamily="2" charset="-122"/>
                </a:rPr>
                <a:t>固定成本</a:t>
              </a:r>
              <a:endParaRPr lang="zh-CN" altLang="en-US" sz="2400" dirty="0">
                <a:latin typeface="Tahoma" panose="020B0604030504040204" pitchFamily="34" charset="0"/>
                <a:ea typeface="黑体" panose="02010609060101010101" pitchFamily="2" charset="-122"/>
              </a:endParaRPr>
            </a:p>
          </p:txBody>
        </p:sp>
        <p:sp>
          <p:nvSpPr>
            <p:cNvPr id="32784" name="Line 16"/>
            <p:cNvSpPr/>
            <p:nvPr/>
          </p:nvSpPr>
          <p:spPr>
            <a:xfrm>
              <a:off x="3497" y="1853"/>
              <a:ext cx="144" cy="288"/>
            </a:xfrm>
            <a:prstGeom prst="line">
              <a:avLst/>
            </a:prstGeom>
            <a:ln w="9525" cap="flat" cmpd="sng">
              <a:solidFill>
                <a:schemeClr val="tx1"/>
              </a:solidFill>
              <a:prstDash val="solid"/>
              <a:miter/>
              <a:headEnd type="none" w="med" len="med"/>
              <a:tailEnd type="none" w="med" len="med"/>
            </a:ln>
          </p:spPr>
        </p:sp>
        <p:sp>
          <p:nvSpPr>
            <p:cNvPr id="32785" name="Line 17"/>
            <p:cNvSpPr/>
            <p:nvPr/>
          </p:nvSpPr>
          <p:spPr>
            <a:xfrm>
              <a:off x="3353" y="1901"/>
              <a:ext cx="144" cy="288"/>
            </a:xfrm>
            <a:prstGeom prst="line">
              <a:avLst/>
            </a:prstGeom>
            <a:ln w="9525" cap="flat" cmpd="sng">
              <a:solidFill>
                <a:schemeClr val="tx1"/>
              </a:solidFill>
              <a:prstDash val="solid"/>
              <a:miter/>
              <a:headEnd type="none" w="med" len="med"/>
              <a:tailEnd type="none" w="med" len="med"/>
            </a:ln>
          </p:spPr>
        </p:sp>
        <p:sp>
          <p:nvSpPr>
            <p:cNvPr id="32786" name="Line 18"/>
            <p:cNvSpPr/>
            <p:nvPr/>
          </p:nvSpPr>
          <p:spPr>
            <a:xfrm>
              <a:off x="3017" y="2093"/>
              <a:ext cx="96" cy="144"/>
            </a:xfrm>
            <a:prstGeom prst="line">
              <a:avLst/>
            </a:prstGeom>
            <a:ln w="9525" cap="flat" cmpd="sng">
              <a:solidFill>
                <a:schemeClr val="tx1"/>
              </a:solidFill>
              <a:prstDash val="solid"/>
              <a:miter/>
              <a:headEnd type="none" w="med" len="med"/>
              <a:tailEnd type="none" w="med" len="med"/>
            </a:ln>
          </p:spPr>
        </p:sp>
        <p:sp>
          <p:nvSpPr>
            <p:cNvPr id="32787" name="Line 19"/>
            <p:cNvSpPr/>
            <p:nvPr/>
          </p:nvSpPr>
          <p:spPr>
            <a:xfrm>
              <a:off x="2873" y="2141"/>
              <a:ext cx="96" cy="144"/>
            </a:xfrm>
            <a:prstGeom prst="line">
              <a:avLst/>
            </a:prstGeom>
            <a:ln w="9525" cap="flat" cmpd="sng">
              <a:solidFill>
                <a:schemeClr val="tx1"/>
              </a:solidFill>
              <a:prstDash val="solid"/>
              <a:miter/>
              <a:headEnd type="none" w="med" len="med"/>
              <a:tailEnd type="none" w="med" len="med"/>
            </a:ln>
          </p:spPr>
        </p:sp>
        <p:sp>
          <p:nvSpPr>
            <p:cNvPr id="32788" name="Line 20"/>
            <p:cNvSpPr/>
            <p:nvPr/>
          </p:nvSpPr>
          <p:spPr>
            <a:xfrm>
              <a:off x="2681" y="2237"/>
              <a:ext cx="48" cy="96"/>
            </a:xfrm>
            <a:prstGeom prst="line">
              <a:avLst/>
            </a:prstGeom>
            <a:ln w="9525" cap="flat" cmpd="sng">
              <a:solidFill>
                <a:schemeClr val="tx1"/>
              </a:solidFill>
              <a:prstDash val="solid"/>
              <a:miter/>
              <a:headEnd type="none" w="med" len="med"/>
              <a:tailEnd type="none" w="med" len="med"/>
            </a:ln>
          </p:spPr>
        </p:sp>
        <p:sp>
          <p:nvSpPr>
            <p:cNvPr id="32789" name="Line 21"/>
            <p:cNvSpPr/>
            <p:nvPr/>
          </p:nvSpPr>
          <p:spPr>
            <a:xfrm>
              <a:off x="2489" y="2333"/>
              <a:ext cx="48" cy="48"/>
            </a:xfrm>
            <a:prstGeom prst="line">
              <a:avLst/>
            </a:prstGeom>
            <a:ln w="9525" cap="flat" cmpd="sng">
              <a:solidFill>
                <a:schemeClr val="tx1"/>
              </a:solidFill>
              <a:prstDash val="solid"/>
              <a:miter/>
              <a:headEnd type="none" w="med" len="med"/>
              <a:tailEnd type="none" w="med" len="med"/>
            </a:ln>
          </p:spPr>
        </p:sp>
        <p:sp>
          <p:nvSpPr>
            <p:cNvPr id="32790" name="Line 22"/>
            <p:cNvSpPr/>
            <p:nvPr/>
          </p:nvSpPr>
          <p:spPr>
            <a:xfrm>
              <a:off x="3161" y="1997"/>
              <a:ext cx="144" cy="240"/>
            </a:xfrm>
            <a:prstGeom prst="line">
              <a:avLst/>
            </a:prstGeom>
            <a:ln w="9525" cap="flat" cmpd="sng">
              <a:solidFill>
                <a:schemeClr val="tx1"/>
              </a:solidFill>
              <a:prstDash val="solid"/>
              <a:miter/>
              <a:headEnd type="none" w="med" len="med"/>
              <a:tailEnd type="none" w="med" len="med"/>
            </a:ln>
          </p:spPr>
        </p:sp>
        <p:sp>
          <p:nvSpPr>
            <p:cNvPr id="32791" name="Line 23"/>
            <p:cNvSpPr/>
            <p:nvPr/>
          </p:nvSpPr>
          <p:spPr>
            <a:xfrm>
              <a:off x="1927" y="2523"/>
              <a:ext cx="82" cy="50"/>
            </a:xfrm>
            <a:prstGeom prst="line">
              <a:avLst/>
            </a:prstGeom>
            <a:ln w="9525" cap="flat" cmpd="sng">
              <a:solidFill>
                <a:schemeClr val="tx1"/>
              </a:solidFill>
              <a:prstDash val="solid"/>
              <a:miter/>
              <a:headEnd type="none" w="med" len="med"/>
              <a:tailEnd type="none" w="med" len="med"/>
            </a:ln>
          </p:spPr>
        </p:sp>
        <p:sp>
          <p:nvSpPr>
            <p:cNvPr id="32792" name="Line 24"/>
            <p:cNvSpPr/>
            <p:nvPr/>
          </p:nvSpPr>
          <p:spPr>
            <a:xfrm>
              <a:off x="1721" y="2573"/>
              <a:ext cx="96" cy="96"/>
            </a:xfrm>
            <a:prstGeom prst="line">
              <a:avLst/>
            </a:prstGeom>
            <a:ln w="9525" cap="flat" cmpd="sng">
              <a:solidFill>
                <a:schemeClr val="tx1"/>
              </a:solidFill>
              <a:prstDash val="solid"/>
              <a:miter/>
              <a:headEnd type="none" w="med" len="med"/>
              <a:tailEnd type="none" w="med" len="med"/>
            </a:ln>
          </p:spPr>
        </p:sp>
        <p:sp>
          <p:nvSpPr>
            <p:cNvPr id="32793" name="Line 25"/>
            <p:cNvSpPr/>
            <p:nvPr/>
          </p:nvSpPr>
          <p:spPr>
            <a:xfrm>
              <a:off x="1474" y="2614"/>
              <a:ext cx="151" cy="103"/>
            </a:xfrm>
            <a:prstGeom prst="line">
              <a:avLst/>
            </a:prstGeom>
            <a:ln w="9525" cap="flat" cmpd="sng">
              <a:solidFill>
                <a:schemeClr val="tx1"/>
              </a:solidFill>
              <a:prstDash val="solid"/>
              <a:miter/>
              <a:headEnd type="none" w="med" len="med"/>
              <a:tailEnd type="none" w="med" len="med"/>
            </a:ln>
          </p:spPr>
        </p:sp>
        <p:sp>
          <p:nvSpPr>
            <p:cNvPr id="32794" name="Line 26"/>
            <p:cNvSpPr/>
            <p:nvPr/>
          </p:nvSpPr>
          <p:spPr>
            <a:xfrm>
              <a:off x="1193" y="2669"/>
              <a:ext cx="192" cy="192"/>
            </a:xfrm>
            <a:prstGeom prst="line">
              <a:avLst/>
            </a:prstGeom>
            <a:ln w="9525" cap="flat" cmpd="sng">
              <a:solidFill>
                <a:schemeClr val="tx1"/>
              </a:solidFill>
              <a:prstDash val="solid"/>
              <a:miter/>
              <a:headEnd type="none" w="med" len="med"/>
              <a:tailEnd type="none" w="med" len="med"/>
            </a:ln>
          </p:spPr>
        </p:sp>
        <p:sp>
          <p:nvSpPr>
            <p:cNvPr id="32795" name="Line 27"/>
            <p:cNvSpPr/>
            <p:nvPr/>
          </p:nvSpPr>
          <p:spPr>
            <a:xfrm>
              <a:off x="953" y="2717"/>
              <a:ext cx="240" cy="240"/>
            </a:xfrm>
            <a:prstGeom prst="line">
              <a:avLst/>
            </a:prstGeom>
            <a:ln w="9525" cap="flat" cmpd="sng">
              <a:solidFill>
                <a:schemeClr val="tx1"/>
              </a:solidFill>
              <a:prstDash val="solid"/>
              <a:miter/>
              <a:headEnd type="none" w="med" len="med"/>
              <a:tailEnd type="none" w="med" len="med"/>
            </a:ln>
          </p:spPr>
        </p:sp>
        <p:sp>
          <p:nvSpPr>
            <p:cNvPr id="32796" name="Line 28"/>
            <p:cNvSpPr/>
            <p:nvPr/>
          </p:nvSpPr>
          <p:spPr>
            <a:xfrm>
              <a:off x="1289" y="2621"/>
              <a:ext cx="192" cy="192"/>
            </a:xfrm>
            <a:prstGeom prst="line">
              <a:avLst/>
            </a:prstGeom>
            <a:ln w="9525" cap="flat" cmpd="sng">
              <a:solidFill>
                <a:schemeClr val="tx1"/>
              </a:solidFill>
              <a:prstDash val="solid"/>
              <a:miter/>
              <a:headEnd type="none" w="med" len="med"/>
              <a:tailEnd type="none" w="med" len="med"/>
            </a:ln>
          </p:spPr>
        </p:sp>
        <p:sp>
          <p:nvSpPr>
            <p:cNvPr id="32797" name="Line 29"/>
            <p:cNvSpPr/>
            <p:nvPr/>
          </p:nvSpPr>
          <p:spPr>
            <a:xfrm>
              <a:off x="1097" y="2669"/>
              <a:ext cx="192" cy="240"/>
            </a:xfrm>
            <a:prstGeom prst="line">
              <a:avLst/>
            </a:prstGeom>
            <a:ln w="9525" cap="flat" cmpd="sng">
              <a:solidFill>
                <a:schemeClr val="tx1"/>
              </a:solidFill>
              <a:prstDash val="solid"/>
              <a:miter/>
              <a:headEnd type="none" w="med" len="med"/>
              <a:tailEnd type="none" w="med" len="med"/>
            </a:ln>
          </p:spPr>
        </p:sp>
        <p:sp>
          <p:nvSpPr>
            <p:cNvPr id="32798" name="Line 30"/>
            <p:cNvSpPr/>
            <p:nvPr/>
          </p:nvSpPr>
          <p:spPr>
            <a:xfrm>
              <a:off x="1577" y="2573"/>
              <a:ext cx="144" cy="144"/>
            </a:xfrm>
            <a:prstGeom prst="line">
              <a:avLst/>
            </a:prstGeom>
            <a:ln w="9525" cap="flat" cmpd="sng">
              <a:solidFill>
                <a:schemeClr val="tx1"/>
              </a:solidFill>
              <a:prstDash val="solid"/>
              <a:miter/>
              <a:headEnd type="none" w="med" len="med"/>
              <a:tailEnd type="none" w="med" len="med"/>
            </a:ln>
          </p:spPr>
        </p:sp>
        <p:sp>
          <p:nvSpPr>
            <p:cNvPr id="32799" name="AutoShape 31"/>
            <p:cNvSpPr/>
            <p:nvPr/>
          </p:nvSpPr>
          <p:spPr>
            <a:xfrm>
              <a:off x="2224" y="2471"/>
              <a:ext cx="130" cy="192"/>
            </a:xfrm>
            <a:prstGeom prst="rightBrace">
              <a:avLst>
                <a:gd name="adj1" fmla="val 12300"/>
                <a:gd name="adj2" fmla="val 50000"/>
              </a:avLst>
            </a:prstGeom>
            <a:noFill/>
            <a:ln w="28575" cap="flat" cmpd="sng">
              <a:solidFill>
                <a:schemeClr val="tx1"/>
              </a:solidFill>
              <a:prstDash val="solid"/>
              <a:miter/>
              <a:headEnd type="none" w="med" len="med"/>
              <a:tailEnd type="none" w="med" len="med"/>
            </a:ln>
          </p:spPr>
          <p:txBody>
            <a:bodyPr wrap="none" anchor="ctr"/>
            <a:p>
              <a:endParaRPr lang="zh-CN" altLang="en-US" dirty="0">
                <a:latin typeface="Tahoma" panose="020B0604030504040204" pitchFamily="34" charset="0"/>
                <a:ea typeface="宋体" panose="02010600030101010101" pitchFamily="2" charset="-122"/>
              </a:endParaRPr>
            </a:p>
          </p:txBody>
        </p:sp>
        <p:sp>
          <p:nvSpPr>
            <p:cNvPr id="32800" name="AutoShape 32"/>
            <p:cNvSpPr/>
            <p:nvPr/>
          </p:nvSpPr>
          <p:spPr>
            <a:xfrm>
              <a:off x="2237" y="2710"/>
              <a:ext cx="103" cy="369"/>
            </a:xfrm>
            <a:prstGeom prst="rightBrace">
              <a:avLst>
                <a:gd name="adj1" fmla="val 29837"/>
                <a:gd name="adj2" fmla="val 50000"/>
              </a:avLst>
            </a:prstGeom>
            <a:noFill/>
            <a:ln w="28575" cap="flat" cmpd="sng">
              <a:solidFill>
                <a:schemeClr val="tx1"/>
              </a:solidFill>
              <a:prstDash val="solid"/>
              <a:miter/>
              <a:headEnd type="none" w="med" len="med"/>
              <a:tailEnd type="none" w="med" len="med"/>
            </a:ln>
          </p:spPr>
          <p:txBody>
            <a:bodyPr wrap="none" anchor="ctr"/>
            <a:p>
              <a:endParaRPr lang="zh-CN" altLang="en-US" dirty="0">
                <a:latin typeface="Tahoma" panose="020B0604030504040204" pitchFamily="34" charset="0"/>
                <a:ea typeface="宋体" panose="02010600030101010101" pitchFamily="2" charset="-122"/>
              </a:endParaRPr>
            </a:p>
          </p:txBody>
        </p:sp>
        <p:sp>
          <p:nvSpPr>
            <p:cNvPr id="32801" name="AutoShape 33"/>
            <p:cNvSpPr/>
            <p:nvPr/>
          </p:nvSpPr>
          <p:spPr>
            <a:xfrm>
              <a:off x="2086" y="2464"/>
              <a:ext cx="100" cy="615"/>
            </a:xfrm>
            <a:prstGeom prst="leftBrace">
              <a:avLst>
                <a:gd name="adj1" fmla="val 51250"/>
                <a:gd name="adj2" fmla="val 50000"/>
              </a:avLst>
            </a:prstGeom>
            <a:noFill/>
            <a:ln w="28575" cap="flat" cmpd="sng">
              <a:solidFill>
                <a:schemeClr val="tx1"/>
              </a:solidFill>
              <a:prstDash val="solid"/>
              <a:miter/>
              <a:headEnd type="none" w="med" len="med"/>
              <a:tailEnd type="none" w="med" len="med"/>
            </a:ln>
          </p:spPr>
          <p:txBody>
            <a:bodyPr wrap="none" anchor="ctr"/>
            <a:p>
              <a:endParaRPr lang="zh-CN" altLang="en-US" dirty="0">
                <a:latin typeface="Tahoma" panose="020B0604030504040204" pitchFamily="34" charset="0"/>
                <a:ea typeface="宋体" panose="02010600030101010101" pitchFamily="2" charset="-122"/>
              </a:endParaRPr>
            </a:p>
          </p:txBody>
        </p:sp>
        <p:sp>
          <p:nvSpPr>
            <p:cNvPr id="32802" name="Text Box 34"/>
            <p:cNvSpPr txBox="1"/>
            <p:nvPr/>
          </p:nvSpPr>
          <p:spPr>
            <a:xfrm>
              <a:off x="2426" y="2432"/>
              <a:ext cx="912" cy="205"/>
            </a:xfrm>
            <a:prstGeom prst="rect">
              <a:avLst/>
            </a:prstGeom>
            <a:noFill/>
            <a:ln w="9525">
              <a:noFill/>
            </a:ln>
          </p:spPr>
          <p:txBody>
            <a:bodyPr anchor="t">
              <a:spAutoFit/>
            </a:bodyPr>
            <a:p>
              <a:pPr>
                <a:spcBef>
                  <a:spcPct val="50000"/>
                </a:spcBef>
              </a:pPr>
              <a:r>
                <a:rPr lang="zh-CN" altLang="en-US" sz="2400" dirty="0">
                  <a:solidFill>
                    <a:srgbClr val="CC00CC"/>
                  </a:solidFill>
                  <a:latin typeface="Tahoma" panose="020B0604030504040204" pitchFamily="34" charset="0"/>
                  <a:ea typeface="黑体" panose="02010609060101010101" pitchFamily="2" charset="-122"/>
                </a:rPr>
                <a:t>变动成本</a:t>
              </a:r>
              <a:endParaRPr lang="zh-CN" altLang="en-US" sz="2400" dirty="0">
                <a:solidFill>
                  <a:srgbClr val="CC00CC"/>
                </a:solidFill>
                <a:latin typeface="Tahoma" panose="020B0604030504040204" pitchFamily="34" charset="0"/>
                <a:ea typeface="黑体" panose="02010609060101010101" pitchFamily="2" charset="-122"/>
              </a:endParaRPr>
            </a:p>
          </p:txBody>
        </p:sp>
        <p:sp>
          <p:nvSpPr>
            <p:cNvPr id="32803" name="Text Box 35"/>
            <p:cNvSpPr txBox="1"/>
            <p:nvPr/>
          </p:nvSpPr>
          <p:spPr>
            <a:xfrm>
              <a:off x="2441" y="2724"/>
              <a:ext cx="960" cy="205"/>
            </a:xfrm>
            <a:prstGeom prst="rect">
              <a:avLst/>
            </a:prstGeom>
            <a:noFill/>
            <a:ln w="9525">
              <a:noFill/>
            </a:ln>
          </p:spPr>
          <p:txBody>
            <a:bodyPr anchor="t">
              <a:spAutoFit/>
            </a:bodyPr>
            <a:p>
              <a:pPr>
                <a:spcBef>
                  <a:spcPct val="50000"/>
                </a:spcBef>
              </a:pPr>
              <a:r>
                <a:rPr lang="zh-CN" altLang="en-US" sz="2400" dirty="0">
                  <a:solidFill>
                    <a:srgbClr val="CC00CC"/>
                  </a:solidFill>
                  <a:latin typeface="Tahoma" panose="020B0604030504040204" pitchFamily="34" charset="0"/>
                  <a:ea typeface="黑体" panose="02010609060101010101" pitchFamily="2" charset="-122"/>
                </a:rPr>
                <a:t>固定成本</a:t>
              </a:r>
              <a:endParaRPr lang="zh-CN" altLang="en-US" sz="2400" dirty="0">
                <a:solidFill>
                  <a:srgbClr val="CC00CC"/>
                </a:solidFill>
                <a:latin typeface="Tahoma" panose="020B0604030504040204" pitchFamily="34" charset="0"/>
                <a:ea typeface="黑体" panose="02010609060101010101" pitchFamily="2" charset="-122"/>
              </a:endParaRPr>
            </a:p>
          </p:txBody>
        </p:sp>
        <p:sp>
          <p:nvSpPr>
            <p:cNvPr id="32804" name="Text Box 36"/>
            <p:cNvSpPr txBox="1"/>
            <p:nvPr/>
          </p:nvSpPr>
          <p:spPr>
            <a:xfrm>
              <a:off x="1812" y="3121"/>
              <a:ext cx="1008" cy="205"/>
            </a:xfrm>
            <a:prstGeom prst="rect">
              <a:avLst/>
            </a:prstGeom>
            <a:noFill/>
            <a:ln w="9525">
              <a:noFill/>
            </a:ln>
          </p:spPr>
          <p:txBody>
            <a:bodyPr anchor="t">
              <a:spAutoFit/>
            </a:bodyPr>
            <a:p>
              <a:pPr>
                <a:spcBef>
                  <a:spcPct val="50000"/>
                </a:spcBef>
              </a:pPr>
              <a:r>
                <a:rPr lang="zh-CN" altLang="en-US" sz="2400" b="1" dirty="0">
                  <a:solidFill>
                    <a:srgbClr val="CC00CC"/>
                  </a:solidFill>
                  <a:latin typeface="黑体" panose="02010609060101010101" pitchFamily="2" charset="-122"/>
                  <a:ea typeface="黑体" panose="02010609060101010101" pitchFamily="2" charset="-122"/>
                </a:rPr>
                <a:t>保本点</a:t>
              </a:r>
              <a:r>
                <a:rPr lang="en-US" altLang="zh-CN" sz="2400" b="1" dirty="0">
                  <a:solidFill>
                    <a:srgbClr val="CC00CC"/>
                  </a:solidFill>
                  <a:latin typeface="黑体" panose="02010609060101010101" pitchFamily="2" charset="-122"/>
                  <a:ea typeface="黑体" panose="02010609060101010101" pitchFamily="2" charset="-122"/>
                </a:rPr>
                <a:t>Q</a:t>
              </a:r>
              <a:endParaRPr lang="en-US" altLang="zh-CN" sz="2400" b="1" dirty="0">
                <a:solidFill>
                  <a:srgbClr val="CC00CC"/>
                </a:solidFill>
                <a:latin typeface="黑体" panose="02010609060101010101" pitchFamily="2" charset="-122"/>
                <a:ea typeface="黑体" panose="02010609060101010101" pitchFamily="2" charset="-122"/>
              </a:endParaRPr>
            </a:p>
          </p:txBody>
        </p:sp>
        <p:sp>
          <p:nvSpPr>
            <p:cNvPr id="32805" name="Text Box 37"/>
            <p:cNvSpPr txBox="1"/>
            <p:nvPr/>
          </p:nvSpPr>
          <p:spPr>
            <a:xfrm>
              <a:off x="4059" y="3067"/>
              <a:ext cx="768" cy="205"/>
            </a:xfrm>
            <a:prstGeom prst="rect">
              <a:avLst/>
            </a:prstGeom>
            <a:noFill/>
            <a:ln w="9525">
              <a:noFill/>
            </a:ln>
          </p:spPr>
          <p:txBody>
            <a:bodyPr anchor="t">
              <a:spAutoFit/>
            </a:bodyPr>
            <a:p>
              <a:pPr>
                <a:spcBef>
                  <a:spcPct val="50000"/>
                </a:spcBef>
              </a:pPr>
              <a:r>
                <a:rPr lang="zh-CN" altLang="en-US" sz="2400" b="1" dirty="0">
                  <a:latin typeface="Tahoma" panose="020B0604030504040204" pitchFamily="34" charset="0"/>
                  <a:ea typeface="宋体" panose="02010600030101010101" pitchFamily="2" charset="-122"/>
                </a:rPr>
                <a:t>销量</a:t>
              </a:r>
              <a:endParaRPr lang="zh-CN" altLang="en-US" sz="2400" b="1" dirty="0">
                <a:latin typeface="Tahoma" panose="020B0604030504040204" pitchFamily="34" charset="0"/>
                <a:ea typeface="宋体" panose="02010600030101010101" pitchFamily="2" charset="-122"/>
              </a:endParaRPr>
            </a:p>
          </p:txBody>
        </p:sp>
        <p:sp>
          <p:nvSpPr>
            <p:cNvPr id="32806" name="Text Box 38"/>
            <p:cNvSpPr txBox="1"/>
            <p:nvPr/>
          </p:nvSpPr>
          <p:spPr>
            <a:xfrm>
              <a:off x="588" y="1383"/>
              <a:ext cx="346" cy="1200"/>
            </a:xfrm>
            <a:prstGeom prst="rect">
              <a:avLst/>
            </a:prstGeom>
            <a:noFill/>
            <a:ln w="9525">
              <a:noFill/>
            </a:ln>
          </p:spPr>
          <p:txBody>
            <a:bodyPr vert="eaVert" anchor="t">
              <a:spAutoFit/>
            </a:bodyPr>
            <a:p>
              <a:pPr>
                <a:spcBef>
                  <a:spcPct val="50000"/>
                </a:spcBef>
              </a:pPr>
              <a:r>
                <a:rPr lang="zh-CN" altLang="en-US" sz="2400" dirty="0">
                  <a:latin typeface="Tahoma" panose="020B0604030504040204" pitchFamily="34" charset="0"/>
                  <a:ea typeface="黑体" panose="02010609060101010101" pitchFamily="2" charset="-122"/>
                </a:rPr>
                <a:t>收入、成本</a:t>
              </a:r>
              <a:endParaRPr lang="zh-CN" altLang="en-US" sz="2400" dirty="0">
                <a:latin typeface="Tahoma" panose="020B0604030504040204" pitchFamily="34" charset="0"/>
                <a:ea typeface="黑体" panose="02010609060101010101" pitchFamily="2" charset="-122"/>
              </a:endParaRPr>
            </a:p>
          </p:txBody>
        </p:sp>
      </p:grpSp>
    </p:spTree>
  </p:cSld>
  <p:clrMapOvr>
    <a:masterClrMapping/>
  </p:clrMapOvr>
  <p:transition spd="med">
    <p:diamon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33794" name="Rectangle 2"/>
          <p:cNvSpPr>
            <a:spLocks noGrp="1"/>
          </p:cNvSpPr>
          <p:nvPr>
            <p:ph type="title"/>
          </p:nvPr>
        </p:nvSpPr>
        <p:spPr>
          <a:ln/>
        </p:spPr>
        <p:txBody>
          <a:bodyPr vert="horz" wrap="square" lIns="91440" tIns="45720" rIns="91440" bIns="45720" anchor="b"/>
          <a:p>
            <a:pPr eaLnBrk="1" hangingPunct="1"/>
            <a:r>
              <a:rPr lang="en-US" altLang="zh-CN" dirty="0">
                <a:solidFill>
                  <a:schemeClr val="folHlink"/>
                </a:solidFill>
                <a:latin typeface="黑体" panose="02010609060101010101" pitchFamily="2" charset="-122"/>
                <a:ea typeface="黑体" panose="02010609060101010101" pitchFamily="2" charset="-122"/>
              </a:rPr>
              <a:t>3.</a:t>
            </a:r>
            <a:r>
              <a:rPr lang="zh-CN" altLang="en-US" dirty="0">
                <a:solidFill>
                  <a:schemeClr val="folHlink"/>
                </a:solidFill>
                <a:latin typeface="黑体" panose="02010609060101010101" pitchFamily="2" charset="-122"/>
                <a:ea typeface="黑体" panose="02010609060101010101" pitchFamily="2" charset="-122"/>
              </a:rPr>
              <a:t>投资报酬额定价</a:t>
            </a:r>
            <a:endParaRPr lang="zh-CN" altLang="en-US" dirty="0">
              <a:solidFill>
                <a:schemeClr val="folHlink"/>
              </a:solidFill>
              <a:latin typeface="黑体" panose="02010609060101010101" pitchFamily="2" charset="-122"/>
              <a:ea typeface="黑体" panose="02010609060101010101" pitchFamily="2" charset="-122"/>
            </a:endParaRPr>
          </a:p>
        </p:txBody>
      </p:sp>
      <p:sp>
        <p:nvSpPr>
          <p:cNvPr id="33795" name="Rectangle 3"/>
          <p:cNvSpPr>
            <a:spLocks noGrp="1"/>
          </p:cNvSpPr>
          <p:nvPr>
            <p:ph idx="1"/>
          </p:nvPr>
        </p:nvSpPr>
        <p:spPr>
          <a:ln/>
        </p:spPr>
        <p:txBody>
          <a:bodyPr vert="horz" wrap="square" lIns="91440" tIns="45720" rIns="91440" bIns="45720" anchor="t"/>
          <a:p>
            <a:pPr eaLnBrk="1" hangingPunct="1">
              <a:lnSpc>
                <a:spcPct val="120000"/>
              </a:lnSpc>
            </a:pPr>
            <a:r>
              <a:rPr lang="zh-CN" altLang="en-US" sz="2800" dirty="0">
                <a:solidFill>
                  <a:schemeClr val="hlink"/>
                </a:solidFill>
                <a:latin typeface="黑体" panose="02010609060101010101" pitchFamily="2" charset="-122"/>
                <a:ea typeface="黑体" panose="02010609060101010101" pitchFamily="2" charset="-122"/>
              </a:rPr>
              <a:t>年投资报酬额</a:t>
            </a:r>
            <a:r>
              <a:rPr lang="zh-CN" altLang="en-US" sz="2800" dirty="0">
                <a:latin typeface="黑体" panose="02010609060101010101" pitchFamily="2" charset="-122"/>
                <a:ea typeface="黑体" panose="02010609060101010101" pitchFamily="2" charset="-122"/>
              </a:rPr>
              <a:t> </a:t>
            </a:r>
            <a:r>
              <a:rPr lang="en-US" altLang="zh-CN" sz="2800" dirty="0">
                <a:latin typeface="黑体" panose="02010609060101010101" pitchFamily="2" charset="-122"/>
                <a:ea typeface="黑体" panose="02010609060101010101" pitchFamily="2" charset="-122"/>
              </a:rPr>
              <a:t>=</a:t>
            </a:r>
            <a:r>
              <a:rPr lang="zh-CN" altLang="en-US" sz="2800" dirty="0">
                <a:latin typeface="黑体" panose="02010609060101010101" pitchFamily="2" charset="-122"/>
                <a:ea typeface="黑体" panose="02010609060101010101" pitchFamily="2" charset="-122"/>
              </a:rPr>
              <a:t>总投资额</a:t>
            </a:r>
            <a:r>
              <a:rPr lang="en-US" altLang="zh-CN" sz="2800" dirty="0">
                <a:latin typeface="黑体" panose="02010609060101010101" pitchFamily="2" charset="-122"/>
                <a:ea typeface="黑体" panose="02010609060101010101" pitchFamily="2" charset="-122"/>
              </a:rPr>
              <a:t>÷</a:t>
            </a:r>
            <a:r>
              <a:rPr lang="zh-CN" altLang="en-US" sz="2800" dirty="0">
                <a:latin typeface="黑体" panose="02010609060101010101" pitchFamily="2" charset="-122"/>
                <a:ea typeface="黑体" panose="02010609060101010101" pitchFamily="2" charset="-122"/>
              </a:rPr>
              <a:t>投资回收期</a:t>
            </a:r>
            <a:endParaRPr lang="zh-CN" altLang="en-US" sz="2800" dirty="0">
              <a:latin typeface="黑体" panose="02010609060101010101" pitchFamily="2" charset="-122"/>
              <a:ea typeface="黑体" panose="02010609060101010101" pitchFamily="2" charset="-122"/>
            </a:endParaRPr>
          </a:p>
          <a:p>
            <a:pPr eaLnBrk="1" hangingPunct="1">
              <a:lnSpc>
                <a:spcPct val="120000"/>
              </a:lnSpc>
            </a:pPr>
            <a:r>
              <a:rPr lang="zh-CN" altLang="en-US" sz="2800" dirty="0">
                <a:solidFill>
                  <a:schemeClr val="hlink"/>
                </a:solidFill>
                <a:latin typeface="黑体" panose="02010609060101010101" pitchFamily="2" charset="-122"/>
                <a:ea typeface="黑体" panose="02010609060101010101" pitchFamily="2" charset="-122"/>
              </a:rPr>
              <a:t>单位产品价格</a:t>
            </a:r>
            <a:r>
              <a:rPr lang="zh-CN" altLang="en-US" sz="2800" dirty="0">
                <a:latin typeface="黑体" panose="02010609060101010101" pitchFamily="2" charset="-122"/>
                <a:ea typeface="黑体" panose="02010609060101010101" pitchFamily="2" charset="-122"/>
              </a:rPr>
              <a:t> </a:t>
            </a:r>
            <a:endParaRPr lang="zh-CN" altLang="en-US" sz="2800" dirty="0">
              <a:latin typeface="黑体" panose="02010609060101010101" pitchFamily="2" charset="-122"/>
              <a:ea typeface="黑体" panose="02010609060101010101" pitchFamily="2" charset="-122"/>
            </a:endParaRPr>
          </a:p>
          <a:p>
            <a:pPr eaLnBrk="1" hangingPunct="1">
              <a:lnSpc>
                <a:spcPct val="120000"/>
              </a:lnSpc>
              <a:buNone/>
            </a:pPr>
            <a:r>
              <a:rPr lang="en-US" altLang="zh-CN" sz="2800" dirty="0">
                <a:latin typeface="黑体" panose="02010609060101010101" pitchFamily="2" charset="-122"/>
                <a:ea typeface="黑体" panose="02010609060101010101" pitchFamily="2" charset="-122"/>
              </a:rPr>
              <a:t>=</a:t>
            </a:r>
            <a:r>
              <a:rPr lang="zh-CN" altLang="en-US" sz="2800" dirty="0">
                <a:latin typeface="黑体" panose="02010609060101010101" pitchFamily="2" charset="-122"/>
                <a:ea typeface="黑体" panose="02010609060101010101" pitchFamily="2" charset="-122"/>
              </a:rPr>
              <a:t>（总成本</a:t>
            </a:r>
            <a:r>
              <a:rPr lang="en-US" altLang="zh-CN" sz="2800" dirty="0">
                <a:latin typeface="黑体" panose="02010609060101010101" pitchFamily="2" charset="-122"/>
                <a:ea typeface="黑体" panose="02010609060101010101" pitchFamily="2" charset="-122"/>
              </a:rPr>
              <a:t>+</a:t>
            </a:r>
            <a:r>
              <a:rPr lang="zh-CN" altLang="en-US" sz="2800" dirty="0">
                <a:latin typeface="黑体" panose="02010609060101010101" pitchFamily="2" charset="-122"/>
                <a:ea typeface="黑体" panose="02010609060101010101" pitchFamily="2" charset="-122"/>
              </a:rPr>
              <a:t>年投资报酬额）／预计销售量</a:t>
            </a:r>
            <a:endParaRPr lang="zh-CN" altLang="en-US" sz="2800" dirty="0">
              <a:latin typeface="黑体" panose="02010609060101010101" pitchFamily="2" charset="-122"/>
              <a:ea typeface="黑体" panose="02010609060101010101" pitchFamily="2" charset="-122"/>
            </a:endParaRPr>
          </a:p>
          <a:p>
            <a:pPr eaLnBrk="1" hangingPunct="1">
              <a:lnSpc>
                <a:spcPct val="120000"/>
              </a:lnSpc>
            </a:pPr>
            <a:r>
              <a:rPr lang="zh-CN" altLang="en-US" sz="2800" b="1" dirty="0">
                <a:solidFill>
                  <a:srgbClr val="9900FF"/>
                </a:solidFill>
                <a:latin typeface="仿宋_GB2312" pitchFamily="49" charset="-122"/>
                <a:ea typeface="仿宋_GB2312" pitchFamily="49" charset="-122"/>
              </a:rPr>
              <a:t>例如，某产品预计销售量为</a:t>
            </a:r>
            <a:r>
              <a:rPr lang="en-US" altLang="zh-CN" sz="2800" b="1" dirty="0">
                <a:solidFill>
                  <a:srgbClr val="9900FF"/>
                </a:solidFill>
                <a:latin typeface="仿宋_GB2312" pitchFamily="49" charset="-122"/>
                <a:ea typeface="仿宋_GB2312" pitchFamily="49" charset="-122"/>
              </a:rPr>
              <a:t>10</a:t>
            </a:r>
            <a:r>
              <a:rPr lang="zh-CN" altLang="en-US" sz="2800" b="1" dirty="0">
                <a:solidFill>
                  <a:srgbClr val="9900FF"/>
                </a:solidFill>
                <a:latin typeface="仿宋_GB2312" pitchFamily="49" charset="-122"/>
                <a:ea typeface="仿宋_GB2312" pitchFamily="49" charset="-122"/>
              </a:rPr>
              <a:t>万件，总成本为</a:t>
            </a:r>
            <a:r>
              <a:rPr lang="en-US" altLang="zh-CN" sz="2800" b="1" dirty="0">
                <a:solidFill>
                  <a:srgbClr val="9900FF"/>
                </a:solidFill>
                <a:latin typeface="仿宋_GB2312" pitchFamily="49" charset="-122"/>
                <a:ea typeface="仿宋_GB2312" pitchFamily="49" charset="-122"/>
              </a:rPr>
              <a:t>30</a:t>
            </a:r>
            <a:r>
              <a:rPr lang="zh-CN" altLang="en-US" sz="2800" b="1" dirty="0">
                <a:solidFill>
                  <a:srgbClr val="9900FF"/>
                </a:solidFill>
                <a:latin typeface="仿宋_GB2312" pitchFamily="49" charset="-122"/>
                <a:ea typeface="仿宋_GB2312" pitchFamily="49" charset="-122"/>
              </a:rPr>
              <a:t>万元，该产品的总投资额为</a:t>
            </a:r>
            <a:r>
              <a:rPr lang="en-US" altLang="zh-CN" sz="2800" b="1" dirty="0">
                <a:solidFill>
                  <a:srgbClr val="9900FF"/>
                </a:solidFill>
                <a:latin typeface="仿宋_GB2312" pitchFamily="49" charset="-122"/>
                <a:ea typeface="仿宋_GB2312" pitchFamily="49" charset="-122"/>
              </a:rPr>
              <a:t>40</a:t>
            </a:r>
            <a:r>
              <a:rPr lang="zh-CN" altLang="en-US" sz="2800" b="1" dirty="0">
                <a:solidFill>
                  <a:srgbClr val="9900FF"/>
                </a:solidFill>
                <a:latin typeface="仿宋_GB2312" pitchFamily="49" charset="-122"/>
                <a:ea typeface="仿宋_GB2312" pitchFamily="49" charset="-122"/>
              </a:rPr>
              <a:t>万元，要求</a:t>
            </a:r>
            <a:r>
              <a:rPr lang="en-US" altLang="zh-CN" sz="2800" b="1" dirty="0">
                <a:solidFill>
                  <a:srgbClr val="9900FF"/>
                </a:solidFill>
                <a:latin typeface="仿宋_GB2312" pitchFamily="49" charset="-122"/>
                <a:ea typeface="仿宋_GB2312" pitchFamily="49" charset="-122"/>
              </a:rPr>
              <a:t>5</a:t>
            </a:r>
            <a:r>
              <a:rPr lang="zh-CN" altLang="en-US" sz="2800" b="1" dirty="0">
                <a:solidFill>
                  <a:srgbClr val="9900FF"/>
                </a:solidFill>
                <a:latin typeface="仿宋_GB2312" pitchFamily="49" charset="-122"/>
                <a:ea typeface="仿宋_GB2312" pitchFamily="49" charset="-122"/>
              </a:rPr>
              <a:t>年回收投资。则该产品的售价为： </a:t>
            </a:r>
            <a:endParaRPr lang="zh-CN" altLang="en-US" sz="2800" b="1" dirty="0">
              <a:solidFill>
                <a:srgbClr val="9900FF"/>
              </a:solidFill>
              <a:latin typeface="仿宋_GB2312" pitchFamily="49" charset="-122"/>
              <a:ea typeface="仿宋_GB2312" pitchFamily="49" charset="-122"/>
            </a:endParaRPr>
          </a:p>
          <a:p>
            <a:pPr eaLnBrk="1" hangingPunct="1">
              <a:lnSpc>
                <a:spcPct val="120000"/>
              </a:lnSpc>
              <a:buNone/>
            </a:pPr>
            <a:r>
              <a:rPr lang="zh-CN" altLang="en-US" sz="2800" b="1" dirty="0">
                <a:solidFill>
                  <a:srgbClr val="9900FF"/>
                </a:solidFill>
                <a:latin typeface="仿宋_GB2312" pitchFamily="49" charset="-122"/>
                <a:ea typeface="仿宋_GB2312" pitchFamily="49" charset="-122"/>
              </a:rPr>
              <a:t>      </a:t>
            </a:r>
            <a:r>
              <a:rPr lang="zh-CN" altLang="en-US" sz="2800" b="1" dirty="0">
                <a:solidFill>
                  <a:schemeClr val="hlink"/>
                </a:solidFill>
                <a:latin typeface="仿宋_GB2312" pitchFamily="49" charset="-122"/>
                <a:ea typeface="仿宋_GB2312" pitchFamily="49" charset="-122"/>
              </a:rPr>
              <a:t>（</a:t>
            </a:r>
            <a:r>
              <a:rPr lang="en-US" altLang="zh-CN" sz="2800" b="1" dirty="0">
                <a:solidFill>
                  <a:schemeClr val="hlink"/>
                </a:solidFill>
                <a:latin typeface="仿宋_GB2312" pitchFamily="49" charset="-122"/>
                <a:ea typeface="仿宋_GB2312" pitchFamily="49" charset="-122"/>
              </a:rPr>
              <a:t>30+8</a:t>
            </a:r>
            <a:r>
              <a:rPr lang="zh-CN" altLang="en-US" sz="2800" b="1" dirty="0">
                <a:solidFill>
                  <a:schemeClr val="hlink"/>
                </a:solidFill>
                <a:latin typeface="仿宋_GB2312" pitchFamily="49" charset="-122"/>
                <a:ea typeface="仿宋_GB2312" pitchFamily="49" charset="-122"/>
              </a:rPr>
              <a:t>）／</a:t>
            </a:r>
            <a:r>
              <a:rPr lang="en-US" altLang="zh-CN" sz="2800" b="1" dirty="0">
                <a:solidFill>
                  <a:schemeClr val="hlink"/>
                </a:solidFill>
                <a:latin typeface="仿宋_GB2312" pitchFamily="49" charset="-122"/>
                <a:ea typeface="仿宋_GB2312" pitchFamily="49" charset="-122"/>
              </a:rPr>
              <a:t>10=3.8(</a:t>
            </a:r>
            <a:r>
              <a:rPr lang="zh-CN" altLang="en-US" sz="2800" b="1" dirty="0">
                <a:solidFill>
                  <a:schemeClr val="hlink"/>
                </a:solidFill>
                <a:latin typeface="仿宋_GB2312" pitchFamily="49" charset="-122"/>
                <a:ea typeface="仿宋_GB2312" pitchFamily="49" charset="-122"/>
              </a:rPr>
              <a:t>元</a:t>
            </a:r>
            <a:r>
              <a:rPr lang="en-US" altLang="zh-CN" sz="2800" b="1" dirty="0">
                <a:solidFill>
                  <a:schemeClr val="hlink"/>
                </a:solidFill>
                <a:latin typeface="仿宋_GB2312" pitchFamily="49" charset="-122"/>
                <a:ea typeface="仿宋_GB2312" pitchFamily="49" charset="-122"/>
              </a:rPr>
              <a:t>)</a:t>
            </a:r>
            <a:endParaRPr lang="en-US" altLang="zh-CN" sz="2800" b="1" dirty="0">
              <a:solidFill>
                <a:schemeClr val="hlink"/>
              </a:solidFill>
              <a:latin typeface="仿宋_GB2312" pitchFamily="49" charset="-122"/>
              <a:ea typeface="仿宋_GB2312" pitchFamily="49" charset="-122"/>
            </a:endParaRPr>
          </a:p>
        </p:txBody>
      </p:sp>
    </p:spTree>
  </p:cSld>
  <p:clrMapOvr>
    <a:masterClrMapping/>
  </p:clrMapOvr>
  <p:transition spd="med">
    <p:diamon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34818" name="Rectangle 2"/>
          <p:cNvSpPr>
            <a:spLocks noGrp="1"/>
          </p:cNvSpPr>
          <p:nvPr>
            <p:ph type="title"/>
          </p:nvPr>
        </p:nvSpPr>
        <p:spPr>
          <a:ln/>
        </p:spPr>
        <p:txBody>
          <a:bodyPr vert="horz" wrap="square" lIns="91440" tIns="45720" rIns="91440" bIns="45720" anchor="b"/>
          <a:p>
            <a:pPr eaLnBrk="1" hangingPunct="1"/>
            <a:r>
              <a:rPr lang="en-US" altLang="zh-CN" dirty="0">
                <a:solidFill>
                  <a:srgbClr val="0000FF"/>
                </a:solidFill>
                <a:latin typeface="黑体" panose="02010609060101010101" pitchFamily="2" charset="-122"/>
                <a:ea typeface="黑体" panose="02010609060101010101" pitchFamily="2" charset="-122"/>
              </a:rPr>
              <a:t>4.</a:t>
            </a:r>
            <a:r>
              <a:rPr lang="zh-CN" altLang="en-US" dirty="0">
                <a:solidFill>
                  <a:srgbClr val="0000FF"/>
                </a:solidFill>
                <a:latin typeface="黑体" panose="02010609060101010101" pitchFamily="2" charset="-122"/>
                <a:ea typeface="黑体" panose="02010609060101010101" pitchFamily="2" charset="-122"/>
              </a:rPr>
              <a:t>边际贡献定价</a:t>
            </a:r>
            <a:endParaRPr lang="zh-CN" altLang="en-US" dirty="0">
              <a:solidFill>
                <a:srgbClr val="0000FF"/>
              </a:solidFill>
              <a:latin typeface="黑体" panose="02010609060101010101" pitchFamily="2" charset="-122"/>
              <a:ea typeface="黑体" panose="02010609060101010101" pitchFamily="2" charset="-122"/>
            </a:endParaRPr>
          </a:p>
        </p:txBody>
      </p:sp>
      <p:sp>
        <p:nvSpPr>
          <p:cNvPr id="70659"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20000"/>
              </a:lnSpc>
              <a:spcBef>
                <a:spcPct val="20000"/>
              </a:spcBef>
              <a:spcAft>
                <a:spcPct val="0"/>
              </a:spcAft>
              <a:buClr>
                <a:schemeClr val="fo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folHlink"/>
                </a:solidFill>
                <a:effectLst/>
                <a:uLnTx/>
                <a:uFillTx/>
                <a:latin typeface="黑体" panose="02010609060101010101" pitchFamily="2" charset="-122"/>
                <a:ea typeface="黑体" panose="02010609060101010101" pitchFamily="2" charset="-122"/>
                <a:cs typeface="+mn-cs"/>
              </a:rPr>
              <a:t>边际贡献</a:t>
            </a:r>
            <a:r>
              <a:rPr kumimoji="0" lang="en-US" altLang="zh-CN" sz="3200" b="0" i="0" u="none" strike="noStrike" kern="0" cap="none" spc="0" normalizeH="0" baseline="0" noProof="0" smtClean="0">
                <a:ln>
                  <a:noFill/>
                </a:ln>
                <a:solidFill>
                  <a:schemeClr val="folHlink"/>
                </a:solidFill>
                <a:effectLst/>
                <a:uLnTx/>
                <a:uFillTx/>
                <a:latin typeface="黑体" panose="02010609060101010101" pitchFamily="2" charset="-122"/>
                <a:ea typeface="黑体" panose="02010609060101010101" pitchFamily="2" charset="-122"/>
                <a:cs typeface="+mn-cs"/>
              </a:rPr>
              <a:t>=</a:t>
            </a:r>
            <a:r>
              <a:rPr kumimoji="0" lang="zh-CN" altLang="en-US" sz="3200" b="0" i="0" u="none" strike="noStrike" kern="0" cap="none" spc="0" normalizeH="0" baseline="0" noProof="0" smtClean="0">
                <a:ln>
                  <a:noFill/>
                </a:ln>
                <a:solidFill>
                  <a:schemeClr val="folHlink"/>
                </a:solidFill>
                <a:effectLst/>
                <a:uLnTx/>
                <a:uFillTx/>
                <a:latin typeface="黑体" panose="02010609060101010101" pitchFamily="2" charset="-122"/>
                <a:ea typeface="黑体" panose="02010609060101010101" pitchFamily="2" charset="-122"/>
                <a:cs typeface="+mn-cs"/>
              </a:rPr>
              <a:t>销售收入－变动成本</a:t>
            </a:r>
            <a:endParaRPr kumimoji="0" lang="zh-CN" altLang="en-US" sz="3200" b="0" i="0" u="none" strike="noStrike" kern="0" cap="none" spc="0" normalizeH="0" baseline="0" noProof="0" smtClean="0">
              <a:ln>
                <a:noFill/>
              </a:ln>
              <a:solidFill>
                <a:schemeClr val="folHlink"/>
              </a:solidFill>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120000"/>
              </a:lnSpc>
              <a:spcBef>
                <a:spcPct val="20000"/>
              </a:spcBef>
              <a:spcAft>
                <a:spcPct val="0"/>
              </a:spcAft>
              <a:buClr>
                <a:schemeClr val="fo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黑体" panose="02010609060101010101" pitchFamily="2" charset="-122"/>
                <a:ea typeface="黑体" panose="02010609060101010101" pitchFamily="2" charset="-122"/>
                <a:cs typeface="+mn-cs"/>
              </a:rPr>
              <a:t>  两边同除销量：</a:t>
            </a:r>
            <a:endParaRPr kumimoji="0" lang="zh-CN" altLang="en-US" sz="3200" b="0" i="0" u="none" strike="noStrike" kern="0" cap="none" spc="0" normalizeH="0" baseline="0" noProof="0" smtClean="0">
              <a:ln>
                <a:noFill/>
              </a:ln>
              <a:solidFill>
                <a:schemeClr val="tx1"/>
              </a:solidFill>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120000"/>
              </a:lnSpc>
              <a:spcBef>
                <a:spcPct val="20000"/>
              </a:spcBef>
              <a:spcAft>
                <a:spcPct val="0"/>
              </a:spcAft>
              <a:buClr>
                <a:schemeClr val="fo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黑体" panose="02010609060101010101" pitchFamily="2" charset="-122"/>
                <a:ea typeface="黑体" panose="02010609060101010101" pitchFamily="2" charset="-122"/>
                <a:cs typeface="+mn-cs"/>
              </a:rPr>
              <a:t>  </a:t>
            </a:r>
            <a:r>
              <a:rPr kumimoji="0" lang="zh-CN" altLang="en-US" sz="3200" b="0" i="0" u="none" strike="noStrike" kern="0" cap="none" spc="0" normalizeH="0" baseline="0" noProof="0" smtClean="0">
                <a:ln>
                  <a:noFill/>
                </a:ln>
                <a:solidFill>
                  <a:schemeClr val="folHlink"/>
                </a:solidFill>
                <a:effectLst/>
                <a:uLnTx/>
                <a:uFillTx/>
                <a:latin typeface="黑体" panose="02010609060101010101" pitchFamily="2" charset="-122"/>
                <a:ea typeface="黑体" panose="02010609060101010101" pitchFamily="2" charset="-122"/>
                <a:cs typeface="+mn-cs"/>
              </a:rPr>
              <a:t>单位边际贡献</a:t>
            </a:r>
            <a:r>
              <a:rPr kumimoji="0" lang="en-US" altLang="zh-CN" sz="3200" b="0" i="0" u="none" strike="noStrike" kern="0" cap="none" spc="0" normalizeH="0" baseline="0" noProof="0" smtClean="0">
                <a:ln>
                  <a:noFill/>
                </a:ln>
                <a:solidFill>
                  <a:schemeClr val="folHlink"/>
                </a:solidFill>
                <a:effectLst/>
                <a:uLnTx/>
                <a:uFillTx/>
                <a:latin typeface="黑体" panose="02010609060101010101" pitchFamily="2" charset="-122"/>
                <a:ea typeface="黑体" panose="02010609060101010101" pitchFamily="2" charset="-122"/>
                <a:cs typeface="+mn-cs"/>
              </a:rPr>
              <a:t>=</a:t>
            </a:r>
            <a:r>
              <a:rPr kumimoji="0" lang="zh-CN" altLang="en-US" sz="3200" b="0" i="0" u="none" strike="noStrike" kern="0" cap="none" spc="0" normalizeH="0" baseline="0" noProof="0" smtClean="0">
                <a:ln>
                  <a:noFill/>
                </a:ln>
                <a:solidFill>
                  <a:schemeClr val="folHlink"/>
                </a:solidFill>
                <a:effectLst/>
                <a:uLnTx/>
                <a:uFillTx/>
                <a:latin typeface="黑体" panose="02010609060101010101" pitchFamily="2" charset="-122"/>
                <a:ea typeface="黑体" panose="02010609060101010101" pitchFamily="2" charset="-122"/>
                <a:cs typeface="+mn-cs"/>
              </a:rPr>
              <a:t>单价－单位变动成本</a:t>
            </a:r>
            <a:endParaRPr kumimoji="0" lang="zh-CN" altLang="en-US" sz="3200" b="0" i="0" u="none" strike="noStrike" kern="0" cap="none" spc="0" normalizeH="0" baseline="0" noProof="0" smtClean="0">
              <a:ln>
                <a:noFill/>
              </a:ln>
              <a:solidFill>
                <a:schemeClr val="folHlink"/>
              </a:solidFill>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120000"/>
              </a:lnSpc>
              <a:spcBef>
                <a:spcPct val="20000"/>
              </a:spcBef>
              <a:spcAft>
                <a:spcPct val="0"/>
              </a:spcAft>
              <a:buClr>
                <a:schemeClr val="fo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rgbClr val="FF0066"/>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a:t>
            </a:r>
            <a:r>
              <a:rPr kumimoji="0" lang="zh-CN" altLang="en-US" sz="3200" b="1" i="0" u="none" strike="noStrike" kern="0" cap="none" spc="0" normalizeH="0" baseline="0" noProof="0" smtClean="0">
                <a:ln>
                  <a:noFill/>
                </a:ln>
                <a:solidFill>
                  <a:srgbClr val="FF0066"/>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单价</a:t>
            </a:r>
            <a:r>
              <a:rPr kumimoji="0" lang="en-US" altLang="zh-CN" sz="3200" b="1" i="0" u="none" strike="noStrike" kern="0" cap="none" spc="0" normalizeH="0" baseline="0" noProof="0" smtClean="0">
                <a:ln>
                  <a:noFill/>
                </a:ln>
                <a:solidFill>
                  <a:srgbClr val="FF0066"/>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a:t>
            </a:r>
            <a:r>
              <a:rPr kumimoji="0" lang="zh-CN" altLang="en-US" sz="3200" b="1" i="0" u="none" strike="noStrike" kern="0" cap="none" spc="0" normalizeH="0" baseline="0" noProof="0" smtClean="0">
                <a:ln>
                  <a:noFill/>
                </a:ln>
                <a:solidFill>
                  <a:schemeClr val="folHlink"/>
                </a:solidFill>
                <a:effectLst/>
                <a:uLnTx/>
                <a:uFillTx/>
                <a:latin typeface="黑体" panose="02010609060101010101" pitchFamily="2" charset="-122"/>
                <a:ea typeface="黑体" panose="02010609060101010101" pitchFamily="2" charset="-122"/>
                <a:cs typeface="+mn-cs"/>
              </a:rPr>
              <a:t>单位变动成本</a:t>
            </a:r>
            <a:r>
              <a:rPr kumimoji="0" lang="zh-CN" altLang="en-US" sz="3200" b="1" i="0" u="none" strike="noStrike" kern="0" cap="none" spc="0" normalizeH="0" baseline="0" noProof="0" smtClean="0">
                <a:ln>
                  <a:noFill/>
                </a:ln>
                <a:solidFill>
                  <a:srgbClr val="9900FF"/>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a:t>
            </a:r>
            <a:r>
              <a:rPr kumimoji="0" lang="zh-CN" altLang="en-US" sz="3200" b="1" i="0" u="none" strike="noStrike" kern="0" cap="none" spc="0" normalizeH="0" baseline="0" noProof="0" smtClean="0">
                <a:ln>
                  <a:noFill/>
                </a:ln>
                <a:solidFill>
                  <a:srgbClr val="9900FF"/>
                </a:solidFill>
                <a:effectLst/>
                <a:uLnTx/>
                <a:uFillTx/>
                <a:latin typeface="黑体" panose="02010609060101010101" pitchFamily="2" charset="-122"/>
                <a:ea typeface="黑体" panose="02010609060101010101" pitchFamily="2" charset="-122"/>
                <a:cs typeface="+mn-cs"/>
              </a:rPr>
              <a:t>单位边际贡献</a:t>
            </a:r>
            <a:endParaRPr kumimoji="0" lang="zh-CN" altLang="en-US" sz="3200" b="1" i="0" u="none" strike="noStrike" kern="0" cap="none" spc="0" normalizeH="0" baseline="0" noProof="0" smtClean="0">
              <a:ln>
                <a:noFill/>
              </a:ln>
              <a:solidFill>
                <a:srgbClr val="9900FF"/>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120000"/>
              </a:lnSpc>
              <a:spcBef>
                <a:spcPct val="20000"/>
              </a:spcBef>
              <a:spcAft>
                <a:spcPct val="0"/>
              </a:spcAft>
              <a:buClr>
                <a:schemeClr val="fo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hlink"/>
                </a:solidFill>
                <a:effectLst/>
                <a:uLnTx/>
                <a:uFillTx/>
                <a:latin typeface="黑体" panose="02010609060101010101" pitchFamily="2" charset="-122"/>
                <a:ea typeface="黑体" panose="02010609060101010101" pitchFamily="2" charset="-122"/>
                <a:cs typeface="+mn-cs"/>
              </a:rPr>
              <a:t>只要单价大于单位变动成本变维持生存就有意义！</a:t>
            </a:r>
            <a:endParaRPr kumimoji="0" lang="zh-CN" altLang="en-US" sz="3200" b="0" i="0" u="none" strike="noStrike" kern="0" cap="none" spc="0" normalizeH="0" baseline="0" noProof="0" smtClean="0">
              <a:ln>
                <a:noFill/>
              </a:ln>
              <a:solidFill>
                <a:schemeClr val="hlink"/>
              </a:solidFill>
              <a:effectLst/>
              <a:uLnTx/>
              <a:uFillTx/>
              <a:latin typeface="黑体" panose="02010609060101010101" pitchFamily="2" charset="-122"/>
              <a:ea typeface="黑体" panose="02010609060101010101" pitchFamily="2" charset="-122"/>
              <a:cs typeface="+mn-cs"/>
            </a:endParaRPr>
          </a:p>
        </p:txBody>
      </p:sp>
    </p:spTree>
  </p:cSld>
  <p:clrMapOvr>
    <a:masterClrMapping/>
  </p:clrMapOvr>
  <p:transition spd="med">
    <p:diamon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35842" name="Rectangle 2"/>
          <p:cNvSpPr>
            <a:spLocks noGrp="1"/>
          </p:cNvSpPr>
          <p:nvPr>
            <p:ph type="title"/>
          </p:nvPr>
        </p:nvSpPr>
        <p:spPr>
          <a:ln/>
        </p:spPr>
        <p:txBody>
          <a:bodyPr vert="horz" wrap="square" lIns="91440" tIns="45720" rIns="91440" bIns="45720" anchor="b"/>
          <a:p>
            <a:pPr eaLnBrk="1" hangingPunct="1"/>
            <a:r>
              <a:rPr lang="zh-CN" altLang="en-US" b="1" dirty="0">
                <a:solidFill>
                  <a:srgbClr val="9900FF"/>
                </a:solidFill>
                <a:ea typeface="仿宋_GB2312" pitchFamily="49" charset="-122"/>
              </a:rPr>
              <a:t>例：</a:t>
            </a:r>
            <a:endParaRPr lang="zh-CN" altLang="en-US" b="1" dirty="0">
              <a:solidFill>
                <a:srgbClr val="9900FF"/>
              </a:solidFill>
              <a:ea typeface="仿宋_GB2312" pitchFamily="49" charset="-122"/>
            </a:endParaRPr>
          </a:p>
        </p:txBody>
      </p:sp>
      <p:sp>
        <p:nvSpPr>
          <p:cNvPr id="95235" name="Rectangle 3"/>
          <p:cNvSpPr>
            <a:spLocks noGrp="1"/>
          </p:cNvSpPr>
          <p:nvPr>
            <p:ph idx="1"/>
          </p:nvPr>
        </p:nvSpPr>
        <p:spPr>
          <a:xfrm>
            <a:off x="1182688" y="2017713"/>
            <a:ext cx="7772400" cy="4435475"/>
          </a:xfrm>
          <a:ln/>
        </p:spPr>
        <p:txBody>
          <a:bodyPr vert="horz" wrap="square" lIns="91440" tIns="45720" rIns="91440" bIns="45720" anchor="t"/>
          <a:p>
            <a:pPr eaLnBrk="1" hangingPunct="1">
              <a:lnSpc>
                <a:spcPct val="110000"/>
              </a:lnSpc>
              <a:buClrTx/>
              <a:buSzTx/>
              <a:buFontTx/>
              <a:buChar char="•"/>
            </a:pPr>
            <a:r>
              <a:rPr lang="zh-CN" altLang="en-US" sz="2000" b="1" dirty="0">
                <a:latin typeface="仿宋_GB2312" pitchFamily="49" charset="-122"/>
                <a:ea typeface="仿宋_GB2312" pitchFamily="49" charset="-122"/>
              </a:rPr>
              <a:t>某公司生产的黑板擦消耗的原材料及计件工资等变动成本为</a:t>
            </a:r>
            <a:r>
              <a:rPr lang="en-US" altLang="zh-CN" sz="2000" b="1" dirty="0">
                <a:latin typeface="仿宋_GB2312" pitchFamily="49" charset="-122"/>
                <a:ea typeface="仿宋_GB2312" pitchFamily="49" charset="-122"/>
              </a:rPr>
              <a:t>1.5</a:t>
            </a:r>
            <a:r>
              <a:rPr lang="zh-CN" altLang="en-US" sz="2000" b="1" dirty="0">
                <a:latin typeface="仿宋_GB2312" pitchFamily="49" charset="-122"/>
                <a:ea typeface="仿宋_GB2312" pitchFamily="49" charset="-122"/>
              </a:rPr>
              <a:t>元</a:t>
            </a:r>
            <a:r>
              <a:rPr lang="en-US" altLang="zh-CN" sz="2000" b="1" dirty="0">
                <a:latin typeface="仿宋_GB2312" pitchFamily="49" charset="-122"/>
                <a:ea typeface="仿宋_GB2312" pitchFamily="49" charset="-122"/>
              </a:rPr>
              <a:t>/</a:t>
            </a:r>
            <a:r>
              <a:rPr lang="zh-CN" altLang="en-US" sz="2000" b="1" dirty="0">
                <a:latin typeface="仿宋_GB2312" pitchFamily="49" charset="-122"/>
                <a:ea typeface="仿宋_GB2312" pitchFamily="49" charset="-122"/>
              </a:rPr>
              <a:t>块，房屋等固定资产折旧及管理人员工资等为</a:t>
            </a:r>
            <a:r>
              <a:rPr lang="en-US" altLang="zh-CN" sz="2000" b="1" dirty="0">
                <a:latin typeface="仿宋_GB2312" pitchFamily="49" charset="-122"/>
                <a:ea typeface="仿宋_GB2312" pitchFamily="49" charset="-122"/>
              </a:rPr>
              <a:t>5000</a:t>
            </a:r>
            <a:r>
              <a:rPr lang="zh-CN" altLang="en-US" sz="2000" b="1" dirty="0">
                <a:latin typeface="仿宋_GB2312" pitchFamily="49" charset="-122"/>
                <a:ea typeface="仿宋_GB2312" pitchFamily="49" charset="-122"/>
              </a:rPr>
              <a:t>元</a:t>
            </a:r>
            <a:r>
              <a:rPr lang="en-US" altLang="zh-CN" sz="2000" b="1" dirty="0">
                <a:latin typeface="仿宋_GB2312" pitchFamily="49" charset="-122"/>
                <a:ea typeface="仿宋_GB2312" pitchFamily="49" charset="-122"/>
              </a:rPr>
              <a:t>/</a:t>
            </a:r>
            <a:r>
              <a:rPr lang="zh-CN" altLang="en-US" sz="2000" b="1" dirty="0">
                <a:latin typeface="仿宋_GB2312" pitchFamily="49" charset="-122"/>
                <a:ea typeface="仿宋_GB2312" pitchFamily="49" charset="-122"/>
              </a:rPr>
              <a:t>月，预计月销售量为</a:t>
            </a:r>
            <a:r>
              <a:rPr lang="en-US" altLang="zh-CN" sz="2000" b="1" dirty="0">
                <a:latin typeface="仿宋_GB2312" pitchFamily="49" charset="-122"/>
                <a:ea typeface="仿宋_GB2312" pitchFamily="49" charset="-122"/>
              </a:rPr>
              <a:t>25000</a:t>
            </a:r>
            <a:r>
              <a:rPr lang="zh-CN" altLang="en-US" sz="2000" b="1" dirty="0">
                <a:latin typeface="仿宋_GB2312" pitchFamily="49" charset="-122"/>
                <a:ea typeface="仿宋_GB2312" pitchFamily="49" charset="-122"/>
              </a:rPr>
              <a:t>块，市场上同类黑板擦售价为</a:t>
            </a:r>
            <a:r>
              <a:rPr lang="en-US" altLang="zh-CN" sz="2000" b="1" dirty="0">
                <a:latin typeface="仿宋_GB2312" pitchFamily="49" charset="-122"/>
                <a:ea typeface="仿宋_GB2312" pitchFamily="49" charset="-122"/>
              </a:rPr>
              <a:t>1.6</a:t>
            </a:r>
            <a:r>
              <a:rPr lang="zh-CN" altLang="en-US" sz="2000" b="1" dirty="0">
                <a:latin typeface="仿宋_GB2312" pitchFamily="49" charset="-122"/>
                <a:ea typeface="仿宋_GB2312" pitchFamily="49" charset="-122"/>
              </a:rPr>
              <a:t>元</a:t>
            </a:r>
            <a:r>
              <a:rPr lang="en-US" altLang="zh-CN" sz="2000" b="1" dirty="0">
                <a:latin typeface="仿宋_GB2312" pitchFamily="49" charset="-122"/>
                <a:ea typeface="仿宋_GB2312" pitchFamily="49" charset="-122"/>
              </a:rPr>
              <a:t>/</a:t>
            </a:r>
            <a:r>
              <a:rPr lang="zh-CN" altLang="en-US" sz="2000" b="1" dirty="0">
                <a:latin typeface="仿宋_GB2312" pitchFamily="49" charset="-122"/>
                <a:ea typeface="仿宋_GB2312" pitchFamily="49" charset="-122"/>
              </a:rPr>
              <a:t>块，请问该公司在短期内这种价格能否接受？</a:t>
            </a:r>
            <a:endParaRPr lang="zh-CN" altLang="en-US" sz="2000" b="1" dirty="0">
              <a:latin typeface="仿宋_GB2312" pitchFamily="49" charset="-122"/>
              <a:ea typeface="仿宋_GB2312" pitchFamily="49" charset="-122"/>
            </a:endParaRPr>
          </a:p>
          <a:p>
            <a:pPr eaLnBrk="1" hangingPunct="1">
              <a:lnSpc>
                <a:spcPct val="110000"/>
              </a:lnSpc>
              <a:buClrTx/>
              <a:buSzTx/>
              <a:buFontTx/>
              <a:buChar char="•"/>
            </a:pPr>
            <a:r>
              <a:rPr lang="zh-CN" altLang="en-US" sz="2000" b="1" dirty="0">
                <a:solidFill>
                  <a:schemeClr val="hlink"/>
                </a:solidFill>
                <a:latin typeface="仿宋_GB2312" pitchFamily="49" charset="-122"/>
                <a:ea typeface="仿宋_GB2312" pitchFamily="49" charset="-122"/>
              </a:rPr>
              <a:t>解答：</a:t>
            </a:r>
            <a:r>
              <a:rPr lang="zh-CN" altLang="en-US" sz="2000" b="1" dirty="0">
                <a:solidFill>
                  <a:srgbClr val="9900FF"/>
                </a:solidFill>
                <a:latin typeface="仿宋_GB2312" pitchFamily="49" charset="-122"/>
                <a:ea typeface="仿宋_GB2312" pitchFamily="49" charset="-122"/>
              </a:rPr>
              <a:t>接受，因为</a:t>
            </a:r>
            <a:r>
              <a:rPr lang="en-US" altLang="zh-CN" sz="2000" b="1" dirty="0">
                <a:solidFill>
                  <a:srgbClr val="9900FF"/>
                </a:solidFill>
                <a:latin typeface="仿宋_GB2312" pitchFamily="49" charset="-122"/>
                <a:ea typeface="仿宋_GB2312" pitchFamily="49" charset="-122"/>
              </a:rPr>
              <a:t>1.6</a:t>
            </a:r>
            <a:r>
              <a:rPr lang="zh-CN" altLang="en-US" sz="2000" b="1" dirty="0">
                <a:solidFill>
                  <a:srgbClr val="9900FF"/>
                </a:solidFill>
                <a:latin typeface="仿宋_GB2312" pitchFamily="49" charset="-122"/>
                <a:ea typeface="仿宋_GB2312" pitchFamily="49" charset="-122"/>
              </a:rPr>
              <a:t>元＞</a:t>
            </a:r>
            <a:r>
              <a:rPr lang="en-US" altLang="zh-CN" sz="2000" b="1" dirty="0">
                <a:solidFill>
                  <a:srgbClr val="9900FF"/>
                </a:solidFill>
                <a:latin typeface="仿宋_GB2312" pitchFamily="49" charset="-122"/>
                <a:ea typeface="仿宋_GB2312" pitchFamily="49" charset="-122"/>
              </a:rPr>
              <a:t>1.5</a:t>
            </a:r>
            <a:r>
              <a:rPr lang="zh-CN" altLang="en-US" sz="2000" b="1" dirty="0">
                <a:solidFill>
                  <a:srgbClr val="9900FF"/>
                </a:solidFill>
                <a:latin typeface="仿宋_GB2312" pitchFamily="49" charset="-122"/>
                <a:ea typeface="仿宋_GB2312" pitchFamily="49" charset="-122"/>
              </a:rPr>
              <a:t>元。</a:t>
            </a:r>
            <a:endParaRPr lang="zh-CN" altLang="en-US" sz="2000" b="1" dirty="0">
              <a:solidFill>
                <a:srgbClr val="9900FF"/>
              </a:solidFill>
              <a:latin typeface="仿宋_GB2312" pitchFamily="49" charset="-122"/>
              <a:ea typeface="仿宋_GB2312" pitchFamily="49" charset="-122"/>
            </a:endParaRPr>
          </a:p>
          <a:p>
            <a:pPr eaLnBrk="1" hangingPunct="1">
              <a:lnSpc>
                <a:spcPct val="110000"/>
              </a:lnSpc>
              <a:buClrTx/>
              <a:buSzTx/>
              <a:buFontTx/>
              <a:buChar char="•"/>
            </a:pPr>
            <a:r>
              <a:rPr lang="zh-CN" altLang="en-US" sz="2000" b="1" dirty="0">
                <a:solidFill>
                  <a:schemeClr val="folHlink"/>
                </a:solidFill>
                <a:latin typeface="仿宋_GB2312" pitchFamily="49" charset="-122"/>
                <a:ea typeface="仿宋_GB2312" pitchFamily="49" charset="-122"/>
              </a:rPr>
              <a:t>单位成本</a:t>
            </a:r>
            <a:r>
              <a:rPr lang="en-US" altLang="zh-CN" sz="2000" b="1" dirty="0">
                <a:solidFill>
                  <a:schemeClr val="folHlink"/>
                </a:solidFill>
                <a:latin typeface="仿宋_GB2312" pitchFamily="49" charset="-122"/>
                <a:ea typeface="仿宋_GB2312" pitchFamily="49" charset="-122"/>
              </a:rPr>
              <a:t>=1.5+0.2=1.7</a:t>
            </a:r>
            <a:r>
              <a:rPr lang="zh-CN" altLang="en-US" sz="2000" b="1" dirty="0">
                <a:solidFill>
                  <a:schemeClr val="folHlink"/>
                </a:solidFill>
                <a:latin typeface="仿宋_GB2312" pitchFamily="49" charset="-122"/>
                <a:ea typeface="仿宋_GB2312" pitchFamily="49" charset="-122"/>
              </a:rPr>
              <a:t>（元</a:t>
            </a:r>
            <a:r>
              <a:rPr lang="en-US" altLang="zh-CN" sz="2000" b="1" dirty="0">
                <a:solidFill>
                  <a:schemeClr val="folHlink"/>
                </a:solidFill>
                <a:latin typeface="仿宋_GB2312" pitchFamily="49" charset="-122"/>
                <a:ea typeface="仿宋_GB2312" pitchFamily="49" charset="-122"/>
              </a:rPr>
              <a:t>/</a:t>
            </a:r>
            <a:r>
              <a:rPr lang="zh-CN" altLang="en-US" sz="2000" b="1" dirty="0">
                <a:solidFill>
                  <a:schemeClr val="folHlink"/>
                </a:solidFill>
                <a:latin typeface="仿宋_GB2312" pitchFamily="49" charset="-122"/>
                <a:ea typeface="仿宋_GB2312" pitchFamily="49" charset="-122"/>
              </a:rPr>
              <a:t>块）</a:t>
            </a:r>
            <a:endParaRPr lang="zh-CN" altLang="en-US" sz="2000" b="1" dirty="0">
              <a:solidFill>
                <a:schemeClr val="folHlink"/>
              </a:solidFill>
              <a:latin typeface="仿宋_GB2312" pitchFamily="49" charset="-122"/>
              <a:ea typeface="仿宋_GB2312" pitchFamily="49" charset="-122"/>
            </a:endParaRPr>
          </a:p>
          <a:p>
            <a:pPr eaLnBrk="1" hangingPunct="1">
              <a:lnSpc>
                <a:spcPct val="110000"/>
              </a:lnSpc>
              <a:buClrTx/>
              <a:buSzTx/>
              <a:buFontTx/>
              <a:buChar char="•"/>
            </a:pPr>
            <a:r>
              <a:rPr lang="zh-CN" altLang="en-US" sz="2000" b="1" dirty="0">
                <a:solidFill>
                  <a:schemeClr val="folHlink"/>
                </a:solidFill>
                <a:latin typeface="仿宋_GB2312" pitchFamily="49" charset="-122"/>
                <a:ea typeface="仿宋_GB2312" pitchFamily="49" charset="-122"/>
              </a:rPr>
              <a:t>总成本</a:t>
            </a:r>
            <a:r>
              <a:rPr lang="en-US" altLang="zh-CN" sz="2000" b="1" dirty="0">
                <a:solidFill>
                  <a:schemeClr val="folHlink"/>
                </a:solidFill>
                <a:latin typeface="仿宋_GB2312" pitchFamily="49" charset="-122"/>
                <a:ea typeface="仿宋_GB2312" pitchFamily="49" charset="-122"/>
              </a:rPr>
              <a:t>=1.5×25000+5000=37500+5000=42500</a:t>
            </a:r>
            <a:r>
              <a:rPr lang="zh-CN" altLang="en-US" sz="2000" b="1" dirty="0">
                <a:solidFill>
                  <a:schemeClr val="folHlink"/>
                </a:solidFill>
                <a:latin typeface="仿宋_GB2312" pitchFamily="49" charset="-122"/>
                <a:ea typeface="仿宋_GB2312" pitchFamily="49" charset="-122"/>
              </a:rPr>
              <a:t>（元）</a:t>
            </a:r>
            <a:endParaRPr lang="zh-CN" altLang="en-US" sz="2000" b="1" dirty="0">
              <a:solidFill>
                <a:schemeClr val="folHlink"/>
              </a:solidFill>
              <a:latin typeface="仿宋_GB2312" pitchFamily="49" charset="-122"/>
              <a:ea typeface="仿宋_GB2312" pitchFamily="49" charset="-122"/>
            </a:endParaRPr>
          </a:p>
          <a:p>
            <a:pPr eaLnBrk="1" hangingPunct="1">
              <a:lnSpc>
                <a:spcPct val="110000"/>
              </a:lnSpc>
              <a:buClrTx/>
              <a:buSzTx/>
              <a:buFontTx/>
              <a:buChar char="•"/>
            </a:pPr>
            <a:r>
              <a:rPr lang="zh-CN" altLang="en-US" sz="2000" b="1" dirty="0">
                <a:solidFill>
                  <a:schemeClr val="folHlink"/>
                </a:solidFill>
                <a:latin typeface="仿宋_GB2312" pitchFamily="49" charset="-122"/>
                <a:ea typeface="仿宋_GB2312" pitchFamily="49" charset="-122"/>
              </a:rPr>
              <a:t>销售收入</a:t>
            </a:r>
            <a:r>
              <a:rPr lang="en-US" altLang="zh-CN" sz="2000" b="1" dirty="0">
                <a:solidFill>
                  <a:schemeClr val="folHlink"/>
                </a:solidFill>
                <a:latin typeface="仿宋_GB2312" pitchFamily="49" charset="-122"/>
                <a:ea typeface="仿宋_GB2312" pitchFamily="49" charset="-122"/>
              </a:rPr>
              <a:t>=25000×1.6=40000</a:t>
            </a:r>
            <a:r>
              <a:rPr lang="zh-CN" altLang="en-US" sz="2000" b="1" dirty="0">
                <a:solidFill>
                  <a:schemeClr val="folHlink"/>
                </a:solidFill>
                <a:latin typeface="仿宋_GB2312" pitchFamily="49" charset="-122"/>
                <a:ea typeface="仿宋_GB2312" pitchFamily="49" charset="-122"/>
              </a:rPr>
              <a:t>（元）</a:t>
            </a:r>
            <a:endParaRPr lang="zh-CN" altLang="en-US" sz="2000" b="1" dirty="0">
              <a:solidFill>
                <a:schemeClr val="folHlink"/>
              </a:solidFill>
              <a:latin typeface="仿宋_GB2312" pitchFamily="49" charset="-122"/>
              <a:ea typeface="仿宋_GB2312" pitchFamily="49" charset="-122"/>
            </a:endParaRPr>
          </a:p>
          <a:p>
            <a:pPr eaLnBrk="1" hangingPunct="1">
              <a:lnSpc>
                <a:spcPct val="110000"/>
              </a:lnSpc>
              <a:buClrTx/>
              <a:buSzTx/>
              <a:buFontTx/>
              <a:buChar char="•"/>
            </a:pPr>
            <a:r>
              <a:rPr lang="zh-CN" altLang="en-US" sz="2000" b="1" dirty="0">
                <a:solidFill>
                  <a:schemeClr val="hlink"/>
                </a:solidFill>
                <a:latin typeface="仿宋_GB2312" pitchFamily="49" charset="-122"/>
                <a:ea typeface="仿宋_GB2312" pitchFamily="49" charset="-122"/>
              </a:rPr>
              <a:t>生  产：</a:t>
            </a:r>
            <a:r>
              <a:rPr lang="zh-CN" altLang="en-US" sz="2000" b="1" dirty="0">
                <a:solidFill>
                  <a:schemeClr val="folHlink"/>
                </a:solidFill>
                <a:latin typeface="仿宋_GB2312" pitchFamily="49" charset="-122"/>
                <a:ea typeface="仿宋_GB2312" pitchFamily="49" charset="-122"/>
              </a:rPr>
              <a:t>亏损</a:t>
            </a:r>
            <a:r>
              <a:rPr lang="en-US" altLang="zh-CN" sz="2000" b="1" dirty="0">
                <a:solidFill>
                  <a:schemeClr val="folHlink"/>
                </a:solidFill>
                <a:latin typeface="仿宋_GB2312" pitchFamily="49" charset="-122"/>
                <a:ea typeface="仿宋_GB2312" pitchFamily="49" charset="-122"/>
              </a:rPr>
              <a:t>=42500-40000=2500</a:t>
            </a:r>
            <a:r>
              <a:rPr lang="zh-CN" altLang="en-US" sz="2000" b="1" dirty="0">
                <a:solidFill>
                  <a:schemeClr val="folHlink"/>
                </a:solidFill>
                <a:latin typeface="仿宋_GB2312" pitchFamily="49" charset="-122"/>
                <a:ea typeface="仿宋_GB2312" pitchFamily="49" charset="-122"/>
              </a:rPr>
              <a:t>（元）</a:t>
            </a:r>
            <a:endParaRPr lang="zh-CN" altLang="en-US" sz="2000" b="1" dirty="0">
              <a:solidFill>
                <a:schemeClr val="folHlink"/>
              </a:solidFill>
              <a:latin typeface="仿宋_GB2312" pitchFamily="49" charset="-122"/>
              <a:ea typeface="仿宋_GB2312" pitchFamily="49" charset="-122"/>
            </a:endParaRPr>
          </a:p>
          <a:p>
            <a:pPr eaLnBrk="1" hangingPunct="1">
              <a:lnSpc>
                <a:spcPct val="110000"/>
              </a:lnSpc>
              <a:buClrTx/>
              <a:buSzTx/>
              <a:buFontTx/>
              <a:buChar char="•"/>
            </a:pPr>
            <a:r>
              <a:rPr lang="zh-CN" altLang="en-US" sz="2000" b="1" dirty="0">
                <a:solidFill>
                  <a:schemeClr val="hlink"/>
                </a:solidFill>
                <a:latin typeface="仿宋_GB2312" pitchFamily="49" charset="-122"/>
                <a:ea typeface="仿宋_GB2312" pitchFamily="49" charset="-122"/>
              </a:rPr>
              <a:t>不生产：</a:t>
            </a:r>
            <a:r>
              <a:rPr lang="zh-CN" altLang="en-US" sz="2000" b="1" dirty="0">
                <a:solidFill>
                  <a:schemeClr val="folHlink"/>
                </a:solidFill>
                <a:latin typeface="仿宋_GB2312" pitchFamily="49" charset="-122"/>
                <a:ea typeface="仿宋_GB2312" pitchFamily="49" charset="-122"/>
              </a:rPr>
              <a:t>亏损</a:t>
            </a:r>
            <a:r>
              <a:rPr lang="en-US" altLang="zh-CN" sz="2000" b="1" dirty="0">
                <a:solidFill>
                  <a:schemeClr val="folHlink"/>
                </a:solidFill>
                <a:latin typeface="仿宋_GB2312" pitchFamily="49" charset="-122"/>
                <a:ea typeface="仿宋_GB2312" pitchFamily="49" charset="-122"/>
              </a:rPr>
              <a:t>=5000</a:t>
            </a:r>
            <a:r>
              <a:rPr lang="zh-CN" altLang="en-US" sz="2000" b="1" dirty="0">
                <a:solidFill>
                  <a:schemeClr val="folHlink"/>
                </a:solidFill>
                <a:latin typeface="仿宋_GB2312" pitchFamily="49" charset="-122"/>
                <a:ea typeface="仿宋_GB2312" pitchFamily="49" charset="-122"/>
              </a:rPr>
              <a:t>（元）</a:t>
            </a:r>
            <a:endParaRPr lang="zh-CN" altLang="en-US" sz="2000" b="1" dirty="0">
              <a:solidFill>
                <a:schemeClr val="folHlink"/>
              </a:solidFill>
              <a:latin typeface="仿宋_GB2312" pitchFamily="49" charset="-122"/>
              <a:ea typeface="仿宋_GB2312" pitchFamily="49" charset="-122"/>
            </a:endParaRPr>
          </a:p>
          <a:p>
            <a:pPr eaLnBrk="1" hangingPunct="1">
              <a:lnSpc>
                <a:spcPct val="110000"/>
              </a:lnSpc>
              <a:buClrTx/>
              <a:buSzTx/>
              <a:buFontTx/>
              <a:buChar char="•"/>
            </a:pPr>
            <a:r>
              <a:rPr lang="zh-CN" altLang="en-US" sz="2000" b="1" dirty="0">
                <a:solidFill>
                  <a:srgbClr val="9900FF"/>
                </a:solidFill>
                <a:latin typeface="仿宋_GB2312" pitchFamily="49" charset="-122"/>
                <a:ea typeface="仿宋_GB2312" pitchFamily="49" charset="-122"/>
              </a:rPr>
              <a:t>若销售形势好转，月销售量达到</a:t>
            </a:r>
            <a:r>
              <a:rPr lang="en-US" altLang="zh-CN" sz="2000" b="1" dirty="0">
                <a:solidFill>
                  <a:srgbClr val="9900FF"/>
                </a:solidFill>
                <a:latin typeface="仿宋_GB2312" pitchFamily="49" charset="-122"/>
                <a:ea typeface="仿宋_GB2312" pitchFamily="49" charset="-122"/>
              </a:rPr>
              <a:t>60000</a:t>
            </a:r>
            <a:r>
              <a:rPr lang="zh-CN" altLang="en-US" sz="2000" b="1" dirty="0">
                <a:solidFill>
                  <a:srgbClr val="9900FF"/>
                </a:solidFill>
                <a:latin typeface="仿宋_GB2312" pitchFamily="49" charset="-122"/>
                <a:ea typeface="仿宋_GB2312" pitchFamily="49" charset="-122"/>
              </a:rPr>
              <a:t>块就能转亏为盈。对吗？</a:t>
            </a:r>
            <a:endParaRPr lang="zh-CN" altLang="en-US" sz="2000" b="1" dirty="0">
              <a:solidFill>
                <a:srgbClr val="9900FF"/>
              </a:solidFill>
              <a:latin typeface="仿宋_GB2312" pitchFamily="49" charset="-122"/>
              <a:ea typeface="仿宋_GB2312" pitchFamily="49" charset="-122"/>
            </a:endParaRPr>
          </a:p>
        </p:txBody>
      </p:sp>
      <p:sp>
        <p:nvSpPr>
          <p:cNvPr id="95236" name="AutoShape 4"/>
          <p:cNvSpPr/>
          <p:nvPr/>
        </p:nvSpPr>
        <p:spPr>
          <a:xfrm>
            <a:off x="6804025" y="4437063"/>
            <a:ext cx="1584325" cy="1439862"/>
          </a:xfrm>
          <a:prstGeom prst="irregularSeal2">
            <a:avLst/>
          </a:prstGeom>
          <a:solidFill>
            <a:schemeClr val="tx2"/>
          </a:solidFill>
          <a:ln w="9525" cap="flat" cmpd="sng">
            <a:solidFill>
              <a:schemeClr val="tx1"/>
            </a:solidFill>
            <a:prstDash val="solid"/>
            <a:miter/>
            <a:headEnd type="none" w="med" len="med"/>
            <a:tailEnd type="none" w="med" len="med"/>
          </a:ln>
        </p:spPr>
        <p:txBody>
          <a:bodyPr wrap="none" anchor="ctr"/>
          <a:p>
            <a:pPr algn="ctr"/>
            <a:r>
              <a:rPr lang="zh-CN" altLang="en-US" sz="2800" dirty="0">
                <a:solidFill>
                  <a:schemeClr val="hlink"/>
                </a:solidFill>
                <a:latin typeface="Tahoma" panose="020B0604030504040204" pitchFamily="34" charset="0"/>
                <a:ea typeface="黑体" panose="02010609060101010101" pitchFamily="2" charset="-122"/>
              </a:rPr>
              <a:t>接受</a:t>
            </a:r>
            <a:endParaRPr lang="zh-CN" altLang="en-US" sz="2800" dirty="0">
              <a:solidFill>
                <a:schemeClr val="hlink"/>
              </a:solidFill>
              <a:latin typeface="Tahoma" panose="020B0604030504040204" pitchFamily="34" charset="0"/>
              <a:ea typeface="黑体" panose="02010609060101010101" pitchFamily="2" charset="-122"/>
            </a:endParaRPr>
          </a:p>
        </p:txBody>
      </p:sp>
      <p:pic>
        <p:nvPicPr>
          <p:cNvPr id="35845" name="Picture 8" descr="middle_285152"/>
          <p:cNvPicPr>
            <a:picLocks noChangeAspect="1"/>
          </p:cNvPicPr>
          <p:nvPr/>
        </p:nvPicPr>
        <p:blipFill>
          <a:blip r:embed="rId1"/>
          <a:stretch>
            <a:fillRect/>
          </a:stretch>
        </p:blipFill>
        <p:spPr>
          <a:xfrm>
            <a:off x="5219700" y="115888"/>
            <a:ext cx="2089150" cy="1800225"/>
          </a:xfrm>
          <a:prstGeom prst="rect">
            <a:avLst/>
          </a:prstGeom>
          <a:noFill/>
          <a:ln w="9525">
            <a:noFill/>
          </a:ln>
        </p:spPr>
      </p:pic>
      <p:pic>
        <p:nvPicPr>
          <p:cNvPr id="35846" name="Picture 10" descr="big_285295_2"/>
          <p:cNvPicPr>
            <a:picLocks noChangeAspect="1"/>
          </p:cNvPicPr>
          <p:nvPr/>
        </p:nvPicPr>
        <p:blipFill>
          <a:blip r:embed="rId2"/>
          <a:stretch>
            <a:fillRect/>
          </a:stretch>
        </p:blipFill>
        <p:spPr>
          <a:xfrm>
            <a:off x="2700338" y="0"/>
            <a:ext cx="1871662" cy="1778000"/>
          </a:xfrm>
          <a:prstGeom prst="rect">
            <a:avLst/>
          </a:prstGeom>
          <a:noFill/>
          <a:ln w="9525">
            <a:noFill/>
          </a:ln>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5235">
                                            <p:txEl>
                                              <p:charRg st="0" end="110"/>
                                            </p:txEl>
                                          </p:spTgt>
                                        </p:tgtEl>
                                        <p:attrNameLst>
                                          <p:attrName>style.visibility</p:attrName>
                                        </p:attrNameLst>
                                      </p:cBhvr>
                                      <p:to>
                                        <p:strVal val="visible"/>
                                      </p:to>
                                    </p:set>
                                    <p:anim calcmode="lin" valueType="num">
                                      <p:cBhvr>
                                        <p:cTn id="7" dur="1000" fill="hold"/>
                                        <p:tgtEl>
                                          <p:spTgt spid="95235">
                                            <p:txEl>
                                              <p:charRg st="0" end="110"/>
                                            </p:txEl>
                                          </p:spTgt>
                                        </p:tgtEl>
                                        <p:attrNameLst>
                                          <p:attrName>ppt_x</p:attrName>
                                        </p:attrNameLst>
                                      </p:cBhvr>
                                      <p:tavLst>
                                        <p:tav tm="0">
                                          <p:val>
                                            <p:strVal val="#ppt_x-.2"/>
                                          </p:val>
                                        </p:tav>
                                        <p:tav tm="100000">
                                          <p:val>
                                            <p:strVal val="#ppt_x"/>
                                          </p:val>
                                        </p:tav>
                                      </p:tavLst>
                                    </p:anim>
                                    <p:anim calcmode="lin" valueType="num">
                                      <p:cBhvr>
                                        <p:cTn id="8" dur="1000" fill="hold"/>
                                        <p:tgtEl>
                                          <p:spTgt spid="95235">
                                            <p:txEl>
                                              <p:charRg st="0" end="11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5235">
                                            <p:txEl>
                                              <p:charRg st="0" end="11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95235">
                                            <p:txEl>
                                              <p:charRg st="110" end="129"/>
                                            </p:txEl>
                                          </p:spTgt>
                                        </p:tgtEl>
                                        <p:attrNameLst>
                                          <p:attrName>style.visibility</p:attrName>
                                        </p:attrNameLst>
                                      </p:cBhvr>
                                      <p:to>
                                        <p:strVal val="visible"/>
                                      </p:to>
                                    </p:set>
                                    <p:anim calcmode="lin" valueType="num">
                                      <p:cBhvr>
                                        <p:cTn id="14" dur="1000" fill="hold"/>
                                        <p:tgtEl>
                                          <p:spTgt spid="95235">
                                            <p:txEl>
                                              <p:charRg st="110" end="129"/>
                                            </p:txEl>
                                          </p:spTgt>
                                        </p:tgtEl>
                                        <p:attrNameLst>
                                          <p:attrName>ppt_x</p:attrName>
                                        </p:attrNameLst>
                                      </p:cBhvr>
                                      <p:tavLst>
                                        <p:tav tm="0">
                                          <p:val>
                                            <p:strVal val="#ppt_x-.2"/>
                                          </p:val>
                                        </p:tav>
                                        <p:tav tm="100000">
                                          <p:val>
                                            <p:strVal val="#ppt_x"/>
                                          </p:val>
                                        </p:tav>
                                      </p:tavLst>
                                    </p:anim>
                                    <p:anim calcmode="lin" valueType="num">
                                      <p:cBhvr>
                                        <p:cTn id="15" dur="1000" fill="hold"/>
                                        <p:tgtEl>
                                          <p:spTgt spid="95235">
                                            <p:txEl>
                                              <p:charRg st="110" end="129"/>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5235">
                                            <p:txEl>
                                              <p:charRg st="110" end="12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95235">
                                            <p:txEl>
                                              <p:charRg st="129" end="151"/>
                                            </p:txEl>
                                          </p:spTgt>
                                        </p:tgtEl>
                                        <p:attrNameLst>
                                          <p:attrName>style.visibility</p:attrName>
                                        </p:attrNameLst>
                                      </p:cBhvr>
                                      <p:to>
                                        <p:strVal val="visible"/>
                                      </p:to>
                                    </p:set>
                                    <p:anim calcmode="lin" valueType="num">
                                      <p:cBhvr>
                                        <p:cTn id="21" dur="1000" fill="hold"/>
                                        <p:tgtEl>
                                          <p:spTgt spid="95235">
                                            <p:txEl>
                                              <p:charRg st="129" end="151"/>
                                            </p:txEl>
                                          </p:spTgt>
                                        </p:tgtEl>
                                        <p:attrNameLst>
                                          <p:attrName>ppt_x</p:attrName>
                                        </p:attrNameLst>
                                      </p:cBhvr>
                                      <p:tavLst>
                                        <p:tav tm="0">
                                          <p:val>
                                            <p:strVal val="#ppt_x-.2"/>
                                          </p:val>
                                        </p:tav>
                                        <p:tav tm="100000">
                                          <p:val>
                                            <p:strVal val="#ppt_x"/>
                                          </p:val>
                                        </p:tav>
                                      </p:tavLst>
                                    </p:anim>
                                    <p:anim calcmode="lin" valueType="num">
                                      <p:cBhvr>
                                        <p:cTn id="22" dur="1000" fill="hold"/>
                                        <p:tgtEl>
                                          <p:spTgt spid="95235">
                                            <p:txEl>
                                              <p:charRg st="129" end="15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5235">
                                            <p:txEl>
                                              <p:charRg st="129" end="15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95235">
                                            <p:txEl>
                                              <p:charRg st="151" end="190"/>
                                            </p:txEl>
                                          </p:spTgt>
                                        </p:tgtEl>
                                        <p:attrNameLst>
                                          <p:attrName>style.visibility</p:attrName>
                                        </p:attrNameLst>
                                      </p:cBhvr>
                                      <p:to>
                                        <p:strVal val="visible"/>
                                      </p:to>
                                    </p:set>
                                    <p:anim calcmode="lin" valueType="num">
                                      <p:cBhvr>
                                        <p:cTn id="28" dur="1000" fill="hold"/>
                                        <p:tgtEl>
                                          <p:spTgt spid="95235">
                                            <p:txEl>
                                              <p:charRg st="151" end="190"/>
                                            </p:txEl>
                                          </p:spTgt>
                                        </p:tgtEl>
                                        <p:attrNameLst>
                                          <p:attrName>ppt_x</p:attrName>
                                        </p:attrNameLst>
                                      </p:cBhvr>
                                      <p:tavLst>
                                        <p:tav tm="0">
                                          <p:val>
                                            <p:strVal val="#ppt_x-.2"/>
                                          </p:val>
                                        </p:tav>
                                        <p:tav tm="100000">
                                          <p:val>
                                            <p:strVal val="#ppt_x"/>
                                          </p:val>
                                        </p:tav>
                                      </p:tavLst>
                                    </p:anim>
                                    <p:anim calcmode="lin" valueType="num">
                                      <p:cBhvr>
                                        <p:cTn id="29" dur="1000" fill="hold"/>
                                        <p:tgtEl>
                                          <p:spTgt spid="95235">
                                            <p:txEl>
                                              <p:charRg st="151" end="190"/>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95235">
                                            <p:txEl>
                                              <p:charRg st="151" end="19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95235">
                                            <p:txEl>
                                              <p:charRg st="190" end="214"/>
                                            </p:txEl>
                                          </p:spTgt>
                                        </p:tgtEl>
                                        <p:attrNameLst>
                                          <p:attrName>style.visibility</p:attrName>
                                        </p:attrNameLst>
                                      </p:cBhvr>
                                      <p:to>
                                        <p:strVal val="visible"/>
                                      </p:to>
                                    </p:set>
                                    <p:anim calcmode="lin" valueType="num">
                                      <p:cBhvr>
                                        <p:cTn id="35" dur="1000" fill="hold"/>
                                        <p:tgtEl>
                                          <p:spTgt spid="95235">
                                            <p:txEl>
                                              <p:charRg st="190" end="214"/>
                                            </p:txEl>
                                          </p:spTgt>
                                        </p:tgtEl>
                                        <p:attrNameLst>
                                          <p:attrName>ppt_x</p:attrName>
                                        </p:attrNameLst>
                                      </p:cBhvr>
                                      <p:tavLst>
                                        <p:tav tm="0">
                                          <p:val>
                                            <p:strVal val="#ppt_x-.2"/>
                                          </p:val>
                                        </p:tav>
                                        <p:tav tm="100000">
                                          <p:val>
                                            <p:strVal val="#ppt_x"/>
                                          </p:val>
                                        </p:tav>
                                      </p:tavLst>
                                    </p:anim>
                                    <p:anim calcmode="lin" valueType="num">
                                      <p:cBhvr>
                                        <p:cTn id="36" dur="1000" fill="hold"/>
                                        <p:tgtEl>
                                          <p:spTgt spid="95235">
                                            <p:txEl>
                                              <p:charRg st="190" end="21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95235">
                                            <p:txEl>
                                              <p:charRg st="190" end="2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95235">
                                            <p:txEl>
                                              <p:charRg st="214" end="242"/>
                                            </p:txEl>
                                          </p:spTgt>
                                        </p:tgtEl>
                                        <p:attrNameLst>
                                          <p:attrName>style.visibility</p:attrName>
                                        </p:attrNameLst>
                                      </p:cBhvr>
                                      <p:to>
                                        <p:strVal val="visible"/>
                                      </p:to>
                                    </p:set>
                                    <p:anim calcmode="lin" valueType="num">
                                      <p:cBhvr>
                                        <p:cTn id="42" dur="1000" fill="hold"/>
                                        <p:tgtEl>
                                          <p:spTgt spid="95235">
                                            <p:txEl>
                                              <p:charRg st="214" end="242"/>
                                            </p:txEl>
                                          </p:spTgt>
                                        </p:tgtEl>
                                        <p:attrNameLst>
                                          <p:attrName>ppt_x</p:attrName>
                                        </p:attrNameLst>
                                      </p:cBhvr>
                                      <p:tavLst>
                                        <p:tav tm="0">
                                          <p:val>
                                            <p:strVal val="#ppt_x-.2"/>
                                          </p:val>
                                        </p:tav>
                                        <p:tav tm="100000">
                                          <p:val>
                                            <p:strVal val="#ppt_x"/>
                                          </p:val>
                                        </p:tav>
                                      </p:tavLst>
                                    </p:anim>
                                    <p:anim calcmode="lin" valueType="num">
                                      <p:cBhvr>
                                        <p:cTn id="43" dur="1000" fill="hold"/>
                                        <p:tgtEl>
                                          <p:spTgt spid="95235">
                                            <p:txEl>
                                              <p:charRg st="214" end="242"/>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95235">
                                            <p:txEl>
                                              <p:charRg st="214" end="24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95235">
                                            <p:txEl>
                                              <p:charRg st="242" end="257"/>
                                            </p:txEl>
                                          </p:spTgt>
                                        </p:tgtEl>
                                        <p:attrNameLst>
                                          <p:attrName>style.visibility</p:attrName>
                                        </p:attrNameLst>
                                      </p:cBhvr>
                                      <p:to>
                                        <p:strVal val="visible"/>
                                      </p:to>
                                    </p:set>
                                    <p:anim calcmode="lin" valueType="num">
                                      <p:cBhvr>
                                        <p:cTn id="49" dur="1000" fill="hold"/>
                                        <p:tgtEl>
                                          <p:spTgt spid="95235">
                                            <p:txEl>
                                              <p:charRg st="242" end="257"/>
                                            </p:txEl>
                                          </p:spTgt>
                                        </p:tgtEl>
                                        <p:attrNameLst>
                                          <p:attrName>ppt_x</p:attrName>
                                        </p:attrNameLst>
                                      </p:cBhvr>
                                      <p:tavLst>
                                        <p:tav tm="0">
                                          <p:val>
                                            <p:strVal val="#ppt_x-.2"/>
                                          </p:val>
                                        </p:tav>
                                        <p:tav tm="100000">
                                          <p:val>
                                            <p:strVal val="#ppt_x"/>
                                          </p:val>
                                        </p:tav>
                                      </p:tavLst>
                                    </p:anim>
                                    <p:anim calcmode="lin" valueType="num">
                                      <p:cBhvr>
                                        <p:cTn id="50" dur="1000" fill="hold"/>
                                        <p:tgtEl>
                                          <p:spTgt spid="95235">
                                            <p:txEl>
                                              <p:charRg st="242" end="257"/>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95235">
                                            <p:txEl>
                                              <p:charRg st="242" end="25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95235">
                                            <p:txEl>
                                              <p:charRg st="257" end="288"/>
                                            </p:txEl>
                                          </p:spTgt>
                                        </p:tgtEl>
                                        <p:attrNameLst>
                                          <p:attrName>style.visibility</p:attrName>
                                        </p:attrNameLst>
                                      </p:cBhvr>
                                      <p:to>
                                        <p:strVal val="visible"/>
                                      </p:to>
                                    </p:set>
                                    <p:anim calcmode="lin" valueType="num">
                                      <p:cBhvr>
                                        <p:cTn id="56" dur="1000" fill="hold"/>
                                        <p:tgtEl>
                                          <p:spTgt spid="95235">
                                            <p:txEl>
                                              <p:charRg st="257" end="288"/>
                                            </p:txEl>
                                          </p:spTgt>
                                        </p:tgtEl>
                                        <p:attrNameLst>
                                          <p:attrName>ppt_x</p:attrName>
                                        </p:attrNameLst>
                                      </p:cBhvr>
                                      <p:tavLst>
                                        <p:tav tm="0">
                                          <p:val>
                                            <p:strVal val="#ppt_x-.2"/>
                                          </p:val>
                                        </p:tav>
                                        <p:tav tm="100000">
                                          <p:val>
                                            <p:strVal val="#ppt_x"/>
                                          </p:val>
                                        </p:tav>
                                      </p:tavLst>
                                    </p:anim>
                                    <p:anim calcmode="lin" valueType="num">
                                      <p:cBhvr>
                                        <p:cTn id="57" dur="1000" fill="hold"/>
                                        <p:tgtEl>
                                          <p:spTgt spid="95235">
                                            <p:txEl>
                                              <p:charRg st="257" end="288"/>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95235">
                                            <p:txEl>
                                              <p:charRg st="257" end="28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95236"/>
                                        </p:tgtEl>
                                        <p:attrNameLst>
                                          <p:attrName>style.visibility</p:attrName>
                                        </p:attrNameLst>
                                      </p:cBhvr>
                                      <p:to>
                                        <p:strVal val="visible"/>
                                      </p:to>
                                    </p:set>
                                    <p:anim calcmode="lin" valueType="num">
                                      <p:cBhvr>
                                        <p:cTn id="63" dur="500" fill="hold"/>
                                        <p:tgtEl>
                                          <p:spTgt spid="95236"/>
                                        </p:tgtEl>
                                        <p:attrNameLst>
                                          <p:attrName>ppt_w</p:attrName>
                                        </p:attrNameLst>
                                      </p:cBhvr>
                                      <p:tavLst>
                                        <p:tav tm="0">
                                          <p:val>
                                            <p:fltVal val="0.000000"/>
                                          </p:val>
                                        </p:tav>
                                        <p:tav tm="100000">
                                          <p:val>
                                            <p:strVal val="#ppt_w"/>
                                          </p:val>
                                        </p:tav>
                                      </p:tavLst>
                                    </p:anim>
                                    <p:anim calcmode="lin" valueType="num">
                                      <p:cBhvr>
                                        <p:cTn id="64" dur="500" fill="hold"/>
                                        <p:tgtEl>
                                          <p:spTgt spid="95236"/>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P spid="952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7170" name="Rectangle 2"/>
          <p:cNvSpPr>
            <a:spLocks noGrp="1"/>
          </p:cNvSpPr>
          <p:nvPr>
            <p:ph type="title"/>
          </p:nvPr>
        </p:nvSpPr>
        <p:spPr>
          <a:ln/>
        </p:spPr>
        <p:txBody>
          <a:bodyPr vert="horz" wrap="square" lIns="91440" tIns="45720" rIns="91440" bIns="45720" anchor="b"/>
          <a:p>
            <a:pPr eaLnBrk="1" hangingPunct="1"/>
            <a:r>
              <a:rPr lang="zh-CN" altLang="en-US" dirty="0">
                <a:solidFill>
                  <a:srgbClr val="0000FF"/>
                </a:solidFill>
                <a:latin typeface="黑体" panose="02010609060101010101" pitchFamily="2" charset="-122"/>
                <a:ea typeface="黑体" panose="02010609060101010101" pitchFamily="2" charset="-122"/>
              </a:rPr>
              <a:t> 第七章  价格策略</a:t>
            </a:r>
            <a:endParaRPr lang="zh-CN" altLang="en-US" dirty="0">
              <a:solidFill>
                <a:srgbClr val="0000FF"/>
              </a:solidFill>
              <a:latin typeface="黑体" panose="02010609060101010101" pitchFamily="2" charset="-122"/>
              <a:ea typeface="黑体" panose="02010609060101010101" pitchFamily="2" charset="-122"/>
            </a:endParaRPr>
          </a:p>
        </p:txBody>
      </p:sp>
      <p:sp>
        <p:nvSpPr>
          <p:cNvPr id="7171" name="Rectangle 3"/>
          <p:cNvSpPr>
            <a:spLocks noGrp="1"/>
          </p:cNvSpPr>
          <p:nvPr>
            <p:ph idx="1"/>
          </p:nvPr>
        </p:nvSpPr>
        <p:spPr>
          <a:xfrm>
            <a:off x="1042988" y="1989138"/>
            <a:ext cx="7142162" cy="2447925"/>
          </a:xfrm>
          <a:ln/>
        </p:spPr>
        <p:txBody>
          <a:bodyPr vert="horz" wrap="square" lIns="91440" tIns="45720" rIns="91440" bIns="45720" anchor="t"/>
          <a:p>
            <a:pPr eaLnBrk="1" hangingPunct="1">
              <a:lnSpc>
                <a:spcPct val="150000"/>
              </a:lnSpc>
              <a:buNone/>
            </a:pPr>
            <a:r>
              <a:rPr lang="zh-CN" altLang="en-US" u="sng" dirty="0">
                <a:solidFill>
                  <a:srgbClr val="FF0000"/>
                </a:solidFill>
                <a:ea typeface="黑体" panose="02010609060101010101" pitchFamily="2" charset="-122"/>
              </a:rPr>
              <a:t>第一节 </a:t>
            </a:r>
            <a:r>
              <a:rPr lang="zh-CN" altLang="en-US" u="sng" dirty="0">
                <a:solidFill>
                  <a:srgbClr val="FF0000"/>
                </a:solidFill>
                <a:ea typeface="黑体" panose="02010609060101010101" pitchFamily="2" charset="-122"/>
                <a:hlinkClick r:id="rId1" action="ppaction://hlinksldjump"/>
              </a:rPr>
              <a:t>影响定价的因素</a:t>
            </a:r>
            <a:endParaRPr lang="zh-CN" altLang="en-US" u="sng" dirty="0">
              <a:solidFill>
                <a:srgbClr val="FF0000"/>
              </a:solidFill>
              <a:ea typeface="黑体" panose="02010609060101010101" pitchFamily="2" charset="-122"/>
            </a:endParaRPr>
          </a:p>
          <a:p>
            <a:pPr eaLnBrk="1" hangingPunct="1">
              <a:lnSpc>
                <a:spcPct val="150000"/>
              </a:lnSpc>
              <a:buNone/>
            </a:pPr>
            <a:r>
              <a:rPr lang="zh-CN" altLang="en-US" u="sng" dirty="0">
                <a:solidFill>
                  <a:srgbClr val="FF0000"/>
                </a:solidFill>
                <a:ea typeface="黑体" panose="02010609060101010101" pitchFamily="2" charset="-122"/>
              </a:rPr>
              <a:t>第二节 </a:t>
            </a:r>
            <a:r>
              <a:rPr lang="zh-CN" altLang="en-US" u="sng" dirty="0">
                <a:solidFill>
                  <a:srgbClr val="FF0000"/>
                </a:solidFill>
                <a:ea typeface="黑体" panose="02010609060101010101" pitchFamily="2" charset="-122"/>
                <a:hlinkClick r:id="rId2" action="ppaction://hlinksldjump"/>
              </a:rPr>
              <a:t>企业定价的程序和方法</a:t>
            </a:r>
            <a:endParaRPr lang="zh-CN" altLang="en-US" u="sng" dirty="0">
              <a:solidFill>
                <a:srgbClr val="FF0000"/>
              </a:solidFill>
              <a:ea typeface="黑体" panose="02010609060101010101" pitchFamily="2" charset="-122"/>
            </a:endParaRPr>
          </a:p>
          <a:p>
            <a:pPr eaLnBrk="1" hangingPunct="1">
              <a:lnSpc>
                <a:spcPct val="150000"/>
              </a:lnSpc>
              <a:buNone/>
            </a:pPr>
            <a:r>
              <a:rPr lang="zh-CN" altLang="en-US" u="sng" dirty="0">
                <a:solidFill>
                  <a:srgbClr val="FF0000"/>
                </a:solidFill>
                <a:ea typeface="黑体" panose="02010609060101010101" pitchFamily="2" charset="-122"/>
              </a:rPr>
              <a:t>第三节 </a:t>
            </a:r>
            <a:r>
              <a:rPr lang="zh-CN" altLang="en-US" u="sng" dirty="0">
                <a:solidFill>
                  <a:srgbClr val="FF0000"/>
                </a:solidFill>
                <a:ea typeface="黑体" panose="02010609060101010101" pitchFamily="2" charset="-122"/>
                <a:hlinkClick r:id="rId3" action="ppaction://hlinksldjump"/>
              </a:rPr>
              <a:t>定价的基本策略</a:t>
            </a:r>
            <a:endParaRPr lang="zh-CN" altLang="en-US" u="sng" dirty="0">
              <a:solidFill>
                <a:srgbClr val="FF0000"/>
              </a:solidFill>
              <a:ea typeface="黑体" panose="02010609060101010101" pitchFamily="2" charset="-122"/>
            </a:endParaRPr>
          </a:p>
          <a:p>
            <a:pPr eaLnBrk="1" hangingPunct="1">
              <a:buNone/>
            </a:pPr>
            <a:endParaRPr lang="zh-CN" altLang="en-US" sz="1000" dirty="0">
              <a:ea typeface="黑体" panose="02010609060101010101" pitchFamily="2" charset="-122"/>
            </a:endParaRPr>
          </a:p>
          <a:p>
            <a:pPr eaLnBrk="1" hangingPunct="1">
              <a:buNone/>
            </a:pPr>
            <a:endParaRPr lang="en-US" altLang="zh-CN" sz="3600" dirty="0">
              <a:ea typeface="黑体" panose="02010609060101010101" pitchFamily="2" charset="-122"/>
            </a:endParaRPr>
          </a:p>
        </p:txBody>
      </p:sp>
      <p:pic>
        <p:nvPicPr>
          <p:cNvPr id="7172" name="Picture 5" descr="定价定天下"/>
          <p:cNvPicPr>
            <a:picLocks noChangeAspect="1"/>
          </p:cNvPicPr>
          <p:nvPr/>
        </p:nvPicPr>
        <p:blipFill>
          <a:blip r:embed="rId4"/>
          <a:stretch>
            <a:fillRect/>
          </a:stretch>
        </p:blipFill>
        <p:spPr>
          <a:xfrm>
            <a:off x="4932363" y="3860800"/>
            <a:ext cx="2519362" cy="2376488"/>
          </a:xfrm>
          <a:prstGeom prst="rect">
            <a:avLst/>
          </a:prstGeom>
          <a:noFill/>
          <a:ln w="9525">
            <a:noFill/>
          </a:ln>
        </p:spPr>
      </p:pic>
      <p:sp>
        <p:nvSpPr>
          <p:cNvPr id="7173" name="Rectangle 6"/>
          <p:cNvSpPr/>
          <p:nvPr/>
        </p:nvSpPr>
        <p:spPr>
          <a:xfrm>
            <a:off x="4572000" y="4581525"/>
            <a:ext cx="1546225" cy="1555750"/>
          </a:xfrm>
          <a:prstGeom prst="rect">
            <a:avLst/>
          </a:prstGeom>
          <a:noFill/>
          <a:ln w="9525">
            <a:noFill/>
          </a:ln>
        </p:spPr>
        <p:txBody>
          <a:bodyPr anchor="t">
            <a:spAutoFit/>
          </a:bodyPr>
          <a:p>
            <a:r>
              <a:rPr lang="en-US" altLang="zh-CN" sz="9600" dirty="0">
                <a:solidFill>
                  <a:schemeClr val="hlink"/>
                </a:solidFill>
                <a:latin typeface="Tahoma" panose="020B0604030504040204" pitchFamily="34" charset="0"/>
                <a:ea typeface="宋体" panose="02010600030101010101" pitchFamily="2" charset="-122"/>
              </a:rPr>
              <a:t>√</a:t>
            </a:r>
            <a:endParaRPr lang="en-US" altLang="zh-CN" sz="9600" dirty="0">
              <a:solidFill>
                <a:schemeClr val="hlink"/>
              </a:solidFill>
              <a:latin typeface="Tahoma" panose="020B0604030504040204" pitchFamily="34" charset="0"/>
              <a:ea typeface="宋体" panose="02010600030101010101" pitchFamily="2" charset="-122"/>
            </a:endParaRPr>
          </a:p>
        </p:txBody>
      </p:sp>
      <p:sp>
        <p:nvSpPr>
          <p:cNvPr id="7174" name="Text Box 7"/>
          <p:cNvSpPr txBox="1"/>
          <p:nvPr/>
        </p:nvSpPr>
        <p:spPr>
          <a:xfrm>
            <a:off x="1403350" y="4652963"/>
            <a:ext cx="3024188" cy="1562100"/>
          </a:xfrm>
          <a:prstGeom prst="rect">
            <a:avLst/>
          </a:prstGeom>
          <a:noFill/>
          <a:ln w="9525" cap="flat" cmpd="sng">
            <a:solidFill>
              <a:schemeClr val="tx1"/>
            </a:solidFill>
            <a:prstDash val="solid"/>
            <a:miter/>
            <a:headEnd type="none" w="med" len="med"/>
            <a:tailEnd type="none" w="med" len="med"/>
          </a:ln>
        </p:spPr>
        <p:txBody>
          <a:bodyPr anchor="t">
            <a:spAutoFit/>
          </a:bodyPr>
          <a:p>
            <a:pPr>
              <a:spcBef>
                <a:spcPct val="50000"/>
              </a:spcBef>
            </a:pPr>
            <a:r>
              <a:rPr lang="zh-CN" altLang="en-US" sz="2400" dirty="0">
                <a:solidFill>
                  <a:srgbClr val="9900FF"/>
                </a:solidFill>
                <a:latin typeface="Tahoma" panose="020B0604030504040204" pitchFamily="34" charset="0"/>
                <a:ea typeface="黑体" panose="02010609060101010101" pitchFamily="2" charset="-122"/>
              </a:rPr>
              <a:t>定价过低，是等死；</a:t>
            </a:r>
            <a:endParaRPr lang="zh-CN" altLang="en-US" sz="2400" dirty="0">
              <a:solidFill>
                <a:srgbClr val="9900FF"/>
              </a:solidFill>
              <a:latin typeface="Tahoma" panose="020B0604030504040204" pitchFamily="34" charset="0"/>
              <a:ea typeface="黑体" panose="02010609060101010101" pitchFamily="2" charset="-122"/>
            </a:endParaRPr>
          </a:p>
          <a:p>
            <a:pPr>
              <a:spcBef>
                <a:spcPct val="50000"/>
              </a:spcBef>
            </a:pPr>
            <a:r>
              <a:rPr lang="zh-CN" altLang="en-US" sz="2400" dirty="0">
                <a:solidFill>
                  <a:srgbClr val="9900FF"/>
                </a:solidFill>
                <a:latin typeface="Tahoma" panose="020B0604030504040204" pitchFamily="34" charset="0"/>
                <a:ea typeface="黑体" panose="02010609060101010101" pitchFamily="2" charset="-122"/>
              </a:rPr>
              <a:t>定价过高，是找死；</a:t>
            </a:r>
            <a:endParaRPr lang="zh-CN" altLang="en-US" sz="2400" dirty="0">
              <a:solidFill>
                <a:srgbClr val="9900FF"/>
              </a:solidFill>
              <a:latin typeface="Tahoma" panose="020B0604030504040204" pitchFamily="34" charset="0"/>
              <a:ea typeface="黑体" panose="02010609060101010101" pitchFamily="2" charset="-122"/>
            </a:endParaRPr>
          </a:p>
          <a:p>
            <a:pPr>
              <a:spcBef>
                <a:spcPct val="50000"/>
              </a:spcBef>
            </a:pPr>
            <a:r>
              <a:rPr lang="zh-CN" altLang="en-US" sz="2400" dirty="0">
                <a:solidFill>
                  <a:srgbClr val="9900FF"/>
                </a:solidFill>
                <a:latin typeface="Tahoma" panose="020B0604030504040204" pitchFamily="34" charset="0"/>
                <a:ea typeface="黑体" panose="02010609060101010101" pitchFamily="2" charset="-122"/>
              </a:rPr>
              <a:t>会定价才是硬道理！</a:t>
            </a:r>
            <a:endParaRPr lang="zh-CN" altLang="en-US" sz="2400" dirty="0">
              <a:solidFill>
                <a:srgbClr val="9900FF"/>
              </a:solidFill>
              <a:latin typeface="Tahoma" panose="020B0604030504040204" pitchFamily="34" charset="0"/>
              <a:ea typeface="黑体" panose="02010609060101010101" pitchFamily="2" charset="-122"/>
            </a:endParaRPr>
          </a:p>
        </p:txBody>
      </p:sp>
    </p:spTree>
  </p:cSld>
  <p:clrMapOvr>
    <a:masterClrMapping/>
  </p:clrMapOvr>
  <p:transition spd="med">
    <p:diamon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36866" name="Rectangle 2"/>
          <p:cNvSpPr>
            <a:spLocks noGrp="1"/>
          </p:cNvSpPr>
          <p:nvPr>
            <p:ph type="title"/>
          </p:nvPr>
        </p:nvSpPr>
        <p:spPr>
          <a:ln/>
        </p:spPr>
        <p:txBody>
          <a:bodyPr vert="horz" wrap="square" lIns="91440" tIns="45720" rIns="91440" bIns="45720" anchor="b"/>
          <a:p>
            <a:pPr eaLnBrk="1" hangingPunct="1"/>
            <a:r>
              <a:rPr lang="zh-CN" altLang="en-US" dirty="0">
                <a:solidFill>
                  <a:srgbClr val="CC00FF"/>
                </a:solidFill>
                <a:ea typeface="黑体" panose="02010609060101010101" pitchFamily="2" charset="-122"/>
              </a:rPr>
              <a:t>成本导向定价的弊端</a:t>
            </a:r>
            <a:endParaRPr lang="zh-CN" altLang="en-US" dirty="0">
              <a:solidFill>
                <a:srgbClr val="CC00FF"/>
              </a:solidFill>
              <a:ea typeface="黑体" panose="02010609060101010101" pitchFamily="2" charset="-122"/>
            </a:endParaRPr>
          </a:p>
        </p:txBody>
      </p:sp>
      <p:sp>
        <p:nvSpPr>
          <p:cNvPr id="36867" name="Rectangle 3"/>
          <p:cNvSpPr>
            <a:spLocks noGrp="1"/>
          </p:cNvSpPr>
          <p:nvPr>
            <p:ph idx="1"/>
          </p:nvPr>
        </p:nvSpPr>
        <p:spPr>
          <a:ln/>
        </p:spPr>
        <p:txBody>
          <a:bodyPr vert="horz" wrap="square" lIns="91440" tIns="45720" rIns="91440" bIns="45720" anchor="t"/>
          <a:p>
            <a:pPr eaLnBrk="1" hangingPunct="1"/>
            <a:r>
              <a:rPr lang="zh-CN" altLang="en-US" dirty="0">
                <a:solidFill>
                  <a:srgbClr val="9900FF"/>
                </a:solidFill>
                <a:latin typeface="黑体" panose="02010609060101010101" pitchFamily="2" charset="-122"/>
                <a:ea typeface="黑体" panose="02010609060101010101" pitchFamily="2" charset="-122"/>
              </a:rPr>
              <a:t>商品价格</a:t>
            </a:r>
            <a:r>
              <a:rPr lang="en-US" altLang="zh-CN" dirty="0">
                <a:solidFill>
                  <a:srgbClr val="9900FF"/>
                </a:solidFill>
                <a:latin typeface="黑体" panose="02010609060101010101" pitchFamily="2" charset="-122"/>
                <a:ea typeface="黑体" panose="02010609060101010101" pitchFamily="2" charset="-122"/>
              </a:rPr>
              <a:t>=</a:t>
            </a:r>
            <a:r>
              <a:rPr lang="zh-CN" altLang="en-US" dirty="0">
                <a:solidFill>
                  <a:srgbClr val="9900FF"/>
                </a:solidFill>
                <a:latin typeface="黑体" panose="02010609060101010101" pitchFamily="2" charset="-122"/>
                <a:ea typeface="黑体" panose="02010609060101010101" pitchFamily="2" charset="-122"/>
              </a:rPr>
              <a:t>（成本</a:t>
            </a:r>
            <a:r>
              <a:rPr lang="en-US" altLang="zh-CN" dirty="0">
                <a:solidFill>
                  <a:srgbClr val="9900FF"/>
                </a:solidFill>
                <a:latin typeface="黑体" panose="02010609060101010101" pitchFamily="2" charset="-122"/>
                <a:ea typeface="黑体" panose="02010609060101010101" pitchFamily="2" charset="-122"/>
              </a:rPr>
              <a:t>+</a:t>
            </a:r>
            <a:r>
              <a:rPr lang="zh-CN" altLang="en-US" dirty="0">
                <a:solidFill>
                  <a:srgbClr val="9900FF"/>
                </a:solidFill>
                <a:latin typeface="黑体" panose="02010609060101010101" pitchFamily="2" charset="-122"/>
                <a:ea typeface="黑体" panose="02010609060101010101" pitchFamily="2" charset="-122"/>
              </a:rPr>
              <a:t>利润）</a:t>
            </a:r>
            <a:r>
              <a:rPr lang="en-US" altLang="zh-CN" dirty="0">
                <a:solidFill>
                  <a:srgbClr val="9900FF"/>
                </a:solidFill>
                <a:latin typeface="黑体" panose="02010609060101010101" pitchFamily="2" charset="-122"/>
                <a:ea typeface="黑体" panose="02010609060101010101" pitchFamily="2" charset="-122"/>
              </a:rPr>
              <a:t>/</a:t>
            </a:r>
            <a:r>
              <a:rPr lang="zh-CN" altLang="en-US" dirty="0">
                <a:solidFill>
                  <a:srgbClr val="9900FF"/>
                </a:solidFill>
                <a:latin typeface="黑体" panose="02010609060101010101" pitchFamily="2" charset="-122"/>
                <a:ea typeface="黑体" panose="02010609060101010101" pitchFamily="2" charset="-122"/>
              </a:rPr>
              <a:t>销量</a:t>
            </a:r>
            <a:endParaRPr lang="zh-CN" altLang="en-US" dirty="0">
              <a:solidFill>
                <a:srgbClr val="9900FF"/>
              </a:solidFill>
              <a:latin typeface="黑体" panose="02010609060101010101" pitchFamily="2" charset="-122"/>
              <a:ea typeface="黑体" panose="02010609060101010101" pitchFamily="2" charset="-122"/>
            </a:endParaRPr>
          </a:p>
          <a:p>
            <a:pPr eaLnBrk="1" hangingPunct="1"/>
            <a:r>
              <a:rPr lang="zh-CN" altLang="en-US" dirty="0">
                <a:ea typeface="黑体" panose="02010609060101010101" pitchFamily="2" charset="-122"/>
              </a:rPr>
              <a:t>只从成本的角度考虑产品定价</a:t>
            </a:r>
            <a:r>
              <a:rPr lang="en-US" altLang="zh-CN" sz="8000" dirty="0">
                <a:solidFill>
                  <a:schemeClr val="hlink"/>
                </a:solidFill>
              </a:rPr>
              <a:t>×</a:t>
            </a:r>
            <a:endParaRPr lang="en-US" altLang="zh-CN" sz="8000" dirty="0">
              <a:solidFill>
                <a:schemeClr val="hlink"/>
              </a:solidFill>
            </a:endParaRPr>
          </a:p>
          <a:p>
            <a:pPr eaLnBrk="1" hangingPunct="1"/>
            <a:r>
              <a:rPr lang="zh-CN" altLang="en-US" dirty="0">
                <a:ea typeface="黑体" panose="02010609060101010101" pitchFamily="2" charset="-122"/>
              </a:rPr>
              <a:t>挖掘客户心目中的价值取向</a:t>
            </a:r>
            <a:r>
              <a:rPr lang="zh-CN" altLang="en-US" sz="8000" dirty="0">
                <a:solidFill>
                  <a:schemeClr val="hlink"/>
                </a:solidFill>
              </a:rPr>
              <a:t>√</a:t>
            </a:r>
            <a:endParaRPr lang="zh-CN" altLang="en-US" sz="8000" dirty="0">
              <a:solidFill>
                <a:schemeClr val="hlink"/>
              </a:solidFill>
            </a:endParaRPr>
          </a:p>
        </p:txBody>
      </p:sp>
    </p:spTree>
  </p:cSld>
  <p:clrMapOvr>
    <a:masterClrMapping/>
  </p:clrMapOvr>
  <p:transition spd="med">
    <p:diamon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37890" name="Rectangle 2"/>
          <p:cNvSpPr>
            <a:spLocks noGrp="1"/>
          </p:cNvSpPr>
          <p:nvPr>
            <p:ph type="title"/>
          </p:nvPr>
        </p:nvSpPr>
        <p:spPr>
          <a:ln/>
        </p:spPr>
        <p:txBody>
          <a:bodyPr vert="horz" wrap="square" lIns="91440" tIns="45720" rIns="91440" bIns="45720" anchor="b"/>
          <a:p>
            <a:pPr eaLnBrk="1" hangingPunct="1"/>
            <a:r>
              <a:rPr lang="zh-CN" altLang="en-US" dirty="0">
                <a:solidFill>
                  <a:srgbClr val="0000FF"/>
                </a:solidFill>
                <a:ea typeface="黑体" panose="02010609060101010101" pitchFamily="2" charset="-122"/>
              </a:rPr>
              <a:t>（二）需求导向定价法</a:t>
            </a:r>
            <a:endParaRPr lang="zh-CN" altLang="en-US" dirty="0">
              <a:solidFill>
                <a:srgbClr val="0000FF"/>
              </a:solidFill>
              <a:ea typeface="黑体" panose="02010609060101010101" pitchFamily="2" charset="-122"/>
            </a:endParaRPr>
          </a:p>
        </p:txBody>
      </p:sp>
      <p:sp>
        <p:nvSpPr>
          <p:cNvPr id="22531" name="Rectangle 3"/>
          <p:cNvSpPr>
            <a:spLocks noGrp="1"/>
          </p:cNvSpPr>
          <p:nvPr>
            <p:ph idx="1"/>
          </p:nvPr>
        </p:nvSpPr>
        <p:spPr>
          <a:xfrm>
            <a:off x="1116013" y="2060575"/>
            <a:ext cx="7704137" cy="3732213"/>
          </a:xfrm>
          <a:ln/>
        </p:spPr>
        <p:txBody>
          <a:bodyPr vert="horz" wrap="square" lIns="91440" tIns="45720" rIns="91440" bIns="45720" anchor="t"/>
          <a:p>
            <a:pPr eaLnBrk="1" hangingPunct="1">
              <a:lnSpc>
                <a:spcPct val="120000"/>
              </a:lnSpc>
              <a:spcAft>
                <a:spcPct val="25000"/>
              </a:spcAft>
            </a:pPr>
            <a:r>
              <a:rPr lang="zh-CN" altLang="en-US" dirty="0">
                <a:solidFill>
                  <a:schemeClr val="hlink"/>
                </a:solidFill>
                <a:latin typeface="黑体" panose="02010609060101010101" pitchFamily="2" charset="-122"/>
                <a:ea typeface="黑体" panose="02010609060101010101" pitchFamily="2" charset="-122"/>
              </a:rPr>
              <a:t>需求导向定价法</a:t>
            </a:r>
            <a:r>
              <a:rPr lang="zh-CN" altLang="en-US" dirty="0">
                <a:latin typeface="黑体" panose="02010609060101010101" pitchFamily="2" charset="-122"/>
                <a:ea typeface="黑体" panose="02010609060101010101" pitchFamily="2" charset="-122"/>
              </a:rPr>
              <a:t>是一种以市场需求强度及消费者感受为主要依据的定价方法。</a:t>
            </a:r>
            <a:endParaRPr lang="zh-CN" altLang="en-US" dirty="0">
              <a:latin typeface="黑体" panose="02010609060101010101" pitchFamily="2" charset="-122"/>
              <a:ea typeface="黑体" panose="02010609060101010101" pitchFamily="2" charset="-122"/>
            </a:endParaRPr>
          </a:p>
          <a:p>
            <a:pPr lvl="1" eaLnBrk="1" hangingPunct="1">
              <a:lnSpc>
                <a:spcPct val="120000"/>
              </a:lnSpc>
              <a:spcAft>
                <a:spcPct val="25000"/>
              </a:spcAft>
              <a:buNone/>
            </a:pPr>
            <a:r>
              <a:rPr lang="en-US" altLang="zh-CN" u="sng" dirty="0">
                <a:solidFill>
                  <a:srgbClr val="FF0000"/>
                </a:solidFill>
                <a:latin typeface="黑体" panose="02010609060101010101" pitchFamily="2" charset="-122"/>
                <a:ea typeface="黑体" panose="02010609060101010101" pitchFamily="2" charset="-122"/>
              </a:rPr>
              <a:t>1.</a:t>
            </a:r>
            <a:r>
              <a:rPr lang="zh-CN" altLang="en-US" u="sng" dirty="0">
                <a:solidFill>
                  <a:srgbClr val="FF0000"/>
                </a:solidFill>
                <a:latin typeface="黑体" panose="02010609060101010101" pitchFamily="2" charset="-122"/>
                <a:ea typeface="黑体" panose="02010609060101010101" pitchFamily="2" charset="-122"/>
                <a:hlinkClick r:id="rId1" action="ppaction://hlinksldjump"/>
              </a:rPr>
              <a:t>理解价值定价</a:t>
            </a:r>
            <a:endParaRPr lang="zh-CN" altLang="en-US" u="sng" dirty="0">
              <a:solidFill>
                <a:srgbClr val="FF0000"/>
              </a:solidFill>
              <a:latin typeface="黑体" panose="02010609060101010101" pitchFamily="2" charset="-122"/>
              <a:ea typeface="黑体" panose="02010609060101010101" pitchFamily="2" charset="-122"/>
            </a:endParaRPr>
          </a:p>
          <a:p>
            <a:pPr lvl="1" eaLnBrk="1" hangingPunct="1">
              <a:lnSpc>
                <a:spcPct val="120000"/>
              </a:lnSpc>
              <a:spcAft>
                <a:spcPct val="25000"/>
              </a:spcAft>
              <a:buNone/>
            </a:pPr>
            <a:r>
              <a:rPr lang="en-US" altLang="zh-CN" u="sng" dirty="0">
                <a:solidFill>
                  <a:srgbClr val="FF0000"/>
                </a:solidFill>
                <a:latin typeface="黑体" panose="02010609060101010101" pitchFamily="2" charset="-122"/>
                <a:ea typeface="黑体" panose="02010609060101010101" pitchFamily="2" charset="-122"/>
              </a:rPr>
              <a:t>2.</a:t>
            </a:r>
            <a:r>
              <a:rPr lang="zh-CN" altLang="en-US" u="sng" dirty="0">
                <a:solidFill>
                  <a:srgbClr val="FF0000"/>
                </a:solidFill>
                <a:latin typeface="黑体" panose="02010609060101010101" pitchFamily="2" charset="-122"/>
                <a:ea typeface="黑体" panose="02010609060101010101" pitchFamily="2" charset="-122"/>
                <a:hlinkClick r:id="rId2" action="ppaction://hlinksldjump"/>
              </a:rPr>
              <a:t>区分需要定价法</a:t>
            </a:r>
            <a:endParaRPr lang="zh-CN" altLang="en-US" u="sng" dirty="0">
              <a:solidFill>
                <a:srgbClr val="FF0000"/>
              </a:solidFill>
              <a:latin typeface="黑体" panose="02010609060101010101" pitchFamily="2" charset="-122"/>
              <a:ea typeface="黑体" panose="02010609060101010101" pitchFamily="2" charset="-122"/>
            </a:endParaRPr>
          </a:p>
          <a:p>
            <a:pPr lvl="1" eaLnBrk="1" hangingPunct="1">
              <a:lnSpc>
                <a:spcPct val="120000"/>
              </a:lnSpc>
              <a:spcAft>
                <a:spcPct val="25000"/>
              </a:spcAft>
              <a:buNone/>
            </a:pPr>
            <a:r>
              <a:rPr lang="en-US" altLang="zh-CN" u="sng" dirty="0">
                <a:solidFill>
                  <a:srgbClr val="FF0000"/>
                </a:solidFill>
                <a:latin typeface="黑体" panose="02010609060101010101" pitchFamily="2" charset="-122"/>
                <a:ea typeface="黑体" panose="02010609060101010101" pitchFamily="2" charset="-122"/>
              </a:rPr>
              <a:t>3.</a:t>
            </a:r>
            <a:r>
              <a:rPr lang="zh-CN" altLang="en-US" u="sng" dirty="0">
                <a:solidFill>
                  <a:srgbClr val="FF0000"/>
                </a:solidFill>
                <a:latin typeface="黑体" panose="02010609060101010101" pitchFamily="2" charset="-122"/>
                <a:ea typeface="黑体" panose="02010609060101010101" pitchFamily="2" charset="-122"/>
                <a:hlinkClick r:id="rId3" action="ppaction://hlinksldjump"/>
              </a:rPr>
              <a:t>反向定价法</a:t>
            </a:r>
            <a:endParaRPr lang="zh-CN" altLang="en-US" u="sng" dirty="0">
              <a:solidFill>
                <a:srgbClr val="FF0000"/>
              </a:solidFill>
              <a:latin typeface="黑体" panose="02010609060101010101" pitchFamily="2" charset="-122"/>
              <a:ea typeface="黑体" panose="02010609060101010101" pitchFamily="2" charset="-122"/>
            </a:endParaRPr>
          </a:p>
        </p:txBody>
      </p:sp>
      <p:sp>
        <p:nvSpPr>
          <p:cNvPr id="37892" name="AutoShape 4">
            <a:hlinkClick r:id="rId4" action="ppaction://hlinksldjump"/>
          </p:cNvPr>
          <p:cNvSpPr/>
          <p:nvPr/>
        </p:nvSpPr>
        <p:spPr>
          <a:xfrm>
            <a:off x="7391400" y="6477000"/>
            <a:ext cx="304800" cy="228600"/>
          </a:xfrm>
          <a:prstGeom prst="actionButtonBeginning">
            <a:avLst/>
          </a:prstGeom>
          <a:solidFill>
            <a:schemeClr val="bg1"/>
          </a:solidFill>
          <a:ln w="9525" cap="flat" cmpd="sng">
            <a:solidFill>
              <a:schemeClr val="tx1"/>
            </a:solidFill>
            <a:prstDash val="solid"/>
            <a:miter/>
            <a:headEnd type="none" w="sm" len="sm"/>
            <a:tailEnd type="none" w="sm" len="sm"/>
          </a:ln>
        </p:spPr>
        <p:txBody>
          <a:bodyPr wrap="none" anchor="ctr"/>
          <a:p>
            <a:pPr algn="ctr"/>
            <a:endParaRPr lang="zh-CN" altLang="zh-CN" sz="2400" u="sng" dirty="0">
              <a:latin typeface="Times New Roman" panose="02020603050405020304" pitchFamily="18" charset="0"/>
              <a:ea typeface="宋体" panose="02010600030101010101" pitchFamily="2" charset="-122"/>
            </a:endParaRPr>
          </a:p>
        </p:txBody>
      </p:sp>
      <p:pic>
        <p:nvPicPr>
          <p:cNvPr id="37893" name="Picture 5" descr="page3-1004-full"/>
          <p:cNvPicPr>
            <a:picLocks noChangeAspect="1"/>
          </p:cNvPicPr>
          <p:nvPr/>
        </p:nvPicPr>
        <p:blipFill>
          <a:blip r:embed="rId5"/>
          <a:stretch>
            <a:fillRect/>
          </a:stretch>
        </p:blipFill>
        <p:spPr>
          <a:xfrm>
            <a:off x="0" y="5516563"/>
            <a:ext cx="9144000" cy="1341437"/>
          </a:xfrm>
          <a:prstGeom prst="rect">
            <a:avLst/>
          </a:prstGeom>
          <a:noFill/>
          <a:ln w="9525">
            <a:noFill/>
          </a:ln>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531">
                                            <p:txEl>
                                              <p:charRg st="0" end="35"/>
                                            </p:txEl>
                                          </p:spTgt>
                                        </p:tgtEl>
                                        <p:attrNameLst>
                                          <p:attrName>style.visibility</p:attrName>
                                        </p:attrNameLst>
                                      </p:cBhvr>
                                      <p:to>
                                        <p:strVal val="visible"/>
                                      </p:to>
                                    </p:set>
                                    <p:animEffect transition="in" filter="box(out)">
                                      <p:cBhvr>
                                        <p:cTn id="7" dur="500"/>
                                        <p:tgtEl>
                                          <p:spTgt spid="22531">
                                            <p:txEl>
                                              <p:charRg st="0" end="35"/>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6" name="CAMERA.WAV"/>
                                        </p:tgtEl>
                                      </p:cMediaNode>
                                    </p:audio>
                                  </p:subTnLst>
                                </p:cTn>
                              </p:par>
                              <p:par>
                                <p:cTn id="8" presetID="4" presetClass="entr" presetSubtype="32" fill="hold" grpId="0" nodeType="withEffect">
                                  <p:stCondLst>
                                    <p:cond delay="0"/>
                                  </p:stCondLst>
                                  <p:childTnLst>
                                    <p:set>
                                      <p:cBhvr>
                                        <p:cTn id="9" dur="1" fill="hold">
                                          <p:stCondLst>
                                            <p:cond delay="0"/>
                                          </p:stCondLst>
                                        </p:cTn>
                                        <p:tgtEl>
                                          <p:spTgt spid="22531">
                                            <p:txEl>
                                              <p:charRg st="35" end="44"/>
                                            </p:txEl>
                                          </p:spTgt>
                                        </p:tgtEl>
                                        <p:attrNameLst>
                                          <p:attrName>style.visibility</p:attrName>
                                        </p:attrNameLst>
                                      </p:cBhvr>
                                      <p:to>
                                        <p:strVal val="visible"/>
                                      </p:to>
                                    </p:set>
                                    <p:animEffect transition="in" filter="box(out)">
                                      <p:cBhvr>
                                        <p:cTn id="10" dur="500"/>
                                        <p:tgtEl>
                                          <p:spTgt spid="22531">
                                            <p:txEl>
                                              <p:charRg st="35" end="44"/>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6" name="CAMERA.WAV"/>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22531">
                                            <p:txEl>
                                              <p:charRg st="44" end="54"/>
                                            </p:txEl>
                                          </p:spTgt>
                                        </p:tgtEl>
                                        <p:attrNameLst>
                                          <p:attrName>style.visibility</p:attrName>
                                        </p:attrNameLst>
                                      </p:cBhvr>
                                      <p:to>
                                        <p:strVal val="visible"/>
                                      </p:to>
                                    </p:set>
                                    <p:animEffect transition="in" filter="box(out)">
                                      <p:cBhvr>
                                        <p:cTn id="13" dur="500"/>
                                        <p:tgtEl>
                                          <p:spTgt spid="22531">
                                            <p:txEl>
                                              <p:charRg st="44" end="54"/>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6" name="CAMERA.WAV"/>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22531">
                                            <p:txEl>
                                              <p:charRg st="54" end="62"/>
                                            </p:txEl>
                                          </p:spTgt>
                                        </p:tgtEl>
                                        <p:attrNameLst>
                                          <p:attrName>style.visibility</p:attrName>
                                        </p:attrNameLst>
                                      </p:cBhvr>
                                      <p:to>
                                        <p:strVal val="visible"/>
                                      </p:to>
                                    </p:set>
                                    <p:animEffect transition="in" filter="box(out)">
                                      <p:cBhvr>
                                        <p:cTn id="16" dur="500"/>
                                        <p:tgtEl>
                                          <p:spTgt spid="22531">
                                            <p:txEl>
                                              <p:charRg st="54" end="62"/>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6"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38914" name="Rectangle 2"/>
          <p:cNvSpPr>
            <a:spLocks noGrp="1"/>
          </p:cNvSpPr>
          <p:nvPr>
            <p:ph type="title"/>
          </p:nvPr>
        </p:nvSpPr>
        <p:spPr>
          <a:ln/>
        </p:spPr>
        <p:txBody>
          <a:bodyPr vert="horz" wrap="square" lIns="91440" tIns="45720" rIns="91440" bIns="45720" anchor="b"/>
          <a:p>
            <a:pPr eaLnBrk="1" hangingPunct="1"/>
            <a:r>
              <a:rPr lang="en-US" altLang="zh-CN" dirty="0">
                <a:solidFill>
                  <a:srgbClr val="0000FF"/>
                </a:solidFill>
                <a:latin typeface="黑体" panose="02010609060101010101" pitchFamily="2" charset="-122"/>
                <a:ea typeface="黑体" panose="02010609060101010101" pitchFamily="2" charset="-122"/>
              </a:rPr>
              <a:t>1.</a:t>
            </a:r>
            <a:r>
              <a:rPr lang="zh-CN" altLang="en-US" dirty="0">
                <a:solidFill>
                  <a:srgbClr val="0000FF"/>
                </a:solidFill>
                <a:latin typeface="黑体" panose="02010609060101010101" pitchFamily="2" charset="-122"/>
                <a:ea typeface="黑体" panose="02010609060101010101" pitchFamily="2" charset="-122"/>
              </a:rPr>
              <a:t>理解价值定价</a:t>
            </a:r>
            <a:endParaRPr lang="zh-CN" altLang="en-US" dirty="0">
              <a:solidFill>
                <a:srgbClr val="0000FF"/>
              </a:solidFill>
              <a:latin typeface="黑体" panose="02010609060101010101" pitchFamily="2" charset="-122"/>
              <a:ea typeface="黑体" panose="02010609060101010101" pitchFamily="2" charset="-122"/>
            </a:endParaRPr>
          </a:p>
        </p:txBody>
      </p:sp>
      <p:sp>
        <p:nvSpPr>
          <p:cNvPr id="38915" name="Rectangle 3"/>
          <p:cNvSpPr>
            <a:spLocks noGrp="1"/>
          </p:cNvSpPr>
          <p:nvPr>
            <p:ph idx="1"/>
          </p:nvPr>
        </p:nvSpPr>
        <p:spPr>
          <a:xfrm>
            <a:off x="1042988" y="1916113"/>
            <a:ext cx="7772400" cy="4506912"/>
          </a:xfrm>
          <a:ln/>
        </p:spPr>
        <p:txBody>
          <a:bodyPr vert="horz" wrap="square" lIns="91440" tIns="45720" rIns="91440" bIns="45720" anchor="t"/>
          <a:p>
            <a:pPr eaLnBrk="1" hangingPunct="1">
              <a:lnSpc>
                <a:spcPct val="110000"/>
              </a:lnSpc>
            </a:pPr>
            <a:r>
              <a:rPr lang="zh-CN" altLang="en-US" sz="2800" dirty="0">
                <a:solidFill>
                  <a:schemeClr val="hlink"/>
                </a:solidFill>
                <a:latin typeface="黑体" panose="02010609060101010101" pitchFamily="2" charset="-122"/>
                <a:ea typeface="黑体" panose="02010609060101010101" pitchFamily="2" charset="-122"/>
              </a:rPr>
              <a:t>理解价值定价</a:t>
            </a:r>
            <a:r>
              <a:rPr lang="zh-CN" altLang="en-US" sz="2800" dirty="0">
                <a:latin typeface="黑体" panose="02010609060101010101" pitchFamily="2" charset="-122"/>
                <a:ea typeface="黑体" panose="02010609060101010101" pitchFamily="2" charset="-122"/>
              </a:rPr>
              <a:t>是根据顾客对商品价值的感受和理解程度制定商品的价格，而不是以商品成本为依据。</a:t>
            </a:r>
            <a:endParaRPr lang="zh-CN" altLang="en-US" sz="2800" dirty="0">
              <a:latin typeface="黑体" panose="02010609060101010101" pitchFamily="2" charset="-122"/>
              <a:ea typeface="黑体" panose="02010609060101010101" pitchFamily="2" charset="-122"/>
            </a:endParaRPr>
          </a:p>
          <a:p>
            <a:pPr eaLnBrk="1" hangingPunct="1">
              <a:lnSpc>
                <a:spcPct val="110000"/>
              </a:lnSpc>
            </a:pPr>
            <a:r>
              <a:rPr lang="zh-CN" altLang="en-US" sz="2800" dirty="0">
                <a:ea typeface="黑体" panose="02010609060101010101" pitchFamily="2" charset="-122"/>
              </a:rPr>
              <a:t>为提高顾客对产品价值的认知，企业应搞好市场定位，突出产品特色，并综合运用各种营销手段，不断加深顾客对商品的印象，使顾客感到购买某商品能带给他们更多的利益和好处。</a:t>
            </a:r>
            <a:endParaRPr lang="zh-CN" altLang="en-US" sz="2800" dirty="0">
              <a:ea typeface="黑体" panose="02010609060101010101" pitchFamily="2" charset="-122"/>
            </a:endParaRPr>
          </a:p>
          <a:p>
            <a:pPr eaLnBrk="1" hangingPunct="1">
              <a:lnSpc>
                <a:spcPct val="110000"/>
              </a:lnSpc>
            </a:pPr>
            <a:r>
              <a:rPr lang="zh-CN" altLang="en-US" sz="2800" dirty="0">
                <a:solidFill>
                  <a:schemeClr val="folHlink"/>
                </a:solidFill>
                <a:ea typeface="黑体" panose="02010609060101010101" pitchFamily="2" charset="-122"/>
              </a:rPr>
              <a:t>有效的诉求可以提高产品可认知的价值。</a:t>
            </a:r>
            <a:r>
              <a:rPr lang="zh-CN" altLang="en-US" sz="2800" dirty="0">
                <a:ea typeface="黑体" panose="02010609060101010101" pitchFamily="2" charset="-122"/>
              </a:rPr>
              <a:t>例如，</a:t>
            </a:r>
            <a:r>
              <a:rPr lang="zh-CN" altLang="en-US" sz="2800" dirty="0">
                <a:solidFill>
                  <a:srgbClr val="9900FF"/>
                </a:solidFill>
                <a:ea typeface="黑体" panose="02010609060101010101" pitchFamily="2" charset="-122"/>
              </a:rPr>
              <a:t>狗粪</a:t>
            </a:r>
            <a:r>
              <a:rPr lang="en-US" altLang="zh-CN" sz="2800" dirty="0">
                <a:solidFill>
                  <a:srgbClr val="9900FF"/>
                </a:solidFill>
                <a:ea typeface="黑体" panose="02010609060101010101" pitchFamily="2" charset="-122"/>
              </a:rPr>
              <a:t>+</a:t>
            </a:r>
            <a:r>
              <a:rPr lang="zh-CN" altLang="en-US" sz="2800" dirty="0">
                <a:solidFill>
                  <a:srgbClr val="9900FF"/>
                </a:solidFill>
                <a:ea typeface="黑体" panose="02010609060101010101" pitchFamily="2" charset="-122"/>
              </a:rPr>
              <a:t>草木灰</a:t>
            </a:r>
            <a:r>
              <a:rPr lang="en-US" altLang="zh-CN" sz="2800" dirty="0">
                <a:solidFill>
                  <a:srgbClr val="9900FF"/>
                </a:solidFill>
                <a:ea typeface="黑体" panose="02010609060101010101" pitchFamily="2" charset="-122"/>
              </a:rPr>
              <a:t>=?</a:t>
            </a:r>
            <a:r>
              <a:rPr lang="en-US" altLang="zh-CN" sz="2800" dirty="0"/>
              <a:t> </a:t>
            </a:r>
            <a:r>
              <a:rPr lang="en-US" altLang="zh-CN" sz="2800" dirty="0">
                <a:latin typeface="黑体" panose="02010609060101010101" pitchFamily="2" charset="-122"/>
                <a:ea typeface="黑体" panose="02010609060101010101" pitchFamily="2" charset="-122"/>
              </a:rPr>
              <a:t> </a:t>
            </a:r>
            <a:endParaRPr lang="en-US" altLang="zh-CN" sz="2800" dirty="0">
              <a:latin typeface="黑体" panose="02010609060101010101" pitchFamily="2" charset="-122"/>
              <a:ea typeface="黑体" panose="02010609060101010101" pitchFamily="2" charset="-122"/>
            </a:endParaRPr>
          </a:p>
        </p:txBody>
      </p:sp>
    </p:spTree>
  </p:cSld>
  <p:clrMapOvr>
    <a:masterClrMapping/>
  </p:clrMapOvr>
  <p:transition spd="med">
    <p:diamon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39938" name="Rectangle 2"/>
          <p:cNvSpPr>
            <a:spLocks noGrp="1"/>
          </p:cNvSpPr>
          <p:nvPr>
            <p:ph type="title"/>
          </p:nvPr>
        </p:nvSpPr>
        <p:spPr>
          <a:ln/>
        </p:spPr>
        <p:txBody>
          <a:bodyPr vert="horz" wrap="square" lIns="91440" tIns="45720" rIns="91440" bIns="45720" anchor="b"/>
          <a:p>
            <a:pPr eaLnBrk="1" hangingPunct="1"/>
            <a:r>
              <a:rPr lang="en-US" altLang="zh-CN" sz="3200" dirty="0">
                <a:solidFill>
                  <a:srgbClr val="FF0000"/>
                </a:solidFill>
                <a:ea typeface="黑体" panose="02010609060101010101" pitchFamily="2" charset="-122"/>
              </a:rPr>
              <a:t>【</a:t>
            </a:r>
            <a:r>
              <a:rPr lang="zh-CN" altLang="en-US" sz="3200" dirty="0">
                <a:solidFill>
                  <a:srgbClr val="FF0000"/>
                </a:solidFill>
                <a:ea typeface="黑体" panose="02010609060101010101" pitchFamily="2" charset="-122"/>
              </a:rPr>
              <a:t>知识扩展</a:t>
            </a:r>
            <a:r>
              <a:rPr lang="en-US" altLang="zh-CN" sz="3200" dirty="0">
                <a:solidFill>
                  <a:srgbClr val="FF0000"/>
                </a:solidFill>
                <a:ea typeface="黑体" panose="02010609060101010101" pitchFamily="2" charset="-122"/>
              </a:rPr>
              <a:t>】</a:t>
            </a:r>
            <a:r>
              <a:rPr lang="zh-CN" altLang="en-US" sz="4000" dirty="0">
                <a:solidFill>
                  <a:srgbClr val="CC00FF"/>
                </a:solidFill>
                <a:ea typeface="黑体" panose="02010609060101010101" pitchFamily="2" charset="-122"/>
              </a:rPr>
              <a:t>价值诉求的注意问题</a:t>
            </a:r>
            <a:endParaRPr lang="zh-CN" altLang="en-US" sz="4000" dirty="0">
              <a:solidFill>
                <a:srgbClr val="CC00FF"/>
              </a:solidFill>
              <a:ea typeface="黑体" panose="02010609060101010101" pitchFamily="2" charset="-122"/>
            </a:endParaRPr>
          </a:p>
        </p:txBody>
      </p:sp>
      <p:sp>
        <p:nvSpPr>
          <p:cNvPr id="39939" name="Rectangle 3"/>
          <p:cNvSpPr>
            <a:spLocks noGrp="1"/>
          </p:cNvSpPr>
          <p:nvPr>
            <p:ph idx="1"/>
          </p:nvPr>
        </p:nvSpPr>
        <p:spPr>
          <a:xfrm>
            <a:off x="1042988" y="2060575"/>
            <a:ext cx="7772400" cy="4114800"/>
          </a:xfrm>
          <a:ln/>
        </p:spPr>
        <p:txBody>
          <a:bodyPr vert="horz" wrap="square" lIns="91440" tIns="45720" rIns="91440" bIns="45720" anchor="t"/>
          <a:p>
            <a:pPr eaLnBrk="1" hangingPunct="1"/>
            <a:r>
              <a:rPr lang="zh-CN" altLang="en-US" sz="2800" dirty="0">
                <a:solidFill>
                  <a:srgbClr val="660066"/>
                </a:solidFill>
                <a:latin typeface="黑体" panose="02010609060101010101" pitchFamily="2" charset="-122"/>
                <a:ea typeface="黑体" panose="02010609060101010101" pitchFamily="2" charset="-122"/>
              </a:rPr>
              <a:t>抓住商品所要锁定的特征、最引人注目的焦点，集中力量于单一的价值承诺。</a:t>
            </a:r>
            <a:endParaRPr lang="zh-CN" altLang="en-US" sz="2800" dirty="0">
              <a:solidFill>
                <a:srgbClr val="660066"/>
              </a:solidFill>
              <a:latin typeface="黑体" panose="02010609060101010101" pitchFamily="2" charset="-122"/>
              <a:ea typeface="黑体" panose="02010609060101010101" pitchFamily="2" charset="-122"/>
            </a:endParaRPr>
          </a:p>
          <a:p>
            <a:pPr eaLnBrk="1" hangingPunct="1">
              <a:buNone/>
            </a:pPr>
            <a:r>
              <a:rPr lang="zh-CN" altLang="en-US" sz="2800" dirty="0">
                <a:solidFill>
                  <a:srgbClr val="660066"/>
                </a:solidFill>
                <a:latin typeface="黑体" panose="02010609060101010101" pitchFamily="2" charset="-122"/>
                <a:ea typeface="黑体" panose="02010609060101010101" pitchFamily="2" charset="-122"/>
              </a:rPr>
              <a:t> </a:t>
            </a:r>
            <a:endParaRPr lang="zh-CN" altLang="en-US" sz="2800" dirty="0">
              <a:solidFill>
                <a:srgbClr val="660066"/>
              </a:solidFill>
              <a:latin typeface="黑体" panose="02010609060101010101" pitchFamily="2" charset="-122"/>
              <a:ea typeface="黑体" panose="02010609060101010101" pitchFamily="2" charset="-122"/>
            </a:endParaRPr>
          </a:p>
          <a:p>
            <a:pPr eaLnBrk="1" hangingPunct="1"/>
            <a:r>
              <a:rPr lang="zh-CN" altLang="en-US" sz="2800" dirty="0">
                <a:solidFill>
                  <a:srgbClr val="660066"/>
                </a:solidFill>
                <a:latin typeface="黑体" panose="02010609060101010101" pitchFamily="2" charset="-122"/>
                <a:ea typeface="黑体" panose="02010609060101010101" pitchFamily="2" charset="-122"/>
              </a:rPr>
              <a:t>找出消费者想要的东西，如消费利益和附加利益</a:t>
            </a:r>
            <a:r>
              <a:rPr lang="en-US" altLang="zh-CN" sz="2800" dirty="0">
                <a:solidFill>
                  <a:srgbClr val="660066"/>
                </a:solidFill>
                <a:latin typeface="黑体" panose="02010609060101010101" pitchFamily="2" charset="-122"/>
                <a:ea typeface="黑体" panose="02010609060101010101" pitchFamily="2" charset="-122"/>
              </a:rPr>
              <a:t>--</a:t>
            </a:r>
            <a:r>
              <a:rPr lang="zh-CN" altLang="en-US" sz="2800" dirty="0">
                <a:solidFill>
                  <a:srgbClr val="660066"/>
                </a:solidFill>
                <a:latin typeface="黑体" panose="02010609060101010101" pitchFamily="2" charset="-122"/>
                <a:ea typeface="黑体" panose="02010609060101010101" pitchFamily="2" charset="-122"/>
              </a:rPr>
              <a:t>身份、地位、情感以及心理上的享受。</a:t>
            </a:r>
            <a:endParaRPr lang="zh-CN" altLang="en-US" sz="2800" dirty="0">
              <a:solidFill>
                <a:srgbClr val="660066"/>
              </a:solidFill>
              <a:latin typeface="黑体" panose="02010609060101010101" pitchFamily="2" charset="-122"/>
              <a:ea typeface="黑体" panose="02010609060101010101" pitchFamily="2" charset="-122"/>
            </a:endParaRPr>
          </a:p>
          <a:p>
            <a:pPr eaLnBrk="1" hangingPunct="1">
              <a:buNone/>
            </a:pPr>
            <a:r>
              <a:rPr lang="zh-CN" altLang="en-US" sz="2800" dirty="0">
                <a:solidFill>
                  <a:srgbClr val="660066"/>
                </a:solidFill>
                <a:latin typeface="黑体" panose="02010609060101010101" pitchFamily="2" charset="-122"/>
                <a:ea typeface="黑体" panose="02010609060101010101" pitchFamily="2" charset="-122"/>
              </a:rPr>
              <a:t> </a:t>
            </a:r>
            <a:endParaRPr lang="zh-CN" altLang="en-US" sz="2800" dirty="0">
              <a:solidFill>
                <a:srgbClr val="660066"/>
              </a:solidFill>
              <a:latin typeface="黑体" panose="02010609060101010101" pitchFamily="2" charset="-122"/>
              <a:ea typeface="黑体" panose="02010609060101010101" pitchFamily="2" charset="-122"/>
            </a:endParaRPr>
          </a:p>
          <a:p>
            <a:pPr eaLnBrk="1" hangingPunct="1"/>
            <a:r>
              <a:rPr lang="zh-CN" altLang="en-US" sz="2800" dirty="0">
                <a:solidFill>
                  <a:srgbClr val="660066"/>
                </a:solidFill>
                <a:latin typeface="黑体" panose="02010609060101010101" pitchFamily="2" charset="-122"/>
                <a:ea typeface="黑体" panose="02010609060101010101" pitchFamily="2" charset="-122"/>
              </a:rPr>
              <a:t>所提出的主张必须是真实、可信的，必须是其他产品所没有的；必须是具有销售力的。</a:t>
            </a:r>
            <a:r>
              <a:rPr lang="zh-CN" altLang="en-US" dirty="0">
                <a:solidFill>
                  <a:srgbClr val="660066"/>
                </a:solidFill>
                <a:latin typeface="黑体" panose="02010609060101010101" pitchFamily="2" charset="-122"/>
                <a:ea typeface="黑体" panose="02010609060101010101" pitchFamily="2" charset="-122"/>
              </a:rPr>
              <a:t> </a:t>
            </a:r>
            <a:endParaRPr lang="zh-CN" altLang="en-US" dirty="0">
              <a:solidFill>
                <a:srgbClr val="660066"/>
              </a:solidFill>
              <a:latin typeface="黑体" panose="02010609060101010101" pitchFamily="2" charset="-122"/>
              <a:ea typeface="黑体" panose="02010609060101010101" pitchFamily="2" charset="-122"/>
            </a:endParaRPr>
          </a:p>
        </p:txBody>
      </p:sp>
    </p:spTree>
  </p:cSld>
  <p:clrMapOvr>
    <a:masterClrMapping/>
  </p:clrMapOvr>
  <p:transition spd="med">
    <p:diamon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40962" name="Rectangle 2"/>
          <p:cNvSpPr>
            <a:spLocks noGrp="1"/>
          </p:cNvSpPr>
          <p:nvPr>
            <p:ph type="title"/>
          </p:nvPr>
        </p:nvSpPr>
        <p:spPr>
          <a:ln/>
        </p:spPr>
        <p:txBody>
          <a:bodyPr vert="horz" wrap="square" lIns="91440" tIns="45720" rIns="91440" bIns="45720" anchor="b"/>
          <a:p>
            <a:pPr eaLnBrk="1" hangingPunct="1"/>
            <a:r>
              <a:rPr lang="zh-CN" altLang="en-US" sz="3200" b="1" dirty="0">
                <a:solidFill>
                  <a:srgbClr val="9900FF"/>
                </a:solidFill>
                <a:latin typeface="仿宋_GB2312" pitchFamily="49" charset="-122"/>
                <a:ea typeface="仿宋_GB2312" pitchFamily="49" charset="-122"/>
              </a:rPr>
              <a:t>定价小故事</a:t>
            </a:r>
            <a:r>
              <a:rPr lang="en-US" altLang="zh-CN" sz="3200" b="1" dirty="0">
                <a:solidFill>
                  <a:srgbClr val="9900FF"/>
                </a:solidFill>
                <a:latin typeface="仿宋_GB2312" pitchFamily="49" charset="-122"/>
                <a:ea typeface="仿宋_GB2312" pitchFamily="49" charset="-122"/>
              </a:rPr>
              <a:t>1</a:t>
            </a:r>
            <a:r>
              <a:rPr lang="zh-CN" altLang="en-US" sz="3200" b="1" dirty="0">
                <a:solidFill>
                  <a:srgbClr val="9900FF"/>
                </a:solidFill>
                <a:latin typeface="仿宋_GB2312" pitchFamily="49" charset="-122"/>
                <a:ea typeface="仿宋_GB2312" pitchFamily="49" charset="-122"/>
              </a:rPr>
              <a:t>：</a:t>
            </a:r>
            <a:r>
              <a:rPr lang="en-US" altLang="zh-CN" b="1" dirty="0">
                <a:solidFill>
                  <a:srgbClr val="CC00FF"/>
                </a:solidFill>
                <a:latin typeface="仿宋_GB2312" pitchFamily="49" charset="-122"/>
                <a:ea typeface="仿宋_GB2312" pitchFamily="49" charset="-122"/>
              </a:rPr>
              <a:t>10</a:t>
            </a:r>
            <a:r>
              <a:rPr lang="zh-CN" altLang="en-US" b="1" dirty="0">
                <a:solidFill>
                  <a:srgbClr val="CC00FF"/>
                </a:solidFill>
                <a:latin typeface="仿宋_GB2312" pitchFamily="49" charset="-122"/>
                <a:ea typeface="仿宋_GB2312" pitchFamily="49" charset="-122"/>
              </a:rPr>
              <a:t>元变</a:t>
            </a:r>
            <a:r>
              <a:rPr lang="en-US" altLang="zh-CN" b="1" dirty="0">
                <a:solidFill>
                  <a:srgbClr val="CC00FF"/>
                </a:solidFill>
                <a:latin typeface="仿宋_GB2312" pitchFamily="49" charset="-122"/>
                <a:ea typeface="仿宋_GB2312" pitchFamily="49" charset="-122"/>
              </a:rPr>
              <a:t>48</a:t>
            </a:r>
            <a:r>
              <a:rPr lang="zh-CN" altLang="en-US" b="1" dirty="0">
                <a:solidFill>
                  <a:srgbClr val="CC00FF"/>
                </a:solidFill>
                <a:latin typeface="仿宋_GB2312" pitchFamily="49" charset="-122"/>
                <a:ea typeface="仿宋_GB2312" pitchFamily="49" charset="-122"/>
              </a:rPr>
              <a:t>元</a:t>
            </a:r>
            <a:r>
              <a:rPr lang="zh-CN" altLang="en-US" sz="3200" b="1" dirty="0">
                <a:solidFill>
                  <a:srgbClr val="9900FF"/>
                </a:solidFill>
                <a:latin typeface="仿宋_GB2312" pitchFamily="49" charset="-122"/>
                <a:ea typeface="仿宋_GB2312" pitchFamily="49" charset="-122"/>
              </a:rPr>
              <a:t>（</a:t>
            </a:r>
            <a:r>
              <a:rPr lang="en-US" altLang="zh-CN" sz="3200" b="1" dirty="0">
                <a:solidFill>
                  <a:srgbClr val="9900FF"/>
                </a:solidFill>
                <a:latin typeface="仿宋_GB2312" pitchFamily="49" charset="-122"/>
                <a:ea typeface="仿宋_GB2312" pitchFamily="49" charset="-122"/>
              </a:rPr>
              <a:t>1</a:t>
            </a:r>
            <a:r>
              <a:rPr lang="zh-CN" altLang="en-US" sz="3200" b="1" dirty="0">
                <a:solidFill>
                  <a:srgbClr val="9900FF"/>
                </a:solidFill>
                <a:latin typeface="仿宋_GB2312" pitchFamily="49" charset="-122"/>
                <a:ea typeface="仿宋_GB2312" pitchFamily="49" charset="-122"/>
              </a:rPr>
              <a:t>）</a:t>
            </a:r>
            <a:endParaRPr lang="zh-CN" altLang="en-US" sz="3200" b="1" dirty="0">
              <a:solidFill>
                <a:srgbClr val="9900FF"/>
              </a:solidFill>
              <a:latin typeface="仿宋_GB2312" pitchFamily="49" charset="-122"/>
              <a:ea typeface="仿宋_GB2312" pitchFamily="49" charset="-122"/>
            </a:endParaRPr>
          </a:p>
        </p:txBody>
      </p:sp>
      <p:sp>
        <p:nvSpPr>
          <p:cNvPr id="40963" name="Rectangle 3"/>
          <p:cNvSpPr>
            <a:spLocks noGrp="1"/>
          </p:cNvSpPr>
          <p:nvPr>
            <p:ph idx="1"/>
          </p:nvPr>
        </p:nvSpPr>
        <p:spPr>
          <a:xfrm>
            <a:off x="971550" y="2017713"/>
            <a:ext cx="5040313" cy="4114800"/>
          </a:xfrm>
          <a:ln/>
        </p:spPr>
        <p:txBody>
          <a:bodyPr vert="horz" wrap="square" lIns="91440" tIns="45720" rIns="91440" bIns="45720" anchor="t"/>
          <a:p>
            <a:pPr eaLnBrk="1" hangingPunct="1">
              <a:lnSpc>
                <a:spcPct val="120000"/>
              </a:lnSpc>
            </a:pPr>
            <a:r>
              <a:rPr lang="zh-CN" altLang="en-US" sz="2800" b="1" dirty="0">
                <a:latin typeface="仿宋_GB2312" pitchFamily="49" charset="-122"/>
                <a:ea typeface="仿宋_GB2312" pitchFamily="49" charset="-122"/>
              </a:rPr>
              <a:t>有一家工业企业，生产垫圈，他们通过技术创新，把垫圈的寿命延长到原来的</a:t>
            </a:r>
            <a:r>
              <a:rPr lang="en-US" altLang="zh-CN" sz="2800" b="1" dirty="0">
                <a:latin typeface="仿宋_GB2312" pitchFamily="49" charset="-122"/>
                <a:ea typeface="仿宋_GB2312" pitchFamily="49" charset="-122"/>
              </a:rPr>
              <a:t>3</a:t>
            </a:r>
            <a:r>
              <a:rPr lang="zh-CN" altLang="en-US" sz="2800" b="1" dirty="0">
                <a:latin typeface="仿宋_GB2312" pitchFamily="49" charset="-122"/>
                <a:ea typeface="仿宋_GB2312" pitchFamily="49" charset="-122"/>
              </a:rPr>
              <a:t>倍，也就是说，这个垫圈的价值比从前大大提高了。</a:t>
            </a:r>
            <a:endParaRPr lang="zh-CN" altLang="en-US" sz="2800" b="1" dirty="0">
              <a:latin typeface="仿宋_GB2312" pitchFamily="49" charset="-122"/>
              <a:ea typeface="仿宋_GB2312" pitchFamily="49" charset="-122"/>
            </a:endParaRPr>
          </a:p>
          <a:p>
            <a:pPr eaLnBrk="1" hangingPunct="1">
              <a:lnSpc>
                <a:spcPct val="120000"/>
              </a:lnSpc>
            </a:pPr>
            <a:r>
              <a:rPr lang="zh-CN" altLang="en-US" sz="2800" b="1" dirty="0">
                <a:solidFill>
                  <a:schemeClr val="hlink"/>
                </a:solidFill>
                <a:latin typeface="仿宋_GB2312" pitchFamily="49" charset="-122"/>
                <a:ea typeface="仿宋_GB2312" pitchFamily="49" charset="-122"/>
              </a:rPr>
              <a:t>那么，这家企业是如何进行定价的呢？</a:t>
            </a:r>
            <a:endParaRPr lang="zh-CN" altLang="en-US" sz="2800" b="1" dirty="0">
              <a:solidFill>
                <a:schemeClr val="hlink"/>
              </a:solidFill>
              <a:latin typeface="仿宋_GB2312" pitchFamily="49" charset="-122"/>
              <a:ea typeface="仿宋_GB2312" pitchFamily="49" charset="-122"/>
            </a:endParaRPr>
          </a:p>
        </p:txBody>
      </p:sp>
      <p:pic>
        <p:nvPicPr>
          <p:cNvPr id="40964" name="Picture 5" descr="send_pic"/>
          <p:cNvPicPr>
            <a:picLocks noChangeAspect="1"/>
          </p:cNvPicPr>
          <p:nvPr/>
        </p:nvPicPr>
        <p:blipFill>
          <a:blip r:embed="rId1"/>
          <a:stretch>
            <a:fillRect/>
          </a:stretch>
        </p:blipFill>
        <p:spPr>
          <a:xfrm>
            <a:off x="6011863" y="2205038"/>
            <a:ext cx="2592387" cy="3744912"/>
          </a:xfrm>
          <a:prstGeom prst="rect">
            <a:avLst/>
          </a:prstGeom>
          <a:noFill/>
          <a:ln w="9525">
            <a:noFill/>
          </a:ln>
        </p:spPr>
      </p:pic>
    </p:spTree>
  </p:cSld>
  <p:clrMapOvr>
    <a:masterClrMapping/>
  </p:clrMapOvr>
  <p:transition spd="med">
    <p:diamon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41986" name="Rectangle 2"/>
          <p:cNvSpPr>
            <a:spLocks noGrp="1"/>
          </p:cNvSpPr>
          <p:nvPr>
            <p:ph type="title"/>
          </p:nvPr>
        </p:nvSpPr>
        <p:spPr>
          <a:ln/>
        </p:spPr>
        <p:txBody>
          <a:bodyPr vert="horz" wrap="square" lIns="91440" tIns="45720" rIns="91440" bIns="45720" anchor="b"/>
          <a:p>
            <a:pPr eaLnBrk="1" hangingPunct="1"/>
            <a:r>
              <a:rPr lang="zh-CN" altLang="en-US" sz="3200" b="1" dirty="0">
                <a:solidFill>
                  <a:srgbClr val="9900FF"/>
                </a:solidFill>
                <a:latin typeface="仿宋_GB2312" pitchFamily="49" charset="-122"/>
                <a:ea typeface="仿宋_GB2312" pitchFamily="49" charset="-122"/>
              </a:rPr>
              <a:t>定价小故事</a:t>
            </a:r>
            <a:r>
              <a:rPr lang="en-US" altLang="zh-CN" sz="3200" b="1" dirty="0">
                <a:solidFill>
                  <a:srgbClr val="9900FF"/>
                </a:solidFill>
                <a:latin typeface="仿宋_GB2312" pitchFamily="49" charset="-122"/>
                <a:ea typeface="仿宋_GB2312" pitchFamily="49" charset="-122"/>
              </a:rPr>
              <a:t>1</a:t>
            </a:r>
            <a:r>
              <a:rPr lang="zh-CN" altLang="en-US" sz="3200" b="1" dirty="0">
                <a:solidFill>
                  <a:srgbClr val="9900FF"/>
                </a:solidFill>
                <a:latin typeface="仿宋_GB2312" pitchFamily="49" charset="-122"/>
                <a:ea typeface="仿宋_GB2312" pitchFamily="49" charset="-122"/>
              </a:rPr>
              <a:t>：</a:t>
            </a:r>
            <a:r>
              <a:rPr lang="en-US" altLang="zh-CN" b="1" dirty="0">
                <a:solidFill>
                  <a:srgbClr val="CC00FF"/>
                </a:solidFill>
                <a:latin typeface="仿宋_GB2312" pitchFamily="49" charset="-122"/>
                <a:ea typeface="仿宋_GB2312" pitchFamily="49" charset="-122"/>
              </a:rPr>
              <a:t>10</a:t>
            </a:r>
            <a:r>
              <a:rPr lang="zh-CN" altLang="en-US" b="1" dirty="0">
                <a:solidFill>
                  <a:srgbClr val="CC00FF"/>
                </a:solidFill>
                <a:latin typeface="仿宋_GB2312" pitchFamily="49" charset="-122"/>
                <a:ea typeface="仿宋_GB2312" pitchFamily="49" charset="-122"/>
              </a:rPr>
              <a:t>元变</a:t>
            </a:r>
            <a:r>
              <a:rPr lang="en-US" altLang="zh-CN" b="1" dirty="0">
                <a:solidFill>
                  <a:srgbClr val="CC00FF"/>
                </a:solidFill>
                <a:latin typeface="仿宋_GB2312" pitchFamily="49" charset="-122"/>
                <a:ea typeface="仿宋_GB2312" pitchFamily="49" charset="-122"/>
              </a:rPr>
              <a:t>48</a:t>
            </a:r>
            <a:r>
              <a:rPr lang="zh-CN" altLang="en-US" b="1" dirty="0">
                <a:solidFill>
                  <a:srgbClr val="CC00FF"/>
                </a:solidFill>
                <a:latin typeface="仿宋_GB2312" pitchFamily="49" charset="-122"/>
                <a:ea typeface="仿宋_GB2312" pitchFamily="49" charset="-122"/>
              </a:rPr>
              <a:t>元</a:t>
            </a:r>
            <a:r>
              <a:rPr lang="zh-CN" altLang="en-US" sz="3200" b="1" dirty="0">
                <a:solidFill>
                  <a:srgbClr val="9900FF"/>
                </a:solidFill>
                <a:latin typeface="仿宋_GB2312" pitchFamily="49" charset="-122"/>
                <a:ea typeface="仿宋_GB2312" pitchFamily="49" charset="-122"/>
              </a:rPr>
              <a:t>（</a:t>
            </a:r>
            <a:r>
              <a:rPr lang="en-US" altLang="zh-CN" sz="3200" b="1" dirty="0">
                <a:solidFill>
                  <a:srgbClr val="9900FF"/>
                </a:solidFill>
                <a:latin typeface="仿宋_GB2312" pitchFamily="49" charset="-122"/>
                <a:ea typeface="仿宋_GB2312" pitchFamily="49" charset="-122"/>
              </a:rPr>
              <a:t>2</a:t>
            </a:r>
            <a:r>
              <a:rPr lang="zh-CN" altLang="en-US" sz="3200" b="1" dirty="0">
                <a:solidFill>
                  <a:srgbClr val="9900FF"/>
                </a:solidFill>
                <a:latin typeface="仿宋_GB2312" pitchFamily="49" charset="-122"/>
                <a:ea typeface="仿宋_GB2312" pitchFamily="49" charset="-122"/>
              </a:rPr>
              <a:t>）</a:t>
            </a:r>
            <a:endParaRPr lang="zh-CN" altLang="en-US" sz="3200" b="1" dirty="0">
              <a:solidFill>
                <a:srgbClr val="9900FF"/>
              </a:solidFill>
              <a:latin typeface="仿宋_GB2312" pitchFamily="49" charset="-122"/>
              <a:ea typeface="仿宋_GB2312" pitchFamily="49" charset="-122"/>
            </a:endParaRPr>
          </a:p>
        </p:txBody>
      </p:sp>
      <p:sp>
        <p:nvSpPr>
          <p:cNvPr id="41987" name="Rectangle 3"/>
          <p:cNvSpPr>
            <a:spLocks noGrp="1"/>
          </p:cNvSpPr>
          <p:nvPr>
            <p:ph idx="1"/>
          </p:nvPr>
        </p:nvSpPr>
        <p:spPr>
          <a:xfrm>
            <a:off x="900113" y="2017713"/>
            <a:ext cx="8054975" cy="4506912"/>
          </a:xfrm>
          <a:ln/>
        </p:spPr>
        <p:txBody>
          <a:bodyPr vert="horz" wrap="square" lIns="91440" tIns="45720" rIns="91440" bIns="45720" anchor="t"/>
          <a:p>
            <a:pPr eaLnBrk="1" hangingPunct="1">
              <a:lnSpc>
                <a:spcPct val="120000"/>
              </a:lnSpc>
            </a:pPr>
            <a:r>
              <a:rPr lang="zh-CN" altLang="en-US" sz="2800" b="1" dirty="0">
                <a:solidFill>
                  <a:schemeClr val="hlink"/>
                </a:solidFill>
                <a:latin typeface="仿宋_GB2312" pitchFamily="49" charset="-122"/>
                <a:ea typeface="仿宋_GB2312" pitchFamily="49" charset="-122"/>
              </a:rPr>
              <a:t>首先，</a:t>
            </a:r>
            <a:r>
              <a:rPr lang="zh-CN" altLang="en-US" sz="2800" b="1" dirty="0">
                <a:latin typeface="仿宋_GB2312" pitchFamily="49" charset="-122"/>
                <a:ea typeface="仿宋_GB2312" pitchFamily="49" charset="-122"/>
              </a:rPr>
              <a:t>新产品的使用寿命是原来的</a:t>
            </a:r>
            <a:r>
              <a:rPr lang="en-US" altLang="zh-CN" sz="2800" b="1" dirty="0">
                <a:latin typeface="仿宋_GB2312" pitchFamily="49" charset="-122"/>
                <a:ea typeface="仿宋_GB2312" pitchFamily="49" charset="-122"/>
              </a:rPr>
              <a:t>3</a:t>
            </a:r>
            <a:r>
              <a:rPr lang="zh-CN" altLang="en-US" sz="2800" b="1" dirty="0">
                <a:latin typeface="仿宋_GB2312" pitchFamily="49" charset="-122"/>
                <a:ea typeface="仿宋_GB2312" pitchFamily="49" charset="-122"/>
              </a:rPr>
              <a:t>倍，如果老产品是卖</a:t>
            </a:r>
            <a:r>
              <a:rPr lang="en-US" altLang="zh-CN" sz="2800" b="1" dirty="0">
                <a:latin typeface="仿宋_GB2312" pitchFamily="49" charset="-122"/>
                <a:ea typeface="仿宋_GB2312" pitchFamily="49" charset="-122"/>
              </a:rPr>
              <a:t>10</a:t>
            </a:r>
            <a:r>
              <a:rPr lang="zh-CN" altLang="en-US" sz="2800" b="1" dirty="0">
                <a:latin typeface="仿宋_GB2312" pitchFamily="49" charset="-122"/>
                <a:ea typeface="仿宋_GB2312" pitchFamily="49" charset="-122"/>
              </a:rPr>
              <a:t>元一个，那么，一个新产品的使用时间顶三个老产品，你买</a:t>
            </a:r>
            <a:r>
              <a:rPr lang="en-US" altLang="zh-CN" sz="2800" b="1" dirty="0">
                <a:latin typeface="仿宋_GB2312" pitchFamily="49" charset="-122"/>
                <a:ea typeface="仿宋_GB2312" pitchFamily="49" charset="-122"/>
              </a:rPr>
              <a:t>3</a:t>
            </a:r>
            <a:r>
              <a:rPr lang="zh-CN" altLang="en-US" sz="2800" b="1" dirty="0">
                <a:latin typeface="仿宋_GB2312" pitchFamily="49" charset="-122"/>
                <a:ea typeface="仿宋_GB2312" pitchFamily="49" charset="-122"/>
              </a:rPr>
              <a:t>个老产品，要花</a:t>
            </a:r>
            <a:r>
              <a:rPr lang="en-US" altLang="zh-CN" sz="2800" b="1" dirty="0">
                <a:latin typeface="仿宋_GB2312" pitchFamily="49" charset="-122"/>
                <a:ea typeface="仿宋_GB2312" pitchFamily="49" charset="-122"/>
              </a:rPr>
              <a:t>30</a:t>
            </a:r>
            <a:r>
              <a:rPr lang="zh-CN" altLang="en-US" sz="2800" b="1" dirty="0">
                <a:latin typeface="仿宋_GB2312" pitchFamily="49" charset="-122"/>
                <a:ea typeface="仿宋_GB2312" pitchFamily="49" charset="-122"/>
              </a:rPr>
              <a:t>元。</a:t>
            </a:r>
            <a:endParaRPr lang="zh-CN" altLang="en-US" sz="2800" b="1" dirty="0">
              <a:latin typeface="仿宋_GB2312" pitchFamily="49" charset="-122"/>
              <a:ea typeface="仿宋_GB2312" pitchFamily="49" charset="-122"/>
            </a:endParaRPr>
          </a:p>
          <a:p>
            <a:pPr eaLnBrk="1" hangingPunct="1">
              <a:lnSpc>
                <a:spcPct val="120000"/>
              </a:lnSpc>
            </a:pPr>
            <a:r>
              <a:rPr lang="zh-CN" altLang="en-US" sz="2800" b="1" dirty="0">
                <a:solidFill>
                  <a:schemeClr val="hlink"/>
                </a:solidFill>
                <a:latin typeface="仿宋_GB2312" pitchFamily="49" charset="-122"/>
                <a:ea typeface="仿宋_GB2312" pitchFamily="49" charset="-122"/>
              </a:rPr>
              <a:t>其次，</a:t>
            </a:r>
            <a:r>
              <a:rPr lang="zh-CN" altLang="en-US" sz="2800" b="1" dirty="0">
                <a:latin typeface="仿宋_GB2312" pitchFamily="49" charset="-122"/>
                <a:ea typeface="仿宋_GB2312" pitchFamily="49" charset="-122"/>
              </a:rPr>
              <a:t>新产品的使用寿命长了，也节省了人工费用，因为它不需要频繁更换，不需要停机，不需要检验了。老产品</a:t>
            </a:r>
            <a:r>
              <a:rPr lang="en-US" altLang="zh-CN" sz="2800" b="1" dirty="0">
                <a:latin typeface="仿宋_GB2312" pitchFamily="49" charset="-122"/>
                <a:ea typeface="仿宋_GB2312" pitchFamily="49" charset="-122"/>
              </a:rPr>
              <a:t>1</a:t>
            </a:r>
            <a:r>
              <a:rPr lang="zh-CN" altLang="en-US" sz="2800" b="1" dirty="0">
                <a:latin typeface="仿宋_GB2312" pitchFamily="49" charset="-122"/>
                <a:ea typeface="仿宋_GB2312" pitchFamily="49" charset="-122"/>
              </a:rPr>
              <a:t>次安装、</a:t>
            </a:r>
            <a:r>
              <a:rPr lang="en-US" altLang="zh-CN" sz="2800" b="1" dirty="0">
                <a:latin typeface="仿宋_GB2312" pitchFamily="49" charset="-122"/>
                <a:ea typeface="仿宋_GB2312" pitchFamily="49" charset="-122"/>
              </a:rPr>
              <a:t>2</a:t>
            </a:r>
            <a:r>
              <a:rPr lang="zh-CN" altLang="en-US" sz="2800" b="1" dirty="0">
                <a:latin typeface="仿宋_GB2312" pitchFamily="49" charset="-122"/>
                <a:ea typeface="仿宋_GB2312" pitchFamily="49" charset="-122"/>
              </a:rPr>
              <a:t>次更换的人工费用，每次</a:t>
            </a:r>
            <a:r>
              <a:rPr lang="en-US" altLang="zh-CN" sz="2800" b="1" dirty="0">
                <a:latin typeface="仿宋_GB2312" pitchFamily="49" charset="-122"/>
                <a:ea typeface="仿宋_GB2312" pitchFamily="49" charset="-122"/>
              </a:rPr>
              <a:t>5</a:t>
            </a:r>
            <a:r>
              <a:rPr lang="zh-CN" altLang="en-US" sz="2800" b="1" dirty="0">
                <a:latin typeface="仿宋_GB2312" pitchFamily="49" charset="-122"/>
                <a:ea typeface="仿宋_GB2312" pitchFamily="49" charset="-122"/>
              </a:rPr>
              <a:t>元，合计</a:t>
            </a:r>
            <a:r>
              <a:rPr lang="en-US" altLang="zh-CN" sz="2800" b="1" dirty="0">
                <a:latin typeface="仿宋_GB2312" pitchFamily="49" charset="-122"/>
                <a:ea typeface="仿宋_GB2312" pitchFamily="49" charset="-122"/>
              </a:rPr>
              <a:t>15</a:t>
            </a:r>
            <a:r>
              <a:rPr lang="zh-CN" altLang="en-US" sz="2800" b="1" dirty="0">
                <a:latin typeface="仿宋_GB2312" pitchFamily="49" charset="-122"/>
                <a:ea typeface="仿宋_GB2312" pitchFamily="49" charset="-122"/>
              </a:rPr>
              <a:t>元，现在就不需要了。</a:t>
            </a:r>
            <a:endParaRPr lang="zh-CN" altLang="en-US" sz="2800" b="1" dirty="0"/>
          </a:p>
        </p:txBody>
      </p:sp>
    </p:spTree>
  </p:cSld>
  <p:clrMapOvr>
    <a:masterClrMapping/>
  </p:clrMapOvr>
  <p:transition spd="med">
    <p:diamon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43010" name="Rectangle 2"/>
          <p:cNvSpPr>
            <a:spLocks noGrp="1"/>
          </p:cNvSpPr>
          <p:nvPr>
            <p:ph type="title"/>
          </p:nvPr>
        </p:nvSpPr>
        <p:spPr>
          <a:ln/>
        </p:spPr>
        <p:txBody>
          <a:bodyPr vert="horz" wrap="square" lIns="91440" tIns="45720" rIns="91440" bIns="45720" anchor="b"/>
          <a:p>
            <a:pPr eaLnBrk="1" hangingPunct="1"/>
            <a:r>
              <a:rPr lang="zh-CN" altLang="en-US" sz="3200" b="1" dirty="0">
                <a:solidFill>
                  <a:srgbClr val="9900FF"/>
                </a:solidFill>
                <a:latin typeface="仿宋_GB2312" pitchFamily="49" charset="-122"/>
                <a:ea typeface="仿宋_GB2312" pitchFamily="49" charset="-122"/>
              </a:rPr>
              <a:t>定价小故事</a:t>
            </a:r>
            <a:r>
              <a:rPr lang="en-US" altLang="zh-CN" sz="3200" b="1" dirty="0">
                <a:solidFill>
                  <a:srgbClr val="9900FF"/>
                </a:solidFill>
                <a:latin typeface="仿宋_GB2312" pitchFamily="49" charset="-122"/>
                <a:ea typeface="仿宋_GB2312" pitchFamily="49" charset="-122"/>
              </a:rPr>
              <a:t>1</a:t>
            </a:r>
            <a:r>
              <a:rPr lang="zh-CN" altLang="en-US" sz="3200" b="1" dirty="0">
                <a:solidFill>
                  <a:srgbClr val="9900FF"/>
                </a:solidFill>
                <a:latin typeface="仿宋_GB2312" pitchFamily="49" charset="-122"/>
                <a:ea typeface="仿宋_GB2312" pitchFamily="49" charset="-122"/>
              </a:rPr>
              <a:t>：</a:t>
            </a:r>
            <a:r>
              <a:rPr lang="en-US" altLang="zh-CN" b="1" dirty="0">
                <a:solidFill>
                  <a:srgbClr val="CC00FF"/>
                </a:solidFill>
                <a:latin typeface="仿宋_GB2312" pitchFamily="49" charset="-122"/>
                <a:ea typeface="仿宋_GB2312" pitchFamily="49" charset="-122"/>
              </a:rPr>
              <a:t>10</a:t>
            </a:r>
            <a:r>
              <a:rPr lang="zh-CN" altLang="en-US" b="1" dirty="0">
                <a:solidFill>
                  <a:srgbClr val="CC00FF"/>
                </a:solidFill>
                <a:latin typeface="仿宋_GB2312" pitchFamily="49" charset="-122"/>
                <a:ea typeface="仿宋_GB2312" pitchFamily="49" charset="-122"/>
              </a:rPr>
              <a:t>元变</a:t>
            </a:r>
            <a:r>
              <a:rPr lang="en-US" altLang="zh-CN" b="1" dirty="0">
                <a:solidFill>
                  <a:srgbClr val="CC00FF"/>
                </a:solidFill>
                <a:latin typeface="仿宋_GB2312" pitchFamily="49" charset="-122"/>
                <a:ea typeface="仿宋_GB2312" pitchFamily="49" charset="-122"/>
              </a:rPr>
              <a:t>48</a:t>
            </a:r>
            <a:r>
              <a:rPr lang="zh-CN" altLang="en-US" b="1" dirty="0">
                <a:solidFill>
                  <a:srgbClr val="CC00FF"/>
                </a:solidFill>
                <a:latin typeface="仿宋_GB2312" pitchFamily="49" charset="-122"/>
                <a:ea typeface="仿宋_GB2312" pitchFamily="49" charset="-122"/>
              </a:rPr>
              <a:t>元</a:t>
            </a:r>
            <a:r>
              <a:rPr lang="zh-CN" altLang="en-US" sz="3200" b="1" dirty="0">
                <a:solidFill>
                  <a:srgbClr val="9900FF"/>
                </a:solidFill>
                <a:latin typeface="仿宋_GB2312" pitchFamily="49" charset="-122"/>
                <a:ea typeface="仿宋_GB2312" pitchFamily="49" charset="-122"/>
              </a:rPr>
              <a:t>（</a:t>
            </a:r>
            <a:r>
              <a:rPr lang="en-US" altLang="zh-CN" sz="3200" b="1" dirty="0">
                <a:solidFill>
                  <a:srgbClr val="9900FF"/>
                </a:solidFill>
                <a:latin typeface="仿宋_GB2312" pitchFamily="49" charset="-122"/>
                <a:ea typeface="仿宋_GB2312" pitchFamily="49" charset="-122"/>
              </a:rPr>
              <a:t>3</a:t>
            </a:r>
            <a:r>
              <a:rPr lang="zh-CN" altLang="en-US" sz="3200" b="1" dirty="0">
                <a:solidFill>
                  <a:srgbClr val="9900FF"/>
                </a:solidFill>
                <a:latin typeface="仿宋_GB2312" pitchFamily="49" charset="-122"/>
                <a:ea typeface="仿宋_GB2312" pitchFamily="49" charset="-122"/>
              </a:rPr>
              <a:t>）</a:t>
            </a:r>
            <a:endParaRPr lang="zh-CN" altLang="en-US" sz="3200" b="1" dirty="0">
              <a:solidFill>
                <a:srgbClr val="9900FF"/>
              </a:solidFill>
              <a:latin typeface="仿宋_GB2312" pitchFamily="49" charset="-122"/>
              <a:ea typeface="仿宋_GB2312" pitchFamily="49" charset="-122"/>
            </a:endParaRPr>
          </a:p>
        </p:txBody>
      </p:sp>
      <p:sp>
        <p:nvSpPr>
          <p:cNvPr id="43011" name="Rectangle 3"/>
          <p:cNvSpPr>
            <a:spLocks noGrp="1"/>
          </p:cNvSpPr>
          <p:nvPr>
            <p:ph idx="1"/>
          </p:nvPr>
        </p:nvSpPr>
        <p:spPr>
          <a:ln/>
        </p:spPr>
        <p:txBody>
          <a:bodyPr vert="horz" wrap="square" lIns="91440" tIns="45720" rIns="91440" bIns="45720" anchor="t"/>
          <a:p>
            <a:pPr eaLnBrk="1" hangingPunct="1">
              <a:lnSpc>
                <a:spcPct val="110000"/>
              </a:lnSpc>
            </a:pPr>
            <a:r>
              <a:rPr lang="zh-CN" altLang="en-US" sz="2800" b="1" dirty="0">
                <a:solidFill>
                  <a:schemeClr val="hlink"/>
                </a:solidFill>
                <a:latin typeface="仿宋_GB2312" pitchFamily="49" charset="-122"/>
                <a:ea typeface="仿宋_GB2312" pitchFamily="49" charset="-122"/>
              </a:rPr>
              <a:t>另外，</a:t>
            </a:r>
            <a:r>
              <a:rPr lang="zh-CN" altLang="en-US" sz="2800" b="1" dirty="0">
                <a:latin typeface="仿宋_GB2312" pitchFamily="49" charset="-122"/>
                <a:ea typeface="仿宋_GB2312" pitchFamily="49" charset="-122"/>
              </a:rPr>
              <a:t>产品使用周期长、质量好，可以节省管理费用，你在用这个产品过程中，有相当长一段时间不需要随时检修，算出来，又是</a:t>
            </a:r>
            <a:r>
              <a:rPr lang="en-US" altLang="zh-CN" sz="2800" b="1" dirty="0">
                <a:latin typeface="仿宋_GB2312" pitchFamily="49" charset="-122"/>
                <a:ea typeface="仿宋_GB2312" pitchFamily="49" charset="-122"/>
              </a:rPr>
              <a:t>15</a:t>
            </a:r>
            <a:r>
              <a:rPr lang="zh-CN" altLang="en-US" sz="2800" b="1" dirty="0">
                <a:latin typeface="仿宋_GB2312" pitchFamily="49" charset="-122"/>
                <a:ea typeface="仿宋_GB2312" pitchFamily="49" charset="-122"/>
              </a:rPr>
              <a:t>元。同时，因为推出新产品，要增加服务，甚至还可以进行产品使用培训，追加服务和培训的价值都还没有算进来，已经是</a:t>
            </a:r>
            <a:r>
              <a:rPr lang="en-US" altLang="zh-CN" sz="2800" b="1" dirty="0">
                <a:latin typeface="仿宋_GB2312" pitchFamily="49" charset="-122"/>
                <a:ea typeface="仿宋_GB2312" pitchFamily="49" charset="-122"/>
              </a:rPr>
              <a:t>60</a:t>
            </a:r>
            <a:r>
              <a:rPr lang="zh-CN" altLang="en-US" sz="2800" b="1" dirty="0">
                <a:latin typeface="仿宋_GB2312" pitchFamily="49" charset="-122"/>
                <a:ea typeface="仿宋_GB2312" pitchFamily="49" charset="-122"/>
              </a:rPr>
              <a:t>元了！</a:t>
            </a:r>
            <a:r>
              <a:rPr lang="en-US" altLang="zh-CN" sz="2800" b="1" dirty="0">
                <a:latin typeface="仿宋_GB2312" pitchFamily="49" charset="-122"/>
                <a:ea typeface="仿宋_GB2312" pitchFamily="49" charset="-122"/>
              </a:rPr>
              <a:t>60</a:t>
            </a:r>
            <a:r>
              <a:rPr lang="zh-CN" altLang="en-US" sz="2800" b="1" dirty="0">
                <a:latin typeface="仿宋_GB2312" pitchFamily="49" charset="-122"/>
                <a:ea typeface="仿宋_GB2312" pitchFamily="49" charset="-122"/>
              </a:rPr>
              <a:t>元可以让利打</a:t>
            </a:r>
            <a:r>
              <a:rPr lang="en-US" altLang="zh-CN" sz="2800" b="1" dirty="0">
                <a:latin typeface="仿宋_GB2312" pitchFamily="49" charset="-122"/>
                <a:ea typeface="仿宋_GB2312" pitchFamily="49" charset="-122"/>
              </a:rPr>
              <a:t>8</a:t>
            </a:r>
            <a:r>
              <a:rPr lang="zh-CN" altLang="en-US" sz="2800" b="1" dirty="0">
                <a:latin typeface="仿宋_GB2312" pitchFamily="49" charset="-122"/>
                <a:ea typeface="仿宋_GB2312" pitchFamily="49" charset="-122"/>
              </a:rPr>
              <a:t>折，最后报价</a:t>
            </a:r>
            <a:r>
              <a:rPr lang="en-US" altLang="zh-CN" sz="2800" b="1" dirty="0">
                <a:latin typeface="仿宋_GB2312" pitchFamily="49" charset="-122"/>
                <a:ea typeface="仿宋_GB2312" pitchFamily="49" charset="-122"/>
              </a:rPr>
              <a:t>48</a:t>
            </a:r>
            <a:r>
              <a:rPr lang="zh-CN" altLang="en-US" sz="2800" b="1" dirty="0">
                <a:latin typeface="仿宋_GB2312" pitchFamily="49" charset="-122"/>
                <a:ea typeface="仿宋_GB2312" pitchFamily="49" charset="-122"/>
              </a:rPr>
              <a:t>元。原来可能只卖</a:t>
            </a:r>
            <a:r>
              <a:rPr lang="en-US" altLang="zh-CN" sz="2800" b="1" dirty="0">
                <a:latin typeface="仿宋_GB2312" pitchFamily="49" charset="-122"/>
                <a:ea typeface="仿宋_GB2312" pitchFamily="49" charset="-122"/>
              </a:rPr>
              <a:t>10</a:t>
            </a:r>
            <a:r>
              <a:rPr lang="zh-CN" altLang="en-US" sz="2800" b="1" dirty="0">
                <a:latin typeface="仿宋_GB2312" pitchFamily="49" charset="-122"/>
                <a:ea typeface="仿宋_GB2312" pitchFamily="49" charset="-122"/>
              </a:rPr>
              <a:t>元的东西，现在卖成</a:t>
            </a:r>
            <a:r>
              <a:rPr lang="en-US" altLang="zh-CN" sz="2800" b="1" dirty="0">
                <a:latin typeface="仿宋_GB2312" pitchFamily="49" charset="-122"/>
                <a:ea typeface="仿宋_GB2312" pitchFamily="49" charset="-122"/>
              </a:rPr>
              <a:t>48</a:t>
            </a:r>
            <a:r>
              <a:rPr lang="zh-CN" altLang="en-US" sz="2800" b="1" dirty="0">
                <a:latin typeface="仿宋_GB2312" pitchFamily="49" charset="-122"/>
                <a:ea typeface="仿宋_GB2312" pitchFamily="49" charset="-122"/>
              </a:rPr>
              <a:t>元！</a:t>
            </a:r>
            <a:r>
              <a:rPr lang="zh-CN" altLang="en-US" sz="3600" b="1" dirty="0">
                <a:latin typeface="仿宋_GB2312" pitchFamily="49" charset="-122"/>
                <a:ea typeface="仿宋_GB2312" pitchFamily="49" charset="-122"/>
              </a:rPr>
              <a:t> </a:t>
            </a:r>
            <a:endParaRPr lang="zh-CN" altLang="en-US" dirty="0"/>
          </a:p>
        </p:txBody>
      </p:sp>
    </p:spTree>
  </p:cSld>
  <p:clrMapOvr>
    <a:masterClrMapping/>
  </p:clrMapOvr>
  <p:transition spd="med">
    <p:diamon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44034" name="Rectangle 2"/>
          <p:cNvSpPr>
            <a:spLocks noGrp="1"/>
          </p:cNvSpPr>
          <p:nvPr>
            <p:ph type="title"/>
          </p:nvPr>
        </p:nvSpPr>
        <p:spPr>
          <a:ln/>
        </p:spPr>
        <p:txBody>
          <a:bodyPr vert="horz" wrap="square" lIns="91440" tIns="45720" rIns="91440" bIns="45720" anchor="b"/>
          <a:p>
            <a:pPr eaLnBrk="1" hangingPunct="1"/>
            <a:r>
              <a:rPr lang="zh-CN" altLang="en-US" sz="3200" b="1" dirty="0">
                <a:solidFill>
                  <a:srgbClr val="9900FF"/>
                </a:solidFill>
                <a:ea typeface="仿宋_GB2312" pitchFamily="49" charset="-122"/>
              </a:rPr>
              <a:t>定价小故事</a:t>
            </a:r>
            <a:r>
              <a:rPr lang="en-US" altLang="zh-CN" sz="3200" b="1" dirty="0">
                <a:solidFill>
                  <a:srgbClr val="9900FF"/>
                </a:solidFill>
                <a:latin typeface="仿宋_GB2312" pitchFamily="49" charset="-122"/>
                <a:ea typeface="仿宋_GB2312" pitchFamily="49" charset="-122"/>
              </a:rPr>
              <a:t>2</a:t>
            </a:r>
            <a:r>
              <a:rPr lang="zh-CN" altLang="en-US" sz="3200" b="1" dirty="0">
                <a:solidFill>
                  <a:srgbClr val="9900FF"/>
                </a:solidFill>
                <a:ea typeface="仿宋_GB2312" pitchFamily="49" charset="-122"/>
              </a:rPr>
              <a:t>：</a:t>
            </a:r>
            <a:r>
              <a:rPr lang="zh-CN" altLang="en-US" b="1" dirty="0">
                <a:solidFill>
                  <a:srgbClr val="CC00FF"/>
                </a:solidFill>
                <a:ea typeface="仿宋_GB2312" pitchFamily="49" charset="-122"/>
              </a:rPr>
              <a:t>一瓶水换一颗钻石</a:t>
            </a:r>
            <a:endParaRPr lang="zh-CN" altLang="en-US" b="1" dirty="0">
              <a:solidFill>
                <a:srgbClr val="CC00FF"/>
              </a:solidFill>
              <a:ea typeface="仿宋_GB2312" pitchFamily="49" charset="-122"/>
            </a:endParaRPr>
          </a:p>
        </p:txBody>
      </p:sp>
      <p:sp>
        <p:nvSpPr>
          <p:cNvPr id="44035" name="Rectangle 3"/>
          <p:cNvSpPr>
            <a:spLocks noGrp="1"/>
          </p:cNvSpPr>
          <p:nvPr>
            <p:ph idx="1"/>
          </p:nvPr>
        </p:nvSpPr>
        <p:spPr>
          <a:xfrm>
            <a:off x="1182688" y="2017713"/>
            <a:ext cx="7772400" cy="4148137"/>
          </a:xfrm>
          <a:ln/>
        </p:spPr>
        <p:txBody>
          <a:bodyPr vert="horz" wrap="square" lIns="91440" tIns="45720" rIns="91440" bIns="45720" anchor="t"/>
          <a:p>
            <a:pPr eaLnBrk="1" hangingPunct="1">
              <a:lnSpc>
                <a:spcPct val="110000"/>
              </a:lnSpc>
            </a:pPr>
            <a:r>
              <a:rPr lang="zh-CN" altLang="en-US" sz="2400" b="1" dirty="0">
                <a:ea typeface="仿宋_GB2312" pitchFamily="49" charset="-122"/>
              </a:rPr>
              <a:t>如果你哪一天走在城市的大街上，拿着一瓶矿泉水，随便问一个路人：我可以用水换钻石吗？他们都会把你当疯子。这是因为，在城市里，水不是一种稀缺资源，由于在城市的任何角落都可以轻易买到，一瓶水对一个人的价值微乎其微。然而，如果你置身于干涸的沙漠里，一瓶水，可能就是关乎生命的，真有人会用钻石来换。</a:t>
            </a:r>
            <a:endParaRPr lang="zh-CN" altLang="en-US" sz="2400" b="1" dirty="0">
              <a:ea typeface="仿宋_GB2312" pitchFamily="49" charset="-122"/>
            </a:endParaRPr>
          </a:p>
          <a:p>
            <a:pPr eaLnBrk="1" hangingPunct="1">
              <a:lnSpc>
                <a:spcPct val="110000"/>
              </a:lnSpc>
            </a:pPr>
            <a:r>
              <a:rPr lang="zh-CN" altLang="en-US" sz="2400" b="1" dirty="0">
                <a:solidFill>
                  <a:srgbClr val="9900FF"/>
                </a:solidFill>
                <a:ea typeface="仿宋_GB2312" pitchFamily="49" charset="-122"/>
              </a:rPr>
              <a:t>同一件商品，在不同条件下，消费者的价值感受是有天壤之别的。所以，消费者需求的迫切感，是你获利的最佳途径。</a:t>
            </a:r>
            <a:endParaRPr lang="zh-CN" altLang="en-US" sz="2400" b="1" dirty="0">
              <a:solidFill>
                <a:srgbClr val="9900FF"/>
              </a:solidFill>
              <a:ea typeface="仿宋_GB2312" pitchFamily="49" charset="-122"/>
            </a:endParaRPr>
          </a:p>
        </p:txBody>
      </p:sp>
    </p:spTree>
  </p:cSld>
  <p:clrMapOvr>
    <a:masterClrMapping/>
  </p:clrMapOvr>
  <p:transition spd="med">
    <p:diamon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45058" name="Rectangle 2"/>
          <p:cNvSpPr>
            <a:spLocks noGrp="1"/>
          </p:cNvSpPr>
          <p:nvPr>
            <p:ph type="title"/>
          </p:nvPr>
        </p:nvSpPr>
        <p:spPr>
          <a:ln/>
        </p:spPr>
        <p:txBody>
          <a:bodyPr vert="horz" wrap="square" lIns="91440" tIns="45720" rIns="91440" bIns="45720" anchor="b"/>
          <a:p>
            <a:pPr eaLnBrk="1" hangingPunct="1"/>
            <a:r>
              <a:rPr lang="en-US" altLang="zh-CN" dirty="0">
                <a:solidFill>
                  <a:srgbClr val="0000FF"/>
                </a:solidFill>
                <a:latin typeface="黑体" panose="02010609060101010101" pitchFamily="2" charset="-122"/>
                <a:ea typeface="黑体" panose="02010609060101010101" pitchFamily="2" charset="-122"/>
              </a:rPr>
              <a:t>2.</a:t>
            </a:r>
            <a:r>
              <a:rPr lang="zh-CN" altLang="en-US" dirty="0">
                <a:solidFill>
                  <a:srgbClr val="0000FF"/>
                </a:solidFill>
                <a:latin typeface="黑体" panose="02010609060101010101" pitchFamily="2" charset="-122"/>
                <a:ea typeface="黑体" panose="02010609060101010101" pitchFamily="2" charset="-122"/>
              </a:rPr>
              <a:t>区分需求定价</a:t>
            </a:r>
            <a:endParaRPr lang="zh-CN" altLang="en-US" dirty="0">
              <a:solidFill>
                <a:srgbClr val="0000FF"/>
              </a:solidFill>
              <a:latin typeface="黑体" panose="02010609060101010101" pitchFamily="2" charset="-122"/>
              <a:ea typeface="黑体" panose="02010609060101010101" pitchFamily="2" charset="-122"/>
            </a:endParaRPr>
          </a:p>
        </p:txBody>
      </p:sp>
      <p:sp>
        <p:nvSpPr>
          <p:cNvPr id="45059" name="Rectangle 3"/>
          <p:cNvSpPr>
            <a:spLocks noGrp="1"/>
          </p:cNvSpPr>
          <p:nvPr>
            <p:ph idx="1"/>
          </p:nvPr>
        </p:nvSpPr>
        <p:spPr>
          <a:xfrm>
            <a:off x="1182688" y="2017713"/>
            <a:ext cx="7772400" cy="4506912"/>
          </a:xfrm>
          <a:ln/>
        </p:spPr>
        <p:txBody>
          <a:bodyPr vert="horz" wrap="square" lIns="91440" tIns="45720" rIns="91440" bIns="45720" anchor="t"/>
          <a:p>
            <a:pPr eaLnBrk="1" hangingPunct="1">
              <a:lnSpc>
                <a:spcPct val="110000"/>
              </a:lnSpc>
            </a:pPr>
            <a:r>
              <a:rPr lang="zh-CN" altLang="en-US" sz="2800" dirty="0">
                <a:solidFill>
                  <a:schemeClr val="hlink"/>
                </a:solidFill>
                <a:ea typeface="黑体" panose="02010609060101010101" pitchFamily="2" charset="-122"/>
              </a:rPr>
              <a:t>又称差别定价法，</a:t>
            </a:r>
            <a:r>
              <a:rPr lang="zh-CN" altLang="en-US" sz="2800" dirty="0">
                <a:ea typeface="黑体" panose="02010609060101010101" pitchFamily="2" charset="-122"/>
              </a:rPr>
              <a:t>是指同一种产品，企业可根据不同的</a:t>
            </a:r>
            <a:r>
              <a:rPr lang="zh-CN" altLang="en-US" sz="2800" dirty="0">
                <a:solidFill>
                  <a:srgbClr val="9900FF"/>
                </a:solidFill>
                <a:ea typeface="黑体" panose="02010609060101010101" pitchFamily="2" charset="-122"/>
              </a:rPr>
              <a:t>顾客</a:t>
            </a:r>
            <a:r>
              <a:rPr lang="zh-CN" altLang="en-US" sz="2800" dirty="0">
                <a:ea typeface="黑体" panose="02010609060101010101" pitchFamily="2" charset="-122"/>
              </a:rPr>
              <a:t>、不同的</a:t>
            </a:r>
            <a:r>
              <a:rPr lang="zh-CN" altLang="en-US" sz="2800" dirty="0">
                <a:solidFill>
                  <a:srgbClr val="9900FF"/>
                </a:solidFill>
                <a:ea typeface="黑体" panose="02010609060101010101" pitchFamily="2" charset="-122"/>
              </a:rPr>
              <a:t>时间</a:t>
            </a:r>
            <a:r>
              <a:rPr lang="zh-CN" altLang="en-US" sz="2800" dirty="0">
                <a:ea typeface="黑体" panose="02010609060101010101" pitchFamily="2" charset="-122"/>
              </a:rPr>
              <a:t>、不同的</a:t>
            </a:r>
            <a:r>
              <a:rPr lang="zh-CN" altLang="en-US" sz="2800" dirty="0">
                <a:solidFill>
                  <a:srgbClr val="9900FF"/>
                </a:solidFill>
                <a:ea typeface="黑体" panose="02010609060101010101" pitchFamily="2" charset="-122"/>
              </a:rPr>
              <a:t>地点</a:t>
            </a:r>
            <a:r>
              <a:rPr lang="zh-CN" altLang="en-US" sz="2800" dirty="0">
                <a:ea typeface="黑体" panose="02010609060101010101" pitchFamily="2" charset="-122"/>
              </a:rPr>
              <a:t>、不同的</a:t>
            </a:r>
            <a:r>
              <a:rPr lang="zh-CN" altLang="en-US" sz="2800" dirty="0">
                <a:solidFill>
                  <a:srgbClr val="9900FF"/>
                </a:solidFill>
                <a:ea typeface="黑体" panose="02010609060101010101" pitchFamily="2" charset="-122"/>
              </a:rPr>
              <a:t>式样</a:t>
            </a:r>
            <a:r>
              <a:rPr lang="zh-CN" altLang="en-US" sz="2800" dirty="0">
                <a:ea typeface="黑体" panose="02010609060101010101" pitchFamily="2" charset="-122"/>
              </a:rPr>
              <a:t>制定不同的价格。</a:t>
            </a:r>
            <a:endParaRPr lang="zh-CN" altLang="en-US" sz="2800" dirty="0">
              <a:ea typeface="黑体" panose="02010609060101010101" pitchFamily="2" charset="-122"/>
            </a:endParaRPr>
          </a:p>
          <a:p>
            <a:pPr eaLnBrk="1" hangingPunct="1">
              <a:lnSpc>
                <a:spcPct val="110000"/>
              </a:lnSpc>
            </a:pPr>
            <a:r>
              <a:rPr lang="zh-CN" altLang="en-US" sz="2800" b="1" dirty="0">
                <a:ea typeface="黑体" panose="02010609060101010101" pitchFamily="2" charset="-122"/>
              </a:rPr>
              <a:t>区分需求定价的条件：</a:t>
            </a:r>
            <a:endParaRPr lang="zh-CN" altLang="en-US" sz="2800" b="1" dirty="0">
              <a:ea typeface="黑体" panose="02010609060101010101" pitchFamily="2" charset="-122"/>
            </a:endParaRPr>
          </a:p>
          <a:p>
            <a:pPr lvl="1" eaLnBrk="1" hangingPunct="1">
              <a:lnSpc>
                <a:spcPct val="110000"/>
              </a:lnSpc>
            </a:pPr>
            <a:r>
              <a:rPr lang="zh-CN" altLang="en-US" sz="2400" dirty="0">
                <a:solidFill>
                  <a:schemeClr val="folHlink"/>
                </a:solidFill>
                <a:ea typeface="黑体" panose="02010609060101010101" pitchFamily="2" charset="-122"/>
              </a:rPr>
              <a:t>（</a:t>
            </a:r>
            <a:r>
              <a:rPr lang="en-US" altLang="zh-CN" sz="2400" dirty="0">
                <a:solidFill>
                  <a:schemeClr val="folHlink"/>
                </a:solidFill>
                <a:ea typeface="黑体" panose="02010609060101010101" pitchFamily="2" charset="-122"/>
              </a:rPr>
              <a:t>1</a:t>
            </a:r>
            <a:r>
              <a:rPr lang="zh-CN" altLang="en-US" sz="2400" dirty="0">
                <a:solidFill>
                  <a:schemeClr val="folHlink"/>
                </a:solidFill>
                <a:ea typeface="黑体" panose="02010609060101010101" pitchFamily="2" charset="-122"/>
              </a:rPr>
              <a:t>）市场能够细分，而且不同细分市场有不同程度的需求；</a:t>
            </a:r>
            <a:endParaRPr lang="zh-CN" altLang="en-US" sz="2400" dirty="0">
              <a:solidFill>
                <a:schemeClr val="folHlink"/>
              </a:solidFill>
              <a:ea typeface="黑体" panose="02010609060101010101" pitchFamily="2" charset="-122"/>
            </a:endParaRPr>
          </a:p>
          <a:p>
            <a:pPr lvl="1" eaLnBrk="1" hangingPunct="1">
              <a:lnSpc>
                <a:spcPct val="110000"/>
              </a:lnSpc>
            </a:pPr>
            <a:r>
              <a:rPr lang="zh-CN" altLang="en-US" sz="2400" dirty="0">
                <a:solidFill>
                  <a:schemeClr val="folHlink"/>
                </a:solidFill>
                <a:ea typeface="黑体" panose="02010609060101010101" pitchFamily="2" charset="-122"/>
              </a:rPr>
              <a:t>（</a:t>
            </a:r>
            <a:r>
              <a:rPr lang="en-US" altLang="zh-CN" sz="2400" dirty="0">
                <a:solidFill>
                  <a:schemeClr val="folHlink"/>
                </a:solidFill>
                <a:ea typeface="黑体" panose="02010609060101010101" pitchFamily="2" charset="-122"/>
              </a:rPr>
              <a:t>2</a:t>
            </a:r>
            <a:r>
              <a:rPr lang="zh-CN" altLang="en-US" sz="2400" dirty="0">
                <a:solidFill>
                  <a:schemeClr val="folHlink"/>
                </a:solidFill>
                <a:ea typeface="黑体" panose="02010609060101010101" pitchFamily="2" charset="-122"/>
              </a:rPr>
              <a:t>）注意防止低价细分市场的买主将产品向高价细分市场转售；</a:t>
            </a:r>
            <a:endParaRPr lang="zh-CN" altLang="en-US" sz="2400" dirty="0">
              <a:solidFill>
                <a:schemeClr val="folHlink"/>
              </a:solidFill>
              <a:ea typeface="黑体" panose="02010609060101010101" pitchFamily="2" charset="-122"/>
            </a:endParaRPr>
          </a:p>
          <a:p>
            <a:pPr lvl="1" eaLnBrk="1" hangingPunct="1">
              <a:lnSpc>
                <a:spcPct val="110000"/>
              </a:lnSpc>
            </a:pPr>
            <a:r>
              <a:rPr lang="zh-CN" altLang="en-US" sz="2400" dirty="0">
                <a:solidFill>
                  <a:schemeClr val="folHlink"/>
                </a:solidFill>
                <a:ea typeface="黑体" panose="02010609060101010101" pitchFamily="2" charset="-122"/>
              </a:rPr>
              <a:t>（</a:t>
            </a:r>
            <a:r>
              <a:rPr lang="en-US" altLang="zh-CN" sz="2400" dirty="0">
                <a:solidFill>
                  <a:schemeClr val="folHlink"/>
                </a:solidFill>
                <a:ea typeface="黑体" panose="02010609060101010101" pitchFamily="2" charset="-122"/>
              </a:rPr>
              <a:t>3</a:t>
            </a:r>
            <a:r>
              <a:rPr lang="zh-CN" altLang="en-US" sz="2400" dirty="0">
                <a:solidFill>
                  <a:schemeClr val="folHlink"/>
                </a:solidFill>
                <a:ea typeface="黑体" panose="02010609060101010101" pitchFamily="2" charset="-122"/>
              </a:rPr>
              <a:t>）差别定价不会引起顾客反感。</a:t>
            </a:r>
            <a:endParaRPr lang="zh-CN" altLang="en-US" sz="2400" dirty="0">
              <a:solidFill>
                <a:schemeClr val="folHlink"/>
              </a:solidFill>
              <a:ea typeface="黑体" panose="02010609060101010101" pitchFamily="2" charset="-122"/>
            </a:endParaRPr>
          </a:p>
        </p:txBody>
      </p:sp>
    </p:spTree>
  </p:cSld>
  <p:clrMapOvr>
    <a:masterClrMapping/>
  </p:clrMapOvr>
  <p:transition spd="med">
    <p:diamon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46082" name="Line 5"/>
          <p:cNvSpPr/>
          <p:nvPr/>
        </p:nvSpPr>
        <p:spPr>
          <a:xfrm>
            <a:off x="1187450" y="1773238"/>
            <a:ext cx="7416800" cy="0"/>
          </a:xfrm>
          <a:prstGeom prst="line">
            <a:avLst/>
          </a:prstGeom>
          <a:ln w="38100" cap="flat" cmpd="sng">
            <a:solidFill>
              <a:srgbClr val="2899BC"/>
            </a:solidFill>
            <a:prstDash val="solid"/>
            <a:round/>
            <a:headEnd type="none" w="med" len="med"/>
            <a:tailEnd type="none" w="med" len="med"/>
          </a:ln>
        </p:spPr>
      </p:sp>
      <p:sp>
        <p:nvSpPr>
          <p:cNvPr id="46083" name="Line 6"/>
          <p:cNvSpPr/>
          <p:nvPr/>
        </p:nvSpPr>
        <p:spPr>
          <a:xfrm>
            <a:off x="1116013" y="2997200"/>
            <a:ext cx="7416800" cy="0"/>
          </a:xfrm>
          <a:prstGeom prst="line">
            <a:avLst/>
          </a:prstGeom>
          <a:ln w="38100" cap="flat" cmpd="sng">
            <a:solidFill>
              <a:srgbClr val="2899BC"/>
            </a:solidFill>
            <a:prstDash val="solid"/>
            <a:round/>
            <a:headEnd type="none" w="med" len="med"/>
            <a:tailEnd type="none" w="med" len="med"/>
          </a:ln>
        </p:spPr>
      </p:sp>
      <p:sp>
        <p:nvSpPr>
          <p:cNvPr id="46084" name="Line 7"/>
          <p:cNvSpPr/>
          <p:nvPr/>
        </p:nvSpPr>
        <p:spPr>
          <a:xfrm>
            <a:off x="1116013" y="4005263"/>
            <a:ext cx="7416800" cy="0"/>
          </a:xfrm>
          <a:prstGeom prst="line">
            <a:avLst/>
          </a:prstGeom>
          <a:ln w="38100" cap="flat" cmpd="sng">
            <a:solidFill>
              <a:srgbClr val="2899BC"/>
            </a:solidFill>
            <a:prstDash val="solid"/>
            <a:round/>
            <a:headEnd type="none" w="med" len="med"/>
            <a:tailEnd type="none" w="med" len="med"/>
          </a:ln>
        </p:spPr>
      </p:sp>
      <p:sp>
        <p:nvSpPr>
          <p:cNvPr id="46085" name="Line 8"/>
          <p:cNvSpPr/>
          <p:nvPr/>
        </p:nvSpPr>
        <p:spPr>
          <a:xfrm>
            <a:off x="1187450" y="6308725"/>
            <a:ext cx="7416800" cy="0"/>
          </a:xfrm>
          <a:prstGeom prst="line">
            <a:avLst/>
          </a:prstGeom>
          <a:ln w="38100" cap="flat" cmpd="sng">
            <a:solidFill>
              <a:srgbClr val="2899BC"/>
            </a:solidFill>
            <a:prstDash val="solid"/>
            <a:round/>
            <a:headEnd type="none" w="med" len="med"/>
            <a:tailEnd type="none" w="med" len="med"/>
          </a:ln>
        </p:spPr>
      </p:sp>
      <p:sp>
        <p:nvSpPr>
          <p:cNvPr id="46086" name="Line 9"/>
          <p:cNvSpPr/>
          <p:nvPr/>
        </p:nvSpPr>
        <p:spPr>
          <a:xfrm>
            <a:off x="1042988" y="5157788"/>
            <a:ext cx="7416800" cy="0"/>
          </a:xfrm>
          <a:prstGeom prst="line">
            <a:avLst/>
          </a:prstGeom>
          <a:ln w="38100" cap="flat" cmpd="sng">
            <a:solidFill>
              <a:srgbClr val="2899BC"/>
            </a:solidFill>
            <a:prstDash val="solid"/>
            <a:round/>
            <a:headEnd type="none" w="med" len="med"/>
            <a:tailEnd type="none" w="med" len="med"/>
          </a:ln>
        </p:spPr>
      </p:sp>
      <p:pic>
        <p:nvPicPr>
          <p:cNvPr id="46087" name="Picture 10" descr="200783151634652_1"/>
          <p:cNvPicPr>
            <a:picLocks noChangeAspect="1"/>
          </p:cNvPicPr>
          <p:nvPr/>
        </p:nvPicPr>
        <p:blipFill>
          <a:blip r:embed="rId1"/>
          <a:stretch>
            <a:fillRect/>
          </a:stretch>
        </p:blipFill>
        <p:spPr>
          <a:xfrm>
            <a:off x="3276600" y="908050"/>
            <a:ext cx="1223963" cy="792163"/>
          </a:xfrm>
          <a:prstGeom prst="rect">
            <a:avLst/>
          </a:prstGeom>
          <a:noFill/>
          <a:ln w="9525">
            <a:noFill/>
          </a:ln>
        </p:spPr>
      </p:pic>
      <p:pic>
        <p:nvPicPr>
          <p:cNvPr id="46088" name="Picture 11" descr="2008111722325437_1"/>
          <p:cNvPicPr>
            <a:picLocks noChangeAspect="1"/>
          </p:cNvPicPr>
          <p:nvPr/>
        </p:nvPicPr>
        <p:blipFill>
          <a:blip r:embed="rId2"/>
          <a:stretch>
            <a:fillRect/>
          </a:stretch>
        </p:blipFill>
        <p:spPr>
          <a:xfrm>
            <a:off x="6588125" y="692150"/>
            <a:ext cx="1008063" cy="1052513"/>
          </a:xfrm>
          <a:prstGeom prst="rect">
            <a:avLst/>
          </a:prstGeom>
          <a:noFill/>
          <a:ln w="9525">
            <a:noFill/>
          </a:ln>
        </p:spPr>
      </p:pic>
      <p:pic>
        <p:nvPicPr>
          <p:cNvPr id="46089" name="Picture 12" descr="2008121774526658_2"/>
          <p:cNvPicPr>
            <a:picLocks noChangeAspect="1"/>
          </p:cNvPicPr>
          <p:nvPr/>
        </p:nvPicPr>
        <p:blipFill>
          <a:blip r:embed="rId3"/>
          <a:stretch>
            <a:fillRect/>
          </a:stretch>
        </p:blipFill>
        <p:spPr>
          <a:xfrm>
            <a:off x="3059113" y="1916113"/>
            <a:ext cx="1079500" cy="1008062"/>
          </a:xfrm>
          <a:prstGeom prst="rect">
            <a:avLst/>
          </a:prstGeom>
          <a:noFill/>
          <a:ln w="9525">
            <a:noFill/>
          </a:ln>
        </p:spPr>
      </p:pic>
      <p:pic>
        <p:nvPicPr>
          <p:cNvPr id="46090" name="Picture 13" descr="OOOPIC2_00cyl_200909126e2f322f16ae1558"/>
          <p:cNvPicPr>
            <a:picLocks noChangeAspect="1"/>
          </p:cNvPicPr>
          <p:nvPr/>
        </p:nvPicPr>
        <p:blipFill>
          <a:blip r:embed="rId4"/>
          <a:stretch>
            <a:fillRect/>
          </a:stretch>
        </p:blipFill>
        <p:spPr>
          <a:xfrm>
            <a:off x="5148263" y="1844675"/>
            <a:ext cx="898525" cy="1079500"/>
          </a:xfrm>
          <a:prstGeom prst="rect">
            <a:avLst/>
          </a:prstGeom>
          <a:noFill/>
          <a:ln w="9525">
            <a:noFill/>
          </a:ln>
        </p:spPr>
      </p:pic>
      <p:pic>
        <p:nvPicPr>
          <p:cNvPr id="46091" name="Picture 14" descr="4901945_095210106553_2"/>
          <p:cNvPicPr>
            <a:picLocks noChangeAspect="1"/>
          </p:cNvPicPr>
          <p:nvPr/>
        </p:nvPicPr>
        <p:blipFill>
          <a:blip r:embed="rId5"/>
          <a:stretch>
            <a:fillRect/>
          </a:stretch>
        </p:blipFill>
        <p:spPr>
          <a:xfrm>
            <a:off x="6732588" y="1844675"/>
            <a:ext cx="1079500" cy="1079500"/>
          </a:xfrm>
          <a:prstGeom prst="rect">
            <a:avLst/>
          </a:prstGeom>
          <a:noFill/>
          <a:ln w="9525">
            <a:noFill/>
          </a:ln>
        </p:spPr>
      </p:pic>
      <p:pic>
        <p:nvPicPr>
          <p:cNvPr id="46092" name="Picture 15" descr="20081126204857945_2"/>
          <p:cNvPicPr>
            <a:picLocks noChangeAspect="1"/>
          </p:cNvPicPr>
          <p:nvPr/>
        </p:nvPicPr>
        <p:blipFill>
          <a:blip r:embed="rId6"/>
          <a:stretch>
            <a:fillRect/>
          </a:stretch>
        </p:blipFill>
        <p:spPr>
          <a:xfrm>
            <a:off x="3203575" y="3141663"/>
            <a:ext cx="1008063" cy="792162"/>
          </a:xfrm>
          <a:prstGeom prst="rect">
            <a:avLst/>
          </a:prstGeom>
          <a:noFill/>
          <a:ln w="9525">
            <a:noFill/>
          </a:ln>
        </p:spPr>
      </p:pic>
      <p:pic>
        <p:nvPicPr>
          <p:cNvPr id="46093" name="Picture 17" descr="200787143454642_2"/>
          <p:cNvPicPr>
            <a:picLocks noChangeAspect="1"/>
          </p:cNvPicPr>
          <p:nvPr/>
        </p:nvPicPr>
        <p:blipFill>
          <a:blip r:embed="rId7"/>
          <a:stretch>
            <a:fillRect/>
          </a:stretch>
        </p:blipFill>
        <p:spPr>
          <a:xfrm>
            <a:off x="4572000" y="3068638"/>
            <a:ext cx="1798638" cy="865187"/>
          </a:xfrm>
          <a:prstGeom prst="rect">
            <a:avLst/>
          </a:prstGeom>
          <a:noFill/>
          <a:ln w="9525">
            <a:noFill/>
          </a:ln>
        </p:spPr>
      </p:pic>
      <p:pic>
        <p:nvPicPr>
          <p:cNvPr id="46094" name="Picture 21" descr="200771110015955_2"/>
          <p:cNvPicPr>
            <a:picLocks noChangeAspect="1"/>
          </p:cNvPicPr>
          <p:nvPr/>
        </p:nvPicPr>
        <p:blipFill>
          <a:blip r:embed="rId8"/>
          <a:stretch>
            <a:fillRect/>
          </a:stretch>
        </p:blipFill>
        <p:spPr>
          <a:xfrm>
            <a:off x="6659563" y="3068638"/>
            <a:ext cx="1655762" cy="874712"/>
          </a:xfrm>
          <a:prstGeom prst="rect">
            <a:avLst/>
          </a:prstGeom>
          <a:noFill/>
          <a:ln w="9525">
            <a:noFill/>
          </a:ln>
        </p:spPr>
      </p:pic>
      <p:pic>
        <p:nvPicPr>
          <p:cNvPr id="46095" name="Picture 23" descr="200783181336279_2"/>
          <p:cNvPicPr>
            <a:picLocks noChangeAspect="1"/>
          </p:cNvPicPr>
          <p:nvPr/>
        </p:nvPicPr>
        <p:blipFill>
          <a:blip r:embed="rId9"/>
          <a:stretch>
            <a:fillRect/>
          </a:stretch>
        </p:blipFill>
        <p:spPr>
          <a:xfrm>
            <a:off x="6804025" y="4076700"/>
            <a:ext cx="1008063" cy="1009650"/>
          </a:xfrm>
          <a:prstGeom prst="rect">
            <a:avLst/>
          </a:prstGeom>
          <a:noFill/>
          <a:ln w="9525">
            <a:noFill/>
          </a:ln>
        </p:spPr>
      </p:pic>
      <p:pic>
        <p:nvPicPr>
          <p:cNvPr id="46096" name="Picture 27" descr="2007112283210417_2"/>
          <p:cNvPicPr>
            <a:picLocks noChangeAspect="1"/>
          </p:cNvPicPr>
          <p:nvPr/>
        </p:nvPicPr>
        <p:blipFill>
          <a:blip r:embed="rId10"/>
          <a:stretch>
            <a:fillRect/>
          </a:stretch>
        </p:blipFill>
        <p:spPr>
          <a:xfrm>
            <a:off x="3995738" y="4149725"/>
            <a:ext cx="647700" cy="935038"/>
          </a:xfrm>
          <a:prstGeom prst="rect">
            <a:avLst/>
          </a:prstGeom>
          <a:noFill/>
          <a:ln w="9525">
            <a:noFill/>
          </a:ln>
        </p:spPr>
      </p:pic>
      <p:pic>
        <p:nvPicPr>
          <p:cNvPr id="46097" name="Picture 29" descr="shangwu2_204"/>
          <p:cNvPicPr>
            <a:picLocks noChangeAspect="1"/>
          </p:cNvPicPr>
          <p:nvPr/>
        </p:nvPicPr>
        <p:blipFill>
          <a:blip r:embed="rId11"/>
          <a:stretch>
            <a:fillRect/>
          </a:stretch>
        </p:blipFill>
        <p:spPr>
          <a:xfrm>
            <a:off x="3203575" y="4076700"/>
            <a:ext cx="587375" cy="935038"/>
          </a:xfrm>
          <a:prstGeom prst="rect">
            <a:avLst/>
          </a:prstGeom>
          <a:noFill/>
          <a:ln w="9525">
            <a:noFill/>
          </a:ln>
        </p:spPr>
      </p:pic>
      <p:pic>
        <p:nvPicPr>
          <p:cNvPr id="46098" name="Picture 31" descr="103PTb8-0"/>
          <p:cNvPicPr>
            <a:picLocks noChangeAspect="1"/>
          </p:cNvPicPr>
          <p:nvPr/>
        </p:nvPicPr>
        <p:blipFill>
          <a:blip r:embed="rId12"/>
          <a:stretch>
            <a:fillRect/>
          </a:stretch>
        </p:blipFill>
        <p:spPr>
          <a:xfrm>
            <a:off x="3059113" y="5516563"/>
            <a:ext cx="1636712" cy="701675"/>
          </a:xfrm>
          <a:prstGeom prst="rect">
            <a:avLst/>
          </a:prstGeom>
          <a:noFill/>
          <a:ln w="9525">
            <a:noFill/>
          </a:ln>
        </p:spPr>
      </p:pic>
      <p:pic>
        <p:nvPicPr>
          <p:cNvPr id="46099" name="Picture 35" descr="20078311044200_2"/>
          <p:cNvPicPr>
            <a:picLocks noChangeAspect="1"/>
          </p:cNvPicPr>
          <p:nvPr/>
        </p:nvPicPr>
        <p:blipFill>
          <a:blip r:embed="rId13"/>
          <a:stretch>
            <a:fillRect/>
          </a:stretch>
        </p:blipFill>
        <p:spPr>
          <a:xfrm>
            <a:off x="5435600" y="5229225"/>
            <a:ext cx="720725" cy="1008063"/>
          </a:xfrm>
          <a:prstGeom prst="rect">
            <a:avLst/>
          </a:prstGeom>
          <a:noFill/>
          <a:ln w="9525">
            <a:noFill/>
          </a:ln>
        </p:spPr>
      </p:pic>
      <p:pic>
        <p:nvPicPr>
          <p:cNvPr id="46100" name="Picture 37" descr="2501172_124855036_2"/>
          <p:cNvPicPr>
            <a:picLocks noChangeAspect="1"/>
          </p:cNvPicPr>
          <p:nvPr/>
        </p:nvPicPr>
        <p:blipFill>
          <a:blip r:embed="rId14"/>
          <a:stretch>
            <a:fillRect/>
          </a:stretch>
        </p:blipFill>
        <p:spPr>
          <a:xfrm>
            <a:off x="7019925" y="5300663"/>
            <a:ext cx="841375" cy="981075"/>
          </a:xfrm>
          <a:prstGeom prst="rect">
            <a:avLst/>
          </a:prstGeom>
          <a:noFill/>
          <a:ln w="9525">
            <a:noFill/>
          </a:ln>
        </p:spPr>
      </p:pic>
      <p:sp>
        <p:nvSpPr>
          <p:cNvPr id="46101" name="Text Box 38"/>
          <p:cNvSpPr txBox="1"/>
          <p:nvPr/>
        </p:nvSpPr>
        <p:spPr>
          <a:xfrm>
            <a:off x="1763713" y="188913"/>
            <a:ext cx="6337300" cy="641350"/>
          </a:xfrm>
          <a:prstGeom prst="rect">
            <a:avLst/>
          </a:prstGeom>
          <a:noFill/>
          <a:ln w="9525">
            <a:noFill/>
          </a:ln>
        </p:spPr>
        <p:txBody>
          <a:bodyPr anchor="t">
            <a:spAutoFit/>
          </a:bodyPr>
          <a:p>
            <a:pPr>
              <a:spcBef>
                <a:spcPct val="50000"/>
              </a:spcBef>
            </a:pPr>
            <a:r>
              <a:rPr lang="en-US" altLang="zh-CN" sz="3600" b="1" dirty="0">
                <a:solidFill>
                  <a:srgbClr val="660066"/>
                </a:solidFill>
                <a:latin typeface="Tahoma" panose="020B0604030504040204" pitchFamily="34" charset="0"/>
                <a:ea typeface="楷体_GB2312" pitchFamily="49" charset="-122"/>
              </a:rPr>
              <a:t>   </a:t>
            </a:r>
            <a:r>
              <a:rPr lang="zh-CN" altLang="en-US" sz="3600" b="1" dirty="0">
                <a:solidFill>
                  <a:srgbClr val="660066"/>
                </a:solidFill>
                <a:latin typeface="Tahoma" panose="020B0604030504040204" pitchFamily="34" charset="0"/>
                <a:ea typeface="楷体_GB2312" pitchFamily="49" charset="-122"/>
              </a:rPr>
              <a:t>不同的顾客定不同的价格</a:t>
            </a:r>
            <a:endParaRPr lang="zh-CN" altLang="en-US" sz="3600" b="1" dirty="0">
              <a:solidFill>
                <a:srgbClr val="660066"/>
              </a:solidFill>
              <a:latin typeface="Tahoma" panose="020B0604030504040204" pitchFamily="34" charset="0"/>
              <a:ea typeface="楷体_GB2312" pitchFamily="49" charset="-122"/>
            </a:endParaRPr>
          </a:p>
        </p:txBody>
      </p:sp>
      <p:sp>
        <p:nvSpPr>
          <p:cNvPr id="46102" name="Text Box 39"/>
          <p:cNvSpPr txBox="1"/>
          <p:nvPr/>
        </p:nvSpPr>
        <p:spPr>
          <a:xfrm>
            <a:off x="1042988" y="1196975"/>
            <a:ext cx="1800225" cy="457200"/>
          </a:xfrm>
          <a:prstGeom prst="rect">
            <a:avLst/>
          </a:prstGeom>
          <a:noFill/>
          <a:ln w="9525">
            <a:noFill/>
          </a:ln>
        </p:spPr>
        <p:txBody>
          <a:bodyPr anchor="t">
            <a:spAutoFit/>
          </a:bodyPr>
          <a:p>
            <a:pPr>
              <a:spcBef>
                <a:spcPct val="50000"/>
              </a:spcBef>
            </a:pPr>
            <a:r>
              <a:rPr lang="zh-CN" altLang="en-US" sz="2400" dirty="0">
                <a:latin typeface="Tahoma" panose="020B0604030504040204" pitchFamily="34" charset="0"/>
                <a:ea typeface="黑体" panose="02010609060101010101" pitchFamily="2" charset="-122"/>
              </a:rPr>
              <a:t>性别差异</a:t>
            </a:r>
            <a:endParaRPr lang="zh-CN" altLang="en-US" sz="2400" dirty="0">
              <a:latin typeface="Tahoma" panose="020B0604030504040204" pitchFamily="34" charset="0"/>
              <a:ea typeface="黑体" panose="02010609060101010101" pitchFamily="2" charset="-122"/>
            </a:endParaRPr>
          </a:p>
        </p:txBody>
      </p:sp>
      <p:sp>
        <p:nvSpPr>
          <p:cNvPr id="46103" name="Text Box 40"/>
          <p:cNvSpPr txBox="1"/>
          <p:nvPr/>
        </p:nvSpPr>
        <p:spPr>
          <a:xfrm>
            <a:off x="1116013" y="2492375"/>
            <a:ext cx="1800225" cy="457200"/>
          </a:xfrm>
          <a:prstGeom prst="rect">
            <a:avLst/>
          </a:prstGeom>
          <a:noFill/>
          <a:ln w="9525">
            <a:noFill/>
          </a:ln>
        </p:spPr>
        <p:txBody>
          <a:bodyPr anchor="t">
            <a:spAutoFit/>
          </a:bodyPr>
          <a:p>
            <a:pPr>
              <a:spcBef>
                <a:spcPct val="50000"/>
              </a:spcBef>
            </a:pPr>
            <a:r>
              <a:rPr lang="zh-CN" altLang="en-US" sz="2400" dirty="0">
                <a:latin typeface="Tahoma" panose="020B0604030504040204" pitchFamily="34" charset="0"/>
                <a:ea typeface="黑体" panose="02010609060101010101" pitchFamily="2" charset="-122"/>
              </a:rPr>
              <a:t>年龄差异</a:t>
            </a:r>
            <a:endParaRPr lang="zh-CN" altLang="en-US" sz="2400" dirty="0">
              <a:latin typeface="Tahoma" panose="020B0604030504040204" pitchFamily="34" charset="0"/>
              <a:ea typeface="黑体" panose="02010609060101010101" pitchFamily="2" charset="-122"/>
            </a:endParaRPr>
          </a:p>
        </p:txBody>
      </p:sp>
      <p:sp>
        <p:nvSpPr>
          <p:cNvPr id="46104" name="Text Box 41"/>
          <p:cNvSpPr txBox="1"/>
          <p:nvPr/>
        </p:nvSpPr>
        <p:spPr>
          <a:xfrm>
            <a:off x="1116013" y="3429000"/>
            <a:ext cx="1800225" cy="457200"/>
          </a:xfrm>
          <a:prstGeom prst="rect">
            <a:avLst/>
          </a:prstGeom>
          <a:noFill/>
          <a:ln w="9525">
            <a:noFill/>
          </a:ln>
        </p:spPr>
        <p:txBody>
          <a:bodyPr anchor="t">
            <a:spAutoFit/>
          </a:bodyPr>
          <a:p>
            <a:pPr>
              <a:spcBef>
                <a:spcPct val="50000"/>
              </a:spcBef>
            </a:pPr>
            <a:r>
              <a:rPr lang="zh-CN" altLang="en-US" sz="2400" dirty="0">
                <a:latin typeface="Tahoma" panose="020B0604030504040204" pitchFamily="34" charset="0"/>
                <a:ea typeface="黑体" panose="02010609060101010101" pitchFamily="2" charset="-122"/>
              </a:rPr>
              <a:t>主体差异</a:t>
            </a:r>
            <a:endParaRPr lang="zh-CN" altLang="en-US" sz="2400" dirty="0">
              <a:latin typeface="Tahoma" panose="020B0604030504040204" pitchFamily="34" charset="0"/>
              <a:ea typeface="黑体" panose="02010609060101010101" pitchFamily="2" charset="-122"/>
            </a:endParaRPr>
          </a:p>
        </p:txBody>
      </p:sp>
      <p:sp>
        <p:nvSpPr>
          <p:cNvPr id="46105" name="Text Box 42"/>
          <p:cNvSpPr txBox="1"/>
          <p:nvPr/>
        </p:nvSpPr>
        <p:spPr>
          <a:xfrm>
            <a:off x="1187450" y="4581525"/>
            <a:ext cx="1800225" cy="457200"/>
          </a:xfrm>
          <a:prstGeom prst="rect">
            <a:avLst/>
          </a:prstGeom>
          <a:noFill/>
          <a:ln w="9525">
            <a:noFill/>
          </a:ln>
        </p:spPr>
        <p:txBody>
          <a:bodyPr anchor="t">
            <a:spAutoFit/>
          </a:bodyPr>
          <a:p>
            <a:pPr>
              <a:spcBef>
                <a:spcPct val="50000"/>
              </a:spcBef>
            </a:pPr>
            <a:r>
              <a:rPr lang="zh-CN" altLang="en-US" sz="2400" dirty="0">
                <a:latin typeface="Tahoma" panose="020B0604030504040204" pitchFamily="34" charset="0"/>
                <a:ea typeface="黑体" panose="02010609060101010101" pitchFamily="2" charset="-122"/>
              </a:rPr>
              <a:t>身份差异</a:t>
            </a:r>
            <a:endParaRPr lang="zh-CN" altLang="en-US" sz="2400" dirty="0">
              <a:latin typeface="Tahoma" panose="020B0604030504040204" pitchFamily="34" charset="0"/>
              <a:ea typeface="黑体" panose="02010609060101010101" pitchFamily="2" charset="-122"/>
            </a:endParaRPr>
          </a:p>
        </p:txBody>
      </p:sp>
      <p:sp>
        <p:nvSpPr>
          <p:cNvPr id="46106" name="Text Box 43"/>
          <p:cNvSpPr txBox="1"/>
          <p:nvPr/>
        </p:nvSpPr>
        <p:spPr>
          <a:xfrm>
            <a:off x="1187450" y="5805488"/>
            <a:ext cx="1800225" cy="457200"/>
          </a:xfrm>
          <a:prstGeom prst="rect">
            <a:avLst/>
          </a:prstGeom>
          <a:noFill/>
          <a:ln w="9525">
            <a:noFill/>
          </a:ln>
        </p:spPr>
        <p:txBody>
          <a:bodyPr anchor="t">
            <a:spAutoFit/>
          </a:bodyPr>
          <a:p>
            <a:pPr>
              <a:spcBef>
                <a:spcPct val="50000"/>
              </a:spcBef>
            </a:pPr>
            <a:r>
              <a:rPr lang="zh-CN" altLang="en-US" sz="2400" dirty="0">
                <a:latin typeface="Tahoma" panose="020B0604030504040204" pitchFamily="34" charset="0"/>
                <a:ea typeface="黑体" panose="02010609060101010101" pitchFamily="2" charset="-122"/>
              </a:rPr>
              <a:t>购买力差异</a:t>
            </a:r>
            <a:endParaRPr lang="zh-CN" altLang="en-US" sz="2400" dirty="0">
              <a:latin typeface="Tahoma" panose="020B0604030504040204" pitchFamily="34" charset="0"/>
              <a:ea typeface="黑体" panose="02010609060101010101" pitchFamily="2" charset="-122"/>
            </a:endParaRPr>
          </a:p>
        </p:txBody>
      </p:sp>
      <p:sp>
        <p:nvSpPr>
          <p:cNvPr id="46107" name="Text Box 44"/>
          <p:cNvSpPr txBox="1"/>
          <p:nvPr/>
        </p:nvSpPr>
        <p:spPr>
          <a:xfrm>
            <a:off x="4356100" y="1268413"/>
            <a:ext cx="863600" cy="396875"/>
          </a:xfrm>
          <a:prstGeom prst="rect">
            <a:avLst/>
          </a:prstGeom>
          <a:noFill/>
          <a:ln w="9525">
            <a:noFill/>
          </a:ln>
        </p:spPr>
        <p:txBody>
          <a:bodyPr anchor="t">
            <a:spAutoFit/>
          </a:bodyPr>
          <a:p>
            <a:pPr>
              <a:spcBef>
                <a:spcPct val="50000"/>
              </a:spcBef>
            </a:pPr>
            <a:r>
              <a:rPr lang="zh-CN" altLang="en-US" sz="2000" dirty="0">
                <a:latin typeface="Tahoma" panose="020B0604030504040204" pitchFamily="34" charset="0"/>
                <a:ea typeface="黑体" panose="02010609060101010101" pitchFamily="2" charset="-122"/>
              </a:rPr>
              <a:t>男人</a:t>
            </a:r>
            <a:endParaRPr lang="zh-CN" altLang="en-US" sz="2000" dirty="0">
              <a:latin typeface="Tahoma" panose="020B0604030504040204" pitchFamily="34" charset="0"/>
              <a:ea typeface="黑体" panose="02010609060101010101" pitchFamily="2" charset="-122"/>
            </a:endParaRPr>
          </a:p>
        </p:txBody>
      </p:sp>
      <p:sp>
        <p:nvSpPr>
          <p:cNvPr id="46108" name="Text Box 45"/>
          <p:cNvSpPr txBox="1"/>
          <p:nvPr/>
        </p:nvSpPr>
        <p:spPr>
          <a:xfrm>
            <a:off x="7451725" y="1268413"/>
            <a:ext cx="863600" cy="396875"/>
          </a:xfrm>
          <a:prstGeom prst="rect">
            <a:avLst/>
          </a:prstGeom>
          <a:noFill/>
          <a:ln w="9525">
            <a:noFill/>
          </a:ln>
        </p:spPr>
        <p:txBody>
          <a:bodyPr anchor="t">
            <a:spAutoFit/>
          </a:bodyPr>
          <a:p>
            <a:pPr>
              <a:spcBef>
                <a:spcPct val="50000"/>
              </a:spcBef>
            </a:pPr>
            <a:r>
              <a:rPr lang="zh-CN" altLang="en-US" sz="2000" dirty="0">
                <a:latin typeface="Tahoma" panose="020B0604030504040204" pitchFamily="34" charset="0"/>
                <a:ea typeface="黑体" panose="02010609060101010101" pitchFamily="2" charset="-122"/>
              </a:rPr>
              <a:t>女人</a:t>
            </a:r>
            <a:endParaRPr lang="zh-CN" altLang="en-US" sz="2000" dirty="0">
              <a:latin typeface="Tahoma" panose="020B0604030504040204" pitchFamily="34" charset="0"/>
              <a:ea typeface="黑体" panose="02010609060101010101" pitchFamily="2" charset="-122"/>
            </a:endParaRPr>
          </a:p>
        </p:txBody>
      </p:sp>
      <p:sp>
        <p:nvSpPr>
          <p:cNvPr id="46109" name="Text Box 46"/>
          <p:cNvSpPr txBox="1"/>
          <p:nvPr/>
        </p:nvSpPr>
        <p:spPr>
          <a:xfrm>
            <a:off x="4140200" y="2420938"/>
            <a:ext cx="863600" cy="396875"/>
          </a:xfrm>
          <a:prstGeom prst="rect">
            <a:avLst/>
          </a:prstGeom>
          <a:noFill/>
          <a:ln w="9525">
            <a:noFill/>
          </a:ln>
        </p:spPr>
        <p:txBody>
          <a:bodyPr anchor="t">
            <a:spAutoFit/>
          </a:bodyPr>
          <a:p>
            <a:pPr>
              <a:spcBef>
                <a:spcPct val="50000"/>
              </a:spcBef>
            </a:pPr>
            <a:r>
              <a:rPr lang="zh-CN" altLang="en-US" sz="2000" dirty="0">
                <a:latin typeface="Tahoma" panose="020B0604030504040204" pitchFamily="34" charset="0"/>
                <a:ea typeface="黑体" panose="02010609060101010101" pitchFamily="2" charset="-122"/>
              </a:rPr>
              <a:t>儿童</a:t>
            </a:r>
            <a:endParaRPr lang="zh-CN" altLang="en-US" sz="2000" dirty="0">
              <a:latin typeface="Tahoma" panose="020B0604030504040204" pitchFamily="34" charset="0"/>
              <a:ea typeface="黑体" panose="02010609060101010101" pitchFamily="2" charset="-122"/>
            </a:endParaRPr>
          </a:p>
        </p:txBody>
      </p:sp>
      <p:sp>
        <p:nvSpPr>
          <p:cNvPr id="46110" name="Text Box 47"/>
          <p:cNvSpPr txBox="1"/>
          <p:nvPr/>
        </p:nvSpPr>
        <p:spPr>
          <a:xfrm>
            <a:off x="5795963" y="2420938"/>
            <a:ext cx="1009650" cy="396875"/>
          </a:xfrm>
          <a:prstGeom prst="rect">
            <a:avLst/>
          </a:prstGeom>
          <a:noFill/>
          <a:ln w="9525">
            <a:noFill/>
          </a:ln>
        </p:spPr>
        <p:txBody>
          <a:bodyPr anchor="t">
            <a:spAutoFit/>
          </a:bodyPr>
          <a:p>
            <a:pPr>
              <a:spcBef>
                <a:spcPct val="50000"/>
              </a:spcBef>
            </a:pPr>
            <a:r>
              <a:rPr lang="zh-CN" altLang="en-US" sz="2000" dirty="0">
                <a:latin typeface="Tahoma" panose="020B0604030504040204" pitchFamily="34" charset="0"/>
                <a:ea typeface="黑体" panose="02010609060101010101" pitchFamily="2" charset="-122"/>
              </a:rPr>
              <a:t>成年人</a:t>
            </a:r>
            <a:endParaRPr lang="zh-CN" altLang="en-US" sz="2000" dirty="0">
              <a:latin typeface="Tahoma" panose="020B0604030504040204" pitchFamily="34" charset="0"/>
              <a:ea typeface="黑体" panose="02010609060101010101" pitchFamily="2" charset="-122"/>
            </a:endParaRPr>
          </a:p>
        </p:txBody>
      </p:sp>
      <p:sp>
        <p:nvSpPr>
          <p:cNvPr id="46111" name="Text Box 48"/>
          <p:cNvSpPr txBox="1"/>
          <p:nvPr/>
        </p:nvSpPr>
        <p:spPr>
          <a:xfrm>
            <a:off x="7740650" y="2420938"/>
            <a:ext cx="1079500" cy="396875"/>
          </a:xfrm>
          <a:prstGeom prst="rect">
            <a:avLst/>
          </a:prstGeom>
          <a:noFill/>
          <a:ln w="9525">
            <a:noFill/>
          </a:ln>
        </p:spPr>
        <p:txBody>
          <a:bodyPr anchor="t">
            <a:spAutoFit/>
          </a:bodyPr>
          <a:p>
            <a:pPr>
              <a:spcBef>
                <a:spcPct val="50000"/>
              </a:spcBef>
            </a:pPr>
            <a:r>
              <a:rPr lang="zh-CN" altLang="en-US" sz="2000" dirty="0">
                <a:latin typeface="Tahoma" panose="020B0604030504040204" pitchFamily="34" charset="0"/>
                <a:ea typeface="黑体" panose="02010609060101010101" pitchFamily="2" charset="-122"/>
              </a:rPr>
              <a:t>老年人</a:t>
            </a:r>
            <a:endParaRPr lang="zh-CN" altLang="en-US" sz="2000" dirty="0">
              <a:latin typeface="Tahoma" panose="020B0604030504040204" pitchFamily="34" charset="0"/>
              <a:ea typeface="黑体" panose="02010609060101010101" pitchFamily="2" charset="-122"/>
            </a:endParaRPr>
          </a:p>
        </p:txBody>
      </p:sp>
      <p:sp>
        <p:nvSpPr>
          <p:cNvPr id="46112" name="Text Box 49"/>
          <p:cNvSpPr txBox="1"/>
          <p:nvPr/>
        </p:nvSpPr>
        <p:spPr>
          <a:xfrm>
            <a:off x="3779838" y="3213100"/>
            <a:ext cx="863600" cy="396875"/>
          </a:xfrm>
          <a:prstGeom prst="rect">
            <a:avLst/>
          </a:prstGeom>
          <a:noFill/>
          <a:ln w="9525">
            <a:noFill/>
          </a:ln>
        </p:spPr>
        <p:txBody>
          <a:bodyPr anchor="t">
            <a:spAutoFit/>
          </a:bodyPr>
          <a:p>
            <a:pPr>
              <a:spcBef>
                <a:spcPct val="50000"/>
              </a:spcBef>
            </a:pPr>
            <a:r>
              <a:rPr lang="zh-CN" altLang="en-US" sz="2000" dirty="0">
                <a:latin typeface="Tahoma" panose="020B0604030504040204" pitchFamily="34" charset="0"/>
                <a:ea typeface="黑体" panose="02010609060101010101" pitchFamily="2" charset="-122"/>
              </a:rPr>
              <a:t>个人</a:t>
            </a:r>
            <a:endParaRPr lang="zh-CN" altLang="en-US" sz="2000" dirty="0">
              <a:latin typeface="Tahoma" panose="020B0604030504040204" pitchFamily="34" charset="0"/>
              <a:ea typeface="黑体" panose="02010609060101010101" pitchFamily="2" charset="-122"/>
            </a:endParaRPr>
          </a:p>
        </p:txBody>
      </p:sp>
      <p:sp>
        <p:nvSpPr>
          <p:cNvPr id="46113" name="Text Box 50"/>
          <p:cNvSpPr txBox="1"/>
          <p:nvPr/>
        </p:nvSpPr>
        <p:spPr>
          <a:xfrm>
            <a:off x="5795963" y="3141663"/>
            <a:ext cx="863600" cy="396875"/>
          </a:xfrm>
          <a:prstGeom prst="rect">
            <a:avLst/>
          </a:prstGeom>
          <a:noFill/>
          <a:ln w="9525">
            <a:noFill/>
          </a:ln>
        </p:spPr>
        <p:txBody>
          <a:bodyPr anchor="t">
            <a:spAutoFit/>
          </a:bodyPr>
          <a:p>
            <a:pPr>
              <a:spcBef>
                <a:spcPct val="50000"/>
              </a:spcBef>
            </a:pPr>
            <a:r>
              <a:rPr lang="zh-CN" altLang="en-US" sz="2000" dirty="0">
                <a:latin typeface="Tahoma" panose="020B0604030504040204" pitchFamily="34" charset="0"/>
                <a:ea typeface="黑体" panose="02010609060101010101" pitchFamily="2" charset="-122"/>
              </a:rPr>
              <a:t>企业</a:t>
            </a:r>
            <a:endParaRPr lang="zh-CN" altLang="en-US" sz="2000" dirty="0">
              <a:latin typeface="Tahoma" panose="020B0604030504040204" pitchFamily="34" charset="0"/>
              <a:ea typeface="黑体" panose="02010609060101010101" pitchFamily="2" charset="-122"/>
            </a:endParaRPr>
          </a:p>
        </p:txBody>
      </p:sp>
      <p:sp>
        <p:nvSpPr>
          <p:cNvPr id="46114" name="Text Box 51"/>
          <p:cNvSpPr txBox="1"/>
          <p:nvPr/>
        </p:nvSpPr>
        <p:spPr>
          <a:xfrm>
            <a:off x="7596188" y="3213100"/>
            <a:ext cx="863600" cy="396875"/>
          </a:xfrm>
          <a:prstGeom prst="rect">
            <a:avLst/>
          </a:prstGeom>
          <a:noFill/>
          <a:ln w="9525">
            <a:noFill/>
          </a:ln>
        </p:spPr>
        <p:txBody>
          <a:bodyPr anchor="t">
            <a:spAutoFit/>
          </a:bodyPr>
          <a:p>
            <a:pPr>
              <a:spcBef>
                <a:spcPct val="50000"/>
              </a:spcBef>
            </a:pPr>
            <a:r>
              <a:rPr lang="zh-CN" altLang="en-US" sz="2000" dirty="0">
                <a:latin typeface="Tahoma" panose="020B0604030504040204" pitchFamily="34" charset="0"/>
                <a:ea typeface="黑体" panose="02010609060101010101" pitchFamily="2" charset="-122"/>
              </a:rPr>
              <a:t>政府</a:t>
            </a:r>
            <a:endParaRPr lang="zh-CN" altLang="en-US" sz="2000" dirty="0">
              <a:latin typeface="Tahoma" panose="020B0604030504040204" pitchFamily="34" charset="0"/>
              <a:ea typeface="黑体" panose="02010609060101010101" pitchFamily="2" charset="-122"/>
            </a:endParaRPr>
          </a:p>
        </p:txBody>
      </p:sp>
      <p:sp>
        <p:nvSpPr>
          <p:cNvPr id="46115" name="Text Box 52"/>
          <p:cNvSpPr txBox="1"/>
          <p:nvPr/>
        </p:nvSpPr>
        <p:spPr>
          <a:xfrm>
            <a:off x="4572000" y="4724400"/>
            <a:ext cx="1225550" cy="396875"/>
          </a:xfrm>
          <a:prstGeom prst="rect">
            <a:avLst/>
          </a:prstGeom>
          <a:noFill/>
          <a:ln w="9525">
            <a:noFill/>
          </a:ln>
        </p:spPr>
        <p:txBody>
          <a:bodyPr anchor="t">
            <a:spAutoFit/>
          </a:bodyPr>
          <a:p>
            <a:pPr>
              <a:spcBef>
                <a:spcPct val="50000"/>
              </a:spcBef>
            </a:pPr>
            <a:r>
              <a:rPr lang="zh-CN" altLang="en-US" sz="2000" dirty="0">
                <a:latin typeface="Tahoma" panose="020B0604030504040204" pitchFamily="34" charset="0"/>
                <a:ea typeface="黑体" panose="02010609060101010101" pitchFamily="2" charset="-122"/>
              </a:rPr>
              <a:t>新顾客</a:t>
            </a:r>
            <a:endParaRPr lang="zh-CN" altLang="en-US" sz="2000" dirty="0">
              <a:latin typeface="Tahoma" panose="020B0604030504040204" pitchFamily="34" charset="0"/>
              <a:ea typeface="黑体" panose="02010609060101010101" pitchFamily="2" charset="-122"/>
            </a:endParaRPr>
          </a:p>
        </p:txBody>
      </p:sp>
      <p:sp>
        <p:nvSpPr>
          <p:cNvPr id="46116" name="Text Box 53"/>
          <p:cNvSpPr txBox="1"/>
          <p:nvPr/>
        </p:nvSpPr>
        <p:spPr>
          <a:xfrm>
            <a:off x="7667625" y="4724400"/>
            <a:ext cx="1225550" cy="396875"/>
          </a:xfrm>
          <a:prstGeom prst="rect">
            <a:avLst/>
          </a:prstGeom>
          <a:noFill/>
          <a:ln w="9525">
            <a:noFill/>
          </a:ln>
        </p:spPr>
        <p:txBody>
          <a:bodyPr anchor="t">
            <a:spAutoFit/>
          </a:bodyPr>
          <a:p>
            <a:pPr>
              <a:spcBef>
                <a:spcPct val="50000"/>
              </a:spcBef>
            </a:pPr>
            <a:r>
              <a:rPr lang="zh-CN" altLang="en-US" sz="2000" dirty="0">
                <a:latin typeface="Tahoma" panose="020B0604030504040204" pitchFamily="34" charset="0"/>
                <a:ea typeface="黑体" panose="02010609060101010101" pitchFamily="2" charset="-122"/>
              </a:rPr>
              <a:t>老顾客</a:t>
            </a:r>
            <a:endParaRPr lang="zh-CN" altLang="en-US" sz="2000" dirty="0">
              <a:latin typeface="Tahoma" panose="020B0604030504040204" pitchFamily="34" charset="0"/>
              <a:ea typeface="黑体" panose="02010609060101010101" pitchFamily="2" charset="-122"/>
            </a:endParaRPr>
          </a:p>
        </p:txBody>
      </p:sp>
      <p:sp>
        <p:nvSpPr>
          <p:cNvPr id="46117" name="Text Box 54"/>
          <p:cNvSpPr txBox="1"/>
          <p:nvPr/>
        </p:nvSpPr>
        <p:spPr>
          <a:xfrm>
            <a:off x="4572000" y="5876925"/>
            <a:ext cx="863600" cy="396875"/>
          </a:xfrm>
          <a:prstGeom prst="rect">
            <a:avLst/>
          </a:prstGeom>
          <a:noFill/>
          <a:ln w="9525">
            <a:noFill/>
          </a:ln>
        </p:spPr>
        <p:txBody>
          <a:bodyPr anchor="t">
            <a:spAutoFit/>
          </a:bodyPr>
          <a:p>
            <a:pPr>
              <a:spcBef>
                <a:spcPct val="50000"/>
              </a:spcBef>
            </a:pPr>
            <a:r>
              <a:rPr lang="zh-CN" altLang="en-US" sz="2000" dirty="0">
                <a:latin typeface="Tahoma" panose="020B0604030504040204" pitchFamily="34" charset="0"/>
                <a:ea typeface="黑体" panose="02010609060101010101" pitchFamily="2" charset="-122"/>
              </a:rPr>
              <a:t>学生</a:t>
            </a:r>
            <a:endParaRPr lang="zh-CN" altLang="en-US" sz="2000" dirty="0">
              <a:latin typeface="Tahoma" panose="020B0604030504040204" pitchFamily="34" charset="0"/>
              <a:ea typeface="黑体" panose="02010609060101010101" pitchFamily="2" charset="-122"/>
            </a:endParaRPr>
          </a:p>
        </p:txBody>
      </p:sp>
      <p:sp>
        <p:nvSpPr>
          <p:cNvPr id="46118" name="Text Box 55"/>
          <p:cNvSpPr txBox="1"/>
          <p:nvPr/>
        </p:nvSpPr>
        <p:spPr>
          <a:xfrm>
            <a:off x="5940425" y="5876925"/>
            <a:ext cx="1150938" cy="396875"/>
          </a:xfrm>
          <a:prstGeom prst="rect">
            <a:avLst/>
          </a:prstGeom>
          <a:noFill/>
          <a:ln w="9525">
            <a:noFill/>
          </a:ln>
        </p:spPr>
        <p:txBody>
          <a:bodyPr anchor="t">
            <a:spAutoFit/>
          </a:bodyPr>
          <a:p>
            <a:pPr>
              <a:spcBef>
                <a:spcPct val="50000"/>
              </a:spcBef>
            </a:pPr>
            <a:r>
              <a:rPr lang="zh-CN" altLang="en-US" sz="2000" dirty="0">
                <a:latin typeface="Tahoma" panose="020B0604030504040204" pitchFamily="34" charset="0"/>
                <a:ea typeface="黑体" panose="02010609060101010101" pitchFamily="2" charset="-122"/>
              </a:rPr>
              <a:t>上班族</a:t>
            </a:r>
            <a:endParaRPr lang="zh-CN" altLang="en-US" sz="2000" dirty="0">
              <a:latin typeface="Tahoma" panose="020B0604030504040204" pitchFamily="34" charset="0"/>
              <a:ea typeface="黑体" panose="02010609060101010101" pitchFamily="2" charset="-122"/>
            </a:endParaRPr>
          </a:p>
        </p:txBody>
      </p:sp>
      <p:sp>
        <p:nvSpPr>
          <p:cNvPr id="46119" name="Text Box 56"/>
          <p:cNvSpPr txBox="1"/>
          <p:nvPr/>
        </p:nvSpPr>
        <p:spPr>
          <a:xfrm>
            <a:off x="7885113" y="5876925"/>
            <a:ext cx="1150937" cy="396875"/>
          </a:xfrm>
          <a:prstGeom prst="rect">
            <a:avLst/>
          </a:prstGeom>
          <a:noFill/>
          <a:ln w="9525">
            <a:noFill/>
          </a:ln>
        </p:spPr>
        <p:txBody>
          <a:bodyPr anchor="t">
            <a:spAutoFit/>
          </a:bodyPr>
          <a:p>
            <a:pPr>
              <a:spcBef>
                <a:spcPct val="50000"/>
              </a:spcBef>
            </a:pPr>
            <a:r>
              <a:rPr lang="zh-CN" altLang="en-US" sz="2000" dirty="0">
                <a:latin typeface="Tahoma" panose="020B0604030504040204" pitchFamily="34" charset="0"/>
                <a:ea typeface="黑体" panose="02010609060101010101" pitchFamily="2" charset="-122"/>
              </a:rPr>
              <a:t>企业家</a:t>
            </a:r>
            <a:endParaRPr lang="zh-CN" altLang="en-US" sz="2000" dirty="0">
              <a:latin typeface="Tahoma" panose="020B0604030504040204" pitchFamily="34" charset="0"/>
              <a:ea typeface="黑体" panose="02010609060101010101" pitchFamily="2" charset="-122"/>
            </a:endParaRPr>
          </a:p>
        </p:txBody>
      </p:sp>
    </p:spTree>
  </p:cSld>
  <p:clrMapOvr>
    <a:masterClrMapping/>
  </p:clrMapOvr>
  <p:transition spd="med">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9218" name="Rectangle 2"/>
          <p:cNvSpPr>
            <a:spLocks noGrp="1"/>
          </p:cNvSpPr>
          <p:nvPr>
            <p:ph idx="1"/>
          </p:nvPr>
        </p:nvSpPr>
        <p:spPr>
          <a:xfrm>
            <a:off x="827088" y="1989138"/>
            <a:ext cx="4176712" cy="4419600"/>
          </a:xfrm>
          <a:ln/>
        </p:spPr>
        <p:txBody>
          <a:bodyPr vert="horz" wrap="square" lIns="91440" tIns="45720" rIns="91440" bIns="45720" anchor="t"/>
          <a:p>
            <a:pPr algn="just" eaLnBrk="1" hangingPunct="1">
              <a:lnSpc>
                <a:spcPct val="130000"/>
              </a:lnSpc>
            </a:pPr>
            <a:r>
              <a:rPr lang="zh-CN" altLang="en-US" sz="2400" b="1" dirty="0">
                <a:solidFill>
                  <a:srgbClr val="9900FF"/>
                </a:solidFill>
                <a:latin typeface="仿宋_GB2312" pitchFamily="49" charset="-122"/>
                <a:ea typeface="仿宋_GB2312" pitchFamily="49" charset="-122"/>
              </a:rPr>
              <a:t>有个小老板，开发研制了一种具有独特风味的小食品，单位成本是</a:t>
            </a:r>
            <a:r>
              <a:rPr lang="en-US" altLang="zh-CN" sz="2400" b="1" dirty="0">
                <a:solidFill>
                  <a:srgbClr val="9900FF"/>
                </a:solidFill>
                <a:latin typeface="仿宋_GB2312" pitchFamily="49" charset="-122"/>
                <a:ea typeface="仿宋_GB2312" pitchFamily="49" charset="-122"/>
              </a:rPr>
              <a:t>10</a:t>
            </a:r>
            <a:r>
              <a:rPr lang="zh-CN" altLang="en-US" sz="2400" b="1" dirty="0">
                <a:solidFill>
                  <a:srgbClr val="9900FF"/>
                </a:solidFill>
                <a:latin typeface="仿宋_GB2312" pitchFamily="49" charset="-122"/>
                <a:ea typeface="仿宋_GB2312" pitchFamily="49" charset="-122"/>
              </a:rPr>
              <a:t>元</a:t>
            </a:r>
            <a:r>
              <a:rPr lang="en-US" altLang="zh-CN" sz="2400" b="1" dirty="0">
                <a:solidFill>
                  <a:srgbClr val="9900FF"/>
                </a:solidFill>
                <a:latin typeface="仿宋_GB2312" pitchFamily="49" charset="-122"/>
                <a:ea typeface="仿宋_GB2312" pitchFamily="49" charset="-122"/>
              </a:rPr>
              <a:t>/</a:t>
            </a:r>
            <a:r>
              <a:rPr lang="zh-CN" altLang="en-US" sz="2400" b="1" dirty="0">
                <a:solidFill>
                  <a:srgbClr val="9900FF"/>
                </a:solidFill>
                <a:latin typeface="仿宋_GB2312" pitchFamily="49" charset="-122"/>
                <a:ea typeface="仿宋_GB2312" pitchFamily="49" charset="-122"/>
              </a:rPr>
              <a:t>袋，他想在成本的基础上赚</a:t>
            </a:r>
            <a:r>
              <a:rPr lang="en-US" altLang="zh-CN" sz="2400" b="1" dirty="0">
                <a:solidFill>
                  <a:srgbClr val="9900FF"/>
                </a:solidFill>
                <a:latin typeface="仿宋_GB2312" pitchFamily="49" charset="-122"/>
                <a:ea typeface="仿宋_GB2312" pitchFamily="49" charset="-122"/>
              </a:rPr>
              <a:t>30%</a:t>
            </a:r>
            <a:r>
              <a:rPr lang="zh-CN" altLang="en-US" sz="2400" b="1" dirty="0">
                <a:solidFill>
                  <a:srgbClr val="9900FF"/>
                </a:solidFill>
                <a:latin typeface="仿宋_GB2312" pitchFamily="49" charset="-122"/>
                <a:ea typeface="仿宋_GB2312" pitchFamily="49" charset="-122"/>
              </a:rPr>
              <a:t>的利润，于是定价为</a:t>
            </a:r>
            <a:r>
              <a:rPr lang="en-US" altLang="zh-CN" sz="2400" b="1" dirty="0">
                <a:solidFill>
                  <a:srgbClr val="9900FF"/>
                </a:solidFill>
                <a:latin typeface="仿宋_GB2312" pitchFamily="49" charset="-122"/>
                <a:ea typeface="仿宋_GB2312" pitchFamily="49" charset="-122"/>
              </a:rPr>
              <a:t>13</a:t>
            </a:r>
            <a:r>
              <a:rPr lang="zh-CN" altLang="en-US" sz="2400" b="1" dirty="0">
                <a:solidFill>
                  <a:srgbClr val="9900FF"/>
                </a:solidFill>
                <a:latin typeface="仿宋_GB2312" pitchFamily="49" charset="-122"/>
                <a:ea typeface="仿宋_GB2312" pitchFamily="49" charset="-122"/>
              </a:rPr>
              <a:t>元</a:t>
            </a:r>
            <a:r>
              <a:rPr lang="en-US" altLang="zh-CN" sz="2400" b="1" dirty="0">
                <a:solidFill>
                  <a:srgbClr val="9900FF"/>
                </a:solidFill>
                <a:latin typeface="仿宋_GB2312" pitchFamily="49" charset="-122"/>
                <a:ea typeface="仿宋_GB2312" pitchFamily="49" charset="-122"/>
              </a:rPr>
              <a:t>/</a:t>
            </a:r>
            <a:r>
              <a:rPr lang="zh-CN" altLang="en-US" sz="2400" b="1" dirty="0">
                <a:solidFill>
                  <a:srgbClr val="9900FF"/>
                </a:solidFill>
                <a:latin typeface="仿宋_GB2312" pitchFamily="49" charset="-122"/>
                <a:ea typeface="仿宋_GB2312" pitchFamily="49" charset="-122"/>
              </a:rPr>
              <a:t>袋，产品上市后，一段时间曾卖得很火，但后来却出现滞销的情况，你知道这是为什么吗？</a:t>
            </a:r>
            <a:endParaRPr lang="zh-CN" altLang="en-US" sz="2400" b="1" dirty="0">
              <a:solidFill>
                <a:srgbClr val="9900FF"/>
              </a:solidFill>
              <a:latin typeface="仿宋_GB2312" pitchFamily="49" charset="-122"/>
              <a:ea typeface="仿宋_GB2312" pitchFamily="49" charset="-122"/>
            </a:endParaRPr>
          </a:p>
        </p:txBody>
      </p:sp>
      <p:sp>
        <p:nvSpPr>
          <p:cNvPr id="9219" name="Rectangle 3"/>
          <p:cNvSpPr/>
          <p:nvPr/>
        </p:nvSpPr>
        <p:spPr>
          <a:xfrm>
            <a:off x="1403350" y="1052513"/>
            <a:ext cx="6697663" cy="641350"/>
          </a:xfrm>
          <a:prstGeom prst="rect">
            <a:avLst/>
          </a:prstGeom>
          <a:noFill/>
          <a:ln w="9525">
            <a:noFill/>
          </a:ln>
        </p:spPr>
        <p:txBody>
          <a:bodyPr anchor="t">
            <a:spAutoFit/>
          </a:bodyPr>
          <a:p>
            <a:pPr>
              <a:lnSpc>
                <a:spcPct val="90000"/>
              </a:lnSpc>
              <a:spcBef>
                <a:spcPct val="20000"/>
              </a:spcBef>
              <a:buClr>
                <a:schemeClr val="folHlink"/>
              </a:buClr>
              <a:buSzPct val="60000"/>
              <a:buFont typeface="Wingdings" panose="05000000000000000000" pitchFamily="2" charset="2"/>
            </a:pPr>
            <a:r>
              <a:rPr lang="en-US" altLang="zh-CN" sz="3200" b="1" dirty="0">
                <a:solidFill>
                  <a:schemeClr val="hlink"/>
                </a:solidFill>
                <a:latin typeface="仿宋_GB2312" pitchFamily="49" charset="-122"/>
                <a:ea typeface="仿宋_GB2312" pitchFamily="49" charset="-122"/>
              </a:rPr>
              <a:t>[</a:t>
            </a:r>
            <a:r>
              <a:rPr lang="zh-CN" altLang="en-US" sz="3200" b="1" dirty="0">
                <a:solidFill>
                  <a:schemeClr val="hlink"/>
                </a:solidFill>
                <a:latin typeface="仿宋_GB2312" pitchFamily="49" charset="-122"/>
                <a:ea typeface="仿宋_GB2312" pitchFamily="49" charset="-122"/>
              </a:rPr>
              <a:t>引例</a:t>
            </a:r>
            <a:r>
              <a:rPr lang="en-US" altLang="zh-CN" sz="3200" b="1" dirty="0">
                <a:solidFill>
                  <a:srgbClr val="9900FF"/>
                </a:solidFill>
                <a:latin typeface="仿宋_GB2312" pitchFamily="49" charset="-122"/>
                <a:ea typeface="仿宋_GB2312" pitchFamily="49" charset="-122"/>
              </a:rPr>
              <a:t>] </a:t>
            </a:r>
            <a:r>
              <a:rPr lang="zh-CN" altLang="en-US" sz="4000" b="1" dirty="0">
                <a:solidFill>
                  <a:srgbClr val="9900FF"/>
                </a:solidFill>
                <a:latin typeface="Tahoma" panose="020B0604030504040204" pitchFamily="34" charset="0"/>
                <a:ea typeface="仿宋_GB2312" pitchFamily="49" charset="-122"/>
              </a:rPr>
              <a:t>风味小食品的定价</a:t>
            </a:r>
            <a:endParaRPr lang="zh-CN" altLang="en-US" sz="4000" b="1" dirty="0">
              <a:solidFill>
                <a:srgbClr val="9900FF"/>
              </a:solidFill>
              <a:latin typeface="Tahoma" panose="020B0604030504040204" pitchFamily="34" charset="0"/>
              <a:ea typeface="仿宋_GB2312" pitchFamily="49" charset="-122"/>
            </a:endParaRPr>
          </a:p>
        </p:txBody>
      </p:sp>
      <p:pic>
        <p:nvPicPr>
          <p:cNvPr id="9220" name="Picture 4" descr="20114181144196876827"/>
          <p:cNvPicPr>
            <a:picLocks noChangeAspect="1"/>
          </p:cNvPicPr>
          <p:nvPr/>
        </p:nvPicPr>
        <p:blipFill>
          <a:blip r:embed="rId1"/>
          <a:stretch>
            <a:fillRect/>
          </a:stretch>
        </p:blipFill>
        <p:spPr>
          <a:xfrm>
            <a:off x="5435600" y="2060575"/>
            <a:ext cx="3168650" cy="4103688"/>
          </a:xfrm>
          <a:prstGeom prst="rect">
            <a:avLst/>
          </a:prstGeom>
          <a:noFill/>
          <a:ln w="9525">
            <a:noFill/>
          </a:ln>
        </p:spPr>
      </p:pic>
    </p:spTree>
  </p:cSld>
  <p:clrMapOvr>
    <a:masterClrMapping/>
  </p:clrMapOvr>
  <p:transition spd="med">
    <p:diamon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灯片编号占位符 3"/>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47106" name="矩形 2"/>
          <p:cNvSpPr>
            <a:spLocks noGrp="1"/>
          </p:cNvSpPr>
          <p:nvPr>
            <p:ph type="title" idx="4294967295"/>
          </p:nvPr>
        </p:nvSpPr>
        <p:spPr>
          <a:ln/>
        </p:spPr>
        <p:txBody>
          <a:bodyPr vert="horz" wrap="square" lIns="91440" tIns="45720" rIns="91440" bIns="45720" anchor="ctr"/>
          <a:p>
            <a:pPr eaLnBrk="1" hangingPunct="1"/>
            <a:r>
              <a:rPr lang="en-US" altLang="zh-CN" b="1" dirty="0">
                <a:solidFill>
                  <a:srgbClr val="9900FF"/>
                </a:solidFill>
                <a:ea typeface="楷体_GB2312" pitchFamily="49" charset="-122"/>
              </a:rPr>
              <a:t>  </a:t>
            </a:r>
            <a:r>
              <a:rPr lang="zh-CN" altLang="en-US" b="1" dirty="0">
                <a:solidFill>
                  <a:srgbClr val="9900FF"/>
                </a:solidFill>
                <a:ea typeface="楷体_GB2312" pitchFamily="49" charset="-122"/>
              </a:rPr>
              <a:t>不同地点不同的价格</a:t>
            </a:r>
            <a:endParaRPr lang="zh-CN" altLang="en-US" b="1" dirty="0">
              <a:solidFill>
                <a:srgbClr val="9900FF"/>
              </a:solidFill>
              <a:ea typeface="楷体_GB2312" pitchFamily="49" charset="-122"/>
            </a:endParaRPr>
          </a:p>
        </p:txBody>
      </p:sp>
      <p:grpSp>
        <p:nvGrpSpPr>
          <p:cNvPr id="47107" name="组合 3"/>
          <p:cNvGrpSpPr/>
          <p:nvPr/>
        </p:nvGrpSpPr>
        <p:grpSpPr>
          <a:xfrm>
            <a:off x="1619250" y="2636838"/>
            <a:ext cx="2160588" cy="1223962"/>
            <a:chOff x="839" y="1673"/>
            <a:chExt cx="989" cy="408"/>
          </a:xfrm>
        </p:grpSpPr>
        <p:sp>
          <p:nvSpPr>
            <p:cNvPr id="47108" name="文本框 4"/>
            <p:cNvSpPr txBox="1"/>
            <p:nvPr/>
          </p:nvSpPr>
          <p:spPr>
            <a:xfrm>
              <a:off x="839" y="1673"/>
              <a:ext cx="214" cy="234"/>
            </a:xfrm>
            <a:prstGeom prst="rect">
              <a:avLst/>
            </a:prstGeom>
            <a:noFill/>
            <a:ln w="9525">
              <a:noFill/>
            </a:ln>
          </p:spPr>
          <p:txBody>
            <a:bodyPr wrap="none" anchor="t">
              <a:spAutoFit/>
            </a:bodyPr>
            <a:p>
              <a:r>
                <a:rPr lang="en-US" altLang="zh-CN" sz="4000" dirty="0">
                  <a:solidFill>
                    <a:srgbClr val="FF0000"/>
                  </a:solidFill>
                  <a:latin typeface="Algerian" panose="04020705040A02060702" pitchFamily="82" charset="0"/>
                  <a:ea typeface="宋体" panose="02010600030101010101" pitchFamily="2" charset="-122"/>
                </a:rPr>
                <a:t>1</a:t>
              </a:r>
              <a:endParaRPr lang="en-US" altLang="zh-CN" sz="4000" dirty="0">
                <a:solidFill>
                  <a:srgbClr val="FF0000"/>
                </a:solidFill>
                <a:latin typeface="Algerian" panose="04020705040A02060702" pitchFamily="82" charset="0"/>
                <a:ea typeface="宋体" panose="02010600030101010101" pitchFamily="2" charset="-122"/>
              </a:endParaRPr>
            </a:p>
          </p:txBody>
        </p:sp>
        <p:sp>
          <p:nvSpPr>
            <p:cNvPr id="43045" name="椭圆 5"/>
            <p:cNvSpPr>
              <a:spLocks noChangeArrowheads="1"/>
            </p:cNvSpPr>
            <p:nvPr/>
          </p:nvSpPr>
          <p:spPr bwMode="auto">
            <a:xfrm>
              <a:off x="1102" y="1718"/>
              <a:ext cx="726" cy="363"/>
            </a:xfrm>
            <a:prstGeom prst="ellipse">
              <a:avLst/>
            </a:prstGeom>
            <a:gradFill rotWithShape="1">
              <a:gsLst>
                <a:gs pos="0">
                  <a:schemeClr val="bg1"/>
                </a:gs>
                <a:gs pos="100000">
                  <a:srgbClr val="FAD622"/>
                </a:gs>
              </a:gsLst>
              <a:path path="shape">
                <a:fillToRect l="50000" t="50000" r="50000" b="50000"/>
              </a:path>
            </a:gradFill>
            <a:ln w="9525">
              <a:noFill/>
              <a:round/>
            </a:ln>
            <a:effectLst>
              <a:outerShdw dist="17961" dir="2700000" algn="ctr" rotWithShape="0">
                <a:srgbClr val="968014"/>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五星级酒店</a:t>
              </a:r>
              <a:endParaRPr kumimoji="0" lang="zh-CN" altLang="en-US" sz="2000" b="0" i="0" u="none" strike="noStrike" kern="120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9900FF"/>
                  </a:solidFill>
                  <a:effectLst/>
                  <a:uLnTx/>
                  <a:uFillTx/>
                  <a:latin typeface="黑体" panose="02010609060101010101" pitchFamily="2" charset="-122"/>
                  <a:ea typeface="黑体" panose="02010609060101010101" pitchFamily="2" charset="-122"/>
                  <a:cs typeface="+mn-cs"/>
                </a:rPr>
                <a:t>30</a:t>
              </a:r>
              <a:r>
                <a:rPr kumimoji="0" lang="zh-CN" altLang="en-US" sz="2000" b="0" i="0" u="none" strike="noStrike" kern="1200" cap="none" spc="0" normalizeH="0" baseline="0" noProof="0">
                  <a:ln>
                    <a:noFill/>
                  </a:ln>
                  <a:solidFill>
                    <a:srgbClr val="9900FF"/>
                  </a:solidFill>
                  <a:effectLst/>
                  <a:uLnTx/>
                  <a:uFillTx/>
                  <a:latin typeface="黑体" panose="02010609060101010101" pitchFamily="2" charset="-122"/>
                  <a:ea typeface="黑体" panose="02010609060101010101" pitchFamily="2" charset="-122"/>
                  <a:cs typeface="+mn-cs"/>
                </a:rPr>
                <a:t>元</a:t>
              </a:r>
              <a:endParaRPr kumimoji="0" lang="zh-CN" altLang="en-US" sz="2000" b="0" i="0" u="none" strike="noStrike" kern="1200" cap="none" spc="0" normalizeH="0" baseline="0" noProof="0">
                <a:ln>
                  <a:noFill/>
                </a:ln>
                <a:solidFill>
                  <a:srgbClr val="9900FF"/>
                </a:solidFill>
                <a:effectLst/>
                <a:uLnTx/>
                <a:uFillTx/>
                <a:latin typeface="黑体" panose="02010609060101010101" pitchFamily="2" charset="-122"/>
                <a:ea typeface="黑体" panose="02010609060101010101" pitchFamily="2" charset="-122"/>
                <a:cs typeface="+mn-cs"/>
              </a:endParaRPr>
            </a:p>
          </p:txBody>
        </p:sp>
      </p:grpSp>
      <p:grpSp>
        <p:nvGrpSpPr>
          <p:cNvPr id="47110" name="组合 6"/>
          <p:cNvGrpSpPr/>
          <p:nvPr/>
        </p:nvGrpSpPr>
        <p:grpSpPr>
          <a:xfrm>
            <a:off x="3924300" y="3068638"/>
            <a:ext cx="2087563" cy="2089150"/>
            <a:chOff x="1927" y="1434"/>
            <a:chExt cx="1633" cy="1633"/>
          </a:xfrm>
        </p:grpSpPr>
        <p:sp>
          <p:nvSpPr>
            <p:cNvPr id="47111" name="椭圆 7"/>
            <p:cNvSpPr/>
            <p:nvPr/>
          </p:nvSpPr>
          <p:spPr>
            <a:xfrm>
              <a:off x="1927" y="1434"/>
              <a:ext cx="1633" cy="1633"/>
            </a:xfrm>
            <a:prstGeom prst="ellipse">
              <a:avLst/>
            </a:prstGeom>
            <a:blipFill rotWithShape="1">
              <a:blip r:embed="rId1"/>
            </a:blipFill>
            <a:ln w="9525" cap="flat" cmpd="sng">
              <a:solidFill>
                <a:srgbClr val="C0C0C0"/>
              </a:solidFill>
              <a:prstDash val="solid"/>
              <a:round/>
              <a:headEnd type="none" w="med" len="med"/>
              <a:tailEnd type="none" w="med" len="med"/>
            </a:ln>
          </p:spPr>
          <p:txBody>
            <a:bodyPr wrap="none" anchor="ctr"/>
            <a:p>
              <a:endParaRPr lang="zh-CN" altLang="zh-CN" dirty="0">
                <a:latin typeface="Arial" panose="020B0604020202020204" pitchFamily="34" charset="0"/>
                <a:ea typeface="宋体" panose="02010600030101010101" pitchFamily="2" charset="-122"/>
              </a:endParaRPr>
            </a:p>
          </p:txBody>
        </p:sp>
        <p:sp>
          <p:nvSpPr>
            <p:cNvPr id="8200" name="椭圆 8"/>
            <p:cNvSpPr>
              <a:spLocks noChangeArrowheads="1"/>
            </p:cNvSpPr>
            <p:nvPr/>
          </p:nvSpPr>
          <p:spPr bwMode="auto">
            <a:xfrm>
              <a:off x="2018" y="1525"/>
              <a:ext cx="1453" cy="1452"/>
            </a:xfrm>
            <a:prstGeom prst="ellipse">
              <a:avLst/>
            </a:prstGeom>
            <a:gradFill rotWithShape="1">
              <a:gsLst>
                <a:gs pos="0">
                  <a:srgbClr val="00FFFF"/>
                </a:gs>
                <a:gs pos="50000">
                  <a:schemeClr val="bg1"/>
                </a:gs>
                <a:gs pos="100000">
                  <a:srgbClr val="00FFFF"/>
                </a:gs>
              </a:gsLst>
              <a:lin ang="18900000" scaled="1"/>
            </a:gradFill>
            <a:ln w="9525">
              <a:solidFill>
                <a:srgbClr val="C0C0C0"/>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7113" name="椭圆 9"/>
            <p:cNvSpPr/>
            <p:nvPr/>
          </p:nvSpPr>
          <p:spPr>
            <a:xfrm>
              <a:off x="2699" y="1570"/>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47114" name="椭圆 10"/>
            <p:cNvSpPr/>
            <p:nvPr/>
          </p:nvSpPr>
          <p:spPr>
            <a:xfrm>
              <a:off x="3333" y="2205"/>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47115" name="椭圆 11"/>
            <p:cNvSpPr/>
            <p:nvPr/>
          </p:nvSpPr>
          <p:spPr>
            <a:xfrm>
              <a:off x="2064" y="2205"/>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47116" name="椭圆 12"/>
            <p:cNvSpPr/>
            <p:nvPr/>
          </p:nvSpPr>
          <p:spPr>
            <a:xfrm>
              <a:off x="2699" y="2840"/>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47117" name="椭圆 13"/>
            <p:cNvSpPr/>
            <p:nvPr/>
          </p:nvSpPr>
          <p:spPr>
            <a:xfrm>
              <a:off x="3243" y="1888"/>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47118" name="椭圆 14"/>
            <p:cNvSpPr/>
            <p:nvPr/>
          </p:nvSpPr>
          <p:spPr>
            <a:xfrm>
              <a:off x="3016" y="1661"/>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47119" name="椭圆 15"/>
            <p:cNvSpPr/>
            <p:nvPr/>
          </p:nvSpPr>
          <p:spPr>
            <a:xfrm>
              <a:off x="2381" y="1661"/>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47120" name="椭圆 16"/>
            <p:cNvSpPr/>
            <p:nvPr/>
          </p:nvSpPr>
          <p:spPr>
            <a:xfrm>
              <a:off x="2154" y="1888"/>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47121" name="椭圆 17"/>
            <p:cNvSpPr/>
            <p:nvPr/>
          </p:nvSpPr>
          <p:spPr>
            <a:xfrm>
              <a:off x="2154" y="2523"/>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47122" name="椭圆 18"/>
            <p:cNvSpPr/>
            <p:nvPr/>
          </p:nvSpPr>
          <p:spPr>
            <a:xfrm>
              <a:off x="2381" y="2750"/>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47123" name="椭圆 19"/>
            <p:cNvSpPr/>
            <p:nvPr/>
          </p:nvSpPr>
          <p:spPr>
            <a:xfrm>
              <a:off x="3016" y="2750"/>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47124" name="椭圆 20"/>
            <p:cNvSpPr/>
            <p:nvPr/>
          </p:nvSpPr>
          <p:spPr>
            <a:xfrm>
              <a:off x="3243" y="2523"/>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grpSp>
      <p:grpSp>
        <p:nvGrpSpPr>
          <p:cNvPr id="47125" name="组合 24"/>
          <p:cNvGrpSpPr/>
          <p:nvPr/>
        </p:nvGrpSpPr>
        <p:grpSpPr>
          <a:xfrm>
            <a:off x="3563938" y="1773238"/>
            <a:ext cx="2376487" cy="1079500"/>
            <a:chOff x="2299" y="947"/>
            <a:chExt cx="989" cy="408"/>
          </a:xfrm>
        </p:grpSpPr>
        <p:sp>
          <p:nvSpPr>
            <p:cNvPr id="47126" name="文本框 25"/>
            <p:cNvSpPr txBox="1"/>
            <p:nvPr/>
          </p:nvSpPr>
          <p:spPr>
            <a:xfrm>
              <a:off x="2299" y="947"/>
              <a:ext cx="294" cy="265"/>
            </a:xfrm>
            <a:prstGeom prst="rect">
              <a:avLst/>
            </a:prstGeom>
            <a:noFill/>
            <a:ln w="9525">
              <a:noFill/>
            </a:ln>
          </p:spPr>
          <p:txBody>
            <a:bodyPr anchor="t">
              <a:spAutoFit/>
            </a:bodyPr>
            <a:p>
              <a:r>
                <a:rPr lang="en-US" altLang="zh-CN" sz="4000" dirty="0">
                  <a:solidFill>
                    <a:srgbClr val="FF0000"/>
                  </a:solidFill>
                  <a:latin typeface="Algerian" panose="04020705040A02060702" pitchFamily="82" charset="0"/>
                  <a:ea typeface="宋体" panose="02010600030101010101" pitchFamily="2" charset="-122"/>
                </a:rPr>
                <a:t>2</a:t>
              </a:r>
              <a:endParaRPr lang="en-US" altLang="zh-CN" sz="4000" dirty="0">
                <a:solidFill>
                  <a:srgbClr val="FF0000"/>
                </a:solidFill>
                <a:latin typeface="Algerian" panose="04020705040A02060702" pitchFamily="82" charset="0"/>
                <a:ea typeface="宋体" panose="02010600030101010101" pitchFamily="2" charset="-122"/>
              </a:endParaRPr>
            </a:p>
          </p:txBody>
        </p:sp>
        <p:sp>
          <p:nvSpPr>
            <p:cNvPr id="43029" name="椭圆 26"/>
            <p:cNvSpPr>
              <a:spLocks noChangeArrowheads="1"/>
            </p:cNvSpPr>
            <p:nvPr/>
          </p:nvSpPr>
          <p:spPr bwMode="auto">
            <a:xfrm>
              <a:off x="2562" y="992"/>
              <a:ext cx="726" cy="363"/>
            </a:xfrm>
            <a:prstGeom prst="ellipse">
              <a:avLst/>
            </a:prstGeom>
            <a:gradFill rotWithShape="1">
              <a:gsLst>
                <a:gs pos="0">
                  <a:schemeClr val="bg1"/>
                </a:gs>
                <a:gs pos="100000">
                  <a:srgbClr val="FAD622"/>
                </a:gs>
              </a:gsLst>
              <a:path path="shape">
                <a:fillToRect l="50000" t="50000" r="50000" b="50000"/>
              </a:path>
            </a:gradFill>
            <a:ln w="9525">
              <a:noFill/>
              <a:round/>
            </a:ln>
            <a:effectLst>
              <a:outerShdw dist="17961" dir="2700000" algn="ctr" rotWithShape="0">
                <a:srgbClr val="968014"/>
              </a:outerShdw>
            </a:effectLst>
          </p:spPr>
          <p:txBody>
            <a:bodyPr wrap="none" anchor="ct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anose="05000000000000000000" pitchFamily="2" charset="2"/>
                <a:buNone/>
                <a:defRPr/>
              </a:pPr>
              <a:r>
                <a:rPr kumimoji="0" lang="zh-CN" altLang="en-US" sz="1800" b="0" i="0" u="none" strike="noStrike" kern="120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酒吧、咖啡厅</a:t>
              </a:r>
              <a:endParaRPr kumimoji="0" lang="zh-CN" altLang="en-US" sz="1800" b="0" i="0" u="none" strike="noStrike" kern="120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 </a:t>
              </a:r>
              <a:r>
                <a:rPr kumimoji="0" lang="en-US" altLang="zh-CN" sz="1800" b="0" i="0" u="none" strike="noStrike" kern="1200" cap="none" spc="0" normalizeH="0" baseline="0" noProof="0">
                  <a:ln>
                    <a:noFill/>
                  </a:ln>
                  <a:solidFill>
                    <a:srgbClr val="9900FF"/>
                  </a:solidFill>
                  <a:effectLst/>
                  <a:uLnTx/>
                  <a:uFillTx/>
                  <a:latin typeface="黑体" panose="02010609060101010101" pitchFamily="2" charset="-122"/>
                  <a:ea typeface="黑体" panose="02010609060101010101" pitchFamily="2" charset="-122"/>
                  <a:cs typeface="+mn-cs"/>
                </a:rPr>
                <a:t>5</a:t>
              </a:r>
              <a:r>
                <a:rPr kumimoji="0" lang="zh-CN" altLang="en-US" sz="1800" b="0" i="0" u="none" strike="noStrike" kern="1200" cap="none" spc="0" normalizeH="0" baseline="0" noProof="0">
                  <a:ln>
                    <a:noFill/>
                  </a:ln>
                  <a:solidFill>
                    <a:srgbClr val="9900FF"/>
                  </a:solidFill>
                  <a:effectLst/>
                  <a:uLnTx/>
                  <a:uFillTx/>
                  <a:latin typeface="黑体" panose="02010609060101010101" pitchFamily="2" charset="-122"/>
                  <a:ea typeface="黑体" panose="02010609060101010101" pitchFamily="2" charset="-122"/>
                  <a:cs typeface="+mn-cs"/>
                </a:rPr>
                <a:t>元</a:t>
              </a:r>
              <a:endParaRPr kumimoji="0" lang="zh-CN" altLang="en-US" sz="2000" b="1" i="0" u="none" strike="noStrike" kern="120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endParaRPr>
            </a:p>
          </p:txBody>
        </p:sp>
      </p:grpSp>
      <p:grpSp>
        <p:nvGrpSpPr>
          <p:cNvPr id="47128" name="组合 27"/>
          <p:cNvGrpSpPr/>
          <p:nvPr/>
        </p:nvGrpSpPr>
        <p:grpSpPr>
          <a:xfrm>
            <a:off x="5724525" y="2781300"/>
            <a:ext cx="2160588" cy="1223963"/>
            <a:chOff x="3786" y="1673"/>
            <a:chExt cx="989" cy="408"/>
          </a:xfrm>
        </p:grpSpPr>
        <p:sp>
          <p:nvSpPr>
            <p:cNvPr id="47129" name="文本框 28"/>
            <p:cNvSpPr txBox="1"/>
            <p:nvPr/>
          </p:nvSpPr>
          <p:spPr>
            <a:xfrm>
              <a:off x="3786" y="1673"/>
              <a:ext cx="214" cy="234"/>
            </a:xfrm>
            <a:prstGeom prst="rect">
              <a:avLst/>
            </a:prstGeom>
            <a:noFill/>
            <a:ln w="9525">
              <a:noFill/>
            </a:ln>
          </p:spPr>
          <p:txBody>
            <a:bodyPr wrap="none" anchor="t">
              <a:spAutoFit/>
            </a:bodyPr>
            <a:p>
              <a:r>
                <a:rPr lang="en-US" altLang="zh-CN" sz="4000" dirty="0">
                  <a:solidFill>
                    <a:srgbClr val="FF0000"/>
                  </a:solidFill>
                  <a:latin typeface="Algerian" panose="04020705040A02060702" pitchFamily="82" charset="0"/>
                  <a:ea typeface="宋体" panose="02010600030101010101" pitchFamily="2" charset="-122"/>
                </a:rPr>
                <a:t>3</a:t>
              </a:r>
              <a:endParaRPr lang="en-US" altLang="zh-CN" sz="4000" dirty="0">
                <a:solidFill>
                  <a:srgbClr val="FF0000"/>
                </a:solidFill>
                <a:latin typeface="Algerian" panose="04020705040A02060702" pitchFamily="82" charset="0"/>
                <a:ea typeface="宋体" panose="02010600030101010101" pitchFamily="2" charset="-122"/>
              </a:endParaRPr>
            </a:p>
          </p:txBody>
        </p:sp>
        <p:sp>
          <p:nvSpPr>
            <p:cNvPr id="43027" name="椭圆 29"/>
            <p:cNvSpPr>
              <a:spLocks noChangeArrowheads="1"/>
            </p:cNvSpPr>
            <p:nvPr/>
          </p:nvSpPr>
          <p:spPr bwMode="auto">
            <a:xfrm>
              <a:off x="4049" y="1718"/>
              <a:ext cx="726" cy="363"/>
            </a:xfrm>
            <a:prstGeom prst="ellipse">
              <a:avLst/>
            </a:prstGeom>
            <a:gradFill rotWithShape="1">
              <a:gsLst>
                <a:gs pos="0">
                  <a:schemeClr val="bg1"/>
                </a:gs>
                <a:gs pos="100000">
                  <a:srgbClr val="FAD622"/>
                </a:gs>
              </a:gsLst>
              <a:path path="shape">
                <a:fillToRect l="50000" t="50000" r="50000" b="50000"/>
              </a:path>
            </a:gradFill>
            <a:ln w="9525">
              <a:noFill/>
              <a:round/>
            </a:ln>
            <a:effectLst>
              <a:outerShdw dist="17961" dir="2700000" algn="ctr" rotWithShape="0">
                <a:srgbClr val="968014"/>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电影院</a:t>
              </a:r>
              <a:endParaRPr kumimoji="0" lang="zh-CN" altLang="en-US" sz="2000" b="0" i="0" u="none" strike="noStrike" kern="120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9900FF"/>
                  </a:solidFill>
                  <a:effectLst/>
                  <a:uLnTx/>
                  <a:uFillTx/>
                  <a:latin typeface="黑体" panose="02010609060101010101" pitchFamily="2" charset="-122"/>
                  <a:ea typeface="黑体" panose="02010609060101010101" pitchFamily="2" charset="-122"/>
                  <a:cs typeface="+mn-cs"/>
                </a:rPr>
                <a:t>6</a:t>
              </a:r>
              <a:r>
                <a:rPr kumimoji="0" lang="zh-CN" altLang="en-US" sz="2000" b="0" i="0" u="none" strike="noStrike" kern="1200" cap="none" spc="0" normalizeH="0" baseline="0" noProof="0">
                  <a:ln>
                    <a:noFill/>
                  </a:ln>
                  <a:solidFill>
                    <a:srgbClr val="9900FF"/>
                  </a:solidFill>
                  <a:effectLst/>
                  <a:uLnTx/>
                  <a:uFillTx/>
                  <a:latin typeface="黑体" panose="02010609060101010101" pitchFamily="2" charset="-122"/>
                  <a:ea typeface="黑体" panose="02010609060101010101" pitchFamily="2" charset="-122"/>
                  <a:cs typeface="+mn-cs"/>
                </a:rPr>
                <a:t>元</a:t>
              </a:r>
              <a:endParaRPr kumimoji="0" lang="zh-CN" altLang="en-US" sz="2000" b="0" i="0" u="none" strike="noStrike" kern="1200" cap="none" spc="0" normalizeH="0" baseline="0" noProof="0">
                <a:ln>
                  <a:noFill/>
                </a:ln>
                <a:solidFill>
                  <a:srgbClr val="9900FF"/>
                </a:solidFill>
                <a:effectLst/>
                <a:uLnTx/>
                <a:uFillTx/>
                <a:latin typeface="黑体" panose="02010609060101010101" pitchFamily="2" charset="-122"/>
                <a:ea typeface="黑体" panose="02010609060101010101" pitchFamily="2" charset="-122"/>
                <a:cs typeface="+mn-cs"/>
              </a:endParaRPr>
            </a:p>
          </p:txBody>
        </p:sp>
      </p:grpSp>
      <p:grpSp>
        <p:nvGrpSpPr>
          <p:cNvPr id="47131" name="组合 30"/>
          <p:cNvGrpSpPr/>
          <p:nvPr/>
        </p:nvGrpSpPr>
        <p:grpSpPr>
          <a:xfrm>
            <a:off x="5940425" y="4365625"/>
            <a:ext cx="2232025" cy="1223963"/>
            <a:chOff x="3796" y="2705"/>
            <a:chExt cx="989" cy="408"/>
          </a:xfrm>
        </p:grpSpPr>
        <p:sp>
          <p:nvSpPr>
            <p:cNvPr id="47132" name="文本框 31"/>
            <p:cNvSpPr txBox="1"/>
            <p:nvPr/>
          </p:nvSpPr>
          <p:spPr>
            <a:xfrm>
              <a:off x="3796" y="2705"/>
              <a:ext cx="207" cy="234"/>
            </a:xfrm>
            <a:prstGeom prst="rect">
              <a:avLst/>
            </a:prstGeom>
            <a:noFill/>
            <a:ln w="9525">
              <a:noFill/>
            </a:ln>
          </p:spPr>
          <p:txBody>
            <a:bodyPr wrap="none" anchor="t">
              <a:spAutoFit/>
            </a:bodyPr>
            <a:p>
              <a:r>
                <a:rPr lang="en-US" altLang="zh-CN" sz="4000" dirty="0">
                  <a:solidFill>
                    <a:srgbClr val="FF0000"/>
                  </a:solidFill>
                  <a:latin typeface="Algerian" panose="04020705040A02060702" pitchFamily="82" charset="0"/>
                  <a:ea typeface="宋体" panose="02010600030101010101" pitchFamily="2" charset="-122"/>
                </a:rPr>
                <a:t>4</a:t>
              </a:r>
              <a:endParaRPr lang="en-US" altLang="zh-CN" sz="4000" dirty="0">
                <a:solidFill>
                  <a:srgbClr val="FF0000"/>
                </a:solidFill>
                <a:latin typeface="Algerian" panose="04020705040A02060702" pitchFamily="82" charset="0"/>
                <a:ea typeface="宋体" panose="02010600030101010101" pitchFamily="2" charset="-122"/>
              </a:endParaRPr>
            </a:p>
          </p:txBody>
        </p:sp>
        <p:sp>
          <p:nvSpPr>
            <p:cNvPr id="43025" name="椭圆 32"/>
            <p:cNvSpPr>
              <a:spLocks noChangeArrowheads="1"/>
            </p:cNvSpPr>
            <p:nvPr/>
          </p:nvSpPr>
          <p:spPr bwMode="auto">
            <a:xfrm>
              <a:off x="4059" y="2750"/>
              <a:ext cx="726" cy="363"/>
            </a:xfrm>
            <a:prstGeom prst="ellipse">
              <a:avLst/>
            </a:prstGeom>
            <a:gradFill rotWithShape="1">
              <a:gsLst>
                <a:gs pos="0">
                  <a:schemeClr val="bg1"/>
                </a:gs>
                <a:gs pos="100000">
                  <a:srgbClr val="FAD622"/>
                </a:gs>
              </a:gsLst>
              <a:path path="shape">
                <a:fillToRect l="50000" t="50000" r="50000" b="50000"/>
              </a:path>
            </a:gradFill>
            <a:ln w="9525">
              <a:noFill/>
              <a:round/>
            </a:ln>
            <a:effectLst>
              <a:outerShdw dist="17961" dir="2700000" algn="ctr" rotWithShape="0">
                <a:srgbClr val="968014"/>
              </a:outerShdw>
            </a:effectLst>
          </p:spPr>
          <p:txBody>
            <a:bodyPr wrap="none" anchor="ct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anose="05000000000000000000" pitchFamily="2" charset="2"/>
                <a:buNone/>
                <a:defRPr/>
              </a:pPr>
              <a:r>
                <a:rPr kumimoji="0" lang="zh-CN" altLang="en-US" sz="2000" b="0" i="0" u="none" strike="noStrike" kern="120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商业街、公园</a:t>
              </a:r>
              <a:endParaRPr kumimoji="0" lang="zh-CN" altLang="en-US" sz="2000" b="0" i="0" u="none" strike="noStrike" kern="120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endParaRPr>
            </a:p>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anose="05000000000000000000" pitchFamily="2" charset="2"/>
                <a:buNone/>
                <a:defRPr/>
              </a:pPr>
              <a:r>
                <a:rPr kumimoji="0" lang="en-US" altLang="zh-CN" sz="2000" b="0" i="0" u="none" strike="noStrike" kern="1200" cap="none" spc="0" normalizeH="0" baseline="0" noProof="0">
                  <a:ln>
                    <a:noFill/>
                  </a:ln>
                  <a:solidFill>
                    <a:srgbClr val="9900FF"/>
                  </a:solidFill>
                  <a:effectLst/>
                  <a:uLnTx/>
                  <a:uFillTx/>
                  <a:latin typeface="黑体" panose="02010609060101010101" pitchFamily="2" charset="-122"/>
                  <a:ea typeface="黑体" panose="02010609060101010101" pitchFamily="2" charset="-122"/>
                  <a:cs typeface="+mn-cs"/>
                </a:rPr>
                <a:t>3</a:t>
              </a:r>
              <a:r>
                <a:rPr kumimoji="0" lang="zh-CN" altLang="en-US" sz="2000" b="0" i="0" u="none" strike="noStrike" kern="1200" cap="none" spc="0" normalizeH="0" baseline="0" noProof="0">
                  <a:ln>
                    <a:noFill/>
                  </a:ln>
                  <a:solidFill>
                    <a:srgbClr val="9900FF"/>
                  </a:solidFill>
                  <a:effectLst/>
                  <a:uLnTx/>
                  <a:uFillTx/>
                  <a:latin typeface="黑体" panose="02010609060101010101" pitchFamily="2" charset="-122"/>
                  <a:ea typeface="黑体" panose="02010609060101010101" pitchFamily="2" charset="-122"/>
                  <a:cs typeface="+mn-cs"/>
                </a:rPr>
                <a:t>元</a:t>
              </a:r>
              <a:endParaRPr kumimoji="0" lang="zh-CN" altLang="en-US" sz="2000" b="0" i="0" u="none" strike="noStrike" kern="1200" cap="none" spc="0" normalizeH="0" baseline="0" noProof="0">
                <a:ln>
                  <a:noFill/>
                </a:ln>
                <a:solidFill>
                  <a:srgbClr val="9900FF"/>
                </a:solidFill>
                <a:effectLst/>
                <a:uLnTx/>
                <a:uFillTx/>
                <a:latin typeface="黑体" panose="02010609060101010101" pitchFamily="2" charset="-122"/>
                <a:ea typeface="黑体" panose="02010609060101010101" pitchFamily="2" charset="-122"/>
                <a:cs typeface="+mn-cs"/>
              </a:endParaRPr>
            </a:p>
          </p:txBody>
        </p:sp>
      </p:grpSp>
      <p:grpSp>
        <p:nvGrpSpPr>
          <p:cNvPr id="47134" name="组合 33"/>
          <p:cNvGrpSpPr/>
          <p:nvPr/>
        </p:nvGrpSpPr>
        <p:grpSpPr>
          <a:xfrm>
            <a:off x="3419475" y="5157788"/>
            <a:ext cx="2506663" cy="1223962"/>
            <a:chOff x="2299" y="3430"/>
            <a:chExt cx="989" cy="408"/>
          </a:xfrm>
        </p:grpSpPr>
        <p:sp>
          <p:nvSpPr>
            <p:cNvPr id="47135" name="文本框 34"/>
            <p:cNvSpPr txBox="1"/>
            <p:nvPr/>
          </p:nvSpPr>
          <p:spPr>
            <a:xfrm>
              <a:off x="2299" y="3430"/>
              <a:ext cx="184" cy="234"/>
            </a:xfrm>
            <a:prstGeom prst="rect">
              <a:avLst/>
            </a:prstGeom>
            <a:noFill/>
            <a:ln w="9525">
              <a:noFill/>
            </a:ln>
          </p:spPr>
          <p:txBody>
            <a:bodyPr wrap="none" anchor="t">
              <a:spAutoFit/>
            </a:bodyPr>
            <a:p>
              <a:r>
                <a:rPr lang="en-US" altLang="zh-CN" sz="4000" dirty="0">
                  <a:solidFill>
                    <a:srgbClr val="FF0000"/>
                  </a:solidFill>
                  <a:latin typeface="Algerian" panose="04020705040A02060702" pitchFamily="82" charset="0"/>
                  <a:ea typeface="宋体" panose="02010600030101010101" pitchFamily="2" charset="-122"/>
                </a:rPr>
                <a:t>5</a:t>
              </a:r>
              <a:endParaRPr lang="en-US" altLang="zh-CN" sz="4000" dirty="0">
                <a:solidFill>
                  <a:srgbClr val="FF0000"/>
                </a:solidFill>
                <a:latin typeface="Algerian" panose="04020705040A02060702" pitchFamily="82" charset="0"/>
                <a:ea typeface="宋体" panose="02010600030101010101" pitchFamily="2" charset="-122"/>
              </a:endParaRPr>
            </a:p>
          </p:txBody>
        </p:sp>
        <p:sp>
          <p:nvSpPr>
            <p:cNvPr id="43023" name="椭圆 35"/>
            <p:cNvSpPr>
              <a:spLocks noChangeArrowheads="1"/>
            </p:cNvSpPr>
            <p:nvPr/>
          </p:nvSpPr>
          <p:spPr bwMode="auto">
            <a:xfrm>
              <a:off x="2562" y="3475"/>
              <a:ext cx="726" cy="363"/>
            </a:xfrm>
            <a:prstGeom prst="ellipse">
              <a:avLst/>
            </a:prstGeom>
            <a:gradFill rotWithShape="1">
              <a:gsLst>
                <a:gs pos="0">
                  <a:schemeClr val="bg1"/>
                </a:gs>
                <a:gs pos="100000">
                  <a:srgbClr val="FAD622"/>
                </a:gs>
              </a:gsLst>
              <a:path path="shape">
                <a:fillToRect l="50000" t="50000" r="50000" b="50000"/>
              </a:path>
            </a:gradFill>
            <a:ln w="9525">
              <a:noFill/>
              <a:round/>
            </a:ln>
            <a:effectLst>
              <a:outerShdw dist="17961" dir="2700000" algn="ctr" rotWithShape="0">
                <a:srgbClr val="968014"/>
              </a:outerShdw>
            </a:effectLst>
          </p:spPr>
          <p:txBody>
            <a:bodyPr wrap="none" anchor="ct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anose="05000000000000000000" pitchFamily="2" charset="2"/>
                <a:buNone/>
                <a:defRPr/>
              </a:pPr>
              <a:r>
                <a:rPr kumimoji="0" lang="en-US" altLang="zh-CN" sz="2000" b="0" i="0" u="none" strike="noStrike" kern="120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24</a:t>
              </a:r>
              <a:r>
                <a:rPr kumimoji="0" lang="zh-CN" altLang="en-US" sz="2000" b="0" i="0" u="none" strike="noStrike" kern="120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小时便利店</a:t>
              </a:r>
              <a:endParaRPr kumimoji="0" lang="zh-CN" altLang="en-US" sz="2000" b="0" i="0" u="none" strike="noStrike" kern="120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endParaRPr>
            </a:p>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anose="05000000000000000000" pitchFamily="2" charset="2"/>
                <a:buNone/>
                <a:defRPr/>
              </a:pPr>
              <a:r>
                <a:rPr kumimoji="0" lang="en-US" altLang="zh-CN" sz="2000" b="0" i="0" u="none" strike="noStrike" kern="1200" cap="none" spc="0" normalizeH="0" baseline="0" noProof="0">
                  <a:ln>
                    <a:noFill/>
                  </a:ln>
                  <a:solidFill>
                    <a:srgbClr val="9900FF"/>
                  </a:solidFill>
                  <a:effectLst/>
                  <a:uLnTx/>
                  <a:uFillTx/>
                  <a:latin typeface="黑体" panose="02010609060101010101" pitchFamily="2" charset="-122"/>
                  <a:ea typeface="黑体" panose="02010609060101010101" pitchFamily="2" charset="-122"/>
                  <a:cs typeface="+mn-cs"/>
                </a:rPr>
                <a:t>2</a:t>
              </a:r>
              <a:r>
                <a:rPr kumimoji="0" lang="zh-CN" altLang="en-US" sz="2000" b="0" i="0" u="none" strike="noStrike" kern="1200" cap="none" spc="0" normalizeH="0" baseline="0" noProof="0">
                  <a:ln>
                    <a:noFill/>
                  </a:ln>
                  <a:solidFill>
                    <a:srgbClr val="9900FF"/>
                  </a:solidFill>
                  <a:effectLst/>
                  <a:uLnTx/>
                  <a:uFillTx/>
                  <a:latin typeface="黑体" panose="02010609060101010101" pitchFamily="2" charset="-122"/>
                  <a:ea typeface="黑体" panose="02010609060101010101" pitchFamily="2" charset="-122"/>
                  <a:cs typeface="+mn-cs"/>
                </a:rPr>
                <a:t>元</a:t>
              </a:r>
              <a:endParaRPr kumimoji="0" lang="zh-CN" altLang="en-US" sz="2000" b="0" i="0" u="none" strike="noStrike" kern="1200" cap="none" spc="0" normalizeH="0" baseline="0" noProof="0">
                <a:ln>
                  <a:noFill/>
                </a:ln>
                <a:solidFill>
                  <a:srgbClr val="9900FF"/>
                </a:solidFill>
                <a:effectLst/>
                <a:uLnTx/>
                <a:uFillTx/>
                <a:latin typeface="黑体" panose="02010609060101010101" pitchFamily="2" charset="-122"/>
                <a:ea typeface="黑体" panose="02010609060101010101" pitchFamily="2" charset="-122"/>
                <a:cs typeface="+mn-cs"/>
              </a:endParaRPr>
            </a:p>
          </p:txBody>
        </p:sp>
      </p:grpSp>
      <p:grpSp>
        <p:nvGrpSpPr>
          <p:cNvPr id="47137" name="组合 36"/>
          <p:cNvGrpSpPr/>
          <p:nvPr/>
        </p:nvGrpSpPr>
        <p:grpSpPr>
          <a:xfrm>
            <a:off x="1331913" y="4221163"/>
            <a:ext cx="2447925" cy="1295400"/>
            <a:chOff x="839" y="2716"/>
            <a:chExt cx="989" cy="408"/>
          </a:xfrm>
        </p:grpSpPr>
        <p:sp>
          <p:nvSpPr>
            <p:cNvPr id="47138" name="文本框 37"/>
            <p:cNvSpPr txBox="1"/>
            <p:nvPr/>
          </p:nvSpPr>
          <p:spPr>
            <a:xfrm>
              <a:off x="839" y="2716"/>
              <a:ext cx="189" cy="221"/>
            </a:xfrm>
            <a:prstGeom prst="rect">
              <a:avLst/>
            </a:prstGeom>
            <a:noFill/>
            <a:ln w="9525">
              <a:noFill/>
            </a:ln>
          </p:spPr>
          <p:txBody>
            <a:bodyPr wrap="none" anchor="t">
              <a:spAutoFit/>
            </a:bodyPr>
            <a:p>
              <a:r>
                <a:rPr lang="en-US" altLang="zh-CN" sz="4000" dirty="0">
                  <a:solidFill>
                    <a:srgbClr val="FF0000"/>
                  </a:solidFill>
                  <a:latin typeface="Algerian" panose="04020705040A02060702" pitchFamily="82" charset="0"/>
                  <a:ea typeface="宋体" panose="02010600030101010101" pitchFamily="2" charset="-122"/>
                </a:rPr>
                <a:t>6</a:t>
              </a:r>
              <a:endParaRPr lang="en-US" altLang="zh-CN" sz="4000" dirty="0">
                <a:solidFill>
                  <a:srgbClr val="FF0000"/>
                </a:solidFill>
                <a:latin typeface="Algerian" panose="04020705040A02060702" pitchFamily="82" charset="0"/>
                <a:ea typeface="宋体" panose="02010600030101010101" pitchFamily="2" charset="-122"/>
              </a:endParaRPr>
            </a:p>
          </p:txBody>
        </p:sp>
        <p:sp>
          <p:nvSpPr>
            <p:cNvPr id="43021" name="椭圆 38"/>
            <p:cNvSpPr>
              <a:spLocks noChangeArrowheads="1"/>
            </p:cNvSpPr>
            <p:nvPr/>
          </p:nvSpPr>
          <p:spPr bwMode="auto">
            <a:xfrm>
              <a:off x="1102" y="2761"/>
              <a:ext cx="726" cy="363"/>
            </a:xfrm>
            <a:prstGeom prst="ellipse">
              <a:avLst/>
            </a:prstGeom>
            <a:gradFill rotWithShape="1">
              <a:gsLst>
                <a:gs pos="0">
                  <a:schemeClr val="bg1"/>
                </a:gs>
                <a:gs pos="100000">
                  <a:srgbClr val="FAD622"/>
                </a:gs>
              </a:gsLst>
              <a:path path="shape">
                <a:fillToRect l="50000" t="50000" r="50000" b="50000"/>
              </a:path>
            </a:gradFill>
            <a:ln w="9525">
              <a:noFill/>
              <a:round/>
            </a:ln>
            <a:effectLst>
              <a:outerShdw dist="17961" dir="2700000" algn="ctr" rotWithShape="0">
                <a:srgbClr val="968014"/>
              </a:outerShdw>
            </a:effectLst>
          </p:spPr>
          <p:txBody>
            <a:bodyPr wrap="none" anchor="ct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anose="05000000000000000000" pitchFamily="2" charset="2"/>
                <a:buNone/>
                <a:defRPr/>
              </a:pPr>
              <a:r>
                <a:rPr kumimoji="0" lang="zh-CN" altLang="en-US" sz="1800" b="0" i="0" u="none" strike="noStrike" kern="120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沃尔玛、家乐福</a:t>
              </a:r>
              <a:endParaRPr kumimoji="0" lang="zh-CN" altLang="en-US" sz="1800" b="0" i="0" u="none" strike="noStrike" kern="120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endParaRPr>
            </a:p>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anose="05000000000000000000" pitchFamily="2" charset="2"/>
                <a:buNone/>
                <a:defRPr/>
              </a:pPr>
              <a:r>
                <a:rPr kumimoji="0" lang="en-US" altLang="zh-CN" sz="1800" b="0" i="0" u="none" strike="noStrike" kern="1200" cap="none" spc="0" normalizeH="0" baseline="0" noProof="0">
                  <a:ln>
                    <a:noFill/>
                  </a:ln>
                  <a:solidFill>
                    <a:srgbClr val="9900FF"/>
                  </a:solidFill>
                  <a:effectLst/>
                  <a:uLnTx/>
                  <a:uFillTx/>
                  <a:latin typeface="黑体" panose="02010609060101010101" pitchFamily="2" charset="-122"/>
                  <a:ea typeface="黑体" panose="02010609060101010101" pitchFamily="2" charset="-122"/>
                  <a:cs typeface="+mn-cs"/>
                </a:rPr>
                <a:t>1.7</a:t>
              </a:r>
              <a:r>
                <a:rPr kumimoji="0" lang="zh-CN" altLang="en-US" sz="1800" b="0" i="0" u="none" strike="noStrike" kern="1200" cap="none" spc="0" normalizeH="0" baseline="0" noProof="0">
                  <a:ln>
                    <a:noFill/>
                  </a:ln>
                  <a:solidFill>
                    <a:srgbClr val="9900FF"/>
                  </a:solidFill>
                  <a:effectLst/>
                  <a:uLnTx/>
                  <a:uFillTx/>
                  <a:latin typeface="黑体" panose="02010609060101010101" pitchFamily="2" charset="-122"/>
                  <a:ea typeface="黑体" panose="02010609060101010101" pitchFamily="2" charset="-122"/>
                  <a:cs typeface="+mn-cs"/>
                </a:rPr>
                <a:t>元</a:t>
              </a:r>
              <a:endParaRPr kumimoji="0" lang="zh-CN" altLang="en-US" sz="1800" b="0" i="0" u="none" strike="noStrike" kern="1200" cap="none" spc="0" normalizeH="0" baseline="0" noProof="0">
                <a:ln>
                  <a:noFill/>
                </a:ln>
                <a:solidFill>
                  <a:srgbClr val="9900FF"/>
                </a:solidFill>
                <a:effectLst/>
                <a:uLnTx/>
                <a:uFillTx/>
                <a:latin typeface="黑体" panose="02010609060101010101" pitchFamily="2" charset="-122"/>
                <a:ea typeface="黑体" panose="02010609060101010101" pitchFamily="2" charset="-122"/>
                <a:cs typeface="+mn-cs"/>
              </a:endParaRPr>
            </a:p>
          </p:txBody>
        </p:sp>
      </p:grpSp>
      <p:pic>
        <p:nvPicPr>
          <p:cNvPr id="47140" name="Picture 36" descr="7e7f79096884789c3ac76329"/>
          <p:cNvPicPr>
            <a:picLocks noChangeAspect="1"/>
          </p:cNvPicPr>
          <p:nvPr/>
        </p:nvPicPr>
        <p:blipFill>
          <a:blip r:embed="rId2"/>
          <a:stretch>
            <a:fillRect/>
          </a:stretch>
        </p:blipFill>
        <p:spPr>
          <a:xfrm>
            <a:off x="4284663" y="3429000"/>
            <a:ext cx="1366837" cy="1439863"/>
          </a:xfrm>
          <a:prstGeom prst="rect">
            <a:avLst/>
          </a:prstGeom>
          <a:noFill/>
          <a:ln w="9525">
            <a:noFill/>
          </a:ln>
        </p:spPr>
      </p:pic>
    </p:spTree>
  </p:cSld>
  <p:clrMapOvr>
    <a:masterClrMapping/>
  </p:clrMapOvr>
  <p:transition spd="med">
    <p:diamon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49154" name="Rectangle 2"/>
          <p:cNvSpPr>
            <a:spLocks noGrp="1"/>
          </p:cNvSpPr>
          <p:nvPr>
            <p:ph type="title"/>
          </p:nvPr>
        </p:nvSpPr>
        <p:spPr>
          <a:ln/>
        </p:spPr>
        <p:txBody>
          <a:bodyPr vert="horz" wrap="square" lIns="91440" tIns="45720" rIns="91440" bIns="45720" anchor="b"/>
          <a:p>
            <a:pPr eaLnBrk="1" hangingPunct="1"/>
            <a:r>
              <a:rPr lang="zh-CN" altLang="en-US" sz="3200" b="1" dirty="0">
                <a:solidFill>
                  <a:srgbClr val="9900FF"/>
                </a:solidFill>
                <a:ea typeface="仿宋_GB2312" pitchFamily="49" charset="-122"/>
              </a:rPr>
              <a:t>定价小故事</a:t>
            </a:r>
            <a:r>
              <a:rPr lang="en-US" altLang="zh-CN" sz="3200" b="1" dirty="0">
                <a:solidFill>
                  <a:srgbClr val="9900FF"/>
                </a:solidFill>
                <a:latin typeface="仿宋_GB2312" pitchFamily="49" charset="-122"/>
                <a:ea typeface="仿宋_GB2312" pitchFamily="49" charset="-122"/>
              </a:rPr>
              <a:t>3</a:t>
            </a:r>
            <a:r>
              <a:rPr lang="zh-CN" altLang="en-US" sz="3200" b="1" dirty="0">
                <a:solidFill>
                  <a:srgbClr val="9900FF"/>
                </a:solidFill>
                <a:ea typeface="仿宋_GB2312" pitchFamily="49" charset="-122"/>
              </a:rPr>
              <a:t>：</a:t>
            </a:r>
            <a:r>
              <a:rPr lang="zh-CN" altLang="en-US" b="1" dirty="0">
                <a:solidFill>
                  <a:srgbClr val="CC00FF"/>
                </a:solidFill>
                <a:ea typeface="仿宋_GB2312" pitchFamily="49" charset="-122"/>
              </a:rPr>
              <a:t>卖石头</a:t>
            </a:r>
            <a:r>
              <a:rPr lang="zh-CN" altLang="en-US" sz="3200" b="1" dirty="0">
                <a:solidFill>
                  <a:srgbClr val="9900FF"/>
                </a:solidFill>
                <a:ea typeface="仿宋_GB2312" pitchFamily="49" charset="-122"/>
              </a:rPr>
              <a:t>（</a:t>
            </a:r>
            <a:r>
              <a:rPr lang="en-US" altLang="zh-CN" sz="3200" b="1" dirty="0">
                <a:solidFill>
                  <a:srgbClr val="9900FF"/>
                </a:solidFill>
                <a:ea typeface="仿宋_GB2312" pitchFamily="49" charset="-122"/>
              </a:rPr>
              <a:t>1</a:t>
            </a:r>
            <a:r>
              <a:rPr lang="zh-CN" altLang="en-US" sz="3200" b="1" dirty="0">
                <a:solidFill>
                  <a:srgbClr val="9900FF"/>
                </a:solidFill>
                <a:ea typeface="仿宋_GB2312" pitchFamily="49" charset="-122"/>
              </a:rPr>
              <a:t>）</a:t>
            </a:r>
            <a:endParaRPr lang="zh-CN" altLang="en-US" sz="3200" b="1" dirty="0">
              <a:solidFill>
                <a:srgbClr val="9900FF"/>
              </a:solidFill>
              <a:ea typeface="仿宋_GB2312" pitchFamily="49" charset="-122"/>
            </a:endParaRPr>
          </a:p>
        </p:txBody>
      </p:sp>
      <p:sp>
        <p:nvSpPr>
          <p:cNvPr id="49155" name="Rectangle 3"/>
          <p:cNvSpPr>
            <a:spLocks noGrp="1"/>
          </p:cNvSpPr>
          <p:nvPr>
            <p:ph idx="1"/>
          </p:nvPr>
        </p:nvSpPr>
        <p:spPr>
          <a:xfrm>
            <a:off x="1182688" y="2017713"/>
            <a:ext cx="4684712" cy="4651375"/>
          </a:xfrm>
          <a:ln/>
        </p:spPr>
        <p:txBody>
          <a:bodyPr vert="horz" wrap="square" lIns="91440" tIns="45720" rIns="91440" bIns="45720" anchor="t"/>
          <a:p>
            <a:pPr eaLnBrk="1" hangingPunct="1">
              <a:lnSpc>
                <a:spcPct val="125000"/>
              </a:lnSpc>
            </a:pPr>
            <a:r>
              <a:rPr lang="zh-CN" altLang="en-US" sz="2800" b="1" dirty="0">
                <a:latin typeface="仿宋_GB2312" pitchFamily="49" charset="-122"/>
                <a:ea typeface="仿宋_GB2312" pitchFamily="49" charset="-122"/>
              </a:rPr>
              <a:t>一天，一位禅师为了启发他的门徒，给他一块很美丽的石头，叫他去菜市场试着卖掉。但师父说：</a:t>
            </a:r>
            <a:r>
              <a:rPr lang="zh-CN" altLang="en-US" sz="2800" b="1" dirty="0">
                <a:solidFill>
                  <a:schemeClr val="folHlink"/>
                </a:solidFill>
                <a:latin typeface="Arial" panose="020B0604020202020204" pitchFamily="34" charset="0"/>
                <a:ea typeface="仿宋_GB2312" pitchFamily="49" charset="-122"/>
              </a:rPr>
              <a:t>“</a:t>
            </a:r>
            <a:r>
              <a:rPr lang="zh-CN" altLang="en-US" sz="2800" b="1" dirty="0">
                <a:solidFill>
                  <a:schemeClr val="folHlink"/>
                </a:solidFill>
                <a:latin typeface="仿宋_GB2312" pitchFamily="49" charset="-122"/>
                <a:ea typeface="仿宋_GB2312" pitchFamily="49" charset="-122"/>
              </a:rPr>
              <a:t>不要卖掉它，只是试着卖掉它。注意观察，在菜市场能卖多少钱。</a:t>
            </a:r>
            <a:r>
              <a:rPr lang="zh-CN" altLang="en-US" sz="2800" b="1" dirty="0">
                <a:solidFill>
                  <a:schemeClr val="folHlink"/>
                </a:solidFill>
                <a:latin typeface="Arial" panose="020B0604020202020204" pitchFamily="34" charset="0"/>
                <a:ea typeface="仿宋_GB2312" pitchFamily="49" charset="-122"/>
              </a:rPr>
              <a:t>”</a:t>
            </a:r>
            <a:endParaRPr lang="zh-CN" altLang="en-US" sz="2800" b="1" dirty="0">
              <a:solidFill>
                <a:schemeClr val="folHlink"/>
              </a:solidFill>
              <a:latin typeface="仿宋_GB2312" pitchFamily="49" charset="-122"/>
              <a:ea typeface="仿宋_GB2312" pitchFamily="49" charset="-122"/>
            </a:endParaRPr>
          </a:p>
        </p:txBody>
      </p:sp>
      <p:pic>
        <p:nvPicPr>
          <p:cNvPr id="49156" name="Picture 5" descr="20090130063525367"/>
          <p:cNvPicPr>
            <a:picLocks noChangeAspect="1"/>
          </p:cNvPicPr>
          <p:nvPr/>
        </p:nvPicPr>
        <p:blipFill>
          <a:blip r:embed="rId1"/>
          <a:stretch>
            <a:fillRect/>
          </a:stretch>
        </p:blipFill>
        <p:spPr>
          <a:xfrm>
            <a:off x="6156325" y="1989138"/>
            <a:ext cx="2376488" cy="2233612"/>
          </a:xfrm>
          <a:prstGeom prst="rect">
            <a:avLst/>
          </a:prstGeom>
          <a:noFill/>
          <a:ln w="9525">
            <a:noFill/>
          </a:ln>
        </p:spPr>
      </p:pic>
      <p:pic>
        <p:nvPicPr>
          <p:cNvPr id="49157" name="Picture 7" descr="62_111026173820_1"/>
          <p:cNvPicPr>
            <a:picLocks noChangeAspect="1"/>
          </p:cNvPicPr>
          <p:nvPr/>
        </p:nvPicPr>
        <p:blipFill>
          <a:blip r:embed="rId2"/>
          <a:stretch>
            <a:fillRect/>
          </a:stretch>
        </p:blipFill>
        <p:spPr>
          <a:xfrm>
            <a:off x="6227763" y="4221163"/>
            <a:ext cx="2232025" cy="1655762"/>
          </a:xfrm>
          <a:prstGeom prst="rect">
            <a:avLst/>
          </a:prstGeom>
          <a:noFill/>
          <a:ln w="9525">
            <a:noFill/>
          </a:ln>
        </p:spPr>
      </p:pic>
    </p:spTree>
  </p:cSld>
  <p:clrMapOvr>
    <a:masterClrMapping/>
  </p:clrMapOvr>
  <p:transition spd="med">
    <p:diamon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50178" name="Rectangle 2"/>
          <p:cNvSpPr>
            <a:spLocks noGrp="1"/>
          </p:cNvSpPr>
          <p:nvPr>
            <p:ph type="title"/>
          </p:nvPr>
        </p:nvSpPr>
        <p:spPr>
          <a:ln/>
        </p:spPr>
        <p:txBody>
          <a:bodyPr vert="horz" wrap="square" lIns="91440" tIns="45720" rIns="91440" bIns="45720" anchor="b"/>
          <a:p>
            <a:pPr eaLnBrk="1" hangingPunct="1"/>
            <a:r>
              <a:rPr lang="zh-CN" altLang="en-US" sz="3600" b="1" dirty="0">
                <a:solidFill>
                  <a:srgbClr val="9900FF"/>
                </a:solidFill>
                <a:ea typeface="仿宋_GB2312" pitchFamily="49" charset="-122"/>
              </a:rPr>
              <a:t>定价小故事</a:t>
            </a:r>
            <a:r>
              <a:rPr lang="en-US" altLang="zh-CN" sz="3600" b="1" dirty="0">
                <a:solidFill>
                  <a:srgbClr val="9900FF"/>
                </a:solidFill>
                <a:latin typeface="仿宋_GB2312" pitchFamily="49" charset="-122"/>
                <a:ea typeface="仿宋_GB2312" pitchFamily="49" charset="-122"/>
              </a:rPr>
              <a:t>3</a:t>
            </a:r>
            <a:r>
              <a:rPr lang="zh-CN" altLang="en-US" sz="3600" b="1" dirty="0">
                <a:solidFill>
                  <a:srgbClr val="9900FF"/>
                </a:solidFill>
                <a:ea typeface="仿宋_GB2312" pitchFamily="49" charset="-122"/>
              </a:rPr>
              <a:t>：</a:t>
            </a:r>
            <a:r>
              <a:rPr lang="zh-CN" altLang="en-US" sz="4800" b="1" dirty="0">
                <a:solidFill>
                  <a:srgbClr val="CC00FF"/>
                </a:solidFill>
                <a:ea typeface="仿宋_GB2312" pitchFamily="49" charset="-122"/>
              </a:rPr>
              <a:t>卖石头</a:t>
            </a:r>
            <a:r>
              <a:rPr lang="zh-CN" altLang="en-US" sz="3600" b="1" dirty="0">
                <a:solidFill>
                  <a:srgbClr val="9900FF"/>
                </a:solidFill>
                <a:ea typeface="仿宋_GB2312" pitchFamily="49" charset="-122"/>
              </a:rPr>
              <a:t>（</a:t>
            </a:r>
            <a:r>
              <a:rPr lang="en-US" altLang="zh-CN" sz="3600" b="1" dirty="0">
                <a:solidFill>
                  <a:srgbClr val="9900FF"/>
                </a:solidFill>
                <a:ea typeface="仿宋_GB2312" pitchFamily="49" charset="-122"/>
              </a:rPr>
              <a:t>2</a:t>
            </a:r>
            <a:r>
              <a:rPr lang="zh-CN" altLang="en-US" sz="3600" b="1" dirty="0">
                <a:solidFill>
                  <a:srgbClr val="9900FF"/>
                </a:solidFill>
                <a:ea typeface="仿宋_GB2312" pitchFamily="49" charset="-122"/>
              </a:rPr>
              <a:t>）</a:t>
            </a:r>
            <a:endParaRPr lang="zh-CN" altLang="en-US" sz="3600" b="1" dirty="0">
              <a:solidFill>
                <a:srgbClr val="9900FF"/>
              </a:solidFill>
              <a:ea typeface="仿宋_GB2312" pitchFamily="49" charset="-122"/>
            </a:endParaRPr>
          </a:p>
        </p:txBody>
      </p:sp>
      <p:sp>
        <p:nvSpPr>
          <p:cNvPr id="50179" name="Rectangle 3"/>
          <p:cNvSpPr>
            <a:spLocks noGrp="1"/>
          </p:cNvSpPr>
          <p:nvPr>
            <p:ph idx="1"/>
          </p:nvPr>
        </p:nvSpPr>
        <p:spPr>
          <a:xfrm>
            <a:off x="1042988" y="1989138"/>
            <a:ext cx="7772400" cy="4579937"/>
          </a:xfrm>
          <a:ln/>
        </p:spPr>
        <p:txBody>
          <a:bodyPr vert="horz" wrap="square" lIns="91440" tIns="45720" rIns="91440" bIns="45720" anchor="t"/>
          <a:p>
            <a:pPr eaLnBrk="1" hangingPunct="1">
              <a:lnSpc>
                <a:spcPct val="115000"/>
              </a:lnSpc>
            </a:pPr>
            <a:r>
              <a:rPr lang="zh-CN" altLang="en-US" sz="2400" b="1" dirty="0">
                <a:latin typeface="仿宋_GB2312" pitchFamily="49" charset="-122"/>
                <a:ea typeface="仿宋_GB2312" pitchFamily="49" charset="-122"/>
              </a:rPr>
              <a:t>这个人去了。在菜市场，许多人看着石头想：它可作很好的摆件，我们的孩子可以玩，或者可以当秤砣，或者用来腌菜。他们出价不过几个硬币。门徒回来说：</a:t>
            </a:r>
            <a:r>
              <a:rPr lang="zh-CN" altLang="en-US" sz="2400" b="1" dirty="0">
                <a:solidFill>
                  <a:schemeClr val="hlink"/>
                </a:solidFill>
                <a:latin typeface="Arial" panose="020B0604020202020204" pitchFamily="34" charset="0"/>
                <a:ea typeface="仿宋_GB2312" pitchFamily="49" charset="-122"/>
              </a:rPr>
              <a:t>“</a:t>
            </a:r>
            <a:r>
              <a:rPr lang="zh-CN" altLang="en-US" sz="2400" b="1" dirty="0">
                <a:solidFill>
                  <a:schemeClr val="hlink"/>
                </a:solidFill>
                <a:latin typeface="仿宋_GB2312" pitchFamily="49" charset="-122"/>
                <a:ea typeface="仿宋_GB2312" pitchFamily="49" charset="-122"/>
              </a:rPr>
              <a:t>它最多卖几个硬币。</a:t>
            </a:r>
            <a:r>
              <a:rPr lang="zh-CN" altLang="en-US" sz="2400" b="1" dirty="0">
                <a:solidFill>
                  <a:schemeClr val="hlink"/>
                </a:solidFill>
                <a:latin typeface="Arial" panose="020B0604020202020204" pitchFamily="34" charset="0"/>
                <a:ea typeface="仿宋_GB2312" pitchFamily="49" charset="-122"/>
              </a:rPr>
              <a:t>”</a:t>
            </a:r>
            <a:r>
              <a:rPr lang="zh-CN" altLang="en-US" sz="2400" b="1" dirty="0">
                <a:latin typeface="仿宋_GB2312" pitchFamily="49" charset="-122"/>
                <a:ea typeface="仿宋_GB2312" pitchFamily="49" charset="-122"/>
              </a:rPr>
              <a:t>师父说：</a:t>
            </a:r>
            <a:r>
              <a:rPr lang="zh-CN" altLang="en-US" sz="2400" b="1" dirty="0">
                <a:solidFill>
                  <a:schemeClr val="folHlink"/>
                </a:solidFill>
                <a:latin typeface="Arial" panose="020B0604020202020204" pitchFamily="34" charset="0"/>
                <a:ea typeface="仿宋_GB2312" pitchFamily="49" charset="-122"/>
              </a:rPr>
              <a:t>“</a:t>
            </a:r>
            <a:r>
              <a:rPr lang="zh-CN" altLang="en-US" sz="2400" b="1" dirty="0">
                <a:solidFill>
                  <a:schemeClr val="folHlink"/>
                </a:solidFill>
                <a:latin typeface="仿宋_GB2312" pitchFamily="49" charset="-122"/>
                <a:ea typeface="仿宋_GB2312" pitchFamily="49" charset="-122"/>
              </a:rPr>
              <a:t>现在你去黄金市场，问问那儿的人。</a:t>
            </a:r>
            <a:r>
              <a:rPr lang="zh-CN" altLang="en-US" sz="2400" b="1" dirty="0">
                <a:solidFill>
                  <a:schemeClr val="folHlink"/>
                </a:solidFill>
                <a:latin typeface="Arial" panose="020B0604020202020204" pitchFamily="34" charset="0"/>
                <a:ea typeface="仿宋_GB2312" pitchFamily="49" charset="-122"/>
              </a:rPr>
              <a:t>”</a:t>
            </a:r>
            <a:r>
              <a:rPr lang="zh-CN" altLang="en-US" sz="2400" b="1" dirty="0">
                <a:latin typeface="仿宋_GB2312" pitchFamily="49" charset="-122"/>
                <a:ea typeface="仿宋_GB2312" pitchFamily="49" charset="-122"/>
              </a:rPr>
              <a:t>从黄金市场回来，门徒很高兴，说：</a:t>
            </a:r>
            <a:r>
              <a:rPr lang="zh-CN" altLang="en-US" sz="2400" b="1" dirty="0">
                <a:solidFill>
                  <a:schemeClr val="hlink"/>
                </a:solidFill>
                <a:latin typeface="Arial" panose="020B0604020202020204" pitchFamily="34" charset="0"/>
                <a:ea typeface="仿宋_GB2312" pitchFamily="49" charset="-122"/>
              </a:rPr>
              <a:t>“</a:t>
            </a:r>
            <a:r>
              <a:rPr lang="zh-CN" altLang="en-US" sz="2400" b="1" dirty="0">
                <a:solidFill>
                  <a:schemeClr val="hlink"/>
                </a:solidFill>
                <a:latin typeface="仿宋_GB2312" pitchFamily="49" charset="-122"/>
                <a:ea typeface="仿宋_GB2312" pitchFamily="49" charset="-122"/>
              </a:rPr>
              <a:t>这些人太棒了，他们乐意出到</a:t>
            </a:r>
            <a:r>
              <a:rPr lang="en-US" altLang="zh-CN" sz="2400" b="1" dirty="0">
                <a:solidFill>
                  <a:schemeClr val="hlink"/>
                </a:solidFill>
                <a:latin typeface="仿宋_GB2312" pitchFamily="49" charset="-122"/>
                <a:ea typeface="仿宋_GB2312" pitchFamily="49" charset="-122"/>
              </a:rPr>
              <a:t>1 000</a:t>
            </a:r>
            <a:r>
              <a:rPr lang="zh-CN" altLang="en-US" sz="2400" b="1" dirty="0">
                <a:solidFill>
                  <a:schemeClr val="hlink"/>
                </a:solidFill>
                <a:latin typeface="仿宋_GB2312" pitchFamily="49" charset="-122"/>
                <a:ea typeface="仿宋_GB2312" pitchFamily="49" charset="-122"/>
              </a:rPr>
              <a:t>块钱！</a:t>
            </a:r>
            <a:r>
              <a:rPr lang="zh-CN" altLang="en-US" sz="2400" b="1" dirty="0">
                <a:solidFill>
                  <a:schemeClr val="hlink"/>
                </a:solidFill>
                <a:latin typeface="Arial" panose="020B0604020202020204" pitchFamily="34" charset="0"/>
                <a:ea typeface="仿宋_GB2312" pitchFamily="49" charset="-122"/>
              </a:rPr>
              <a:t>”</a:t>
            </a:r>
            <a:r>
              <a:rPr lang="zh-CN" altLang="en-US" sz="2400" b="1" dirty="0">
                <a:latin typeface="仿宋_GB2312" pitchFamily="49" charset="-122"/>
                <a:ea typeface="仿宋_GB2312" pitchFamily="49" charset="-122"/>
              </a:rPr>
              <a:t>师父说：</a:t>
            </a:r>
            <a:r>
              <a:rPr lang="zh-CN" altLang="en-US" sz="2400" b="1" dirty="0">
                <a:solidFill>
                  <a:schemeClr val="folHlink"/>
                </a:solidFill>
                <a:latin typeface="Arial" panose="020B0604020202020204" pitchFamily="34" charset="0"/>
                <a:ea typeface="仿宋_GB2312" pitchFamily="49" charset="-122"/>
              </a:rPr>
              <a:t>“</a:t>
            </a:r>
            <a:r>
              <a:rPr lang="zh-CN" altLang="en-US" sz="2400" b="1" dirty="0">
                <a:solidFill>
                  <a:schemeClr val="folHlink"/>
                </a:solidFill>
                <a:latin typeface="仿宋_GB2312" pitchFamily="49" charset="-122"/>
                <a:ea typeface="仿宋_GB2312" pitchFamily="49" charset="-122"/>
              </a:rPr>
              <a:t>现在你去珠宝商那儿。</a:t>
            </a:r>
            <a:r>
              <a:rPr lang="zh-CN" altLang="en-US" sz="2400" b="1" dirty="0">
                <a:solidFill>
                  <a:schemeClr val="folHlink"/>
                </a:solidFill>
                <a:latin typeface="Arial" panose="020B0604020202020204" pitchFamily="34" charset="0"/>
                <a:ea typeface="仿宋_GB2312" pitchFamily="49" charset="-122"/>
              </a:rPr>
              <a:t>”</a:t>
            </a:r>
            <a:r>
              <a:rPr lang="zh-CN" altLang="en-US" sz="2400" b="1" dirty="0">
                <a:latin typeface="仿宋_GB2312" pitchFamily="49" charset="-122"/>
                <a:ea typeface="仿宋_GB2312" pitchFamily="49" charset="-122"/>
              </a:rPr>
              <a:t>他去了珠宝商那儿，简直不敢相信，他们竟然乐意出</a:t>
            </a:r>
            <a:r>
              <a:rPr lang="en-US" altLang="zh-CN" sz="2400" b="1" dirty="0">
                <a:latin typeface="仿宋_GB2312" pitchFamily="49" charset="-122"/>
                <a:ea typeface="仿宋_GB2312" pitchFamily="49" charset="-122"/>
              </a:rPr>
              <a:t>5</a:t>
            </a:r>
            <a:r>
              <a:rPr lang="zh-CN" altLang="en-US" sz="2400" b="1" dirty="0">
                <a:latin typeface="仿宋_GB2312" pitchFamily="49" charset="-122"/>
                <a:ea typeface="仿宋_GB2312" pitchFamily="49" charset="-122"/>
              </a:rPr>
              <a:t>万块钱。他不愿意卖，他们继续抬高价格</a:t>
            </a:r>
            <a:r>
              <a:rPr lang="en-US" altLang="zh-CN" sz="2400" b="1" dirty="0">
                <a:latin typeface="Arial" panose="020B0604020202020204" pitchFamily="34" charset="0"/>
                <a:ea typeface="仿宋_GB2312" pitchFamily="49" charset="-122"/>
              </a:rPr>
              <a:t>——</a:t>
            </a:r>
            <a:r>
              <a:rPr lang="en-US" altLang="zh-CN" sz="2400" b="1" dirty="0">
                <a:latin typeface="仿宋_GB2312" pitchFamily="49" charset="-122"/>
                <a:ea typeface="仿宋_GB2312" pitchFamily="49" charset="-122"/>
              </a:rPr>
              <a:t>10</a:t>
            </a:r>
            <a:r>
              <a:rPr lang="zh-CN" altLang="en-US" sz="2400" b="1" dirty="0">
                <a:latin typeface="仿宋_GB2312" pitchFamily="49" charset="-122"/>
                <a:ea typeface="仿宋_GB2312" pitchFamily="49" charset="-122"/>
              </a:rPr>
              <a:t>万、</a:t>
            </a:r>
            <a:r>
              <a:rPr lang="en-US" altLang="zh-CN" sz="2400" b="1" dirty="0">
                <a:latin typeface="仿宋_GB2312" pitchFamily="49" charset="-122"/>
                <a:ea typeface="仿宋_GB2312" pitchFamily="49" charset="-122"/>
              </a:rPr>
              <a:t>20</a:t>
            </a:r>
            <a:r>
              <a:rPr lang="zh-CN" altLang="en-US" sz="2400" b="1" dirty="0">
                <a:latin typeface="仿宋_GB2312" pitchFamily="49" charset="-122"/>
                <a:ea typeface="仿宋_GB2312" pitchFamily="49" charset="-122"/>
              </a:rPr>
              <a:t>万、</a:t>
            </a:r>
            <a:r>
              <a:rPr lang="en-US" altLang="zh-CN" sz="2400" b="1" dirty="0">
                <a:latin typeface="仿宋_GB2312" pitchFamily="49" charset="-122"/>
                <a:ea typeface="仿宋_GB2312" pitchFamily="49" charset="-122"/>
              </a:rPr>
              <a:t>30</a:t>
            </a:r>
            <a:r>
              <a:rPr lang="zh-CN" altLang="en-US" sz="2400" b="1" dirty="0">
                <a:latin typeface="仿宋_GB2312" pitchFamily="49" charset="-122"/>
                <a:ea typeface="仿宋_GB2312" pitchFamily="49" charset="-122"/>
              </a:rPr>
              <a:t>万</a:t>
            </a:r>
            <a:r>
              <a:rPr lang="en-US" altLang="zh-CN" sz="2400" b="1" dirty="0">
                <a:latin typeface="Arial" panose="020B0604020202020204" pitchFamily="34" charset="0"/>
                <a:ea typeface="仿宋_GB2312" pitchFamily="49" charset="-122"/>
              </a:rPr>
              <a:t>……</a:t>
            </a:r>
            <a:r>
              <a:rPr lang="zh-CN" altLang="en-US" sz="2400" b="1" dirty="0">
                <a:latin typeface="仿宋_GB2312" pitchFamily="49" charset="-122"/>
                <a:ea typeface="仿宋_GB2312" pitchFamily="49" charset="-122"/>
              </a:rPr>
              <a:t>他不能相信：</a:t>
            </a:r>
            <a:r>
              <a:rPr lang="zh-CN" altLang="en-US" sz="2400" b="1" dirty="0">
                <a:solidFill>
                  <a:schemeClr val="folHlink"/>
                </a:solidFill>
                <a:latin typeface="Arial" panose="020B0604020202020204" pitchFamily="34" charset="0"/>
                <a:ea typeface="仿宋_GB2312" pitchFamily="49" charset="-122"/>
              </a:rPr>
              <a:t>“</a:t>
            </a:r>
            <a:r>
              <a:rPr lang="zh-CN" altLang="en-US" sz="2400" b="1" dirty="0">
                <a:solidFill>
                  <a:schemeClr val="folHlink"/>
                </a:solidFill>
                <a:latin typeface="仿宋_GB2312" pitchFamily="49" charset="-122"/>
                <a:ea typeface="仿宋_GB2312" pitchFamily="49" charset="-122"/>
              </a:rPr>
              <a:t>这些人疯了！</a:t>
            </a:r>
            <a:r>
              <a:rPr lang="zh-CN" altLang="en-US" sz="2400" b="1" dirty="0">
                <a:solidFill>
                  <a:schemeClr val="folHlink"/>
                </a:solidFill>
                <a:latin typeface="Arial" panose="020B0604020202020204" pitchFamily="34" charset="0"/>
                <a:ea typeface="仿宋_GB2312" pitchFamily="49" charset="-122"/>
              </a:rPr>
              <a:t>”</a:t>
            </a:r>
            <a:r>
              <a:rPr lang="zh-CN" altLang="en-US" sz="2400" b="1" dirty="0">
                <a:solidFill>
                  <a:schemeClr val="folHlink"/>
                </a:solidFill>
                <a:latin typeface="仿宋_GB2312" pitchFamily="49" charset="-122"/>
                <a:ea typeface="仿宋_GB2312" pitchFamily="49" charset="-122"/>
              </a:rPr>
              <a:t> </a:t>
            </a:r>
            <a:endParaRPr lang="zh-CN" altLang="en-US" sz="2400" dirty="0">
              <a:solidFill>
                <a:schemeClr val="folHlink"/>
              </a:solidFill>
            </a:endParaRPr>
          </a:p>
        </p:txBody>
      </p:sp>
    </p:spTree>
  </p:cSld>
  <p:clrMapOvr>
    <a:masterClrMapping/>
  </p:clrMapOvr>
  <p:transition spd="med">
    <p:diamon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51202" name="Rectangle 2"/>
          <p:cNvSpPr>
            <a:spLocks noGrp="1"/>
          </p:cNvSpPr>
          <p:nvPr>
            <p:ph type="title"/>
          </p:nvPr>
        </p:nvSpPr>
        <p:spPr>
          <a:ln/>
        </p:spPr>
        <p:txBody>
          <a:bodyPr vert="horz" wrap="square" lIns="91440" tIns="45720" rIns="91440" bIns="45720" anchor="b"/>
          <a:p>
            <a:pPr eaLnBrk="1" hangingPunct="1"/>
            <a:r>
              <a:rPr lang="zh-CN" altLang="en-US" sz="3600" b="1" dirty="0">
                <a:solidFill>
                  <a:srgbClr val="9900FF"/>
                </a:solidFill>
                <a:ea typeface="仿宋_GB2312" pitchFamily="49" charset="-122"/>
              </a:rPr>
              <a:t>定价小故事</a:t>
            </a:r>
            <a:r>
              <a:rPr lang="en-US" altLang="zh-CN" sz="3600" b="1" dirty="0">
                <a:solidFill>
                  <a:srgbClr val="9900FF"/>
                </a:solidFill>
                <a:latin typeface="仿宋_GB2312" pitchFamily="49" charset="-122"/>
                <a:ea typeface="仿宋_GB2312" pitchFamily="49" charset="-122"/>
              </a:rPr>
              <a:t>3</a:t>
            </a:r>
            <a:r>
              <a:rPr lang="zh-CN" altLang="en-US" sz="3600" b="1" dirty="0">
                <a:solidFill>
                  <a:srgbClr val="9900FF"/>
                </a:solidFill>
                <a:ea typeface="仿宋_GB2312" pitchFamily="49" charset="-122"/>
              </a:rPr>
              <a:t>：</a:t>
            </a:r>
            <a:r>
              <a:rPr lang="zh-CN" altLang="en-US" sz="4800" b="1" dirty="0">
                <a:solidFill>
                  <a:srgbClr val="CC00FF"/>
                </a:solidFill>
                <a:ea typeface="仿宋_GB2312" pitchFamily="49" charset="-122"/>
              </a:rPr>
              <a:t>卖石头</a:t>
            </a:r>
            <a:r>
              <a:rPr lang="zh-CN" altLang="en-US" sz="3600" b="1" dirty="0">
                <a:solidFill>
                  <a:srgbClr val="9900FF"/>
                </a:solidFill>
                <a:ea typeface="仿宋_GB2312" pitchFamily="49" charset="-122"/>
              </a:rPr>
              <a:t>（</a:t>
            </a:r>
            <a:r>
              <a:rPr lang="en-US" altLang="zh-CN" sz="3600" b="1" dirty="0">
                <a:solidFill>
                  <a:srgbClr val="9900FF"/>
                </a:solidFill>
                <a:ea typeface="仿宋_GB2312" pitchFamily="49" charset="-122"/>
              </a:rPr>
              <a:t>3</a:t>
            </a:r>
            <a:r>
              <a:rPr lang="zh-CN" altLang="en-US" sz="3600" b="1" dirty="0">
                <a:solidFill>
                  <a:srgbClr val="9900FF"/>
                </a:solidFill>
                <a:ea typeface="仿宋_GB2312" pitchFamily="49" charset="-122"/>
              </a:rPr>
              <a:t>）</a:t>
            </a:r>
            <a:endParaRPr lang="zh-CN" altLang="en-US" sz="3600" b="1" dirty="0">
              <a:solidFill>
                <a:srgbClr val="9900FF"/>
              </a:solidFill>
              <a:ea typeface="仿宋_GB2312" pitchFamily="49" charset="-122"/>
            </a:endParaRPr>
          </a:p>
        </p:txBody>
      </p:sp>
      <p:sp>
        <p:nvSpPr>
          <p:cNvPr id="51203" name="Rectangle 3"/>
          <p:cNvSpPr>
            <a:spLocks noGrp="1"/>
          </p:cNvSpPr>
          <p:nvPr>
            <p:ph idx="1"/>
          </p:nvPr>
        </p:nvSpPr>
        <p:spPr>
          <a:ln/>
        </p:spPr>
        <p:txBody>
          <a:bodyPr vert="horz" wrap="square" lIns="91440" tIns="45720" rIns="91440" bIns="45720" anchor="t"/>
          <a:p>
            <a:pPr eaLnBrk="1" hangingPunct="1">
              <a:lnSpc>
                <a:spcPct val="120000"/>
              </a:lnSpc>
            </a:pPr>
            <a:r>
              <a:rPr lang="zh-CN" altLang="en-US" sz="2800" b="1" dirty="0">
                <a:latin typeface="仿宋_GB2312" pitchFamily="49" charset="-122"/>
                <a:ea typeface="仿宋_GB2312" pitchFamily="49" charset="-122"/>
              </a:rPr>
              <a:t>他回来，师父拿回石头说：</a:t>
            </a:r>
            <a:r>
              <a:rPr lang="zh-CN" altLang="en-US" sz="2800" b="1" dirty="0">
                <a:solidFill>
                  <a:schemeClr val="folHlink"/>
                </a:solidFill>
                <a:latin typeface="Arial" panose="020B0604020202020204" pitchFamily="34" charset="0"/>
                <a:ea typeface="仿宋_GB2312" pitchFamily="49" charset="-122"/>
              </a:rPr>
              <a:t>“</a:t>
            </a:r>
            <a:r>
              <a:rPr lang="zh-CN" altLang="en-US" sz="2800" b="1" dirty="0">
                <a:solidFill>
                  <a:schemeClr val="folHlink"/>
                </a:solidFill>
                <a:latin typeface="仿宋_GB2312" pitchFamily="49" charset="-122"/>
                <a:ea typeface="仿宋_GB2312" pitchFamily="49" charset="-122"/>
              </a:rPr>
              <a:t>现在你明白了，石头的价值要看你是不是有试金石、理解力。如果你生活在菜市场，那么你只有那个市场的理解力，就永远不会认识更高的价值。</a:t>
            </a:r>
            <a:r>
              <a:rPr lang="zh-CN" altLang="en-US" sz="2800" b="1" dirty="0">
                <a:solidFill>
                  <a:schemeClr val="folHlink"/>
                </a:solidFill>
                <a:latin typeface="Arial" panose="020B0604020202020204" pitchFamily="34" charset="0"/>
                <a:ea typeface="仿宋_GB2312" pitchFamily="49" charset="-122"/>
              </a:rPr>
              <a:t>”</a:t>
            </a:r>
            <a:endParaRPr lang="zh-CN" altLang="en-US" sz="2800" b="1" dirty="0">
              <a:solidFill>
                <a:schemeClr val="folHlink"/>
              </a:solidFill>
              <a:latin typeface="仿宋_GB2312" pitchFamily="49" charset="-122"/>
              <a:ea typeface="仿宋_GB2312" pitchFamily="49" charset="-122"/>
            </a:endParaRPr>
          </a:p>
          <a:p>
            <a:pPr eaLnBrk="1" hangingPunct="1">
              <a:lnSpc>
                <a:spcPct val="120000"/>
              </a:lnSpc>
            </a:pPr>
            <a:r>
              <a:rPr lang="zh-CN" altLang="en-US" sz="2800" b="1" dirty="0">
                <a:latin typeface="仿宋_GB2312" pitchFamily="49" charset="-122"/>
                <a:ea typeface="仿宋_GB2312" pitchFamily="49" charset="-122"/>
              </a:rPr>
              <a:t>价值锁定：</a:t>
            </a:r>
            <a:r>
              <a:rPr lang="zh-CN" altLang="en-US" sz="2800" b="1" dirty="0">
                <a:solidFill>
                  <a:schemeClr val="hlink"/>
                </a:solidFill>
                <a:latin typeface="仿宋_GB2312" pitchFamily="49" charset="-122"/>
                <a:ea typeface="仿宋_GB2312" pitchFamily="49" charset="-122"/>
              </a:rPr>
              <a:t>宝剑赠英雄 红粉送佳人</a:t>
            </a:r>
            <a:endParaRPr lang="zh-CN" altLang="en-US" sz="2800" dirty="0">
              <a:solidFill>
                <a:schemeClr val="hlink"/>
              </a:solidFill>
            </a:endParaRPr>
          </a:p>
        </p:txBody>
      </p:sp>
      <p:pic>
        <p:nvPicPr>
          <p:cNvPr id="51204" name="Picture 4" descr="page3-1004-full"/>
          <p:cNvPicPr>
            <a:picLocks noChangeAspect="1"/>
          </p:cNvPicPr>
          <p:nvPr/>
        </p:nvPicPr>
        <p:blipFill>
          <a:blip r:embed="rId1"/>
          <a:stretch>
            <a:fillRect/>
          </a:stretch>
        </p:blipFill>
        <p:spPr>
          <a:xfrm>
            <a:off x="0" y="4797425"/>
            <a:ext cx="9144000" cy="2060575"/>
          </a:xfrm>
          <a:prstGeom prst="rect">
            <a:avLst/>
          </a:prstGeom>
          <a:noFill/>
          <a:ln w="9525">
            <a:noFill/>
          </a:ln>
        </p:spPr>
      </p:pic>
    </p:spTree>
  </p:cSld>
  <p:clrMapOvr>
    <a:masterClrMapping/>
  </p:clrMapOvr>
  <p:transition spd="med">
    <p:diamon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52226" name="Rectangle 2"/>
          <p:cNvSpPr>
            <a:spLocks noGrp="1"/>
          </p:cNvSpPr>
          <p:nvPr>
            <p:ph type="title"/>
          </p:nvPr>
        </p:nvSpPr>
        <p:spPr>
          <a:ln/>
        </p:spPr>
        <p:txBody>
          <a:bodyPr vert="horz" wrap="square" lIns="91440" tIns="45720" rIns="91440" bIns="45720" anchor="b"/>
          <a:p>
            <a:pPr eaLnBrk="1" hangingPunct="1"/>
            <a:r>
              <a:rPr lang="en-US" altLang="zh-CN" dirty="0">
                <a:solidFill>
                  <a:srgbClr val="0000FF"/>
                </a:solidFill>
                <a:latin typeface="黑体" panose="02010609060101010101" pitchFamily="2" charset="-122"/>
                <a:ea typeface="黑体" panose="02010609060101010101" pitchFamily="2" charset="-122"/>
              </a:rPr>
              <a:t>3.</a:t>
            </a:r>
            <a:r>
              <a:rPr lang="zh-CN" altLang="en-US" dirty="0">
                <a:solidFill>
                  <a:srgbClr val="0000FF"/>
                </a:solidFill>
                <a:latin typeface="黑体" panose="02010609060101010101" pitchFamily="2" charset="-122"/>
                <a:ea typeface="黑体" panose="02010609060101010101" pitchFamily="2" charset="-122"/>
              </a:rPr>
              <a:t>反向定价法</a:t>
            </a:r>
            <a:endParaRPr lang="zh-CN" altLang="en-US" dirty="0">
              <a:solidFill>
                <a:srgbClr val="0000FF"/>
              </a:solidFill>
              <a:latin typeface="黑体" panose="02010609060101010101" pitchFamily="2" charset="-122"/>
              <a:ea typeface="黑体" panose="02010609060101010101" pitchFamily="2" charset="-122"/>
            </a:endParaRPr>
          </a:p>
        </p:txBody>
      </p:sp>
      <p:sp>
        <p:nvSpPr>
          <p:cNvPr id="52227" name="Rectangle 3"/>
          <p:cNvSpPr>
            <a:spLocks noGrp="1"/>
          </p:cNvSpPr>
          <p:nvPr>
            <p:ph idx="1"/>
          </p:nvPr>
        </p:nvSpPr>
        <p:spPr>
          <a:ln/>
        </p:spPr>
        <p:txBody>
          <a:bodyPr vert="horz" wrap="square" lIns="91440" tIns="45720" rIns="91440" bIns="45720" anchor="t"/>
          <a:p>
            <a:pPr eaLnBrk="1" hangingPunct="1">
              <a:lnSpc>
                <a:spcPct val="125000"/>
              </a:lnSpc>
            </a:pPr>
            <a:r>
              <a:rPr lang="zh-CN" altLang="en-US" sz="2800" dirty="0">
                <a:ea typeface="黑体" panose="02010609060101010101" pitchFamily="2" charset="-122"/>
              </a:rPr>
              <a:t>这是根据市场需求、购买力情况及消费者愿意支付的价格来定价。</a:t>
            </a:r>
            <a:endParaRPr lang="zh-CN" altLang="en-US" sz="2800" dirty="0">
              <a:ea typeface="黑体" panose="02010609060101010101" pitchFamily="2" charset="-122"/>
            </a:endParaRPr>
          </a:p>
          <a:p>
            <a:pPr eaLnBrk="1" hangingPunct="1">
              <a:lnSpc>
                <a:spcPct val="125000"/>
              </a:lnSpc>
            </a:pPr>
            <a:r>
              <a:rPr lang="zh-CN" altLang="en-US" sz="2800" dirty="0">
                <a:ea typeface="黑体" panose="02010609060101010101" pitchFamily="2" charset="-122"/>
              </a:rPr>
              <a:t>具体的作法是：企业先进行市场调查，并征求中间商的意见，拟定出可能的销售量和一个适合顾客心理需求的零售价，在此基础上，扣除各中间商的加成，倒算出出厂价。</a:t>
            </a:r>
            <a:endParaRPr lang="zh-CN" altLang="en-US" sz="2800" dirty="0">
              <a:ea typeface="黑体" panose="02010609060101010101" pitchFamily="2" charset="-122"/>
            </a:endParaRPr>
          </a:p>
          <a:p>
            <a:pPr eaLnBrk="1" hangingPunct="1">
              <a:lnSpc>
                <a:spcPct val="125000"/>
              </a:lnSpc>
            </a:pPr>
            <a:r>
              <a:rPr lang="zh-CN" altLang="en-US" sz="2800" b="1" dirty="0">
                <a:solidFill>
                  <a:srgbClr val="9900FF"/>
                </a:solidFill>
                <a:latin typeface="仿宋_GB2312" pitchFamily="49" charset="-122"/>
                <a:ea typeface="仿宋_GB2312" pitchFamily="49" charset="-122"/>
              </a:rPr>
              <a:t>零售价</a:t>
            </a:r>
            <a:r>
              <a:rPr lang="en-US" altLang="zh-CN" sz="2800" b="1" dirty="0">
                <a:solidFill>
                  <a:srgbClr val="9900FF"/>
                </a:solidFill>
                <a:latin typeface="仿宋_GB2312" pitchFamily="49" charset="-122"/>
                <a:ea typeface="仿宋_GB2312" pitchFamily="49" charset="-122"/>
              </a:rPr>
              <a:t>15→</a:t>
            </a:r>
            <a:r>
              <a:rPr lang="zh-CN" altLang="en-US" sz="2800" b="1" dirty="0">
                <a:solidFill>
                  <a:srgbClr val="9900FF"/>
                </a:solidFill>
                <a:latin typeface="仿宋_GB2312" pitchFamily="49" charset="-122"/>
                <a:ea typeface="仿宋_GB2312" pitchFamily="49" charset="-122"/>
              </a:rPr>
              <a:t>批发价</a:t>
            </a:r>
            <a:r>
              <a:rPr lang="en-US" altLang="zh-CN" sz="2800" b="1" dirty="0">
                <a:solidFill>
                  <a:srgbClr val="9900FF"/>
                </a:solidFill>
                <a:latin typeface="仿宋_GB2312" pitchFamily="49" charset="-122"/>
                <a:ea typeface="仿宋_GB2312" pitchFamily="49" charset="-122"/>
              </a:rPr>
              <a:t>12→</a:t>
            </a:r>
            <a:r>
              <a:rPr lang="zh-CN" altLang="en-US" sz="2800" b="1" dirty="0">
                <a:solidFill>
                  <a:srgbClr val="9900FF"/>
                </a:solidFill>
                <a:latin typeface="仿宋_GB2312" pitchFamily="49" charset="-122"/>
                <a:ea typeface="仿宋_GB2312" pitchFamily="49" charset="-122"/>
              </a:rPr>
              <a:t>出厂价</a:t>
            </a:r>
            <a:r>
              <a:rPr lang="en-US" altLang="zh-CN" sz="2800" b="1" dirty="0">
                <a:solidFill>
                  <a:srgbClr val="9900FF"/>
                </a:solidFill>
                <a:latin typeface="仿宋_GB2312" pitchFamily="49" charset="-122"/>
                <a:ea typeface="仿宋_GB2312" pitchFamily="49" charset="-122"/>
              </a:rPr>
              <a:t>10.20→</a:t>
            </a:r>
            <a:r>
              <a:rPr lang="zh-CN" altLang="en-US" sz="2800" b="1" dirty="0">
                <a:solidFill>
                  <a:srgbClr val="9900FF"/>
                </a:solidFill>
                <a:latin typeface="仿宋_GB2312" pitchFamily="49" charset="-122"/>
                <a:ea typeface="仿宋_GB2312" pitchFamily="49" charset="-122"/>
              </a:rPr>
              <a:t>成本</a:t>
            </a:r>
            <a:r>
              <a:rPr lang="en-US" altLang="zh-CN" sz="2800" b="1" dirty="0">
                <a:solidFill>
                  <a:srgbClr val="9900FF"/>
                </a:solidFill>
                <a:latin typeface="仿宋_GB2312" pitchFamily="49" charset="-122"/>
                <a:ea typeface="仿宋_GB2312" pitchFamily="49" charset="-122"/>
              </a:rPr>
              <a:t>8.2</a:t>
            </a:r>
            <a:endParaRPr lang="en-US" altLang="zh-CN" sz="2800" b="1" dirty="0">
              <a:solidFill>
                <a:srgbClr val="9900FF"/>
              </a:solidFill>
              <a:latin typeface="仿宋_GB2312" pitchFamily="49" charset="-122"/>
              <a:ea typeface="仿宋_GB2312" pitchFamily="49" charset="-122"/>
            </a:endParaRPr>
          </a:p>
        </p:txBody>
      </p:sp>
    </p:spTree>
  </p:cSld>
  <p:clrMapOvr>
    <a:masterClrMapping/>
  </p:clrMapOvr>
  <p:transition spd="med">
    <p:diamon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53250" name="Rectangle 2"/>
          <p:cNvSpPr>
            <a:spLocks noGrp="1"/>
          </p:cNvSpPr>
          <p:nvPr>
            <p:ph type="title"/>
          </p:nvPr>
        </p:nvSpPr>
        <p:spPr>
          <a:xfrm>
            <a:off x="971550" y="260350"/>
            <a:ext cx="7793038" cy="1462088"/>
          </a:xfrm>
          <a:ln/>
        </p:spPr>
        <p:txBody>
          <a:bodyPr vert="horz" wrap="square" lIns="91440" tIns="45720" rIns="91440" bIns="45720" anchor="b"/>
          <a:p>
            <a:pPr eaLnBrk="1" hangingPunct="1"/>
            <a:r>
              <a:rPr lang="zh-CN" altLang="en-US" dirty="0">
                <a:solidFill>
                  <a:srgbClr val="0000FF"/>
                </a:solidFill>
                <a:ea typeface="黑体" panose="02010609060101010101" pitchFamily="2" charset="-122"/>
              </a:rPr>
              <a:t>（三）竞争导向定价法</a:t>
            </a:r>
            <a:endParaRPr lang="zh-CN" altLang="en-US" dirty="0">
              <a:solidFill>
                <a:srgbClr val="0000FF"/>
              </a:solidFill>
              <a:ea typeface="黑体" panose="02010609060101010101" pitchFamily="2" charset="-122"/>
            </a:endParaRPr>
          </a:p>
        </p:txBody>
      </p:sp>
      <p:sp>
        <p:nvSpPr>
          <p:cNvPr id="23555" name="Rectangle 3"/>
          <p:cNvSpPr>
            <a:spLocks noGrp="1"/>
          </p:cNvSpPr>
          <p:nvPr>
            <p:ph idx="1"/>
          </p:nvPr>
        </p:nvSpPr>
        <p:spPr>
          <a:xfrm>
            <a:off x="1331913" y="2017713"/>
            <a:ext cx="7623175" cy="4114800"/>
          </a:xfrm>
          <a:ln/>
        </p:spPr>
        <p:txBody>
          <a:bodyPr vert="horz" wrap="square" lIns="91440" tIns="45720" rIns="91440" bIns="45720" anchor="t"/>
          <a:p>
            <a:pPr eaLnBrk="1" hangingPunct="1">
              <a:lnSpc>
                <a:spcPct val="150000"/>
              </a:lnSpc>
              <a:spcAft>
                <a:spcPts val="600"/>
              </a:spcAft>
              <a:buNone/>
            </a:pPr>
            <a:r>
              <a:rPr lang="en-US" altLang="zh-CN" dirty="0">
                <a:latin typeface="黑体" panose="02010609060101010101" pitchFamily="2" charset="-122"/>
                <a:ea typeface="黑体" panose="02010609060101010101" pitchFamily="2" charset="-122"/>
              </a:rPr>
              <a:t>1.</a:t>
            </a:r>
            <a:r>
              <a:rPr lang="zh-CN" altLang="en-US" dirty="0">
                <a:latin typeface="黑体" panose="02010609060101010101" pitchFamily="2" charset="-122"/>
                <a:ea typeface="黑体" panose="02010609060101010101" pitchFamily="2" charset="-122"/>
              </a:rPr>
              <a:t>通行价格定价法 </a:t>
            </a:r>
            <a:endParaRPr lang="zh-CN" altLang="en-US" dirty="0">
              <a:latin typeface="黑体" panose="02010609060101010101" pitchFamily="2" charset="-122"/>
              <a:ea typeface="黑体" panose="02010609060101010101" pitchFamily="2" charset="-122"/>
            </a:endParaRPr>
          </a:p>
          <a:p>
            <a:pPr eaLnBrk="1" hangingPunct="1">
              <a:lnSpc>
                <a:spcPct val="150000"/>
              </a:lnSpc>
              <a:spcAft>
                <a:spcPts val="600"/>
              </a:spcAft>
              <a:buNone/>
            </a:pPr>
            <a:r>
              <a:rPr lang="en-US" altLang="zh-CN" dirty="0">
                <a:latin typeface="黑体" panose="02010609060101010101" pitchFamily="2" charset="-122"/>
                <a:ea typeface="黑体" panose="02010609060101010101" pitchFamily="2" charset="-122"/>
              </a:rPr>
              <a:t>2.</a:t>
            </a:r>
            <a:r>
              <a:rPr lang="zh-CN" altLang="en-US" dirty="0">
                <a:latin typeface="黑体" panose="02010609060101010101" pitchFamily="2" charset="-122"/>
                <a:ea typeface="黑体" panose="02010609060101010101" pitchFamily="2" charset="-122"/>
              </a:rPr>
              <a:t>主动竞争定价法</a:t>
            </a:r>
            <a:endParaRPr lang="zh-CN" altLang="en-US" dirty="0">
              <a:latin typeface="黑体" panose="02010609060101010101" pitchFamily="2" charset="-122"/>
              <a:ea typeface="黑体" panose="02010609060101010101" pitchFamily="2" charset="-122"/>
            </a:endParaRPr>
          </a:p>
          <a:p>
            <a:pPr eaLnBrk="1" hangingPunct="1">
              <a:lnSpc>
                <a:spcPct val="150000"/>
              </a:lnSpc>
              <a:spcAft>
                <a:spcPts val="600"/>
              </a:spcAft>
              <a:buNone/>
            </a:pPr>
            <a:r>
              <a:rPr lang="en-US" altLang="zh-CN" dirty="0">
                <a:latin typeface="黑体" panose="02010609060101010101" pitchFamily="2" charset="-122"/>
                <a:ea typeface="黑体" panose="02010609060101010101" pitchFamily="2" charset="-122"/>
              </a:rPr>
              <a:t>3.</a:t>
            </a:r>
            <a:r>
              <a:rPr lang="zh-CN" altLang="en-US" dirty="0">
                <a:latin typeface="黑体" panose="02010609060101010101" pitchFamily="2" charset="-122"/>
                <a:ea typeface="黑体" panose="02010609060101010101" pitchFamily="2" charset="-122"/>
              </a:rPr>
              <a:t>投标定价法</a:t>
            </a:r>
            <a:endParaRPr lang="zh-CN" altLang="en-US" dirty="0">
              <a:latin typeface="黑体" panose="02010609060101010101" pitchFamily="2" charset="-122"/>
              <a:ea typeface="黑体" panose="02010609060101010101" pitchFamily="2" charset="-122"/>
            </a:endParaRPr>
          </a:p>
          <a:p>
            <a:pPr eaLnBrk="1" hangingPunct="1">
              <a:lnSpc>
                <a:spcPct val="125000"/>
              </a:lnSpc>
              <a:buNone/>
            </a:pPr>
            <a:r>
              <a:rPr lang="zh-CN" altLang="en-US" dirty="0">
                <a:latin typeface="黑体" panose="02010609060101010101" pitchFamily="2" charset="-122"/>
                <a:ea typeface="黑体" panose="02010609060101010101" pitchFamily="2" charset="-122"/>
              </a:rPr>
              <a:t>  </a:t>
            </a:r>
            <a:r>
              <a:rPr lang="zh-CN" altLang="en-US" dirty="0">
                <a:solidFill>
                  <a:schemeClr val="folHlink"/>
                </a:solidFill>
                <a:latin typeface="黑体" panose="02010609060101010101" pitchFamily="2" charset="-122"/>
                <a:ea typeface="黑体" panose="02010609060101010101" pitchFamily="2" charset="-122"/>
              </a:rPr>
              <a:t>（拍卖定价）</a:t>
            </a:r>
            <a:endParaRPr lang="zh-CN" altLang="en-US" dirty="0">
              <a:solidFill>
                <a:schemeClr val="folHlink"/>
              </a:solidFill>
              <a:latin typeface="黑体" panose="02010609060101010101" pitchFamily="2" charset="-122"/>
              <a:ea typeface="黑体" panose="02010609060101010101" pitchFamily="2" charset="-122"/>
            </a:endParaRPr>
          </a:p>
        </p:txBody>
      </p:sp>
      <p:pic>
        <p:nvPicPr>
          <p:cNvPr id="53252" name="Picture 5" descr="156"/>
          <p:cNvPicPr>
            <a:picLocks noChangeAspect="1"/>
          </p:cNvPicPr>
          <p:nvPr/>
        </p:nvPicPr>
        <p:blipFill>
          <a:blip r:embed="rId1"/>
          <a:stretch>
            <a:fillRect/>
          </a:stretch>
        </p:blipFill>
        <p:spPr>
          <a:xfrm>
            <a:off x="5435600" y="1989138"/>
            <a:ext cx="3048000" cy="4419600"/>
          </a:xfrm>
          <a:prstGeom prst="rect">
            <a:avLst/>
          </a:prstGeom>
          <a:noFill/>
          <a:ln w="9525">
            <a:noFill/>
          </a:ln>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555">
                                            <p:txEl>
                                              <p:charRg st="0" end="11"/>
                                            </p:txEl>
                                          </p:spTgt>
                                        </p:tgtEl>
                                        <p:attrNameLst>
                                          <p:attrName>style.visibility</p:attrName>
                                        </p:attrNameLst>
                                      </p:cBhvr>
                                      <p:to>
                                        <p:strVal val="visible"/>
                                      </p:to>
                                    </p:set>
                                    <p:animEffect transition="in" filter="box(out)">
                                      <p:cBhvr>
                                        <p:cTn id="7" dur="500"/>
                                        <p:tgtEl>
                                          <p:spTgt spid="23555">
                                            <p:txEl>
                                              <p:charRg st="0" end="1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3555">
                                            <p:txEl>
                                              <p:charRg st="11" end="21"/>
                                            </p:txEl>
                                          </p:spTgt>
                                        </p:tgtEl>
                                        <p:attrNameLst>
                                          <p:attrName>style.visibility</p:attrName>
                                        </p:attrNameLst>
                                      </p:cBhvr>
                                      <p:to>
                                        <p:strVal val="visible"/>
                                      </p:to>
                                    </p:set>
                                    <p:animEffect transition="in" filter="box(out)">
                                      <p:cBhvr>
                                        <p:cTn id="12" dur="500"/>
                                        <p:tgtEl>
                                          <p:spTgt spid="23555">
                                            <p:txEl>
                                              <p:charRg st="11" end="2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3555">
                                            <p:txEl>
                                              <p:charRg st="21" end="29"/>
                                            </p:txEl>
                                          </p:spTgt>
                                        </p:tgtEl>
                                        <p:attrNameLst>
                                          <p:attrName>style.visibility</p:attrName>
                                        </p:attrNameLst>
                                      </p:cBhvr>
                                      <p:to>
                                        <p:strVal val="visible"/>
                                      </p:to>
                                    </p:set>
                                    <p:animEffect transition="in" filter="box(out)">
                                      <p:cBhvr>
                                        <p:cTn id="17" dur="500"/>
                                        <p:tgtEl>
                                          <p:spTgt spid="23555">
                                            <p:txEl>
                                              <p:charRg st="21" end="29"/>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3555">
                                            <p:txEl>
                                              <p:charRg st="29" end="38"/>
                                            </p:txEl>
                                          </p:spTgt>
                                        </p:tgtEl>
                                        <p:attrNameLst>
                                          <p:attrName>style.visibility</p:attrName>
                                        </p:attrNameLst>
                                      </p:cBhvr>
                                      <p:to>
                                        <p:strVal val="visible"/>
                                      </p:to>
                                    </p:set>
                                    <p:animEffect transition="in" filter="box(out)">
                                      <p:cBhvr>
                                        <p:cTn id="22" dur="500"/>
                                        <p:tgtEl>
                                          <p:spTgt spid="23555">
                                            <p:txEl>
                                              <p:charRg st="29" end="38"/>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灯片编号占位符 6"/>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54274" name="Rectangle 132"/>
          <p:cNvSpPr>
            <a:spLocks noGrp="1"/>
          </p:cNvSpPr>
          <p:nvPr>
            <p:ph type="title"/>
          </p:nvPr>
        </p:nvSpPr>
        <p:spPr>
          <a:ln/>
        </p:spPr>
        <p:txBody>
          <a:bodyPr vert="horz" wrap="square" lIns="91440" tIns="45720" rIns="91440" bIns="45720" anchor="b"/>
          <a:p>
            <a:pPr eaLnBrk="1" hangingPunct="1"/>
            <a:r>
              <a:rPr lang="en-US" altLang="zh-CN" dirty="0">
                <a:latin typeface="黑体" panose="02010609060101010101" pitchFamily="2" charset="-122"/>
                <a:ea typeface="黑体" panose="02010609060101010101" pitchFamily="2" charset="-122"/>
              </a:rPr>
              <a:t>    </a:t>
            </a:r>
            <a:r>
              <a:rPr lang="zh-CN" altLang="en-US" dirty="0">
                <a:solidFill>
                  <a:srgbClr val="CC00FF"/>
                </a:solidFill>
                <a:latin typeface="黑体" panose="02010609060101010101" pitchFamily="2" charset="-122"/>
                <a:ea typeface="黑体" panose="02010609060101010101" pitchFamily="2" charset="-122"/>
              </a:rPr>
              <a:t>投标定价法举例</a:t>
            </a:r>
            <a:endParaRPr lang="zh-CN" altLang="en-US" dirty="0">
              <a:solidFill>
                <a:srgbClr val="CC00FF"/>
              </a:solidFill>
              <a:latin typeface="黑体" panose="02010609060101010101" pitchFamily="2" charset="-122"/>
              <a:ea typeface="黑体" panose="02010609060101010101" pitchFamily="2" charset="-122"/>
            </a:endParaRPr>
          </a:p>
        </p:txBody>
      </p:sp>
      <p:sp>
        <p:nvSpPr>
          <p:cNvPr id="54275" name="Rectangle 3"/>
          <p:cNvSpPr>
            <a:spLocks noGrp="1"/>
          </p:cNvSpPr>
          <p:nvPr>
            <p:ph type="body" sz="half" idx="1"/>
          </p:nvPr>
        </p:nvSpPr>
        <p:spPr>
          <a:xfrm>
            <a:off x="1182688" y="2017713"/>
            <a:ext cx="7566025" cy="619125"/>
          </a:xfrm>
          <a:ln/>
        </p:spPr>
        <p:txBody>
          <a:bodyPr vert="horz" wrap="square" lIns="91440" tIns="45720" rIns="91440" bIns="45720" anchor="t"/>
          <a:p>
            <a:pPr eaLnBrk="1" hangingPunct="1">
              <a:buClr>
                <a:schemeClr val="folHlink"/>
              </a:buClr>
              <a:buSzPct val="60000"/>
              <a:buFont typeface="Wingdings" panose="05000000000000000000" pitchFamily="2" charset="2"/>
              <a:buNone/>
            </a:pPr>
            <a:r>
              <a:rPr lang="en-US" altLang="zh-CN" sz="2800" dirty="0"/>
              <a:t>           </a:t>
            </a:r>
            <a:r>
              <a:rPr lang="zh-CN" altLang="en-US" b="1" dirty="0">
                <a:solidFill>
                  <a:schemeClr val="folHlink"/>
                </a:solidFill>
                <a:ea typeface="仿宋_GB2312" pitchFamily="49" charset="-122"/>
              </a:rPr>
              <a:t>企业投标期望利润分析</a:t>
            </a:r>
            <a:endParaRPr lang="zh-CN" altLang="en-US" b="1" dirty="0">
              <a:solidFill>
                <a:schemeClr val="folHlink"/>
              </a:solidFill>
              <a:ea typeface="仿宋_GB2312" pitchFamily="49" charset="-122"/>
            </a:endParaRPr>
          </a:p>
        </p:txBody>
      </p:sp>
      <p:graphicFrame>
        <p:nvGraphicFramePr>
          <p:cNvPr id="103571" name="Group 147"/>
          <p:cNvGraphicFramePr>
            <a:graphicFrameLocks noGrp="1"/>
          </p:cNvGraphicFramePr>
          <p:nvPr>
            <p:ph sz="half" idx="1"/>
          </p:nvPr>
        </p:nvGraphicFramePr>
        <p:xfrm>
          <a:off x="971550" y="2781300"/>
          <a:ext cx="7632700" cy="2651125"/>
        </p:xfrm>
        <a:graphic>
          <a:graphicData uri="http://schemas.openxmlformats.org/drawingml/2006/table">
            <a:tbl>
              <a:tblPr/>
              <a:tblGrid>
                <a:gridCol w="1655763"/>
                <a:gridCol w="1584325"/>
                <a:gridCol w="2386012"/>
                <a:gridCol w="2006600"/>
              </a:tblGrid>
              <a:tr h="584200">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rPr>
                        <a:t>企业递价</a:t>
                      </a:r>
                      <a:endParaRPr kumimoji="0" lang="zh-CN" altLang="en-US"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rPr>
                        <a:t>（万元）</a:t>
                      </a:r>
                      <a:endParaRPr kumimoji="0" lang="zh-CN" altLang="en-US"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rPr>
                        <a:t>企业利润</a:t>
                      </a:r>
                      <a:endParaRPr kumimoji="0" lang="zh-CN" altLang="en-US"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rPr>
                        <a:t>（万元）</a:t>
                      </a:r>
                      <a:endParaRPr kumimoji="0" lang="zh-CN" altLang="en-US"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rPr>
                        <a:t>估计中标可能性</a:t>
                      </a:r>
                      <a:endParaRPr kumimoji="0" lang="zh-CN" altLang="en-US"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rPr>
                        <a:t>（</a:t>
                      </a:r>
                      <a:r>
                        <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rPr>
                        <a:t>%</a:t>
                      </a:r>
                      <a:r>
                        <a:rPr kumimoji="0" lang="zh-CN" altLang="en-US"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rPr>
                        <a:t>）</a:t>
                      </a:r>
                      <a:endParaRPr kumimoji="0" lang="zh-CN" altLang="en-US"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rPr>
                        <a:t>期望利润</a:t>
                      </a:r>
                      <a:endParaRPr kumimoji="0" lang="zh-CN" altLang="en-US"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rPr>
                        <a:t>（万元）</a:t>
                      </a:r>
                      <a:endParaRPr kumimoji="0" lang="zh-CN" altLang="en-US"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rPr>
                        <a:t>   800</a:t>
                      </a:r>
                      <a:endPar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rPr>
                        <a:t>   60</a:t>
                      </a:r>
                      <a:endPar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rPr>
                        <a:t> 70.00</a:t>
                      </a:r>
                      <a:endPar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rPr>
                        <a:t>  42</a:t>
                      </a:r>
                      <a:endPar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88">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hlink"/>
                          </a:solidFill>
                          <a:effectLst/>
                          <a:latin typeface="仿宋_GB2312" pitchFamily="49" charset="-122"/>
                          <a:ea typeface="仿宋_GB2312" pitchFamily="49" charset="-122"/>
                          <a:cs typeface="Times New Roman" panose="02020603050405020304" pitchFamily="18" charset="0"/>
                        </a:rPr>
                        <a:t>   900</a:t>
                      </a:r>
                      <a:endParaRPr kumimoji="0" lang="en-US" altLang="zh-CN" sz="2400" b="1" i="0" u="none" strike="noStrike" cap="none" normalizeH="0" baseline="0" smtClean="0">
                        <a:ln>
                          <a:noFill/>
                        </a:ln>
                        <a:solidFill>
                          <a:schemeClr val="hlink"/>
                        </a:solidFill>
                        <a:effectLst/>
                        <a:latin typeface="仿宋_GB2312" pitchFamily="49" charset="-122"/>
                        <a:ea typeface="仿宋_GB2312"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hlink"/>
                          </a:solidFill>
                          <a:effectLst/>
                          <a:latin typeface="仿宋_GB2312" pitchFamily="49" charset="-122"/>
                          <a:ea typeface="仿宋_GB2312" pitchFamily="49" charset="-122"/>
                          <a:cs typeface="Times New Roman" panose="02020603050405020304" pitchFamily="18" charset="0"/>
                        </a:rPr>
                        <a:t>  160</a:t>
                      </a:r>
                      <a:endParaRPr kumimoji="0" lang="en-US" altLang="zh-CN" sz="2400" b="1" i="0" u="none" strike="noStrike" cap="none" normalizeH="0" baseline="0" smtClean="0">
                        <a:ln>
                          <a:noFill/>
                        </a:ln>
                        <a:solidFill>
                          <a:schemeClr val="hlink"/>
                        </a:solidFill>
                        <a:effectLst/>
                        <a:latin typeface="仿宋_GB2312" pitchFamily="49" charset="-122"/>
                        <a:ea typeface="仿宋_GB2312"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hlink"/>
                          </a:solidFill>
                          <a:effectLst/>
                          <a:latin typeface="仿宋_GB2312" pitchFamily="49" charset="-122"/>
                          <a:ea typeface="仿宋_GB2312" pitchFamily="49" charset="-122"/>
                          <a:cs typeface="Times New Roman" panose="02020603050405020304" pitchFamily="18" charset="0"/>
                        </a:rPr>
                        <a:t> 30.00</a:t>
                      </a:r>
                      <a:endParaRPr kumimoji="0" lang="en-US" altLang="zh-CN" sz="2400" b="1" i="0" u="none" strike="noStrike" cap="none" normalizeH="0" baseline="0" smtClean="0">
                        <a:ln>
                          <a:noFill/>
                        </a:ln>
                        <a:solidFill>
                          <a:schemeClr val="hlink"/>
                        </a:solidFill>
                        <a:effectLst/>
                        <a:latin typeface="仿宋_GB2312" pitchFamily="49" charset="-122"/>
                        <a:ea typeface="仿宋_GB2312"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hlink"/>
                          </a:solidFill>
                          <a:effectLst/>
                          <a:latin typeface="仿宋_GB2312" pitchFamily="49" charset="-122"/>
                          <a:ea typeface="仿宋_GB2312" pitchFamily="49" charset="-122"/>
                          <a:cs typeface="Times New Roman" panose="02020603050405020304" pitchFamily="18" charset="0"/>
                        </a:rPr>
                        <a:t>  48</a:t>
                      </a:r>
                      <a:endParaRPr kumimoji="0" lang="en-US" altLang="zh-CN" sz="2400" b="1" i="0" u="none" strike="noStrike" cap="none" normalizeH="0" baseline="0" smtClean="0">
                        <a:ln>
                          <a:noFill/>
                        </a:ln>
                        <a:solidFill>
                          <a:schemeClr val="hlink"/>
                        </a:solidFill>
                        <a:effectLst/>
                        <a:latin typeface="仿宋_GB2312" pitchFamily="49" charset="-122"/>
                        <a:ea typeface="仿宋_GB2312"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38">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rPr>
                        <a:t>  1000</a:t>
                      </a:r>
                      <a:endPar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rPr>
                        <a:t>  260</a:t>
                      </a:r>
                      <a:endPar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rPr>
                        <a:t> 10.00</a:t>
                      </a:r>
                      <a:endPar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rPr>
                        <a:t>  26</a:t>
                      </a:r>
                      <a:endPar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3388">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rPr>
                        <a:t>  1100</a:t>
                      </a:r>
                      <a:endPar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rPr>
                        <a:t>  360</a:t>
                      </a:r>
                      <a:endPar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rPr>
                        <a:t>  5.00</a:t>
                      </a:r>
                      <a:endPar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rPr>
                        <a:t>  18</a:t>
                      </a:r>
                      <a:endParaRPr kumimoji="0" lang="en-US" altLang="zh-CN" sz="2400" b="1" i="0" u="none" strike="noStrike" cap="none" normalizeH="0" baseline="0" smtClean="0">
                        <a:ln>
                          <a:noFill/>
                        </a:ln>
                        <a:solidFill>
                          <a:srgbClr val="9900FF"/>
                        </a:solidFill>
                        <a:effectLst/>
                        <a:latin typeface="仿宋_GB2312" pitchFamily="49" charset="-122"/>
                        <a:ea typeface="仿宋_GB2312"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3568" name="Rectangle 144"/>
          <p:cNvSpPr/>
          <p:nvPr/>
        </p:nvSpPr>
        <p:spPr>
          <a:xfrm>
            <a:off x="539750" y="3860800"/>
            <a:ext cx="742950" cy="762000"/>
          </a:xfrm>
          <a:prstGeom prst="rect">
            <a:avLst/>
          </a:prstGeom>
          <a:noFill/>
          <a:ln w="9525">
            <a:noFill/>
          </a:ln>
        </p:spPr>
        <p:txBody>
          <a:bodyPr wrap="none" anchor="t">
            <a:spAutoFit/>
          </a:bodyPr>
          <a:p>
            <a:r>
              <a:rPr lang="en-US" altLang="zh-CN" sz="4400" b="1" dirty="0">
                <a:solidFill>
                  <a:schemeClr val="hlink"/>
                </a:solidFill>
                <a:latin typeface="Tahoma" panose="020B0604030504040204" pitchFamily="34" charset="0"/>
                <a:ea typeface="宋体" panose="02010600030101010101" pitchFamily="2" charset="-122"/>
              </a:rPr>
              <a:t>√</a:t>
            </a:r>
            <a:endParaRPr lang="en-US" altLang="zh-CN" sz="4400" b="1" dirty="0">
              <a:solidFill>
                <a:schemeClr val="hlink"/>
              </a:solidFill>
              <a:latin typeface="Tahoma" panose="020B0604030504040204" pitchFamily="34" charset="0"/>
              <a:ea typeface="宋体" panose="02010600030101010101" pitchFamily="2" charset="-122"/>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3568"/>
                                        </p:tgtEl>
                                        <p:attrNameLst>
                                          <p:attrName>style.visibility</p:attrName>
                                        </p:attrNameLst>
                                      </p:cBhvr>
                                      <p:to>
                                        <p:strVal val="visible"/>
                                      </p:to>
                                    </p:set>
                                    <p:animEffect transition="in" filter="slide(fromBottom)">
                                      <p:cBhvr>
                                        <p:cTn id="7" dur="500"/>
                                        <p:tgtEl>
                                          <p:spTgt spid="103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6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55298" name="Rectangle 2"/>
          <p:cNvSpPr>
            <a:spLocks noGrp="1"/>
          </p:cNvSpPr>
          <p:nvPr>
            <p:ph type="title"/>
          </p:nvPr>
        </p:nvSpPr>
        <p:spPr>
          <a:ln/>
        </p:spPr>
        <p:txBody>
          <a:bodyPr vert="horz" wrap="square" lIns="91440" tIns="45720" rIns="91440" bIns="45720" anchor="b"/>
          <a:p>
            <a:pPr eaLnBrk="1" hangingPunct="1"/>
            <a:r>
              <a:rPr lang="zh-CN" altLang="en-US" dirty="0">
                <a:solidFill>
                  <a:srgbClr val="0000FF"/>
                </a:solidFill>
                <a:ea typeface="黑体" panose="02010609060101010101" pitchFamily="2" charset="-122"/>
              </a:rPr>
              <a:t>第三节 企业定价的基本策略</a:t>
            </a:r>
            <a:endParaRPr lang="zh-CN" altLang="en-US" dirty="0">
              <a:solidFill>
                <a:srgbClr val="0000FF"/>
              </a:solidFill>
              <a:ea typeface="黑体" panose="02010609060101010101" pitchFamily="2" charset="-122"/>
            </a:endParaRPr>
          </a:p>
        </p:txBody>
      </p:sp>
      <p:sp>
        <p:nvSpPr>
          <p:cNvPr id="55299" name="Rectangle 3"/>
          <p:cNvSpPr>
            <a:spLocks noGrp="1"/>
          </p:cNvSpPr>
          <p:nvPr>
            <p:ph idx="1"/>
          </p:nvPr>
        </p:nvSpPr>
        <p:spPr>
          <a:xfrm>
            <a:off x="1187450" y="2017713"/>
            <a:ext cx="7767638" cy="4114800"/>
          </a:xfrm>
          <a:ln/>
        </p:spPr>
        <p:txBody>
          <a:bodyPr vert="horz" wrap="square" lIns="91440" tIns="45720" rIns="91440" bIns="45720" anchor="t"/>
          <a:p>
            <a:pPr eaLnBrk="1" hangingPunct="1">
              <a:lnSpc>
                <a:spcPct val="150000"/>
              </a:lnSpc>
              <a:buNone/>
            </a:pPr>
            <a:r>
              <a:rPr lang="zh-CN" altLang="en-US" u="sng" dirty="0">
                <a:solidFill>
                  <a:schemeClr val="hlink"/>
                </a:solidFill>
                <a:ea typeface="黑体" panose="02010609060101010101" pitchFamily="2" charset="-122"/>
              </a:rPr>
              <a:t>一、新产品定价策略</a:t>
            </a:r>
            <a:endParaRPr lang="zh-CN" altLang="en-US" u="sng" dirty="0">
              <a:solidFill>
                <a:schemeClr val="hlink"/>
              </a:solidFill>
              <a:ea typeface="黑体" panose="02010609060101010101" pitchFamily="2" charset="-122"/>
            </a:endParaRPr>
          </a:p>
          <a:p>
            <a:pPr eaLnBrk="1" hangingPunct="1">
              <a:lnSpc>
                <a:spcPct val="150000"/>
              </a:lnSpc>
              <a:buNone/>
            </a:pPr>
            <a:r>
              <a:rPr lang="zh-CN" altLang="en-US" u="sng" dirty="0">
                <a:solidFill>
                  <a:schemeClr val="hlink"/>
                </a:solidFill>
                <a:ea typeface="黑体" panose="02010609060101010101" pitchFamily="2" charset="-122"/>
              </a:rPr>
              <a:t>二、心理定价策略</a:t>
            </a:r>
            <a:endParaRPr lang="zh-CN" altLang="en-US" u="sng" dirty="0">
              <a:solidFill>
                <a:schemeClr val="hlink"/>
              </a:solidFill>
              <a:ea typeface="黑体" panose="02010609060101010101" pitchFamily="2" charset="-122"/>
            </a:endParaRPr>
          </a:p>
          <a:p>
            <a:pPr eaLnBrk="1" hangingPunct="1">
              <a:lnSpc>
                <a:spcPct val="150000"/>
              </a:lnSpc>
              <a:buNone/>
            </a:pPr>
            <a:r>
              <a:rPr lang="zh-CN" altLang="en-US" u="sng" dirty="0">
                <a:solidFill>
                  <a:schemeClr val="hlink"/>
                </a:solidFill>
                <a:ea typeface="黑体" panose="02010609060101010101" pitchFamily="2" charset="-122"/>
              </a:rPr>
              <a:t>三、折扣与让价定价策略</a:t>
            </a:r>
            <a:endParaRPr lang="zh-CN" altLang="en-US" u="sng" dirty="0">
              <a:solidFill>
                <a:schemeClr val="hlink"/>
              </a:solidFill>
              <a:ea typeface="黑体" panose="02010609060101010101" pitchFamily="2" charset="-122"/>
            </a:endParaRPr>
          </a:p>
          <a:p>
            <a:pPr eaLnBrk="1" hangingPunct="1">
              <a:lnSpc>
                <a:spcPct val="150000"/>
              </a:lnSpc>
              <a:buNone/>
            </a:pPr>
            <a:r>
              <a:rPr lang="zh-CN" altLang="en-US" u="sng" dirty="0">
                <a:solidFill>
                  <a:schemeClr val="hlink"/>
                </a:solidFill>
                <a:ea typeface="黑体" panose="02010609060101010101" pitchFamily="2" charset="-122"/>
              </a:rPr>
              <a:t>四、产品组合定价策略</a:t>
            </a:r>
            <a:endParaRPr lang="zh-CN" altLang="en-US" u="sng" dirty="0">
              <a:solidFill>
                <a:schemeClr val="hlink"/>
              </a:solidFill>
              <a:ea typeface="黑体" panose="02010609060101010101" pitchFamily="2" charset="-122"/>
            </a:endParaRPr>
          </a:p>
          <a:p>
            <a:pPr eaLnBrk="1" hangingPunct="1">
              <a:lnSpc>
                <a:spcPct val="150000"/>
              </a:lnSpc>
              <a:buNone/>
            </a:pPr>
            <a:r>
              <a:rPr lang="zh-CN" altLang="en-US" u="sng" dirty="0">
                <a:solidFill>
                  <a:schemeClr val="hlink"/>
                </a:solidFill>
                <a:ea typeface="黑体" panose="02010609060101010101" pitchFamily="2" charset="-122"/>
              </a:rPr>
              <a:t>五、价格调整策略</a:t>
            </a:r>
            <a:endParaRPr lang="zh-CN" altLang="en-US" u="sng" dirty="0">
              <a:solidFill>
                <a:schemeClr val="hlink"/>
              </a:solidFill>
              <a:ea typeface="黑体" panose="02010609060101010101" pitchFamily="2" charset="-122"/>
            </a:endParaRPr>
          </a:p>
        </p:txBody>
      </p:sp>
      <p:sp>
        <p:nvSpPr>
          <p:cNvPr id="55300" name="AutoShape 5">
            <a:hlinkClick r:id="rId1" action="ppaction://hlinksldjump"/>
          </p:cNvPr>
          <p:cNvSpPr/>
          <p:nvPr/>
        </p:nvSpPr>
        <p:spPr>
          <a:xfrm>
            <a:off x="7391400" y="6477000"/>
            <a:ext cx="304800" cy="228600"/>
          </a:xfrm>
          <a:prstGeom prst="actionButtonBeginning">
            <a:avLst/>
          </a:prstGeom>
          <a:solidFill>
            <a:schemeClr val="bg1"/>
          </a:solidFill>
          <a:ln w="9525" cap="flat" cmpd="sng">
            <a:solidFill>
              <a:schemeClr val="tx1"/>
            </a:solidFill>
            <a:prstDash val="solid"/>
            <a:miter/>
            <a:headEnd type="none" w="sm" len="sm"/>
            <a:tailEnd type="none" w="sm" len="sm"/>
          </a:ln>
        </p:spPr>
        <p:txBody>
          <a:bodyPr wrap="none" anchor="ctr"/>
          <a:p>
            <a:pPr algn="ctr"/>
            <a:endParaRPr lang="zh-CN" altLang="zh-CN" sz="2400" u="sng" dirty="0">
              <a:latin typeface="Times New Roman" panose="02020603050405020304" pitchFamily="18" charset="0"/>
              <a:ea typeface="宋体" panose="02010600030101010101" pitchFamily="2" charset="-122"/>
            </a:endParaRPr>
          </a:p>
        </p:txBody>
      </p:sp>
      <p:pic>
        <p:nvPicPr>
          <p:cNvPr id="55301" name="Picture 6" descr="8acf870a621f4a4f01caa408d8de3a85"/>
          <p:cNvPicPr>
            <a:picLocks noChangeAspect="1"/>
          </p:cNvPicPr>
          <p:nvPr/>
        </p:nvPicPr>
        <p:blipFill>
          <a:blip r:embed="rId2"/>
          <a:stretch>
            <a:fillRect/>
          </a:stretch>
        </p:blipFill>
        <p:spPr>
          <a:xfrm>
            <a:off x="5867400" y="2060575"/>
            <a:ext cx="2881313" cy="4392613"/>
          </a:xfrm>
          <a:prstGeom prst="rect">
            <a:avLst/>
          </a:prstGeom>
          <a:noFill/>
          <a:ln w="9525">
            <a:noFill/>
          </a:ln>
        </p:spPr>
      </p:pic>
    </p:spTree>
  </p:cSld>
  <p:clrMapOvr>
    <a:masterClrMapping/>
  </p:clrMapOvr>
  <p:transition spd="med">
    <p:diamon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56322" name="Rectangle 2"/>
          <p:cNvSpPr>
            <a:spLocks noGrp="1"/>
          </p:cNvSpPr>
          <p:nvPr>
            <p:ph type="title"/>
          </p:nvPr>
        </p:nvSpPr>
        <p:spPr>
          <a:ln/>
        </p:spPr>
        <p:txBody>
          <a:bodyPr vert="horz" wrap="square" lIns="91440" tIns="45720" rIns="91440" bIns="45720" anchor="b"/>
          <a:p>
            <a:pPr eaLnBrk="1" hangingPunct="1"/>
            <a:r>
              <a:rPr lang="zh-CN" altLang="en-US" dirty="0">
                <a:solidFill>
                  <a:schemeClr val="folHlink"/>
                </a:solidFill>
                <a:ea typeface="黑体" panose="02010609060101010101" pitchFamily="2" charset="-122"/>
              </a:rPr>
              <a:t>一、新产品定价策略</a:t>
            </a:r>
            <a:endParaRPr lang="zh-CN" altLang="en-US" dirty="0">
              <a:solidFill>
                <a:schemeClr val="folHlink"/>
              </a:solidFill>
              <a:ea typeface="黑体" panose="02010609060101010101" pitchFamily="2" charset="-122"/>
            </a:endParaRPr>
          </a:p>
        </p:txBody>
      </p:sp>
      <p:sp>
        <p:nvSpPr>
          <p:cNvPr id="56323" name="Rectangle 3"/>
          <p:cNvSpPr>
            <a:spLocks noGrp="1"/>
          </p:cNvSpPr>
          <p:nvPr>
            <p:ph idx="1"/>
          </p:nvPr>
        </p:nvSpPr>
        <p:spPr>
          <a:ln/>
        </p:spPr>
        <p:txBody>
          <a:bodyPr vert="horz" wrap="square" lIns="91440" tIns="45720" rIns="91440" bIns="45720" anchor="t"/>
          <a:p>
            <a:pPr eaLnBrk="1" hangingPunct="1">
              <a:lnSpc>
                <a:spcPct val="200000"/>
              </a:lnSpc>
              <a:buNone/>
            </a:pPr>
            <a:r>
              <a:rPr lang="en-US" altLang="zh-CN" u="sng" dirty="0">
                <a:solidFill>
                  <a:schemeClr val="hlink"/>
                </a:solidFill>
                <a:latin typeface="黑体" panose="02010609060101010101" pitchFamily="2" charset="-122"/>
                <a:ea typeface="黑体" panose="02010609060101010101" pitchFamily="2" charset="-122"/>
              </a:rPr>
              <a:t>1.</a:t>
            </a:r>
            <a:r>
              <a:rPr lang="zh-CN" altLang="en-US" u="sng" dirty="0">
                <a:solidFill>
                  <a:schemeClr val="hlink"/>
                </a:solidFill>
                <a:latin typeface="黑体" panose="02010609060101010101" pitchFamily="2" charset="-122"/>
                <a:ea typeface="黑体" panose="02010609060101010101" pitchFamily="2" charset="-122"/>
              </a:rPr>
              <a:t>取脂定价策略</a:t>
            </a:r>
            <a:endParaRPr lang="zh-CN" altLang="en-US" u="sng" dirty="0">
              <a:solidFill>
                <a:schemeClr val="hlink"/>
              </a:solidFill>
              <a:latin typeface="黑体" panose="02010609060101010101" pitchFamily="2" charset="-122"/>
              <a:ea typeface="黑体" panose="02010609060101010101" pitchFamily="2" charset="-122"/>
            </a:endParaRPr>
          </a:p>
          <a:p>
            <a:pPr eaLnBrk="1" hangingPunct="1">
              <a:lnSpc>
                <a:spcPct val="200000"/>
              </a:lnSpc>
              <a:buNone/>
            </a:pPr>
            <a:r>
              <a:rPr lang="en-US" altLang="zh-CN" u="sng" dirty="0">
                <a:solidFill>
                  <a:schemeClr val="hlink"/>
                </a:solidFill>
                <a:latin typeface="黑体" panose="02010609060101010101" pitchFamily="2" charset="-122"/>
                <a:ea typeface="黑体" panose="02010609060101010101" pitchFamily="2" charset="-122"/>
              </a:rPr>
              <a:t>2.</a:t>
            </a:r>
            <a:r>
              <a:rPr lang="zh-CN" altLang="en-US" u="sng" dirty="0">
                <a:solidFill>
                  <a:schemeClr val="hlink"/>
                </a:solidFill>
                <a:latin typeface="黑体" panose="02010609060101010101" pitchFamily="2" charset="-122"/>
                <a:ea typeface="黑体" panose="02010609060101010101" pitchFamily="2" charset="-122"/>
              </a:rPr>
              <a:t>渗透定价策略</a:t>
            </a:r>
            <a:endParaRPr lang="zh-CN" altLang="en-US" u="sng" dirty="0">
              <a:solidFill>
                <a:schemeClr val="hlink"/>
              </a:solidFill>
              <a:latin typeface="黑体" panose="02010609060101010101" pitchFamily="2" charset="-122"/>
              <a:ea typeface="黑体" panose="02010609060101010101" pitchFamily="2" charset="-122"/>
            </a:endParaRPr>
          </a:p>
          <a:p>
            <a:pPr eaLnBrk="1" hangingPunct="1">
              <a:lnSpc>
                <a:spcPct val="200000"/>
              </a:lnSpc>
              <a:buNone/>
            </a:pPr>
            <a:r>
              <a:rPr lang="en-US" altLang="zh-CN" u="sng" dirty="0">
                <a:solidFill>
                  <a:schemeClr val="hlink"/>
                </a:solidFill>
                <a:latin typeface="黑体" panose="02010609060101010101" pitchFamily="2" charset="-122"/>
                <a:ea typeface="黑体" panose="02010609060101010101" pitchFamily="2" charset="-122"/>
              </a:rPr>
              <a:t>3.</a:t>
            </a:r>
            <a:r>
              <a:rPr lang="zh-CN" altLang="en-US" u="sng" dirty="0">
                <a:solidFill>
                  <a:schemeClr val="hlink"/>
                </a:solidFill>
                <a:latin typeface="黑体" panose="02010609060101010101" pitchFamily="2" charset="-122"/>
                <a:ea typeface="黑体" panose="02010609060101010101" pitchFamily="2" charset="-122"/>
              </a:rPr>
              <a:t>满意定价策略</a:t>
            </a:r>
            <a:endParaRPr lang="zh-CN" altLang="en-US" u="sng" dirty="0">
              <a:solidFill>
                <a:schemeClr val="hlink"/>
              </a:solidFill>
              <a:latin typeface="黑体" panose="02010609060101010101" pitchFamily="2" charset="-122"/>
              <a:ea typeface="黑体" panose="02010609060101010101" pitchFamily="2" charset="-122"/>
            </a:endParaRPr>
          </a:p>
        </p:txBody>
      </p:sp>
      <p:pic>
        <p:nvPicPr>
          <p:cNvPr id="56324" name="Picture 4" descr="2004032078"/>
          <p:cNvPicPr>
            <a:picLocks noChangeAspect="1"/>
          </p:cNvPicPr>
          <p:nvPr/>
        </p:nvPicPr>
        <p:blipFill>
          <a:blip r:embed="rId1"/>
          <a:stretch>
            <a:fillRect/>
          </a:stretch>
        </p:blipFill>
        <p:spPr>
          <a:xfrm>
            <a:off x="5076825" y="2205038"/>
            <a:ext cx="3025775" cy="1728787"/>
          </a:xfrm>
          <a:prstGeom prst="rect">
            <a:avLst/>
          </a:prstGeom>
          <a:noFill/>
          <a:ln w="9525">
            <a:noFill/>
          </a:ln>
        </p:spPr>
      </p:pic>
      <p:pic>
        <p:nvPicPr>
          <p:cNvPr id="56325" name="Picture 5" descr="8369694f54bf76e1d0c86a54"/>
          <p:cNvPicPr>
            <a:picLocks noChangeAspect="1"/>
          </p:cNvPicPr>
          <p:nvPr/>
        </p:nvPicPr>
        <p:blipFill>
          <a:blip r:embed="rId2"/>
          <a:stretch>
            <a:fillRect/>
          </a:stretch>
        </p:blipFill>
        <p:spPr>
          <a:xfrm>
            <a:off x="5148263" y="4149725"/>
            <a:ext cx="2952750" cy="1800225"/>
          </a:xfrm>
          <a:prstGeom prst="rect">
            <a:avLst/>
          </a:prstGeom>
          <a:noFill/>
          <a:ln w="9525">
            <a:noFill/>
          </a:ln>
        </p:spPr>
      </p:pic>
    </p:spTree>
  </p:cSld>
  <p:clrMapOvr>
    <a:masterClrMapping/>
  </p:clrMapOvr>
  <p:transition spd="med">
    <p:diamon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57346" name="Rectangle 2"/>
          <p:cNvSpPr>
            <a:spLocks noGrp="1"/>
          </p:cNvSpPr>
          <p:nvPr>
            <p:ph type="title"/>
          </p:nvPr>
        </p:nvSpPr>
        <p:spPr>
          <a:ln/>
        </p:spPr>
        <p:txBody>
          <a:bodyPr vert="horz" wrap="square" lIns="91440" tIns="45720" rIns="91440" bIns="45720" anchor="b"/>
          <a:p>
            <a:pPr eaLnBrk="1" hangingPunct="1"/>
            <a:r>
              <a:rPr lang="en-US" altLang="zh-CN" dirty="0">
                <a:solidFill>
                  <a:srgbClr val="0000FF"/>
                </a:solidFill>
                <a:latin typeface="黑体" panose="02010609060101010101" pitchFamily="2" charset="-122"/>
                <a:ea typeface="黑体" panose="02010609060101010101" pitchFamily="2" charset="-122"/>
              </a:rPr>
              <a:t>1.</a:t>
            </a:r>
            <a:r>
              <a:rPr lang="zh-CN" altLang="en-US" dirty="0">
                <a:solidFill>
                  <a:srgbClr val="0000FF"/>
                </a:solidFill>
                <a:latin typeface="黑体" panose="02010609060101010101" pitchFamily="2" charset="-122"/>
                <a:ea typeface="黑体" panose="02010609060101010101" pitchFamily="2" charset="-122"/>
              </a:rPr>
              <a:t>取脂定价策略</a:t>
            </a:r>
            <a:endParaRPr lang="zh-CN" altLang="en-US" dirty="0">
              <a:solidFill>
                <a:srgbClr val="0000FF"/>
              </a:solidFill>
              <a:latin typeface="黑体" panose="02010609060101010101" pitchFamily="2" charset="-122"/>
              <a:ea typeface="黑体" panose="02010609060101010101" pitchFamily="2" charset="-122"/>
            </a:endParaRPr>
          </a:p>
        </p:txBody>
      </p:sp>
      <p:sp>
        <p:nvSpPr>
          <p:cNvPr id="57347" name="Rectangle 3"/>
          <p:cNvSpPr>
            <a:spLocks noGrp="1"/>
          </p:cNvSpPr>
          <p:nvPr>
            <p:ph idx="1"/>
          </p:nvPr>
        </p:nvSpPr>
        <p:spPr>
          <a:xfrm>
            <a:off x="971550" y="1916113"/>
            <a:ext cx="7705725" cy="4679950"/>
          </a:xfrm>
          <a:ln/>
        </p:spPr>
        <p:txBody>
          <a:bodyPr vert="horz" wrap="square" lIns="91440" tIns="45720" rIns="91440" bIns="45720" anchor="t"/>
          <a:p>
            <a:pPr eaLnBrk="1" hangingPunct="1">
              <a:lnSpc>
                <a:spcPct val="120000"/>
              </a:lnSpc>
            </a:pPr>
            <a:r>
              <a:rPr lang="zh-CN" altLang="en-US" sz="2000" dirty="0">
                <a:solidFill>
                  <a:schemeClr val="hlink"/>
                </a:solidFill>
                <a:latin typeface="黑体" panose="02010609060101010101" pitchFamily="2" charset="-122"/>
                <a:ea typeface="黑体" panose="02010609060101010101" pitchFamily="2" charset="-122"/>
              </a:rPr>
              <a:t>概念：</a:t>
            </a:r>
            <a:r>
              <a:rPr lang="zh-CN" altLang="en-US" sz="2000" dirty="0">
                <a:latin typeface="黑体" panose="02010609060101010101" pitchFamily="2" charset="-122"/>
                <a:ea typeface="黑体" panose="02010609060101010101" pitchFamily="2" charset="-122"/>
              </a:rPr>
              <a:t>企业在追求最大利润的目标指导下，在新产品上市初期，利用顾客的求新心理，将产品的价格定得较高，目的在于力求短期内补偿全部固定成本，并迅速获取盈利。</a:t>
            </a:r>
            <a:endParaRPr lang="zh-CN" altLang="en-US" sz="2000" dirty="0">
              <a:latin typeface="黑体" panose="02010609060101010101" pitchFamily="2" charset="-122"/>
              <a:ea typeface="黑体" panose="02010609060101010101" pitchFamily="2" charset="-122"/>
            </a:endParaRPr>
          </a:p>
          <a:p>
            <a:pPr eaLnBrk="1" hangingPunct="1">
              <a:lnSpc>
                <a:spcPct val="120000"/>
              </a:lnSpc>
            </a:pPr>
            <a:r>
              <a:rPr lang="zh-CN" altLang="en-US" sz="2000" dirty="0">
                <a:solidFill>
                  <a:schemeClr val="hlink"/>
                </a:solidFill>
                <a:latin typeface="黑体" panose="02010609060101010101" pitchFamily="2" charset="-122"/>
                <a:ea typeface="黑体" panose="02010609060101010101" pitchFamily="2" charset="-122"/>
              </a:rPr>
              <a:t>优点：</a:t>
            </a:r>
            <a:r>
              <a:rPr lang="zh-CN" altLang="en-US" sz="2000" dirty="0">
                <a:latin typeface="黑体" panose="02010609060101010101" pitchFamily="2" charset="-122"/>
                <a:ea typeface="黑体" panose="02010609060101010101" pitchFamily="2" charset="-122"/>
              </a:rPr>
              <a:t>企业能迅速实现预期盈利目标，掌握市场竞争的主动权，为以后价格调整留有充分的余地。</a:t>
            </a:r>
            <a:endParaRPr lang="zh-CN" altLang="en-US" sz="2000" dirty="0">
              <a:latin typeface="黑体" panose="02010609060101010101" pitchFamily="2" charset="-122"/>
              <a:ea typeface="黑体" panose="02010609060101010101" pitchFamily="2" charset="-122"/>
            </a:endParaRPr>
          </a:p>
          <a:p>
            <a:pPr eaLnBrk="1" hangingPunct="1">
              <a:lnSpc>
                <a:spcPct val="120000"/>
              </a:lnSpc>
            </a:pPr>
            <a:r>
              <a:rPr lang="zh-CN" altLang="en-US" sz="2000" dirty="0">
                <a:solidFill>
                  <a:schemeClr val="hlink"/>
                </a:solidFill>
                <a:latin typeface="黑体" panose="02010609060101010101" pitchFamily="2" charset="-122"/>
                <a:ea typeface="黑体" panose="02010609060101010101" pitchFamily="2" charset="-122"/>
              </a:rPr>
              <a:t>缺点：</a:t>
            </a:r>
            <a:r>
              <a:rPr lang="zh-CN" altLang="en-US" sz="2000" dirty="0">
                <a:latin typeface="黑体" panose="02010609060101010101" pitchFamily="2" charset="-122"/>
                <a:ea typeface="黑体" panose="02010609060101010101" pitchFamily="2" charset="-122"/>
              </a:rPr>
              <a:t>在高价抑制下，销路不易扩大，同时，丰厚利润必然诱发竞争，也极易招致公众的反对。</a:t>
            </a:r>
            <a:endParaRPr lang="zh-CN" altLang="en-US" sz="2000" dirty="0">
              <a:latin typeface="黑体" panose="02010609060101010101" pitchFamily="2" charset="-122"/>
              <a:ea typeface="黑体" panose="02010609060101010101" pitchFamily="2" charset="-122"/>
            </a:endParaRPr>
          </a:p>
          <a:p>
            <a:pPr eaLnBrk="1" hangingPunct="1">
              <a:lnSpc>
                <a:spcPct val="120000"/>
              </a:lnSpc>
            </a:pPr>
            <a:r>
              <a:rPr lang="zh-CN" altLang="en-US" sz="2000" dirty="0">
                <a:solidFill>
                  <a:schemeClr val="hlink"/>
                </a:solidFill>
                <a:latin typeface="黑体" panose="02010609060101010101" pitchFamily="2" charset="-122"/>
                <a:ea typeface="黑体" panose="02010609060101010101" pitchFamily="2" charset="-122"/>
              </a:rPr>
              <a:t>条件：</a:t>
            </a:r>
            <a:r>
              <a:rPr lang="zh-CN" altLang="en-US" sz="2000" dirty="0">
                <a:latin typeface="黑体" panose="02010609060101010101" pitchFamily="2" charset="-122"/>
                <a:ea typeface="黑体" panose="02010609060101010101" pitchFamily="2" charset="-122"/>
              </a:rPr>
              <a:t>（</a:t>
            </a:r>
            <a:r>
              <a:rPr lang="en-US" altLang="zh-CN" sz="2000" dirty="0">
                <a:latin typeface="黑体" panose="02010609060101010101" pitchFamily="2" charset="-122"/>
                <a:ea typeface="黑体" panose="02010609060101010101" pitchFamily="2" charset="-122"/>
              </a:rPr>
              <a:t>1</a:t>
            </a:r>
            <a:r>
              <a:rPr lang="zh-CN" altLang="en-US" sz="2000" dirty="0">
                <a:latin typeface="黑体" panose="02010609060101010101" pitchFamily="2" charset="-122"/>
                <a:ea typeface="黑体" panose="02010609060101010101" pitchFamily="2" charset="-122"/>
              </a:rPr>
              <a:t>）市场有相当数量的收入水平较高的、求新动机的消费者，产品价格需求缺乏弹性，即使价格定得较高，市场需求也减少不大。（</a:t>
            </a:r>
            <a:r>
              <a:rPr lang="en-US" altLang="zh-CN" sz="2000" dirty="0">
                <a:latin typeface="黑体" panose="02010609060101010101" pitchFamily="2" charset="-122"/>
                <a:ea typeface="黑体" panose="02010609060101010101" pitchFamily="2" charset="-122"/>
              </a:rPr>
              <a:t>2</a:t>
            </a:r>
            <a:r>
              <a:rPr lang="zh-CN" altLang="en-US" sz="2000" dirty="0">
                <a:latin typeface="黑体" panose="02010609060101010101" pitchFamily="2" charset="-122"/>
                <a:ea typeface="黑体" panose="02010609060101010101" pitchFamily="2" charset="-122"/>
              </a:rPr>
              <a:t>）在高价情况下，市场没有强有力的竞争者，企业仍能独家经营。</a:t>
            </a:r>
            <a:endParaRPr lang="zh-CN" altLang="en-US" sz="2000" dirty="0">
              <a:latin typeface="黑体" panose="02010609060101010101" pitchFamily="2" charset="-122"/>
              <a:ea typeface="黑体" panose="02010609060101010101" pitchFamily="2" charset="-122"/>
            </a:endParaRPr>
          </a:p>
        </p:txBody>
      </p:sp>
    </p:spTree>
  </p:cSld>
  <p:clrMapOvr>
    <a:masterClrMapping/>
  </p:clrMapOvr>
  <p:transition spd="med">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11266" name="Rectangle 2"/>
          <p:cNvSpPr>
            <a:spLocks noGrp="1"/>
          </p:cNvSpPr>
          <p:nvPr>
            <p:ph type="title"/>
          </p:nvPr>
        </p:nvSpPr>
        <p:spPr>
          <a:ln/>
        </p:spPr>
        <p:txBody>
          <a:bodyPr vert="horz" wrap="square" lIns="91440" tIns="45720" rIns="91440" bIns="45720" anchor="b"/>
          <a:p>
            <a:pPr eaLnBrk="1" hangingPunct="1"/>
            <a:r>
              <a:rPr lang="zh-CN" altLang="en-US" b="1" dirty="0">
                <a:solidFill>
                  <a:srgbClr val="0000FF"/>
                </a:solidFill>
                <a:latin typeface="黑体" panose="02010609060101010101" pitchFamily="2" charset="-122"/>
                <a:ea typeface="黑体" panose="02010609060101010101" pitchFamily="2" charset="-122"/>
              </a:rPr>
              <a:t>第一节 影响定价的主要因素</a:t>
            </a:r>
            <a:endParaRPr lang="zh-CN" altLang="en-US" b="1" dirty="0">
              <a:solidFill>
                <a:srgbClr val="0000FF"/>
              </a:solidFill>
              <a:latin typeface="黑体" panose="02010609060101010101" pitchFamily="2" charset="-122"/>
              <a:ea typeface="黑体" panose="02010609060101010101" pitchFamily="2" charset="-122"/>
            </a:endParaRPr>
          </a:p>
        </p:txBody>
      </p:sp>
      <p:sp>
        <p:nvSpPr>
          <p:cNvPr id="2" name="Rectangle 3"/>
          <p:cNvSpPr>
            <a:spLocks noGrp="1"/>
          </p:cNvSpPr>
          <p:nvPr>
            <p:ph idx="1"/>
          </p:nvPr>
        </p:nvSpPr>
        <p:spPr>
          <a:xfrm>
            <a:off x="1187450" y="2060575"/>
            <a:ext cx="3097213" cy="3960813"/>
          </a:xfrm>
          <a:ln/>
        </p:spPr>
        <p:txBody>
          <a:bodyPr vert="horz" wrap="square" lIns="91440" tIns="45720" rIns="91440" bIns="45720" anchor="t"/>
          <a:p>
            <a:pPr eaLnBrk="1" hangingPunct="1">
              <a:lnSpc>
                <a:spcPct val="150000"/>
              </a:lnSpc>
              <a:spcBef>
                <a:spcPct val="0"/>
              </a:spcBef>
              <a:buNone/>
            </a:pPr>
            <a:r>
              <a:rPr lang="zh-CN" altLang="en-US" b="1" u="sng" dirty="0">
                <a:solidFill>
                  <a:schemeClr val="hlink"/>
                </a:solidFill>
                <a:ea typeface="黑体" panose="02010609060101010101" pitchFamily="2" charset="-122"/>
              </a:rPr>
              <a:t>一、定价目标</a:t>
            </a:r>
            <a:endParaRPr lang="zh-CN" altLang="en-US" b="1" u="sng" dirty="0">
              <a:solidFill>
                <a:schemeClr val="hlink"/>
              </a:solidFill>
              <a:ea typeface="黑体" panose="02010609060101010101" pitchFamily="2" charset="-122"/>
            </a:endParaRPr>
          </a:p>
          <a:p>
            <a:pPr eaLnBrk="1" hangingPunct="1">
              <a:lnSpc>
                <a:spcPct val="150000"/>
              </a:lnSpc>
              <a:spcBef>
                <a:spcPct val="0"/>
              </a:spcBef>
              <a:buNone/>
            </a:pPr>
            <a:r>
              <a:rPr lang="zh-CN" altLang="en-US" b="1" u="sng" dirty="0">
                <a:solidFill>
                  <a:schemeClr val="hlink"/>
                </a:solidFill>
                <a:ea typeface="黑体" panose="02010609060101010101" pitchFamily="2" charset="-122"/>
              </a:rPr>
              <a:t>二、产品成本</a:t>
            </a:r>
            <a:endParaRPr lang="zh-CN" altLang="en-US" b="1" u="sng" dirty="0">
              <a:solidFill>
                <a:schemeClr val="hlink"/>
              </a:solidFill>
              <a:ea typeface="黑体" panose="02010609060101010101" pitchFamily="2" charset="-122"/>
            </a:endParaRPr>
          </a:p>
          <a:p>
            <a:pPr eaLnBrk="1" hangingPunct="1">
              <a:lnSpc>
                <a:spcPct val="150000"/>
              </a:lnSpc>
              <a:spcBef>
                <a:spcPct val="0"/>
              </a:spcBef>
              <a:buNone/>
            </a:pPr>
            <a:r>
              <a:rPr lang="zh-CN" altLang="en-US" b="1" u="sng" dirty="0">
                <a:solidFill>
                  <a:schemeClr val="hlink"/>
                </a:solidFill>
                <a:ea typeface="黑体" panose="02010609060101010101" pitchFamily="2" charset="-122"/>
              </a:rPr>
              <a:t>三、市场需求</a:t>
            </a:r>
            <a:endParaRPr lang="zh-CN" altLang="en-US" b="1" u="sng" dirty="0">
              <a:solidFill>
                <a:schemeClr val="hlink"/>
              </a:solidFill>
              <a:ea typeface="黑体" panose="02010609060101010101" pitchFamily="2" charset="-122"/>
            </a:endParaRPr>
          </a:p>
          <a:p>
            <a:pPr eaLnBrk="1" hangingPunct="1">
              <a:lnSpc>
                <a:spcPct val="150000"/>
              </a:lnSpc>
              <a:spcBef>
                <a:spcPct val="0"/>
              </a:spcBef>
              <a:buNone/>
            </a:pPr>
            <a:r>
              <a:rPr lang="zh-CN" altLang="en-US" b="1" u="sng" dirty="0">
                <a:solidFill>
                  <a:schemeClr val="hlink"/>
                </a:solidFill>
                <a:ea typeface="黑体" panose="02010609060101010101" pitchFamily="2" charset="-122"/>
              </a:rPr>
              <a:t>四、竞争状况</a:t>
            </a:r>
            <a:endParaRPr lang="zh-CN" altLang="en-US" b="1" u="sng" dirty="0">
              <a:solidFill>
                <a:schemeClr val="hlink"/>
              </a:solidFill>
              <a:ea typeface="黑体" panose="02010609060101010101" pitchFamily="2" charset="-122"/>
            </a:endParaRPr>
          </a:p>
          <a:p>
            <a:pPr eaLnBrk="1" hangingPunct="1">
              <a:lnSpc>
                <a:spcPct val="150000"/>
              </a:lnSpc>
              <a:spcBef>
                <a:spcPct val="0"/>
              </a:spcBef>
              <a:buNone/>
            </a:pPr>
            <a:r>
              <a:rPr lang="zh-CN" altLang="en-US" b="1" u="sng" dirty="0">
                <a:solidFill>
                  <a:schemeClr val="hlink"/>
                </a:solidFill>
                <a:ea typeface="黑体" panose="02010609060101010101" pitchFamily="2" charset="-122"/>
              </a:rPr>
              <a:t>五、环境因素</a:t>
            </a:r>
            <a:endParaRPr lang="zh-CN" altLang="en-US" dirty="0">
              <a:ea typeface="黑体" panose="02010609060101010101" pitchFamily="2" charset="-122"/>
            </a:endParaRPr>
          </a:p>
        </p:txBody>
      </p:sp>
      <p:sp>
        <p:nvSpPr>
          <p:cNvPr id="11268" name="AutoShape 4">
            <a:hlinkClick r:id="rId1" action="ppaction://hlinksldjump"/>
          </p:cNvPr>
          <p:cNvSpPr/>
          <p:nvPr/>
        </p:nvSpPr>
        <p:spPr>
          <a:xfrm>
            <a:off x="7391400" y="6477000"/>
            <a:ext cx="304800" cy="228600"/>
          </a:xfrm>
          <a:prstGeom prst="actionButtonBeginning">
            <a:avLst/>
          </a:prstGeom>
          <a:solidFill>
            <a:schemeClr val="bg1"/>
          </a:solidFill>
          <a:ln w="9525" cap="flat" cmpd="sng">
            <a:solidFill>
              <a:schemeClr val="tx1"/>
            </a:solidFill>
            <a:prstDash val="solid"/>
            <a:miter/>
            <a:headEnd type="none" w="sm" len="sm"/>
            <a:tailEnd type="none" w="sm" len="sm"/>
          </a:ln>
        </p:spPr>
        <p:txBody>
          <a:bodyPr wrap="none" anchor="ctr"/>
          <a:p>
            <a:pPr algn="ctr"/>
            <a:endParaRPr lang="zh-CN" altLang="zh-CN" sz="2400" u="sng" dirty="0">
              <a:latin typeface="Times New Roman" panose="02020603050405020304" pitchFamily="18" charset="0"/>
              <a:ea typeface="宋体" panose="02010600030101010101" pitchFamily="2" charset="-122"/>
            </a:endParaRPr>
          </a:p>
        </p:txBody>
      </p:sp>
      <p:grpSp>
        <p:nvGrpSpPr>
          <p:cNvPr id="3" name="Group 6"/>
          <p:cNvGrpSpPr/>
          <p:nvPr/>
        </p:nvGrpSpPr>
        <p:grpSpPr>
          <a:xfrm>
            <a:off x="4284663" y="2205038"/>
            <a:ext cx="4608512" cy="3273425"/>
            <a:chOff x="1296" y="1392"/>
            <a:chExt cx="3360" cy="1969"/>
          </a:xfrm>
        </p:grpSpPr>
        <p:grpSp>
          <p:nvGrpSpPr>
            <p:cNvPr id="11270" name="Group 7"/>
            <p:cNvGrpSpPr/>
            <p:nvPr/>
          </p:nvGrpSpPr>
          <p:grpSpPr>
            <a:xfrm>
              <a:off x="2400" y="1584"/>
              <a:ext cx="960" cy="1680"/>
              <a:chOff x="2640" y="1296"/>
              <a:chExt cx="960" cy="1680"/>
            </a:xfrm>
          </p:grpSpPr>
          <p:sp>
            <p:nvSpPr>
              <p:cNvPr id="11271" name="Line 8"/>
              <p:cNvSpPr/>
              <p:nvPr/>
            </p:nvSpPr>
            <p:spPr>
              <a:xfrm>
                <a:off x="2640" y="1296"/>
                <a:ext cx="960" cy="0"/>
              </a:xfrm>
              <a:prstGeom prst="line">
                <a:avLst/>
              </a:prstGeom>
              <a:ln w="57150" cap="flat" cmpd="sng">
                <a:solidFill>
                  <a:schemeClr val="tx1"/>
                </a:solidFill>
                <a:prstDash val="solid"/>
                <a:round/>
                <a:headEnd type="none" w="med" len="med"/>
                <a:tailEnd type="none" w="med" len="med"/>
              </a:ln>
            </p:spPr>
          </p:sp>
          <p:sp>
            <p:nvSpPr>
              <p:cNvPr id="11272" name="Line 9"/>
              <p:cNvSpPr/>
              <p:nvPr/>
            </p:nvSpPr>
            <p:spPr>
              <a:xfrm>
                <a:off x="2640" y="2976"/>
                <a:ext cx="960" cy="0"/>
              </a:xfrm>
              <a:prstGeom prst="line">
                <a:avLst/>
              </a:prstGeom>
              <a:ln w="57150" cap="flat" cmpd="sng">
                <a:solidFill>
                  <a:schemeClr val="tx1"/>
                </a:solidFill>
                <a:prstDash val="solid"/>
                <a:round/>
                <a:headEnd type="none" w="med" len="med"/>
                <a:tailEnd type="none" w="med" len="med"/>
              </a:ln>
            </p:spPr>
          </p:sp>
          <p:sp>
            <p:nvSpPr>
              <p:cNvPr id="11273" name="Line 10"/>
              <p:cNvSpPr/>
              <p:nvPr/>
            </p:nvSpPr>
            <p:spPr>
              <a:xfrm>
                <a:off x="2784" y="1296"/>
                <a:ext cx="0" cy="1680"/>
              </a:xfrm>
              <a:prstGeom prst="line">
                <a:avLst/>
              </a:prstGeom>
              <a:ln w="57150" cap="flat" cmpd="sng">
                <a:solidFill>
                  <a:schemeClr val="tx1"/>
                </a:solidFill>
                <a:prstDash val="solid"/>
                <a:round/>
                <a:headEnd type="triangle" w="med" len="med"/>
                <a:tailEnd type="triangle" w="med" len="med"/>
              </a:ln>
            </p:spPr>
          </p:sp>
          <p:sp>
            <p:nvSpPr>
              <p:cNvPr id="11274" name="Line 11"/>
              <p:cNvSpPr/>
              <p:nvPr/>
            </p:nvSpPr>
            <p:spPr>
              <a:xfrm>
                <a:off x="3072" y="1920"/>
                <a:ext cx="480" cy="0"/>
              </a:xfrm>
              <a:prstGeom prst="line">
                <a:avLst/>
              </a:prstGeom>
              <a:ln w="57150" cap="flat" cmpd="sng">
                <a:solidFill>
                  <a:schemeClr val="tx1"/>
                </a:solidFill>
                <a:prstDash val="solid"/>
                <a:round/>
                <a:headEnd type="none" w="med" len="med"/>
                <a:tailEnd type="none" w="med" len="med"/>
              </a:ln>
            </p:spPr>
          </p:sp>
          <p:sp>
            <p:nvSpPr>
              <p:cNvPr id="11275" name="Line 12"/>
              <p:cNvSpPr/>
              <p:nvPr/>
            </p:nvSpPr>
            <p:spPr>
              <a:xfrm flipV="1">
                <a:off x="3312" y="1920"/>
                <a:ext cx="0" cy="1056"/>
              </a:xfrm>
              <a:prstGeom prst="line">
                <a:avLst/>
              </a:prstGeom>
              <a:ln w="57150" cap="flat" cmpd="sng">
                <a:solidFill>
                  <a:schemeClr val="tx1"/>
                </a:solidFill>
                <a:prstDash val="solid"/>
                <a:round/>
                <a:headEnd type="none" w="med" len="med"/>
                <a:tailEnd type="triangle" w="med" len="med"/>
              </a:ln>
            </p:spPr>
          </p:sp>
        </p:grpSp>
        <p:sp>
          <p:nvSpPr>
            <p:cNvPr id="11276" name="Text Box 13"/>
            <p:cNvSpPr txBox="1"/>
            <p:nvPr/>
          </p:nvSpPr>
          <p:spPr>
            <a:xfrm>
              <a:off x="1296" y="1392"/>
              <a:ext cx="1056" cy="281"/>
            </a:xfrm>
            <a:prstGeom prst="rect">
              <a:avLst/>
            </a:prstGeom>
            <a:noFill/>
            <a:ln w="9525" cap="flat" cmpd="sng">
              <a:solidFill>
                <a:schemeClr val="tx1"/>
              </a:solidFill>
              <a:prstDash val="solid"/>
              <a:miter/>
              <a:headEnd type="none" w="sm" len="sm"/>
              <a:tailEnd type="none" w="sm" len="sm"/>
            </a:ln>
          </p:spPr>
          <p:txBody>
            <a:bodyPr anchor="t">
              <a:spAutoFit/>
            </a:bodyPr>
            <a:p>
              <a:pPr algn="ctr">
                <a:spcBef>
                  <a:spcPct val="50000"/>
                </a:spcBef>
              </a:pPr>
              <a:r>
                <a:rPr lang="zh-CN" altLang="en-US" sz="2400" dirty="0">
                  <a:solidFill>
                    <a:schemeClr val="folHlink"/>
                  </a:solidFill>
                  <a:latin typeface="Times New Roman" panose="02020603050405020304" pitchFamily="18" charset="0"/>
                  <a:ea typeface="黑体" panose="02010609060101010101" pitchFamily="2" charset="-122"/>
                </a:rPr>
                <a:t>最高价格</a:t>
              </a:r>
              <a:endParaRPr lang="zh-CN" altLang="en-US" sz="2400" dirty="0">
                <a:solidFill>
                  <a:schemeClr val="folHlink"/>
                </a:solidFill>
                <a:latin typeface="Times New Roman" panose="02020603050405020304" pitchFamily="18" charset="0"/>
                <a:ea typeface="黑体" panose="02010609060101010101" pitchFamily="2" charset="-122"/>
              </a:endParaRPr>
            </a:p>
          </p:txBody>
        </p:sp>
        <p:sp>
          <p:nvSpPr>
            <p:cNvPr id="11277" name="Text Box 14"/>
            <p:cNvSpPr txBox="1"/>
            <p:nvPr/>
          </p:nvSpPr>
          <p:spPr>
            <a:xfrm>
              <a:off x="1296" y="3080"/>
              <a:ext cx="1056" cy="281"/>
            </a:xfrm>
            <a:prstGeom prst="rect">
              <a:avLst/>
            </a:prstGeom>
            <a:noFill/>
            <a:ln w="9525" cap="flat" cmpd="sng">
              <a:solidFill>
                <a:schemeClr val="tx1"/>
              </a:solidFill>
              <a:prstDash val="solid"/>
              <a:miter/>
              <a:headEnd type="none" w="sm" len="sm"/>
              <a:tailEnd type="none" w="sm" len="sm"/>
            </a:ln>
          </p:spPr>
          <p:txBody>
            <a:bodyPr anchor="t">
              <a:spAutoFit/>
            </a:bodyPr>
            <a:p>
              <a:pPr algn="ctr">
                <a:spcBef>
                  <a:spcPct val="50000"/>
                </a:spcBef>
              </a:pPr>
              <a:r>
                <a:rPr lang="zh-CN" altLang="en-US" sz="2400" dirty="0">
                  <a:solidFill>
                    <a:schemeClr val="folHlink"/>
                  </a:solidFill>
                  <a:latin typeface="Times New Roman" panose="02020603050405020304" pitchFamily="18" charset="0"/>
                  <a:ea typeface="黑体" panose="02010609060101010101" pitchFamily="2" charset="-122"/>
                </a:rPr>
                <a:t>最低价格</a:t>
              </a:r>
              <a:endParaRPr lang="zh-CN" altLang="en-US" sz="2400" dirty="0">
                <a:solidFill>
                  <a:schemeClr val="folHlink"/>
                </a:solidFill>
                <a:latin typeface="Times New Roman" panose="02020603050405020304" pitchFamily="18" charset="0"/>
                <a:ea typeface="黑体" panose="02010609060101010101" pitchFamily="2" charset="-122"/>
              </a:endParaRPr>
            </a:p>
          </p:txBody>
        </p:sp>
        <p:sp>
          <p:nvSpPr>
            <p:cNvPr id="11278" name="Text Box 15"/>
            <p:cNvSpPr txBox="1"/>
            <p:nvPr/>
          </p:nvSpPr>
          <p:spPr>
            <a:xfrm>
              <a:off x="3360" y="1392"/>
              <a:ext cx="1056" cy="281"/>
            </a:xfrm>
            <a:prstGeom prst="rect">
              <a:avLst/>
            </a:prstGeom>
            <a:noFill/>
            <a:ln w="9525" cap="flat" cmpd="sng">
              <a:solidFill>
                <a:schemeClr val="tx1"/>
              </a:solidFill>
              <a:prstDash val="solid"/>
              <a:miter/>
              <a:headEnd type="none" w="sm" len="sm"/>
              <a:tailEnd type="none" w="sm" len="sm"/>
            </a:ln>
          </p:spPr>
          <p:txBody>
            <a:bodyPr anchor="t">
              <a:spAutoFit/>
            </a:bodyPr>
            <a:p>
              <a:pPr algn="ctr">
                <a:spcBef>
                  <a:spcPct val="50000"/>
                </a:spcBef>
              </a:pPr>
              <a:r>
                <a:rPr lang="zh-CN" altLang="en-US" sz="2400" dirty="0">
                  <a:solidFill>
                    <a:srgbClr val="9900FF"/>
                  </a:solidFill>
                  <a:latin typeface="Times New Roman" panose="02020603050405020304" pitchFamily="18" charset="0"/>
                  <a:ea typeface="黑体" panose="02010609060101010101" pitchFamily="2" charset="-122"/>
                </a:rPr>
                <a:t>需求控制</a:t>
              </a:r>
              <a:endParaRPr lang="zh-CN" altLang="en-US" sz="2400" dirty="0">
                <a:solidFill>
                  <a:srgbClr val="9900FF"/>
                </a:solidFill>
                <a:latin typeface="Times New Roman" panose="02020603050405020304" pitchFamily="18" charset="0"/>
                <a:ea typeface="黑体" panose="02010609060101010101" pitchFamily="2" charset="-122"/>
              </a:endParaRPr>
            </a:p>
          </p:txBody>
        </p:sp>
        <p:sp>
          <p:nvSpPr>
            <p:cNvPr id="11279" name="Text Box 16"/>
            <p:cNvSpPr txBox="1"/>
            <p:nvPr/>
          </p:nvSpPr>
          <p:spPr>
            <a:xfrm>
              <a:off x="3409" y="3080"/>
              <a:ext cx="1055" cy="281"/>
            </a:xfrm>
            <a:prstGeom prst="rect">
              <a:avLst/>
            </a:prstGeom>
            <a:noFill/>
            <a:ln w="9525" cap="flat" cmpd="sng">
              <a:solidFill>
                <a:schemeClr val="tx1"/>
              </a:solidFill>
              <a:prstDash val="solid"/>
              <a:miter/>
              <a:headEnd type="none" w="sm" len="sm"/>
              <a:tailEnd type="none" w="sm" len="sm"/>
            </a:ln>
          </p:spPr>
          <p:txBody>
            <a:bodyPr anchor="t">
              <a:spAutoFit/>
            </a:bodyPr>
            <a:p>
              <a:pPr>
                <a:spcBef>
                  <a:spcPct val="50000"/>
                </a:spcBef>
              </a:pPr>
              <a:r>
                <a:rPr lang="zh-CN" altLang="en-US" sz="2400" dirty="0">
                  <a:solidFill>
                    <a:srgbClr val="9900FF"/>
                  </a:solidFill>
                  <a:latin typeface="Times New Roman" panose="02020603050405020304" pitchFamily="18" charset="0"/>
                  <a:ea typeface="黑体" panose="02010609060101010101" pitchFamily="2" charset="-122"/>
                </a:rPr>
                <a:t>成本限制</a:t>
              </a:r>
              <a:endParaRPr lang="zh-CN" altLang="en-US" sz="2400" dirty="0">
                <a:solidFill>
                  <a:srgbClr val="9900FF"/>
                </a:solidFill>
                <a:latin typeface="Times New Roman" panose="02020603050405020304" pitchFamily="18" charset="0"/>
                <a:ea typeface="黑体" panose="02010609060101010101" pitchFamily="2" charset="-122"/>
              </a:endParaRPr>
            </a:p>
          </p:txBody>
        </p:sp>
        <p:sp>
          <p:nvSpPr>
            <p:cNvPr id="11280" name="Text Box 17"/>
            <p:cNvSpPr txBox="1"/>
            <p:nvPr/>
          </p:nvSpPr>
          <p:spPr>
            <a:xfrm>
              <a:off x="3360" y="1918"/>
              <a:ext cx="1296" cy="501"/>
            </a:xfrm>
            <a:prstGeom prst="rect">
              <a:avLst/>
            </a:prstGeom>
            <a:noFill/>
            <a:ln w="9525" cap="flat" cmpd="sng">
              <a:solidFill>
                <a:schemeClr val="tx1"/>
              </a:solidFill>
              <a:prstDash val="solid"/>
              <a:miter/>
              <a:headEnd type="none" w="sm" len="sm"/>
              <a:tailEnd type="none" w="sm" len="sm"/>
            </a:ln>
          </p:spPr>
          <p:txBody>
            <a:bodyPr anchor="t">
              <a:spAutoFit/>
            </a:bodyPr>
            <a:p>
              <a:pPr algn="ctr">
                <a:spcBef>
                  <a:spcPct val="50000"/>
                </a:spcBef>
              </a:pPr>
              <a:r>
                <a:rPr lang="zh-CN" altLang="en-US" sz="2400" dirty="0">
                  <a:solidFill>
                    <a:srgbClr val="9900FF"/>
                  </a:solidFill>
                  <a:latin typeface="Times New Roman" panose="02020603050405020304" pitchFamily="18" charset="0"/>
                  <a:ea typeface="黑体" panose="02010609060101010101" pitchFamily="2" charset="-122"/>
                </a:rPr>
                <a:t>产品定价受竞争者制约</a:t>
              </a:r>
              <a:endParaRPr lang="zh-CN" altLang="en-US" sz="2400" dirty="0">
                <a:solidFill>
                  <a:srgbClr val="9900FF"/>
                </a:solidFill>
                <a:latin typeface="Times New Roman" panose="02020603050405020304" pitchFamily="18" charset="0"/>
                <a:ea typeface="黑体" panose="02010609060101010101" pitchFamily="2" charset="-122"/>
              </a:endParaRPr>
            </a:p>
          </p:txBody>
        </p:sp>
      </p:gr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
                                            <p:txEl>
                                              <p:charRg st="0" end="7"/>
                                            </p:txEl>
                                          </p:spTgt>
                                        </p:tgtEl>
                                        <p:attrNameLst>
                                          <p:attrName>style.visibility</p:attrName>
                                        </p:attrNameLst>
                                      </p:cBhvr>
                                      <p:to>
                                        <p:strVal val="visible"/>
                                      </p:to>
                                    </p:set>
                                    <p:anim calcmode="lin" valueType="num">
                                      <p:cBhvr>
                                        <p:cTn id="12" dur="1000" fill="hold"/>
                                        <p:tgtEl>
                                          <p:spTgt spid="2">
                                            <p:txEl>
                                              <p:charRg st="0" end="7"/>
                                            </p:txEl>
                                          </p:spTgt>
                                        </p:tgtEl>
                                        <p:attrNameLst>
                                          <p:attrName>ppt_x</p:attrName>
                                        </p:attrNameLst>
                                      </p:cBhvr>
                                      <p:tavLst>
                                        <p:tav tm="0">
                                          <p:val>
                                            <p:strVal val="#ppt_x-.2"/>
                                          </p:val>
                                        </p:tav>
                                        <p:tav tm="100000">
                                          <p:val>
                                            <p:strVal val="#ppt_x"/>
                                          </p:val>
                                        </p:tav>
                                      </p:tavLst>
                                    </p:anim>
                                    <p:anim calcmode="lin" valueType="num">
                                      <p:cBhvr>
                                        <p:cTn id="13" dur="1000" fill="hold"/>
                                        <p:tgtEl>
                                          <p:spTgt spid="2">
                                            <p:txEl>
                                              <p:charRg st="0" end="7"/>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xEl>
                                              <p:charRg st="0" end="7"/>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2">
                                            <p:txEl>
                                              <p:charRg st="7" end="14"/>
                                            </p:txEl>
                                          </p:spTgt>
                                        </p:tgtEl>
                                        <p:attrNameLst>
                                          <p:attrName>style.visibility</p:attrName>
                                        </p:attrNameLst>
                                      </p:cBhvr>
                                      <p:to>
                                        <p:strVal val="visible"/>
                                      </p:to>
                                    </p:set>
                                    <p:anim calcmode="lin" valueType="num">
                                      <p:cBhvr>
                                        <p:cTn id="19" dur="1000" fill="hold"/>
                                        <p:tgtEl>
                                          <p:spTgt spid="2">
                                            <p:txEl>
                                              <p:charRg st="7" end="14"/>
                                            </p:txEl>
                                          </p:spTgt>
                                        </p:tgtEl>
                                        <p:attrNameLst>
                                          <p:attrName>ppt_x</p:attrName>
                                        </p:attrNameLst>
                                      </p:cBhvr>
                                      <p:tavLst>
                                        <p:tav tm="0">
                                          <p:val>
                                            <p:strVal val="#ppt_x-.2"/>
                                          </p:val>
                                        </p:tav>
                                        <p:tav tm="100000">
                                          <p:val>
                                            <p:strVal val="#ppt_x"/>
                                          </p:val>
                                        </p:tav>
                                      </p:tavLst>
                                    </p:anim>
                                    <p:anim calcmode="lin" valueType="num">
                                      <p:cBhvr>
                                        <p:cTn id="20" dur="1000" fill="hold"/>
                                        <p:tgtEl>
                                          <p:spTgt spid="2">
                                            <p:txEl>
                                              <p:charRg st="7" end="14"/>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xEl>
                                              <p:charRg st="7" end="1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2">
                                            <p:txEl>
                                              <p:charRg st="14" end="21"/>
                                            </p:txEl>
                                          </p:spTgt>
                                        </p:tgtEl>
                                        <p:attrNameLst>
                                          <p:attrName>style.visibility</p:attrName>
                                        </p:attrNameLst>
                                      </p:cBhvr>
                                      <p:to>
                                        <p:strVal val="visible"/>
                                      </p:to>
                                    </p:set>
                                    <p:anim calcmode="lin" valueType="num">
                                      <p:cBhvr>
                                        <p:cTn id="26" dur="1000" fill="hold"/>
                                        <p:tgtEl>
                                          <p:spTgt spid="2">
                                            <p:txEl>
                                              <p:charRg st="14" end="21"/>
                                            </p:txEl>
                                          </p:spTgt>
                                        </p:tgtEl>
                                        <p:attrNameLst>
                                          <p:attrName>ppt_x</p:attrName>
                                        </p:attrNameLst>
                                      </p:cBhvr>
                                      <p:tavLst>
                                        <p:tav tm="0">
                                          <p:val>
                                            <p:strVal val="#ppt_x-.2"/>
                                          </p:val>
                                        </p:tav>
                                        <p:tav tm="100000">
                                          <p:val>
                                            <p:strVal val="#ppt_x"/>
                                          </p:val>
                                        </p:tav>
                                      </p:tavLst>
                                    </p:anim>
                                    <p:anim calcmode="lin" valueType="num">
                                      <p:cBhvr>
                                        <p:cTn id="27" dur="1000" fill="hold"/>
                                        <p:tgtEl>
                                          <p:spTgt spid="2">
                                            <p:txEl>
                                              <p:charRg st="14" end="21"/>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
                                            <p:txEl>
                                              <p:charRg st="14" end="2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2">
                                            <p:txEl>
                                              <p:charRg st="21" end="28"/>
                                            </p:txEl>
                                          </p:spTgt>
                                        </p:tgtEl>
                                        <p:attrNameLst>
                                          <p:attrName>style.visibility</p:attrName>
                                        </p:attrNameLst>
                                      </p:cBhvr>
                                      <p:to>
                                        <p:strVal val="visible"/>
                                      </p:to>
                                    </p:set>
                                    <p:anim calcmode="lin" valueType="num">
                                      <p:cBhvr>
                                        <p:cTn id="33" dur="1000" fill="hold"/>
                                        <p:tgtEl>
                                          <p:spTgt spid="2">
                                            <p:txEl>
                                              <p:charRg st="21" end="28"/>
                                            </p:txEl>
                                          </p:spTgt>
                                        </p:tgtEl>
                                        <p:attrNameLst>
                                          <p:attrName>ppt_x</p:attrName>
                                        </p:attrNameLst>
                                      </p:cBhvr>
                                      <p:tavLst>
                                        <p:tav tm="0">
                                          <p:val>
                                            <p:strVal val="#ppt_x-.2"/>
                                          </p:val>
                                        </p:tav>
                                        <p:tav tm="100000">
                                          <p:val>
                                            <p:strVal val="#ppt_x"/>
                                          </p:val>
                                        </p:tav>
                                      </p:tavLst>
                                    </p:anim>
                                    <p:anim calcmode="lin" valueType="num">
                                      <p:cBhvr>
                                        <p:cTn id="34" dur="1000" fill="hold"/>
                                        <p:tgtEl>
                                          <p:spTgt spid="2">
                                            <p:txEl>
                                              <p:charRg st="21" end="28"/>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
                                            <p:txEl>
                                              <p:charRg st="21" end="2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2">
                                            <p:txEl>
                                              <p:charRg st="28" end="35"/>
                                            </p:txEl>
                                          </p:spTgt>
                                        </p:tgtEl>
                                        <p:attrNameLst>
                                          <p:attrName>style.visibility</p:attrName>
                                        </p:attrNameLst>
                                      </p:cBhvr>
                                      <p:to>
                                        <p:strVal val="visible"/>
                                      </p:to>
                                    </p:set>
                                    <p:anim calcmode="lin" valueType="num">
                                      <p:cBhvr>
                                        <p:cTn id="40" dur="1000" fill="hold"/>
                                        <p:tgtEl>
                                          <p:spTgt spid="2">
                                            <p:txEl>
                                              <p:charRg st="28" end="35"/>
                                            </p:txEl>
                                          </p:spTgt>
                                        </p:tgtEl>
                                        <p:attrNameLst>
                                          <p:attrName>ppt_x</p:attrName>
                                        </p:attrNameLst>
                                      </p:cBhvr>
                                      <p:tavLst>
                                        <p:tav tm="0">
                                          <p:val>
                                            <p:strVal val="#ppt_x-.2"/>
                                          </p:val>
                                        </p:tav>
                                        <p:tav tm="100000">
                                          <p:val>
                                            <p:strVal val="#ppt_x"/>
                                          </p:val>
                                        </p:tav>
                                      </p:tavLst>
                                    </p:anim>
                                    <p:anim calcmode="lin" valueType="num">
                                      <p:cBhvr>
                                        <p:cTn id="41" dur="1000" fill="hold"/>
                                        <p:tgtEl>
                                          <p:spTgt spid="2">
                                            <p:txEl>
                                              <p:charRg st="28" end="35"/>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
                                            <p:txEl>
                                              <p:charRg st="28" end="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58370" name="Rectangle 2"/>
          <p:cNvSpPr>
            <a:spLocks noGrp="1"/>
          </p:cNvSpPr>
          <p:nvPr>
            <p:ph type="title"/>
          </p:nvPr>
        </p:nvSpPr>
        <p:spPr>
          <a:ln/>
        </p:spPr>
        <p:txBody>
          <a:bodyPr vert="horz" wrap="square" lIns="91440" tIns="45720" rIns="91440" bIns="45720" anchor="b"/>
          <a:p>
            <a:pPr eaLnBrk="1" hangingPunct="1"/>
            <a:r>
              <a:rPr lang="en-US" altLang="zh-CN" dirty="0">
                <a:solidFill>
                  <a:srgbClr val="0000FF"/>
                </a:solidFill>
                <a:latin typeface="黑体" panose="02010609060101010101" pitchFamily="2" charset="-122"/>
                <a:ea typeface="黑体" panose="02010609060101010101" pitchFamily="2" charset="-122"/>
              </a:rPr>
              <a:t>2.</a:t>
            </a:r>
            <a:r>
              <a:rPr lang="zh-CN" altLang="en-US" dirty="0">
                <a:solidFill>
                  <a:srgbClr val="0000FF"/>
                </a:solidFill>
                <a:latin typeface="黑体" panose="02010609060101010101" pitchFamily="2" charset="-122"/>
                <a:ea typeface="黑体" panose="02010609060101010101" pitchFamily="2" charset="-122"/>
              </a:rPr>
              <a:t>渗透定价策略</a:t>
            </a:r>
            <a:endParaRPr lang="zh-CN" altLang="en-US" dirty="0">
              <a:solidFill>
                <a:srgbClr val="0000FF"/>
              </a:solidFill>
              <a:latin typeface="黑体" panose="02010609060101010101" pitchFamily="2" charset="-122"/>
              <a:ea typeface="黑体" panose="02010609060101010101" pitchFamily="2" charset="-122"/>
            </a:endParaRPr>
          </a:p>
        </p:txBody>
      </p:sp>
      <p:sp>
        <p:nvSpPr>
          <p:cNvPr id="58371" name="Rectangle 3"/>
          <p:cNvSpPr>
            <a:spLocks noGrp="1"/>
          </p:cNvSpPr>
          <p:nvPr>
            <p:ph idx="1"/>
          </p:nvPr>
        </p:nvSpPr>
        <p:spPr>
          <a:xfrm>
            <a:off x="1042988" y="1989138"/>
            <a:ext cx="7772400" cy="4114800"/>
          </a:xfrm>
          <a:ln/>
        </p:spPr>
        <p:txBody>
          <a:bodyPr vert="horz" wrap="square" lIns="91440" tIns="45720" rIns="91440" bIns="45720" anchor="t"/>
          <a:p>
            <a:pPr eaLnBrk="1" hangingPunct="1">
              <a:lnSpc>
                <a:spcPct val="120000"/>
              </a:lnSpc>
            </a:pPr>
            <a:r>
              <a:rPr lang="zh-CN" altLang="en-US" sz="2000" dirty="0">
                <a:solidFill>
                  <a:schemeClr val="hlink"/>
                </a:solidFill>
                <a:latin typeface="黑体" panose="02010609060101010101" pitchFamily="2" charset="-122"/>
                <a:ea typeface="黑体" panose="02010609060101010101" pitchFamily="2" charset="-122"/>
              </a:rPr>
              <a:t>概念：</a:t>
            </a:r>
            <a:r>
              <a:rPr lang="zh-CN" altLang="en-US" sz="2000" dirty="0">
                <a:latin typeface="黑体" panose="02010609060101010101" pitchFamily="2" charset="-122"/>
                <a:ea typeface="黑体" panose="02010609060101010101" pitchFamily="2" charset="-122"/>
              </a:rPr>
              <a:t>在新产品刚上市时，利用顾客求廉心理，采用低价政策，使产品在市场广泛渗透，从而提高市场占有率，然后随市场份额增加调整价格，降低成本，实现企业盈利目标。</a:t>
            </a:r>
            <a:endParaRPr lang="zh-CN" altLang="en-US" sz="2000" dirty="0">
              <a:latin typeface="黑体" panose="02010609060101010101" pitchFamily="2" charset="-122"/>
              <a:ea typeface="黑体" panose="02010609060101010101" pitchFamily="2" charset="-122"/>
            </a:endParaRPr>
          </a:p>
          <a:p>
            <a:pPr eaLnBrk="1" hangingPunct="1">
              <a:lnSpc>
                <a:spcPct val="120000"/>
              </a:lnSpc>
            </a:pPr>
            <a:r>
              <a:rPr lang="zh-CN" altLang="en-US" sz="2000" dirty="0">
                <a:solidFill>
                  <a:schemeClr val="hlink"/>
                </a:solidFill>
                <a:latin typeface="黑体" panose="02010609060101010101" pitchFamily="2" charset="-122"/>
                <a:ea typeface="黑体" panose="02010609060101010101" pitchFamily="2" charset="-122"/>
              </a:rPr>
              <a:t>优点：</a:t>
            </a:r>
            <a:r>
              <a:rPr lang="zh-CN" altLang="en-US" sz="2000" dirty="0">
                <a:latin typeface="黑体" panose="02010609060101010101" pitchFamily="2" charset="-122"/>
                <a:ea typeface="黑体" panose="02010609060101010101" pitchFamily="2" charset="-122"/>
              </a:rPr>
              <a:t>能迅速打开新产品销路，提高市场占有率，树立企业良好形象。同时低价不易诱发竞争，能有效排斥竞争者加入。</a:t>
            </a:r>
            <a:endParaRPr lang="zh-CN" altLang="en-US" sz="2000" dirty="0">
              <a:latin typeface="黑体" panose="02010609060101010101" pitchFamily="2" charset="-122"/>
              <a:ea typeface="黑体" panose="02010609060101010101" pitchFamily="2" charset="-122"/>
            </a:endParaRPr>
          </a:p>
          <a:p>
            <a:pPr eaLnBrk="1" hangingPunct="1">
              <a:lnSpc>
                <a:spcPct val="120000"/>
              </a:lnSpc>
            </a:pPr>
            <a:r>
              <a:rPr lang="zh-CN" altLang="en-US" sz="2000" dirty="0">
                <a:solidFill>
                  <a:schemeClr val="hlink"/>
                </a:solidFill>
                <a:latin typeface="黑体" panose="02010609060101010101" pitchFamily="2" charset="-122"/>
                <a:ea typeface="黑体" panose="02010609060101010101" pitchFamily="2" charset="-122"/>
              </a:rPr>
              <a:t>缺点：</a:t>
            </a:r>
            <a:r>
              <a:rPr lang="zh-CN" altLang="en-US" sz="2000" dirty="0">
                <a:latin typeface="黑体" panose="02010609060101010101" pitchFamily="2" charset="-122"/>
                <a:ea typeface="黑体" panose="02010609060101010101" pitchFamily="2" charset="-122"/>
              </a:rPr>
              <a:t>投资回收期长，价格调整余地小。</a:t>
            </a:r>
            <a:endParaRPr lang="zh-CN" altLang="en-US" sz="2000" dirty="0">
              <a:latin typeface="黑体" panose="02010609060101010101" pitchFamily="2" charset="-122"/>
              <a:ea typeface="黑体" panose="02010609060101010101" pitchFamily="2" charset="-122"/>
            </a:endParaRPr>
          </a:p>
          <a:p>
            <a:pPr eaLnBrk="1" hangingPunct="1">
              <a:lnSpc>
                <a:spcPct val="120000"/>
              </a:lnSpc>
            </a:pPr>
            <a:r>
              <a:rPr lang="zh-CN" altLang="en-US" sz="2000" dirty="0">
                <a:solidFill>
                  <a:schemeClr val="hlink"/>
                </a:solidFill>
                <a:latin typeface="黑体" panose="02010609060101010101" pitchFamily="2" charset="-122"/>
                <a:ea typeface="黑体" panose="02010609060101010101" pitchFamily="2" charset="-122"/>
              </a:rPr>
              <a:t>条件：</a:t>
            </a:r>
            <a:r>
              <a:rPr lang="zh-CN" altLang="en-US" sz="2000" dirty="0">
                <a:latin typeface="黑体" panose="02010609060101010101" pitchFamily="2" charset="-122"/>
                <a:ea typeface="黑体" panose="02010609060101010101" pitchFamily="2" charset="-122"/>
              </a:rPr>
              <a:t>（</a:t>
            </a:r>
            <a:r>
              <a:rPr lang="en-US" altLang="zh-CN" sz="2000" dirty="0">
                <a:latin typeface="黑体" panose="02010609060101010101" pitchFamily="2" charset="-122"/>
                <a:ea typeface="黑体" panose="02010609060101010101" pitchFamily="2" charset="-122"/>
                <a:sym typeface="Wingdings" panose="05000000000000000000" pitchFamily="2" charset="2"/>
              </a:rPr>
              <a:t>1</a:t>
            </a:r>
            <a:r>
              <a:rPr lang="zh-CN" altLang="en-US" sz="2000" dirty="0">
                <a:latin typeface="黑体" panose="02010609060101010101" pitchFamily="2" charset="-122"/>
                <a:ea typeface="黑体" panose="02010609060101010101" pitchFamily="2" charset="-122"/>
                <a:sym typeface="Wingdings" panose="05000000000000000000" pitchFamily="2" charset="2"/>
              </a:rPr>
              <a:t>）</a:t>
            </a:r>
            <a:r>
              <a:rPr lang="zh-CN" altLang="en-US" sz="2000" dirty="0">
                <a:latin typeface="黑体" panose="02010609060101010101" pitchFamily="2" charset="-122"/>
                <a:ea typeface="黑体" panose="02010609060101010101" pitchFamily="2" charset="-122"/>
              </a:rPr>
              <a:t>产品价格需求弹性大，低价能迅速扩大销量，提高市场占有率；（</a:t>
            </a:r>
            <a:r>
              <a:rPr lang="en-US" altLang="zh-CN" sz="2000" dirty="0">
                <a:latin typeface="黑体" panose="02010609060101010101" pitchFamily="2" charset="-122"/>
                <a:ea typeface="黑体" panose="02010609060101010101" pitchFamily="2" charset="-122"/>
              </a:rPr>
              <a:t>2</a:t>
            </a:r>
            <a:r>
              <a:rPr lang="zh-CN" altLang="en-US" sz="2000" dirty="0">
                <a:latin typeface="黑体" panose="02010609060101010101" pitchFamily="2" charset="-122"/>
                <a:ea typeface="黑体" panose="02010609060101010101" pitchFamily="2" charset="-122"/>
              </a:rPr>
              <a:t>）产品市场已为他人领先占领，为了挤进市场，只好采用低价渗透策略；（</a:t>
            </a:r>
            <a:r>
              <a:rPr lang="en-US" altLang="zh-CN" sz="2000" dirty="0">
                <a:latin typeface="黑体" panose="02010609060101010101" pitchFamily="2" charset="-122"/>
                <a:ea typeface="黑体" panose="02010609060101010101" pitchFamily="2" charset="-122"/>
              </a:rPr>
              <a:t>3</a:t>
            </a:r>
            <a:r>
              <a:rPr lang="zh-CN" altLang="en-US" sz="2000" dirty="0">
                <a:latin typeface="黑体" panose="02010609060101010101" pitchFamily="2" charset="-122"/>
                <a:ea typeface="黑体" panose="02010609060101010101" pitchFamily="2" charset="-122"/>
              </a:rPr>
              <a:t>）潜在市场大，对竞争者有吸引力，实行低价能有效排斥竞争者，便于企业长期占领市场。</a:t>
            </a:r>
            <a:endParaRPr lang="zh-CN" altLang="en-US" sz="2000" dirty="0">
              <a:latin typeface="黑体" panose="02010609060101010101" pitchFamily="2" charset="-122"/>
              <a:ea typeface="黑体" panose="02010609060101010101" pitchFamily="2" charset="-122"/>
            </a:endParaRPr>
          </a:p>
        </p:txBody>
      </p:sp>
    </p:spTree>
  </p:cSld>
  <p:clrMapOvr>
    <a:masterClrMapping/>
  </p:clrMapOvr>
  <p:transition spd="med">
    <p:diamon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59394" name="Rectangle 2"/>
          <p:cNvSpPr>
            <a:spLocks noGrp="1"/>
          </p:cNvSpPr>
          <p:nvPr>
            <p:ph type="title"/>
          </p:nvPr>
        </p:nvSpPr>
        <p:spPr>
          <a:xfrm>
            <a:off x="1042988" y="188913"/>
            <a:ext cx="7793037" cy="1462087"/>
          </a:xfrm>
          <a:ln/>
        </p:spPr>
        <p:txBody>
          <a:bodyPr vert="horz" wrap="square" lIns="91440" tIns="45720" rIns="91440" bIns="45720" anchor="b"/>
          <a:p>
            <a:pPr eaLnBrk="1" hangingPunct="1"/>
            <a:r>
              <a:rPr lang="zh-CN" altLang="en-US" dirty="0">
                <a:solidFill>
                  <a:srgbClr val="CC00FF"/>
                </a:solidFill>
                <a:ea typeface="黑体" panose="02010609060101010101" pitchFamily="2" charset="-122"/>
              </a:rPr>
              <a:t>取脂定价与渗透定价的比较</a:t>
            </a:r>
            <a:endParaRPr lang="zh-CN" altLang="en-US" dirty="0">
              <a:solidFill>
                <a:srgbClr val="CC00FF"/>
              </a:solidFill>
              <a:ea typeface="黑体" panose="02010609060101010101" pitchFamily="2" charset="-122"/>
            </a:endParaRPr>
          </a:p>
        </p:txBody>
      </p:sp>
      <p:graphicFrame>
        <p:nvGraphicFramePr>
          <p:cNvPr id="59395" name="表格 59394"/>
          <p:cNvGraphicFramePr/>
          <p:nvPr/>
        </p:nvGraphicFramePr>
        <p:xfrm>
          <a:off x="1042988" y="2205038"/>
          <a:ext cx="7561262" cy="2660650"/>
        </p:xfrm>
        <a:graphic>
          <a:graphicData uri="http://schemas.openxmlformats.org/drawingml/2006/table">
            <a:tbl>
              <a:tblPr/>
              <a:tblGrid>
                <a:gridCol w="1692275"/>
                <a:gridCol w="2857500"/>
                <a:gridCol w="3011488"/>
              </a:tblGrid>
              <a:tr h="57150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buSzTx/>
                        <a:buNone/>
                      </a:pPr>
                      <a:endParaRPr lang="zh-CN" altLang="zh-CN" sz="1800">
                        <a:latin typeface="Arial" panose="020B0604020202020204" pitchFamily="34" charset="0"/>
                        <a:ea typeface="宋体" panose="02010600030101010101" pitchFamily="2" charset="-122"/>
                      </a:endParaRPr>
                    </a:p>
                  </a:txBody>
                  <a:tcPr anchor="t">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a:noFill/>
                    </a:lnTlToBr>
                    <a:lnBlToTr>
                      <a:noFill/>
                    </a:lnBlToTr>
                    <a:blipFill rotWithShape="0">
                      <a:blip r:embed="rId1"/>
                    </a:blip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ctr">
                        <a:buSzTx/>
                        <a:buNone/>
                      </a:pPr>
                      <a:r>
                        <a:rPr lang="zh-CN" altLang="en-US" sz="2400">
                          <a:solidFill>
                            <a:schemeClr val="folHlink"/>
                          </a:solidFill>
                          <a:latin typeface="黑体" panose="02010609060101010101" pitchFamily="2" charset="-122"/>
                          <a:ea typeface="黑体" panose="02010609060101010101" pitchFamily="2" charset="-122"/>
                        </a:rPr>
                        <a:t>取脂定价</a:t>
                      </a:r>
                      <a:endParaRPr lang="zh-CN" altLang="en-US" sz="2400">
                        <a:solidFill>
                          <a:schemeClr val="folHlink"/>
                        </a:solidFill>
                        <a:latin typeface="黑体" panose="02010609060101010101" pitchFamily="2" charset="-122"/>
                        <a:ea typeface="黑体" panose="02010609060101010101" pitchFamily="2" charset="-122"/>
                      </a:endParaRPr>
                    </a:p>
                  </a:txBody>
                  <a:tcPr anchor="t">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a:noFill/>
                    </a:lnTlToBr>
                    <a:lnBlToTr>
                      <a:noFill/>
                    </a:lnBlToTr>
                    <a:blipFill rotWithShape="0">
                      <a:blip r:embed="rId2"/>
                    </a:blip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ctr">
                        <a:buSzTx/>
                        <a:buNone/>
                      </a:pPr>
                      <a:r>
                        <a:rPr lang="zh-CN" altLang="en-US" sz="2400">
                          <a:solidFill>
                            <a:schemeClr val="folHlink"/>
                          </a:solidFill>
                          <a:latin typeface="黑体" panose="02010609060101010101" pitchFamily="2" charset="-122"/>
                          <a:ea typeface="黑体" panose="02010609060101010101" pitchFamily="2" charset="-122"/>
                        </a:rPr>
                        <a:t>渗透定价</a:t>
                      </a:r>
                      <a:endParaRPr lang="zh-CN" altLang="en-US" sz="2400">
                        <a:solidFill>
                          <a:schemeClr val="folHlink"/>
                        </a:solidFill>
                        <a:latin typeface="黑体" panose="02010609060101010101" pitchFamily="2" charset="-122"/>
                        <a:ea typeface="黑体" panose="02010609060101010101" pitchFamily="2" charset="-122"/>
                      </a:endParaRPr>
                    </a:p>
                  </a:txBody>
                  <a:tcPr anchor="t">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a:noFill/>
                    </a:lnTlToBr>
                    <a:lnBlToTr>
                      <a:noFill/>
                    </a:lnBlToTr>
                    <a:blipFill rotWithShape="0">
                      <a:blip r:embed="rId3"/>
                    </a:blipFill>
                  </a:tcPr>
                </a:tc>
              </a:tr>
              <a:tr h="51752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buSzTx/>
                        <a:buNone/>
                      </a:pPr>
                      <a:r>
                        <a:rPr lang="zh-CN" altLang="en-US" sz="2800">
                          <a:solidFill>
                            <a:schemeClr val="folHlink"/>
                          </a:solidFill>
                          <a:latin typeface="Arial" panose="020B0604020202020204" pitchFamily="34" charset="0"/>
                          <a:ea typeface="黑体" panose="02010609060101010101" pitchFamily="2" charset="-122"/>
                        </a:rPr>
                        <a:t>价格</a:t>
                      </a:r>
                      <a:endParaRPr lang="zh-CN" altLang="en-US" sz="2800">
                        <a:solidFill>
                          <a:schemeClr val="folHlink"/>
                        </a:solidFill>
                        <a:latin typeface="Arial" panose="020B0604020202020204" pitchFamily="34" charset="0"/>
                        <a:ea typeface="黑体" panose="02010609060101010101" pitchFamily="2" charset="-122"/>
                      </a:endParaRPr>
                    </a:p>
                  </a:txBody>
                  <a:tcPr anchor="t">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a:noFill/>
                    </a:lnTlToBr>
                    <a:lnBlToTr>
                      <a:noFill/>
                    </a:lnBlToTr>
                    <a:blipFill rotWithShape="0">
                      <a:blip r:embed="rId1"/>
                    </a:blip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buSzTx/>
                        <a:buNone/>
                      </a:pPr>
                      <a:r>
                        <a:rPr lang="zh-CN" altLang="en-US" sz="2400">
                          <a:latin typeface="黑体" panose="02010609060101010101" pitchFamily="2" charset="-122"/>
                          <a:ea typeface="黑体" panose="02010609060101010101" pitchFamily="2" charset="-122"/>
                        </a:rPr>
                        <a:t>高</a:t>
                      </a:r>
                      <a:endParaRPr lang="zh-CN" altLang="en-US" sz="2400">
                        <a:latin typeface="黑体" panose="02010609060101010101" pitchFamily="2" charset="-122"/>
                        <a:ea typeface="黑体" panose="02010609060101010101" pitchFamily="2" charset="-122"/>
                      </a:endParaRPr>
                    </a:p>
                  </a:txBody>
                  <a:tcPr anchor="ctr" anchorCtr="1">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a:noFill/>
                    </a:lnTlToBr>
                    <a:lnBlToTr>
                      <a:noFill/>
                    </a:lnBlToTr>
                    <a:blipFill rotWithShape="0">
                      <a:blip r:embed="rId2"/>
                    </a:blip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buSzTx/>
                        <a:buNone/>
                      </a:pPr>
                      <a:r>
                        <a:rPr lang="zh-CN" altLang="en-US" sz="2400">
                          <a:latin typeface="黑体" panose="02010609060101010101" pitchFamily="2" charset="-122"/>
                          <a:ea typeface="黑体" panose="02010609060101010101" pitchFamily="2" charset="-122"/>
                        </a:rPr>
                        <a:t>低</a:t>
                      </a:r>
                      <a:endParaRPr lang="zh-CN" altLang="en-US" sz="2400">
                        <a:latin typeface="黑体" panose="02010609060101010101" pitchFamily="2" charset="-122"/>
                        <a:ea typeface="黑体" panose="02010609060101010101" pitchFamily="2" charset="-122"/>
                      </a:endParaRPr>
                    </a:p>
                  </a:txBody>
                  <a:tcPr anchor="ctr" anchorCtr="1">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a:noFill/>
                    </a:lnTlToBr>
                    <a:lnBlToTr>
                      <a:noFill/>
                    </a:lnBlToTr>
                    <a:blipFill rotWithShape="0">
                      <a:blip r:embed="rId3"/>
                    </a:blipFill>
                  </a:tcPr>
                </a:tc>
              </a:tr>
              <a:tr h="519113">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buSzTx/>
                        <a:buNone/>
                      </a:pPr>
                      <a:r>
                        <a:rPr lang="zh-CN" altLang="en-US" sz="2800">
                          <a:solidFill>
                            <a:schemeClr val="folHlink"/>
                          </a:solidFill>
                          <a:latin typeface="Arial" panose="020B0604020202020204" pitchFamily="34" charset="0"/>
                          <a:ea typeface="黑体" panose="02010609060101010101" pitchFamily="2" charset="-122"/>
                        </a:rPr>
                        <a:t>需求弹性</a:t>
                      </a:r>
                      <a:endParaRPr lang="zh-CN" altLang="en-US" sz="2800">
                        <a:solidFill>
                          <a:schemeClr val="folHlink"/>
                        </a:solidFill>
                        <a:latin typeface="Arial" panose="020B0604020202020204" pitchFamily="34" charset="0"/>
                        <a:ea typeface="黑体" panose="02010609060101010101" pitchFamily="2" charset="-122"/>
                      </a:endParaRPr>
                    </a:p>
                  </a:txBody>
                  <a:tcPr anchor="t">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a:noFill/>
                    </a:lnTlToBr>
                    <a:lnBlToTr>
                      <a:noFill/>
                    </a:lnBlToTr>
                    <a:blipFill rotWithShape="0">
                      <a:blip r:embed="rId1"/>
                    </a:blip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buSzTx/>
                        <a:buNone/>
                      </a:pPr>
                      <a:r>
                        <a:rPr lang="zh-CN" altLang="en-US" sz="2400">
                          <a:latin typeface="黑体" panose="02010609060101010101" pitchFamily="2" charset="-122"/>
                          <a:ea typeface="黑体" panose="02010609060101010101" pitchFamily="2" charset="-122"/>
                        </a:rPr>
                        <a:t>小</a:t>
                      </a:r>
                      <a:endParaRPr lang="zh-CN" altLang="en-US" sz="2400">
                        <a:latin typeface="黑体" panose="02010609060101010101" pitchFamily="2" charset="-122"/>
                        <a:ea typeface="黑体" panose="02010609060101010101" pitchFamily="2" charset="-122"/>
                      </a:endParaRPr>
                    </a:p>
                  </a:txBody>
                  <a:tcPr anchor="ctr" anchorCtr="1">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a:noFill/>
                    </a:lnTlToBr>
                    <a:lnBlToTr>
                      <a:noFill/>
                    </a:lnBlToTr>
                    <a:blipFill rotWithShape="0">
                      <a:blip r:embed="rId2"/>
                    </a:blip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buSzTx/>
                        <a:buNone/>
                      </a:pPr>
                      <a:r>
                        <a:rPr lang="zh-CN" altLang="en-US" sz="2400">
                          <a:latin typeface="黑体" panose="02010609060101010101" pitchFamily="2" charset="-122"/>
                          <a:ea typeface="黑体" panose="02010609060101010101" pitchFamily="2" charset="-122"/>
                        </a:rPr>
                        <a:t>大</a:t>
                      </a:r>
                      <a:endParaRPr lang="zh-CN" altLang="en-US" sz="2400">
                        <a:latin typeface="黑体" panose="02010609060101010101" pitchFamily="2" charset="-122"/>
                        <a:ea typeface="黑体" panose="02010609060101010101" pitchFamily="2" charset="-122"/>
                      </a:endParaRPr>
                    </a:p>
                  </a:txBody>
                  <a:tcPr anchor="ctr" anchorCtr="1">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a:noFill/>
                    </a:lnTlToBr>
                    <a:lnBlToTr>
                      <a:noFill/>
                    </a:lnBlToTr>
                    <a:blipFill rotWithShape="0">
                      <a:blip r:embed="rId3"/>
                    </a:blipFill>
                  </a:tcPr>
                </a:tc>
              </a:tr>
              <a:tr h="51752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buSzTx/>
                        <a:buNone/>
                      </a:pPr>
                      <a:r>
                        <a:rPr lang="zh-CN" altLang="en-US" sz="2800">
                          <a:solidFill>
                            <a:schemeClr val="folHlink"/>
                          </a:solidFill>
                          <a:latin typeface="Arial" panose="020B0604020202020204" pitchFamily="34" charset="0"/>
                          <a:ea typeface="黑体" panose="02010609060101010101" pitchFamily="2" charset="-122"/>
                        </a:rPr>
                        <a:t>单位成本</a:t>
                      </a:r>
                      <a:endParaRPr lang="zh-CN" altLang="en-US" sz="2800">
                        <a:solidFill>
                          <a:schemeClr val="folHlink"/>
                        </a:solidFill>
                        <a:latin typeface="Arial" panose="020B0604020202020204" pitchFamily="34" charset="0"/>
                        <a:ea typeface="黑体" panose="02010609060101010101" pitchFamily="2" charset="-122"/>
                      </a:endParaRPr>
                    </a:p>
                  </a:txBody>
                  <a:tcPr anchor="t">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a:noFill/>
                    </a:lnTlToBr>
                    <a:lnBlToTr>
                      <a:noFill/>
                    </a:lnBlToTr>
                    <a:blipFill rotWithShape="0">
                      <a:blip r:embed="rId1"/>
                    </a:blip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buSzTx/>
                        <a:buNone/>
                      </a:pPr>
                      <a:r>
                        <a:rPr lang="zh-CN" altLang="en-US" sz="2400">
                          <a:latin typeface="黑体" panose="02010609060101010101" pitchFamily="2" charset="-122"/>
                          <a:ea typeface="黑体" panose="02010609060101010101" pitchFamily="2" charset="-122"/>
                        </a:rPr>
                        <a:t>与销量关系不大</a:t>
                      </a:r>
                      <a:endParaRPr lang="zh-CN" altLang="en-US" sz="2400">
                        <a:latin typeface="黑体" panose="02010609060101010101" pitchFamily="2" charset="-122"/>
                        <a:ea typeface="黑体" panose="02010609060101010101" pitchFamily="2" charset="-122"/>
                      </a:endParaRPr>
                    </a:p>
                  </a:txBody>
                  <a:tcPr anchor="ctr" anchorCtr="1">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a:noFill/>
                    </a:lnTlToBr>
                    <a:lnBlToTr>
                      <a:noFill/>
                    </a:lnBlToTr>
                    <a:blipFill rotWithShape="0">
                      <a:blip r:embed="rId2"/>
                    </a:blip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buSzTx/>
                        <a:buNone/>
                      </a:pPr>
                      <a:r>
                        <a:rPr lang="zh-CN" altLang="en-US" sz="2400">
                          <a:latin typeface="黑体" panose="02010609060101010101" pitchFamily="2" charset="-122"/>
                          <a:ea typeface="黑体" panose="02010609060101010101" pitchFamily="2" charset="-122"/>
                        </a:rPr>
                        <a:t>与销量关联度高</a:t>
                      </a:r>
                      <a:endParaRPr lang="zh-CN" altLang="en-US" sz="2400">
                        <a:latin typeface="黑体" panose="02010609060101010101" pitchFamily="2" charset="-122"/>
                        <a:ea typeface="黑体" panose="02010609060101010101" pitchFamily="2" charset="-122"/>
                      </a:endParaRPr>
                    </a:p>
                  </a:txBody>
                  <a:tcPr anchor="ctr" anchorCtr="1">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a:noFill/>
                    </a:lnTlToBr>
                    <a:lnBlToTr>
                      <a:noFill/>
                    </a:lnBlToTr>
                    <a:blipFill rotWithShape="0">
                      <a:blip r:embed="rId3"/>
                    </a:blipFill>
                  </a:tcPr>
                </a:tc>
              </a:tr>
              <a:tr h="534987">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buSzTx/>
                        <a:buNone/>
                      </a:pPr>
                      <a:r>
                        <a:rPr lang="zh-CN" altLang="en-US" sz="2800">
                          <a:solidFill>
                            <a:schemeClr val="folHlink"/>
                          </a:solidFill>
                          <a:latin typeface="Arial" panose="020B0604020202020204" pitchFamily="34" charset="0"/>
                          <a:ea typeface="黑体" panose="02010609060101010101" pitchFamily="2" charset="-122"/>
                        </a:rPr>
                        <a:t>技术秘密</a:t>
                      </a:r>
                      <a:endParaRPr lang="zh-CN" altLang="en-US" sz="2800">
                        <a:solidFill>
                          <a:schemeClr val="folHlink"/>
                        </a:solidFill>
                        <a:latin typeface="Arial" panose="020B0604020202020204" pitchFamily="34" charset="0"/>
                        <a:ea typeface="黑体" panose="02010609060101010101" pitchFamily="2" charset="-122"/>
                      </a:endParaRPr>
                    </a:p>
                  </a:txBody>
                  <a:tcPr anchor="t">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lnTlToBr>
                      <a:noFill/>
                    </a:lnTlToBr>
                    <a:lnBlToTr>
                      <a:noFill/>
                    </a:lnBlToTr>
                    <a:blipFill rotWithShape="0">
                      <a:blip r:embed="rId1"/>
                    </a:blip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buSzTx/>
                        <a:buNone/>
                      </a:pPr>
                      <a:r>
                        <a:rPr lang="zh-CN" altLang="en-US" sz="2400">
                          <a:latin typeface="黑体" panose="02010609060101010101" pitchFamily="2" charset="-122"/>
                          <a:ea typeface="黑体" panose="02010609060101010101" pitchFamily="2" charset="-122"/>
                        </a:rPr>
                        <a:t>拥有专利</a:t>
                      </a:r>
                      <a:endParaRPr lang="zh-CN" altLang="en-US" sz="2400">
                        <a:latin typeface="黑体" panose="02010609060101010101" pitchFamily="2" charset="-122"/>
                        <a:ea typeface="黑体" panose="02010609060101010101" pitchFamily="2" charset="-122"/>
                      </a:endParaRPr>
                    </a:p>
                  </a:txBody>
                  <a:tcPr anchor="ctr" anchorCtr="1">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lnTlToBr>
                      <a:noFill/>
                    </a:lnTlToBr>
                    <a:lnBlToTr>
                      <a:noFill/>
                    </a:lnBlToTr>
                    <a:blipFill rotWithShape="0">
                      <a:blip r:embed="rId2"/>
                    </a:blip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buSzTx/>
                        <a:buNone/>
                      </a:pPr>
                      <a:r>
                        <a:rPr lang="zh-CN" altLang="en-US" sz="2400">
                          <a:latin typeface="黑体" panose="02010609060101010101" pitchFamily="2" charset="-122"/>
                          <a:ea typeface="黑体" panose="02010609060101010101" pitchFamily="2" charset="-122"/>
                        </a:rPr>
                        <a:t>多个竞争者掌握</a:t>
                      </a:r>
                      <a:endParaRPr lang="zh-CN" altLang="en-US" sz="2400">
                        <a:latin typeface="黑体" panose="02010609060101010101" pitchFamily="2" charset="-122"/>
                        <a:ea typeface="黑体" panose="02010609060101010101" pitchFamily="2" charset="-122"/>
                      </a:endParaRPr>
                    </a:p>
                  </a:txBody>
                  <a:tcPr anchor="ctr" anchorCtr="1">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lnTlToBr>
                      <a:noFill/>
                    </a:lnTlToBr>
                    <a:lnBlToTr>
                      <a:noFill/>
                    </a:lnBlToTr>
                    <a:blipFill rotWithShape="0">
                      <a:blip r:embed="rId3"/>
                    </a:blipFill>
                  </a:tcPr>
                </a:tc>
              </a:tr>
            </a:tbl>
          </a:graphicData>
        </a:graphic>
      </p:graphicFrame>
      <p:sp>
        <p:nvSpPr>
          <p:cNvPr id="59421" name="Text Box 39"/>
          <p:cNvSpPr txBox="1"/>
          <p:nvPr/>
        </p:nvSpPr>
        <p:spPr>
          <a:xfrm>
            <a:off x="1258888" y="5373688"/>
            <a:ext cx="7129462" cy="588962"/>
          </a:xfrm>
          <a:prstGeom prst="rect">
            <a:avLst/>
          </a:prstGeom>
          <a:noFill/>
          <a:ln w="9525" cap="flat" cmpd="sng">
            <a:solidFill>
              <a:schemeClr val="tx1"/>
            </a:solidFill>
            <a:prstDash val="solid"/>
            <a:miter/>
            <a:headEnd type="none" w="med" len="med"/>
            <a:tailEnd type="none" w="med" len="med"/>
          </a:ln>
        </p:spPr>
        <p:txBody>
          <a:bodyPr anchor="t">
            <a:spAutoFit/>
          </a:bodyPr>
          <a:p>
            <a:pPr>
              <a:spcBef>
                <a:spcPct val="50000"/>
              </a:spcBef>
            </a:pPr>
            <a:r>
              <a:rPr lang="zh-CN" altLang="en-US" sz="3200" dirty="0">
                <a:solidFill>
                  <a:schemeClr val="folHlink"/>
                </a:solidFill>
                <a:latin typeface="黑体" panose="02010609060101010101" pitchFamily="2" charset="-122"/>
                <a:ea typeface="黑体" panose="02010609060101010101" pitchFamily="2" charset="-122"/>
              </a:rPr>
              <a:t>高价取厚利  低价占市场  各有适应性</a:t>
            </a:r>
            <a:endParaRPr lang="zh-CN" altLang="en-US" sz="3200" dirty="0">
              <a:solidFill>
                <a:schemeClr val="folHlink"/>
              </a:solidFill>
              <a:latin typeface="黑体" panose="02010609060101010101" pitchFamily="2" charset="-122"/>
              <a:ea typeface="黑体" panose="02010609060101010101" pitchFamily="2" charset="-122"/>
            </a:endParaRPr>
          </a:p>
        </p:txBody>
      </p:sp>
    </p:spTree>
  </p:cSld>
  <p:clrMapOvr>
    <a:masterClrMapping/>
  </p:clrMapOvr>
  <p:transition spd="med">
    <p:diamon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60418" name="Rectangle 2"/>
          <p:cNvSpPr>
            <a:spLocks noGrp="1"/>
          </p:cNvSpPr>
          <p:nvPr>
            <p:ph type="title"/>
          </p:nvPr>
        </p:nvSpPr>
        <p:spPr>
          <a:ln/>
        </p:spPr>
        <p:txBody>
          <a:bodyPr vert="horz" wrap="square" lIns="91440" tIns="45720" rIns="91440" bIns="45720" anchor="b"/>
          <a:p>
            <a:pPr eaLnBrk="1" hangingPunct="1"/>
            <a:r>
              <a:rPr lang="en-US" altLang="zh-CN" sz="2800" b="1" dirty="0">
                <a:solidFill>
                  <a:srgbClr val="FF6600"/>
                </a:solidFill>
                <a:latin typeface="仿宋_GB2312" pitchFamily="49" charset="-122"/>
                <a:ea typeface="仿宋_GB2312" pitchFamily="49" charset="-122"/>
              </a:rPr>
              <a:t>【</a:t>
            </a:r>
            <a:r>
              <a:rPr lang="zh-CN" altLang="en-US" sz="2800" b="1" dirty="0">
                <a:solidFill>
                  <a:srgbClr val="FF6600"/>
                </a:solidFill>
                <a:latin typeface="仿宋_GB2312" pitchFamily="49" charset="-122"/>
                <a:ea typeface="仿宋_GB2312" pitchFamily="49" charset="-122"/>
              </a:rPr>
              <a:t>案例研讨</a:t>
            </a:r>
            <a:r>
              <a:rPr lang="en-US" altLang="zh-CN" sz="2800" b="1" dirty="0">
                <a:solidFill>
                  <a:srgbClr val="FF6600"/>
                </a:solidFill>
                <a:latin typeface="仿宋_GB2312" pitchFamily="49" charset="-122"/>
                <a:ea typeface="仿宋_GB2312" pitchFamily="49" charset="-122"/>
              </a:rPr>
              <a:t>】</a:t>
            </a:r>
            <a:r>
              <a:rPr lang="en-US" altLang="zh-CN" b="1" dirty="0">
                <a:solidFill>
                  <a:srgbClr val="3366FF"/>
                </a:solidFill>
                <a:latin typeface="仿宋_GB2312" pitchFamily="49" charset="-122"/>
                <a:ea typeface="仿宋_GB2312" pitchFamily="49" charset="-122"/>
              </a:rPr>
              <a:t> </a:t>
            </a:r>
            <a:r>
              <a:rPr lang="en-US" altLang="zh-CN" b="1" dirty="0">
                <a:solidFill>
                  <a:srgbClr val="CC00FF"/>
                </a:solidFill>
                <a:latin typeface="仿宋_GB2312" pitchFamily="49" charset="-122"/>
                <a:ea typeface="仿宋_GB2312" pitchFamily="49" charset="-122"/>
              </a:rPr>
              <a:t>Intel</a:t>
            </a:r>
            <a:endParaRPr lang="en-US" altLang="zh-CN" sz="3200" b="1" dirty="0">
              <a:solidFill>
                <a:srgbClr val="CC00FF"/>
              </a:solidFill>
              <a:latin typeface="仿宋_GB2312" pitchFamily="49" charset="-122"/>
              <a:ea typeface="仿宋_GB2312" pitchFamily="49" charset="-122"/>
            </a:endParaRPr>
          </a:p>
        </p:txBody>
      </p:sp>
      <p:sp>
        <p:nvSpPr>
          <p:cNvPr id="60419" name="Rectangle 3"/>
          <p:cNvSpPr>
            <a:spLocks noGrp="1"/>
          </p:cNvSpPr>
          <p:nvPr>
            <p:ph idx="1"/>
          </p:nvPr>
        </p:nvSpPr>
        <p:spPr>
          <a:xfrm>
            <a:off x="900113" y="1989138"/>
            <a:ext cx="7993062" cy="4608512"/>
          </a:xfrm>
          <a:ln/>
        </p:spPr>
        <p:txBody>
          <a:bodyPr vert="horz" wrap="square" lIns="91440" tIns="45720" rIns="91440" bIns="45720" anchor="t"/>
          <a:p>
            <a:pPr eaLnBrk="1" hangingPunct="1">
              <a:lnSpc>
                <a:spcPct val="120000"/>
              </a:lnSpc>
            </a:pPr>
            <a:r>
              <a:rPr lang="zh-CN" altLang="en-US" sz="2000" b="1" dirty="0">
                <a:latin typeface="楷体_GB2312" pitchFamily="49" charset="-122"/>
                <a:ea typeface="楷体_GB2312" pitchFamily="49" charset="-122"/>
              </a:rPr>
              <a:t>一个分析师曾这样形容英特尔公司的定价政策：</a:t>
            </a:r>
            <a:r>
              <a:rPr lang="zh-CN" altLang="en-US" sz="2000" b="1" dirty="0">
                <a:solidFill>
                  <a:schemeClr val="folHlink"/>
                </a:solidFill>
                <a:latin typeface="Arial" panose="020B0604020202020204" pitchFamily="34" charset="0"/>
                <a:ea typeface="楷体_GB2312" pitchFamily="49" charset="-122"/>
              </a:rPr>
              <a:t>“</a:t>
            </a:r>
            <a:r>
              <a:rPr lang="zh-CN" altLang="en-US" sz="2000" b="1" dirty="0">
                <a:solidFill>
                  <a:schemeClr val="folHlink"/>
                </a:solidFill>
                <a:latin typeface="楷体_GB2312" pitchFamily="49" charset="-122"/>
                <a:ea typeface="楷体_GB2312" pitchFamily="49" charset="-122"/>
              </a:rPr>
              <a:t>这个集成电路巨人每</a:t>
            </a:r>
            <a:r>
              <a:rPr lang="en-US" altLang="zh-CN" sz="2000" b="1" dirty="0">
                <a:solidFill>
                  <a:schemeClr val="folHlink"/>
                </a:solidFill>
                <a:latin typeface="楷体_GB2312" pitchFamily="49" charset="-122"/>
                <a:ea typeface="楷体_GB2312" pitchFamily="49" charset="-122"/>
              </a:rPr>
              <a:t>12</a:t>
            </a:r>
            <a:r>
              <a:rPr lang="zh-CN" altLang="en-US" sz="2000" b="1" dirty="0">
                <a:solidFill>
                  <a:schemeClr val="folHlink"/>
                </a:solidFill>
                <a:latin typeface="楷体_GB2312" pitchFamily="49" charset="-122"/>
                <a:ea typeface="楷体_GB2312" pitchFamily="49" charset="-122"/>
              </a:rPr>
              <a:t>个月就要推出一种新的，具有更高盈利的微处理器，并把旧的微处理器的价格定在更低的价位上以满足需求。</a:t>
            </a:r>
            <a:r>
              <a:rPr lang="zh-CN" altLang="en-US" sz="2000" b="1" dirty="0">
                <a:solidFill>
                  <a:schemeClr val="folHlink"/>
                </a:solidFill>
                <a:latin typeface="Arial" panose="020B0604020202020204" pitchFamily="34" charset="0"/>
                <a:ea typeface="楷体_GB2312" pitchFamily="49" charset="-122"/>
              </a:rPr>
              <a:t>”</a:t>
            </a:r>
            <a:r>
              <a:rPr lang="zh-CN" altLang="en-US" sz="2000" b="1" dirty="0">
                <a:latin typeface="楷体_GB2312" pitchFamily="49" charset="-122"/>
                <a:ea typeface="楷体_GB2312" pitchFamily="49" charset="-122"/>
              </a:rPr>
              <a:t>当英特尔公司推出一种新的计算机集成电路时，它的定价是</a:t>
            </a:r>
            <a:r>
              <a:rPr lang="en-US" altLang="zh-CN" sz="2000" b="1" dirty="0">
                <a:latin typeface="楷体_GB2312" pitchFamily="49" charset="-122"/>
                <a:ea typeface="楷体_GB2312" pitchFamily="49" charset="-122"/>
              </a:rPr>
              <a:t>1000</a:t>
            </a:r>
            <a:r>
              <a:rPr lang="zh-CN" altLang="en-US" sz="2000" b="1" dirty="0">
                <a:latin typeface="楷体_GB2312" pitchFamily="49" charset="-122"/>
                <a:ea typeface="楷体_GB2312" pitchFamily="49" charset="-122"/>
              </a:rPr>
              <a:t>＄，这个价格使它刚好能占有市场的一定份额。这些新的集成电路能够增加高能级个人电脑和服务器的性能。如果顾客等不及，他们就会在价格较高时去购买。随着销售额的下降及竞争对手推出相似的集成电路对其构成威胁时，英特尔公司就会降低其产品的价格来吸引下一层次对价格敏感的顾客。最终价格跌落到最低水平，每个集成电路仅售</a:t>
            </a:r>
            <a:r>
              <a:rPr lang="en-US" altLang="zh-CN" sz="2000" b="1" dirty="0">
                <a:latin typeface="楷体_GB2312" pitchFamily="49" charset="-122"/>
                <a:ea typeface="楷体_GB2312" pitchFamily="49" charset="-122"/>
              </a:rPr>
              <a:t>200</a:t>
            </a:r>
            <a:r>
              <a:rPr lang="zh-CN" altLang="en-US" sz="2000" b="1" dirty="0">
                <a:latin typeface="楷体_GB2312" pitchFamily="49" charset="-122"/>
                <a:ea typeface="楷体_GB2312" pitchFamily="49" charset="-122"/>
              </a:rPr>
              <a:t>＄多一点，使该集成电路成为一个热线大众市场的处理器。通过这种方式，英特尔公司从各个不同的市场中获取了最大量的收入。</a:t>
            </a:r>
            <a:endParaRPr lang="zh-CN" altLang="en-US" sz="2000" b="1" dirty="0">
              <a:latin typeface="楷体_GB2312" pitchFamily="49" charset="-122"/>
              <a:ea typeface="楷体_GB2312" pitchFamily="49" charset="-122"/>
            </a:endParaRPr>
          </a:p>
        </p:txBody>
      </p:sp>
    </p:spTree>
  </p:cSld>
  <p:clrMapOvr>
    <a:masterClrMapping/>
  </p:clrMapOvr>
  <p:transition spd="med">
    <p:diamon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61442" name="Rectangle 2"/>
          <p:cNvSpPr>
            <a:spLocks noGrp="1"/>
          </p:cNvSpPr>
          <p:nvPr>
            <p:ph type="title"/>
          </p:nvPr>
        </p:nvSpPr>
        <p:spPr>
          <a:ln/>
        </p:spPr>
        <p:txBody>
          <a:bodyPr vert="horz" wrap="square" lIns="91440" tIns="45720" rIns="91440" bIns="45720" anchor="b"/>
          <a:p>
            <a:pPr eaLnBrk="1" hangingPunct="1"/>
            <a:r>
              <a:rPr lang="zh-CN" altLang="en-US" dirty="0">
                <a:solidFill>
                  <a:schemeClr val="hlink"/>
                </a:solidFill>
                <a:latin typeface="楷体_GB2312" pitchFamily="49" charset="-122"/>
                <a:ea typeface="楷体_GB2312" pitchFamily="49" charset="-122"/>
              </a:rPr>
              <a:t>问题研讨：</a:t>
            </a:r>
            <a:endParaRPr lang="zh-CN" altLang="en-US" dirty="0">
              <a:solidFill>
                <a:schemeClr val="hlink"/>
              </a:solidFill>
              <a:latin typeface="楷体_GB2312" pitchFamily="49" charset="-122"/>
              <a:ea typeface="楷体_GB2312" pitchFamily="49" charset="-122"/>
            </a:endParaRPr>
          </a:p>
        </p:txBody>
      </p:sp>
      <p:sp>
        <p:nvSpPr>
          <p:cNvPr id="61443" name="Rectangle 3"/>
          <p:cNvSpPr>
            <a:spLocks noGrp="1"/>
          </p:cNvSpPr>
          <p:nvPr>
            <p:ph idx="1"/>
          </p:nvPr>
        </p:nvSpPr>
        <p:spPr>
          <a:xfrm>
            <a:off x="1042988" y="2060575"/>
            <a:ext cx="7921625" cy="3732213"/>
          </a:xfrm>
          <a:ln/>
        </p:spPr>
        <p:txBody>
          <a:bodyPr vert="horz" wrap="square" lIns="91440" tIns="45720" rIns="91440" bIns="45720" anchor="t"/>
          <a:p>
            <a:pPr eaLnBrk="1" hangingPunct="1">
              <a:lnSpc>
                <a:spcPct val="90000"/>
              </a:lnSpc>
            </a:pPr>
            <a:r>
              <a:rPr lang="en-US" altLang="zh-CN" sz="2800" dirty="0">
                <a:solidFill>
                  <a:srgbClr val="9900FF"/>
                </a:solidFill>
                <a:latin typeface="楷体_GB2312" pitchFamily="49" charset="-122"/>
                <a:ea typeface="楷体_GB2312" pitchFamily="49" charset="-122"/>
              </a:rPr>
              <a:t>1.</a:t>
            </a:r>
            <a:r>
              <a:rPr lang="zh-CN" altLang="en-US" sz="2800" dirty="0">
                <a:solidFill>
                  <a:srgbClr val="9900FF"/>
                </a:solidFill>
                <a:latin typeface="楷体_GB2312" pitchFamily="49" charset="-122"/>
                <a:ea typeface="楷体_GB2312" pitchFamily="49" charset="-122"/>
              </a:rPr>
              <a:t>英特尔公司采取的是什么定价策略？</a:t>
            </a:r>
            <a:endParaRPr lang="zh-CN" altLang="en-US" sz="2800" dirty="0">
              <a:solidFill>
                <a:srgbClr val="9900FF"/>
              </a:solidFill>
              <a:latin typeface="楷体_GB2312" pitchFamily="49" charset="-122"/>
              <a:ea typeface="楷体_GB2312" pitchFamily="49" charset="-122"/>
            </a:endParaRPr>
          </a:p>
          <a:p>
            <a:pPr eaLnBrk="1" hangingPunct="1">
              <a:lnSpc>
                <a:spcPct val="125000"/>
              </a:lnSpc>
            </a:pPr>
            <a:r>
              <a:rPr lang="en-US" altLang="zh-CN" sz="2800" dirty="0">
                <a:solidFill>
                  <a:srgbClr val="9900FF"/>
                </a:solidFill>
                <a:latin typeface="楷体_GB2312" pitchFamily="49" charset="-122"/>
                <a:ea typeface="楷体_GB2312" pitchFamily="49" charset="-122"/>
              </a:rPr>
              <a:t>2.</a:t>
            </a:r>
            <a:r>
              <a:rPr lang="zh-CN" altLang="en-US" sz="2800" dirty="0">
                <a:solidFill>
                  <a:srgbClr val="9900FF"/>
                </a:solidFill>
                <a:latin typeface="楷体_GB2312" pitchFamily="49" charset="-122"/>
                <a:ea typeface="楷体_GB2312" pitchFamily="49" charset="-122"/>
              </a:rPr>
              <a:t>请说出英特尔公司采取这种定价策略成功的原因。</a:t>
            </a:r>
            <a:r>
              <a:rPr lang="zh-CN" altLang="en-US" dirty="0">
                <a:solidFill>
                  <a:srgbClr val="9900FF"/>
                </a:solidFill>
                <a:latin typeface="楷体_GB2312" pitchFamily="49" charset="-122"/>
                <a:ea typeface="楷体_GB2312" pitchFamily="49" charset="-122"/>
              </a:rPr>
              <a:t> </a:t>
            </a:r>
            <a:endParaRPr lang="zh-CN" altLang="en-US" dirty="0">
              <a:solidFill>
                <a:srgbClr val="9900FF"/>
              </a:solidFill>
              <a:latin typeface="楷体_GB2312" pitchFamily="49" charset="-122"/>
              <a:ea typeface="楷体_GB2312" pitchFamily="49" charset="-122"/>
            </a:endParaRPr>
          </a:p>
        </p:txBody>
      </p:sp>
      <p:sp>
        <p:nvSpPr>
          <p:cNvPr id="61444" name="AutoShape 4">
            <a:hlinkClick r:id="rId1" action="ppaction://hlinksldjump"/>
          </p:cNvPr>
          <p:cNvSpPr/>
          <p:nvPr/>
        </p:nvSpPr>
        <p:spPr>
          <a:xfrm>
            <a:off x="7391400" y="6477000"/>
            <a:ext cx="304800" cy="228600"/>
          </a:xfrm>
          <a:prstGeom prst="actionButtonBeginning">
            <a:avLst/>
          </a:prstGeom>
          <a:solidFill>
            <a:schemeClr val="bg1"/>
          </a:solidFill>
          <a:ln w="9525" cap="flat" cmpd="sng">
            <a:solidFill>
              <a:schemeClr val="tx1"/>
            </a:solidFill>
            <a:prstDash val="solid"/>
            <a:miter/>
            <a:headEnd type="none" w="sm" len="sm"/>
            <a:tailEnd type="none" w="sm" len="sm"/>
          </a:ln>
        </p:spPr>
        <p:txBody>
          <a:bodyPr wrap="none" anchor="ctr"/>
          <a:p>
            <a:pPr algn="ctr"/>
            <a:endParaRPr lang="zh-CN" altLang="zh-CN" sz="2400" u="sng" dirty="0">
              <a:latin typeface="Times New Roman" panose="02020603050405020304" pitchFamily="18" charset="0"/>
              <a:ea typeface="宋体" panose="02010600030101010101" pitchFamily="2" charset="-122"/>
            </a:endParaRPr>
          </a:p>
        </p:txBody>
      </p:sp>
      <p:pic>
        <p:nvPicPr>
          <p:cNvPr id="61445" name="Picture 5" descr="276843"/>
          <p:cNvPicPr>
            <a:picLocks noChangeAspect="1"/>
          </p:cNvPicPr>
          <p:nvPr/>
        </p:nvPicPr>
        <p:blipFill>
          <a:blip r:embed="rId2"/>
          <a:stretch>
            <a:fillRect/>
          </a:stretch>
        </p:blipFill>
        <p:spPr>
          <a:xfrm>
            <a:off x="3059113" y="3284538"/>
            <a:ext cx="4176712" cy="3168650"/>
          </a:xfrm>
          <a:prstGeom prst="rect">
            <a:avLst/>
          </a:prstGeom>
          <a:noFill/>
          <a:ln w="9525">
            <a:noFill/>
          </a:ln>
        </p:spPr>
      </p:pic>
      <p:pic>
        <p:nvPicPr>
          <p:cNvPr id="61446" name="Picture 6" descr="206220144e1e4c76d75e65a52631fa88"/>
          <p:cNvPicPr>
            <a:picLocks noChangeAspect="1"/>
          </p:cNvPicPr>
          <p:nvPr/>
        </p:nvPicPr>
        <p:blipFill>
          <a:blip r:embed="rId3"/>
          <a:stretch>
            <a:fillRect/>
          </a:stretch>
        </p:blipFill>
        <p:spPr>
          <a:xfrm>
            <a:off x="6372225" y="3860800"/>
            <a:ext cx="1584325" cy="1368425"/>
          </a:xfrm>
          <a:prstGeom prst="rect">
            <a:avLst/>
          </a:prstGeom>
          <a:noFill/>
          <a:ln w="9525">
            <a:noFill/>
          </a:ln>
        </p:spPr>
      </p:pic>
    </p:spTree>
  </p:cSld>
  <p:clrMapOvr>
    <a:masterClrMapping/>
  </p:clrMapOvr>
  <p:transition spd="med">
    <p:diamon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62466" name="Rectangle 2"/>
          <p:cNvSpPr>
            <a:spLocks noGrp="1"/>
          </p:cNvSpPr>
          <p:nvPr>
            <p:ph type="title"/>
          </p:nvPr>
        </p:nvSpPr>
        <p:spPr>
          <a:ln/>
        </p:spPr>
        <p:txBody>
          <a:bodyPr vert="horz" wrap="square" lIns="91440" tIns="45720" rIns="91440" bIns="45720" anchor="b"/>
          <a:p>
            <a:pPr eaLnBrk="1" hangingPunct="1"/>
            <a:r>
              <a:rPr lang="zh-CN" altLang="en-US" sz="2800" b="1" dirty="0">
                <a:solidFill>
                  <a:srgbClr val="9900FF"/>
                </a:solidFill>
                <a:ea typeface="仿宋_GB2312" pitchFamily="49" charset="-122"/>
              </a:rPr>
              <a:t>案例分析：</a:t>
            </a:r>
            <a:r>
              <a:rPr lang="zh-CN" altLang="en-US" b="1" dirty="0">
                <a:solidFill>
                  <a:srgbClr val="CC00FF"/>
                </a:solidFill>
                <a:ea typeface="仿宋_GB2312" pitchFamily="49" charset="-122"/>
              </a:rPr>
              <a:t>做大生意的思路</a:t>
            </a:r>
            <a:endParaRPr lang="zh-CN" altLang="en-US" b="1" dirty="0">
              <a:solidFill>
                <a:srgbClr val="CC00FF"/>
              </a:solidFill>
              <a:ea typeface="仿宋_GB2312" pitchFamily="49" charset="-122"/>
            </a:endParaRPr>
          </a:p>
        </p:txBody>
      </p:sp>
      <p:sp>
        <p:nvSpPr>
          <p:cNvPr id="78851" name="Rectangle 3"/>
          <p:cNvSpPr>
            <a:spLocks noGrp="1"/>
          </p:cNvSpPr>
          <p:nvPr>
            <p:ph idx="1"/>
          </p:nvPr>
        </p:nvSpPr>
        <p:spPr>
          <a:xfrm>
            <a:off x="971550" y="1989138"/>
            <a:ext cx="7772400" cy="4114800"/>
          </a:xfrm>
          <a:ln/>
        </p:spPr>
        <p:txBody>
          <a:bodyPr vert="horz" wrap="square" lIns="91440" tIns="45720" rIns="91440" bIns="45720" anchor="t"/>
          <a:p>
            <a:pPr eaLnBrk="1" hangingPunct="1">
              <a:lnSpc>
                <a:spcPct val="110000"/>
              </a:lnSpc>
            </a:pPr>
            <a:r>
              <a:rPr lang="zh-CN" altLang="en-US" sz="2800" b="1" dirty="0">
                <a:solidFill>
                  <a:srgbClr val="9900FF"/>
                </a:solidFill>
                <a:latin typeface="仿宋_GB2312" pitchFamily="49" charset="-122"/>
                <a:ea typeface="仿宋_GB2312" pitchFamily="49" charset="-122"/>
              </a:rPr>
              <a:t>如果你去推销某种小商品，一种方案是</a:t>
            </a:r>
            <a:r>
              <a:rPr lang="zh-CN" altLang="en-US" sz="2800" b="1" dirty="0">
                <a:solidFill>
                  <a:schemeClr val="hlink"/>
                </a:solidFill>
                <a:latin typeface="仿宋_GB2312" pitchFamily="49" charset="-122"/>
                <a:ea typeface="仿宋_GB2312" pitchFamily="49" charset="-122"/>
              </a:rPr>
              <a:t>每件赚</a:t>
            </a:r>
            <a:r>
              <a:rPr lang="en-US" altLang="zh-CN" sz="2800" b="1" dirty="0">
                <a:solidFill>
                  <a:schemeClr val="hlink"/>
                </a:solidFill>
                <a:latin typeface="仿宋_GB2312" pitchFamily="49" charset="-122"/>
                <a:ea typeface="仿宋_GB2312" pitchFamily="49" charset="-122"/>
              </a:rPr>
              <a:t>20</a:t>
            </a:r>
            <a:r>
              <a:rPr lang="zh-CN" altLang="en-US" sz="2800" b="1" dirty="0">
                <a:solidFill>
                  <a:schemeClr val="hlink"/>
                </a:solidFill>
                <a:latin typeface="仿宋_GB2312" pitchFamily="49" charset="-122"/>
                <a:ea typeface="仿宋_GB2312" pitchFamily="49" charset="-122"/>
              </a:rPr>
              <a:t>元</a:t>
            </a:r>
            <a:r>
              <a:rPr lang="zh-CN" altLang="en-US" sz="2800" b="1" dirty="0">
                <a:solidFill>
                  <a:srgbClr val="9900FF"/>
                </a:solidFill>
                <a:latin typeface="仿宋_GB2312" pitchFamily="49" charset="-122"/>
                <a:ea typeface="仿宋_GB2312" pitchFamily="49" charset="-122"/>
              </a:rPr>
              <a:t>，一年销售</a:t>
            </a:r>
            <a:r>
              <a:rPr lang="en-US" altLang="zh-CN" sz="2800" b="1" dirty="0">
                <a:solidFill>
                  <a:schemeClr val="hlink"/>
                </a:solidFill>
                <a:latin typeface="仿宋_GB2312" pitchFamily="49" charset="-122"/>
                <a:ea typeface="仿宋_GB2312" pitchFamily="49" charset="-122"/>
              </a:rPr>
              <a:t>1</a:t>
            </a:r>
            <a:r>
              <a:rPr lang="zh-CN" altLang="en-US" sz="2800" b="1" dirty="0">
                <a:solidFill>
                  <a:schemeClr val="hlink"/>
                </a:solidFill>
                <a:latin typeface="仿宋_GB2312" pitchFamily="49" charset="-122"/>
                <a:ea typeface="仿宋_GB2312" pitchFamily="49" charset="-122"/>
              </a:rPr>
              <a:t>万件</a:t>
            </a:r>
            <a:r>
              <a:rPr lang="zh-CN" altLang="en-US" sz="2800" b="1" dirty="0">
                <a:solidFill>
                  <a:srgbClr val="9900FF"/>
                </a:solidFill>
                <a:latin typeface="仿宋_GB2312" pitchFamily="49" charset="-122"/>
                <a:ea typeface="仿宋_GB2312" pitchFamily="49" charset="-122"/>
              </a:rPr>
              <a:t>，每年赚</a:t>
            </a:r>
            <a:r>
              <a:rPr lang="en-US" altLang="zh-CN" sz="2800" b="1" dirty="0">
                <a:solidFill>
                  <a:schemeClr val="hlink"/>
                </a:solidFill>
                <a:latin typeface="仿宋_GB2312" pitchFamily="49" charset="-122"/>
                <a:ea typeface="仿宋_GB2312" pitchFamily="49" charset="-122"/>
              </a:rPr>
              <a:t>20</a:t>
            </a:r>
            <a:r>
              <a:rPr lang="zh-CN" altLang="en-US" sz="2800" b="1" dirty="0">
                <a:solidFill>
                  <a:schemeClr val="hlink"/>
                </a:solidFill>
                <a:latin typeface="仿宋_GB2312" pitchFamily="49" charset="-122"/>
                <a:ea typeface="仿宋_GB2312" pitchFamily="49" charset="-122"/>
              </a:rPr>
              <a:t>万</a:t>
            </a:r>
            <a:r>
              <a:rPr lang="zh-CN" altLang="en-US" sz="2800" b="1" dirty="0">
                <a:solidFill>
                  <a:srgbClr val="9900FF"/>
                </a:solidFill>
                <a:latin typeface="仿宋_GB2312" pitchFamily="49" charset="-122"/>
                <a:ea typeface="仿宋_GB2312" pitchFamily="49" charset="-122"/>
              </a:rPr>
              <a:t>；另一种方案是</a:t>
            </a:r>
            <a:r>
              <a:rPr lang="zh-CN" altLang="en-US" sz="2800" b="1" dirty="0">
                <a:solidFill>
                  <a:schemeClr val="hlink"/>
                </a:solidFill>
                <a:latin typeface="仿宋_GB2312" pitchFamily="49" charset="-122"/>
                <a:ea typeface="仿宋_GB2312" pitchFamily="49" charset="-122"/>
              </a:rPr>
              <a:t>每件赚</a:t>
            </a:r>
            <a:r>
              <a:rPr lang="en-US" altLang="zh-CN" sz="2800" b="1" dirty="0">
                <a:solidFill>
                  <a:schemeClr val="hlink"/>
                </a:solidFill>
                <a:latin typeface="仿宋_GB2312" pitchFamily="49" charset="-122"/>
                <a:ea typeface="仿宋_GB2312" pitchFamily="49" charset="-122"/>
              </a:rPr>
              <a:t>5</a:t>
            </a:r>
            <a:r>
              <a:rPr lang="zh-CN" altLang="en-US" sz="2800" b="1" dirty="0">
                <a:solidFill>
                  <a:schemeClr val="hlink"/>
                </a:solidFill>
                <a:latin typeface="仿宋_GB2312" pitchFamily="49" charset="-122"/>
                <a:ea typeface="仿宋_GB2312" pitchFamily="49" charset="-122"/>
              </a:rPr>
              <a:t>元</a:t>
            </a:r>
            <a:r>
              <a:rPr lang="zh-CN" altLang="en-US" sz="2800" b="1" dirty="0">
                <a:solidFill>
                  <a:srgbClr val="9900FF"/>
                </a:solidFill>
                <a:latin typeface="仿宋_GB2312" pitchFamily="49" charset="-122"/>
                <a:ea typeface="仿宋_GB2312" pitchFamily="49" charset="-122"/>
              </a:rPr>
              <a:t>，一年销售</a:t>
            </a:r>
            <a:r>
              <a:rPr lang="en-US" altLang="zh-CN" sz="2800" b="1" dirty="0">
                <a:solidFill>
                  <a:schemeClr val="hlink"/>
                </a:solidFill>
                <a:latin typeface="仿宋_GB2312" pitchFamily="49" charset="-122"/>
                <a:ea typeface="仿宋_GB2312" pitchFamily="49" charset="-122"/>
              </a:rPr>
              <a:t>4</a:t>
            </a:r>
            <a:r>
              <a:rPr lang="zh-CN" altLang="en-US" sz="2800" b="1" dirty="0">
                <a:solidFill>
                  <a:schemeClr val="hlink"/>
                </a:solidFill>
                <a:latin typeface="仿宋_GB2312" pitchFamily="49" charset="-122"/>
                <a:ea typeface="仿宋_GB2312" pitchFamily="49" charset="-122"/>
              </a:rPr>
              <a:t>万件</a:t>
            </a:r>
            <a:r>
              <a:rPr lang="zh-CN" altLang="en-US" sz="2800" b="1" dirty="0">
                <a:solidFill>
                  <a:srgbClr val="9900FF"/>
                </a:solidFill>
                <a:latin typeface="仿宋_GB2312" pitchFamily="49" charset="-122"/>
                <a:ea typeface="仿宋_GB2312" pitchFamily="49" charset="-122"/>
              </a:rPr>
              <a:t>，每年依然能够</a:t>
            </a:r>
            <a:r>
              <a:rPr lang="zh-CN" altLang="en-US" sz="2800" b="1" dirty="0">
                <a:solidFill>
                  <a:schemeClr val="hlink"/>
                </a:solidFill>
                <a:latin typeface="仿宋_GB2312" pitchFamily="49" charset="-122"/>
                <a:ea typeface="仿宋_GB2312" pitchFamily="49" charset="-122"/>
              </a:rPr>
              <a:t>赚</a:t>
            </a:r>
            <a:r>
              <a:rPr lang="en-US" altLang="zh-CN" sz="2800" b="1" dirty="0">
                <a:solidFill>
                  <a:schemeClr val="hlink"/>
                </a:solidFill>
                <a:latin typeface="仿宋_GB2312" pitchFamily="49" charset="-122"/>
                <a:ea typeface="仿宋_GB2312" pitchFamily="49" charset="-122"/>
              </a:rPr>
              <a:t>20</a:t>
            </a:r>
            <a:r>
              <a:rPr lang="zh-CN" altLang="en-US" sz="2800" b="1" dirty="0">
                <a:solidFill>
                  <a:schemeClr val="hlink"/>
                </a:solidFill>
                <a:latin typeface="仿宋_GB2312" pitchFamily="49" charset="-122"/>
                <a:ea typeface="仿宋_GB2312" pitchFamily="49" charset="-122"/>
              </a:rPr>
              <a:t>万</a:t>
            </a:r>
            <a:r>
              <a:rPr lang="zh-CN" altLang="en-US" sz="2800" b="1" dirty="0">
                <a:solidFill>
                  <a:srgbClr val="9900FF"/>
                </a:solidFill>
                <a:latin typeface="仿宋_GB2312" pitchFamily="49" charset="-122"/>
                <a:ea typeface="仿宋_GB2312" pitchFamily="49" charset="-122"/>
              </a:rPr>
              <a:t>。</a:t>
            </a:r>
            <a:endParaRPr lang="zh-CN" altLang="en-US" sz="2800" b="1" dirty="0">
              <a:solidFill>
                <a:srgbClr val="9900FF"/>
              </a:solidFill>
              <a:latin typeface="仿宋_GB2312" pitchFamily="49" charset="-122"/>
              <a:ea typeface="仿宋_GB2312" pitchFamily="49" charset="-122"/>
            </a:endParaRPr>
          </a:p>
          <a:p>
            <a:pPr eaLnBrk="1" hangingPunct="1">
              <a:lnSpc>
                <a:spcPct val="110000"/>
              </a:lnSpc>
            </a:pPr>
            <a:r>
              <a:rPr lang="zh-CN" altLang="en-US" sz="2800" b="1" dirty="0">
                <a:solidFill>
                  <a:srgbClr val="990033"/>
                </a:solidFill>
                <a:latin typeface="仿宋_GB2312" pitchFamily="49" charset="-122"/>
                <a:ea typeface="仿宋_GB2312" pitchFamily="49" charset="-122"/>
              </a:rPr>
              <a:t>请问：你愿意选择哪一种方案？</a:t>
            </a:r>
            <a:endParaRPr lang="zh-CN" altLang="en-US" sz="2800" b="1" dirty="0">
              <a:solidFill>
                <a:srgbClr val="990033"/>
              </a:solidFill>
              <a:latin typeface="仿宋_GB2312" pitchFamily="49" charset="-122"/>
              <a:ea typeface="仿宋_GB2312" pitchFamily="49" charset="-122"/>
            </a:endParaRPr>
          </a:p>
          <a:p>
            <a:pPr eaLnBrk="1" hangingPunct="1">
              <a:lnSpc>
                <a:spcPct val="110000"/>
              </a:lnSpc>
            </a:pPr>
            <a:r>
              <a:rPr lang="zh-CN" altLang="en-US" sz="2800" b="1" dirty="0">
                <a:solidFill>
                  <a:schemeClr val="hlink"/>
                </a:solidFill>
                <a:ea typeface="楷体_GB2312" pitchFamily="49" charset="-122"/>
              </a:rPr>
              <a:t>这个问题的要点</a:t>
            </a:r>
            <a:r>
              <a:rPr lang="zh-CN" altLang="en-US" sz="2800" b="1" dirty="0">
                <a:solidFill>
                  <a:schemeClr val="folHlink"/>
                </a:solidFill>
                <a:ea typeface="楷体_GB2312" pitchFamily="49" charset="-122"/>
              </a:rPr>
              <a:t>一是在市场中要尽可能地排挤竞争对手，</a:t>
            </a:r>
            <a:r>
              <a:rPr lang="zh-CN" altLang="en-US" sz="2800" b="1" dirty="0">
                <a:ea typeface="楷体_GB2312" pitchFamily="49" charset="-122"/>
              </a:rPr>
              <a:t>二是市场份额对于品牌建设的重要性，</a:t>
            </a:r>
            <a:r>
              <a:rPr lang="zh-CN" altLang="en-US" sz="2800" b="1" dirty="0">
                <a:solidFill>
                  <a:srgbClr val="CC00FF"/>
                </a:solidFill>
                <a:ea typeface="楷体_GB2312" pitchFamily="49" charset="-122"/>
              </a:rPr>
              <a:t>三是规模效应所带来的总利润的增长。</a:t>
            </a:r>
            <a:endParaRPr lang="zh-CN" altLang="en-US" sz="2800" b="1" dirty="0">
              <a:solidFill>
                <a:srgbClr val="CC00FF"/>
              </a:solidFill>
              <a:ea typeface="楷体_GB2312" pitchFamily="49" charset="-122"/>
            </a:endParaRPr>
          </a:p>
        </p:txBody>
      </p:sp>
      <p:pic>
        <p:nvPicPr>
          <p:cNvPr id="62468" name="Picture 4" descr="N0152"/>
          <p:cNvPicPr>
            <a:picLocks noChangeAspect="1"/>
          </p:cNvPicPr>
          <p:nvPr/>
        </p:nvPicPr>
        <p:blipFill>
          <a:blip r:embed="rId1"/>
          <a:stretch>
            <a:fillRect/>
          </a:stretch>
        </p:blipFill>
        <p:spPr>
          <a:xfrm>
            <a:off x="7164388" y="476250"/>
            <a:ext cx="1368425" cy="1441450"/>
          </a:xfrm>
          <a:prstGeom prst="rect">
            <a:avLst/>
          </a:prstGeom>
          <a:noFill/>
          <a:ln w="9525">
            <a:noFill/>
          </a:ln>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8851">
                                            <p:txEl>
                                              <p:charRg st="0" end="71"/>
                                            </p:txEl>
                                          </p:spTgt>
                                        </p:tgtEl>
                                        <p:attrNameLst>
                                          <p:attrName>style.visibility</p:attrName>
                                        </p:attrNameLst>
                                      </p:cBhvr>
                                      <p:to>
                                        <p:strVal val="visible"/>
                                      </p:to>
                                    </p:set>
                                    <p:anim calcmode="lin" valueType="num">
                                      <p:cBhvr>
                                        <p:cTn id="7" dur="1000" fill="hold"/>
                                        <p:tgtEl>
                                          <p:spTgt spid="78851">
                                            <p:txEl>
                                              <p:charRg st="0" end="71"/>
                                            </p:txEl>
                                          </p:spTgt>
                                        </p:tgtEl>
                                        <p:attrNameLst>
                                          <p:attrName>ppt_x</p:attrName>
                                        </p:attrNameLst>
                                      </p:cBhvr>
                                      <p:tavLst>
                                        <p:tav tm="0">
                                          <p:val>
                                            <p:strVal val="#ppt_x-.2"/>
                                          </p:val>
                                        </p:tav>
                                        <p:tav tm="100000">
                                          <p:val>
                                            <p:strVal val="#ppt_x"/>
                                          </p:val>
                                        </p:tav>
                                      </p:tavLst>
                                    </p:anim>
                                    <p:anim calcmode="lin" valueType="num">
                                      <p:cBhvr>
                                        <p:cTn id="8" dur="1000" fill="hold"/>
                                        <p:tgtEl>
                                          <p:spTgt spid="78851">
                                            <p:txEl>
                                              <p:charRg st="0" end="7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8851">
                                            <p:txEl>
                                              <p:charRg st="0" end="7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8851">
                                            <p:txEl>
                                              <p:charRg st="71" end="86"/>
                                            </p:txEl>
                                          </p:spTgt>
                                        </p:tgtEl>
                                        <p:attrNameLst>
                                          <p:attrName>style.visibility</p:attrName>
                                        </p:attrNameLst>
                                      </p:cBhvr>
                                      <p:to>
                                        <p:strVal val="visible"/>
                                      </p:to>
                                    </p:set>
                                    <p:anim calcmode="lin" valueType="num">
                                      <p:cBhvr>
                                        <p:cTn id="14" dur="1000" fill="hold"/>
                                        <p:tgtEl>
                                          <p:spTgt spid="78851">
                                            <p:txEl>
                                              <p:charRg st="71" end="86"/>
                                            </p:txEl>
                                          </p:spTgt>
                                        </p:tgtEl>
                                        <p:attrNameLst>
                                          <p:attrName>ppt_x</p:attrName>
                                        </p:attrNameLst>
                                      </p:cBhvr>
                                      <p:tavLst>
                                        <p:tav tm="0">
                                          <p:val>
                                            <p:strVal val="#ppt_x-.2"/>
                                          </p:val>
                                        </p:tav>
                                        <p:tav tm="100000">
                                          <p:val>
                                            <p:strVal val="#ppt_x"/>
                                          </p:val>
                                        </p:tav>
                                      </p:tavLst>
                                    </p:anim>
                                    <p:anim calcmode="lin" valueType="num">
                                      <p:cBhvr>
                                        <p:cTn id="15" dur="1000" fill="hold"/>
                                        <p:tgtEl>
                                          <p:spTgt spid="78851">
                                            <p:txEl>
                                              <p:charRg st="71" end="86"/>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8851">
                                            <p:txEl>
                                              <p:charRg st="71" end="8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8851">
                                            <p:txEl>
                                              <p:charRg st="86" end="146"/>
                                            </p:txEl>
                                          </p:spTgt>
                                        </p:tgtEl>
                                        <p:attrNameLst>
                                          <p:attrName>style.visibility</p:attrName>
                                        </p:attrNameLst>
                                      </p:cBhvr>
                                      <p:to>
                                        <p:strVal val="visible"/>
                                      </p:to>
                                    </p:set>
                                    <p:anim calcmode="lin" valueType="num">
                                      <p:cBhvr>
                                        <p:cTn id="21" dur="1000" fill="hold"/>
                                        <p:tgtEl>
                                          <p:spTgt spid="78851">
                                            <p:txEl>
                                              <p:charRg st="86" end="146"/>
                                            </p:txEl>
                                          </p:spTgt>
                                        </p:tgtEl>
                                        <p:attrNameLst>
                                          <p:attrName>ppt_x</p:attrName>
                                        </p:attrNameLst>
                                      </p:cBhvr>
                                      <p:tavLst>
                                        <p:tav tm="0">
                                          <p:val>
                                            <p:strVal val="#ppt_x-.2"/>
                                          </p:val>
                                        </p:tav>
                                        <p:tav tm="100000">
                                          <p:val>
                                            <p:strVal val="#ppt_x"/>
                                          </p:val>
                                        </p:tav>
                                      </p:tavLst>
                                    </p:anim>
                                    <p:anim calcmode="lin" valueType="num">
                                      <p:cBhvr>
                                        <p:cTn id="22" dur="1000" fill="hold"/>
                                        <p:tgtEl>
                                          <p:spTgt spid="78851">
                                            <p:txEl>
                                              <p:charRg st="86" end="146"/>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8851">
                                            <p:txEl>
                                              <p:charRg st="86" end="14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63490" name="Rectangle 2"/>
          <p:cNvSpPr>
            <a:spLocks noGrp="1"/>
          </p:cNvSpPr>
          <p:nvPr>
            <p:ph type="title"/>
          </p:nvPr>
        </p:nvSpPr>
        <p:spPr>
          <a:ln/>
        </p:spPr>
        <p:txBody>
          <a:bodyPr vert="horz" wrap="square" lIns="91440" tIns="45720" rIns="91440" bIns="45720" anchor="b"/>
          <a:p>
            <a:pPr eaLnBrk="1" hangingPunct="1"/>
            <a:r>
              <a:rPr lang="zh-CN" altLang="en-US" sz="3200" b="1" dirty="0">
                <a:solidFill>
                  <a:srgbClr val="9900FF"/>
                </a:solidFill>
                <a:ea typeface="仿宋_GB2312" pitchFamily="49" charset="-122"/>
              </a:rPr>
              <a:t>定价小故事：</a:t>
            </a:r>
            <a:r>
              <a:rPr lang="zh-CN" altLang="en-US" b="1" dirty="0">
                <a:solidFill>
                  <a:srgbClr val="CC00FF"/>
                </a:solidFill>
                <a:ea typeface="仿宋_GB2312" pitchFamily="49" charset="-122"/>
              </a:rPr>
              <a:t>哈根达斯的定价</a:t>
            </a:r>
            <a:endParaRPr lang="zh-CN" altLang="en-US" b="1" dirty="0">
              <a:solidFill>
                <a:srgbClr val="CC00FF"/>
              </a:solidFill>
              <a:ea typeface="仿宋_GB2312" pitchFamily="49" charset="-122"/>
            </a:endParaRPr>
          </a:p>
        </p:txBody>
      </p:sp>
      <p:pic>
        <p:nvPicPr>
          <p:cNvPr id="63491" name="Picture 5" descr="180581_220828744194_2"/>
          <p:cNvPicPr>
            <a:picLocks noChangeAspect="1"/>
          </p:cNvPicPr>
          <p:nvPr/>
        </p:nvPicPr>
        <p:blipFill>
          <a:blip r:embed="rId1"/>
          <a:stretch>
            <a:fillRect/>
          </a:stretch>
        </p:blipFill>
        <p:spPr>
          <a:xfrm>
            <a:off x="4356100" y="4797425"/>
            <a:ext cx="3095625" cy="1584325"/>
          </a:xfrm>
          <a:prstGeom prst="rect">
            <a:avLst/>
          </a:prstGeom>
          <a:noFill/>
          <a:ln w="9525">
            <a:noFill/>
          </a:ln>
        </p:spPr>
      </p:pic>
      <p:sp>
        <p:nvSpPr>
          <p:cNvPr id="63492" name="Rectangle 8"/>
          <p:cNvSpPr/>
          <p:nvPr/>
        </p:nvSpPr>
        <p:spPr>
          <a:xfrm>
            <a:off x="1116013" y="1916113"/>
            <a:ext cx="7488237" cy="3328987"/>
          </a:xfrm>
          <a:prstGeom prst="rect">
            <a:avLst/>
          </a:prstGeom>
          <a:noFill/>
          <a:ln w="9525">
            <a:noFill/>
          </a:ln>
        </p:spPr>
        <p:txBody>
          <a:bodyPr anchor="t">
            <a:spAutoFit/>
          </a:bodyPr>
          <a:p>
            <a:pPr>
              <a:lnSpc>
                <a:spcPct val="150000"/>
              </a:lnSpc>
            </a:pPr>
            <a:r>
              <a:rPr lang="en-US" altLang="zh-CN" sz="2400" b="1" dirty="0">
                <a:solidFill>
                  <a:srgbClr val="FF0000"/>
                </a:solidFill>
                <a:latin typeface="黑体" panose="02010609060101010101" pitchFamily="2" charset="-122"/>
                <a:ea typeface="黑体" panose="02010609060101010101" pitchFamily="2" charset="-122"/>
              </a:rPr>
              <a:t>“</a:t>
            </a:r>
            <a:r>
              <a:rPr lang="zh-CN" altLang="en-US" sz="2400" b="1" dirty="0">
                <a:solidFill>
                  <a:srgbClr val="FF0000"/>
                </a:solidFill>
                <a:latin typeface="黑体" panose="02010609060101010101" pitchFamily="2" charset="-122"/>
                <a:ea typeface="黑体" panose="02010609060101010101" pitchFamily="2" charset="-122"/>
              </a:rPr>
              <a:t>爱她，就请她吃哈根达斯。”</a:t>
            </a:r>
            <a:r>
              <a:rPr lang="zh-CN" altLang="en-US" sz="2400" dirty="0">
                <a:latin typeface="黑体" panose="02010609060101010101" pitchFamily="2" charset="-122"/>
                <a:ea typeface="黑体" panose="02010609060101010101" pitchFamily="2" charset="-122"/>
              </a:rPr>
              <a:t>这句广告语，让多少囊中羞涩的小伙子，为了追求心仪的姑娘，鼓起勇气，硬着头皮带她进店里，被“狠宰一刀”！然而，也许很多人不知道，号称“冰激凌之最”的哈根达斯，在中国的价格，是在产地美国的</a:t>
            </a:r>
            <a:r>
              <a:rPr lang="en-US" altLang="zh-CN" sz="2400" dirty="0">
                <a:latin typeface="黑体" panose="02010609060101010101" pitchFamily="2" charset="-122"/>
                <a:ea typeface="黑体" panose="02010609060101010101" pitchFamily="2" charset="-122"/>
              </a:rPr>
              <a:t>2-4</a:t>
            </a:r>
            <a:r>
              <a:rPr lang="zh-CN" altLang="en-US" sz="2400" dirty="0">
                <a:latin typeface="黑体" panose="02010609060101010101" pitchFamily="2" charset="-122"/>
                <a:ea typeface="黑体" panose="02010609060101010101" pitchFamily="2" charset="-122"/>
              </a:rPr>
              <a:t>倍！而中国的人均收入，是美国的</a:t>
            </a:r>
            <a:r>
              <a:rPr lang="en-US" altLang="zh-CN" sz="2400" dirty="0">
                <a:latin typeface="黑体" panose="02010609060101010101" pitchFamily="2" charset="-122"/>
                <a:ea typeface="黑体" panose="02010609060101010101" pitchFamily="2" charset="-122"/>
              </a:rPr>
              <a:t>1/20</a:t>
            </a:r>
            <a:r>
              <a:rPr lang="zh-CN" altLang="en-US" sz="2400" dirty="0">
                <a:latin typeface="黑体" panose="02010609060101010101" pitchFamily="2" charset="-122"/>
                <a:ea typeface="黑体" panose="02010609060101010101" pitchFamily="2" charset="-122"/>
              </a:rPr>
              <a:t>！</a:t>
            </a:r>
            <a:endParaRPr lang="zh-CN" altLang="en-US" sz="2400" dirty="0">
              <a:latin typeface="黑体" panose="02010609060101010101" pitchFamily="2" charset="-122"/>
              <a:ea typeface="黑体" panose="02010609060101010101" pitchFamily="2" charset="-122"/>
            </a:endParaRPr>
          </a:p>
        </p:txBody>
      </p:sp>
    </p:spTree>
  </p:cSld>
  <p:clrMapOvr>
    <a:masterClrMapping/>
  </p:clrMapOvr>
  <p:transition spd="med">
    <p:diamon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64514" name="Rectangle 2"/>
          <p:cNvSpPr>
            <a:spLocks noGrp="1"/>
          </p:cNvSpPr>
          <p:nvPr>
            <p:ph type="title"/>
          </p:nvPr>
        </p:nvSpPr>
        <p:spPr>
          <a:ln/>
        </p:spPr>
        <p:txBody>
          <a:bodyPr vert="horz" wrap="square" lIns="91440" tIns="45720" rIns="91440" bIns="45720" anchor="b"/>
          <a:p>
            <a:pPr eaLnBrk="1" hangingPunct="1"/>
            <a:r>
              <a:rPr lang="en-US" altLang="zh-CN" dirty="0">
                <a:solidFill>
                  <a:srgbClr val="0000FF"/>
                </a:solidFill>
                <a:latin typeface="黑体" panose="02010609060101010101" pitchFamily="2" charset="-122"/>
                <a:ea typeface="黑体" panose="02010609060101010101" pitchFamily="2" charset="-122"/>
              </a:rPr>
              <a:t>3.</a:t>
            </a:r>
            <a:r>
              <a:rPr lang="zh-CN" altLang="en-US" dirty="0">
                <a:solidFill>
                  <a:srgbClr val="0000FF"/>
                </a:solidFill>
                <a:latin typeface="黑体" panose="02010609060101010101" pitchFamily="2" charset="-122"/>
                <a:ea typeface="黑体" panose="02010609060101010101" pitchFamily="2" charset="-122"/>
              </a:rPr>
              <a:t>满意定价策略</a:t>
            </a:r>
            <a:endParaRPr lang="zh-CN" altLang="en-US" dirty="0">
              <a:solidFill>
                <a:srgbClr val="0000FF"/>
              </a:solidFill>
              <a:latin typeface="黑体" panose="02010609060101010101" pitchFamily="2" charset="-122"/>
              <a:ea typeface="黑体" panose="02010609060101010101" pitchFamily="2" charset="-122"/>
            </a:endParaRPr>
          </a:p>
        </p:txBody>
      </p:sp>
      <p:sp>
        <p:nvSpPr>
          <p:cNvPr id="64515" name="Rectangle 3"/>
          <p:cNvSpPr>
            <a:spLocks noGrp="1"/>
          </p:cNvSpPr>
          <p:nvPr>
            <p:ph idx="1"/>
          </p:nvPr>
        </p:nvSpPr>
        <p:spPr>
          <a:xfrm>
            <a:off x="1182688" y="2017713"/>
            <a:ext cx="7772400" cy="4506912"/>
          </a:xfrm>
          <a:ln/>
        </p:spPr>
        <p:txBody>
          <a:bodyPr vert="horz" wrap="square" lIns="91440" tIns="45720" rIns="91440" bIns="45720" anchor="t"/>
          <a:p>
            <a:pPr eaLnBrk="1" hangingPunct="1">
              <a:lnSpc>
                <a:spcPct val="110000"/>
              </a:lnSpc>
            </a:pPr>
            <a:r>
              <a:rPr lang="zh-CN" altLang="en-US" sz="2400" dirty="0">
                <a:solidFill>
                  <a:schemeClr val="hlink"/>
                </a:solidFill>
                <a:ea typeface="黑体" panose="02010609060101010101" pitchFamily="2" charset="-122"/>
              </a:rPr>
              <a:t>概念：</a:t>
            </a:r>
            <a:r>
              <a:rPr lang="zh-CN" altLang="en-US" sz="2400" dirty="0">
                <a:ea typeface="黑体" panose="02010609060101010101" pitchFamily="2" charset="-122"/>
              </a:rPr>
              <a:t>也称温和价格策略，是介于取脂定价和渗透定价之间的定价策略，价格水平适中，同时兼顾生产者、中间商及消费者利益，使各方面都感到满意。</a:t>
            </a:r>
            <a:endParaRPr lang="zh-CN" altLang="en-US" sz="2400" dirty="0">
              <a:ea typeface="黑体" panose="02010609060101010101" pitchFamily="2" charset="-122"/>
            </a:endParaRPr>
          </a:p>
          <a:p>
            <a:pPr eaLnBrk="1" hangingPunct="1">
              <a:lnSpc>
                <a:spcPct val="110000"/>
              </a:lnSpc>
            </a:pPr>
            <a:r>
              <a:rPr lang="zh-CN" altLang="en-US" sz="2400" dirty="0">
                <a:solidFill>
                  <a:schemeClr val="hlink"/>
                </a:solidFill>
                <a:ea typeface="黑体" panose="02010609060101010101" pitchFamily="2" charset="-122"/>
              </a:rPr>
              <a:t>优点：</a:t>
            </a:r>
            <a:r>
              <a:rPr lang="zh-CN" altLang="en-US" sz="2400" dirty="0">
                <a:ea typeface="黑体" panose="02010609060101010101" pitchFamily="2" charset="-122"/>
              </a:rPr>
              <a:t>价格比较稳定，在正常情况下能实现企业盈利目标，赢得中间商和消费者的广泛合作。</a:t>
            </a:r>
            <a:endParaRPr lang="zh-CN" altLang="en-US" sz="2400" dirty="0">
              <a:ea typeface="黑体" panose="02010609060101010101" pitchFamily="2" charset="-122"/>
            </a:endParaRPr>
          </a:p>
          <a:p>
            <a:pPr eaLnBrk="1" hangingPunct="1">
              <a:lnSpc>
                <a:spcPct val="110000"/>
              </a:lnSpc>
            </a:pPr>
            <a:r>
              <a:rPr lang="zh-CN" altLang="en-US" sz="2400" dirty="0">
                <a:solidFill>
                  <a:schemeClr val="hlink"/>
                </a:solidFill>
                <a:ea typeface="黑体" panose="02010609060101010101" pitchFamily="2" charset="-122"/>
              </a:rPr>
              <a:t>缺点：</a:t>
            </a:r>
            <a:r>
              <a:rPr lang="zh-CN" altLang="en-US" sz="2400" dirty="0">
                <a:ea typeface="黑体" panose="02010609060101010101" pitchFamily="2" charset="-122"/>
              </a:rPr>
              <a:t>应变能力差，不适合复杂多变和竞争激烈的市场环境。</a:t>
            </a:r>
            <a:endParaRPr lang="zh-CN" altLang="en-US" sz="2400" dirty="0">
              <a:ea typeface="黑体" panose="02010609060101010101" pitchFamily="2" charset="-122"/>
            </a:endParaRPr>
          </a:p>
          <a:p>
            <a:pPr eaLnBrk="1" hangingPunct="1">
              <a:lnSpc>
                <a:spcPct val="110000"/>
              </a:lnSpc>
            </a:pPr>
            <a:r>
              <a:rPr lang="zh-CN" altLang="en-US" sz="2400" dirty="0">
                <a:solidFill>
                  <a:schemeClr val="hlink"/>
                </a:solidFill>
                <a:ea typeface="黑体" panose="02010609060101010101" pitchFamily="2" charset="-122"/>
              </a:rPr>
              <a:t>做法：</a:t>
            </a:r>
            <a:r>
              <a:rPr lang="zh-CN" altLang="en-US" sz="2400" dirty="0">
                <a:ea typeface="黑体" panose="02010609060101010101" pitchFamily="2" charset="-122"/>
              </a:rPr>
              <a:t>采用反向定价法，即企业先通过调查或征询，拟定出消费者易于接受的零售价格，然后反向推算出出厂价格。</a:t>
            </a:r>
            <a:endParaRPr lang="zh-CN" altLang="en-US" sz="2400" dirty="0">
              <a:ea typeface="黑体" panose="02010609060101010101" pitchFamily="2" charset="-122"/>
            </a:endParaRPr>
          </a:p>
        </p:txBody>
      </p:sp>
    </p:spTree>
  </p:cSld>
  <p:clrMapOvr>
    <a:masterClrMapping/>
  </p:clrMapOvr>
  <p:transition spd="med">
    <p:diamon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65538" name="Rectangle 2"/>
          <p:cNvSpPr>
            <a:spLocks noGrp="1"/>
          </p:cNvSpPr>
          <p:nvPr>
            <p:ph type="title"/>
          </p:nvPr>
        </p:nvSpPr>
        <p:spPr>
          <a:ln/>
        </p:spPr>
        <p:txBody>
          <a:bodyPr vert="horz" wrap="square" lIns="91440" tIns="45720" rIns="91440" bIns="45720" anchor="b"/>
          <a:p>
            <a:pPr eaLnBrk="1" hangingPunct="1"/>
            <a:r>
              <a:rPr lang="zh-CN" altLang="en-US" dirty="0">
                <a:solidFill>
                  <a:srgbClr val="0000FF"/>
                </a:solidFill>
                <a:ea typeface="黑体" panose="02010609060101010101" pitchFamily="2" charset="-122"/>
              </a:rPr>
              <a:t>三、心理定价策略</a:t>
            </a:r>
            <a:endParaRPr lang="zh-CN" altLang="en-US" dirty="0">
              <a:solidFill>
                <a:srgbClr val="0000FF"/>
              </a:solidFill>
              <a:ea typeface="黑体" panose="02010609060101010101" pitchFamily="2" charset="-122"/>
            </a:endParaRPr>
          </a:p>
        </p:txBody>
      </p:sp>
      <p:sp>
        <p:nvSpPr>
          <p:cNvPr id="26627" name="Rectangle 3"/>
          <p:cNvSpPr>
            <a:spLocks noGrp="1"/>
          </p:cNvSpPr>
          <p:nvPr>
            <p:ph idx="1"/>
          </p:nvPr>
        </p:nvSpPr>
        <p:spPr>
          <a:xfrm>
            <a:off x="1187450" y="1989138"/>
            <a:ext cx="7129463" cy="4114800"/>
          </a:xfrm>
          <a:ln/>
        </p:spPr>
        <p:txBody>
          <a:bodyPr vert="horz" wrap="square" lIns="91440" tIns="45720" rIns="91440" bIns="45720" anchor="t"/>
          <a:p>
            <a:pPr eaLnBrk="1" hangingPunct="1">
              <a:lnSpc>
                <a:spcPct val="150000"/>
              </a:lnSpc>
            </a:pPr>
            <a:r>
              <a:rPr lang="zh-CN" altLang="en-US" dirty="0">
                <a:ea typeface="黑体" panose="02010609060101010101" pitchFamily="2" charset="-122"/>
              </a:rPr>
              <a:t>尾数定价策略</a:t>
            </a:r>
            <a:endParaRPr lang="zh-CN" altLang="en-US" dirty="0">
              <a:ea typeface="黑体" panose="02010609060101010101" pitchFamily="2" charset="-122"/>
            </a:endParaRPr>
          </a:p>
          <a:p>
            <a:pPr eaLnBrk="1" hangingPunct="1">
              <a:lnSpc>
                <a:spcPct val="150000"/>
              </a:lnSpc>
            </a:pPr>
            <a:r>
              <a:rPr lang="zh-CN" altLang="en-US" dirty="0">
                <a:ea typeface="黑体" panose="02010609060101010101" pitchFamily="2" charset="-122"/>
              </a:rPr>
              <a:t>整数定价策略</a:t>
            </a:r>
            <a:endParaRPr lang="zh-CN" altLang="en-US" dirty="0">
              <a:ea typeface="黑体" panose="02010609060101010101" pitchFamily="2" charset="-122"/>
            </a:endParaRPr>
          </a:p>
          <a:p>
            <a:pPr eaLnBrk="1" hangingPunct="1">
              <a:lnSpc>
                <a:spcPct val="150000"/>
              </a:lnSpc>
            </a:pPr>
            <a:r>
              <a:rPr lang="zh-CN" altLang="en-US" dirty="0">
                <a:ea typeface="黑体" panose="02010609060101010101" pitchFamily="2" charset="-122"/>
              </a:rPr>
              <a:t>声望定价策略</a:t>
            </a:r>
            <a:endParaRPr lang="zh-CN" altLang="en-US" dirty="0">
              <a:ea typeface="黑体" panose="02010609060101010101" pitchFamily="2" charset="-122"/>
            </a:endParaRPr>
          </a:p>
          <a:p>
            <a:pPr eaLnBrk="1" hangingPunct="1">
              <a:lnSpc>
                <a:spcPct val="150000"/>
              </a:lnSpc>
            </a:pPr>
            <a:r>
              <a:rPr lang="zh-CN" altLang="en-US" dirty="0">
                <a:ea typeface="黑体" panose="02010609060101010101" pitchFamily="2" charset="-122"/>
              </a:rPr>
              <a:t>习惯定价策略</a:t>
            </a:r>
            <a:endParaRPr lang="zh-CN" altLang="en-US" dirty="0">
              <a:ea typeface="黑体" panose="02010609060101010101" pitchFamily="2" charset="-122"/>
            </a:endParaRPr>
          </a:p>
          <a:p>
            <a:pPr eaLnBrk="1" hangingPunct="1">
              <a:lnSpc>
                <a:spcPct val="150000"/>
              </a:lnSpc>
            </a:pPr>
            <a:r>
              <a:rPr lang="zh-CN" altLang="en-US" dirty="0">
                <a:ea typeface="黑体" panose="02010609060101010101" pitchFamily="2" charset="-122"/>
              </a:rPr>
              <a:t>招徕定价策略</a:t>
            </a:r>
            <a:endParaRPr lang="zh-CN" altLang="en-US" dirty="0">
              <a:ea typeface="黑体" panose="02010609060101010101" pitchFamily="2" charset="-122"/>
            </a:endParaRPr>
          </a:p>
        </p:txBody>
      </p:sp>
      <p:pic>
        <p:nvPicPr>
          <p:cNvPr id="65540" name="Picture 4" descr="BS01316_"/>
          <p:cNvPicPr>
            <a:picLocks noChangeAspect="1"/>
          </p:cNvPicPr>
          <p:nvPr/>
        </p:nvPicPr>
        <p:blipFill>
          <a:blip r:embed="rId1"/>
          <a:stretch>
            <a:fillRect/>
          </a:stretch>
        </p:blipFill>
        <p:spPr>
          <a:xfrm>
            <a:off x="5003800" y="2708275"/>
            <a:ext cx="2809875" cy="3384550"/>
          </a:xfrm>
          <a:prstGeom prst="rect">
            <a:avLst/>
          </a:prstGeom>
          <a:noFill/>
          <a:ln w="9525">
            <a:noFill/>
          </a:ln>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627">
                                            <p:txEl>
                                              <p:charRg st="0" end="7"/>
                                            </p:txEl>
                                          </p:spTgt>
                                        </p:tgtEl>
                                        <p:attrNameLst>
                                          <p:attrName>style.visibility</p:attrName>
                                        </p:attrNameLst>
                                      </p:cBhvr>
                                      <p:to>
                                        <p:strVal val="visible"/>
                                      </p:to>
                                    </p:set>
                                    <p:animEffect transition="in" filter="box(out)">
                                      <p:cBhvr>
                                        <p:cTn id="7" dur="500"/>
                                        <p:tgtEl>
                                          <p:spTgt spid="26627">
                                            <p:txEl>
                                              <p:charRg st="0" end="7"/>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627">
                                            <p:txEl>
                                              <p:charRg st="7" end="14"/>
                                            </p:txEl>
                                          </p:spTgt>
                                        </p:tgtEl>
                                        <p:attrNameLst>
                                          <p:attrName>style.visibility</p:attrName>
                                        </p:attrNameLst>
                                      </p:cBhvr>
                                      <p:to>
                                        <p:strVal val="visible"/>
                                      </p:to>
                                    </p:set>
                                    <p:animEffect transition="in" filter="box(out)">
                                      <p:cBhvr>
                                        <p:cTn id="12" dur="500"/>
                                        <p:tgtEl>
                                          <p:spTgt spid="26627">
                                            <p:txEl>
                                              <p:charRg st="7" end="14"/>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627">
                                            <p:txEl>
                                              <p:charRg st="14" end="21"/>
                                            </p:txEl>
                                          </p:spTgt>
                                        </p:tgtEl>
                                        <p:attrNameLst>
                                          <p:attrName>style.visibility</p:attrName>
                                        </p:attrNameLst>
                                      </p:cBhvr>
                                      <p:to>
                                        <p:strVal val="visible"/>
                                      </p:to>
                                    </p:set>
                                    <p:animEffect transition="in" filter="box(out)">
                                      <p:cBhvr>
                                        <p:cTn id="17" dur="500"/>
                                        <p:tgtEl>
                                          <p:spTgt spid="26627">
                                            <p:txEl>
                                              <p:charRg st="14" end="2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6627">
                                            <p:txEl>
                                              <p:charRg st="21" end="28"/>
                                            </p:txEl>
                                          </p:spTgt>
                                        </p:tgtEl>
                                        <p:attrNameLst>
                                          <p:attrName>style.visibility</p:attrName>
                                        </p:attrNameLst>
                                      </p:cBhvr>
                                      <p:to>
                                        <p:strVal val="visible"/>
                                      </p:to>
                                    </p:set>
                                    <p:animEffect transition="in" filter="box(out)">
                                      <p:cBhvr>
                                        <p:cTn id="22" dur="500"/>
                                        <p:tgtEl>
                                          <p:spTgt spid="26627">
                                            <p:txEl>
                                              <p:charRg st="21" end="28"/>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6627">
                                            <p:txEl>
                                              <p:charRg st="28" end="35"/>
                                            </p:txEl>
                                          </p:spTgt>
                                        </p:tgtEl>
                                        <p:attrNameLst>
                                          <p:attrName>style.visibility</p:attrName>
                                        </p:attrNameLst>
                                      </p:cBhvr>
                                      <p:to>
                                        <p:strVal val="visible"/>
                                      </p:to>
                                    </p:set>
                                    <p:animEffect transition="in" filter="box(out)">
                                      <p:cBhvr>
                                        <p:cTn id="27" dur="500"/>
                                        <p:tgtEl>
                                          <p:spTgt spid="26627">
                                            <p:txEl>
                                              <p:charRg st="28" end="35"/>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66562" name="Rectangle 2"/>
          <p:cNvSpPr>
            <a:spLocks noGrp="1"/>
          </p:cNvSpPr>
          <p:nvPr>
            <p:ph type="title"/>
          </p:nvPr>
        </p:nvSpPr>
        <p:spPr>
          <a:ln/>
        </p:spPr>
        <p:txBody>
          <a:bodyPr vert="horz" wrap="square" lIns="91440" tIns="45720" rIns="91440" bIns="45720" anchor="b"/>
          <a:p>
            <a:pPr eaLnBrk="1" hangingPunct="1"/>
            <a:r>
              <a:rPr lang="zh-CN" altLang="en-US" dirty="0">
                <a:solidFill>
                  <a:srgbClr val="0000FF"/>
                </a:solidFill>
                <a:ea typeface="黑体" panose="02010609060101010101" pitchFamily="2" charset="-122"/>
              </a:rPr>
              <a:t>三、折扣与让价定价策略</a:t>
            </a:r>
            <a:endParaRPr lang="zh-CN" altLang="en-US" dirty="0">
              <a:solidFill>
                <a:srgbClr val="0000FF"/>
              </a:solidFill>
              <a:ea typeface="黑体" panose="02010609060101010101" pitchFamily="2" charset="-122"/>
            </a:endParaRPr>
          </a:p>
        </p:txBody>
      </p:sp>
      <p:sp>
        <p:nvSpPr>
          <p:cNvPr id="66563" name="Rectangle 3"/>
          <p:cNvSpPr>
            <a:spLocks noGrp="1"/>
          </p:cNvSpPr>
          <p:nvPr>
            <p:ph idx="1"/>
          </p:nvPr>
        </p:nvSpPr>
        <p:spPr>
          <a:xfrm>
            <a:off x="1042988" y="1916113"/>
            <a:ext cx="7705725" cy="4321175"/>
          </a:xfrm>
          <a:ln/>
        </p:spPr>
        <p:txBody>
          <a:bodyPr vert="horz" wrap="square" lIns="91440" tIns="45720" rIns="91440" bIns="45720" anchor="t"/>
          <a:p>
            <a:pPr eaLnBrk="1" hangingPunct="1"/>
            <a:r>
              <a:rPr lang="zh-CN" altLang="en-US" sz="2800" dirty="0">
                <a:ea typeface="黑体" panose="02010609060101010101" pitchFamily="2" charset="-122"/>
              </a:rPr>
              <a:t>为了鼓励顾客及早付清货款、大量购买、淡季购买，酌情降低其基本价格，这种价格调整叫做</a:t>
            </a:r>
            <a:r>
              <a:rPr lang="zh-CN" altLang="en-US" sz="2800" dirty="0">
                <a:solidFill>
                  <a:schemeClr val="hlink"/>
                </a:solidFill>
                <a:ea typeface="黑体" panose="02010609060101010101" pitchFamily="2" charset="-122"/>
              </a:rPr>
              <a:t>价格折扣</a:t>
            </a:r>
            <a:r>
              <a:rPr lang="zh-CN" altLang="en-US" sz="2800" dirty="0">
                <a:ea typeface="黑体" panose="02010609060101010101" pitchFamily="2" charset="-122"/>
              </a:rPr>
              <a:t>。</a:t>
            </a:r>
            <a:endParaRPr lang="zh-CN" altLang="en-US" sz="2800" dirty="0">
              <a:ea typeface="黑体" panose="02010609060101010101" pitchFamily="2" charset="-122"/>
            </a:endParaRPr>
          </a:p>
          <a:p>
            <a:pPr lvl="1" eaLnBrk="1" hangingPunct="1"/>
            <a:r>
              <a:rPr lang="zh-CN" altLang="en-US" sz="2000" dirty="0">
                <a:latin typeface="黑体" panose="02010609060101010101" pitchFamily="2" charset="-122"/>
                <a:ea typeface="黑体" panose="02010609060101010101" pitchFamily="2" charset="-122"/>
              </a:rPr>
              <a:t>数量折扣</a:t>
            </a:r>
            <a:endParaRPr lang="zh-CN" altLang="en-US" sz="2000" dirty="0">
              <a:latin typeface="黑体" panose="02010609060101010101" pitchFamily="2" charset="-122"/>
              <a:ea typeface="黑体" panose="02010609060101010101" pitchFamily="2" charset="-122"/>
            </a:endParaRPr>
          </a:p>
          <a:p>
            <a:pPr lvl="1" eaLnBrk="1" hangingPunct="1"/>
            <a:r>
              <a:rPr lang="zh-CN" altLang="en-US" sz="2000" dirty="0">
                <a:latin typeface="黑体" panose="02010609060101010101" pitchFamily="2" charset="-122"/>
                <a:ea typeface="黑体" panose="02010609060101010101" pitchFamily="2" charset="-122"/>
              </a:rPr>
              <a:t>现金折扣</a:t>
            </a:r>
            <a:endParaRPr lang="zh-CN" altLang="en-US" sz="2000" dirty="0">
              <a:latin typeface="黑体" panose="02010609060101010101" pitchFamily="2" charset="-122"/>
              <a:ea typeface="黑体" panose="02010609060101010101" pitchFamily="2" charset="-122"/>
            </a:endParaRPr>
          </a:p>
          <a:p>
            <a:pPr lvl="1" eaLnBrk="1" hangingPunct="1"/>
            <a:r>
              <a:rPr lang="zh-CN" altLang="en-US" sz="2000" dirty="0">
                <a:latin typeface="黑体" panose="02010609060101010101" pitchFamily="2" charset="-122"/>
                <a:ea typeface="黑体" panose="02010609060101010101" pitchFamily="2" charset="-122"/>
              </a:rPr>
              <a:t>季节折扣</a:t>
            </a:r>
            <a:endParaRPr lang="zh-CN" altLang="en-US" sz="2000" dirty="0">
              <a:latin typeface="黑体" panose="02010609060101010101" pitchFamily="2" charset="-122"/>
              <a:ea typeface="黑体" panose="02010609060101010101" pitchFamily="2" charset="-122"/>
            </a:endParaRPr>
          </a:p>
          <a:p>
            <a:pPr lvl="1" eaLnBrk="1" hangingPunct="1"/>
            <a:r>
              <a:rPr lang="zh-CN" altLang="en-US" sz="2000" dirty="0">
                <a:latin typeface="黑体" panose="02010609060101010101" pitchFamily="2" charset="-122"/>
                <a:ea typeface="黑体" panose="02010609060101010101" pitchFamily="2" charset="-122"/>
              </a:rPr>
              <a:t>交易折扣</a:t>
            </a:r>
            <a:endParaRPr lang="zh-CN" altLang="en-US" sz="2000" dirty="0">
              <a:latin typeface="黑体" panose="02010609060101010101" pitchFamily="2" charset="-122"/>
              <a:ea typeface="黑体" panose="02010609060101010101" pitchFamily="2" charset="-122"/>
            </a:endParaRPr>
          </a:p>
          <a:p>
            <a:pPr lvl="1" eaLnBrk="1" hangingPunct="1"/>
            <a:r>
              <a:rPr lang="zh-CN" altLang="en-US" sz="2000" dirty="0">
                <a:latin typeface="黑体" panose="02010609060101010101" pitchFamily="2" charset="-122"/>
                <a:ea typeface="黑体" panose="02010609060101010101" pitchFamily="2" charset="-122"/>
              </a:rPr>
              <a:t>折价券</a:t>
            </a:r>
            <a:endParaRPr lang="zh-CN" altLang="en-US" sz="2000" dirty="0">
              <a:latin typeface="黑体" panose="02010609060101010101" pitchFamily="2" charset="-122"/>
              <a:ea typeface="黑体" panose="02010609060101010101" pitchFamily="2" charset="-122"/>
            </a:endParaRPr>
          </a:p>
          <a:p>
            <a:pPr lvl="1" eaLnBrk="1" hangingPunct="1"/>
            <a:r>
              <a:rPr lang="zh-CN" altLang="en-US" sz="2000" dirty="0">
                <a:latin typeface="黑体" panose="02010609060101010101" pitchFamily="2" charset="-122"/>
                <a:ea typeface="黑体" panose="02010609060101010101" pitchFamily="2" charset="-122"/>
              </a:rPr>
              <a:t>临时性的推销价格</a:t>
            </a:r>
            <a:endParaRPr lang="zh-CN" altLang="en-US" sz="2000" dirty="0">
              <a:latin typeface="黑体" panose="02010609060101010101" pitchFamily="2" charset="-122"/>
              <a:ea typeface="黑体" panose="02010609060101010101" pitchFamily="2" charset="-122"/>
            </a:endParaRPr>
          </a:p>
          <a:p>
            <a:pPr lvl="1" eaLnBrk="1" hangingPunct="1"/>
            <a:r>
              <a:rPr lang="zh-CN" altLang="en-US" sz="2000" dirty="0">
                <a:latin typeface="黑体" panose="02010609060101010101" pitchFamily="2" charset="-122"/>
                <a:ea typeface="黑体" panose="02010609060101010101" pitchFamily="2" charset="-122"/>
              </a:rPr>
              <a:t>促销让价</a:t>
            </a:r>
            <a:endParaRPr lang="zh-CN" altLang="en-US" sz="2000" dirty="0">
              <a:latin typeface="黑体" panose="02010609060101010101" pitchFamily="2" charset="-122"/>
              <a:ea typeface="黑体" panose="02010609060101010101" pitchFamily="2" charset="-122"/>
            </a:endParaRPr>
          </a:p>
          <a:p>
            <a:pPr lvl="1" eaLnBrk="1" hangingPunct="1"/>
            <a:r>
              <a:rPr lang="zh-CN" altLang="en-US" sz="2000" dirty="0">
                <a:latin typeface="黑体" panose="02010609060101010101" pitchFamily="2" charset="-122"/>
                <a:ea typeface="黑体" panose="02010609060101010101" pitchFamily="2" charset="-122"/>
              </a:rPr>
              <a:t>刺激主动购买的补贴（广告补贴、仓储补贴）</a:t>
            </a:r>
            <a:endParaRPr lang="zh-CN" altLang="en-US" sz="2000" dirty="0">
              <a:latin typeface="黑体" panose="02010609060101010101" pitchFamily="2" charset="-122"/>
              <a:ea typeface="黑体" panose="02010609060101010101" pitchFamily="2" charset="-122"/>
            </a:endParaRPr>
          </a:p>
        </p:txBody>
      </p:sp>
      <p:sp>
        <p:nvSpPr>
          <p:cNvPr id="66564" name="AutoShape 4">
            <a:hlinkClick r:id="rId1" action="ppaction://hlinksldjump"/>
          </p:cNvPr>
          <p:cNvSpPr/>
          <p:nvPr/>
        </p:nvSpPr>
        <p:spPr>
          <a:xfrm>
            <a:off x="7391400" y="6477000"/>
            <a:ext cx="304800" cy="228600"/>
          </a:xfrm>
          <a:prstGeom prst="actionButtonBeginning">
            <a:avLst/>
          </a:prstGeom>
          <a:solidFill>
            <a:schemeClr val="bg1"/>
          </a:solidFill>
          <a:ln w="9525" cap="flat" cmpd="sng">
            <a:solidFill>
              <a:schemeClr val="tx1"/>
            </a:solidFill>
            <a:prstDash val="solid"/>
            <a:miter/>
            <a:headEnd type="none" w="sm" len="sm"/>
            <a:tailEnd type="none" w="sm" len="sm"/>
          </a:ln>
        </p:spPr>
        <p:txBody>
          <a:bodyPr wrap="none" anchor="ctr"/>
          <a:p>
            <a:pPr algn="ctr"/>
            <a:endParaRPr lang="zh-CN" altLang="zh-CN" sz="2400" u="sng" dirty="0">
              <a:latin typeface="Times New Roman" panose="02020603050405020304" pitchFamily="18" charset="0"/>
              <a:ea typeface="宋体" panose="02010600030101010101" pitchFamily="2" charset="-122"/>
            </a:endParaRPr>
          </a:p>
        </p:txBody>
      </p:sp>
      <p:pic>
        <p:nvPicPr>
          <p:cNvPr id="66565" name="Picture 8" descr="手表">
            <a:hlinkClick r:id="rId2"/>
          </p:cNvPr>
          <p:cNvPicPr>
            <a:picLocks noChangeAspect="1"/>
          </p:cNvPicPr>
          <p:nvPr/>
        </p:nvPicPr>
        <p:blipFill>
          <a:blip r:embed="rId3"/>
          <a:stretch>
            <a:fillRect/>
          </a:stretch>
        </p:blipFill>
        <p:spPr>
          <a:xfrm>
            <a:off x="5076825" y="2924175"/>
            <a:ext cx="3168650" cy="2592388"/>
          </a:xfrm>
          <a:prstGeom prst="rect">
            <a:avLst/>
          </a:prstGeom>
          <a:noFill/>
          <a:ln w="9525">
            <a:noFill/>
          </a:ln>
        </p:spPr>
      </p:pic>
    </p:spTree>
  </p:cSld>
  <p:clrMapOvr>
    <a:masterClrMapping/>
  </p:clrMapOvr>
  <p:transition spd="med">
    <p:diamon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灯片编号占位符 6"/>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67586" name="Rectangle 2"/>
          <p:cNvSpPr>
            <a:spLocks noGrp="1"/>
          </p:cNvSpPr>
          <p:nvPr>
            <p:ph type="title"/>
          </p:nvPr>
        </p:nvSpPr>
        <p:spPr>
          <a:ln/>
        </p:spPr>
        <p:txBody>
          <a:bodyPr vert="horz" wrap="square" lIns="91440" tIns="45720" rIns="91440" bIns="45720" anchor="b"/>
          <a:p>
            <a:pPr eaLnBrk="1" hangingPunct="1"/>
            <a:r>
              <a:rPr lang="zh-CN" altLang="en-US" dirty="0">
                <a:solidFill>
                  <a:srgbClr val="0000FF"/>
                </a:solidFill>
                <a:ea typeface="黑体" panose="02010609060101010101" pitchFamily="2" charset="-122"/>
              </a:rPr>
              <a:t>四、产品组合定价策略</a:t>
            </a:r>
            <a:endParaRPr lang="zh-CN" altLang="en-US" dirty="0">
              <a:solidFill>
                <a:srgbClr val="0000FF"/>
              </a:solidFill>
              <a:ea typeface="黑体" panose="02010609060101010101" pitchFamily="2" charset="-122"/>
            </a:endParaRPr>
          </a:p>
        </p:txBody>
      </p:sp>
      <p:sp>
        <p:nvSpPr>
          <p:cNvPr id="28675" name="Rectangle 3"/>
          <p:cNvSpPr>
            <a:spLocks noGrp="1"/>
          </p:cNvSpPr>
          <p:nvPr>
            <p:ph type="body" sz="half" idx="1"/>
          </p:nvPr>
        </p:nvSpPr>
        <p:spPr>
          <a:xfrm>
            <a:off x="1042988" y="1916113"/>
            <a:ext cx="7704137" cy="4608512"/>
          </a:xfrm>
          <a:ln/>
        </p:spPr>
        <p:txBody>
          <a:bodyPr vert="horz" wrap="square" lIns="91440" tIns="45720" rIns="91440" bIns="45720" anchor="t"/>
          <a:p>
            <a:pPr eaLnBrk="1" hangingPunct="1">
              <a:lnSpc>
                <a:spcPct val="115000"/>
              </a:lnSpc>
              <a:buClr>
                <a:schemeClr val="folHlink"/>
              </a:buClr>
              <a:buSzPct val="60000"/>
              <a:buFont typeface="Wingdings" panose="05000000000000000000" pitchFamily="2" charset="2"/>
            </a:pPr>
            <a:r>
              <a:rPr lang="zh-CN" altLang="en-US" sz="2400" b="1" dirty="0">
                <a:solidFill>
                  <a:srgbClr val="FF0000"/>
                </a:solidFill>
                <a:latin typeface="黑体" panose="02010609060101010101" pitchFamily="2" charset="-122"/>
                <a:ea typeface="黑体" panose="02010609060101010101" pitchFamily="2" charset="-122"/>
              </a:rPr>
              <a:t>产品线定价：</a:t>
            </a:r>
            <a:r>
              <a:rPr lang="zh-CN" altLang="en-US" sz="2400" dirty="0">
                <a:latin typeface="黑体" panose="02010609060101010101" pitchFamily="2" charset="-122"/>
                <a:ea typeface="黑体" panose="02010609060101010101" pitchFamily="2" charset="-122"/>
              </a:rPr>
              <a:t>指企业为追求整体收益的最大化，为同一产品线中不同的产品确立不同的角色，制定高低不等的价格。</a:t>
            </a:r>
            <a:endParaRPr lang="zh-CN" altLang="en-US" sz="2400" dirty="0">
              <a:latin typeface="黑体" panose="02010609060101010101" pitchFamily="2" charset="-122"/>
              <a:ea typeface="黑体" panose="02010609060101010101" pitchFamily="2" charset="-122"/>
            </a:endParaRPr>
          </a:p>
          <a:p>
            <a:pPr eaLnBrk="1" hangingPunct="1">
              <a:lnSpc>
                <a:spcPct val="115000"/>
              </a:lnSpc>
              <a:buClr>
                <a:schemeClr val="folHlink"/>
              </a:buClr>
              <a:buSzPct val="60000"/>
              <a:buFont typeface="Wingdings" panose="05000000000000000000" pitchFamily="2" charset="2"/>
            </a:pPr>
            <a:r>
              <a:rPr lang="zh-CN" altLang="en-US" sz="2400" b="1" dirty="0">
                <a:solidFill>
                  <a:srgbClr val="FF0000"/>
                </a:solidFill>
                <a:latin typeface="黑体" panose="02010609060101010101" pitchFamily="2" charset="-122"/>
                <a:ea typeface="黑体" panose="02010609060101010101" pitchFamily="2" charset="-122"/>
              </a:rPr>
              <a:t>产品群定价：</a:t>
            </a:r>
            <a:r>
              <a:rPr lang="zh-CN" altLang="en-US" sz="2400" dirty="0">
                <a:latin typeface="黑体" panose="02010609060101010101" pitchFamily="2" charset="-122"/>
                <a:ea typeface="黑体" panose="02010609060101010101" pitchFamily="2" charset="-122"/>
              </a:rPr>
              <a:t>将有连带关系的产品组成一个群体一并销售的价格。 </a:t>
            </a:r>
            <a:endParaRPr lang="zh-CN" altLang="en-US" sz="2400" dirty="0">
              <a:latin typeface="黑体" panose="02010609060101010101" pitchFamily="2" charset="-122"/>
              <a:ea typeface="黑体" panose="02010609060101010101" pitchFamily="2" charset="-122"/>
            </a:endParaRPr>
          </a:p>
          <a:p>
            <a:pPr eaLnBrk="1" hangingPunct="1">
              <a:lnSpc>
                <a:spcPct val="115000"/>
              </a:lnSpc>
              <a:buClr>
                <a:schemeClr val="folHlink"/>
              </a:buClr>
              <a:buSzPct val="60000"/>
              <a:buFont typeface="Wingdings" panose="05000000000000000000" pitchFamily="2" charset="2"/>
            </a:pPr>
            <a:r>
              <a:rPr lang="zh-CN" altLang="en-US" sz="2400" b="1" dirty="0">
                <a:solidFill>
                  <a:srgbClr val="FF0000"/>
                </a:solidFill>
                <a:latin typeface="黑体" panose="02010609060101010101" pitchFamily="2" charset="-122"/>
                <a:ea typeface="黑体" panose="02010609060101010101" pitchFamily="2" charset="-122"/>
              </a:rPr>
              <a:t>附带产品定价：</a:t>
            </a:r>
            <a:r>
              <a:rPr lang="zh-CN" altLang="en-US" sz="2400" dirty="0">
                <a:latin typeface="黑体" panose="02010609060101010101" pitchFamily="2" charset="-122"/>
                <a:ea typeface="黑体" panose="02010609060101010101" pitchFamily="2" charset="-122"/>
              </a:rPr>
              <a:t>附带产品是指那些与主要产品密不可分的产品，如刀片、胶卷、计算机软件等。对这类产品通常采用的定价策略是将载体产品的价格定得较低，而附带产品的价格定得较高，以弥补主要产品低价所损失的利润。 </a:t>
            </a:r>
            <a:endParaRPr lang="zh-CN" altLang="en-US" sz="2400" dirty="0">
              <a:latin typeface="黑体" panose="02010609060101010101" pitchFamily="2" charset="-122"/>
              <a:ea typeface="黑体" panose="02010609060101010101" pitchFamily="2" charset="-122"/>
            </a:endParaRPr>
          </a:p>
        </p:txBody>
      </p:sp>
      <p:sp>
        <p:nvSpPr>
          <p:cNvPr id="67588" name="AutoShape 4">
            <a:hlinkClick r:id="rId1" action="ppaction://hlinksldjump"/>
          </p:cNvPr>
          <p:cNvSpPr/>
          <p:nvPr/>
        </p:nvSpPr>
        <p:spPr>
          <a:xfrm>
            <a:off x="7391400" y="6477000"/>
            <a:ext cx="304800" cy="228600"/>
          </a:xfrm>
          <a:prstGeom prst="actionButtonBeginning">
            <a:avLst/>
          </a:prstGeom>
          <a:solidFill>
            <a:schemeClr val="bg1"/>
          </a:solidFill>
          <a:ln w="9525" cap="flat" cmpd="sng">
            <a:solidFill>
              <a:schemeClr val="tx1"/>
            </a:solidFill>
            <a:prstDash val="solid"/>
            <a:miter/>
            <a:headEnd type="none" w="sm" len="sm"/>
            <a:tailEnd type="none" w="sm" len="sm"/>
          </a:ln>
        </p:spPr>
        <p:txBody>
          <a:bodyPr wrap="none" anchor="ctr"/>
          <a:p>
            <a:pPr algn="ctr"/>
            <a:endParaRPr lang="zh-CN" altLang="zh-CN" sz="2400" u="sng" dirty="0">
              <a:latin typeface="Times New Roman" panose="02020603050405020304" pitchFamily="18" charset="0"/>
              <a:ea typeface="宋体" panose="02010600030101010101" pitchFamily="2" charset="-122"/>
            </a:endParaRPr>
          </a:p>
        </p:txBody>
      </p:sp>
      <p:pic>
        <p:nvPicPr>
          <p:cNvPr id="67589" name="Picture 6" descr="2009110710112556"/>
          <p:cNvPicPr>
            <a:picLocks noChangeAspect="1"/>
          </p:cNvPicPr>
          <p:nvPr/>
        </p:nvPicPr>
        <p:blipFill>
          <a:blip r:embed="rId2"/>
          <a:stretch>
            <a:fillRect/>
          </a:stretch>
        </p:blipFill>
        <p:spPr>
          <a:xfrm>
            <a:off x="7164388" y="549275"/>
            <a:ext cx="1584325" cy="1296988"/>
          </a:xfrm>
          <a:prstGeom prst="rect">
            <a:avLst/>
          </a:prstGeom>
          <a:noFill/>
          <a:ln w="9525">
            <a:noFill/>
          </a:ln>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8675">
                                            <p:txEl>
                                              <p:charRg st="0" end="52"/>
                                            </p:txEl>
                                          </p:spTgt>
                                        </p:tgtEl>
                                        <p:attrNameLst>
                                          <p:attrName>style.visibility</p:attrName>
                                        </p:attrNameLst>
                                      </p:cBhvr>
                                      <p:to>
                                        <p:strVal val="visible"/>
                                      </p:to>
                                    </p:set>
                                    <p:animEffect transition="in" filter="box(out)">
                                      <p:cBhvr>
                                        <p:cTn id="7" dur="500"/>
                                        <p:tgtEl>
                                          <p:spTgt spid="28675">
                                            <p:txEl>
                                              <p:charRg st="0" end="52"/>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8675">
                                            <p:txEl>
                                              <p:charRg st="52" end="83"/>
                                            </p:txEl>
                                          </p:spTgt>
                                        </p:tgtEl>
                                        <p:attrNameLst>
                                          <p:attrName>style.visibility</p:attrName>
                                        </p:attrNameLst>
                                      </p:cBhvr>
                                      <p:to>
                                        <p:strVal val="visible"/>
                                      </p:to>
                                    </p:set>
                                    <p:animEffect transition="in" filter="box(out)">
                                      <p:cBhvr>
                                        <p:cTn id="12" dur="500"/>
                                        <p:tgtEl>
                                          <p:spTgt spid="28675">
                                            <p:txEl>
                                              <p:charRg st="52" end="83"/>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8675">
                                            <p:txEl>
                                              <p:charRg st="83" end="184"/>
                                            </p:txEl>
                                          </p:spTgt>
                                        </p:tgtEl>
                                        <p:attrNameLst>
                                          <p:attrName>style.visibility</p:attrName>
                                        </p:attrNameLst>
                                      </p:cBhvr>
                                      <p:to>
                                        <p:strVal val="visible"/>
                                      </p:to>
                                    </p:set>
                                    <p:animEffect transition="in" filter="box(out)">
                                      <p:cBhvr>
                                        <p:cTn id="17" dur="500"/>
                                        <p:tgtEl>
                                          <p:spTgt spid="28675">
                                            <p:txEl>
                                              <p:charRg st="83" end="184"/>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12290" name="Rectangle 2"/>
          <p:cNvSpPr>
            <a:spLocks noGrp="1"/>
          </p:cNvSpPr>
          <p:nvPr>
            <p:ph type="title"/>
          </p:nvPr>
        </p:nvSpPr>
        <p:spPr>
          <a:ln/>
        </p:spPr>
        <p:txBody>
          <a:bodyPr vert="horz" wrap="square" lIns="91440" tIns="45720" rIns="91440" bIns="45720" anchor="b"/>
          <a:p>
            <a:pPr eaLnBrk="1" hangingPunct="1"/>
            <a:r>
              <a:rPr lang="zh-CN" altLang="en-US" b="1" dirty="0">
                <a:solidFill>
                  <a:srgbClr val="0000FF"/>
                </a:solidFill>
                <a:ea typeface="黑体" panose="02010609060101010101" pitchFamily="2" charset="-122"/>
              </a:rPr>
              <a:t>一、定价目标</a:t>
            </a:r>
            <a:endParaRPr lang="zh-CN" altLang="en-US" b="1" dirty="0">
              <a:solidFill>
                <a:srgbClr val="0000FF"/>
              </a:solidFill>
              <a:ea typeface="黑体" panose="02010609060101010101" pitchFamily="2" charset="-122"/>
            </a:endParaRPr>
          </a:p>
        </p:txBody>
      </p:sp>
      <p:sp>
        <p:nvSpPr>
          <p:cNvPr id="12291" name="Rectangle 3"/>
          <p:cNvSpPr>
            <a:spLocks noGrp="1"/>
          </p:cNvSpPr>
          <p:nvPr>
            <p:ph idx="1"/>
          </p:nvPr>
        </p:nvSpPr>
        <p:spPr>
          <a:xfrm>
            <a:off x="1116013" y="1989138"/>
            <a:ext cx="7772400" cy="4506912"/>
          </a:xfrm>
          <a:ln/>
        </p:spPr>
        <p:txBody>
          <a:bodyPr vert="horz" wrap="square" lIns="91440" tIns="45720" rIns="91440" bIns="45720" anchor="t"/>
          <a:p>
            <a:pPr eaLnBrk="1" hangingPunct="1">
              <a:lnSpc>
                <a:spcPct val="90000"/>
              </a:lnSpc>
            </a:pPr>
            <a:r>
              <a:rPr lang="zh-CN" altLang="en-US" sz="2800" dirty="0">
                <a:solidFill>
                  <a:schemeClr val="folHlink"/>
                </a:solidFill>
                <a:latin typeface="黑体" panose="02010609060101010101" pitchFamily="2" charset="-122"/>
                <a:ea typeface="黑体" panose="02010609060101010101" pitchFamily="2" charset="-122"/>
              </a:rPr>
              <a:t>利润导向目标</a:t>
            </a:r>
            <a:endParaRPr lang="zh-CN" altLang="en-US" sz="2800" dirty="0">
              <a:solidFill>
                <a:schemeClr val="folHlink"/>
              </a:solidFill>
              <a:latin typeface="黑体" panose="02010609060101010101" pitchFamily="2" charset="-122"/>
              <a:ea typeface="黑体" panose="02010609060101010101" pitchFamily="2" charset="-122"/>
            </a:endParaRPr>
          </a:p>
          <a:p>
            <a:pPr lvl="1" eaLnBrk="1" hangingPunct="1">
              <a:lnSpc>
                <a:spcPct val="90000"/>
              </a:lnSpc>
            </a:pPr>
            <a:r>
              <a:rPr lang="zh-CN" altLang="en-US" sz="2400" dirty="0">
                <a:latin typeface="黑体" panose="02010609060101010101" pitchFamily="2" charset="-122"/>
                <a:ea typeface="黑体" panose="02010609060101010101" pitchFamily="2" charset="-122"/>
              </a:rPr>
              <a:t>以一定的利润率水平为目标</a:t>
            </a:r>
            <a:endParaRPr lang="zh-CN" altLang="en-US" sz="2400" dirty="0">
              <a:latin typeface="黑体" panose="02010609060101010101" pitchFamily="2" charset="-122"/>
              <a:ea typeface="黑体" panose="02010609060101010101" pitchFamily="2" charset="-122"/>
            </a:endParaRPr>
          </a:p>
          <a:p>
            <a:pPr lvl="1" eaLnBrk="1" hangingPunct="1">
              <a:lnSpc>
                <a:spcPct val="90000"/>
              </a:lnSpc>
            </a:pPr>
            <a:r>
              <a:rPr lang="zh-CN" altLang="en-US" sz="2400" dirty="0">
                <a:latin typeface="黑体" panose="02010609060101010101" pitchFamily="2" charset="-122"/>
                <a:ea typeface="黑体" panose="02010609060101010101" pitchFamily="2" charset="-122"/>
              </a:rPr>
              <a:t>以利润最大化为目标 </a:t>
            </a:r>
            <a:endParaRPr lang="zh-CN" altLang="en-US" sz="2400" dirty="0">
              <a:latin typeface="黑体" panose="02010609060101010101" pitchFamily="2" charset="-122"/>
              <a:ea typeface="黑体" panose="02010609060101010101" pitchFamily="2" charset="-122"/>
            </a:endParaRPr>
          </a:p>
          <a:p>
            <a:pPr eaLnBrk="1" hangingPunct="1">
              <a:lnSpc>
                <a:spcPct val="90000"/>
              </a:lnSpc>
            </a:pPr>
            <a:r>
              <a:rPr lang="zh-CN" altLang="en-US" sz="2800" dirty="0">
                <a:solidFill>
                  <a:schemeClr val="folHlink"/>
                </a:solidFill>
                <a:latin typeface="黑体" panose="02010609060101010101" pitchFamily="2" charset="-122"/>
                <a:ea typeface="黑体" panose="02010609060101010101" pitchFamily="2" charset="-122"/>
              </a:rPr>
              <a:t>销售导向目标</a:t>
            </a:r>
            <a:endParaRPr lang="zh-CN" altLang="en-US" sz="2800" dirty="0">
              <a:solidFill>
                <a:schemeClr val="folHlink"/>
              </a:solidFill>
              <a:latin typeface="黑体" panose="02010609060101010101" pitchFamily="2" charset="-122"/>
              <a:ea typeface="黑体" panose="02010609060101010101" pitchFamily="2" charset="-122"/>
            </a:endParaRPr>
          </a:p>
          <a:p>
            <a:pPr lvl="1" eaLnBrk="1" hangingPunct="1">
              <a:lnSpc>
                <a:spcPct val="90000"/>
              </a:lnSpc>
            </a:pPr>
            <a:r>
              <a:rPr lang="zh-CN" altLang="en-US" sz="2400" dirty="0">
                <a:latin typeface="黑体" panose="02010609060101010101" pitchFamily="2" charset="-122"/>
                <a:ea typeface="黑体" panose="02010609060101010101" pitchFamily="2" charset="-122"/>
              </a:rPr>
              <a:t>以实现销售增长率为目标</a:t>
            </a:r>
            <a:endParaRPr lang="zh-CN" altLang="en-US" sz="2400" dirty="0">
              <a:latin typeface="黑体" panose="02010609060101010101" pitchFamily="2" charset="-122"/>
              <a:ea typeface="黑体" panose="02010609060101010101" pitchFamily="2" charset="-122"/>
            </a:endParaRPr>
          </a:p>
          <a:p>
            <a:pPr lvl="1" eaLnBrk="1" hangingPunct="1">
              <a:lnSpc>
                <a:spcPct val="90000"/>
              </a:lnSpc>
            </a:pPr>
            <a:r>
              <a:rPr lang="zh-CN" altLang="en-US" sz="2400" dirty="0">
                <a:latin typeface="黑体" panose="02010609060101010101" pitchFamily="2" charset="-122"/>
                <a:ea typeface="黑体" panose="02010609060101010101" pitchFamily="2" charset="-122"/>
              </a:rPr>
              <a:t>以提高市场占有率为目标 </a:t>
            </a:r>
            <a:endParaRPr lang="zh-CN" altLang="en-US" sz="2400" dirty="0">
              <a:latin typeface="黑体" panose="02010609060101010101" pitchFamily="2" charset="-122"/>
              <a:ea typeface="黑体" panose="02010609060101010101" pitchFamily="2" charset="-122"/>
            </a:endParaRPr>
          </a:p>
          <a:p>
            <a:pPr eaLnBrk="1" hangingPunct="1">
              <a:lnSpc>
                <a:spcPct val="90000"/>
              </a:lnSpc>
            </a:pPr>
            <a:r>
              <a:rPr lang="zh-CN" altLang="en-US" sz="2800" dirty="0">
                <a:solidFill>
                  <a:schemeClr val="folHlink"/>
                </a:solidFill>
                <a:latin typeface="黑体" panose="02010609060101010101" pitchFamily="2" charset="-122"/>
                <a:ea typeface="黑体" panose="02010609060101010101" pitchFamily="2" charset="-122"/>
              </a:rPr>
              <a:t>对等定价导向目标</a:t>
            </a:r>
            <a:endParaRPr lang="zh-CN" altLang="en-US" sz="2800" dirty="0">
              <a:solidFill>
                <a:schemeClr val="folHlink"/>
              </a:solidFill>
              <a:latin typeface="黑体" panose="02010609060101010101" pitchFamily="2" charset="-122"/>
              <a:ea typeface="黑体" panose="02010609060101010101" pitchFamily="2" charset="-122"/>
            </a:endParaRPr>
          </a:p>
          <a:p>
            <a:pPr lvl="1" eaLnBrk="1" hangingPunct="1">
              <a:lnSpc>
                <a:spcPct val="90000"/>
              </a:lnSpc>
            </a:pPr>
            <a:r>
              <a:rPr lang="zh-CN" altLang="en-US" sz="2400" dirty="0">
                <a:latin typeface="黑体" panose="02010609060101010101" pitchFamily="2" charset="-122"/>
                <a:ea typeface="黑体" panose="02010609060101010101" pitchFamily="2" charset="-122"/>
              </a:rPr>
              <a:t>以应付价格竞争为目标</a:t>
            </a:r>
            <a:endParaRPr lang="zh-CN" altLang="en-US" sz="2400" dirty="0">
              <a:latin typeface="黑体" panose="02010609060101010101" pitchFamily="2" charset="-122"/>
              <a:ea typeface="黑体" panose="02010609060101010101" pitchFamily="2" charset="-122"/>
            </a:endParaRPr>
          </a:p>
          <a:p>
            <a:pPr lvl="1" eaLnBrk="1" hangingPunct="1">
              <a:lnSpc>
                <a:spcPct val="90000"/>
              </a:lnSpc>
            </a:pPr>
            <a:r>
              <a:rPr lang="zh-CN" altLang="en-US" sz="2400" dirty="0">
                <a:latin typeface="黑体" panose="02010609060101010101" pitchFamily="2" charset="-122"/>
                <a:ea typeface="黑体" panose="02010609060101010101" pitchFamily="2" charset="-122"/>
              </a:rPr>
              <a:t>以稳定价格为目标</a:t>
            </a:r>
            <a:endParaRPr lang="zh-CN" altLang="en-US" sz="2400" dirty="0">
              <a:latin typeface="黑体" panose="02010609060101010101" pitchFamily="2" charset="-122"/>
              <a:ea typeface="黑体" panose="02010609060101010101" pitchFamily="2" charset="-122"/>
            </a:endParaRPr>
          </a:p>
          <a:p>
            <a:pPr lvl="1" eaLnBrk="1" hangingPunct="1">
              <a:lnSpc>
                <a:spcPct val="90000"/>
              </a:lnSpc>
            </a:pPr>
            <a:r>
              <a:rPr lang="zh-CN" altLang="en-US" sz="2400" dirty="0">
                <a:latin typeface="黑体" panose="02010609060101010101" pitchFamily="2" charset="-122"/>
                <a:ea typeface="黑体" panose="02010609060101010101" pitchFamily="2" charset="-122"/>
              </a:rPr>
              <a:t>以非价格竞争为目标 </a:t>
            </a:r>
            <a:endParaRPr lang="zh-CN" altLang="en-US" sz="2400" dirty="0">
              <a:latin typeface="黑体" panose="02010609060101010101" pitchFamily="2" charset="-122"/>
              <a:ea typeface="黑体" panose="02010609060101010101" pitchFamily="2" charset="-122"/>
            </a:endParaRPr>
          </a:p>
        </p:txBody>
      </p:sp>
      <p:pic>
        <p:nvPicPr>
          <p:cNvPr id="12292" name="Picture 8" descr="3589564_172645041988_2"/>
          <p:cNvPicPr>
            <a:picLocks noChangeAspect="1"/>
          </p:cNvPicPr>
          <p:nvPr/>
        </p:nvPicPr>
        <p:blipFill>
          <a:blip r:embed="rId1"/>
          <a:stretch>
            <a:fillRect/>
          </a:stretch>
        </p:blipFill>
        <p:spPr>
          <a:xfrm>
            <a:off x="5795963" y="2060575"/>
            <a:ext cx="2808287" cy="4032250"/>
          </a:xfrm>
          <a:prstGeom prst="rect">
            <a:avLst/>
          </a:prstGeom>
          <a:noFill/>
          <a:ln w="9525">
            <a:noFill/>
          </a:ln>
        </p:spPr>
      </p:pic>
    </p:spTree>
  </p:cSld>
  <p:clrMapOvr>
    <a:masterClrMapping/>
  </p:clrMapOvr>
  <p:transition spd="med">
    <p:diamon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68610" name="Rectangle 2"/>
          <p:cNvSpPr>
            <a:spLocks noGrp="1"/>
          </p:cNvSpPr>
          <p:nvPr>
            <p:ph type="title"/>
          </p:nvPr>
        </p:nvSpPr>
        <p:spPr>
          <a:ln/>
        </p:spPr>
        <p:txBody>
          <a:bodyPr vert="horz" wrap="square" lIns="91440" tIns="45720" rIns="91440" bIns="45720" anchor="b"/>
          <a:p>
            <a:pPr eaLnBrk="1" hangingPunct="1"/>
            <a:r>
              <a:rPr lang="en-US" altLang="zh-CN" sz="3200" b="1" dirty="0">
                <a:solidFill>
                  <a:srgbClr val="FF0000"/>
                </a:solidFill>
                <a:ea typeface="仿宋_GB2312" pitchFamily="49" charset="-122"/>
              </a:rPr>
              <a:t>【</a:t>
            </a:r>
            <a:r>
              <a:rPr lang="zh-CN" altLang="en-US" sz="3200" b="1" dirty="0">
                <a:solidFill>
                  <a:srgbClr val="FF0000"/>
                </a:solidFill>
                <a:ea typeface="仿宋_GB2312" pitchFamily="49" charset="-122"/>
              </a:rPr>
              <a:t>案例</a:t>
            </a:r>
            <a:r>
              <a:rPr lang="en-US" altLang="zh-CN" sz="3200" b="1" dirty="0">
                <a:solidFill>
                  <a:srgbClr val="FF0000"/>
                </a:solidFill>
                <a:ea typeface="仿宋_GB2312" pitchFamily="49" charset="-122"/>
              </a:rPr>
              <a:t>】</a:t>
            </a:r>
            <a:r>
              <a:rPr lang="en-US" altLang="zh-CN" sz="3200" b="1" dirty="0">
                <a:solidFill>
                  <a:srgbClr val="9900FF"/>
                </a:solidFill>
                <a:ea typeface="仿宋_GB2312" pitchFamily="49" charset="-122"/>
              </a:rPr>
              <a:t> </a:t>
            </a:r>
            <a:r>
              <a:rPr lang="zh-CN" altLang="en-US" b="1" dirty="0">
                <a:solidFill>
                  <a:srgbClr val="9900FF"/>
                </a:solidFill>
                <a:ea typeface="仿宋_GB2312" pitchFamily="49" charset="-122"/>
              </a:rPr>
              <a:t>精明的富士</a:t>
            </a:r>
            <a:r>
              <a:rPr lang="zh-CN" altLang="en-US" sz="2400" b="1" dirty="0">
                <a:solidFill>
                  <a:srgbClr val="FF0000"/>
                </a:solidFill>
                <a:latin typeface="黑体" panose="02010609060101010101" pitchFamily="2" charset="-122"/>
                <a:ea typeface="黑体" panose="02010609060101010101" pitchFamily="2" charset="-122"/>
              </a:rPr>
              <a:t>（</a:t>
            </a:r>
            <a:r>
              <a:rPr lang="en-US" altLang="zh-CN" sz="2400" b="1" dirty="0">
                <a:solidFill>
                  <a:srgbClr val="FF0000"/>
                </a:solidFill>
                <a:latin typeface="黑体" panose="02010609060101010101" pitchFamily="2" charset="-122"/>
                <a:ea typeface="黑体" panose="02010609060101010101" pitchFamily="2" charset="-122"/>
              </a:rPr>
              <a:t>1</a:t>
            </a:r>
            <a:r>
              <a:rPr lang="zh-CN" altLang="en-US" sz="2400" b="1" dirty="0">
                <a:solidFill>
                  <a:srgbClr val="FF0000"/>
                </a:solidFill>
                <a:latin typeface="黑体" panose="02010609060101010101" pitchFamily="2" charset="-122"/>
                <a:ea typeface="黑体" panose="02010609060101010101" pitchFamily="2" charset="-122"/>
              </a:rPr>
              <a:t>）</a:t>
            </a:r>
            <a:endParaRPr lang="zh-CN" altLang="en-US" sz="2400" b="1" dirty="0">
              <a:solidFill>
                <a:srgbClr val="9900FF"/>
              </a:solidFill>
              <a:ea typeface="仿宋_GB2312" pitchFamily="49" charset="-122"/>
            </a:endParaRPr>
          </a:p>
        </p:txBody>
      </p:sp>
      <p:sp>
        <p:nvSpPr>
          <p:cNvPr id="68611" name="Rectangle 3"/>
          <p:cNvSpPr>
            <a:spLocks noGrp="1"/>
          </p:cNvSpPr>
          <p:nvPr>
            <p:ph idx="1"/>
          </p:nvPr>
        </p:nvSpPr>
        <p:spPr>
          <a:xfrm>
            <a:off x="1042988" y="2060575"/>
            <a:ext cx="5041900" cy="3889375"/>
          </a:xfrm>
          <a:ln/>
        </p:spPr>
        <p:txBody>
          <a:bodyPr vert="horz" wrap="square" lIns="91440" tIns="45720" rIns="91440" bIns="45720" anchor="t"/>
          <a:p>
            <a:pPr eaLnBrk="1" hangingPunct="1">
              <a:lnSpc>
                <a:spcPts val="4100"/>
              </a:lnSpc>
              <a:spcBef>
                <a:spcPct val="0"/>
              </a:spcBef>
            </a:pPr>
            <a:r>
              <a:rPr lang="en-US" altLang="zh-CN" sz="2400" b="1" dirty="0">
                <a:latin typeface="仿宋_GB2312" pitchFamily="49" charset="-122"/>
                <a:ea typeface="仿宋_GB2312" pitchFamily="49" charset="-122"/>
              </a:rPr>
              <a:t>1984</a:t>
            </a:r>
            <a:r>
              <a:rPr lang="zh-CN" altLang="en-US" sz="2400" b="1" dirty="0">
                <a:latin typeface="仿宋_GB2312" pitchFamily="49" charset="-122"/>
                <a:ea typeface="仿宋_GB2312" pitchFamily="49" charset="-122"/>
              </a:rPr>
              <a:t>年</a:t>
            </a:r>
            <a:r>
              <a:rPr lang="en-US" altLang="zh-CN" sz="2400" b="1" dirty="0">
                <a:latin typeface="仿宋_GB2312" pitchFamily="49" charset="-122"/>
                <a:ea typeface="仿宋_GB2312" pitchFamily="49" charset="-122"/>
              </a:rPr>
              <a:t>7</a:t>
            </a:r>
            <a:r>
              <a:rPr lang="zh-CN" altLang="en-US" sz="2400" b="1" dirty="0">
                <a:latin typeface="仿宋_GB2312" pitchFamily="49" charset="-122"/>
                <a:ea typeface="仿宋_GB2312" pitchFamily="49" charset="-122"/>
              </a:rPr>
              <a:t>月，日本富士公司业务主管藤野先生飞抵东南亚的一个发展中国家，计划与该国某公司签订一个从日本进口复印机的合同。不料却被告知，他们不打算签合同了。藤野先生知道其中一定有原因，马上回日本了解情况。</a:t>
            </a:r>
            <a:r>
              <a:rPr lang="zh-CN" altLang="en-US" b="1" dirty="0">
                <a:latin typeface="仿宋_GB2312" pitchFamily="49" charset="-122"/>
                <a:ea typeface="仿宋_GB2312" pitchFamily="49" charset="-122"/>
              </a:rPr>
              <a:t> </a:t>
            </a:r>
            <a:endParaRPr lang="zh-CN" altLang="en-US" b="1" dirty="0">
              <a:latin typeface="仿宋_GB2312" pitchFamily="49" charset="-122"/>
              <a:ea typeface="仿宋_GB2312" pitchFamily="49" charset="-122"/>
            </a:endParaRPr>
          </a:p>
        </p:txBody>
      </p:sp>
      <p:pic>
        <p:nvPicPr>
          <p:cNvPr id="68612" name="Picture 5" descr="20082111730180"/>
          <p:cNvPicPr>
            <a:picLocks noChangeAspect="1"/>
          </p:cNvPicPr>
          <p:nvPr/>
        </p:nvPicPr>
        <p:blipFill>
          <a:blip r:embed="rId1"/>
          <a:stretch>
            <a:fillRect/>
          </a:stretch>
        </p:blipFill>
        <p:spPr>
          <a:xfrm>
            <a:off x="6011863" y="2420938"/>
            <a:ext cx="2844800" cy="3240087"/>
          </a:xfrm>
          <a:prstGeom prst="rect">
            <a:avLst/>
          </a:prstGeom>
          <a:noFill/>
          <a:ln w="9525">
            <a:noFill/>
          </a:ln>
        </p:spPr>
      </p:pic>
    </p:spTree>
  </p:cSld>
  <p:clrMapOvr>
    <a:masterClrMapping/>
  </p:clrMapOvr>
  <p:transition spd="med">
    <p:diamon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69634" name="Rectangle 2"/>
          <p:cNvSpPr>
            <a:spLocks noGrp="1"/>
          </p:cNvSpPr>
          <p:nvPr>
            <p:ph type="title"/>
          </p:nvPr>
        </p:nvSpPr>
        <p:spPr>
          <a:ln/>
        </p:spPr>
        <p:txBody>
          <a:bodyPr vert="horz" wrap="square" lIns="91440" tIns="45720" rIns="91440" bIns="45720" anchor="b"/>
          <a:p>
            <a:pPr eaLnBrk="1" hangingPunct="1"/>
            <a:r>
              <a:rPr lang="en-US" altLang="zh-CN" sz="3200" b="1" dirty="0">
                <a:solidFill>
                  <a:srgbClr val="FF0000"/>
                </a:solidFill>
                <a:ea typeface="仿宋_GB2312" pitchFamily="49" charset="-122"/>
              </a:rPr>
              <a:t>【</a:t>
            </a:r>
            <a:r>
              <a:rPr lang="zh-CN" altLang="en-US" sz="3200" b="1" dirty="0">
                <a:solidFill>
                  <a:srgbClr val="FF0000"/>
                </a:solidFill>
                <a:ea typeface="仿宋_GB2312" pitchFamily="49" charset="-122"/>
              </a:rPr>
              <a:t>案例</a:t>
            </a:r>
            <a:r>
              <a:rPr lang="en-US" altLang="zh-CN" sz="3200" b="1" dirty="0">
                <a:solidFill>
                  <a:srgbClr val="FF0000"/>
                </a:solidFill>
                <a:ea typeface="仿宋_GB2312" pitchFamily="49" charset="-122"/>
              </a:rPr>
              <a:t>】</a:t>
            </a:r>
            <a:r>
              <a:rPr lang="en-US" altLang="zh-CN" sz="3200" b="1" dirty="0">
                <a:solidFill>
                  <a:srgbClr val="9900FF"/>
                </a:solidFill>
                <a:ea typeface="仿宋_GB2312" pitchFamily="49" charset="-122"/>
              </a:rPr>
              <a:t> </a:t>
            </a:r>
            <a:r>
              <a:rPr lang="zh-CN" altLang="en-US" b="1" dirty="0">
                <a:solidFill>
                  <a:srgbClr val="9900FF"/>
                </a:solidFill>
                <a:ea typeface="仿宋_GB2312" pitchFamily="49" charset="-122"/>
              </a:rPr>
              <a:t>精明的富士</a:t>
            </a:r>
            <a:r>
              <a:rPr lang="zh-CN" altLang="en-US" sz="2400" b="1" dirty="0">
                <a:solidFill>
                  <a:srgbClr val="FF0000"/>
                </a:solidFill>
                <a:latin typeface="黑体" panose="02010609060101010101" pitchFamily="2" charset="-122"/>
                <a:ea typeface="黑体" panose="02010609060101010101" pitchFamily="2" charset="-122"/>
              </a:rPr>
              <a:t>（</a:t>
            </a:r>
            <a:r>
              <a:rPr lang="en-US" altLang="zh-CN" sz="2400" b="1" dirty="0">
                <a:solidFill>
                  <a:srgbClr val="FF0000"/>
                </a:solidFill>
                <a:latin typeface="黑体" panose="02010609060101010101" pitchFamily="2" charset="-122"/>
                <a:ea typeface="黑体" panose="02010609060101010101" pitchFamily="2" charset="-122"/>
              </a:rPr>
              <a:t>2</a:t>
            </a:r>
            <a:r>
              <a:rPr lang="zh-CN" altLang="en-US" sz="2400" b="1" dirty="0">
                <a:solidFill>
                  <a:srgbClr val="FF0000"/>
                </a:solidFill>
                <a:latin typeface="黑体" panose="02010609060101010101" pitchFamily="2" charset="-122"/>
                <a:ea typeface="黑体" panose="02010609060101010101" pitchFamily="2" charset="-122"/>
              </a:rPr>
              <a:t>）</a:t>
            </a:r>
            <a:endParaRPr lang="zh-CN" altLang="en-US" sz="2400" b="1" dirty="0">
              <a:solidFill>
                <a:srgbClr val="9900FF"/>
              </a:solidFill>
              <a:ea typeface="仿宋_GB2312" pitchFamily="49" charset="-122"/>
            </a:endParaRPr>
          </a:p>
        </p:txBody>
      </p:sp>
      <p:sp>
        <p:nvSpPr>
          <p:cNvPr id="69635" name="Rectangle 3"/>
          <p:cNvSpPr>
            <a:spLocks noGrp="1"/>
          </p:cNvSpPr>
          <p:nvPr>
            <p:ph idx="1"/>
          </p:nvPr>
        </p:nvSpPr>
        <p:spPr>
          <a:xfrm>
            <a:off x="755650" y="1989138"/>
            <a:ext cx="8208963" cy="4114800"/>
          </a:xfrm>
          <a:ln/>
        </p:spPr>
        <p:txBody>
          <a:bodyPr vert="horz" wrap="square" lIns="91440" tIns="45720" rIns="91440" bIns="45720" anchor="t"/>
          <a:p>
            <a:pPr eaLnBrk="1" hangingPunct="1">
              <a:lnSpc>
                <a:spcPct val="150000"/>
              </a:lnSpc>
            </a:pPr>
            <a:r>
              <a:rPr lang="zh-CN" altLang="en-US" sz="2400" b="1" dirty="0">
                <a:latin typeface="仿宋_GB2312" pitchFamily="49" charset="-122"/>
                <a:ea typeface="仿宋_GB2312" pitchFamily="49" charset="-122"/>
              </a:rPr>
              <a:t>调查得知，另一家日商以较低的价格抢走了他们的生意。</a:t>
            </a:r>
            <a:r>
              <a:rPr lang="en-US" altLang="zh-CN" sz="2400" b="1" dirty="0">
                <a:latin typeface="仿宋_GB2312" pitchFamily="49" charset="-122"/>
                <a:ea typeface="仿宋_GB2312" pitchFamily="49" charset="-122"/>
              </a:rPr>
              <a:t>3</a:t>
            </a:r>
            <a:r>
              <a:rPr lang="zh-CN" altLang="en-US" sz="2400" b="1" dirty="0">
                <a:latin typeface="仿宋_GB2312" pitchFamily="49" charset="-122"/>
                <a:ea typeface="仿宋_GB2312" pitchFamily="49" charset="-122"/>
              </a:rPr>
              <a:t>天后，藤野再次坐在这家公司老板的面前，开门见山地说：</a:t>
            </a:r>
            <a:r>
              <a:rPr lang="zh-CN" altLang="en-US" sz="2400" b="1" dirty="0">
                <a:latin typeface="Arial" panose="020B0604020202020204" pitchFamily="34" charset="0"/>
                <a:ea typeface="仿宋_GB2312" pitchFamily="49" charset="-122"/>
              </a:rPr>
              <a:t>“</a:t>
            </a:r>
            <a:r>
              <a:rPr lang="zh-CN" altLang="en-US" sz="2400" b="1" dirty="0">
                <a:latin typeface="仿宋_GB2312" pitchFamily="49" charset="-122"/>
                <a:ea typeface="仿宋_GB2312" pitchFamily="49" charset="-122"/>
              </a:rPr>
              <a:t>我们提供的</a:t>
            </a:r>
            <a:r>
              <a:rPr lang="en-US" altLang="zh-CN" sz="2400" b="1" dirty="0">
                <a:latin typeface="仿宋_GB2312" pitchFamily="49" charset="-122"/>
                <a:ea typeface="仿宋_GB2312" pitchFamily="49" charset="-122"/>
              </a:rPr>
              <a:t>B</a:t>
            </a:r>
            <a:r>
              <a:rPr lang="zh-CN" altLang="en-US" sz="2400" b="1" dirty="0">
                <a:latin typeface="仿宋_GB2312" pitchFamily="49" charset="-122"/>
                <a:ea typeface="仿宋_GB2312" pitchFamily="49" charset="-122"/>
              </a:rPr>
              <a:t>型复印机价格比他们低三成。</a:t>
            </a:r>
            <a:r>
              <a:rPr lang="zh-CN" altLang="en-US" sz="2400" b="1" dirty="0">
                <a:latin typeface="Arial" panose="020B0604020202020204" pitchFamily="34" charset="0"/>
                <a:ea typeface="仿宋_GB2312" pitchFamily="49" charset="-122"/>
              </a:rPr>
              <a:t>”</a:t>
            </a:r>
            <a:r>
              <a:rPr lang="zh-CN" altLang="en-US" sz="2400" b="1" dirty="0">
                <a:latin typeface="仿宋_GB2312" pitchFamily="49" charset="-122"/>
                <a:ea typeface="仿宋_GB2312" pitchFamily="49" charset="-122"/>
              </a:rPr>
              <a:t>公司老板暗喜，重新与富士签订了进口</a:t>
            </a:r>
            <a:r>
              <a:rPr lang="en-US" altLang="zh-CN" sz="2400" b="1" dirty="0">
                <a:latin typeface="仿宋_GB2312" pitchFamily="49" charset="-122"/>
                <a:ea typeface="仿宋_GB2312" pitchFamily="49" charset="-122"/>
              </a:rPr>
              <a:t>1500</a:t>
            </a:r>
            <a:r>
              <a:rPr lang="zh-CN" altLang="en-US" sz="2400" b="1" dirty="0">
                <a:latin typeface="仿宋_GB2312" pitchFamily="49" charset="-122"/>
                <a:ea typeface="仿宋_GB2312" pitchFamily="49" charset="-122"/>
              </a:rPr>
              <a:t>台</a:t>
            </a:r>
            <a:r>
              <a:rPr lang="en-US" altLang="zh-CN" sz="2400" b="1" dirty="0">
                <a:latin typeface="仿宋_GB2312" pitchFamily="49" charset="-122"/>
                <a:ea typeface="仿宋_GB2312" pitchFamily="49" charset="-122"/>
              </a:rPr>
              <a:t>B</a:t>
            </a:r>
            <a:r>
              <a:rPr lang="zh-CN" altLang="en-US" sz="2400" b="1" dirty="0">
                <a:latin typeface="仿宋_GB2312" pitchFamily="49" charset="-122"/>
                <a:ea typeface="仿宋_GB2312" pitchFamily="49" charset="-122"/>
              </a:rPr>
              <a:t>型复印机的合同。此后，藤野立即飞回日本，以再加一成价格的优惠，与专门生产</a:t>
            </a:r>
            <a:r>
              <a:rPr lang="en-US" altLang="zh-CN" sz="2400" b="1" dirty="0">
                <a:latin typeface="仿宋_GB2312" pitchFamily="49" charset="-122"/>
                <a:ea typeface="仿宋_GB2312" pitchFamily="49" charset="-122"/>
              </a:rPr>
              <a:t>B</a:t>
            </a:r>
            <a:r>
              <a:rPr lang="zh-CN" altLang="en-US" sz="2400" b="1" dirty="0">
                <a:latin typeface="仿宋_GB2312" pitchFamily="49" charset="-122"/>
                <a:ea typeface="仿宋_GB2312" pitchFamily="49" charset="-122"/>
              </a:rPr>
              <a:t>型复印机的厂家签订经销权合约。同时，签订了由富士独家经营该公司</a:t>
            </a:r>
            <a:r>
              <a:rPr lang="en-US" altLang="zh-CN" sz="2400" b="1" dirty="0">
                <a:latin typeface="仿宋_GB2312" pitchFamily="49" charset="-122"/>
                <a:ea typeface="仿宋_GB2312" pitchFamily="49" charset="-122"/>
              </a:rPr>
              <a:t>B</a:t>
            </a:r>
            <a:r>
              <a:rPr lang="zh-CN" altLang="en-US" sz="2400" b="1" dirty="0">
                <a:latin typeface="仿宋_GB2312" pitchFamily="49" charset="-122"/>
                <a:ea typeface="仿宋_GB2312" pitchFamily="49" charset="-122"/>
              </a:rPr>
              <a:t>型复印机的辅助材料和设备。 </a:t>
            </a:r>
            <a:endParaRPr lang="zh-CN" altLang="en-US" sz="2400" b="1" dirty="0">
              <a:latin typeface="仿宋_GB2312" pitchFamily="49" charset="-122"/>
              <a:ea typeface="仿宋_GB2312" pitchFamily="49" charset="-122"/>
            </a:endParaRPr>
          </a:p>
        </p:txBody>
      </p:sp>
    </p:spTree>
  </p:cSld>
  <p:clrMapOvr>
    <a:masterClrMapping/>
  </p:clrMapOvr>
  <p:transition spd="med">
    <p:diamon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70658" name="Rectangle 2"/>
          <p:cNvSpPr>
            <a:spLocks noGrp="1"/>
          </p:cNvSpPr>
          <p:nvPr>
            <p:ph type="title"/>
          </p:nvPr>
        </p:nvSpPr>
        <p:spPr>
          <a:ln/>
        </p:spPr>
        <p:txBody>
          <a:bodyPr vert="horz" wrap="square" lIns="91440" tIns="45720" rIns="91440" bIns="45720" anchor="b"/>
          <a:p>
            <a:pPr eaLnBrk="1" hangingPunct="1"/>
            <a:r>
              <a:rPr lang="en-US" altLang="zh-CN" sz="3200" b="1" dirty="0">
                <a:solidFill>
                  <a:srgbClr val="FF0000"/>
                </a:solidFill>
                <a:ea typeface="仿宋_GB2312" pitchFamily="49" charset="-122"/>
              </a:rPr>
              <a:t>【</a:t>
            </a:r>
            <a:r>
              <a:rPr lang="zh-CN" altLang="en-US" sz="3200" b="1" dirty="0">
                <a:solidFill>
                  <a:srgbClr val="FF0000"/>
                </a:solidFill>
                <a:ea typeface="仿宋_GB2312" pitchFamily="49" charset="-122"/>
              </a:rPr>
              <a:t>案例</a:t>
            </a:r>
            <a:r>
              <a:rPr lang="en-US" altLang="zh-CN" sz="3200" b="1" dirty="0">
                <a:solidFill>
                  <a:srgbClr val="FF0000"/>
                </a:solidFill>
                <a:ea typeface="仿宋_GB2312" pitchFamily="49" charset="-122"/>
              </a:rPr>
              <a:t>】</a:t>
            </a:r>
            <a:r>
              <a:rPr lang="en-US" altLang="zh-CN" sz="3200" b="1" dirty="0">
                <a:solidFill>
                  <a:srgbClr val="9900FF"/>
                </a:solidFill>
                <a:ea typeface="仿宋_GB2312" pitchFamily="49" charset="-122"/>
              </a:rPr>
              <a:t> </a:t>
            </a:r>
            <a:r>
              <a:rPr lang="zh-CN" altLang="en-US" b="1" dirty="0">
                <a:solidFill>
                  <a:srgbClr val="9900FF"/>
                </a:solidFill>
                <a:ea typeface="仿宋_GB2312" pitchFamily="49" charset="-122"/>
              </a:rPr>
              <a:t>精明的富士</a:t>
            </a:r>
            <a:r>
              <a:rPr lang="zh-CN" altLang="en-US" sz="2400" b="1" dirty="0">
                <a:solidFill>
                  <a:srgbClr val="FF0000"/>
                </a:solidFill>
                <a:latin typeface="黑体" panose="02010609060101010101" pitchFamily="2" charset="-122"/>
                <a:ea typeface="黑体" panose="02010609060101010101" pitchFamily="2" charset="-122"/>
              </a:rPr>
              <a:t>（</a:t>
            </a:r>
            <a:r>
              <a:rPr lang="en-US" altLang="zh-CN" sz="2400" b="1" dirty="0">
                <a:solidFill>
                  <a:srgbClr val="FF0000"/>
                </a:solidFill>
                <a:latin typeface="黑体" panose="02010609060101010101" pitchFamily="2" charset="-122"/>
                <a:ea typeface="黑体" panose="02010609060101010101" pitchFamily="2" charset="-122"/>
              </a:rPr>
              <a:t>3</a:t>
            </a:r>
            <a:r>
              <a:rPr lang="zh-CN" altLang="en-US" sz="2400" b="1" dirty="0">
                <a:solidFill>
                  <a:srgbClr val="FF0000"/>
                </a:solidFill>
                <a:latin typeface="黑体" panose="02010609060101010101" pitchFamily="2" charset="-122"/>
                <a:ea typeface="黑体" panose="02010609060101010101" pitchFamily="2" charset="-122"/>
              </a:rPr>
              <a:t>）</a:t>
            </a:r>
            <a:endParaRPr lang="zh-CN" altLang="en-US" sz="2400" b="1" dirty="0">
              <a:solidFill>
                <a:srgbClr val="FF0000"/>
              </a:solidFill>
              <a:latin typeface="黑体" panose="02010609060101010101" pitchFamily="2" charset="-122"/>
              <a:ea typeface="黑体" panose="02010609060101010101" pitchFamily="2" charset="-122"/>
            </a:endParaRPr>
          </a:p>
        </p:txBody>
      </p:sp>
      <p:sp>
        <p:nvSpPr>
          <p:cNvPr id="70659" name="Rectangle 3"/>
          <p:cNvSpPr>
            <a:spLocks noGrp="1"/>
          </p:cNvSpPr>
          <p:nvPr>
            <p:ph idx="1"/>
          </p:nvPr>
        </p:nvSpPr>
        <p:spPr>
          <a:ln/>
        </p:spPr>
        <p:txBody>
          <a:bodyPr vert="horz" wrap="square" lIns="91440" tIns="45720" rIns="91440" bIns="45720" anchor="t"/>
          <a:p>
            <a:pPr eaLnBrk="1" hangingPunct="1">
              <a:lnSpc>
                <a:spcPct val="150000"/>
              </a:lnSpc>
              <a:spcAft>
                <a:spcPts val="600"/>
              </a:spcAft>
            </a:pPr>
            <a:r>
              <a:rPr lang="en-US" altLang="zh-CN" sz="2800" b="1" dirty="0">
                <a:latin typeface="仿宋_GB2312" pitchFamily="49" charset="-122"/>
                <a:ea typeface="仿宋_GB2312" pitchFamily="49" charset="-122"/>
              </a:rPr>
              <a:t>1500</a:t>
            </a:r>
            <a:r>
              <a:rPr lang="zh-CN" altLang="en-US" sz="2800" b="1" dirty="0">
                <a:latin typeface="仿宋_GB2312" pitchFamily="49" charset="-122"/>
                <a:ea typeface="仿宋_GB2312" pitchFamily="49" charset="-122"/>
              </a:rPr>
              <a:t>台复印机如期运往东南亚，由于价格低，富士亏了不少。而就在这家公司买回复印机时才恍然大悟，还需要大量的辅助材料和设备。他们只好再次与富士合作。这次，富士主动权在握，售出的辅助设备和材料不仅弥补了先前的亏损，还取得了可观的利润。 </a:t>
            </a:r>
            <a:br>
              <a:rPr lang="zh-CN" altLang="en-US" sz="2800" b="1" dirty="0">
                <a:solidFill>
                  <a:srgbClr val="660066"/>
                </a:solidFill>
                <a:latin typeface="仿宋_GB2312" pitchFamily="49" charset="-122"/>
                <a:ea typeface="仿宋_GB2312" pitchFamily="49" charset="-122"/>
              </a:rPr>
            </a:br>
            <a:r>
              <a:rPr lang="zh-CN" altLang="en-US" sz="2800" dirty="0"/>
              <a:t>　　</a:t>
            </a:r>
            <a:endParaRPr lang="zh-CN" altLang="en-US" sz="2800" dirty="0"/>
          </a:p>
        </p:txBody>
      </p:sp>
    </p:spTree>
  </p:cSld>
  <p:clrMapOvr>
    <a:masterClrMapping/>
  </p:clrMapOvr>
  <p:transition spd="med">
    <p:diamon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71682" name="Rectangle 2"/>
          <p:cNvSpPr>
            <a:spLocks noGrp="1"/>
          </p:cNvSpPr>
          <p:nvPr>
            <p:ph type="title"/>
          </p:nvPr>
        </p:nvSpPr>
        <p:spPr>
          <a:xfrm>
            <a:off x="1116013" y="836613"/>
            <a:ext cx="7793037" cy="792162"/>
          </a:xfrm>
          <a:ln/>
        </p:spPr>
        <p:txBody>
          <a:bodyPr vert="horz" wrap="square" lIns="91440" tIns="45720" rIns="91440" bIns="45720" anchor="b"/>
          <a:p>
            <a:pPr eaLnBrk="1" hangingPunct="1"/>
            <a:r>
              <a:rPr lang="zh-CN" altLang="en-US" dirty="0">
                <a:solidFill>
                  <a:srgbClr val="0000FF"/>
                </a:solidFill>
                <a:ea typeface="黑体" panose="02010609060101010101" pitchFamily="2" charset="-122"/>
              </a:rPr>
              <a:t>五、价格调整策略</a:t>
            </a:r>
            <a:endParaRPr lang="zh-CN" altLang="en-US" dirty="0">
              <a:solidFill>
                <a:srgbClr val="0000FF"/>
              </a:solidFill>
              <a:ea typeface="黑体" panose="02010609060101010101" pitchFamily="2" charset="-122"/>
            </a:endParaRPr>
          </a:p>
        </p:txBody>
      </p:sp>
      <p:sp>
        <p:nvSpPr>
          <p:cNvPr id="71683" name="Rectangle 3"/>
          <p:cNvSpPr>
            <a:spLocks noGrp="1"/>
          </p:cNvSpPr>
          <p:nvPr>
            <p:ph idx="1"/>
          </p:nvPr>
        </p:nvSpPr>
        <p:spPr>
          <a:xfrm>
            <a:off x="900113" y="2060575"/>
            <a:ext cx="7005637" cy="3732213"/>
          </a:xfrm>
          <a:ln/>
        </p:spPr>
        <p:txBody>
          <a:bodyPr vert="horz" wrap="square" lIns="91440" tIns="45720" rIns="91440" bIns="45720" anchor="t"/>
          <a:p>
            <a:pPr eaLnBrk="1" hangingPunct="1">
              <a:lnSpc>
                <a:spcPct val="200000"/>
              </a:lnSpc>
              <a:spcAft>
                <a:spcPts val="600"/>
              </a:spcAft>
              <a:buNone/>
            </a:pPr>
            <a:r>
              <a:rPr lang="zh-CN" altLang="en-US" u="sng" dirty="0">
                <a:solidFill>
                  <a:schemeClr val="hlink"/>
                </a:solidFill>
                <a:ea typeface="黑体" panose="02010609060101010101" pitchFamily="2" charset="-122"/>
              </a:rPr>
              <a:t>（一）提高价格</a:t>
            </a:r>
            <a:endParaRPr lang="zh-CN" altLang="en-US" u="sng" dirty="0">
              <a:solidFill>
                <a:schemeClr val="hlink"/>
              </a:solidFill>
              <a:ea typeface="黑体" panose="02010609060101010101" pitchFamily="2" charset="-122"/>
            </a:endParaRPr>
          </a:p>
          <a:p>
            <a:pPr eaLnBrk="1" hangingPunct="1">
              <a:lnSpc>
                <a:spcPct val="200000"/>
              </a:lnSpc>
              <a:spcAft>
                <a:spcPts val="600"/>
              </a:spcAft>
              <a:buNone/>
            </a:pPr>
            <a:r>
              <a:rPr lang="zh-CN" altLang="en-US" u="sng" dirty="0">
                <a:solidFill>
                  <a:schemeClr val="hlink"/>
                </a:solidFill>
                <a:ea typeface="黑体" panose="02010609060101010101" pitchFamily="2" charset="-122"/>
              </a:rPr>
              <a:t>（二）降低价格</a:t>
            </a:r>
            <a:endParaRPr lang="zh-CN" altLang="en-US" u="sng" dirty="0">
              <a:solidFill>
                <a:schemeClr val="hlink"/>
              </a:solidFill>
              <a:ea typeface="黑体" panose="02010609060101010101" pitchFamily="2" charset="-122"/>
            </a:endParaRPr>
          </a:p>
        </p:txBody>
      </p:sp>
      <p:sp>
        <p:nvSpPr>
          <p:cNvPr id="71684" name="AutoShape 4">
            <a:hlinkClick r:id="rId1" action="ppaction://hlinksldjump"/>
          </p:cNvPr>
          <p:cNvSpPr/>
          <p:nvPr/>
        </p:nvSpPr>
        <p:spPr>
          <a:xfrm>
            <a:off x="7391400" y="6477000"/>
            <a:ext cx="304800" cy="228600"/>
          </a:xfrm>
          <a:prstGeom prst="actionButtonBeginning">
            <a:avLst/>
          </a:prstGeom>
          <a:solidFill>
            <a:schemeClr val="bg1"/>
          </a:solidFill>
          <a:ln w="9525" cap="flat" cmpd="sng">
            <a:solidFill>
              <a:schemeClr val="tx1"/>
            </a:solidFill>
            <a:prstDash val="solid"/>
            <a:miter/>
            <a:headEnd type="none" w="sm" len="sm"/>
            <a:tailEnd type="none" w="sm" len="sm"/>
          </a:ln>
        </p:spPr>
        <p:txBody>
          <a:bodyPr wrap="none" anchor="ctr"/>
          <a:p>
            <a:pPr algn="ctr"/>
            <a:endParaRPr lang="zh-CN" altLang="zh-CN" sz="2400" u="sng" dirty="0">
              <a:latin typeface="Times New Roman" panose="02020603050405020304" pitchFamily="18" charset="0"/>
              <a:ea typeface="宋体" panose="02010600030101010101" pitchFamily="2" charset="-122"/>
            </a:endParaRPr>
          </a:p>
        </p:txBody>
      </p:sp>
      <p:pic>
        <p:nvPicPr>
          <p:cNvPr id="71685" name="Picture 6" descr="30%2828%29"/>
          <p:cNvPicPr>
            <a:picLocks noChangeAspect="1"/>
          </p:cNvPicPr>
          <p:nvPr/>
        </p:nvPicPr>
        <p:blipFill>
          <a:blip r:embed="rId2"/>
          <a:stretch>
            <a:fillRect/>
          </a:stretch>
        </p:blipFill>
        <p:spPr>
          <a:xfrm>
            <a:off x="4572000" y="2205038"/>
            <a:ext cx="3960813" cy="3240087"/>
          </a:xfrm>
          <a:prstGeom prst="rect">
            <a:avLst/>
          </a:prstGeom>
          <a:noFill/>
          <a:ln w="9525">
            <a:noFill/>
          </a:ln>
        </p:spPr>
      </p:pic>
    </p:spTree>
  </p:cSld>
  <p:clrMapOvr>
    <a:masterClrMapping/>
  </p:clrMapOvr>
  <p:transition spd="med">
    <p:diamon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72706" name="Rectangle 2"/>
          <p:cNvSpPr>
            <a:spLocks noGrp="1"/>
          </p:cNvSpPr>
          <p:nvPr>
            <p:ph type="title"/>
          </p:nvPr>
        </p:nvSpPr>
        <p:spPr>
          <a:ln/>
        </p:spPr>
        <p:txBody>
          <a:bodyPr vert="horz" wrap="square" lIns="91440" tIns="45720" rIns="91440" bIns="45720" anchor="b"/>
          <a:p>
            <a:pPr eaLnBrk="1" hangingPunct="1"/>
            <a:r>
              <a:rPr lang="zh-CN" altLang="en-US" dirty="0">
                <a:solidFill>
                  <a:srgbClr val="0000FF"/>
                </a:solidFill>
                <a:ea typeface="黑体" panose="02010609060101010101" pitchFamily="2" charset="-122"/>
              </a:rPr>
              <a:t>（一）提高价格</a:t>
            </a:r>
            <a:endParaRPr lang="zh-CN" altLang="en-US" dirty="0">
              <a:solidFill>
                <a:srgbClr val="0000FF"/>
              </a:solidFill>
              <a:ea typeface="黑体" panose="02010609060101010101" pitchFamily="2" charset="-122"/>
            </a:endParaRPr>
          </a:p>
        </p:txBody>
      </p:sp>
      <p:sp>
        <p:nvSpPr>
          <p:cNvPr id="72707" name="Rectangle 3"/>
          <p:cNvSpPr>
            <a:spLocks noGrp="1"/>
          </p:cNvSpPr>
          <p:nvPr>
            <p:ph idx="1"/>
          </p:nvPr>
        </p:nvSpPr>
        <p:spPr>
          <a:ln/>
        </p:spPr>
        <p:txBody>
          <a:bodyPr vert="horz" wrap="square" lIns="91440" tIns="45720" rIns="91440" bIns="45720" anchor="t"/>
          <a:p>
            <a:pPr eaLnBrk="1" hangingPunct="1">
              <a:lnSpc>
                <a:spcPct val="150000"/>
              </a:lnSpc>
              <a:spcAft>
                <a:spcPts val="600"/>
              </a:spcAft>
              <a:buNone/>
            </a:pPr>
            <a:r>
              <a:rPr lang="en-US" altLang="zh-CN" u="sng" dirty="0">
                <a:solidFill>
                  <a:schemeClr val="hlink"/>
                </a:solidFill>
                <a:ea typeface="黑体" panose="02010609060101010101" pitchFamily="2" charset="-122"/>
              </a:rPr>
              <a:t>1.</a:t>
            </a:r>
            <a:r>
              <a:rPr lang="zh-CN" altLang="en-US" u="sng" dirty="0">
                <a:solidFill>
                  <a:schemeClr val="hlink"/>
                </a:solidFill>
                <a:ea typeface="黑体" panose="02010609060101010101" pitchFamily="2" charset="-122"/>
              </a:rPr>
              <a:t>提价的原因及其影响分析</a:t>
            </a:r>
            <a:endParaRPr lang="zh-CN" altLang="en-US" u="sng" dirty="0">
              <a:solidFill>
                <a:schemeClr val="hlink"/>
              </a:solidFill>
              <a:ea typeface="黑体" panose="02010609060101010101" pitchFamily="2" charset="-122"/>
            </a:endParaRPr>
          </a:p>
          <a:p>
            <a:pPr eaLnBrk="1" hangingPunct="1">
              <a:lnSpc>
                <a:spcPct val="150000"/>
              </a:lnSpc>
              <a:spcAft>
                <a:spcPts val="600"/>
              </a:spcAft>
              <a:buNone/>
            </a:pPr>
            <a:r>
              <a:rPr lang="en-US" altLang="zh-CN" u="sng" dirty="0">
                <a:solidFill>
                  <a:schemeClr val="hlink"/>
                </a:solidFill>
                <a:ea typeface="黑体" panose="02010609060101010101" pitchFamily="2" charset="-122"/>
              </a:rPr>
              <a:t>2.</a:t>
            </a:r>
            <a:r>
              <a:rPr lang="zh-CN" altLang="en-US" u="sng" dirty="0">
                <a:solidFill>
                  <a:schemeClr val="hlink"/>
                </a:solidFill>
                <a:ea typeface="黑体" panose="02010609060101010101" pitchFamily="2" charset="-122"/>
              </a:rPr>
              <a:t>提价时间的选取</a:t>
            </a:r>
            <a:endParaRPr lang="zh-CN" altLang="en-US" u="sng" dirty="0">
              <a:solidFill>
                <a:schemeClr val="hlink"/>
              </a:solidFill>
              <a:ea typeface="黑体" panose="02010609060101010101" pitchFamily="2" charset="-122"/>
            </a:endParaRPr>
          </a:p>
          <a:p>
            <a:pPr eaLnBrk="1" hangingPunct="1">
              <a:lnSpc>
                <a:spcPct val="150000"/>
              </a:lnSpc>
              <a:spcAft>
                <a:spcPts val="600"/>
              </a:spcAft>
              <a:buNone/>
            </a:pPr>
            <a:r>
              <a:rPr lang="en-US" altLang="zh-CN" u="sng" dirty="0">
                <a:solidFill>
                  <a:schemeClr val="hlink"/>
                </a:solidFill>
                <a:ea typeface="黑体" panose="02010609060101010101" pitchFamily="2" charset="-122"/>
              </a:rPr>
              <a:t>3.</a:t>
            </a:r>
            <a:r>
              <a:rPr lang="zh-CN" altLang="en-US" u="sng" dirty="0">
                <a:solidFill>
                  <a:schemeClr val="hlink"/>
                </a:solidFill>
                <a:ea typeface="黑体" panose="02010609060101010101" pitchFamily="2" charset="-122"/>
              </a:rPr>
              <a:t>提价策略应视情况而定</a:t>
            </a:r>
            <a:endParaRPr lang="zh-CN" altLang="en-US" u="sng" dirty="0">
              <a:solidFill>
                <a:schemeClr val="hlink"/>
              </a:solidFill>
              <a:ea typeface="黑体" panose="02010609060101010101" pitchFamily="2" charset="-122"/>
            </a:endParaRPr>
          </a:p>
          <a:p>
            <a:pPr eaLnBrk="1" hangingPunct="1">
              <a:lnSpc>
                <a:spcPct val="150000"/>
              </a:lnSpc>
              <a:spcAft>
                <a:spcPts val="600"/>
              </a:spcAft>
              <a:buNone/>
            </a:pPr>
            <a:r>
              <a:rPr lang="en-US" altLang="zh-CN" u="sng" dirty="0">
                <a:solidFill>
                  <a:schemeClr val="hlink"/>
                </a:solidFill>
                <a:ea typeface="黑体" panose="02010609060101010101" pitchFamily="2" charset="-122"/>
              </a:rPr>
              <a:t>4.</a:t>
            </a:r>
            <a:r>
              <a:rPr lang="zh-CN" altLang="en-US" u="sng" dirty="0">
                <a:solidFill>
                  <a:schemeClr val="hlink"/>
                </a:solidFill>
                <a:ea typeface="黑体" panose="02010609060101010101" pitchFamily="2" charset="-122"/>
              </a:rPr>
              <a:t>不必提价而弥补高额成本或满足大量需求的方法</a:t>
            </a:r>
            <a:endParaRPr lang="zh-CN" altLang="en-US" u="sng" dirty="0">
              <a:solidFill>
                <a:schemeClr val="hlink"/>
              </a:solidFill>
              <a:ea typeface="黑体" panose="02010609060101010101" pitchFamily="2" charset="-122"/>
            </a:endParaRPr>
          </a:p>
        </p:txBody>
      </p:sp>
    </p:spTree>
  </p:cSld>
  <p:clrMapOvr>
    <a:masterClrMapping/>
  </p:clrMapOvr>
  <p:transition spd="med">
    <p:diamon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73730" name="Rectangle 2"/>
          <p:cNvSpPr>
            <a:spLocks noGrp="1"/>
          </p:cNvSpPr>
          <p:nvPr>
            <p:ph type="title"/>
          </p:nvPr>
        </p:nvSpPr>
        <p:spPr>
          <a:ln/>
        </p:spPr>
        <p:txBody>
          <a:bodyPr vert="horz" wrap="square" lIns="91440" tIns="45720" rIns="91440" bIns="45720" anchor="b"/>
          <a:p>
            <a:pPr eaLnBrk="1" hangingPunct="1"/>
            <a:r>
              <a:rPr lang="en-US" altLang="zh-CN" dirty="0">
                <a:solidFill>
                  <a:srgbClr val="0000FF"/>
                </a:solidFill>
                <a:ea typeface="黑体" panose="02010609060101010101" pitchFamily="2" charset="-122"/>
              </a:rPr>
              <a:t>1.</a:t>
            </a:r>
            <a:r>
              <a:rPr lang="zh-CN" altLang="en-US" dirty="0">
                <a:solidFill>
                  <a:srgbClr val="0000FF"/>
                </a:solidFill>
                <a:ea typeface="黑体" panose="02010609060101010101" pitchFamily="2" charset="-122"/>
              </a:rPr>
              <a:t>提价的原因及其影响分析</a:t>
            </a:r>
            <a:endParaRPr lang="zh-CN" altLang="en-US" dirty="0">
              <a:solidFill>
                <a:srgbClr val="0000FF"/>
              </a:solidFill>
              <a:ea typeface="黑体" panose="02010609060101010101" pitchFamily="2" charset="-122"/>
            </a:endParaRPr>
          </a:p>
        </p:txBody>
      </p:sp>
      <p:sp>
        <p:nvSpPr>
          <p:cNvPr id="73731" name="Rectangle 3"/>
          <p:cNvSpPr>
            <a:spLocks noGrp="1"/>
          </p:cNvSpPr>
          <p:nvPr>
            <p:ph idx="1"/>
          </p:nvPr>
        </p:nvSpPr>
        <p:spPr>
          <a:xfrm>
            <a:off x="1042988" y="2017713"/>
            <a:ext cx="7912100" cy="4435475"/>
          </a:xfrm>
          <a:ln/>
        </p:spPr>
        <p:txBody>
          <a:bodyPr vert="horz" wrap="square" lIns="91440" tIns="45720" rIns="91440" bIns="45720" anchor="t"/>
          <a:p>
            <a:pPr eaLnBrk="1" hangingPunct="1">
              <a:lnSpc>
                <a:spcPct val="115000"/>
              </a:lnSpc>
            </a:pPr>
            <a:r>
              <a:rPr lang="zh-CN" altLang="en-US" sz="2400" dirty="0">
                <a:solidFill>
                  <a:srgbClr val="FF0000"/>
                </a:solidFill>
                <a:latin typeface="黑体" panose="02010609060101010101" pitchFamily="2" charset="-122"/>
                <a:ea typeface="黑体" panose="02010609060101010101" pitchFamily="2" charset="-122"/>
              </a:rPr>
              <a:t>企业的产品质量提高。</a:t>
            </a:r>
            <a:r>
              <a:rPr lang="zh-CN" altLang="en-US" sz="2400" dirty="0">
                <a:latin typeface="黑体" panose="02010609060101010101" pitchFamily="2" charset="-122"/>
                <a:ea typeface="黑体" panose="02010609060101010101" pitchFamily="2" charset="-122"/>
              </a:rPr>
              <a:t>此时提价顾客一般不会有太大意见，企业也能获得可观收入。但由于消费者对提价需要一个心理调整过程，所以企业应在提价前告之消费者，以提高其心理承受力。</a:t>
            </a:r>
            <a:endParaRPr lang="zh-CN" altLang="en-US" sz="2400" dirty="0">
              <a:latin typeface="黑体" panose="02010609060101010101" pitchFamily="2" charset="-122"/>
              <a:ea typeface="黑体" panose="02010609060101010101" pitchFamily="2" charset="-122"/>
            </a:endParaRPr>
          </a:p>
          <a:p>
            <a:pPr eaLnBrk="1" hangingPunct="1">
              <a:lnSpc>
                <a:spcPct val="115000"/>
              </a:lnSpc>
            </a:pPr>
            <a:r>
              <a:rPr lang="zh-CN" altLang="en-US" sz="2400" dirty="0">
                <a:solidFill>
                  <a:srgbClr val="FF0000"/>
                </a:solidFill>
                <a:latin typeface="黑体" panose="02010609060101010101" pitchFamily="2" charset="-122"/>
                <a:ea typeface="黑体" panose="02010609060101010101" pitchFamily="2" charset="-122"/>
              </a:rPr>
              <a:t>原材料价格上涨、企业生产产品的成本增加。</a:t>
            </a:r>
            <a:r>
              <a:rPr lang="zh-CN" altLang="en-US" sz="2400" dirty="0">
                <a:latin typeface="黑体" panose="02010609060101010101" pitchFamily="2" charset="-122"/>
                <a:ea typeface="黑体" panose="02010609060101010101" pitchFamily="2" charset="-122"/>
              </a:rPr>
              <a:t>从短期看，提价也许企业能获得一些利润，但长期看，频繁调价或调价过高只会导致消费者的不信任，从而减少企业盈利。因此有些企业往往采取保持原价的策略，而着重抓好企业内部管理，修炼内功以降低成本，总体上仍能盈利，从而在竞争中取胜。</a:t>
            </a:r>
            <a:endParaRPr lang="zh-CN" altLang="en-US" sz="2400" dirty="0">
              <a:latin typeface="黑体" panose="02010609060101010101" pitchFamily="2" charset="-122"/>
              <a:ea typeface="黑体" panose="02010609060101010101" pitchFamily="2" charset="-122"/>
            </a:endParaRPr>
          </a:p>
        </p:txBody>
      </p:sp>
    </p:spTree>
  </p:cSld>
  <p:clrMapOvr>
    <a:masterClrMapping/>
  </p:clrMapOvr>
  <p:transition spd="med">
    <p:diamon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74754" name="Rectangle 2"/>
          <p:cNvSpPr>
            <a:spLocks noGrp="1"/>
          </p:cNvSpPr>
          <p:nvPr>
            <p:ph type="title"/>
          </p:nvPr>
        </p:nvSpPr>
        <p:spPr>
          <a:ln/>
        </p:spPr>
        <p:txBody>
          <a:bodyPr vert="horz" wrap="square" lIns="91440" tIns="45720" rIns="91440" bIns="45720" anchor="b"/>
          <a:p>
            <a:pPr eaLnBrk="1" hangingPunct="1"/>
            <a:r>
              <a:rPr lang="en-US" altLang="zh-CN" dirty="0">
                <a:solidFill>
                  <a:srgbClr val="0000FF"/>
                </a:solidFill>
                <a:ea typeface="黑体" panose="02010609060101010101" pitchFamily="2" charset="-122"/>
              </a:rPr>
              <a:t>2.</a:t>
            </a:r>
            <a:r>
              <a:rPr lang="zh-CN" altLang="en-US" dirty="0">
                <a:solidFill>
                  <a:srgbClr val="0000FF"/>
                </a:solidFill>
                <a:ea typeface="黑体" panose="02010609060101010101" pitchFamily="2" charset="-122"/>
              </a:rPr>
              <a:t>提价时间的选取</a:t>
            </a:r>
            <a:endParaRPr lang="zh-CN" altLang="en-US" dirty="0">
              <a:solidFill>
                <a:srgbClr val="0000FF"/>
              </a:solidFill>
              <a:ea typeface="黑体" panose="02010609060101010101" pitchFamily="2" charset="-122"/>
            </a:endParaRPr>
          </a:p>
        </p:txBody>
      </p:sp>
      <p:sp>
        <p:nvSpPr>
          <p:cNvPr id="74755" name="Rectangle 3"/>
          <p:cNvSpPr>
            <a:spLocks noGrp="1"/>
          </p:cNvSpPr>
          <p:nvPr>
            <p:ph idx="1"/>
          </p:nvPr>
        </p:nvSpPr>
        <p:spPr>
          <a:xfrm>
            <a:off x="1042988" y="1989138"/>
            <a:ext cx="7772400" cy="4114800"/>
          </a:xfrm>
          <a:ln/>
        </p:spPr>
        <p:txBody>
          <a:bodyPr vert="horz" wrap="square" lIns="91440" tIns="45720" rIns="91440" bIns="45720" anchor="t"/>
          <a:p>
            <a:pPr eaLnBrk="1" hangingPunct="1">
              <a:lnSpc>
                <a:spcPct val="150000"/>
              </a:lnSpc>
              <a:spcAft>
                <a:spcPts val="1200"/>
              </a:spcAft>
            </a:pPr>
            <a:r>
              <a:rPr lang="zh-CN" altLang="en-US" sz="2800" dirty="0">
                <a:ea typeface="黑体" panose="02010609060101010101" pitchFamily="2" charset="-122"/>
              </a:rPr>
              <a:t>在竞争者调高价格之后再进行调，这一般是在市场对价格较为敏感的情况下进行；</a:t>
            </a:r>
            <a:endParaRPr lang="zh-CN" altLang="en-US" sz="2800" dirty="0">
              <a:ea typeface="黑体" panose="02010609060101010101" pitchFamily="2" charset="-122"/>
            </a:endParaRPr>
          </a:p>
          <a:p>
            <a:pPr eaLnBrk="1" hangingPunct="1">
              <a:lnSpc>
                <a:spcPct val="150000"/>
              </a:lnSpc>
              <a:spcAft>
                <a:spcPts val="1200"/>
              </a:spcAft>
            </a:pPr>
            <a:r>
              <a:rPr lang="zh-CN" altLang="en-US" sz="2800" dirty="0">
                <a:ea typeface="黑体" panose="02010609060101010101" pitchFamily="2" charset="-122"/>
              </a:rPr>
              <a:t>在竞争者之前率先提价，以获取额外的利润，这必须是在价格敏感度不高的情况下才能进行。</a:t>
            </a:r>
            <a:endParaRPr lang="zh-CN" altLang="en-US" sz="2800" dirty="0">
              <a:ea typeface="黑体" panose="02010609060101010101" pitchFamily="2" charset="-122"/>
            </a:endParaRPr>
          </a:p>
        </p:txBody>
      </p:sp>
    </p:spTree>
  </p:cSld>
  <p:clrMapOvr>
    <a:masterClrMapping/>
  </p:clrMapOvr>
  <p:transition spd="med">
    <p:diamon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75778" name="Rectangle 2"/>
          <p:cNvSpPr>
            <a:spLocks noGrp="1"/>
          </p:cNvSpPr>
          <p:nvPr>
            <p:ph type="title"/>
          </p:nvPr>
        </p:nvSpPr>
        <p:spPr>
          <a:ln/>
        </p:spPr>
        <p:txBody>
          <a:bodyPr vert="horz" wrap="square" lIns="91440" tIns="45720" rIns="91440" bIns="45720" anchor="b"/>
          <a:p>
            <a:pPr eaLnBrk="1" hangingPunct="1"/>
            <a:r>
              <a:rPr lang="en-US" altLang="zh-CN" dirty="0">
                <a:solidFill>
                  <a:srgbClr val="0000FF"/>
                </a:solidFill>
                <a:latin typeface="黑体" panose="02010609060101010101" pitchFamily="2" charset="-122"/>
                <a:ea typeface="黑体" panose="02010609060101010101" pitchFamily="2" charset="-122"/>
              </a:rPr>
              <a:t>3.</a:t>
            </a:r>
            <a:r>
              <a:rPr lang="zh-CN" altLang="en-US" dirty="0">
                <a:solidFill>
                  <a:srgbClr val="0000FF"/>
                </a:solidFill>
                <a:latin typeface="黑体" panose="02010609060101010101" pitchFamily="2" charset="-122"/>
                <a:ea typeface="黑体" panose="02010609060101010101" pitchFamily="2" charset="-122"/>
              </a:rPr>
              <a:t>提价策略应视情况而定</a:t>
            </a:r>
            <a:endParaRPr lang="zh-CN" altLang="en-US" dirty="0">
              <a:solidFill>
                <a:srgbClr val="0000FF"/>
              </a:solidFill>
              <a:latin typeface="黑体" panose="02010609060101010101" pitchFamily="2" charset="-122"/>
              <a:ea typeface="黑体" panose="02010609060101010101" pitchFamily="2" charset="-122"/>
            </a:endParaRPr>
          </a:p>
        </p:txBody>
      </p:sp>
      <p:sp>
        <p:nvSpPr>
          <p:cNvPr id="75779" name="Rectangle 3"/>
          <p:cNvSpPr>
            <a:spLocks noGrp="1"/>
          </p:cNvSpPr>
          <p:nvPr>
            <p:ph idx="1"/>
          </p:nvPr>
        </p:nvSpPr>
        <p:spPr>
          <a:xfrm>
            <a:off x="900113" y="2133600"/>
            <a:ext cx="8054975" cy="4114800"/>
          </a:xfrm>
          <a:ln/>
        </p:spPr>
        <p:txBody>
          <a:bodyPr vert="horz" wrap="square" lIns="91440" tIns="45720" rIns="91440" bIns="45720" anchor="t"/>
          <a:p>
            <a:pPr eaLnBrk="1" hangingPunct="1">
              <a:lnSpc>
                <a:spcPct val="150000"/>
              </a:lnSpc>
            </a:pPr>
            <a:r>
              <a:rPr lang="zh-CN" altLang="en-US" sz="2400" dirty="0">
                <a:ea typeface="黑体" panose="02010609060101010101" pitchFamily="2" charset="-122"/>
              </a:rPr>
              <a:t>一个处于市场领先地位的企业一般有足够的实力进行提价，而一般小企业是作为提价追随者，若想与大企业对抗而不提价，对大企业是不能造成太大影响的。当然，一个小企业也可出于具体情况的考虑而率先提价，若其它企业跟随则整个行业也许都能获利，若其它企业不跟随，尤其是大企业，则此次提价策略有可能失败。但对于价格灵敏度较高的产品而言，提价时一定要三思。</a:t>
            </a:r>
            <a:endParaRPr lang="zh-CN" altLang="en-US" sz="2400" dirty="0">
              <a:ea typeface="黑体" panose="02010609060101010101" pitchFamily="2" charset="-122"/>
            </a:endParaRPr>
          </a:p>
        </p:txBody>
      </p:sp>
    </p:spTree>
  </p:cSld>
  <p:clrMapOvr>
    <a:masterClrMapping/>
  </p:clrMapOvr>
  <p:transition spd="med">
    <p:diamon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76802" name="Rectangle 2"/>
          <p:cNvSpPr>
            <a:spLocks noGrp="1"/>
          </p:cNvSpPr>
          <p:nvPr>
            <p:ph type="title"/>
          </p:nvPr>
        </p:nvSpPr>
        <p:spPr>
          <a:ln/>
        </p:spPr>
        <p:txBody>
          <a:bodyPr vert="horz" wrap="square" lIns="91440" tIns="45720" rIns="91440" bIns="45720" anchor="b"/>
          <a:p>
            <a:pPr eaLnBrk="1" hangingPunct="1"/>
            <a:r>
              <a:rPr lang="en-US" altLang="zh-CN" dirty="0">
                <a:solidFill>
                  <a:srgbClr val="0000FF"/>
                </a:solidFill>
                <a:ea typeface="黑体" panose="02010609060101010101" pitchFamily="2" charset="-122"/>
              </a:rPr>
              <a:t>4.</a:t>
            </a:r>
            <a:r>
              <a:rPr lang="zh-CN" altLang="en-US" dirty="0">
                <a:solidFill>
                  <a:srgbClr val="0000FF"/>
                </a:solidFill>
                <a:ea typeface="黑体" panose="02010609060101010101" pitchFamily="2" charset="-122"/>
              </a:rPr>
              <a:t>不必提价而弥补高额成本或满足大量需求的方法</a:t>
            </a:r>
            <a:endParaRPr lang="zh-CN" altLang="en-US" dirty="0">
              <a:solidFill>
                <a:srgbClr val="0000FF"/>
              </a:solidFill>
              <a:ea typeface="黑体" panose="02010609060101010101" pitchFamily="2" charset="-122"/>
            </a:endParaRPr>
          </a:p>
        </p:txBody>
      </p:sp>
      <p:sp>
        <p:nvSpPr>
          <p:cNvPr id="76803" name="Rectangle 3"/>
          <p:cNvSpPr>
            <a:spLocks noGrp="1"/>
          </p:cNvSpPr>
          <p:nvPr>
            <p:ph idx="1"/>
          </p:nvPr>
        </p:nvSpPr>
        <p:spPr>
          <a:xfrm>
            <a:off x="1042988" y="2017713"/>
            <a:ext cx="7912100" cy="4003675"/>
          </a:xfrm>
          <a:ln/>
        </p:spPr>
        <p:txBody>
          <a:bodyPr vert="horz" wrap="square" lIns="91440" tIns="45720" rIns="91440" bIns="45720" anchor="t"/>
          <a:p>
            <a:pPr eaLnBrk="1" hangingPunct="1">
              <a:lnSpc>
                <a:spcPct val="150000"/>
              </a:lnSpc>
              <a:spcBef>
                <a:spcPct val="0"/>
              </a:spcBef>
            </a:pPr>
            <a:r>
              <a:rPr lang="zh-CN" altLang="en-US" sz="2400" dirty="0">
                <a:latin typeface="黑体" panose="02010609060101010101" pitchFamily="2" charset="-122"/>
                <a:ea typeface="黑体" panose="02010609060101010101" pitchFamily="2" charset="-122"/>
              </a:rPr>
              <a:t>压缩单位产品的份量，价格不变。</a:t>
            </a:r>
            <a:endParaRPr lang="zh-CN" altLang="en-US" sz="2400" dirty="0">
              <a:latin typeface="黑体" panose="02010609060101010101" pitchFamily="2" charset="-122"/>
              <a:ea typeface="黑体" panose="02010609060101010101" pitchFamily="2" charset="-122"/>
            </a:endParaRPr>
          </a:p>
          <a:p>
            <a:pPr eaLnBrk="1" hangingPunct="1">
              <a:lnSpc>
                <a:spcPct val="150000"/>
              </a:lnSpc>
              <a:spcBef>
                <a:spcPct val="0"/>
              </a:spcBef>
            </a:pPr>
            <a:r>
              <a:rPr lang="zh-CN" altLang="en-US" sz="2400" dirty="0">
                <a:latin typeface="黑体" panose="02010609060101010101" pitchFamily="2" charset="-122"/>
                <a:ea typeface="黑体" panose="02010609060101010101" pitchFamily="2" charset="-122"/>
              </a:rPr>
              <a:t>使用便宜的材料或配件做代用品。</a:t>
            </a:r>
            <a:endParaRPr lang="zh-CN" altLang="en-US" sz="2400" dirty="0">
              <a:latin typeface="黑体" panose="02010609060101010101" pitchFamily="2" charset="-122"/>
              <a:ea typeface="黑体" panose="02010609060101010101" pitchFamily="2" charset="-122"/>
            </a:endParaRPr>
          </a:p>
          <a:p>
            <a:pPr eaLnBrk="1" hangingPunct="1">
              <a:lnSpc>
                <a:spcPct val="150000"/>
              </a:lnSpc>
              <a:spcBef>
                <a:spcPct val="0"/>
              </a:spcBef>
            </a:pPr>
            <a:r>
              <a:rPr lang="zh-CN" altLang="en-US" sz="2400" dirty="0">
                <a:latin typeface="黑体" panose="02010609060101010101" pitchFamily="2" charset="-122"/>
                <a:ea typeface="黑体" panose="02010609060101010101" pitchFamily="2" charset="-122"/>
              </a:rPr>
              <a:t>减少或改变产品的某些含量与成分，降低成本。</a:t>
            </a:r>
            <a:endParaRPr lang="zh-CN" altLang="en-US" sz="2400" dirty="0">
              <a:latin typeface="黑体" panose="02010609060101010101" pitchFamily="2" charset="-122"/>
              <a:ea typeface="黑体" panose="02010609060101010101" pitchFamily="2" charset="-122"/>
            </a:endParaRPr>
          </a:p>
          <a:p>
            <a:pPr eaLnBrk="1" hangingPunct="1">
              <a:lnSpc>
                <a:spcPct val="150000"/>
              </a:lnSpc>
              <a:spcBef>
                <a:spcPct val="0"/>
              </a:spcBef>
            </a:pPr>
            <a:r>
              <a:rPr lang="zh-CN" altLang="en-US" sz="2400" dirty="0">
                <a:latin typeface="黑体" panose="02010609060101010101" pitchFamily="2" charset="-122"/>
                <a:ea typeface="黑体" panose="02010609060101010101" pitchFamily="2" charset="-122"/>
              </a:rPr>
              <a:t>改变或减少服务项目。</a:t>
            </a:r>
            <a:endParaRPr lang="zh-CN" altLang="en-US" sz="2400" dirty="0">
              <a:latin typeface="黑体" panose="02010609060101010101" pitchFamily="2" charset="-122"/>
              <a:ea typeface="黑体" panose="02010609060101010101" pitchFamily="2" charset="-122"/>
            </a:endParaRPr>
          </a:p>
          <a:p>
            <a:pPr eaLnBrk="1" hangingPunct="1">
              <a:lnSpc>
                <a:spcPct val="150000"/>
              </a:lnSpc>
              <a:spcBef>
                <a:spcPct val="0"/>
              </a:spcBef>
            </a:pPr>
            <a:r>
              <a:rPr lang="zh-CN" altLang="en-US" sz="2400" dirty="0">
                <a:latin typeface="黑体" panose="02010609060101010101" pitchFamily="2" charset="-122"/>
                <a:ea typeface="黑体" panose="02010609060101010101" pitchFamily="2" charset="-122"/>
              </a:rPr>
              <a:t>使用价格较低廉的包装材料，推出更大包装产品，以降低包装的相对成本。</a:t>
            </a:r>
            <a:endParaRPr lang="zh-CN" altLang="en-US" sz="2400" dirty="0">
              <a:latin typeface="黑体" panose="02010609060101010101" pitchFamily="2" charset="-122"/>
              <a:ea typeface="黑体" panose="02010609060101010101" pitchFamily="2" charset="-122"/>
            </a:endParaRPr>
          </a:p>
          <a:p>
            <a:pPr eaLnBrk="1" hangingPunct="1">
              <a:lnSpc>
                <a:spcPct val="150000"/>
              </a:lnSpc>
              <a:spcBef>
                <a:spcPct val="0"/>
              </a:spcBef>
            </a:pPr>
            <a:r>
              <a:rPr lang="zh-CN" altLang="en-US" sz="2400" dirty="0">
                <a:latin typeface="黑体" panose="02010609060101010101" pitchFamily="2" charset="-122"/>
                <a:ea typeface="黑体" panose="02010609060101010101" pitchFamily="2" charset="-122"/>
              </a:rPr>
              <a:t>创造新的经济品牌或者生产非注册品牌的产品。</a:t>
            </a:r>
            <a:endParaRPr lang="zh-CN" altLang="en-US" sz="2400" dirty="0">
              <a:latin typeface="黑体" panose="02010609060101010101" pitchFamily="2" charset="-122"/>
              <a:ea typeface="黑体" panose="02010609060101010101" pitchFamily="2" charset="-122"/>
            </a:endParaRPr>
          </a:p>
        </p:txBody>
      </p:sp>
    </p:spTree>
  </p:cSld>
  <p:clrMapOvr>
    <a:masterClrMapping/>
  </p:clrMapOvr>
  <p:transition spd="med">
    <p:diamon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77826" name="Rectangle 2"/>
          <p:cNvSpPr>
            <a:spLocks noGrp="1"/>
          </p:cNvSpPr>
          <p:nvPr>
            <p:ph type="title"/>
          </p:nvPr>
        </p:nvSpPr>
        <p:spPr>
          <a:ln/>
        </p:spPr>
        <p:txBody>
          <a:bodyPr vert="horz" wrap="square" lIns="91440" tIns="45720" rIns="91440" bIns="45720" anchor="b"/>
          <a:p>
            <a:pPr eaLnBrk="1" hangingPunct="1"/>
            <a:r>
              <a:rPr lang="zh-CN" altLang="en-US" dirty="0">
                <a:solidFill>
                  <a:srgbClr val="0000FF"/>
                </a:solidFill>
                <a:ea typeface="黑体" panose="02010609060101010101" pitchFamily="2" charset="-122"/>
              </a:rPr>
              <a:t>（二）降低价格</a:t>
            </a:r>
            <a:endParaRPr lang="zh-CN" altLang="en-US" dirty="0">
              <a:solidFill>
                <a:srgbClr val="0000FF"/>
              </a:solidFill>
              <a:ea typeface="黑体" panose="02010609060101010101" pitchFamily="2" charset="-122"/>
            </a:endParaRPr>
          </a:p>
        </p:txBody>
      </p:sp>
      <p:sp>
        <p:nvSpPr>
          <p:cNvPr id="77827" name="Rectangle 3"/>
          <p:cNvSpPr>
            <a:spLocks noGrp="1"/>
          </p:cNvSpPr>
          <p:nvPr>
            <p:ph idx="1"/>
          </p:nvPr>
        </p:nvSpPr>
        <p:spPr>
          <a:ln/>
        </p:spPr>
        <p:txBody>
          <a:bodyPr vert="horz" wrap="square" lIns="91440" tIns="45720" rIns="91440" bIns="45720" anchor="t"/>
          <a:p>
            <a:pPr eaLnBrk="1" hangingPunct="1">
              <a:lnSpc>
                <a:spcPct val="150000"/>
              </a:lnSpc>
              <a:spcAft>
                <a:spcPts val="600"/>
              </a:spcAft>
              <a:buNone/>
            </a:pPr>
            <a:r>
              <a:rPr lang="en-US" altLang="zh-CN" u="sng" dirty="0">
                <a:solidFill>
                  <a:schemeClr val="hlink"/>
                </a:solidFill>
                <a:latin typeface="黑体" panose="02010609060101010101" pitchFamily="2" charset="-122"/>
                <a:ea typeface="黑体" panose="02010609060101010101" pitchFamily="2" charset="-122"/>
              </a:rPr>
              <a:t>1.</a:t>
            </a:r>
            <a:r>
              <a:rPr lang="zh-CN" altLang="en-US" u="sng" dirty="0">
                <a:solidFill>
                  <a:schemeClr val="hlink"/>
                </a:solidFill>
                <a:latin typeface="黑体" panose="02010609060101010101" pitchFamily="2" charset="-122"/>
                <a:ea typeface="黑体" panose="02010609060101010101" pitchFamily="2" charset="-122"/>
              </a:rPr>
              <a:t>顾客可能对降价的看法和反应</a:t>
            </a:r>
            <a:endParaRPr lang="zh-CN" altLang="en-US" u="sng" dirty="0">
              <a:solidFill>
                <a:schemeClr val="hlink"/>
              </a:solidFill>
              <a:latin typeface="黑体" panose="02010609060101010101" pitchFamily="2" charset="-122"/>
              <a:ea typeface="黑体" panose="02010609060101010101" pitchFamily="2" charset="-122"/>
            </a:endParaRPr>
          </a:p>
          <a:p>
            <a:pPr eaLnBrk="1" hangingPunct="1">
              <a:lnSpc>
                <a:spcPct val="150000"/>
              </a:lnSpc>
              <a:spcAft>
                <a:spcPts val="600"/>
              </a:spcAft>
              <a:buNone/>
            </a:pPr>
            <a:r>
              <a:rPr lang="en-US" altLang="zh-CN" u="sng" dirty="0">
                <a:solidFill>
                  <a:schemeClr val="hlink"/>
                </a:solidFill>
                <a:latin typeface="黑体" panose="02010609060101010101" pitchFamily="2" charset="-122"/>
                <a:ea typeface="黑体" panose="02010609060101010101" pitchFamily="2" charset="-122"/>
              </a:rPr>
              <a:t>2.</a:t>
            </a:r>
            <a:r>
              <a:rPr lang="zh-CN" altLang="en-US" u="sng" dirty="0">
                <a:solidFill>
                  <a:schemeClr val="hlink"/>
                </a:solidFill>
                <a:latin typeface="黑体" panose="02010609060101010101" pitchFamily="2" charset="-122"/>
                <a:ea typeface="黑体" panose="02010609060101010101" pitchFamily="2" charset="-122"/>
              </a:rPr>
              <a:t>竞争者可能对降价的看法和反应</a:t>
            </a:r>
            <a:endParaRPr lang="zh-CN" altLang="en-US" u="sng" dirty="0">
              <a:solidFill>
                <a:schemeClr val="hlink"/>
              </a:solidFill>
              <a:latin typeface="黑体" panose="02010609060101010101" pitchFamily="2" charset="-122"/>
              <a:ea typeface="黑体" panose="02010609060101010101" pitchFamily="2" charset="-122"/>
            </a:endParaRPr>
          </a:p>
          <a:p>
            <a:pPr eaLnBrk="1" hangingPunct="1">
              <a:lnSpc>
                <a:spcPct val="150000"/>
              </a:lnSpc>
              <a:spcAft>
                <a:spcPts val="600"/>
              </a:spcAft>
              <a:buNone/>
            </a:pPr>
            <a:r>
              <a:rPr lang="en-US" altLang="zh-CN" u="sng" dirty="0">
                <a:solidFill>
                  <a:schemeClr val="hlink"/>
                </a:solidFill>
                <a:latin typeface="黑体" panose="02010609060101010101" pitchFamily="2" charset="-122"/>
                <a:ea typeface="黑体" panose="02010609060101010101" pitchFamily="2" charset="-122"/>
              </a:rPr>
              <a:t>3.</a:t>
            </a:r>
            <a:r>
              <a:rPr lang="zh-CN" altLang="en-US" u="sng" dirty="0">
                <a:solidFill>
                  <a:schemeClr val="hlink"/>
                </a:solidFill>
                <a:latin typeface="黑体" panose="02010609060101010101" pitchFamily="2" charset="-122"/>
                <a:ea typeface="黑体" panose="02010609060101010101" pitchFamily="2" charset="-122"/>
              </a:rPr>
              <a:t>降价可能引起的后果</a:t>
            </a:r>
            <a:endParaRPr lang="zh-CN" altLang="en-US" u="sng" dirty="0">
              <a:solidFill>
                <a:schemeClr val="hlink"/>
              </a:solidFill>
              <a:latin typeface="黑体" panose="02010609060101010101" pitchFamily="2" charset="-122"/>
              <a:ea typeface="黑体" panose="02010609060101010101" pitchFamily="2" charset="-122"/>
            </a:endParaRPr>
          </a:p>
          <a:p>
            <a:pPr eaLnBrk="1" hangingPunct="1">
              <a:lnSpc>
                <a:spcPct val="150000"/>
              </a:lnSpc>
              <a:spcAft>
                <a:spcPts val="600"/>
              </a:spcAft>
              <a:buNone/>
            </a:pPr>
            <a:r>
              <a:rPr lang="en-US" altLang="zh-CN" u="sng" dirty="0">
                <a:solidFill>
                  <a:schemeClr val="hlink"/>
                </a:solidFill>
                <a:latin typeface="黑体" panose="02010609060101010101" pitchFamily="2" charset="-122"/>
                <a:ea typeface="黑体" panose="02010609060101010101" pitchFamily="2" charset="-122"/>
              </a:rPr>
              <a:t>4.</a:t>
            </a:r>
            <a:r>
              <a:rPr lang="zh-CN" altLang="en-US" u="sng" dirty="0">
                <a:solidFill>
                  <a:schemeClr val="hlink"/>
                </a:solidFill>
                <a:latin typeface="黑体" panose="02010609060101010101" pitchFamily="2" charset="-122"/>
                <a:ea typeface="黑体" panose="02010609060101010101" pitchFamily="2" charset="-122"/>
              </a:rPr>
              <a:t>企业应对竞争对手降价的选择</a:t>
            </a:r>
            <a:endParaRPr lang="zh-CN" altLang="en-US" u="sng" dirty="0">
              <a:solidFill>
                <a:schemeClr val="hlink"/>
              </a:solidFill>
              <a:latin typeface="黑体" panose="02010609060101010101" pitchFamily="2" charset="-122"/>
              <a:ea typeface="黑体" panose="02010609060101010101" pitchFamily="2" charset="-122"/>
            </a:endParaRPr>
          </a:p>
        </p:txBody>
      </p:sp>
    </p:spTree>
  </p:cSld>
  <p:clrMapOvr>
    <a:masterClrMapping/>
  </p:clrMapOvr>
  <p:transition spd="med">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13314" name="Rectangle 2"/>
          <p:cNvSpPr>
            <a:spLocks noGrp="1"/>
          </p:cNvSpPr>
          <p:nvPr>
            <p:ph type="title"/>
          </p:nvPr>
        </p:nvSpPr>
        <p:spPr>
          <a:ln/>
        </p:spPr>
        <p:txBody>
          <a:bodyPr vert="horz" wrap="square" lIns="91440" tIns="45720" rIns="91440" bIns="45720" anchor="b"/>
          <a:p>
            <a:pPr eaLnBrk="1" hangingPunct="1"/>
            <a:r>
              <a:rPr lang="zh-CN" altLang="en-US" b="1" dirty="0">
                <a:solidFill>
                  <a:srgbClr val="0000FF"/>
                </a:solidFill>
                <a:ea typeface="黑体" panose="02010609060101010101" pitchFamily="2" charset="-122"/>
              </a:rPr>
              <a:t>二、成本因素</a:t>
            </a:r>
            <a:endParaRPr lang="zh-CN" altLang="en-US" b="1" dirty="0">
              <a:solidFill>
                <a:srgbClr val="0000FF"/>
              </a:solidFill>
              <a:ea typeface="黑体" panose="02010609060101010101" pitchFamily="2" charset="-122"/>
            </a:endParaRPr>
          </a:p>
        </p:txBody>
      </p:sp>
      <p:sp>
        <p:nvSpPr>
          <p:cNvPr id="2" name="Rectangle 3"/>
          <p:cNvSpPr>
            <a:spLocks noGrp="1"/>
          </p:cNvSpPr>
          <p:nvPr>
            <p:ph idx="1"/>
          </p:nvPr>
        </p:nvSpPr>
        <p:spPr>
          <a:xfrm>
            <a:off x="1187450" y="1989138"/>
            <a:ext cx="7416800" cy="4114800"/>
          </a:xfrm>
          <a:ln/>
        </p:spPr>
        <p:txBody>
          <a:bodyPr vert="horz" wrap="square" lIns="91440" tIns="45720" rIns="91440" bIns="45720" anchor="t"/>
          <a:p>
            <a:pPr eaLnBrk="1" hangingPunct="1">
              <a:lnSpc>
                <a:spcPct val="120000"/>
              </a:lnSpc>
            </a:pPr>
            <a:r>
              <a:rPr lang="zh-CN" altLang="en-US" sz="4000" dirty="0">
                <a:solidFill>
                  <a:srgbClr val="9900FF"/>
                </a:solidFill>
                <a:latin typeface="黑体" panose="02010609060101010101" pitchFamily="2" charset="-122"/>
                <a:ea typeface="黑体" panose="02010609060101010101" pitchFamily="2" charset="-122"/>
              </a:rPr>
              <a:t>利润</a:t>
            </a:r>
            <a:r>
              <a:rPr lang="en-US" altLang="zh-CN" sz="4000" dirty="0">
                <a:solidFill>
                  <a:srgbClr val="9900FF"/>
                </a:solidFill>
                <a:latin typeface="黑体" panose="02010609060101010101" pitchFamily="2" charset="-122"/>
                <a:ea typeface="黑体" panose="02010609060101010101" pitchFamily="2" charset="-122"/>
              </a:rPr>
              <a:t>=</a:t>
            </a:r>
            <a:r>
              <a:rPr lang="zh-CN" altLang="en-US" sz="4000" dirty="0">
                <a:solidFill>
                  <a:srgbClr val="9900FF"/>
                </a:solidFill>
                <a:latin typeface="黑体" panose="02010609060101010101" pitchFamily="2" charset="-122"/>
                <a:ea typeface="黑体" panose="02010609060101010101" pitchFamily="2" charset="-122"/>
              </a:rPr>
              <a:t>单价</a:t>
            </a:r>
            <a:r>
              <a:rPr lang="en-US" altLang="zh-CN" sz="4000" dirty="0">
                <a:solidFill>
                  <a:srgbClr val="9900FF"/>
                </a:solidFill>
                <a:latin typeface="黑体" panose="02010609060101010101" pitchFamily="2" charset="-122"/>
                <a:ea typeface="黑体" panose="02010609060101010101" pitchFamily="2" charset="-122"/>
              </a:rPr>
              <a:t>×</a:t>
            </a:r>
            <a:r>
              <a:rPr lang="zh-CN" altLang="en-US" sz="4000" dirty="0">
                <a:solidFill>
                  <a:srgbClr val="9900FF"/>
                </a:solidFill>
                <a:latin typeface="黑体" panose="02010609060101010101" pitchFamily="2" charset="-122"/>
                <a:ea typeface="黑体" panose="02010609060101010101" pitchFamily="2" charset="-122"/>
              </a:rPr>
              <a:t>销量－成本</a:t>
            </a:r>
            <a:endParaRPr lang="zh-CN" altLang="en-US" sz="4000" dirty="0">
              <a:solidFill>
                <a:srgbClr val="9900FF"/>
              </a:solidFill>
              <a:latin typeface="黑体" panose="02010609060101010101" pitchFamily="2" charset="-122"/>
              <a:ea typeface="黑体" panose="02010609060101010101" pitchFamily="2" charset="-122"/>
            </a:endParaRPr>
          </a:p>
          <a:p>
            <a:pPr lvl="1" eaLnBrk="1" hangingPunct="1">
              <a:lnSpc>
                <a:spcPct val="120000"/>
              </a:lnSpc>
            </a:pPr>
            <a:r>
              <a:rPr lang="zh-CN" altLang="en-US" sz="3200" dirty="0">
                <a:solidFill>
                  <a:schemeClr val="folHlink"/>
                </a:solidFill>
                <a:ea typeface="黑体" panose="02010609060101010101" pitchFamily="2" charset="-122"/>
              </a:rPr>
              <a:t>固定成本</a:t>
            </a:r>
            <a:endParaRPr lang="zh-CN" altLang="en-US" sz="3200" dirty="0">
              <a:solidFill>
                <a:schemeClr val="folHlink"/>
              </a:solidFill>
              <a:ea typeface="黑体" panose="02010609060101010101" pitchFamily="2" charset="-122"/>
            </a:endParaRPr>
          </a:p>
          <a:p>
            <a:pPr lvl="1" eaLnBrk="1" hangingPunct="1">
              <a:lnSpc>
                <a:spcPct val="120000"/>
              </a:lnSpc>
            </a:pPr>
            <a:r>
              <a:rPr lang="zh-CN" altLang="en-US" sz="3200" dirty="0">
                <a:solidFill>
                  <a:schemeClr val="folHlink"/>
                </a:solidFill>
                <a:ea typeface="黑体" panose="02010609060101010101" pitchFamily="2" charset="-122"/>
              </a:rPr>
              <a:t>变动成本</a:t>
            </a:r>
            <a:endParaRPr lang="zh-CN" altLang="en-US" sz="3200" dirty="0">
              <a:solidFill>
                <a:schemeClr val="folHlink"/>
              </a:solidFill>
              <a:ea typeface="黑体" panose="02010609060101010101" pitchFamily="2" charset="-122"/>
            </a:endParaRPr>
          </a:p>
          <a:p>
            <a:pPr lvl="1" eaLnBrk="1" hangingPunct="1">
              <a:lnSpc>
                <a:spcPct val="120000"/>
              </a:lnSpc>
            </a:pPr>
            <a:r>
              <a:rPr lang="zh-CN" altLang="en-US" sz="3200" dirty="0">
                <a:solidFill>
                  <a:schemeClr val="folHlink"/>
                </a:solidFill>
                <a:ea typeface="黑体" panose="02010609060101010101" pitchFamily="2" charset="-122"/>
              </a:rPr>
              <a:t>边际成本</a:t>
            </a:r>
            <a:endParaRPr lang="zh-CN" altLang="en-US" sz="3200" dirty="0">
              <a:solidFill>
                <a:schemeClr val="folHlink"/>
              </a:solidFill>
              <a:ea typeface="黑体" panose="02010609060101010101" pitchFamily="2" charset="-122"/>
            </a:endParaRPr>
          </a:p>
          <a:p>
            <a:pPr lvl="1" eaLnBrk="1" hangingPunct="1">
              <a:lnSpc>
                <a:spcPct val="120000"/>
              </a:lnSpc>
            </a:pPr>
            <a:r>
              <a:rPr lang="zh-CN" altLang="en-US" sz="3200" dirty="0">
                <a:solidFill>
                  <a:schemeClr val="folHlink"/>
                </a:solidFill>
                <a:ea typeface="黑体" panose="02010609060101010101" pitchFamily="2" charset="-122"/>
              </a:rPr>
              <a:t>机会成本</a:t>
            </a:r>
            <a:endParaRPr lang="zh-CN" altLang="en-US" sz="3200" dirty="0">
              <a:solidFill>
                <a:schemeClr val="folHlink"/>
              </a:solidFill>
              <a:ea typeface="黑体" panose="02010609060101010101" pitchFamily="2" charset="-122"/>
            </a:endParaRPr>
          </a:p>
        </p:txBody>
      </p:sp>
      <p:pic>
        <p:nvPicPr>
          <p:cNvPr id="13316" name="Picture 6" descr="200831112492461_2"/>
          <p:cNvPicPr>
            <a:picLocks noChangeAspect="1"/>
          </p:cNvPicPr>
          <p:nvPr/>
        </p:nvPicPr>
        <p:blipFill>
          <a:blip r:embed="rId1"/>
          <a:stretch>
            <a:fillRect/>
          </a:stretch>
        </p:blipFill>
        <p:spPr>
          <a:xfrm>
            <a:off x="4427538" y="3068638"/>
            <a:ext cx="2233612" cy="2447925"/>
          </a:xfrm>
          <a:prstGeom prst="rect">
            <a:avLst/>
          </a:prstGeom>
          <a:noFill/>
          <a:ln w="9525">
            <a:noFill/>
          </a:ln>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charRg st="0" end="12"/>
                                            </p:txEl>
                                          </p:spTgt>
                                        </p:tgtEl>
                                        <p:attrNameLst>
                                          <p:attrName>style.visibility</p:attrName>
                                        </p:attrNameLst>
                                      </p:cBhvr>
                                      <p:to>
                                        <p:strVal val="visible"/>
                                      </p:to>
                                    </p:set>
                                    <p:anim calcmode="lin" valueType="num">
                                      <p:cBhvr>
                                        <p:cTn id="7" dur="1000" fill="hold"/>
                                        <p:tgtEl>
                                          <p:spTgt spid="2">
                                            <p:txEl>
                                              <p:charRg st="0" end="12"/>
                                            </p:txEl>
                                          </p:spTgt>
                                        </p:tgtEl>
                                        <p:attrNameLst>
                                          <p:attrName>ppt_x</p:attrName>
                                        </p:attrNameLst>
                                      </p:cBhvr>
                                      <p:tavLst>
                                        <p:tav tm="0">
                                          <p:val>
                                            <p:strVal val="#ppt_x-.2"/>
                                          </p:val>
                                        </p:tav>
                                        <p:tav tm="100000">
                                          <p:val>
                                            <p:strVal val="#ppt_x"/>
                                          </p:val>
                                        </p:tav>
                                      </p:tavLst>
                                    </p:anim>
                                    <p:anim calcmode="lin" valueType="num">
                                      <p:cBhvr>
                                        <p:cTn id="8" dur="1000" fill="hold"/>
                                        <p:tgtEl>
                                          <p:spTgt spid="2">
                                            <p:txEl>
                                              <p:charRg st="0" end="1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charRg st="0" end="1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xEl>
                                              <p:charRg st="12" end="17"/>
                                            </p:txEl>
                                          </p:spTgt>
                                        </p:tgtEl>
                                        <p:attrNameLst>
                                          <p:attrName>style.visibility</p:attrName>
                                        </p:attrNameLst>
                                      </p:cBhvr>
                                      <p:to>
                                        <p:strVal val="visible"/>
                                      </p:to>
                                    </p:set>
                                    <p:anim calcmode="lin" valueType="num">
                                      <p:cBhvr>
                                        <p:cTn id="14" dur="1000" fill="hold"/>
                                        <p:tgtEl>
                                          <p:spTgt spid="2">
                                            <p:txEl>
                                              <p:charRg st="12" end="17"/>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charRg st="12" end="17"/>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charRg st="12" end="1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
                                            <p:txEl>
                                              <p:charRg st="17" end="22"/>
                                            </p:txEl>
                                          </p:spTgt>
                                        </p:tgtEl>
                                        <p:attrNameLst>
                                          <p:attrName>style.visibility</p:attrName>
                                        </p:attrNameLst>
                                      </p:cBhvr>
                                      <p:to>
                                        <p:strVal val="visible"/>
                                      </p:to>
                                    </p:set>
                                    <p:anim calcmode="lin" valueType="num">
                                      <p:cBhvr>
                                        <p:cTn id="21" dur="1000" fill="hold"/>
                                        <p:tgtEl>
                                          <p:spTgt spid="2">
                                            <p:txEl>
                                              <p:charRg st="17" end="22"/>
                                            </p:txEl>
                                          </p:spTgt>
                                        </p:tgtEl>
                                        <p:attrNameLst>
                                          <p:attrName>ppt_x</p:attrName>
                                        </p:attrNameLst>
                                      </p:cBhvr>
                                      <p:tavLst>
                                        <p:tav tm="0">
                                          <p:val>
                                            <p:strVal val="#ppt_x-.2"/>
                                          </p:val>
                                        </p:tav>
                                        <p:tav tm="100000">
                                          <p:val>
                                            <p:strVal val="#ppt_x"/>
                                          </p:val>
                                        </p:tav>
                                      </p:tavLst>
                                    </p:anim>
                                    <p:anim calcmode="lin" valueType="num">
                                      <p:cBhvr>
                                        <p:cTn id="22" dur="1000" fill="hold"/>
                                        <p:tgtEl>
                                          <p:spTgt spid="2">
                                            <p:txEl>
                                              <p:charRg st="17" end="2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
                                            <p:txEl>
                                              <p:charRg st="17" end="2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
                                            <p:txEl>
                                              <p:charRg st="22" end="27"/>
                                            </p:txEl>
                                          </p:spTgt>
                                        </p:tgtEl>
                                        <p:attrNameLst>
                                          <p:attrName>style.visibility</p:attrName>
                                        </p:attrNameLst>
                                      </p:cBhvr>
                                      <p:to>
                                        <p:strVal val="visible"/>
                                      </p:to>
                                    </p:set>
                                    <p:anim calcmode="lin" valueType="num">
                                      <p:cBhvr>
                                        <p:cTn id="28" dur="1000" fill="hold"/>
                                        <p:tgtEl>
                                          <p:spTgt spid="2">
                                            <p:txEl>
                                              <p:charRg st="22" end="27"/>
                                            </p:txEl>
                                          </p:spTgt>
                                        </p:tgtEl>
                                        <p:attrNameLst>
                                          <p:attrName>ppt_x</p:attrName>
                                        </p:attrNameLst>
                                      </p:cBhvr>
                                      <p:tavLst>
                                        <p:tav tm="0">
                                          <p:val>
                                            <p:strVal val="#ppt_x-.2"/>
                                          </p:val>
                                        </p:tav>
                                        <p:tav tm="100000">
                                          <p:val>
                                            <p:strVal val="#ppt_x"/>
                                          </p:val>
                                        </p:tav>
                                      </p:tavLst>
                                    </p:anim>
                                    <p:anim calcmode="lin" valueType="num">
                                      <p:cBhvr>
                                        <p:cTn id="29" dur="1000" fill="hold"/>
                                        <p:tgtEl>
                                          <p:spTgt spid="2">
                                            <p:txEl>
                                              <p:charRg st="22" end="27"/>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
                                            <p:txEl>
                                              <p:charRg st="22" end="2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2">
                                            <p:txEl>
                                              <p:charRg st="27" end="32"/>
                                            </p:txEl>
                                          </p:spTgt>
                                        </p:tgtEl>
                                        <p:attrNameLst>
                                          <p:attrName>style.visibility</p:attrName>
                                        </p:attrNameLst>
                                      </p:cBhvr>
                                      <p:to>
                                        <p:strVal val="visible"/>
                                      </p:to>
                                    </p:set>
                                    <p:anim calcmode="lin" valueType="num">
                                      <p:cBhvr>
                                        <p:cTn id="35" dur="1000" fill="hold"/>
                                        <p:tgtEl>
                                          <p:spTgt spid="2">
                                            <p:txEl>
                                              <p:charRg st="27" end="32"/>
                                            </p:txEl>
                                          </p:spTgt>
                                        </p:tgtEl>
                                        <p:attrNameLst>
                                          <p:attrName>ppt_x</p:attrName>
                                        </p:attrNameLst>
                                      </p:cBhvr>
                                      <p:tavLst>
                                        <p:tav tm="0">
                                          <p:val>
                                            <p:strVal val="#ppt_x-.2"/>
                                          </p:val>
                                        </p:tav>
                                        <p:tav tm="100000">
                                          <p:val>
                                            <p:strVal val="#ppt_x"/>
                                          </p:val>
                                        </p:tav>
                                      </p:tavLst>
                                    </p:anim>
                                    <p:anim calcmode="lin" valueType="num">
                                      <p:cBhvr>
                                        <p:cTn id="36" dur="1000" fill="hold"/>
                                        <p:tgtEl>
                                          <p:spTgt spid="2">
                                            <p:txEl>
                                              <p:charRg st="27" end="32"/>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
                                            <p:txEl>
                                              <p:charRg st="27" end="3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78850" name="Rectangle 2"/>
          <p:cNvSpPr>
            <a:spLocks noGrp="1"/>
          </p:cNvSpPr>
          <p:nvPr>
            <p:ph type="title"/>
          </p:nvPr>
        </p:nvSpPr>
        <p:spPr>
          <a:ln/>
        </p:spPr>
        <p:txBody>
          <a:bodyPr vert="horz" wrap="square" lIns="91440" tIns="45720" rIns="91440" bIns="45720" anchor="b"/>
          <a:p>
            <a:pPr eaLnBrk="1" hangingPunct="1"/>
            <a:r>
              <a:rPr lang="en-US" altLang="zh-CN" sz="4000" dirty="0">
                <a:ea typeface="黑体" panose="02010609060101010101" pitchFamily="2" charset="-122"/>
              </a:rPr>
              <a:t> </a:t>
            </a:r>
            <a:r>
              <a:rPr lang="en-US" altLang="zh-CN" sz="3600" dirty="0">
                <a:solidFill>
                  <a:srgbClr val="0000FF"/>
                </a:solidFill>
                <a:ea typeface="黑体" panose="02010609060101010101" pitchFamily="2" charset="-122"/>
              </a:rPr>
              <a:t>1.</a:t>
            </a:r>
            <a:r>
              <a:rPr lang="zh-CN" altLang="en-US" sz="3600" dirty="0">
                <a:solidFill>
                  <a:srgbClr val="0000FF"/>
                </a:solidFill>
                <a:ea typeface="黑体" panose="02010609060101010101" pitchFamily="2" charset="-122"/>
              </a:rPr>
              <a:t>顾客可能对降价的看法和反应</a:t>
            </a:r>
            <a:r>
              <a:rPr lang="zh-CN" altLang="en-US" sz="2400" dirty="0">
                <a:solidFill>
                  <a:srgbClr val="FF0000"/>
                </a:solidFill>
                <a:ea typeface="黑体" panose="02010609060101010101" pitchFamily="2" charset="-122"/>
              </a:rPr>
              <a:t>（</a:t>
            </a:r>
            <a:r>
              <a:rPr lang="en-US" altLang="zh-CN" sz="2400" dirty="0">
                <a:solidFill>
                  <a:srgbClr val="FF0000"/>
                </a:solidFill>
                <a:ea typeface="黑体" panose="02010609060101010101" pitchFamily="2" charset="-122"/>
              </a:rPr>
              <a:t>1</a:t>
            </a:r>
            <a:r>
              <a:rPr lang="zh-CN" altLang="en-US" sz="2400" dirty="0">
                <a:solidFill>
                  <a:srgbClr val="FF0000"/>
                </a:solidFill>
                <a:ea typeface="黑体" panose="02010609060101010101" pitchFamily="2" charset="-122"/>
              </a:rPr>
              <a:t>）</a:t>
            </a:r>
            <a:endParaRPr lang="zh-CN" altLang="en-US" sz="2400" dirty="0">
              <a:solidFill>
                <a:srgbClr val="FF0000"/>
              </a:solidFill>
              <a:ea typeface="黑体" panose="02010609060101010101" pitchFamily="2" charset="-122"/>
            </a:endParaRPr>
          </a:p>
        </p:txBody>
      </p:sp>
      <p:sp>
        <p:nvSpPr>
          <p:cNvPr id="78851" name="Rectangle 3"/>
          <p:cNvSpPr>
            <a:spLocks noGrp="1"/>
          </p:cNvSpPr>
          <p:nvPr>
            <p:ph idx="1"/>
          </p:nvPr>
        </p:nvSpPr>
        <p:spPr>
          <a:xfrm>
            <a:off x="971550" y="2017713"/>
            <a:ext cx="7983538" cy="4075112"/>
          </a:xfrm>
          <a:ln/>
        </p:spPr>
        <p:txBody>
          <a:bodyPr vert="horz" wrap="square" lIns="91440" tIns="45720" rIns="91440" bIns="45720" anchor="t"/>
          <a:p>
            <a:pPr eaLnBrk="1" hangingPunct="1">
              <a:lnSpc>
                <a:spcPct val="150000"/>
              </a:lnSpc>
            </a:pPr>
            <a:r>
              <a:rPr lang="zh-CN" altLang="en-US" sz="2400" dirty="0">
                <a:solidFill>
                  <a:schemeClr val="folHlink"/>
                </a:solidFill>
                <a:latin typeface="黑体" panose="02010609060101010101" pitchFamily="2" charset="-122"/>
                <a:ea typeface="黑体" panose="02010609060101010101" pitchFamily="2" charset="-122"/>
              </a:rPr>
              <a:t>这类产品将要过时，新产品将会出现，企业降价是为尽快减少库存。</a:t>
            </a:r>
            <a:r>
              <a:rPr lang="zh-CN" altLang="en-US" sz="2400" dirty="0">
                <a:latin typeface="黑体" panose="02010609060101010101" pitchFamily="2" charset="-122"/>
                <a:ea typeface="黑体" panose="02010609060101010101" pitchFamily="2" charset="-122"/>
              </a:rPr>
              <a:t>对此，有些顾客只在乎产品实用性，而不在乎产品的新样式、新款式，他可能会购买降价产品；</a:t>
            </a:r>
            <a:endParaRPr lang="zh-CN" altLang="en-US" sz="2400" dirty="0">
              <a:latin typeface="黑体" panose="02010609060101010101" pitchFamily="2" charset="-122"/>
              <a:ea typeface="黑体" panose="02010609060101010101" pitchFamily="2" charset="-122"/>
            </a:endParaRPr>
          </a:p>
          <a:p>
            <a:pPr eaLnBrk="1" hangingPunct="1">
              <a:lnSpc>
                <a:spcPct val="150000"/>
              </a:lnSpc>
            </a:pPr>
            <a:r>
              <a:rPr lang="zh-CN" altLang="en-US" sz="2400" dirty="0">
                <a:solidFill>
                  <a:schemeClr val="folHlink"/>
                </a:solidFill>
                <a:latin typeface="黑体" panose="02010609060101010101" pitchFamily="2" charset="-122"/>
                <a:ea typeface="黑体" panose="02010609060101010101" pitchFamily="2" charset="-122"/>
              </a:rPr>
              <a:t>企业降价也许是因为产品滞销、卖不出去，那么肯定产品具有某些缺陷。</a:t>
            </a:r>
            <a:r>
              <a:rPr lang="zh-CN" altLang="en-US" sz="2400" dirty="0">
                <a:latin typeface="黑体" panose="02010609060101010101" pitchFamily="2" charset="-122"/>
                <a:ea typeface="黑体" panose="02010609060101010101" pitchFamily="2" charset="-122"/>
              </a:rPr>
              <a:t>在这种情况下，哪怕质量较好的产品，顾客也会停步不行，敢于购买的顾客不是贪图便宜者，就是对产品质量、性能的辨认能力较强者；</a:t>
            </a:r>
            <a:endParaRPr lang="zh-CN" altLang="en-US" sz="2400" dirty="0">
              <a:latin typeface="黑体" panose="02010609060101010101" pitchFamily="2" charset="-122"/>
              <a:ea typeface="黑体" panose="02010609060101010101" pitchFamily="2" charset="-122"/>
            </a:endParaRPr>
          </a:p>
        </p:txBody>
      </p:sp>
    </p:spTree>
  </p:cSld>
  <p:clrMapOvr>
    <a:masterClrMapping/>
  </p:clrMapOvr>
  <p:transition spd="med">
    <p:diamon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79874" name="Rectangle 2"/>
          <p:cNvSpPr>
            <a:spLocks noGrp="1"/>
          </p:cNvSpPr>
          <p:nvPr>
            <p:ph type="title"/>
          </p:nvPr>
        </p:nvSpPr>
        <p:spPr>
          <a:ln/>
        </p:spPr>
        <p:txBody>
          <a:bodyPr vert="horz" wrap="square" lIns="91440" tIns="45720" rIns="91440" bIns="45720" anchor="b"/>
          <a:p>
            <a:pPr eaLnBrk="1" hangingPunct="1"/>
            <a:r>
              <a:rPr lang="en-US" altLang="zh-CN" sz="3600" dirty="0">
                <a:solidFill>
                  <a:srgbClr val="0000FF"/>
                </a:solidFill>
                <a:ea typeface="黑体" panose="02010609060101010101" pitchFamily="2" charset="-122"/>
              </a:rPr>
              <a:t>1.</a:t>
            </a:r>
            <a:r>
              <a:rPr lang="zh-CN" altLang="en-US" sz="3600" dirty="0">
                <a:solidFill>
                  <a:srgbClr val="0000FF"/>
                </a:solidFill>
                <a:ea typeface="黑体" panose="02010609060101010101" pitchFamily="2" charset="-122"/>
              </a:rPr>
              <a:t>顾客可能对降价的看法和反应</a:t>
            </a:r>
            <a:r>
              <a:rPr lang="zh-CN" altLang="en-US" sz="2400" dirty="0">
                <a:solidFill>
                  <a:srgbClr val="FF0000"/>
                </a:solidFill>
                <a:ea typeface="黑体" panose="02010609060101010101" pitchFamily="2" charset="-122"/>
              </a:rPr>
              <a:t>（</a:t>
            </a:r>
            <a:r>
              <a:rPr lang="en-US" altLang="zh-CN" sz="2400" dirty="0">
                <a:solidFill>
                  <a:srgbClr val="FF0000"/>
                </a:solidFill>
                <a:ea typeface="黑体" panose="02010609060101010101" pitchFamily="2" charset="-122"/>
              </a:rPr>
              <a:t>2</a:t>
            </a:r>
            <a:r>
              <a:rPr lang="zh-CN" altLang="en-US" sz="2400" dirty="0">
                <a:solidFill>
                  <a:srgbClr val="FF0000"/>
                </a:solidFill>
                <a:ea typeface="黑体" panose="02010609060101010101" pitchFamily="2" charset="-122"/>
              </a:rPr>
              <a:t>）</a:t>
            </a:r>
            <a:endParaRPr lang="zh-CN" altLang="en-US" sz="2400" dirty="0">
              <a:solidFill>
                <a:srgbClr val="FF0000"/>
              </a:solidFill>
              <a:ea typeface="黑体" panose="02010609060101010101" pitchFamily="2" charset="-122"/>
            </a:endParaRPr>
          </a:p>
        </p:txBody>
      </p:sp>
      <p:sp>
        <p:nvSpPr>
          <p:cNvPr id="79875" name="Rectangle 3"/>
          <p:cNvSpPr>
            <a:spLocks noGrp="1"/>
          </p:cNvSpPr>
          <p:nvPr>
            <p:ph idx="1"/>
          </p:nvPr>
        </p:nvSpPr>
        <p:spPr>
          <a:xfrm>
            <a:off x="971550" y="2017713"/>
            <a:ext cx="7983538" cy="3571875"/>
          </a:xfrm>
          <a:ln/>
        </p:spPr>
        <p:txBody>
          <a:bodyPr vert="horz" wrap="square" lIns="91440" tIns="45720" rIns="91440" bIns="45720" anchor="t"/>
          <a:p>
            <a:pPr eaLnBrk="1" hangingPunct="1">
              <a:lnSpc>
                <a:spcPts val="3300"/>
              </a:lnSpc>
            </a:pPr>
            <a:r>
              <a:rPr lang="zh-CN" altLang="en-US" sz="2400" dirty="0">
                <a:solidFill>
                  <a:schemeClr val="folHlink"/>
                </a:solidFill>
                <a:latin typeface="黑体" panose="02010609060101010101" pitchFamily="2" charset="-122"/>
                <a:ea typeface="黑体" panose="02010609060101010101" pitchFamily="2" charset="-122"/>
              </a:rPr>
              <a:t>企业资金缺乏，故降价销售以解燃眉之急。</a:t>
            </a:r>
            <a:r>
              <a:rPr lang="zh-CN" altLang="en-US" sz="2400" dirty="0">
                <a:latin typeface="黑体" panose="02010609060101010101" pitchFamily="2" charset="-122"/>
                <a:ea typeface="黑体" panose="02010609060101010101" pitchFamily="2" charset="-122"/>
              </a:rPr>
              <a:t>这种情况下，有些产品人们可能竞相购买，而有些产品，若需要该企业配套生产，则人们便会考虑企业是否会由于资金缺乏而转产，由于这种担心，其购买热情也就无法提高；</a:t>
            </a:r>
            <a:endParaRPr lang="zh-CN" altLang="en-US" sz="2400" dirty="0">
              <a:latin typeface="黑体" panose="02010609060101010101" pitchFamily="2" charset="-122"/>
              <a:ea typeface="黑体" panose="02010609060101010101" pitchFamily="2" charset="-122"/>
            </a:endParaRPr>
          </a:p>
          <a:p>
            <a:pPr eaLnBrk="1" hangingPunct="1">
              <a:lnSpc>
                <a:spcPts val="3300"/>
              </a:lnSpc>
            </a:pPr>
            <a:r>
              <a:rPr lang="zh-CN" altLang="en-US" sz="2400" dirty="0">
                <a:solidFill>
                  <a:schemeClr val="folHlink"/>
                </a:solidFill>
                <a:latin typeface="黑体" panose="02010609060101010101" pitchFamily="2" charset="-122"/>
                <a:ea typeface="黑体" panose="02010609060101010101" pitchFamily="2" charset="-122"/>
              </a:rPr>
              <a:t>产品质量有所下降，从而降价与降质相匹配。</a:t>
            </a:r>
            <a:r>
              <a:rPr lang="zh-CN" altLang="en-US" sz="2400" dirty="0">
                <a:latin typeface="黑体" panose="02010609060101010101" pitchFamily="2" charset="-122"/>
                <a:ea typeface="黑体" panose="02010609060101010101" pitchFamily="2" charset="-122"/>
              </a:rPr>
              <a:t>这相当于企业定价战略方向的由高质高价区转向中质中价区或低质低价区，这时的产品销售情况很难预测，因为目标市场发生了较大的变化。</a:t>
            </a:r>
            <a:endParaRPr lang="zh-CN" altLang="en-US" sz="2400" dirty="0">
              <a:latin typeface="黑体" panose="02010609060101010101" pitchFamily="2" charset="-122"/>
              <a:ea typeface="黑体" panose="02010609060101010101" pitchFamily="2" charset="-122"/>
            </a:endParaRPr>
          </a:p>
        </p:txBody>
      </p:sp>
      <p:sp>
        <p:nvSpPr>
          <p:cNvPr id="79876" name="Rectangle 4"/>
          <p:cNvSpPr/>
          <p:nvPr/>
        </p:nvSpPr>
        <p:spPr>
          <a:xfrm>
            <a:off x="1619250" y="5805488"/>
            <a:ext cx="6594475" cy="485775"/>
          </a:xfrm>
          <a:prstGeom prst="rect">
            <a:avLst/>
          </a:prstGeom>
          <a:solidFill>
            <a:schemeClr val="accent1"/>
          </a:solidFill>
          <a:ln w="9525" cap="flat" cmpd="sng">
            <a:solidFill>
              <a:schemeClr val="tx1"/>
            </a:solidFill>
            <a:prstDash val="solid"/>
            <a:miter/>
            <a:headEnd type="none" w="med" len="med"/>
            <a:tailEnd type="none" w="med" len="med"/>
          </a:ln>
        </p:spPr>
        <p:txBody>
          <a:bodyPr anchor="t">
            <a:spAutoFit/>
          </a:bodyPr>
          <a:p>
            <a:pPr>
              <a:lnSpc>
                <a:spcPct val="105000"/>
              </a:lnSpc>
              <a:spcBef>
                <a:spcPct val="20000"/>
              </a:spcBef>
              <a:buClr>
                <a:schemeClr val="folHlink"/>
              </a:buClr>
              <a:buSzPct val="60000"/>
              <a:buFont typeface="Wingdings" panose="05000000000000000000" pitchFamily="2" charset="2"/>
            </a:pPr>
            <a:r>
              <a:rPr lang="zh-CN" altLang="en-US" sz="2400" dirty="0">
                <a:latin typeface="Tahoma" panose="020B0604030504040204" pitchFamily="34" charset="0"/>
                <a:ea typeface="黑体" panose="02010609060101010101" pitchFamily="2" charset="-122"/>
              </a:rPr>
              <a:t>注意：</a:t>
            </a:r>
            <a:r>
              <a:rPr lang="zh-CN" altLang="en-US" sz="2400" dirty="0">
                <a:solidFill>
                  <a:srgbClr val="9900FF"/>
                </a:solidFill>
                <a:latin typeface="Tahoma" panose="020B0604030504040204" pitchFamily="34" charset="0"/>
                <a:ea typeface="黑体" panose="02010609060101010101" pitchFamily="2" charset="-122"/>
              </a:rPr>
              <a:t>需求价格弹性不同的产品顾客的反应不同</a:t>
            </a:r>
            <a:endParaRPr lang="zh-CN" altLang="en-US" sz="2400" dirty="0">
              <a:solidFill>
                <a:srgbClr val="9900FF"/>
              </a:solidFill>
              <a:latin typeface="Tahoma" panose="020B0604030504040204" pitchFamily="34" charset="0"/>
              <a:ea typeface="黑体" panose="02010609060101010101" pitchFamily="2" charset="-122"/>
            </a:endParaRPr>
          </a:p>
        </p:txBody>
      </p:sp>
    </p:spTree>
  </p:cSld>
  <p:clrMapOvr>
    <a:masterClrMapping/>
  </p:clrMapOvr>
  <p:transition spd="med">
    <p:diamon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80898" name="Rectangle 2"/>
          <p:cNvSpPr>
            <a:spLocks noGrp="1"/>
          </p:cNvSpPr>
          <p:nvPr>
            <p:ph type="title"/>
          </p:nvPr>
        </p:nvSpPr>
        <p:spPr>
          <a:ln/>
        </p:spPr>
        <p:txBody>
          <a:bodyPr vert="horz" wrap="square" lIns="91440" tIns="45720" rIns="91440" bIns="45720" anchor="b"/>
          <a:p>
            <a:pPr eaLnBrk="1" hangingPunct="1"/>
            <a:r>
              <a:rPr lang="en-US" altLang="zh-CN" b="1" dirty="0">
                <a:ea typeface="仿宋_GB2312" pitchFamily="49" charset="-122"/>
              </a:rPr>
              <a:t> </a:t>
            </a:r>
            <a:r>
              <a:rPr lang="zh-CN" altLang="en-US" b="1" dirty="0">
                <a:solidFill>
                  <a:srgbClr val="CC00FF"/>
                </a:solidFill>
                <a:ea typeface="仿宋_GB2312" pitchFamily="49" charset="-122"/>
              </a:rPr>
              <a:t>定价小故事：失利的宝洁</a:t>
            </a:r>
            <a:endParaRPr lang="zh-CN" altLang="en-US" b="1" dirty="0">
              <a:solidFill>
                <a:srgbClr val="CC00FF"/>
              </a:solidFill>
              <a:ea typeface="仿宋_GB2312" pitchFamily="49" charset="-122"/>
            </a:endParaRPr>
          </a:p>
        </p:txBody>
      </p:sp>
      <p:sp>
        <p:nvSpPr>
          <p:cNvPr id="80899" name="Rectangle 3"/>
          <p:cNvSpPr>
            <a:spLocks noGrp="1"/>
          </p:cNvSpPr>
          <p:nvPr>
            <p:ph idx="1"/>
          </p:nvPr>
        </p:nvSpPr>
        <p:spPr>
          <a:xfrm>
            <a:off x="1042988" y="2060575"/>
            <a:ext cx="7772400" cy="4114800"/>
          </a:xfrm>
          <a:ln/>
        </p:spPr>
        <p:txBody>
          <a:bodyPr vert="horz" wrap="square" lIns="91440" tIns="45720" rIns="91440" bIns="45720" anchor="t"/>
          <a:p>
            <a:pPr eaLnBrk="1" hangingPunct="1">
              <a:lnSpc>
                <a:spcPct val="120000"/>
              </a:lnSpc>
            </a:pPr>
            <a:r>
              <a:rPr lang="en-US" altLang="zh-CN" sz="2800" b="1" dirty="0">
                <a:solidFill>
                  <a:srgbClr val="9900FF"/>
                </a:solidFill>
                <a:latin typeface="仿宋_GB2312" pitchFamily="49" charset="-122"/>
                <a:ea typeface="仿宋_GB2312" pitchFamily="49" charset="-122"/>
              </a:rPr>
              <a:t>2005</a:t>
            </a:r>
            <a:r>
              <a:rPr lang="zh-CN" altLang="en-US" sz="2800" b="1" dirty="0">
                <a:solidFill>
                  <a:srgbClr val="9900FF"/>
                </a:solidFill>
                <a:latin typeface="仿宋_GB2312" pitchFamily="49" charset="-122"/>
                <a:ea typeface="仿宋_GB2312" pitchFamily="49" charset="-122"/>
              </a:rPr>
              <a:t>年，宝洁公司在印度市场上作了一次降价，宝洁在印度市场推出的洗发水，价格降了</a:t>
            </a:r>
            <a:r>
              <a:rPr lang="en-US" altLang="zh-CN" sz="2800" b="1" dirty="0">
                <a:solidFill>
                  <a:srgbClr val="9900FF"/>
                </a:solidFill>
                <a:latin typeface="仿宋_GB2312" pitchFamily="49" charset="-122"/>
                <a:ea typeface="仿宋_GB2312" pitchFamily="49" charset="-122"/>
              </a:rPr>
              <a:t>8%</a:t>
            </a:r>
            <a:r>
              <a:rPr lang="zh-CN" altLang="en-US" sz="2800" b="1" dirty="0">
                <a:solidFill>
                  <a:srgbClr val="9900FF"/>
                </a:solidFill>
                <a:latin typeface="仿宋_GB2312" pitchFamily="49" charset="-122"/>
                <a:ea typeface="仿宋_GB2312" pitchFamily="49" charset="-122"/>
              </a:rPr>
              <a:t>左右，他们希望通过价格的下降来提高市场占有率。结果</a:t>
            </a:r>
            <a:r>
              <a:rPr lang="en-US" altLang="zh-CN" sz="2800" b="1" dirty="0">
                <a:solidFill>
                  <a:srgbClr val="9900FF"/>
                </a:solidFill>
                <a:latin typeface="仿宋_GB2312" pitchFamily="49" charset="-122"/>
                <a:ea typeface="仿宋_GB2312" pitchFamily="49" charset="-122"/>
              </a:rPr>
              <a:t>3</a:t>
            </a:r>
            <a:r>
              <a:rPr lang="zh-CN" altLang="en-US" sz="2800" b="1" dirty="0">
                <a:solidFill>
                  <a:srgbClr val="9900FF"/>
                </a:solidFill>
                <a:latin typeface="仿宋_GB2312" pitchFamily="49" charset="-122"/>
                <a:ea typeface="仿宋_GB2312" pitchFamily="49" charset="-122"/>
              </a:rPr>
              <a:t>个月后，宝洁公司利润持续大幅下降；</a:t>
            </a:r>
            <a:r>
              <a:rPr lang="en-US" altLang="zh-CN" sz="2800" b="1" dirty="0">
                <a:solidFill>
                  <a:srgbClr val="9900FF"/>
                </a:solidFill>
                <a:latin typeface="仿宋_GB2312" pitchFamily="49" charset="-122"/>
                <a:ea typeface="仿宋_GB2312" pitchFamily="49" charset="-122"/>
              </a:rPr>
              <a:t>5</a:t>
            </a:r>
            <a:r>
              <a:rPr lang="zh-CN" altLang="en-US" sz="2800" b="1" dirty="0">
                <a:solidFill>
                  <a:srgbClr val="9900FF"/>
                </a:solidFill>
                <a:latin typeface="仿宋_GB2312" pitchFamily="49" charset="-122"/>
                <a:ea typeface="仿宋_GB2312" pitchFamily="49" charset="-122"/>
              </a:rPr>
              <a:t>个月后，这个项目的总负责人被撤职。宝洁的研究资料表明，一年的时间都无法挽回这次降价的损失。</a:t>
            </a:r>
            <a:r>
              <a:rPr lang="zh-CN" altLang="en-US" sz="2800" b="1" dirty="0">
                <a:latin typeface="仿宋_GB2312" pitchFamily="49" charset="-122"/>
                <a:ea typeface="仿宋_GB2312" pitchFamily="49" charset="-122"/>
              </a:rPr>
              <a:t> </a:t>
            </a:r>
            <a:endParaRPr lang="zh-CN" altLang="en-US" sz="2800" b="1" dirty="0">
              <a:latin typeface="仿宋_GB2312" pitchFamily="49" charset="-122"/>
              <a:ea typeface="仿宋_GB2312" pitchFamily="49" charset="-122"/>
            </a:endParaRPr>
          </a:p>
        </p:txBody>
      </p:sp>
    </p:spTree>
  </p:cSld>
  <p:clrMapOvr>
    <a:masterClrMapping/>
  </p:clrMapOvr>
  <p:transition spd="med">
    <p:diamon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81922" name="Rectangle 2"/>
          <p:cNvSpPr>
            <a:spLocks noGrp="1"/>
          </p:cNvSpPr>
          <p:nvPr>
            <p:ph type="title"/>
          </p:nvPr>
        </p:nvSpPr>
        <p:spPr>
          <a:ln/>
        </p:spPr>
        <p:txBody>
          <a:bodyPr vert="horz" wrap="square" lIns="91440" tIns="45720" rIns="91440" bIns="45720" anchor="b"/>
          <a:p>
            <a:pPr eaLnBrk="1" hangingPunct="1"/>
            <a:r>
              <a:rPr lang="en-US" altLang="zh-CN" sz="3600" dirty="0">
                <a:solidFill>
                  <a:srgbClr val="0000FF"/>
                </a:solidFill>
                <a:ea typeface="黑体" panose="02010609060101010101" pitchFamily="2" charset="-122"/>
              </a:rPr>
              <a:t>2.</a:t>
            </a:r>
            <a:r>
              <a:rPr lang="zh-CN" altLang="en-US" sz="3600" dirty="0">
                <a:solidFill>
                  <a:srgbClr val="0000FF"/>
                </a:solidFill>
                <a:ea typeface="黑体" panose="02010609060101010101" pitchFamily="2" charset="-122"/>
              </a:rPr>
              <a:t>竞争者可能对降价的看法和反应</a:t>
            </a:r>
            <a:endParaRPr lang="zh-CN" altLang="en-US" sz="3600" dirty="0">
              <a:solidFill>
                <a:srgbClr val="0000FF"/>
              </a:solidFill>
              <a:ea typeface="黑体" panose="02010609060101010101" pitchFamily="2" charset="-122"/>
            </a:endParaRPr>
          </a:p>
        </p:txBody>
      </p:sp>
      <p:sp>
        <p:nvSpPr>
          <p:cNvPr id="81923" name="Rectangle 3"/>
          <p:cNvSpPr>
            <a:spLocks noGrp="1"/>
          </p:cNvSpPr>
          <p:nvPr>
            <p:ph idx="1"/>
          </p:nvPr>
        </p:nvSpPr>
        <p:spPr>
          <a:xfrm>
            <a:off x="971550" y="2060575"/>
            <a:ext cx="7777163" cy="4176713"/>
          </a:xfrm>
          <a:ln/>
        </p:spPr>
        <p:txBody>
          <a:bodyPr vert="horz" wrap="square" lIns="91440" tIns="45720" rIns="91440" bIns="45720" anchor="t"/>
          <a:p>
            <a:pPr eaLnBrk="1" hangingPunct="1">
              <a:lnSpc>
                <a:spcPct val="110000"/>
              </a:lnSpc>
            </a:pPr>
            <a:r>
              <a:rPr lang="zh-CN" altLang="en-US" sz="2400" dirty="0">
                <a:solidFill>
                  <a:srgbClr val="FF0000"/>
                </a:solidFill>
                <a:latin typeface="黑体" panose="02010609060101010101" pitchFamily="2" charset="-122"/>
                <a:ea typeface="黑体" panose="02010609060101010101" pitchFamily="2" charset="-122"/>
              </a:rPr>
              <a:t>企业降价是为了渗透扩张以占领更大的市场。</a:t>
            </a:r>
            <a:r>
              <a:rPr lang="zh-CN" altLang="en-US" sz="2400" dirty="0">
                <a:latin typeface="黑体" panose="02010609060101010101" pitchFamily="2" charset="-122"/>
                <a:ea typeface="黑体" panose="02010609060101010101" pitchFamily="2" charset="-122"/>
              </a:rPr>
              <a:t>这种情况下，本企业一般应在这个行业具有一定竞争实力才会受到竞争者注意；</a:t>
            </a:r>
            <a:endParaRPr lang="zh-CN" altLang="en-US" sz="2400" dirty="0">
              <a:latin typeface="黑体" panose="02010609060101010101" pitchFamily="2" charset="-122"/>
              <a:ea typeface="黑体" panose="02010609060101010101" pitchFamily="2" charset="-122"/>
            </a:endParaRPr>
          </a:p>
          <a:p>
            <a:pPr eaLnBrk="1" hangingPunct="1">
              <a:lnSpc>
                <a:spcPct val="110000"/>
              </a:lnSpc>
            </a:pPr>
            <a:r>
              <a:rPr lang="zh-CN" altLang="en-US" sz="2400" dirty="0">
                <a:solidFill>
                  <a:srgbClr val="FF0000"/>
                </a:solidFill>
                <a:latin typeface="黑体" panose="02010609060101010101" pitchFamily="2" charset="-122"/>
                <a:ea typeface="黑体" panose="02010609060101010101" pitchFamily="2" charset="-122"/>
              </a:rPr>
              <a:t>企业降价是因为经营不善、销售不佳。</a:t>
            </a:r>
            <a:r>
              <a:rPr lang="zh-CN" altLang="en-US" sz="2400" dirty="0">
                <a:latin typeface="黑体" panose="02010609060101010101" pitchFamily="2" charset="-122"/>
                <a:ea typeface="黑体" panose="02010609060101010101" pitchFamily="2" charset="-122"/>
              </a:rPr>
              <a:t>这时企业可能不受竞争者关注；</a:t>
            </a:r>
            <a:endParaRPr lang="zh-CN" altLang="en-US" sz="2400" dirty="0">
              <a:latin typeface="黑体" panose="02010609060101010101" pitchFamily="2" charset="-122"/>
              <a:ea typeface="黑体" panose="02010609060101010101" pitchFamily="2" charset="-122"/>
            </a:endParaRPr>
          </a:p>
          <a:p>
            <a:pPr eaLnBrk="1" hangingPunct="1">
              <a:lnSpc>
                <a:spcPct val="110000"/>
              </a:lnSpc>
            </a:pPr>
            <a:r>
              <a:rPr lang="zh-CN" altLang="en-US" sz="2400" dirty="0">
                <a:solidFill>
                  <a:srgbClr val="FF0000"/>
                </a:solidFill>
                <a:latin typeface="黑体" panose="02010609060101010101" pitchFamily="2" charset="-122"/>
                <a:ea typeface="黑体" panose="02010609060101010101" pitchFamily="2" charset="-122"/>
              </a:rPr>
              <a:t>企业降价是因为生产成本大幅度下降。</a:t>
            </a:r>
            <a:r>
              <a:rPr lang="zh-CN" altLang="en-US" sz="2400" dirty="0">
                <a:latin typeface="黑体" panose="02010609060101010101" pitchFamily="2" charset="-122"/>
                <a:ea typeface="黑体" panose="02010609060101010101" pitchFamily="2" charset="-122"/>
              </a:rPr>
              <a:t>这对竞争者来说是一个较大的威胁，也是一个较大的挑战；</a:t>
            </a:r>
            <a:endParaRPr lang="zh-CN" altLang="en-US" sz="2400" dirty="0">
              <a:latin typeface="黑体" panose="02010609060101010101" pitchFamily="2" charset="-122"/>
              <a:ea typeface="黑体" panose="02010609060101010101" pitchFamily="2" charset="-122"/>
            </a:endParaRPr>
          </a:p>
          <a:p>
            <a:pPr eaLnBrk="1" hangingPunct="1">
              <a:lnSpc>
                <a:spcPct val="110000"/>
              </a:lnSpc>
            </a:pPr>
            <a:r>
              <a:rPr lang="zh-CN" altLang="en-US" sz="2400" dirty="0">
                <a:solidFill>
                  <a:srgbClr val="FF0000"/>
                </a:solidFill>
                <a:latin typeface="黑体" panose="02010609060101010101" pitchFamily="2" charset="-122"/>
                <a:ea typeface="黑体" panose="02010609060101010101" pitchFamily="2" charset="-122"/>
              </a:rPr>
              <a:t>企业降价是要带动整个行业降价以刺激需求增长；</a:t>
            </a:r>
            <a:endParaRPr lang="zh-CN" altLang="en-US" sz="2400" dirty="0">
              <a:solidFill>
                <a:srgbClr val="FF0000"/>
              </a:solidFill>
              <a:latin typeface="黑体" panose="02010609060101010101" pitchFamily="2" charset="-122"/>
              <a:ea typeface="黑体" panose="02010609060101010101" pitchFamily="2" charset="-122"/>
            </a:endParaRPr>
          </a:p>
          <a:p>
            <a:pPr eaLnBrk="1" hangingPunct="1">
              <a:lnSpc>
                <a:spcPct val="110000"/>
              </a:lnSpc>
            </a:pPr>
            <a:r>
              <a:rPr lang="zh-CN" altLang="en-US" sz="2400" dirty="0">
                <a:solidFill>
                  <a:srgbClr val="FF0000"/>
                </a:solidFill>
                <a:latin typeface="黑体" panose="02010609060101010101" pitchFamily="2" charset="-122"/>
                <a:ea typeface="黑体" panose="02010609060101010101" pitchFamily="2" charset="-122"/>
              </a:rPr>
              <a:t>企业是想大幅度降价，</a:t>
            </a:r>
            <a:r>
              <a:rPr lang="zh-CN" altLang="en-US" sz="2000" dirty="0">
                <a:solidFill>
                  <a:srgbClr val="FF0000"/>
                </a:solidFill>
                <a:latin typeface="黑体" panose="02010609060101010101" pitchFamily="2" charset="-122"/>
                <a:ea typeface="黑体" panose="02010609060101010101" pitchFamily="2" charset="-122"/>
              </a:rPr>
              <a:t>销售出库存产品，最终退出该行业。</a:t>
            </a:r>
            <a:endParaRPr lang="zh-CN" altLang="en-US" sz="2000" dirty="0">
              <a:solidFill>
                <a:srgbClr val="FF0000"/>
              </a:solidFill>
              <a:latin typeface="黑体" panose="02010609060101010101" pitchFamily="2" charset="-122"/>
              <a:ea typeface="黑体" panose="02010609060101010101" pitchFamily="2" charset="-122"/>
            </a:endParaRPr>
          </a:p>
        </p:txBody>
      </p:sp>
    </p:spTree>
  </p:cSld>
  <p:clrMapOvr>
    <a:masterClrMapping/>
  </p:clrMapOvr>
  <p:transition spd="med">
    <p:diamon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82946" name="Rectangle 2"/>
          <p:cNvSpPr>
            <a:spLocks noGrp="1"/>
          </p:cNvSpPr>
          <p:nvPr>
            <p:ph type="title"/>
          </p:nvPr>
        </p:nvSpPr>
        <p:spPr>
          <a:ln/>
        </p:spPr>
        <p:txBody>
          <a:bodyPr vert="horz" wrap="square" lIns="91440" tIns="45720" rIns="91440" bIns="45720" anchor="b"/>
          <a:p>
            <a:pPr eaLnBrk="1" hangingPunct="1"/>
            <a:r>
              <a:rPr lang="en-US" altLang="zh-CN" dirty="0">
                <a:solidFill>
                  <a:srgbClr val="0000FF"/>
                </a:solidFill>
                <a:latin typeface="黑体" panose="02010609060101010101" pitchFamily="2" charset="-122"/>
                <a:ea typeface="黑体" panose="02010609060101010101" pitchFamily="2" charset="-122"/>
              </a:rPr>
              <a:t>3.</a:t>
            </a:r>
            <a:r>
              <a:rPr lang="zh-CN" altLang="en-US" dirty="0">
                <a:solidFill>
                  <a:srgbClr val="0000FF"/>
                </a:solidFill>
                <a:latin typeface="黑体" panose="02010609060101010101" pitchFamily="2" charset="-122"/>
                <a:ea typeface="黑体" panose="02010609060101010101" pitchFamily="2" charset="-122"/>
              </a:rPr>
              <a:t>降价可能引起的后果</a:t>
            </a:r>
            <a:endParaRPr lang="zh-CN" altLang="en-US" dirty="0">
              <a:solidFill>
                <a:srgbClr val="0000FF"/>
              </a:solidFill>
              <a:latin typeface="黑体" panose="02010609060101010101" pitchFamily="2" charset="-122"/>
              <a:ea typeface="黑体" panose="02010609060101010101" pitchFamily="2" charset="-122"/>
            </a:endParaRPr>
          </a:p>
        </p:txBody>
      </p:sp>
      <p:sp>
        <p:nvSpPr>
          <p:cNvPr id="82947" name="Rectangle 3"/>
          <p:cNvSpPr>
            <a:spLocks noGrp="1"/>
          </p:cNvSpPr>
          <p:nvPr>
            <p:ph idx="1"/>
          </p:nvPr>
        </p:nvSpPr>
        <p:spPr>
          <a:xfrm>
            <a:off x="900113" y="2017713"/>
            <a:ext cx="8054975" cy="4114800"/>
          </a:xfrm>
          <a:ln/>
        </p:spPr>
        <p:txBody>
          <a:bodyPr vert="horz" wrap="square" lIns="91440" tIns="45720" rIns="91440" bIns="45720" anchor="t"/>
          <a:p>
            <a:pPr eaLnBrk="1" hangingPunct="1">
              <a:lnSpc>
                <a:spcPct val="110000"/>
              </a:lnSpc>
            </a:pPr>
            <a:r>
              <a:rPr lang="zh-CN" altLang="en-US" sz="2400" dirty="0">
                <a:ea typeface="黑体" panose="02010609060101010101" pitchFamily="2" charset="-122"/>
              </a:rPr>
              <a:t>一个领先企业率先降价，其它企业一般只能跟从，除非你的产品与领先企业的产品有不同之处，产品差异性能使你确信有一部分忠实的顾客会继续购买你的产品；</a:t>
            </a:r>
            <a:endParaRPr lang="zh-CN" altLang="en-US" sz="2400" dirty="0">
              <a:ea typeface="黑体" panose="02010609060101010101" pitchFamily="2" charset="-122"/>
            </a:endParaRPr>
          </a:p>
          <a:p>
            <a:pPr eaLnBrk="1" hangingPunct="1">
              <a:lnSpc>
                <a:spcPct val="110000"/>
              </a:lnSpc>
            </a:pPr>
            <a:r>
              <a:rPr lang="zh-CN" altLang="en-US" sz="2400" dirty="0">
                <a:ea typeface="黑体" panose="02010609060101010101" pitchFamily="2" charset="-122"/>
              </a:rPr>
              <a:t>一个普通企业率先降价，应先发出一定的价格信号，即使你只是临时性的不得以降价，也应把这种信息表达出去，以免竞争者采取强烈反击措施。当然，一个小企业降价，也许不会引起大企业的太大重视。</a:t>
            </a:r>
            <a:endParaRPr lang="zh-CN" altLang="en-US" sz="2400" dirty="0">
              <a:ea typeface="黑体" panose="02010609060101010101" pitchFamily="2" charset="-122"/>
            </a:endParaRPr>
          </a:p>
          <a:p>
            <a:pPr eaLnBrk="1" hangingPunct="1">
              <a:lnSpc>
                <a:spcPct val="110000"/>
              </a:lnSpc>
            </a:pPr>
            <a:r>
              <a:rPr lang="zh-CN" altLang="en-US" sz="2400" dirty="0">
                <a:ea typeface="黑体" panose="02010609060101010101" pitchFamily="2" charset="-122"/>
              </a:rPr>
              <a:t>就降价所导致的竞争者反应来说，最坏的结果就是引起一场空前的价格战，最终是两败俱伤，无人得利。</a:t>
            </a:r>
            <a:endParaRPr lang="zh-CN" altLang="en-US" sz="2400" dirty="0">
              <a:ea typeface="黑体" panose="02010609060101010101" pitchFamily="2" charset="-122"/>
            </a:endParaRPr>
          </a:p>
        </p:txBody>
      </p:sp>
    </p:spTree>
  </p:cSld>
  <p:clrMapOvr>
    <a:masterClrMapping/>
  </p:clrMapOvr>
  <p:transition spd="med">
    <p:diamon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83970" name="Rectangle 2"/>
          <p:cNvSpPr>
            <a:spLocks noGrp="1"/>
          </p:cNvSpPr>
          <p:nvPr>
            <p:ph type="title"/>
          </p:nvPr>
        </p:nvSpPr>
        <p:spPr>
          <a:xfrm>
            <a:off x="1116013" y="188913"/>
            <a:ext cx="7648575" cy="1462087"/>
          </a:xfrm>
          <a:ln/>
        </p:spPr>
        <p:txBody>
          <a:bodyPr vert="horz" wrap="square" lIns="91440" tIns="45720" rIns="91440" bIns="45720" anchor="b"/>
          <a:p>
            <a:pPr eaLnBrk="1" hangingPunct="1"/>
            <a:r>
              <a:rPr lang="en-US" altLang="zh-CN" sz="4000" dirty="0">
                <a:solidFill>
                  <a:srgbClr val="0000FF"/>
                </a:solidFill>
                <a:ea typeface="黑体" panose="02010609060101010101" pitchFamily="2" charset="-122"/>
              </a:rPr>
              <a:t>4.</a:t>
            </a:r>
            <a:r>
              <a:rPr lang="zh-CN" altLang="en-US" sz="4000" dirty="0">
                <a:solidFill>
                  <a:srgbClr val="0000FF"/>
                </a:solidFill>
                <a:ea typeface="黑体" panose="02010609060101010101" pitchFamily="2" charset="-122"/>
              </a:rPr>
              <a:t>企业应对竞争对手降价的选择</a:t>
            </a:r>
            <a:endParaRPr lang="zh-CN" altLang="en-US" sz="4000" dirty="0">
              <a:solidFill>
                <a:srgbClr val="0000FF"/>
              </a:solidFill>
              <a:ea typeface="黑体" panose="02010609060101010101" pitchFamily="2" charset="-122"/>
            </a:endParaRPr>
          </a:p>
        </p:txBody>
      </p:sp>
      <p:sp>
        <p:nvSpPr>
          <p:cNvPr id="83971" name="Rectangle 3"/>
          <p:cNvSpPr>
            <a:spLocks noGrp="1"/>
          </p:cNvSpPr>
          <p:nvPr>
            <p:ph idx="1"/>
          </p:nvPr>
        </p:nvSpPr>
        <p:spPr>
          <a:xfrm>
            <a:off x="1187450" y="2017713"/>
            <a:ext cx="7767638" cy="4114800"/>
          </a:xfrm>
          <a:ln/>
        </p:spPr>
        <p:txBody>
          <a:bodyPr vert="horz" wrap="square" lIns="91440" tIns="45720" rIns="91440" bIns="45720" anchor="t"/>
          <a:p>
            <a:pPr eaLnBrk="1" hangingPunct="1">
              <a:lnSpc>
                <a:spcPct val="115000"/>
              </a:lnSpc>
            </a:pPr>
            <a:r>
              <a:rPr lang="zh-CN" altLang="en-US" dirty="0">
                <a:latin typeface="黑体" panose="02010609060101010101" pitchFamily="2" charset="-122"/>
                <a:ea typeface="黑体" panose="02010609060101010101" pitchFamily="2" charset="-122"/>
              </a:rPr>
              <a:t>降价，与对手匹敌；</a:t>
            </a:r>
            <a:endParaRPr lang="zh-CN" altLang="en-US" dirty="0">
              <a:latin typeface="黑体" panose="02010609060101010101" pitchFamily="2" charset="-122"/>
              <a:ea typeface="黑体" panose="02010609060101010101" pitchFamily="2" charset="-122"/>
            </a:endParaRPr>
          </a:p>
          <a:p>
            <a:pPr eaLnBrk="1" hangingPunct="1">
              <a:lnSpc>
                <a:spcPct val="115000"/>
              </a:lnSpc>
            </a:pPr>
            <a:r>
              <a:rPr lang="zh-CN" altLang="en-US" dirty="0">
                <a:latin typeface="黑体" panose="02010609060101010101" pitchFamily="2" charset="-122"/>
                <a:ea typeface="黑体" panose="02010609060101010101" pitchFamily="2" charset="-122"/>
              </a:rPr>
              <a:t>维持，提高产品和服务的直觉质量；</a:t>
            </a:r>
            <a:endParaRPr lang="zh-CN" altLang="en-US" dirty="0">
              <a:latin typeface="黑体" panose="02010609060101010101" pitchFamily="2" charset="-122"/>
              <a:ea typeface="黑体" panose="02010609060101010101" pitchFamily="2" charset="-122"/>
            </a:endParaRPr>
          </a:p>
          <a:p>
            <a:pPr eaLnBrk="1" hangingPunct="1">
              <a:lnSpc>
                <a:spcPct val="115000"/>
              </a:lnSpc>
            </a:pPr>
            <a:r>
              <a:rPr lang="zh-CN" altLang="en-US" dirty="0">
                <a:latin typeface="黑体" panose="02010609060101010101" pitchFamily="2" charset="-122"/>
                <a:ea typeface="黑体" panose="02010609060101010101" pitchFamily="2" charset="-122"/>
              </a:rPr>
              <a:t>推出一个低价的</a:t>
            </a:r>
            <a:r>
              <a:rPr lang="zh-CN" altLang="en-US" dirty="0">
                <a:latin typeface="Arial" panose="020B0604020202020204" pitchFamily="34" charset="0"/>
                <a:ea typeface="黑体" panose="02010609060101010101" pitchFamily="2" charset="-122"/>
              </a:rPr>
              <a:t>“</a:t>
            </a:r>
            <a:r>
              <a:rPr lang="zh-CN" altLang="en-US" dirty="0">
                <a:latin typeface="黑体" panose="02010609060101010101" pitchFamily="2" charset="-122"/>
                <a:ea typeface="黑体" panose="02010609060101010101" pitchFamily="2" charset="-122"/>
              </a:rPr>
              <a:t>竞争品牌</a:t>
            </a:r>
            <a:r>
              <a:rPr lang="zh-CN" altLang="en-US" dirty="0">
                <a:latin typeface="Arial" panose="020B0604020202020204" pitchFamily="34" charset="0"/>
                <a:ea typeface="黑体" panose="02010609060101010101" pitchFamily="2" charset="-122"/>
              </a:rPr>
              <a:t>”</a:t>
            </a:r>
            <a:r>
              <a:rPr lang="zh-CN" altLang="en-US" dirty="0">
                <a:latin typeface="黑体" panose="02010609060101010101" pitchFamily="2" charset="-122"/>
                <a:ea typeface="黑体" panose="02010609060101010101" pitchFamily="2" charset="-122"/>
              </a:rPr>
              <a:t>。</a:t>
            </a:r>
            <a:endParaRPr lang="zh-CN" altLang="en-US" dirty="0">
              <a:latin typeface="黑体" panose="02010609060101010101" pitchFamily="2" charset="-122"/>
              <a:ea typeface="黑体" panose="02010609060101010101" pitchFamily="2" charset="-122"/>
            </a:endParaRPr>
          </a:p>
        </p:txBody>
      </p:sp>
      <p:pic>
        <p:nvPicPr>
          <p:cNvPr id="83972" name="Picture 4" descr="1854283_151437713200_2"/>
          <p:cNvPicPr>
            <a:picLocks noChangeAspect="1"/>
          </p:cNvPicPr>
          <p:nvPr/>
        </p:nvPicPr>
        <p:blipFill>
          <a:blip r:embed="rId1"/>
          <a:stretch>
            <a:fillRect/>
          </a:stretch>
        </p:blipFill>
        <p:spPr>
          <a:xfrm>
            <a:off x="3059113" y="4149725"/>
            <a:ext cx="2663825" cy="2303463"/>
          </a:xfrm>
          <a:prstGeom prst="rect">
            <a:avLst/>
          </a:prstGeom>
          <a:noFill/>
          <a:ln w="9525">
            <a:noFill/>
          </a:ln>
        </p:spPr>
      </p:pic>
    </p:spTree>
  </p:cSld>
  <p:clrMapOvr>
    <a:masterClrMapping/>
  </p:clrMapOvr>
  <p:transition spd="med">
    <p:diamon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38914" name="Rectangle 2"/>
          <p:cNvSpPr>
            <a:spLocks noGrp="1"/>
          </p:cNvSpPr>
          <p:nvPr>
            <p:ph type="title"/>
          </p:nvPr>
        </p:nvSpPr>
        <p:spPr>
          <a:ln/>
        </p:spPr>
        <p:txBody>
          <a:bodyPr vert="horz" wrap="square" lIns="91440" tIns="45720" rIns="91440" bIns="45720" anchor="b"/>
          <a:p>
            <a:pPr eaLnBrk="1" hangingPunct="1"/>
            <a:r>
              <a:rPr lang="zh-CN" altLang="en-US" sz="4000" dirty="0">
                <a:solidFill>
                  <a:srgbClr val="CC00FF"/>
                </a:solidFill>
                <a:ea typeface="黑体" panose="02010609060101010101" pitchFamily="2" charset="-122"/>
              </a:rPr>
              <a:t>适应竞争者降价的价格反应模型</a:t>
            </a:r>
            <a:endParaRPr lang="zh-CN" altLang="en-US" sz="4000" dirty="0">
              <a:solidFill>
                <a:srgbClr val="CC00FF"/>
              </a:solidFill>
              <a:ea typeface="黑体" panose="02010609060101010101" pitchFamily="2" charset="-122"/>
            </a:endParaRPr>
          </a:p>
        </p:txBody>
      </p:sp>
      <p:sp>
        <p:nvSpPr>
          <p:cNvPr id="38915" name="Line 3"/>
          <p:cNvSpPr/>
          <p:nvPr/>
        </p:nvSpPr>
        <p:spPr>
          <a:xfrm flipV="1">
            <a:off x="3505200" y="2514600"/>
            <a:ext cx="0" cy="1219200"/>
          </a:xfrm>
          <a:prstGeom prst="line">
            <a:avLst/>
          </a:prstGeom>
          <a:ln w="57150" cap="flat" cmpd="thinThick">
            <a:solidFill>
              <a:srgbClr val="FF0066"/>
            </a:solidFill>
            <a:prstDash val="solid"/>
            <a:miter/>
            <a:headEnd type="none" w="med" len="med"/>
            <a:tailEnd type="stealth" w="med" len="lg"/>
          </a:ln>
        </p:spPr>
      </p:sp>
      <p:sp>
        <p:nvSpPr>
          <p:cNvPr id="38916" name="Rectangle 4" descr="羊皮纸"/>
          <p:cNvSpPr/>
          <p:nvPr/>
        </p:nvSpPr>
        <p:spPr>
          <a:xfrm>
            <a:off x="685800" y="5029200"/>
            <a:ext cx="2057400" cy="1219200"/>
          </a:xfrm>
          <a:prstGeom prst="rect">
            <a:avLst/>
          </a:prstGeom>
          <a:blipFill rotWithShape="1">
            <a:blip r:embed="rId1"/>
          </a:blipFill>
          <a:ln w="9525">
            <a:noFill/>
          </a:ln>
          <a:effectLst>
            <a:prstShdw prst="shdw17" dist="17961" dir="2699999">
              <a:srgbClr val="99997A"/>
            </a:prstShdw>
          </a:effectLst>
        </p:spPr>
        <p:txBody>
          <a:bodyPr wrap="none" anchor="ctr"/>
          <a:p>
            <a:pPr algn="ctr"/>
            <a:r>
              <a:rPr lang="zh-CN" altLang="en-US" sz="2400" dirty="0">
                <a:latin typeface="黑体" panose="02010609060101010101" pitchFamily="2" charset="-122"/>
                <a:ea typeface="黑体" panose="02010609060101010101" pitchFamily="2" charset="-122"/>
              </a:rPr>
              <a:t>下降</a:t>
            </a:r>
            <a:r>
              <a:rPr lang="en-US" altLang="zh-CN" sz="2400" dirty="0">
                <a:latin typeface="黑体" panose="02010609060101010101" pitchFamily="2" charset="-122"/>
                <a:ea typeface="黑体" panose="02010609060101010101" pitchFamily="2" charset="-122"/>
              </a:rPr>
              <a:t>2%</a:t>
            </a:r>
            <a:endParaRPr lang="en-US" altLang="zh-CN" sz="2400" dirty="0">
              <a:latin typeface="黑体" panose="02010609060101010101" pitchFamily="2" charset="-122"/>
              <a:ea typeface="黑体" panose="02010609060101010101" pitchFamily="2" charset="-122"/>
            </a:endParaRPr>
          </a:p>
          <a:p>
            <a:pPr algn="ctr"/>
            <a:r>
              <a:rPr lang="zh-CN" altLang="en-US" sz="2400" dirty="0">
                <a:latin typeface="黑体" panose="02010609060101010101" pitchFamily="2" charset="-122"/>
                <a:ea typeface="黑体" panose="02010609060101010101" pitchFamily="2" charset="-122"/>
              </a:rPr>
              <a:t>推出鼓励再次</a:t>
            </a:r>
            <a:endParaRPr lang="zh-CN" altLang="en-US" sz="2400" dirty="0">
              <a:latin typeface="黑体" panose="02010609060101010101" pitchFamily="2" charset="-122"/>
              <a:ea typeface="黑体" panose="02010609060101010101" pitchFamily="2" charset="-122"/>
            </a:endParaRPr>
          </a:p>
          <a:p>
            <a:pPr algn="ctr"/>
            <a:r>
              <a:rPr lang="zh-CN" altLang="en-US" sz="2400" dirty="0">
                <a:latin typeface="黑体" panose="02010609060101010101" pitchFamily="2" charset="-122"/>
                <a:ea typeface="黑体" panose="02010609060101010101" pitchFamily="2" charset="-122"/>
              </a:rPr>
              <a:t>购买的折价券</a:t>
            </a:r>
            <a:endParaRPr lang="zh-CN" altLang="en-US" sz="2400" dirty="0">
              <a:latin typeface="黑体" panose="02010609060101010101" pitchFamily="2" charset="-122"/>
              <a:ea typeface="黑体" panose="02010609060101010101" pitchFamily="2" charset="-122"/>
            </a:endParaRPr>
          </a:p>
        </p:txBody>
      </p:sp>
      <p:sp>
        <p:nvSpPr>
          <p:cNvPr id="38917" name="Rectangle 5" descr="羊皮纸"/>
          <p:cNvSpPr/>
          <p:nvPr/>
        </p:nvSpPr>
        <p:spPr>
          <a:xfrm>
            <a:off x="3581400" y="5029200"/>
            <a:ext cx="2057400" cy="1219200"/>
          </a:xfrm>
          <a:prstGeom prst="rect">
            <a:avLst/>
          </a:prstGeom>
          <a:blipFill rotWithShape="1">
            <a:blip r:embed="rId1"/>
          </a:blipFill>
          <a:ln w="9525">
            <a:noFill/>
          </a:ln>
          <a:effectLst>
            <a:prstShdw prst="shdw17" dist="17961" dir="2699999">
              <a:srgbClr val="99997A"/>
            </a:prstShdw>
          </a:effectLst>
        </p:spPr>
        <p:txBody>
          <a:bodyPr wrap="none" anchor="ctr"/>
          <a:p>
            <a:pPr algn="ctr"/>
            <a:r>
              <a:rPr lang="zh-CN" altLang="en-US" sz="2400" dirty="0">
                <a:latin typeface="黑体" panose="02010609060101010101" pitchFamily="2" charset="-122"/>
                <a:ea typeface="黑体" panose="02010609060101010101" pitchFamily="2" charset="-122"/>
              </a:rPr>
              <a:t>下降</a:t>
            </a:r>
            <a:r>
              <a:rPr lang="en-US" altLang="zh-CN" sz="2400" dirty="0">
                <a:latin typeface="黑体" panose="02010609060101010101" pitchFamily="2" charset="-122"/>
                <a:ea typeface="黑体" panose="02010609060101010101" pitchFamily="2" charset="-122"/>
              </a:rPr>
              <a:t>2%</a:t>
            </a:r>
            <a:r>
              <a:rPr lang="zh-CN" altLang="en-US" sz="2400" dirty="0">
                <a:latin typeface="黑体" panose="02010609060101010101" pitchFamily="2" charset="-122"/>
                <a:ea typeface="黑体" panose="02010609060101010101" pitchFamily="2" charset="-122"/>
              </a:rPr>
              <a:t>到</a:t>
            </a:r>
            <a:r>
              <a:rPr lang="en-US" altLang="zh-CN" sz="2400" dirty="0">
                <a:latin typeface="黑体" panose="02010609060101010101" pitchFamily="2" charset="-122"/>
                <a:ea typeface="黑体" panose="02010609060101010101" pitchFamily="2" charset="-122"/>
              </a:rPr>
              <a:t>4%</a:t>
            </a:r>
            <a:endParaRPr lang="en-US" altLang="zh-CN" sz="2400" dirty="0">
              <a:latin typeface="黑体" panose="02010609060101010101" pitchFamily="2" charset="-122"/>
              <a:ea typeface="黑体" panose="02010609060101010101" pitchFamily="2" charset="-122"/>
            </a:endParaRPr>
          </a:p>
          <a:p>
            <a:pPr algn="ctr"/>
            <a:r>
              <a:rPr lang="zh-CN" altLang="en-US" sz="2400" dirty="0">
                <a:latin typeface="黑体" panose="02010609060101010101" pitchFamily="2" charset="-122"/>
                <a:ea typeface="黑体" panose="02010609060101010101" pitchFamily="2" charset="-122"/>
              </a:rPr>
              <a:t>降价幅度为</a:t>
            </a:r>
            <a:endParaRPr lang="zh-CN" altLang="en-US" sz="2400" dirty="0">
              <a:latin typeface="黑体" panose="02010609060101010101" pitchFamily="2" charset="-122"/>
              <a:ea typeface="黑体" panose="02010609060101010101" pitchFamily="2" charset="-122"/>
            </a:endParaRPr>
          </a:p>
          <a:p>
            <a:pPr algn="ctr"/>
            <a:r>
              <a:rPr lang="zh-CN" altLang="en-US" sz="2400" dirty="0">
                <a:latin typeface="黑体" panose="02010609060101010101" pitchFamily="2" charset="-122"/>
                <a:ea typeface="黑体" panose="02010609060101010101" pitchFamily="2" charset="-122"/>
              </a:rPr>
              <a:t>竞争者的一半</a:t>
            </a:r>
            <a:endParaRPr lang="zh-CN" altLang="en-US" sz="2400" dirty="0">
              <a:latin typeface="黑体" panose="02010609060101010101" pitchFamily="2" charset="-122"/>
              <a:ea typeface="黑体" panose="02010609060101010101" pitchFamily="2" charset="-122"/>
            </a:endParaRPr>
          </a:p>
        </p:txBody>
      </p:sp>
      <p:sp>
        <p:nvSpPr>
          <p:cNvPr id="38918" name="Rectangle 6" descr="羊皮纸"/>
          <p:cNvSpPr/>
          <p:nvPr/>
        </p:nvSpPr>
        <p:spPr>
          <a:xfrm>
            <a:off x="6324600" y="5029200"/>
            <a:ext cx="2057400" cy="1219200"/>
          </a:xfrm>
          <a:prstGeom prst="rect">
            <a:avLst/>
          </a:prstGeom>
          <a:blipFill rotWithShape="1">
            <a:blip r:embed="rId1"/>
          </a:blipFill>
          <a:ln w="9525">
            <a:noFill/>
          </a:ln>
          <a:effectLst>
            <a:prstShdw prst="shdw17" dist="17961" dir="2699999">
              <a:srgbClr val="99997A"/>
            </a:prstShdw>
          </a:effectLst>
        </p:spPr>
        <p:txBody>
          <a:bodyPr wrap="none" anchor="ctr"/>
          <a:p>
            <a:pPr algn="ctr"/>
            <a:r>
              <a:rPr lang="zh-CN" altLang="en-US" sz="2400" dirty="0">
                <a:latin typeface="黑体" panose="02010609060101010101" pitchFamily="2" charset="-122"/>
                <a:ea typeface="黑体" panose="02010609060101010101" pitchFamily="2" charset="-122"/>
              </a:rPr>
              <a:t>下降超过</a:t>
            </a:r>
            <a:r>
              <a:rPr lang="en-US" altLang="zh-CN" sz="2400" dirty="0">
                <a:latin typeface="黑体" panose="02010609060101010101" pitchFamily="2" charset="-122"/>
                <a:ea typeface="黑体" panose="02010609060101010101" pitchFamily="2" charset="-122"/>
              </a:rPr>
              <a:t>4%</a:t>
            </a:r>
            <a:endParaRPr lang="en-US" altLang="zh-CN" sz="2400" dirty="0">
              <a:latin typeface="黑体" panose="02010609060101010101" pitchFamily="2" charset="-122"/>
              <a:ea typeface="黑体" panose="02010609060101010101" pitchFamily="2" charset="-122"/>
            </a:endParaRPr>
          </a:p>
          <a:p>
            <a:pPr algn="ctr"/>
            <a:r>
              <a:rPr lang="zh-CN" altLang="en-US" sz="2400" dirty="0">
                <a:latin typeface="黑体" panose="02010609060101010101" pitchFamily="2" charset="-122"/>
                <a:ea typeface="黑体" panose="02010609060101010101" pitchFamily="2" charset="-122"/>
              </a:rPr>
              <a:t>降低到</a:t>
            </a:r>
            <a:endParaRPr lang="zh-CN" altLang="en-US" sz="2400" dirty="0">
              <a:latin typeface="黑体" panose="02010609060101010101" pitchFamily="2" charset="-122"/>
              <a:ea typeface="黑体" panose="02010609060101010101" pitchFamily="2" charset="-122"/>
            </a:endParaRPr>
          </a:p>
          <a:p>
            <a:pPr algn="ctr"/>
            <a:r>
              <a:rPr lang="zh-CN" altLang="en-US" sz="2400" dirty="0">
                <a:latin typeface="黑体" panose="02010609060101010101" pitchFamily="2" charset="-122"/>
                <a:ea typeface="黑体" panose="02010609060101010101" pitchFamily="2" charset="-122"/>
              </a:rPr>
              <a:t>竞争者的水平</a:t>
            </a:r>
            <a:endParaRPr lang="zh-CN" altLang="en-US" sz="2400" dirty="0">
              <a:latin typeface="黑体" panose="02010609060101010101" pitchFamily="2" charset="-122"/>
              <a:ea typeface="黑体" panose="02010609060101010101" pitchFamily="2" charset="-122"/>
            </a:endParaRPr>
          </a:p>
        </p:txBody>
      </p:sp>
      <p:sp>
        <p:nvSpPr>
          <p:cNvPr id="38919" name="Rectangle 7" descr="羊皮纸"/>
          <p:cNvSpPr/>
          <p:nvPr/>
        </p:nvSpPr>
        <p:spPr>
          <a:xfrm>
            <a:off x="685800" y="3429000"/>
            <a:ext cx="2514600" cy="838200"/>
          </a:xfrm>
          <a:prstGeom prst="rect">
            <a:avLst/>
          </a:prstGeom>
          <a:blipFill rotWithShape="1">
            <a:blip r:embed="rId1"/>
          </a:blipFill>
          <a:ln w="9525">
            <a:noFill/>
          </a:ln>
          <a:effectLst>
            <a:prstShdw prst="shdw17" dist="17961" dir="2699999">
              <a:srgbClr val="99997A"/>
            </a:prstShdw>
          </a:effectLst>
        </p:spPr>
        <p:txBody>
          <a:bodyPr wrap="none" anchor="ctr"/>
          <a:p>
            <a:pPr algn="ctr"/>
            <a:r>
              <a:rPr lang="zh-CN" altLang="en-US" sz="2400" dirty="0">
                <a:latin typeface="Times New Roman" panose="02020603050405020304" pitchFamily="18" charset="0"/>
                <a:ea typeface="黑体" panose="02010609060101010101" pitchFamily="2" charset="-122"/>
              </a:rPr>
              <a:t>此价格严重损害</a:t>
            </a:r>
            <a:endParaRPr lang="zh-CN" altLang="en-US" sz="2400" dirty="0">
              <a:latin typeface="Times New Roman" panose="02020603050405020304" pitchFamily="18" charset="0"/>
              <a:ea typeface="黑体" panose="02010609060101010101" pitchFamily="2" charset="-122"/>
            </a:endParaRPr>
          </a:p>
          <a:p>
            <a:pPr algn="ctr"/>
            <a:r>
              <a:rPr lang="zh-CN" altLang="en-US" sz="2400" dirty="0">
                <a:latin typeface="Times New Roman" panose="02020603050405020304" pitchFamily="18" charset="0"/>
                <a:ea typeface="黑体" panose="02010609060101010101" pitchFamily="2" charset="-122"/>
              </a:rPr>
              <a:t>我们的销售了吗？</a:t>
            </a:r>
            <a:endParaRPr lang="zh-CN" altLang="en-US" sz="2400" dirty="0">
              <a:latin typeface="Times New Roman" panose="02020603050405020304" pitchFamily="18" charset="0"/>
              <a:ea typeface="黑体" panose="02010609060101010101" pitchFamily="2" charset="-122"/>
            </a:endParaRPr>
          </a:p>
        </p:txBody>
      </p:sp>
      <p:sp>
        <p:nvSpPr>
          <p:cNvPr id="38920" name="Rectangle 8" descr="羊皮纸"/>
          <p:cNvSpPr/>
          <p:nvPr/>
        </p:nvSpPr>
        <p:spPr>
          <a:xfrm>
            <a:off x="3886200" y="3429000"/>
            <a:ext cx="2133600" cy="838200"/>
          </a:xfrm>
          <a:prstGeom prst="rect">
            <a:avLst/>
          </a:prstGeom>
          <a:blipFill rotWithShape="1">
            <a:blip r:embed="rId1"/>
          </a:blipFill>
          <a:ln w="9525">
            <a:noFill/>
          </a:ln>
          <a:effectLst>
            <a:prstShdw prst="shdw17" dist="17961" dir="2699999">
              <a:srgbClr val="99997A"/>
            </a:prstShdw>
          </a:effectLst>
        </p:spPr>
        <p:txBody>
          <a:bodyPr wrap="none" anchor="ctr"/>
          <a:p>
            <a:pPr algn="ctr"/>
            <a:r>
              <a:rPr lang="zh-CN" altLang="en-US" sz="2400" dirty="0">
                <a:latin typeface="Times New Roman" panose="02020603050405020304" pitchFamily="18" charset="0"/>
                <a:ea typeface="黑体" panose="02010609060101010101" pitchFamily="2" charset="-122"/>
              </a:rPr>
              <a:t>是永久减价吗？</a:t>
            </a:r>
            <a:endParaRPr lang="zh-CN" altLang="en-US" sz="2400" dirty="0">
              <a:latin typeface="Times New Roman" panose="02020603050405020304" pitchFamily="18" charset="0"/>
              <a:ea typeface="黑体" panose="02010609060101010101" pitchFamily="2" charset="-122"/>
            </a:endParaRPr>
          </a:p>
        </p:txBody>
      </p:sp>
      <p:sp>
        <p:nvSpPr>
          <p:cNvPr id="38921" name="Rectangle 9" descr="羊皮纸"/>
          <p:cNvSpPr/>
          <p:nvPr/>
        </p:nvSpPr>
        <p:spPr>
          <a:xfrm>
            <a:off x="6629400" y="3429000"/>
            <a:ext cx="1752600" cy="838200"/>
          </a:xfrm>
          <a:prstGeom prst="rect">
            <a:avLst/>
          </a:prstGeom>
          <a:blipFill rotWithShape="1">
            <a:blip r:embed="rId1"/>
          </a:blipFill>
          <a:ln w="9525">
            <a:noFill/>
          </a:ln>
          <a:effectLst>
            <a:prstShdw prst="shdw17" dist="17961" dir="2699999">
              <a:srgbClr val="99997A"/>
            </a:prstShdw>
          </a:effectLst>
        </p:spPr>
        <p:txBody>
          <a:bodyPr wrap="none" anchor="ctr"/>
          <a:p>
            <a:pPr algn="ctr"/>
            <a:r>
              <a:rPr lang="zh-CN" altLang="en-US" sz="2400" dirty="0">
                <a:latin typeface="Times New Roman" panose="02020603050405020304" pitchFamily="18" charset="0"/>
                <a:ea typeface="黑体" panose="02010609060101010101" pitchFamily="2" charset="-122"/>
              </a:rPr>
              <a:t>减了多少价</a:t>
            </a:r>
            <a:endParaRPr lang="zh-CN" altLang="en-US" sz="2400" dirty="0">
              <a:latin typeface="Times New Roman" panose="02020603050405020304" pitchFamily="18" charset="0"/>
              <a:ea typeface="黑体" panose="02010609060101010101" pitchFamily="2" charset="-122"/>
            </a:endParaRPr>
          </a:p>
        </p:txBody>
      </p:sp>
      <p:sp>
        <p:nvSpPr>
          <p:cNvPr id="38922" name="Rectangle 10" descr="羊皮纸"/>
          <p:cNvSpPr/>
          <p:nvPr/>
        </p:nvSpPr>
        <p:spPr>
          <a:xfrm>
            <a:off x="685800" y="2057400"/>
            <a:ext cx="2514600" cy="838200"/>
          </a:xfrm>
          <a:prstGeom prst="rect">
            <a:avLst/>
          </a:prstGeom>
          <a:blipFill rotWithShape="1">
            <a:blip r:embed="rId1"/>
          </a:blipFill>
          <a:ln w="9525">
            <a:noFill/>
          </a:ln>
          <a:effectLst>
            <a:prstShdw prst="shdw17" dist="17961" dir="2699999">
              <a:srgbClr val="99997A"/>
            </a:prstShdw>
          </a:effectLst>
        </p:spPr>
        <p:txBody>
          <a:bodyPr wrap="none" anchor="ctr"/>
          <a:p>
            <a:pPr algn="ctr"/>
            <a:r>
              <a:rPr lang="zh-CN" altLang="en-US" sz="2400" dirty="0">
                <a:latin typeface="Times New Roman" panose="02020603050405020304" pitchFamily="18" charset="0"/>
                <a:ea typeface="黑体" panose="02010609060101010101" pitchFamily="2" charset="-122"/>
              </a:rPr>
              <a:t>竞争者降价了吗？</a:t>
            </a:r>
            <a:endParaRPr lang="zh-CN" altLang="en-US" sz="2400" dirty="0">
              <a:latin typeface="Times New Roman" panose="02020603050405020304" pitchFamily="18" charset="0"/>
              <a:ea typeface="黑体" panose="02010609060101010101" pitchFamily="2" charset="-122"/>
            </a:endParaRPr>
          </a:p>
        </p:txBody>
      </p:sp>
      <p:sp>
        <p:nvSpPr>
          <p:cNvPr id="38923" name="Rectangle 11" descr="羊皮纸"/>
          <p:cNvSpPr/>
          <p:nvPr/>
        </p:nvSpPr>
        <p:spPr>
          <a:xfrm>
            <a:off x="5257800" y="2133600"/>
            <a:ext cx="3200400" cy="838200"/>
          </a:xfrm>
          <a:prstGeom prst="rect">
            <a:avLst/>
          </a:prstGeom>
          <a:blipFill rotWithShape="1">
            <a:blip r:embed="rId1"/>
          </a:blipFill>
          <a:ln w="9525">
            <a:noFill/>
          </a:ln>
          <a:effectLst>
            <a:prstShdw prst="shdw17" dist="17961" dir="2699999">
              <a:srgbClr val="99997A"/>
            </a:prstShdw>
          </a:effectLst>
        </p:spPr>
        <p:txBody>
          <a:bodyPr wrap="none" anchor="ctr"/>
          <a:p>
            <a:pPr algn="ctr"/>
            <a:r>
              <a:rPr lang="zh-CN" altLang="en-US" sz="2400" dirty="0">
                <a:latin typeface="Times New Roman" panose="02020603050405020304" pitchFamily="18" charset="0"/>
                <a:ea typeface="黑体" panose="02010609060101010101" pitchFamily="2" charset="-122"/>
              </a:rPr>
              <a:t>维持目前的价格水平，</a:t>
            </a:r>
            <a:endParaRPr lang="zh-CN" altLang="en-US" sz="2400" dirty="0">
              <a:latin typeface="Times New Roman" panose="02020603050405020304" pitchFamily="18" charset="0"/>
              <a:ea typeface="黑体" panose="02010609060101010101" pitchFamily="2" charset="-122"/>
            </a:endParaRPr>
          </a:p>
          <a:p>
            <a:pPr algn="ctr"/>
            <a:r>
              <a:rPr lang="zh-CN" altLang="en-US" sz="2400" dirty="0">
                <a:latin typeface="Times New Roman" panose="02020603050405020304" pitchFamily="18" charset="0"/>
                <a:ea typeface="黑体" panose="02010609060101010101" pitchFamily="2" charset="-122"/>
              </a:rPr>
              <a:t>继续关注竞争者的价格</a:t>
            </a:r>
            <a:endParaRPr lang="zh-CN" altLang="en-US" sz="2400" dirty="0">
              <a:latin typeface="Times New Roman" panose="02020603050405020304" pitchFamily="18" charset="0"/>
              <a:ea typeface="黑体" panose="02010609060101010101" pitchFamily="2" charset="-122"/>
            </a:endParaRPr>
          </a:p>
        </p:txBody>
      </p:sp>
      <p:sp>
        <p:nvSpPr>
          <p:cNvPr id="38924" name="Line 12"/>
          <p:cNvSpPr/>
          <p:nvPr/>
        </p:nvSpPr>
        <p:spPr>
          <a:xfrm>
            <a:off x="7467600" y="4267200"/>
            <a:ext cx="0" cy="762000"/>
          </a:xfrm>
          <a:prstGeom prst="line">
            <a:avLst/>
          </a:prstGeom>
          <a:ln w="57150" cap="flat" cmpd="thinThick">
            <a:solidFill>
              <a:srgbClr val="FF0066"/>
            </a:solidFill>
            <a:prstDash val="solid"/>
            <a:miter/>
            <a:headEnd type="none" w="med" len="med"/>
            <a:tailEnd type="stealth" w="med" len="lg"/>
          </a:ln>
        </p:spPr>
      </p:sp>
      <p:sp>
        <p:nvSpPr>
          <p:cNvPr id="85005" name="Line 13"/>
          <p:cNvSpPr/>
          <p:nvPr/>
        </p:nvSpPr>
        <p:spPr>
          <a:xfrm>
            <a:off x="3200400" y="2514600"/>
            <a:ext cx="2057400" cy="0"/>
          </a:xfrm>
          <a:prstGeom prst="line">
            <a:avLst/>
          </a:prstGeom>
          <a:ln w="57150" cap="flat" cmpd="thinThick">
            <a:pattFill prst="pct90">
              <a:fgClr>
                <a:srgbClr val="FF0066"/>
              </a:fgClr>
              <a:bgClr>
                <a:srgbClr val="FFFFFF"/>
              </a:bgClr>
            </a:pattFill>
            <a:prstDash val="solid"/>
            <a:miter/>
            <a:headEnd type="none" w="med" len="med"/>
            <a:tailEnd type="stealth" w="med" len="lg"/>
          </a:ln>
        </p:spPr>
      </p:sp>
      <p:sp>
        <p:nvSpPr>
          <p:cNvPr id="38926" name="Line 14"/>
          <p:cNvSpPr/>
          <p:nvPr/>
        </p:nvSpPr>
        <p:spPr>
          <a:xfrm flipV="1">
            <a:off x="4572000" y="2514600"/>
            <a:ext cx="0" cy="914400"/>
          </a:xfrm>
          <a:prstGeom prst="line">
            <a:avLst/>
          </a:prstGeom>
          <a:ln w="57150" cap="flat" cmpd="thinThick">
            <a:solidFill>
              <a:srgbClr val="FF0066"/>
            </a:solidFill>
            <a:prstDash val="solid"/>
            <a:miter/>
            <a:headEnd type="none" w="med" len="med"/>
            <a:tailEnd type="stealth" w="med" len="lg"/>
          </a:ln>
        </p:spPr>
      </p:sp>
      <p:sp>
        <p:nvSpPr>
          <p:cNvPr id="38927" name="Line 15"/>
          <p:cNvSpPr/>
          <p:nvPr/>
        </p:nvSpPr>
        <p:spPr>
          <a:xfrm>
            <a:off x="1905000" y="2895600"/>
            <a:ext cx="0" cy="533400"/>
          </a:xfrm>
          <a:prstGeom prst="line">
            <a:avLst/>
          </a:prstGeom>
          <a:ln w="57150" cap="flat" cmpd="thinThick">
            <a:solidFill>
              <a:srgbClr val="FF0066"/>
            </a:solidFill>
            <a:prstDash val="solid"/>
            <a:miter/>
            <a:headEnd type="none" w="med" len="med"/>
            <a:tailEnd type="stealth" w="med" len="lg"/>
          </a:ln>
        </p:spPr>
      </p:sp>
      <p:sp>
        <p:nvSpPr>
          <p:cNvPr id="38928" name="Line 16"/>
          <p:cNvSpPr/>
          <p:nvPr/>
        </p:nvSpPr>
        <p:spPr>
          <a:xfrm>
            <a:off x="3200400" y="4038600"/>
            <a:ext cx="685800" cy="0"/>
          </a:xfrm>
          <a:prstGeom prst="line">
            <a:avLst/>
          </a:prstGeom>
          <a:ln w="57150" cap="flat" cmpd="thinThick">
            <a:solidFill>
              <a:srgbClr val="FF0066"/>
            </a:solidFill>
            <a:prstDash val="solid"/>
            <a:miter/>
            <a:headEnd type="none" w="med" len="med"/>
            <a:tailEnd type="stealth" w="med" len="lg"/>
          </a:ln>
        </p:spPr>
      </p:sp>
      <p:sp>
        <p:nvSpPr>
          <p:cNvPr id="38929" name="Line 17"/>
          <p:cNvSpPr/>
          <p:nvPr/>
        </p:nvSpPr>
        <p:spPr>
          <a:xfrm>
            <a:off x="3200400" y="3733800"/>
            <a:ext cx="304800" cy="0"/>
          </a:xfrm>
          <a:prstGeom prst="line">
            <a:avLst/>
          </a:prstGeom>
          <a:ln w="57150" cap="flat" cmpd="thinThick">
            <a:solidFill>
              <a:srgbClr val="FF0066"/>
            </a:solidFill>
            <a:prstDash val="solid"/>
            <a:miter/>
            <a:headEnd type="none" w="med" len="med"/>
            <a:tailEnd type="stealth" w="med" len="lg"/>
          </a:ln>
        </p:spPr>
      </p:sp>
      <p:sp>
        <p:nvSpPr>
          <p:cNvPr id="38930" name="Line 18"/>
          <p:cNvSpPr/>
          <p:nvPr/>
        </p:nvSpPr>
        <p:spPr>
          <a:xfrm>
            <a:off x="6019800" y="3886200"/>
            <a:ext cx="609600" cy="0"/>
          </a:xfrm>
          <a:prstGeom prst="line">
            <a:avLst/>
          </a:prstGeom>
          <a:ln w="57150" cap="flat" cmpd="thinThick">
            <a:solidFill>
              <a:srgbClr val="FF0066"/>
            </a:solidFill>
            <a:prstDash val="solid"/>
            <a:miter/>
            <a:headEnd type="none" w="med" len="med"/>
            <a:tailEnd type="stealth" w="med" len="lg"/>
          </a:ln>
        </p:spPr>
      </p:sp>
      <p:sp>
        <p:nvSpPr>
          <p:cNvPr id="38931" name="Line 19"/>
          <p:cNvSpPr/>
          <p:nvPr/>
        </p:nvSpPr>
        <p:spPr>
          <a:xfrm flipH="1">
            <a:off x="1905000" y="4495800"/>
            <a:ext cx="5562600" cy="0"/>
          </a:xfrm>
          <a:prstGeom prst="line">
            <a:avLst/>
          </a:prstGeom>
          <a:ln w="57150" cap="flat" cmpd="thinThick">
            <a:solidFill>
              <a:srgbClr val="FF0066"/>
            </a:solidFill>
            <a:prstDash val="solid"/>
            <a:miter/>
            <a:headEnd type="none" w="med" len="med"/>
            <a:tailEnd type="stealth" w="med" len="lg"/>
          </a:ln>
        </p:spPr>
      </p:sp>
      <p:sp>
        <p:nvSpPr>
          <p:cNvPr id="38932" name="Line 20"/>
          <p:cNvSpPr/>
          <p:nvPr/>
        </p:nvSpPr>
        <p:spPr>
          <a:xfrm>
            <a:off x="1905000" y="4495800"/>
            <a:ext cx="0" cy="533400"/>
          </a:xfrm>
          <a:prstGeom prst="line">
            <a:avLst/>
          </a:prstGeom>
          <a:ln w="57150" cap="flat" cmpd="thinThick">
            <a:solidFill>
              <a:srgbClr val="FF0066"/>
            </a:solidFill>
            <a:prstDash val="solid"/>
            <a:miter/>
            <a:headEnd type="none" w="med" len="med"/>
            <a:tailEnd type="stealth" w="med" len="lg"/>
          </a:ln>
        </p:spPr>
      </p:sp>
      <p:sp>
        <p:nvSpPr>
          <p:cNvPr id="38933" name="Line 21"/>
          <p:cNvSpPr/>
          <p:nvPr/>
        </p:nvSpPr>
        <p:spPr>
          <a:xfrm>
            <a:off x="4572000" y="4495800"/>
            <a:ext cx="0" cy="533400"/>
          </a:xfrm>
          <a:prstGeom prst="line">
            <a:avLst/>
          </a:prstGeom>
          <a:ln w="57150" cap="flat" cmpd="thickThin">
            <a:solidFill>
              <a:srgbClr val="FF0066"/>
            </a:solidFill>
            <a:prstDash val="solid"/>
            <a:miter/>
            <a:headEnd type="none" w="med" len="med"/>
            <a:tailEnd type="stealth" w="med" len="lg"/>
          </a:ln>
        </p:spPr>
      </p:sp>
      <p:sp>
        <p:nvSpPr>
          <p:cNvPr id="38934" name="Text Box 22"/>
          <p:cNvSpPr txBox="1"/>
          <p:nvPr/>
        </p:nvSpPr>
        <p:spPr>
          <a:xfrm>
            <a:off x="3505200" y="2057400"/>
            <a:ext cx="457200" cy="457200"/>
          </a:xfrm>
          <a:prstGeom prst="rect">
            <a:avLst/>
          </a:prstGeom>
          <a:noFill/>
          <a:ln w="9525">
            <a:noFill/>
          </a:ln>
        </p:spPr>
        <p:txBody>
          <a:bodyPr anchor="t">
            <a:spAutoFit/>
          </a:bodyPr>
          <a:p>
            <a:pPr>
              <a:spcBef>
                <a:spcPct val="50000"/>
              </a:spcBef>
            </a:pPr>
            <a:r>
              <a:rPr lang="zh-CN" altLang="en-US" sz="2400" dirty="0">
                <a:solidFill>
                  <a:schemeClr val="folHlink"/>
                </a:solidFill>
                <a:latin typeface="Times New Roman" panose="02020603050405020304" pitchFamily="18" charset="0"/>
                <a:ea typeface="黑体" panose="02010609060101010101" pitchFamily="2" charset="-122"/>
              </a:rPr>
              <a:t>否</a:t>
            </a:r>
            <a:endParaRPr lang="zh-CN" altLang="en-US" sz="2400" dirty="0">
              <a:solidFill>
                <a:schemeClr val="folHlink"/>
              </a:solidFill>
              <a:latin typeface="Times New Roman" panose="02020603050405020304" pitchFamily="18" charset="0"/>
              <a:ea typeface="黑体" panose="02010609060101010101" pitchFamily="2" charset="-122"/>
            </a:endParaRPr>
          </a:p>
        </p:txBody>
      </p:sp>
      <p:sp>
        <p:nvSpPr>
          <p:cNvPr id="38935" name="Text Box 23"/>
          <p:cNvSpPr txBox="1"/>
          <p:nvPr/>
        </p:nvSpPr>
        <p:spPr>
          <a:xfrm>
            <a:off x="6019800" y="3429000"/>
            <a:ext cx="457200" cy="457200"/>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黑体" panose="02010609060101010101" pitchFamily="2" charset="-122"/>
              </a:rPr>
              <a:t>是</a:t>
            </a:r>
            <a:endParaRPr lang="zh-CN" altLang="en-US" sz="2400" dirty="0">
              <a:latin typeface="Times New Roman" panose="02020603050405020304" pitchFamily="18" charset="0"/>
              <a:ea typeface="黑体" panose="02010609060101010101" pitchFamily="2" charset="-122"/>
            </a:endParaRPr>
          </a:p>
        </p:txBody>
      </p:sp>
      <p:sp>
        <p:nvSpPr>
          <p:cNvPr id="38936" name="Text Box 24"/>
          <p:cNvSpPr txBox="1"/>
          <p:nvPr/>
        </p:nvSpPr>
        <p:spPr>
          <a:xfrm>
            <a:off x="3429000" y="3505200"/>
            <a:ext cx="457200" cy="457200"/>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黑体" panose="02010609060101010101" pitchFamily="2" charset="-122"/>
              </a:rPr>
              <a:t>是</a:t>
            </a:r>
            <a:endParaRPr lang="zh-CN" altLang="en-US" sz="2400" dirty="0">
              <a:latin typeface="Times New Roman" panose="02020603050405020304" pitchFamily="18" charset="0"/>
              <a:ea typeface="黑体" panose="02010609060101010101" pitchFamily="2" charset="-122"/>
            </a:endParaRPr>
          </a:p>
        </p:txBody>
      </p:sp>
      <p:sp>
        <p:nvSpPr>
          <p:cNvPr id="38937" name="Text Box 25"/>
          <p:cNvSpPr txBox="1"/>
          <p:nvPr/>
        </p:nvSpPr>
        <p:spPr>
          <a:xfrm>
            <a:off x="1981200" y="2895600"/>
            <a:ext cx="457200" cy="457200"/>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是</a:t>
            </a:r>
            <a:endParaRPr lang="zh-CN" altLang="en-US" sz="2400" dirty="0">
              <a:latin typeface="Times New Roman" panose="02020603050405020304" pitchFamily="18" charset="0"/>
              <a:ea typeface="宋体" panose="02010600030101010101" pitchFamily="2" charset="-122"/>
            </a:endParaRPr>
          </a:p>
        </p:txBody>
      </p:sp>
      <p:sp>
        <p:nvSpPr>
          <p:cNvPr id="38938" name="Text Box 26"/>
          <p:cNvSpPr txBox="1"/>
          <p:nvPr/>
        </p:nvSpPr>
        <p:spPr>
          <a:xfrm>
            <a:off x="4572000" y="2819400"/>
            <a:ext cx="457200" cy="457200"/>
          </a:xfrm>
          <a:prstGeom prst="rect">
            <a:avLst/>
          </a:prstGeom>
          <a:noFill/>
          <a:ln w="9525">
            <a:noFill/>
          </a:ln>
        </p:spPr>
        <p:txBody>
          <a:bodyPr anchor="t">
            <a:spAutoFit/>
          </a:bodyPr>
          <a:p>
            <a:pPr>
              <a:spcBef>
                <a:spcPct val="50000"/>
              </a:spcBef>
            </a:pPr>
            <a:r>
              <a:rPr lang="zh-CN" altLang="en-US" sz="2400" dirty="0">
                <a:solidFill>
                  <a:schemeClr val="folHlink"/>
                </a:solidFill>
                <a:latin typeface="Times New Roman" panose="02020603050405020304" pitchFamily="18" charset="0"/>
                <a:ea typeface="黑体" panose="02010609060101010101" pitchFamily="2" charset="-122"/>
              </a:rPr>
              <a:t>否</a:t>
            </a:r>
            <a:endParaRPr lang="zh-CN" altLang="en-US" sz="2400" dirty="0">
              <a:solidFill>
                <a:schemeClr val="folHlink"/>
              </a:solidFill>
              <a:latin typeface="Times New Roman" panose="02020603050405020304" pitchFamily="18" charset="0"/>
              <a:ea typeface="黑体" panose="02010609060101010101" pitchFamily="2" charset="-122"/>
            </a:endParaRPr>
          </a:p>
        </p:txBody>
      </p:sp>
      <p:sp>
        <p:nvSpPr>
          <p:cNvPr id="38939" name="Text Box 27"/>
          <p:cNvSpPr txBox="1"/>
          <p:nvPr/>
        </p:nvSpPr>
        <p:spPr>
          <a:xfrm>
            <a:off x="3505200" y="2819400"/>
            <a:ext cx="457200" cy="457200"/>
          </a:xfrm>
          <a:prstGeom prst="rect">
            <a:avLst/>
          </a:prstGeom>
          <a:noFill/>
          <a:ln w="9525">
            <a:noFill/>
          </a:ln>
        </p:spPr>
        <p:txBody>
          <a:bodyPr anchor="t">
            <a:spAutoFit/>
          </a:bodyPr>
          <a:p>
            <a:pPr>
              <a:spcBef>
                <a:spcPct val="50000"/>
              </a:spcBef>
            </a:pPr>
            <a:r>
              <a:rPr lang="zh-CN" altLang="en-US" sz="2400" dirty="0">
                <a:solidFill>
                  <a:schemeClr val="folHlink"/>
                </a:solidFill>
                <a:latin typeface="Times New Roman" panose="02020603050405020304" pitchFamily="18" charset="0"/>
                <a:ea typeface="黑体" panose="02010609060101010101" pitchFamily="2" charset="-122"/>
              </a:rPr>
              <a:t>否</a:t>
            </a:r>
            <a:endParaRPr lang="zh-CN" altLang="en-US" sz="2400" dirty="0">
              <a:solidFill>
                <a:schemeClr val="folHlink"/>
              </a:solidFill>
              <a:latin typeface="Times New Roman" panose="02020603050405020304" pitchFamily="18" charset="0"/>
              <a:ea typeface="黑体" panose="02010609060101010101" pitchFamily="2" charset="-122"/>
            </a:endParaRPr>
          </a:p>
        </p:txBody>
      </p:sp>
      <p:sp>
        <p:nvSpPr>
          <p:cNvPr id="85020" name="AutoShape 28">
            <a:hlinkClick r:id="" action="ppaction://noaction"/>
          </p:cNvPr>
          <p:cNvSpPr/>
          <p:nvPr/>
        </p:nvSpPr>
        <p:spPr>
          <a:xfrm>
            <a:off x="7391400" y="6477000"/>
            <a:ext cx="304800" cy="228600"/>
          </a:xfrm>
          <a:prstGeom prst="actionButtonBeginning">
            <a:avLst/>
          </a:prstGeom>
          <a:solidFill>
            <a:schemeClr val="bg1"/>
          </a:solidFill>
          <a:ln w="9525" cap="flat" cmpd="sng">
            <a:solidFill>
              <a:schemeClr val="tx1"/>
            </a:solidFill>
            <a:prstDash val="solid"/>
            <a:miter/>
            <a:headEnd type="none" w="sm" len="sm"/>
            <a:tailEnd type="none" w="sm" len="sm"/>
          </a:ln>
        </p:spPr>
        <p:txBody>
          <a:bodyPr wrap="none" anchor="ctr"/>
          <a:p>
            <a:pPr algn="ctr"/>
            <a:endParaRPr lang="zh-CN" altLang="zh-CN" sz="2400" u="sng" dirty="0">
              <a:latin typeface="Times New Roman" panose="02020603050405020304" pitchFamily="18" charset="0"/>
              <a:ea typeface="宋体" panose="02010600030101010101" pitchFamily="2" charset="-122"/>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RACECA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22"/>
                                        </p:tgtEl>
                                        <p:attrNameLst>
                                          <p:attrName>style.visibility</p:attrName>
                                        </p:attrNameLst>
                                      </p:cBhvr>
                                      <p:to>
                                        <p:strVal val="visible"/>
                                      </p:to>
                                    </p:set>
                                    <p:anim calcmode="lin" valueType="num">
                                      <p:cBhvr additive="base">
                                        <p:cTn id="13" dur="500" fill="hold"/>
                                        <p:tgtEl>
                                          <p:spTgt spid="38922"/>
                                        </p:tgtEl>
                                        <p:attrNameLst>
                                          <p:attrName>ppt_x</p:attrName>
                                        </p:attrNameLst>
                                      </p:cBhvr>
                                      <p:tavLst>
                                        <p:tav tm="0">
                                          <p:val>
                                            <p:strVal val="0-#ppt_w/2"/>
                                          </p:val>
                                        </p:tav>
                                        <p:tav tm="100000">
                                          <p:val>
                                            <p:strVal val="#ppt_x"/>
                                          </p:val>
                                        </p:tav>
                                      </p:tavLst>
                                    </p:anim>
                                    <p:anim calcmode="lin" valueType="num">
                                      <p:cBhvr additive="base">
                                        <p:cTn id="14" dur="500" fill="hold"/>
                                        <p:tgtEl>
                                          <p:spTgt spid="389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17" presetClass="entr" presetSubtype="1" fill="hold" nodeType="clickEffect">
                                  <p:stCondLst>
                                    <p:cond delay="0"/>
                                  </p:stCondLst>
                                  <p:childTnLst>
                                    <p:set>
                                      <p:cBhvr>
                                        <p:cTn id="18" dur="1" fill="hold">
                                          <p:stCondLst>
                                            <p:cond delay="0"/>
                                          </p:stCondLst>
                                        </p:cTn>
                                        <p:tgtEl>
                                          <p:spTgt spid="38927"/>
                                        </p:tgtEl>
                                        <p:attrNameLst>
                                          <p:attrName>style.visibility</p:attrName>
                                        </p:attrNameLst>
                                      </p:cBhvr>
                                      <p:to>
                                        <p:strVal val="visible"/>
                                      </p:to>
                                    </p:set>
                                    <p:anim calcmode="lin" valueType="num">
                                      <p:cBhvr>
                                        <p:cTn id="19" dur="500" fill="hold"/>
                                        <p:tgtEl>
                                          <p:spTgt spid="38927"/>
                                        </p:tgtEl>
                                        <p:attrNameLst>
                                          <p:attrName>ppt_x</p:attrName>
                                        </p:attrNameLst>
                                      </p:cBhvr>
                                      <p:tavLst>
                                        <p:tav tm="0">
                                          <p:val>
                                            <p:strVal val="#ppt_x"/>
                                          </p:val>
                                        </p:tav>
                                        <p:tav tm="100000">
                                          <p:val>
                                            <p:strVal val="#ppt_x"/>
                                          </p:val>
                                        </p:tav>
                                      </p:tavLst>
                                    </p:anim>
                                    <p:anim calcmode="lin" valueType="num">
                                      <p:cBhvr>
                                        <p:cTn id="20" dur="500" fill="hold"/>
                                        <p:tgtEl>
                                          <p:spTgt spid="38927"/>
                                        </p:tgtEl>
                                        <p:attrNameLst>
                                          <p:attrName>ppt_y</p:attrName>
                                        </p:attrNameLst>
                                      </p:cBhvr>
                                      <p:tavLst>
                                        <p:tav tm="0">
                                          <p:val>
                                            <p:strVal val="#ppt_y-#ppt_h/2"/>
                                          </p:val>
                                        </p:tav>
                                        <p:tav tm="100000">
                                          <p:val>
                                            <p:strVal val="#ppt_y"/>
                                          </p:val>
                                        </p:tav>
                                      </p:tavLst>
                                    </p:anim>
                                    <p:anim calcmode="lin" valueType="num">
                                      <p:cBhvr>
                                        <p:cTn id="21" dur="500" fill="hold"/>
                                        <p:tgtEl>
                                          <p:spTgt spid="38927"/>
                                        </p:tgtEl>
                                        <p:attrNameLst>
                                          <p:attrName>ppt_w</p:attrName>
                                        </p:attrNameLst>
                                      </p:cBhvr>
                                      <p:tavLst>
                                        <p:tav tm="0">
                                          <p:val>
                                            <p:strVal val="#ppt_w"/>
                                          </p:val>
                                        </p:tav>
                                        <p:tav tm="100000">
                                          <p:val>
                                            <p:strVal val="#ppt_w"/>
                                          </p:val>
                                        </p:tav>
                                      </p:tavLst>
                                    </p:anim>
                                    <p:anim calcmode="lin" valueType="num">
                                      <p:cBhvr>
                                        <p:cTn id="22" dur="500" fill="hold"/>
                                        <p:tgtEl>
                                          <p:spTgt spid="38927"/>
                                        </p:tgtEl>
                                        <p:attrNameLst>
                                          <p:attrName>ppt_h</p:attrName>
                                        </p:attrNameLst>
                                      </p:cBhvr>
                                      <p:tavLst>
                                        <p:tav tm="0">
                                          <p:val>
                                            <p:fltVal val="0.00000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38937"/>
                                        </p:tgtEl>
                                        <p:attrNameLst>
                                          <p:attrName>style.visibility</p:attrName>
                                        </p:attrNameLst>
                                      </p:cBhvr>
                                      <p:to>
                                        <p:strVal val="visible"/>
                                      </p:to>
                                    </p:set>
                                    <p:anim calcmode="lin" valueType="num">
                                      <p:cBhvr>
                                        <p:cTn id="27" dur="500" fill="hold"/>
                                        <p:tgtEl>
                                          <p:spTgt spid="38937"/>
                                        </p:tgtEl>
                                        <p:attrNameLst>
                                          <p:attrName>ppt_w</p:attrName>
                                        </p:attrNameLst>
                                      </p:cBhvr>
                                      <p:tavLst>
                                        <p:tav tm="0">
                                          <p:val>
                                            <p:fltVal val="0.000000"/>
                                          </p:val>
                                        </p:tav>
                                        <p:tav tm="100000">
                                          <p:val>
                                            <p:strVal val="#ppt_w"/>
                                          </p:val>
                                        </p:tav>
                                      </p:tavLst>
                                    </p:anim>
                                    <p:anim calcmode="lin" valueType="num">
                                      <p:cBhvr>
                                        <p:cTn id="28" dur="500" fill="hold"/>
                                        <p:tgtEl>
                                          <p:spTgt spid="38937"/>
                                        </p:tgtEl>
                                        <p:attrNameLst>
                                          <p:attrName>ppt_h</p:attrName>
                                        </p:attrNameLst>
                                      </p:cBhvr>
                                      <p:tavLst>
                                        <p:tav tm="0">
                                          <p:val>
                                            <p:fltVal val="0.00000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8919"/>
                                        </p:tgtEl>
                                        <p:attrNameLst>
                                          <p:attrName>style.visibility</p:attrName>
                                        </p:attrNameLst>
                                      </p:cBhvr>
                                      <p:to>
                                        <p:strVal val="visible"/>
                                      </p:to>
                                    </p:set>
                                    <p:animEffect transition="in" filter="blinds(horizontal)">
                                      <p:cBhvr>
                                        <p:cTn id="33" dur="500"/>
                                        <p:tgtEl>
                                          <p:spTgt spid="38919"/>
                                        </p:tgtEl>
                                      </p:cBhvr>
                                    </p:animEffect>
                                  </p:childTnLst>
                                  <p:subTnLst>
                                    <p:audio>
                                      <p:cMediaNode>
                                        <p:cTn display="0" masterRel="sameClick">
                                          <p:stCondLst>
                                            <p:cond evt="begin" delay="0">
                                              <p:tn val="31"/>
                                            </p:cond>
                                          </p:stCondLst>
                                          <p:endCondLst>
                                            <p:cond evt="onStopAudio" delay="0">
                                              <p:tgtEl>
                                                <p:sldTgt/>
                                              </p:tgtEl>
                                            </p:cond>
                                          </p:endCondLst>
                                        </p:cTn>
                                        <p:tgtEl>
                                          <p:sndTgt r:embed="rId3" name="chimes.wav"/>
                                        </p:tgtEl>
                                      </p:cMediaNode>
                                    </p:audio>
                                  </p:subTnLst>
                                </p:cTn>
                              </p:par>
                            </p:childTnLst>
                          </p:cTn>
                        </p:par>
                      </p:childTnLst>
                    </p:cTn>
                  </p:par>
                  <p:par>
                    <p:cTn id="34" fill="hold">
                      <p:stCondLst>
                        <p:cond delay="indefinite"/>
                      </p:stCondLst>
                      <p:childTnLst>
                        <p:par>
                          <p:cTn id="35" fill="hold">
                            <p:stCondLst>
                              <p:cond delay="0"/>
                            </p:stCondLst>
                            <p:childTnLst>
                              <p:par>
                                <p:cTn id="36" presetID="17" presetClass="entr" presetSubtype="8" fill="hold" nodeType="clickEffect">
                                  <p:stCondLst>
                                    <p:cond delay="0"/>
                                  </p:stCondLst>
                                  <p:childTnLst>
                                    <p:set>
                                      <p:cBhvr>
                                        <p:cTn id="37" dur="1" fill="hold">
                                          <p:stCondLst>
                                            <p:cond delay="0"/>
                                          </p:stCondLst>
                                        </p:cTn>
                                        <p:tgtEl>
                                          <p:spTgt spid="38928"/>
                                        </p:tgtEl>
                                        <p:attrNameLst>
                                          <p:attrName>style.visibility</p:attrName>
                                        </p:attrNameLst>
                                      </p:cBhvr>
                                      <p:to>
                                        <p:strVal val="visible"/>
                                      </p:to>
                                    </p:set>
                                    <p:anim calcmode="lin" valueType="num">
                                      <p:cBhvr>
                                        <p:cTn id="38" dur="500" fill="hold"/>
                                        <p:tgtEl>
                                          <p:spTgt spid="38928"/>
                                        </p:tgtEl>
                                        <p:attrNameLst>
                                          <p:attrName>ppt_x</p:attrName>
                                        </p:attrNameLst>
                                      </p:cBhvr>
                                      <p:tavLst>
                                        <p:tav tm="0">
                                          <p:val>
                                            <p:strVal val="#ppt_x-#ppt_w/2"/>
                                          </p:val>
                                        </p:tav>
                                        <p:tav tm="100000">
                                          <p:val>
                                            <p:strVal val="#ppt_x"/>
                                          </p:val>
                                        </p:tav>
                                      </p:tavLst>
                                    </p:anim>
                                    <p:anim calcmode="lin" valueType="num">
                                      <p:cBhvr>
                                        <p:cTn id="39" dur="500" fill="hold"/>
                                        <p:tgtEl>
                                          <p:spTgt spid="38928"/>
                                        </p:tgtEl>
                                        <p:attrNameLst>
                                          <p:attrName>ppt_y</p:attrName>
                                        </p:attrNameLst>
                                      </p:cBhvr>
                                      <p:tavLst>
                                        <p:tav tm="0">
                                          <p:val>
                                            <p:strVal val="#ppt_y"/>
                                          </p:val>
                                        </p:tav>
                                        <p:tav tm="100000">
                                          <p:val>
                                            <p:strVal val="#ppt_y"/>
                                          </p:val>
                                        </p:tav>
                                      </p:tavLst>
                                    </p:anim>
                                    <p:anim calcmode="lin" valueType="num">
                                      <p:cBhvr>
                                        <p:cTn id="40" dur="500" fill="hold"/>
                                        <p:tgtEl>
                                          <p:spTgt spid="38928"/>
                                        </p:tgtEl>
                                        <p:attrNameLst>
                                          <p:attrName>ppt_w</p:attrName>
                                        </p:attrNameLst>
                                      </p:cBhvr>
                                      <p:tavLst>
                                        <p:tav tm="0">
                                          <p:val>
                                            <p:fltVal val="0.000000"/>
                                          </p:val>
                                        </p:tav>
                                        <p:tav tm="100000">
                                          <p:val>
                                            <p:strVal val="#ppt_w"/>
                                          </p:val>
                                        </p:tav>
                                      </p:tavLst>
                                    </p:anim>
                                    <p:anim calcmode="lin" valueType="num">
                                      <p:cBhvr>
                                        <p:cTn id="41" dur="500" fill="hold"/>
                                        <p:tgtEl>
                                          <p:spTgt spid="3892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4" name="whoosh.wav"/>
                                        </p:tgtEl>
                                      </p:cMediaNode>
                                    </p:audio>
                                  </p:sub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38936"/>
                                        </p:tgtEl>
                                        <p:attrNameLst>
                                          <p:attrName>style.visibility</p:attrName>
                                        </p:attrNameLst>
                                      </p:cBhvr>
                                      <p:to>
                                        <p:strVal val="visible"/>
                                      </p:to>
                                    </p:set>
                                    <p:anim calcmode="lin" valueType="num">
                                      <p:cBhvr>
                                        <p:cTn id="46" dur="500" fill="hold"/>
                                        <p:tgtEl>
                                          <p:spTgt spid="38936"/>
                                        </p:tgtEl>
                                        <p:attrNameLst>
                                          <p:attrName>ppt_w</p:attrName>
                                        </p:attrNameLst>
                                      </p:cBhvr>
                                      <p:tavLst>
                                        <p:tav tm="0">
                                          <p:val>
                                            <p:fltVal val="0.000000"/>
                                          </p:val>
                                        </p:tav>
                                        <p:tav tm="100000">
                                          <p:val>
                                            <p:strVal val="#ppt_w"/>
                                          </p:val>
                                        </p:tav>
                                      </p:tavLst>
                                    </p:anim>
                                    <p:anim calcmode="lin" valueType="num">
                                      <p:cBhvr>
                                        <p:cTn id="47" dur="500" fill="hold"/>
                                        <p:tgtEl>
                                          <p:spTgt spid="38936"/>
                                        </p:tgtEl>
                                        <p:attrNameLst>
                                          <p:attrName>ppt_h</p:attrName>
                                        </p:attrNameLst>
                                      </p:cBhvr>
                                      <p:tavLst>
                                        <p:tav tm="0">
                                          <p:val>
                                            <p:fltVal val="0.000000"/>
                                          </p:val>
                                        </p:tav>
                                        <p:tav tm="100000">
                                          <p:val>
                                            <p:strVal val="#ppt_h"/>
                                          </p:val>
                                        </p:tav>
                                      </p:tavLst>
                                    </p:anim>
                                  </p:childTnLst>
                                  <p:subTnLst>
                                    <p:cmd type="evt" cmd="onstopaudio">
                                      <p:cBhvr>
                                        <p:cTn display="0" masterRel="sameClick">
                                          <p:stCondLst>
                                            <p:cond evt="begin" delay="0">
                                              <p:tn val="44"/>
                                            </p:cond>
                                          </p:stCondLst>
                                        </p:cTn>
                                        <p:tgtEl>
                                          <p:sldTgt/>
                                        </p:tgtEl>
                                      </p:cBhvr>
                                    </p:cmd>
                                  </p:sub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8920"/>
                                        </p:tgtEl>
                                        <p:attrNameLst>
                                          <p:attrName>style.visibility</p:attrName>
                                        </p:attrNameLst>
                                      </p:cBhvr>
                                      <p:to>
                                        <p:strVal val="visible"/>
                                      </p:to>
                                    </p:set>
                                    <p:animEffect transition="in" filter="blinds(horizontal)">
                                      <p:cBhvr>
                                        <p:cTn id="52" dur="500"/>
                                        <p:tgtEl>
                                          <p:spTgt spid="38920"/>
                                        </p:tgtEl>
                                      </p:cBhvr>
                                    </p:animEffect>
                                  </p:childTnLst>
                                  <p:subTnLst>
                                    <p:audio>
                                      <p:cMediaNode>
                                        <p:cTn display="0" masterRel="sameClick">
                                          <p:stCondLst>
                                            <p:cond evt="begin" delay="0">
                                              <p:tn val="50"/>
                                            </p:cond>
                                          </p:stCondLst>
                                          <p:endCondLst>
                                            <p:cond evt="onStopAudio" delay="0">
                                              <p:tgtEl>
                                                <p:sldTgt/>
                                              </p:tgtEl>
                                            </p:cond>
                                          </p:endCondLst>
                                        </p:cTn>
                                        <p:tgtEl>
                                          <p:sndTgt r:embed="rId3" name="chimes.wav"/>
                                        </p:tgtEl>
                                      </p:cMediaNode>
                                    </p:audio>
                                  </p:sub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38930"/>
                                        </p:tgtEl>
                                        <p:attrNameLst>
                                          <p:attrName>style.visibility</p:attrName>
                                        </p:attrNameLst>
                                      </p:cBhvr>
                                      <p:to>
                                        <p:strVal val="visible"/>
                                      </p:to>
                                    </p:set>
                                    <p:anim calcmode="lin" valueType="num">
                                      <p:cBhvr>
                                        <p:cTn id="57" dur="500" fill="hold"/>
                                        <p:tgtEl>
                                          <p:spTgt spid="38930"/>
                                        </p:tgtEl>
                                        <p:attrNameLst>
                                          <p:attrName>ppt_x</p:attrName>
                                        </p:attrNameLst>
                                      </p:cBhvr>
                                      <p:tavLst>
                                        <p:tav tm="0">
                                          <p:val>
                                            <p:strVal val="#ppt_x-#ppt_w/2"/>
                                          </p:val>
                                        </p:tav>
                                        <p:tav tm="100000">
                                          <p:val>
                                            <p:strVal val="#ppt_x"/>
                                          </p:val>
                                        </p:tav>
                                      </p:tavLst>
                                    </p:anim>
                                    <p:anim calcmode="lin" valueType="num">
                                      <p:cBhvr>
                                        <p:cTn id="58" dur="500" fill="hold"/>
                                        <p:tgtEl>
                                          <p:spTgt spid="38930"/>
                                        </p:tgtEl>
                                        <p:attrNameLst>
                                          <p:attrName>ppt_y</p:attrName>
                                        </p:attrNameLst>
                                      </p:cBhvr>
                                      <p:tavLst>
                                        <p:tav tm="0">
                                          <p:val>
                                            <p:strVal val="#ppt_y"/>
                                          </p:val>
                                        </p:tav>
                                        <p:tav tm="100000">
                                          <p:val>
                                            <p:strVal val="#ppt_y"/>
                                          </p:val>
                                        </p:tav>
                                      </p:tavLst>
                                    </p:anim>
                                    <p:anim calcmode="lin" valueType="num">
                                      <p:cBhvr>
                                        <p:cTn id="59" dur="500" fill="hold"/>
                                        <p:tgtEl>
                                          <p:spTgt spid="38930"/>
                                        </p:tgtEl>
                                        <p:attrNameLst>
                                          <p:attrName>ppt_w</p:attrName>
                                        </p:attrNameLst>
                                      </p:cBhvr>
                                      <p:tavLst>
                                        <p:tav tm="0">
                                          <p:val>
                                            <p:fltVal val="0.000000"/>
                                          </p:val>
                                        </p:tav>
                                        <p:tav tm="100000">
                                          <p:val>
                                            <p:strVal val="#ppt_w"/>
                                          </p:val>
                                        </p:tav>
                                      </p:tavLst>
                                    </p:anim>
                                    <p:anim calcmode="lin" valueType="num">
                                      <p:cBhvr>
                                        <p:cTn id="60" dur="500" fill="hold"/>
                                        <p:tgtEl>
                                          <p:spTgt spid="38930"/>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8935"/>
                                        </p:tgtEl>
                                        <p:attrNameLst>
                                          <p:attrName>style.visibility</p:attrName>
                                        </p:attrNameLst>
                                      </p:cBhvr>
                                      <p:to>
                                        <p:strVal val="visible"/>
                                      </p:to>
                                    </p:set>
                                    <p:animEffect transition="in" filter="blinds(horizontal)">
                                      <p:cBhvr>
                                        <p:cTn id="65" dur="500"/>
                                        <p:tgtEl>
                                          <p:spTgt spid="38935"/>
                                        </p:tgtEl>
                                      </p:cBhvr>
                                    </p:animEffect>
                                  </p:childTnLst>
                                  <p:subTnLst>
                                    <p:audio>
                                      <p:cMediaNode>
                                        <p:cTn display="0" masterRel="sameClick">
                                          <p:stCondLst>
                                            <p:cond evt="begin" delay="0">
                                              <p:tn val="63"/>
                                            </p:cond>
                                          </p:stCondLst>
                                          <p:endCondLst>
                                            <p:cond evt="onStopAudio" delay="0">
                                              <p:tgtEl>
                                                <p:sldTgt/>
                                              </p:tgtEl>
                                            </p:cond>
                                          </p:endCondLst>
                                        </p:cTn>
                                        <p:tgtEl>
                                          <p:sndTgt r:embed="rId3" name="chimes.wav"/>
                                        </p:tgtEl>
                                      </p:cMediaNode>
                                    </p:audio>
                                  </p:sub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8921"/>
                                        </p:tgtEl>
                                        <p:attrNameLst>
                                          <p:attrName>style.visibility</p:attrName>
                                        </p:attrNameLst>
                                      </p:cBhvr>
                                      <p:to>
                                        <p:strVal val="visible"/>
                                      </p:to>
                                    </p:set>
                                    <p:animEffect transition="in" filter="blinds(horizontal)">
                                      <p:cBhvr>
                                        <p:cTn id="70" dur="500"/>
                                        <p:tgtEl>
                                          <p:spTgt spid="38921"/>
                                        </p:tgtEl>
                                      </p:cBhvr>
                                    </p:animEffect>
                                  </p:childTnLst>
                                  <p:subTnLst>
                                    <p:audio>
                                      <p:cMediaNode>
                                        <p:cTn display="0" masterRel="sameClick">
                                          <p:stCondLst>
                                            <p:cond evt="begin" delay="0">
                                              <p:tn val="68"/>
                                            </p:cond>
                                          </p:stCondLst>
                                          <p:endCondLst>
                                            <p:cond evt="onStopAudio" delay="0">
                                              <p:tgtEl>
                                                <p:sldTgt/>
                                              </p:tgtEl>
                                            </p:cond>
                                          </p:endCondLst>
                                        </p:cTn>
                                        <p:tgtEl>
                                          <p:sndTgt r:embed="rId3" name="chimes.wav"/>
                                        </p:tgtEl>
                                      </p:cMediaNode>
                                    </p:audio>
                                  </p:subTnLst>
                                </p:cTn>
                              </p:par>
                            </p:childTnLst>
                          </p:cTn>
                        </p:par>
                      </p:childTnLst>
                    </p:cTn>
                  </p:par>
                  <p:par>
                    <p:cTn id="71" fill="hold">
                      <p:stCondLst>
                        <p:cond delay="indefinite"/>
                      </p:stCondLst>
                      <p:childTnLst>
                        <p:par>
                          <p:cTn id="72" fill="hold">
                            <p:stCondLst>
                              <p:cond delay="0"/>
                            </p:stCondLst>
                            <p:childTnLst>
                              <p:par>
                                <p:cTn id="73" presetID="17" presetClass="entr" presetSubtype="1" fill="hold" nodeType="clickEffect">
                                  <p:stCondLst>
                                    <p:cond delay="0"/>
                                  </p:stCondLst>
                                  <p:childTnLst>
                                    <p:set>
                                      <p:cBhvr>
                                        <p:cTn id="74" dur="1" fill="hold">
                                          <p:stCondLst>
                                            <p:cond delay="0"/>
                                          </p:stCondLst>
                                        </p:cTn>
                                        <p:tgtEl>
                                          <p:spTgt spid="38924"/>
                                        </p:tgtEl>
                                        <p:attrNameLst>
                                          <p:attrName>style.visibility</p:attrName>
                                        </p:attrNameLst>
                                      </p:cBhvr>
                                      <p:to>
                                        <p:strVal val="visible"/>
                                      </p:to>
                                    </p:set>
                                    <p:anim calcmode="lin" valueType="num">
                                      <p:cBhvr>
                                        <p:cTn id="75" dur="500" fill="hold"/>
                                        <p:tgtEl>
                                          <p:spTgt spid="38924"/>
                                        </p:tgtEl>
                                        <p:attrNameLst>
                                          <p:attrName>ppt_x</p:attrName>
                                        </p:attrNameLst>
                                      </p:cBhvr>
                                      <p:tavLst>
                                        <p:tav tm="0">
                                          <p:val>
                                            <p:strVal val="#ppt_x"/>
                                          </p:val>
                                        </p:tav>
                                        <p:tav tm="100000">
                                          <p:val>
                                            <p:strVal val="#ppt_x"/>
                                          </p:val>
                                        </p:tav>
                                      </p:tavLst>
                                    </p:anim>
                                    <p:anim calcmode="lin" valueType="num">
                                      <p:cBhvr>
                                        <p:cTn id="76" dur="500" fill="hold"/>
                                        <p:tgtEl>
                                          <p:spTgt spid="38924"/>
                                        </p:tgtEl>
                                        <p:attrNameLst>
                                          <p:attrName>ppt_y</p:attrName>
                                        </p:attrNameLst>
                                      </p:cBhvr>
                                      <p:tavLst>
                                        <p:tav tm="0">
                                          <p:val>
                                            <p:strVal val="#ppt_y-#ppt_h/2"/>
                                          </p:val>
                                        </p:tav>
                                        <p:tav tm="100000">
                                          <p:val>
                                            <p:strVal val="#ppt_y"/>
                                          </p:val>
                                        </p:tav>
                                      </p:tavLst>
                                    </p:anim>
                                    <p:anim calcmode="lin" valueType="num">
                                      <p:cBhvr>
                                        <p:cTn id="77" dur="500" fill="hold"/>
                                        <p:tgtEl>
                                          <p:spTgt spid="38924"/>
                                        </p:tgtEl>
                                        <p:attrNameLst>
                                          <p:attrName>ppt_w</p:attrName>
                                        </p:attrNameLst>
                                      </p:cBhvr>
                                      <p:tavLst>
                                        <p:tav tm="0">
                                          <p:val>
                                            <p:strVal val="#ppt_w"/>
                                          </p:val>
                                        </p:tav>
                                        <p:tav tm="100000">
                                          <p:val>
                                            <p:strVal val="#ppt_w"/>
                                          </p:val>
                                        </p:tav>
                                      </p:tavLst>
                                    </p:anim>
                                    <p:anim calcmode="lin" valueType="num">
                                      <p:cBhvr>
                                        <p:cTn id="78" dur="500" fill="hold"/>
                                        <p:tgtEl>
                                          <p:spTgt spid="38924"/>
                                        </p:tgtEl>
                                        <p:attrNameLst>
                                          <p:attrName>ppt_h</p:attrName>
                                        </p:attrNameLst>
                                      </p:cBhvr>
                                      <p:tavLst>
                                        <p:tav tm="0">
                                          <p:val>
                                            <p:fltVal val="0.00000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38918"/>
                                        </p:tgtEl>
                                        <p:attrNameLst>
                                          <p:attrName>style.visibility</p:attrName>
                                        </p:attrNameLst>
                                      </p:cBhvr>
                                      <p:to>
                                        <p:strVal val="visible"/>
                                      </p:to>
                                    </p:set>
                                    <p:animEffect transition="in" filter="blinds(horizontal)">
                                      <p:cBhvr>
                                        <p:cTn id="83" dur="500"/>
                                        <p:tgtEl>
                                          <p:spTgt spid="38918"/>
                                        </p:tgtEl>
                                      </p:cBhvr>
                                    </p:animEffect>
                                  </p:childTnLst>
                                  <p:subTnLst>
                                    <p:audio>
                                      <p:cMediaNode>
                                        <p:cTn display="0" masterRel="sameClick">
                                          <p:stCondLst>
                                            <p:cond evt="begin" delay="0">
                                              <p:tn val="81"/>
                                            </p:cond>
                                          </p:stCondLst>
                                          <p:endCondLst>
                                            <p:cond evt="onStopAudio" delay="0">
                                              <p:tgtEl>
                                                <p:sldTgt/>
                                              </p:tgtEl>
                                            </p:cond>
                                          </p:endCondLst>
                                        </p:cTn>
                                        <p:tgtEl>
                                          <p:sndTgt r:embed="rId3" name="chimes.wav"/>
                                        </p:tgtEl>
                                      </p:cMediaNode>
                                    </p:audio>
                                  </p:subTnLst>
                                </p:cTn>
                              </p:par>
                            </p:childTnLst>
                          </p:cTn>
                        </p:par>
                      </p:childTnLst>
                    </p:cTn>
                  </p:par>
                  <p:par>
                    <p:cTn id="84" fill="hold">
                      <p:stCondLst>
                        <p:cond delay="indefinite"/>
                      </p:stCondLst>
                      <p:childTnLst>
                        <p:par>
                          <p:cTn id="85" fill="hold">
                            <p:stCondLst>
                              <p:cond delay="0"/>
                            </p:stCondLst>
                            <p:childTnLst>
                              <p:par>
                                <p:cTn id="86" presetID="17" presetClass="entr" presetSubtype="2" fill="hold" nodeType="clickEffect">
                                  <p:stCondLst>
                                    <p:cond delay="0"/>
                                  </p:stCondLst>
                                  <p:childTnLst>
                                    <p:set>
                                      <p:cBhvr>
                                        <p:cTn id="87" dur="1" fill="hold">
                                          <p:stCondLst>
                                            <p:cond delay="0"/>
                                          </p:stCondLst>
                                        </p:cTn>
                                        <p:tgtEl>
                                          <p:spTgt spid="38931"/>
                                        </p:tgtEl>
                                        <p:attrNameLst>
                                          <p:attrName>style.visibility</p:attrName>
                                        </p:attrNameLst>
                                      </p:cBhvr>
                                      <p:to>
                                        <p:strVal val="visible"/>
                                      </p:to>
                                    </p:set>
                                    <p:anim calcmode="lin" valueType="num">
                                      <p:cBhvr>
                                        <p:cTn id="88" dur="500" fill="hold"/>
                                        <p:tgtEl>
                                          <p:spTgt spid="38931"/>
                                        </p:tgtEl>
                                        <p:attrNameLst>
                                          <p:attrName>ppt_x</p:attrName>
                                        </p:attrNameLst>
                                      </p:cBhvr>
                                      <p:tavLst>
                                        <p:tav tm="0">
                                          <p:val>
                                            <p:strVal val="#ppt_x+#ppt_w/2"/>
                                          </p:val>
                                        </p:tav>
                                        <p:tav tm="100000">
                                          <p:val>
                                            <p:strVal val="#ppt_x"/>
                                          </p:val>
                                        </p:tav>
                                      </p:tavLst>
                                    </p:anim>
                                    <p:anim calcmode="lin" valueType="num">
                                      <p:cBhvr>
                                        <p:cTn id="89" dur="500" fill="hold"/>
                                        <p:tgtEl>
                                          <p:spTgt spid="38931"/>
                                        </p:tgtEl>
                                        <p:attrNameLst>
                                          <p:attrName>ppt_y</p:attrName>
                                        </p:attrNameLst>
                                      </p:cBhvr>
                                      <p:tavLst>
                                        <p:tav tm="0">
                                          <p:val>
                                            <p:strVal val="#ppt_y"/>
                                          </p:val>
                                        </p:tav>
                                        <p:tav tm="100000">
                                          <p:val>
                                            <p:strVal val="#ppt_y"/>
                                          </p:val>
                                        </p:tav>
                                      </p:tavLst>
                                    </p:anim>
                                    <p:anim calcmode="lin" valueType="num">
                                      <p:cBhvr>
                                        <p:cTn id="90" dur="500" fill="hold"/>
                                        <p:tgtEl>
                                          <p:spTgt spid="38931"/>
                                        </p:tgtEl>
                                        <p:attrNameLst>
                                          <p:attrName>ppt_w</p:attrName>
                                        </p:attrNameLst>
                                      </p:cBhvr>
                                      <p:tavLst>
                                        <p:tav tm="0">
                                          <p:val>
                                            <p:fltVal val="0.000000"/>
                                          </p:val>
                                        </p:tav>
                                        <p:tav tm="100000">
                                          <p:val>
                                            <p:strVal val="#ppt_w"/>
                                          </p:val>
                                        </p:tav>
                                      </p:tavLst>
                                    </p:anim>
                                    <p:anim calcmode="lin" valueType="num">
                                      <p:cBhvr>
                                        <p:cTn id="91" dur="500" fill="hold"/>
                                        <p:tgtEl>
                                          <p:spTgt spid="389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whoosh.wav"/>
                                        </p:tgtEl>
                                      </p:cMediaNode>
                                    </p:audio>
                                  </p:subTnLst>
                                </p:cTn>
                              </p:par>
                            </p:childTnLst>
                          </p:cTn>
                        </p:par>
                      </p:childTnLst>
                    </p:cTn>
                  </p:par>
                  <p:par>
                    <p:cTn id="92" fill="hold">
                      <p:stCondLst>
                        <p:cond delay="indefinite"/>
                      </p:stCondLst>
                      <p:childTnLst>
                        <p:par>
                          <p:cTn id="93" fill="hold">
                            <p:stCondLst>
                              <p:cond delay="0"/>
                            </p:stCondLst>
                            <p:childTnLst>
                              <p:par>
                                <p:cTn id="94" presetID="17" presetClass="entr" presetSubtype="1" fill="hold" nodeType="clickEffect">
                                  <p:stCondLst>
                                    <p:cond delay="0"/>
                                  </p:stCondLst>
                                  <p:childTnLst>
                                    <p:set>
                                      <p:cBhvr>
                                        <p:cTn id="95" dur="1" fill="hold">
                                          <p:stCondLst>
                                            <p:cond delay="0"/>
                                          </p:stCondLst>
                                        </p:cTn>
                                        <p:tgtEl>
                                          <p:spTgt spid="38933"/>
                                        </p:tgtEl>
                                        <p:attrNameLst>
                                          <p:attrName>style.visibility</p:attrName>
                                        </p:attrNameLst>
                                      </p:cBhvr>
                                      <p:to>
                                        <p:strVal val="visible"/>
                                      </p:to>
                                    </p:set>
                                    <p:anim calcmode="lin" valueType="num">
                                      <p:cBhvr>
                                        <p:cTn id="96" dur="500" fill="hold"/>
                                        <p:tgtEl>
                                          <p:spTgt spid="38933"/>
                                        </p:tgtEl>
                                        <p:attrNameLst>
                                          <p:attrName>ppt_x</p:attrName>
                                        </p:attrNameLst>
                                      </p:cBhvr>
                                      <p:tavLst>
                                        <p:tav tm="0">
                                          <p:val>
                                            <p:strVal val="#ppt_x"/>
                                          </p:val>
                                        </p:tav>
                                        <p:tav tm="100000">
                                          <p:val>
                                            <p:strVal val="#ppt_x"/>
                                          </p:val>
                                        </p:tav>
                                      </p:tavLst>
                                    </p:anim>
                                    <p:anim calcmode="lin" valueType="num">
                                      <p:cBhvr>
                                        <p:cTn id="97" dur="500" fill="hold"/>
                                        <p:tgtEl>
                                          <p:spTgt spid="38933"/>
                                        </p:tgtEl>
                                        <p:attrNameLst>
                                          <p:attrName>ppt_y</p:attrName>
                                        </p:attrNameLst>
                                      </p:cBhvr>
                                      <p:tavLst>
                                        <p:tav tm="0">
                                          <p:val>
                                            <p:strVal val="#ppt_y-#ppt_h/2"/>
                                          </p:val>
                                        </p:tav>
                                        <p:tav tm="100000">
                                          <p:val>
                                            <p:strVal val="#ppt_y"/>
                                          </p:val>
                                        </p:tav>
                                      </p:tavLst>
                                    </p:anim>
                                    <p:anim calcmode="lin" valueType="num">
                                      <p:cBhvr>
                                        <p:cTn id="98" dur="500" fill="hold"/>
                                        <p:tgtEl>
                                          <p:spTgt spid="38933"/>
                                        </p:tgtEl>
                                        <p:attrNameLst>
                                          <p:attrName>ppt_w</p:attrName>
                                        </p:attrNameLst>
                                      </p:cBhvr>
                                      <p:tavLst>
                                        <p:tav tm="0">
                                          <p:val>
                                            <p:strVal val="#ppt_w"/>
                                          </p:val>
                                        </p:tav>
                                        <p:tav tm="100000">
                                          <p:val>
                                            <p:strVal val="#ppt_w"/>
                                          </p:val>
                                        </p:tav>
                                      </p:tavLst>
                                    </p:anim>
                                    <p:anim calcmode="lin" valueType="num">
                                      <p:cBhvr>
                                        <p:cTn id="99" dur="500" fill="hold"/>
                                        <p:tgtEl>
                                          <p:spTgt spid="38933"/>
                                        </p:tgtEl>
                                        <p:attrNameLst>
                                          <p:attrName>ppt_h</p:attrName>
                                        </p:attrNameLst>
                                      </p:cBhvr>
                                      <p:tavLst>
                                        <p:tav tm="0">
                                          <p:val>
                                            <p:fltVal val="0.000000"/>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4" name="whoosh.wav"/>
                                        </p:tgtEl>
                                      </p:cMediaNode>
                                    </p:audio>
                                  </p:sub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38917"/>
                                        </p:tgtEl>
                                        <p:attrNameLst>
                                          <p:attrName>style.visibility</p:attrName>
                                        </p:attrNameLst>
                                      </p:cBhvr>
                                      <p:to>
                                        <p:strVal val="visible"/>
                                      </p:to>
                                    </p:set>
                                    <p:animEffect transition="in" filter="blinds(horizontal)">
                                      <p:cBhvr>
                                        <p:cTn id="104" dur="500"/>
                                        <p:tgtEl>
                                          <p:spTgt spid="38917"/>
                                        </p:tgtEl>
                                      </p:cBhvr>
                                    </p:animEffect>
                                  </p:childTnLst>
                                  <p:subTnLst>
                                    <p:audio>
                                      <p:cMediaNode>
                                        <p:cTn display="0" masterRel="sameClick">
                                          <p:stCondLst>
                                            <p:cond evt="begin" delay="0">
                                              <p:tn val="102"/>
                                            </p:cond>
                                          </p:stCondLst>
                                          <p:endCondLst>
                                            <p:cond evt="onStopAudio" delay="0">
                                              <p:tgtEl>
                                                <p:sldTgt/>
                                              </p:tgtEl>
                                            </p:cond>
                                          </p:endCondLst>
                                        </p:cTn>
                                        <p:tgtEl>
                                          <p:sndTgt r:embed="rId3" name="chimes.wav"/>
                                        </p:tgtEl>
                                      </p:cMediaNode>
                                    </p:audio>
                                  </p:subTnLst>
                                </p:cTn>
                              </p:par>
                            </p:childTnLst>
                          </p:cTn>
                        </p:par>
                      </p:childTnLst>
                    </p:cTn>
                  </p:par>
                  <p:par>
                    <p:cTn id="105" fill="hold">
                      <p:stCondLst>
                        <p:cond delay="indefinite"/>
                      </p:stCondLst>
                      <p:childTnLst>
                        <p:par>
                          <p:cTn id="106" fill="hold">
                            <p:stCondLst>
                              <p:cond delay="0"/>
                            </p:stCondLst>
                            <p:childTnLst>
                              <p:par>
                                <p:cTn id="107" presetID="17" presetClass="entr" presetSubtype="1" fill="hold" nodeType="clickEffect">
                                  <p:stCondLst>
                                    <p:cond delay="0"/>
                                  </p:stCondLst>
                                  <p:childTnLst>
                                    <p:set>
                                      <p:cBhvr>
                                        <p:cTn id="108" dur="1" fill="hold">
                                          <p:stCondLst>
                                            <p:cond delay="0"/>
                                          </p:stCondLst>
                                        </p:cTn>
                                        <p:tgtEl>
                                          <p:spTgt spid="38932"/>
                                        </p:tgtEl>
                                        <p:attrNameLst>
                                          <p:attrName>style.visibility</p:attrName>
                                        </p:attrNameLst>
                                      </p:cBhvr>
                                      <p:to>
                                        <p:strVal val="visible"/>
                                      </p:to>
                                    </p:set>
                                    <p:anim calcmode="lin" valueType="num">
                                      <p:cBhvr>
                                        <p:cTn id="109" dur="500" fill="hold"/>
                                        <p:tgtEl>
                                          <p:spTgt spid="38932"/>
                                        </p:tgtEl>
                                        <p:attrNameLst>
                                          <p:attrName>ppt_x</p:attrName>
                                        </p:attrNameLst>
                                      </p:cBhvr>
                                      <p:tavLst>
                                        <p:tav tm="0">
                                          <p:val>
                                            <p:strVal val="#ppt_x"/>
                                          </p:val>
                                        </p:tav>
                                        <p:tav tm="100000">
                                          <p:val>
                                            <p:strVal val="#ppt_x"/>
                                          </p:val>
                                        </p:tav>
                                      </p:tavLst>
                                    </p:anim>
                                    <p:anim calcmode="lin" valueType="num">
                                      <p:cBhvr>
                                        <p:cTn id="110" dur="500" fill="hold"/>
                                        <p:tgtEl>
                                          <p:spTgt spid="38932"/>
                                        </p:tgtEl>
                                        <p:attrNameLst>
                                          <p:attrName>ppt_y</p:attrName>
                                        </p:attrNameLst>
                                      </p:cBhvr>
                                      <p:tavLst>
                                        <p:tav tm="0">
                                          <p:val>
                                            <p:strVal val="#ppt_y-#ppt_h/2"/>
                                          </p:val>
                                        </p:tav>
                                        <p:tav tm="100000">
                                          <p:val>
                                            <p:strVal val="#ppt_y"/>
                                          </p:val>
                                        </p:tav>
                                      </p:tavLst>
                                    </p:anim>
                                    <p:anim calcmode="lin" valueType="num">
                                      <p:cBhvr>
                                        <p:cTn id="111" dur="500" fill="hold"/>
                                        <p:tgtEl>
                                          <p:spTgt spid="38932"/>
                                        </p:tgtEl>
                                        <p:attrNameLst>
                                          <p:attrName>ppt_w</p:attrName>
                                        </p:attrNameLst>
                                      </p:cBhvr>
                                      <p:tavLst>
                                        <p:tav tm="0">
                                          <p:val>
                                            <p:strVal val="#ppt_w"/>
                                          </p:val>
                                        </p:tav>
                                        <p:tav tm="100000">
                                          <p:val>
                                            <p:strVal val="#ppt_w"/>
                                          </p:val>
                                        </p:tav>
                                      </p:tavLst>
                                    </p:anim>
                                    <p:anim calcmode="lin" valueType="num">
                                      <p:cBhvr>
                                        <p:cTn id="112" dur="500" fill="hold"/>
                                        <p:tgtEl>
                                          <p:spTgt spid="38932"/>
                                        </p:tgtEl>
                                        <p:attrNameLst>
                                          <p:attrName>ppt_h</p:attrName>
                                        </p:attrNameLst>
                                      </p:cBhvr>
                                      <p:tavLst>
                                        <p:tav tm="0">
                                          <p:val>
                                            <p:fltVal val="0.000000"/>
                                          </p:val>
                                        </p:tav>
                                        <p:tav tm="100000">
                                          <p:val>
                                            <p:strVal val="#ppt_h"/>
                                          </p:val>
                                        </p:tav>
                                      </p:tavLst>
                                    </p:anim>
                                  </p:childTnLst>
                                  <p:subTnLst>
                                    <p:audio>
                                      <p:cMediaNode>
                                        <p:cTn display="0" masterRel="sameClick">
                                          <p:stCondLst>
                                            <p:cond evt="begin" delay="0">
                                              <p:tn val="107"/>
                                            </p:cond>
                                          </p:stCondLst>
                                          <p:endCondLst>
                                            <p:cond evt="onStopAudio" delay="0">
                                              <p:tgtEl>
                                                <p:sldTgt/>
                                              </p:tgtEl>
                                            </p:cond>
                                          </p:endCondLst>
                                        </p:cTn>
                                        <p:tgtEl>
                                          <p:sndTgt r:embed="rId4" name="whoosh.wav"/>
                                        </p:tgtEl>
                                      </p:cMediaNode>
                                    </p:audio>
                                  </p:sub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8916"/>
                                        </p:tgtEl>
                                        <p:attrNameLst>
                                          <p:attrName>style.visibility</p:attrName>
                                        </p:attrNameLst>
                                      </p:cBhvr>
                                      <p:to>
                                        <p:strVal val="visible"/>
                                      </p:to>
                                    </p:set>
                                    <p:animEffect transition="in" filter="blinds(horizontal)">
                                      <p:cBhvr>
                                        <p:cTn id="117" dur="500"/>
                                        <p:tgtEl>
                                          <p:spTgt spid="38916"/>
                                        </p:tgtEl>
                                      </p:cBhvr>
                                    </p:animEffect>
                                  </p:childTnLst>
                                  <p:subTnLst>
                                    <p:audio>
                                      <p:cMediaNode>
                                        <p:cTn display="0" masterRel="sameClick">
                                          <p:stCondLst>
                                            <p:cond evt="begin" delay="0">
                                              <p:tn val="115"/>
                                            </p:cond>
                                          </p:stCondLst>
                                          <p:endCondLst>
                                            <p:cond evt="onStopAudio" delay="0">
                                              <p:tgtEl>
                                                <p:sldTgt/>
                                              </p:tgtEl>
                                            </p:cond>
                                          </p:endCondLst>
                                        </p:cTn>
                                        <p:tgtEl>
                                          <p:sndTgt r:embed="rId3" name="chimes.wav"/>
                                        </p:tgtEl>
                                      </p:cMediaNode>
                                    </p:audio>
                                  </p:subTnLst>
                                </p:cTn>
                              </p:par>
                            </p:childTnLst>
                          </p:cTn>
                        </p:par>
                      </p:childTnLst>
                    </p:cTn>
                  </p:par>
                  <p:par>
                    <p:cTn id="118" fill="hold">
                      <p:stCondLst>
                        <p:cond delay="indefinite"/>
                      </p:stCondLst>
                      <p:childTnLst>
                        <p:par>
                          <p:cTn id="119" fill="hold">
                            <p:stCondLst>
                              <p:cond delay="0"/>
                            </p:stCondLst>
                            <p:childTnLst>
                              <p:par>
                                <p:cTn id="120" presetID="17" presetClass="entr" presetSubtype="8" fill="hold" nodeType="clickEffect">
                                  <p:stCondLst>
                                    <p:cond delay="0"/>
                                  </p:stCondLst>
                                  <p:childTnLst>
                                    <p:set>
                                      <p:cBhvr>
                                        <p:cTn id="121" dur="1" fill="hold">
                                          <p:stCondLst>
                                            <p:cond delay="0"/>
                                          </p:stCondLst>
                                        </p:cTn>
                                        <p:tgtEl>
                                          <p:spTgt spid="85005"/>
                                        </p:tgtEl>
                                        <p:attrNameLst>
                                          <p:attrName>style.visibility</p:attrName>
                                        </p:attrNameLst>
                                      </p:cBhvr>
                                      <p:to>
                                        <p:strVal val="visible"/>
                                      </p:to>
                                    </p:set>
                                    <p:anim calcmode="lin" valueType="num">
                                      <p:cBhvr>
                                        <p:cTn id="122" dur="500" fill="hold"/>
                                        <p:tgtEl>
                                          <p:spTgt spid="85005"/>
                                        </p:tgtEl>
                                        <p:attrNameLst>
                                          <p:attrName>ppt_x</p:attrName>
                                        </p:attrNameLst>
                                      </p:cBhvr>
                                      <p:tavLst>
                                        <p:tav tm="0">
                                          <p:val>
                                            <p:strVal val="#ppt_x-#ppt_w/2"/>
                                          </p:val>
                                        </p:tav>
                                        <p:tav tm="100000">
                                          <p:val>
                                            <p:strVal val="#ppt_x"/>
                                          </p:val>
                                        </p:tav>
                                      </p:tavLst>
                                    </p:anim>
                                    <p:anim calcmode="lin" valueType="num">
                                      <p:cBhvr>
                                        <p:cTn id="123" dur="500" fill="hold"/>
                                        <p:tgtEl>
                                          <p:spTgt spid="85005"/>
                                        </p:tgtEl>
                                        <p:attrNameLst>
                                          <p:attrName>ppt_y</p:attrName>
                                        </p:attrNameLst>
                                      </p:cBhvr>
                                      <p:tavLst>
                                        <p:tav tm="0">
                                          <p:val>
                                            <p:strVal val="#ppt_y"/>
                                          </p:val>
                                        </p:tav>
                                        <p:tav tm="100000">
                                          <p:val>
                                            <p:strVal val="#ppt_y"/>
                                          </p:val>
                                        </p:tav>
                                      </p:tavLst>
                                    </p:anim>
                                    <p:anim calcmode="lin" valueType="num">
                                      <p:cBhvr>
                                        <p:cTn id="124" dur="500" fill="hold"/>
                                        <p:tgtEl>
                                          <p:spTgt spid="85005"/>
                                        </p:tgtEl>
                                        <p:attrNameLst>
                                          <p:attrName>ppt_w</p:attrName>
                                        </p:attrNameLst>
                                      </p:cBhvr>
                                      <p:tavLst>
                                        <p:tav tm="0">
                                          <p:val>
                                            <p:fltVal val="0.000000"/>
                                          </p:val>
                                        </p:tav>
                                        <p:tav tm="100000">
                                          <p:val>
                                            <p:strVal val="#ppt_w"/>
                                          </p:val>
                                        </p:tav>
                                      </p:tavLst>
                                    </p:anim>
                                    <p:anim calcmode="lin" valueType="num">
                                      <p:cBhvr>
                                        <p:cTn id="125" dur="500" fill="hold"/>
                                        <p:tgtEl>
                                          <p:spTgt spid="8500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0"/>
                                            </p:cond>
                                          </p:stCondLst>
                                          <p:endCondLst>
                                            <p:cond evt="onStopAudio" delay="0">
                                              <p:tgtEl>
                                                <p:sldTgt/>
                                              </p:tgtEl>
                                            </p:cond>
                                          </p:endCondLst>
                                        </p:cTn>
                                        <p:tgtEl>
                                          <p:sndTgt r:embed="rId4" name="whoosh.wav"/>
                                        </p:tgtEl>
                                      </p:cMediaNode>
                                    </p:audio>
                                  </p:subTnLst>
                                </p:cTn>
                              </p:par>
                            </p:childTnLst>
                          </p:cTn>
                        </p:par>
                      </p:childTnLst>
                    </p:cTn>
                  </p:par>
                  <p:par>
                    <p:cTn id="126" fill="hold">
                      <p:stCondLst>
                        <p:cond delay="indefinite"/>
                      </p:stCondLst>
                      <p:childTnLst>
                        <p:par>
                          <p:cTn id="127" fill="hold">
                            <p:stCondLst>
                              <p:cond delay="0"/>
                            </p:stCondLst>
                            <p:childTnLst>
                              <p:par>
                                <p:cTn id="128" presetID="23" presetClass="entr" presetSubtype="16" fill="hold" grpId="0" nodeType="clickEffect">
                                  <p:stCondLst>
                                    <p:cond delay="0"/>
                                  </p:stCondLst>
                                  <p:childTnLst>
                                    <p:set>
                                      <p:cBhvr>
                                        <p:cTn id="129" dur="1" fill="hold">
                                          <p:stCondLst>
                                            <p:cond delay="0"/>
                                          </p:stCondLst>
                                        </p:cTn>
                                        <p:tgtEl>
                                          <p:spTgt spid="38934"/>
                                        </p:tgtEl>
                                        <p:attrNameLst>
                                          <p:attrName>style.visibility</p:attrName>
                                        </p:attrNameLst>
                                      </p:cBhvr>
                                      <p:to>
                                        <p:strVal val="visible"/>
                                      </p:to>
                                    </p:set>
                                    <p:anim calcmode="lin" valueType="num">
                                      <p:cBhvr>
                                        <p:cTn id="130" dur="500" fill="hold"/>
                                        <p:tgtEl>
                                          <p:spTgt spid="38934"/>
                                        </p:tgtEl>
                                        <p:attrNameLst>
                                          <p:attrName>ppt_w</p:attrName>
                                        </p:attrNameLst>
                                      </p:cBhvr>
                                      <p:tavLst>
                                        <p:tav tm="0">
                                          <p:val>
                                            <p:fltVal val="0.000000"/>
                                          </p:val>
                                        </p:tav>
                                        <p:tav tm="100000">
                                          <p:val>
                                            <p:strVal val="#ppt_w"/>
                                          </p:val>
                                        </p:tav>
                                      </p:tavLst>
                                    </p:anim>
                                    <p:anim calcmode="lin" valueType="num">
                                      <p:cBhvr>
                                        <p:cTn id="131" dur="500" fill="hold"/>
                                        <p:tgtEl>
                                          <p:spTgt spid="38934"/>
                                        </p:tgtEl>
                                        <p:attrNameLst>
                                          <p:attrName>ppt_h</p:attrName>
                                        </p:attrNameLst>
                                      </p:cBhvr>
                                      <p:tavLst>
                                        <p:tav tm="0">
                                          <p:val>
                                            <p:fltVal val="0.000000"/>
                                          </p:val>
                                        </p:tav>
                                        <p:tav tm="100000">
                                          <p:val>
                                            <p:strVal val="#ppt_h"/>
                                          </p:val>
                                        </p:tav>
                                      </p:tavLst>
                                    </p:anim>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38923"/>
                                        </p:tgtEl>
                                        <p:attrNameLst>
                                          <p:attrName>style.visibility</p:attrName>
                                        </p:attrNameLst>
                                      </p:cBhvr>
                                      <p:to>
                                        <p:strVal val="visible"/>
                                      </p:to>
                                    </p:set>
                                    <p:animEffect transition="in" filter="blinds(horizontal)">
                                      <p:cBhvr>
                                        <p:cTn id="136" dur="500"/>
                                        <p:tgtEl>
                                          <p:spTgt spid="38923"/>
                                        </p:tgtEl>
                                      </p:cBhvr>
                                    </p:animEffect>
                                  </p:childTnLst>
                                  <p:subTnLst>
                                    <p:audio>
                                      <p:cMediaNode>
                                        <p:cTn display="0" masterRel="sameClick">
                                          <p:stCondLst>
                                            <p:cond evt="begin" delay="0">
                                              <p:tn val="134"/>
                                            </p:cond>
                                          </p:stCondLst>
                                          <p:endCondLst>
                                            <p:cond evt="onStopAudio" delay="0">
                                              <p:tgtEl>
                                                <p:sldTgt/>
                                              </p:tgtEl>
                                            </p:cond>
                                          </p:endCondLst>
                                        </p:cTn>
                                        <p:tgtEl>
                                          <p:sndTgt r:embed="rId3" name="chimes.wav"/>
                                        </p:tgtEl>
                                      </p:cMediaNode>
                                    </p:audio>
                                  </p:subTnLst>
                                </p:cTn>
                              </p:par>
                            </p:childTnLst>
                          </p:cTn>
                        </p:par>
                      </p:childTnLst>
                    </p:cTn>
                  </p:par>
                  <p:par>
                    <p:cTn id="137" fill="hold">
                      <p:stCondLst>
                        <p:cond delay="indefinite"/>
                      </p:stCondLst>
                      <p:childTnLst>
                        <p:par>
                          <p:cTn id="138" fill="hold">
                            <p:stCondLst>
                              <p:cond delay="0"/>
                            </p:stCondLst>
                            <p:childTnLst>
                              <p:par>
                                <p:cTn id="139" presetID="17" presetClass="entr" presetSubtype="8" fill="hold" nodeType="clickEffect">
                                  <p:stCondLst>
                                    <p:cond delay="0"/>
                                  </p:stCondLst>
                                  <p:childTnLst>
                                    <p:set>
                                      <p:cBhvr>
                                        <p:cTn id="140" dur="1" fill="hold">
                                          <p:stCondLst>
                                            <p:cond delay="0"/>
                                          </p:stCondLst>
                                        </p:cTn>
                                        <p:tgtEl>
                                          <p:spTgt spid="38929"/>
                                        </p:tgtEl>
                                        <p:attrNameLst>
                                          <p:attrName>style.visibility</p:attrName>
                                        </p:attrNameLst>
                                      </p:cBhvr>
                                      <p:to>
                                        <p:strVal val="visible"/>
                                      </p:to>
                                    </p:set>
                                    <p:anim calcmode="lin" valueType="num">
                                      <p:cBhvr>
                                        <p:cTn id="141" dur="500" fill="hold"/>
                                        <p:tgtEl>
                                          <p:spTgt spid="38929"/>
                                        </p:tgtEl>
                                        <p:attrNameLst>
                                          <p:attrName>ppt_x</p:attrName>
                                        </p:attrNameLst>
                                      </p:cBhvr>
                                      <p:tavLst>
                                        <p:tav tm="0">
                                          <p:val>
                                            <p:strVal val="#ppt_x-#ppt_w/2"/>
                                          </p:val>
                                        </p:tav>
                                        <p:tav tm="100000">
                                          <p:val>
                                            <p:strVal val="#ppt_x"/>
                                          </p:val>
                                        </p:tav>
                                      </p:tavLst>
                                    </p:anim>
                                    <p:anim calcmode="lin" valueType="num">
                                      <p:cBhvr>
                                        <p:cTn id="142" dur="500" fill="hold"/>
                                        <p:tgtEl>
                                          <p:spTgt spid="38929"/>
                                        </p:tgtEl>
                                        <p:attrNameLst>
                                          <p:attrName>ppt_y</p:attrName>
                                        </p:attrNameLst>
                                      </p:cBhvr>
                                      <p:tavLst>
                                        <p:tav tm="0">
                                          <p:val>
                                            <p:strVal val="#ppt_y"/>
                                          </p:val>
                                        </p:tav>
                                        <p:tav tm="100000">
                                          <p:val>
                                            <p:strVal val="#ppt_y"/>
                                          </p:val>
                                        </p:tav>
                                      </p:tavLst>
                                    </p:anim>
                                    <p:anim calcmode="lin" valueType="num">
                                      <p:cBhvr>
                                        <p:cTn id="143" dur="500" fill="hold"/>
                                        <p:tgtEl>
                                          <p:spTgt spid="38929"/>
                                        </p:tgtEl>
                                        <p:attrNameLst>
                                          <p:attrName>ppt_w</p:attrName>
                                        </p:attrNameLst>
                                      </p:cBhvr>
                                      <p:tavLst>
                                        <p:tav tm="0">
                                          <p:val>
                                            <p:fltVal val="0.000000"/>
                                          </p:val>
                                        </p:tav>
                                        <p:tav tm="100000">
                                          <p:val>
                                            <p:strVal val="#ppt_w"/>
                                          </p:val>
                                        </p:tav>
                                      </p:tavLst>
                                    </p:anim>
                                    <p:anim calcmode="lin" valueType="num">
                                      <p:cBhvr>
                                        <p:cTn id="144" dur="500" fill="hold"/>
                                        <p:tgtEl>
                                          <p:spTgt spid="3892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39"/>
                                            </p:cond>
                                          </p:stCondLst>
                                          <p:endCondLst>
                                            <p:cond evt="onStopAudio" delay="0">
                                              <p:tgtEl>
                                                <p:sldTgt/>
                                              </p:tgtEl>
                                            </p:cond>
                                          </p:endCondLst>
                                        </p:cTn>
                                        <p:tgtEl>
                                          <p:sndTgt r:embed="rId4" name="whoosh.wav"/>
                                        </p:tgtEl>
                                      </p:cMediaNode>
                                    </p:audio>
                                  </p:subTnLst>
                                </p:cTn>
                              </p:par>
                            </p:childTnLst>
                          </p:cTn>
                        </p:par>
                      </p:childTnLst>
                    </p:cTn>
                  </p:par>
                  <p:par>
                    <p:cTn id="145" fill="hold">
                      <p:stCondLst>
                        <p:cond delay="indefinite"/>
                      </p:stCondLst>
                      <p:childTnLst>
                        <p:par>
                          <p:cTn id="146" fill="hold">
                            <p:stCondLst>
                              <p:cond delay="0"/>
                            </p:stCondLst>
                            <p:childTnLst>
                              <p:par>
                                <p:cTn id="147" presetID="17" presetClass="entr" presetSubtype="4" fill="hold" nodeType="clickEffect">
                                  <p:stCondLst>
                                    <p:cond delay="0"/>
                                  </p:stCondLst>
                                  <p:childTnLst>
                                    <p:set>
                                      <p:cBhvr>
                                        <p:cTn id="148" dur="1" fill="hold">
                                          <p:stCondLst>
                                            <p:cond delay="0"/>
                                          </p:stCondLst>
                                        </p:cTn>
                                        <p:tgtEl>
                                          <p:spTgt spid="38915"/>
                                        </p:tgtEl>
                                        <p:attrNameLst>
                                          <p:attrName>style.visibility</p:attrName>
                                        </p:attrNameLst>
                                      </p:cBhvr>
                                      <p:to>
                                        <p:strVal val="visible"/>
                                      </p:to>
                                    </p:set>
                                    <p:anim calcmode="lin" valueType="num">
                                      <p:cBhvr>
                                        <p:cTn id="149" dur="500" fill="hold"/>
                                        <p:tgtEl>
                                          <p:spTgt spid="38915"/>
                                        </p:tgtEl>
                                        <p:attrNameLst>
                                          <p:attrName>ppt_x</p:attrName>
                                        </p:attrNameLst>
                                      </p:cBhvr>
                                      <p:tavLst>
                                        <p:tav tm="0">
                                          <p:val>
                                            <p:strVal val="#ppt_x"/>
                                          </p:val>
                                        </p:tav>
                                        <p:tav tm="100000">
                                          <p:val>
                                            <p:strVal val="#ppt_x"/>
                                          </p:val>
                                        </p:tav>
                                      </p:tavLst>
                                    </p:anim>
                                    <p:anim calcmode="lin" valueType="num">
                                      <p:cBhvr>
                                        <p:cTn id="150" dur="500" fill="hold"/>
                                        <p:tgtEl>
                                          <p:spTgt spid="38915"/>
                                        </p:tgtEl>
                                        <p:attrNameLst>
                                          <p:attrName>ppt_y</p:attrName>
                                        </p:attrNameLst>
                                      </p:cBhvr>
                                      <p:tavLst>
                                        <p:tav tm="0">
                                          <p:val>
                                            <p:strVal val="#ppt_y+#ppt_h/2"/>
                                          </p:val>
                                        </p:tav>
                                        <p:tav tm="100000">
                                          <p:val>
                                            <p:strVal val="#ppt_y"/>
                                          </p:val>
                                        </p:tav>
                                      </p:tavLst>
                                    </p:anim>
                                    <p:anim calcmode="lin" valueType="num">
                                      <p:cBhvr>
                                        <p:cTn id="151" dur="500" fill="hold"/>
                                        <p:tgtEl>
                                          <p:spTgt spid="38915"/>
                                        </p:tgtEl>
                                        <p:attrNameLst>
                                          <p:attrName>ppt_w</p:attrName>
                                        </p:attrNameLst>
                                      </p:cBhvr>
                                      <p:tavLst>
                                        <p:tav tm="0">
                                          <p:val>
                                            <p:strVal val="#ppt_w"/>
                                          </p:val>
                                        </p:tav>
                                        <p:tav tm="100000">
                                          <p:val>
                                            <p:strVal val="#ppt_w"/>
                                          </p:val>
                                        </p:tav>
                                      </p:tavLst>
                                    </p:anim>
                                    <p:anim calcmode="lin" valueType="num">
                                      <p:cBhvr>
                                        <p:cTn id="152" dur="500" fill="hold"/>
                                        <p:tgtEl>
                                          <p:spTgt spid="38915"/>
                                        </p:tgtEl>
                                        <p:attrNameLst>
                                          <p:attrName>ppt_h</p:attrName>
                                        </p:attrNameLst>
                                      </p:cBhvr>
                                      <p:tavLst>
                                        <p:tav tm="0">
                                          <p:val>
                                            <p:fltVal val="0.000000"/>
                                          </p:val>
                                        </p:tav>
                                        <p:tav tm="100000">
                                          <p:val>
                                            <p:strVal val="#ppt_h"/>
                                          </p:val>
                                        </p:tav>
                                      </p:tavLst>
                                    </p:anim>
                                  </p:childTnLst>
                                  <p:subTnLst>
                                    <p:audio>
                                      <p:cMediaNode>
                                        <p:cTn display="0" masterRel="sameClick">
                                          <p:stCondLst>
                                            <p:cond evt="begin" delay="0">
                                              <p:tn val="147"/>
                                            </p:cond>
                                          </p:stCondLst>
                                          <p:endCondLst>
                                            <p:cond evt="onStopAudio" delay="0">
                                              <p:tgtEl>
                                                <p:sldTgt/>
                                              </p:tgtEl>
                                            </p:cond>
                                          </p:endCondLst>
                                        </p:cTn>
                                        <p:tgtEl>
                                          <p:sndTgt r:embed="rId4" name="whoosh.wav"/>
                                        </p:tgtEl>
                                      </p:cMediaNode>
                                    </p:audio>
                                  </p:subTnLst>
                                </p:cTn>
                              </p:par>
                            </p:childTnLst>
                          </p:cTn>
                        </p:par>
                      </p:childTnLst>
                    </p:cTn>
                  </p:par>
                  <p:par>
                    <p:cTn id="153" fill="hold">
                      <p:stCondLst>
                        <p:cond delay="indefinite"/>
                      </p:stCondLst>
                      <p:childTnLst>
                        <p:par>
                          <p:cTn id="154" fill="hold">
                            <p:stCondLst>
                              <p:cond delay="0"/>
                            </p:stCondLst>
                            <p:childTnLst>
                              <p:par>
                                <p:cTn id="155" presetID="23" presetClass="entr" presetSubtype="16" fill="hold" grpId="0" nodeType="clickEffect">
                                  <p:stCondLst>
                                    <p:cond delay="0"/>
                                  </p:stCondLst>
                                  <p:childTnLst>
                                    <p:set>
                                      <p:cBhvr>
                                        <p:cTn id="156" dur="1" fill="hold">
                                          <p:stCondLst>
                                            <p:cond delay="0"/>
                                          </p:stCondLst>
                                        </p:cTn>
                                        <p:tgtEl>
                                          <p:spTgt spid="38939"/>
                                        </p:tgtEl>
                                        <p:attrNameLst>
                                          <p:attrName>style.visibility</p:attrName>
                                        </p:attrNameLst>
                                      </p:cBhvr>
                                      <p:to>
                                        <p:strVal val="visible"/>
                                      </p:to>
                                    </p:set>
                                    <p:anim calcmode="lin" valueType="num">
                                      <p:cBhvr>
                                        <p:cTn id="157" dur="500" fill="hold"/>
                                        <p:tgtEl>
                                          <p:spTgt spid="38939"/>
                                        </p:tgtEl>
                                        <p:attrNameLst>
                                          <p:attrName>ppt_w</p:attrName>
                                        </p:attrNameLst>
                                      </p:cBhvr>
                                      <p:tavLst>
                                        <p:tav tm="0">
                                          <p:val>
                                            <p:fltVal val="0.000000"/>
                                          </p:val>
                                        </p:tav>
                                        <p:tav tm="100000">
                                          <p:val>
                                            <p:strVal val="#ppt_w"/>
                                          </p:val>
                                        </p:tav>
                                      </p:tavLst>
                                    </p:anim>
                                    <p:anim calcmode="lin" valueType="num">
                                      <p:cBhvr>
                                        <p:cTn id="158" dur="500" fill="hold"/>
                                        <p:tgtEl>
                                          <p:spTgt spid="38939"/>
                                        </p:tgtEl>
                                        <p:attrNameLst>
                                          <p:attrName>ppt_h</p:attrName>
                                        </p:attrNameLst>
                                      </p:cBhvr>
                                      <p:tavLst>
                                        <p:tav tm="0">
                                          <p:val>
                                            <p:fltVal val="0.000000"/>
                                          </p:val>
                                        </p:tav>
                                        <p:tav tm="100000">
                                          <p:val>
                                            <p:strVal val="#ppt_h"/>
                                          </p:val>
                                        </p:tav>
                                      </p:tavLst>
                                    </p:anim>
                                  </p:childTnLst>
                                  <p:subTnLst>
                                    <p:audio>
                                      <p:cMediaNode>
                                        <p:cTn display="0" masterRel="sameClick">
                                          <p:stCondLst>
                                            <p:cond evt="begin" delay="0">
                                              <p:tn val="155"/>
                                            </p:cond>
                                          </p:stCondLst>
                                          <p:endCondLst>
                                            <p:cond evt="onStopAudio" delay="0">
                                              <p:tgtEl>
                                                <p:sldTgt/>
                                              </p:tgtEl>
                                            </p:cond>
                                          </p:endCondLst>
                                        </p:cTn>
                                        <p:tgtEl>
                                          <p:sndTgt r:embed="rId3" name="chimes.wav"/>
                                        </p:tgtEl>
                                      </p:cMediaNode>
                                    </p:audio>
                                  </p:subTnLst>
                                </p:cTn>
                              </p:par>
                            </p:childTnLst>
                          </p:cTn>
                        </p:par>
                      </p:childTnLst>
                    </p:cTn>
                  </p:par>
                  <p:par>
                    <p:cTn id="159" fill="hold">
                      <p:stCondLst>
                        <p:cond delay="indefinite"/>
                      </p:stCondLst>
                      <p:childTnLst>
                        <p:par>
                          <p:cTn id="160" fill="hold">
                            <p:stCondLst>
                              <p:cond delay="0"/>
                            </p:stCondLst>
                            <p:childTnLst>
                              <p:par>
                                <p:cTn id="161" presetID="17" presetClass="entr" presetSubtype="4" fill="hold" nodeType="clickEffect">
                                  <p:stCondLst>
                                    <p:cond delay="0"/>
                                  </p:stCondLst>
                                  <p:childTnLst>
                                    <p:set>
                                      <p:cBhvr>
                                        <p:cTn id="162" dur="1" fill="hold">
                                          <p:stCondLst>
                                            <p:cond delay="0"/>
                                          </p:stCondLst>
                                        </p:cTn>
                                        <p:tgtEl>
                                          <p:spTgt spid="38926"/>
                                        </p:tgtEl>
                                        <p:attrNameLst>
                                          <p:attrName>style.visibility</p:attrName>
                                        </p:attrNameLst>
                                      </p:cBhvr>
                                      <p:to>
                                        <p:strVal val="visible"/>
                                      </p:to>
                                    </p:set>
                                    <p:anim calcmode="lin" valueType="num">
                                      <p:cBhvr>
                                        <p:cTn id="163" dur="500" fill="hold"/>
                                        <p:tgtEl>
                                          <p:spTgt spid="38926"/>
                                        </p:tgtEl>
                                        <p:attrNameLst>
                                          <p:attrName>ppt_x</p:attrName>
                                        </p:attrNameLst>
                                      </p:cBhvr>
                                      <p:tavLst>
                                        <p:tav tm="0">
                                          <p:val>
                                            <p:strVal val="#ppt_x"/>
                                          </p:val>
                                        </p:tav>
                                        <p:tav tm="100000">
                                          <p:val>
                                            <p:strVal val="#ppt_x"/>
                                          </p:val>
                                        </p:tav>
                                      </p:tavLst>
                                    </p:anim>
                                    <p:anim calcmode="lin" valueType="num">
                                      <p:cBhvr>
                                        <p:cTn id="164" dur="500" fill="hold"/>
                                        <p:tgtEl>
                                          <p:spTgt spid="38926"/>
                                        </p:tgtEl>
                                        <p:attrNameLst>
                                          <p:attrName>ppt_y</p:attrName>
                                        </p:attrNameLst>
                                      </p:cBhvr>
                                      <p:tavLst>
                                        <p:tav tm="0">
                                          <p:val>
                                            <p:strVal val="#ppt_y+#ppt_h/2"/>
                                          </p:val>
                                        </p:tav>
                                        <p:tav tm="100000">
                                          <p:val>
                                            <p:strVal val="#ppt_y"/>
                                          </p:val>
                                        </p:tav>
                                      </p:tavLst>
                                    </p:anim>
                                    <p:anim calcmode="lin" valueType="num">
                                      <p:cBhvr>
                                        <p:cTn id="165" dur="500" fill="hold"/>
                                        <p:tgtEl>
                                          <p:spTgt spid="38926"/>
                                        </p:tgtEl>
                                        <p:attrNameLst>
                                          <p:attrName>ppt_w</p:attrName>
                                        </p:attrNameLst>
                                      </p:cBhvr>
                                      <p:tavLst>
                                        <p:tav tm="0">
                                          <p:val>
                                            <p:strVal val="#ppt_w"/>
                                          </p:val>
                                        </p:tav>
                                        <p:tav tm="100000">
                                          <p:val>
                                            <p:strVal val="#ppt_w"/>
                                          </p:val>
                                        </p:tav>
                                      </p:tavLst>
                                    </p:anim>
                                    <p:anim calcmode="lin" valueType="num">
                                      <p:cBhvr>
                                        <p:cTn id="166" dur="500" fill="hold"/>
                                        <p:tgtEl>
                                          <p:spTgt spid="38926"/>
                                        </p:tgtEl>
                                        <p:attrNameLst>
                                          <p:attrName>ppt_h</p:attrName>
                                        </p:attrNameLst>
                                      </p:cBhvr>
                                      <p:tavLst>
                                        <p:tav tm="0">
                                          <p:val>
                                            <p:fltVal val="0.000000"/>
                                          </p:val>
                                        </p:tav>
                                        <p:tav tm="100000">
                                          <p:val>
                                            <p:strVal val="#ppt_h"/>
                                          </p:val>
                                        </p:tav>
                                      </p:tavLst>
                                    </p:anim>
                                  </p:childTnLst>
                                  <p:subTnLst>
                                    <p:audio>
                                      <p:cMediaNode>
                                        <p:cTn display="0" masterRel="sameClick">
                                          <p:stCondLst>
                                            <p:cond evt="begin" delay="0">
                                              <p:tn val="161"/>
                                            </p:cond>
                                          </p:stCondLst>
                                          <p:endCondLst>
                                            <p:cond evt="onStopAudio" delay="0">
                                              <p:tgtEl>
                                                <p:sldTgt/>
                                              </p:tgtEl>
                                            </p:cond>
                                          </p:endCondLst>
                                        </p:cTn>
                                        <p:tgtEl>
                                          <p:sndTgt r:embed="rId4" name="whoosh.wav"/>
                                        </p:tgtEl>
                                      </p:cMediaNode>
                                    </p:audio>
                                  </p:subTnLst>
                                </p:cTn>
                              </p:par>
                            </p:childTnLst>
                          </p:cTn>
                        </p:par>
                      </p:childTnLst>
                    </p:cTn>
                  </p:par>
                  <p:par>
                    <p:cTn id="167" fill="hold">
                      <p:stCondLst>
                        <p:cond delay="indefinite"/>
                      </p:stCondLst>
                      <p:childTnLst>
                        <p:par>
                          <p:cTn id="168" fill="hold">
                            <p:stCondLst>
                              <p:cond delay="0"/>
                            </p:stCondLst>
                            <p:childTnLst>
                              <p:par>
                                <p:cTn id="169" presetID="23" presetClass="entr" presetSubtype="16" fill="hold" grpId="0" nodeType="clickEffect">
                                  <p:stCondLst>
                                    <p:cond delay="0"/>
                                  </p:stCondLst>
                                  <p:childTnLst>
                                    <p:set>
                                      <p:cBhvr>
                                        <p:cTn id="170" dur="1" fill="hold">
                                          <p:stCondLst>
                                            <p:cond delay="0"/>
                                          </p:stCondLst>
                                        </p:cTn>
                                        <p:tgtEl>
                                          <p:spTgt spid="38938"/>
                                        </p:tgtEl>
                                        <p:attrNameLst>
                                          <p:attrName>style.visibility</p:attrName>
                                        </p:attrNameLst>
                                      </p:cBhvr>
                                      <p:to>
                                        <p:strVal val="visible"/>
                                      </p:to>
                                    </p:set>
                                    <p:anim calcmode="lin" valueType="num">
                                      <p:cBhvr>
                                        <p:cTn id="171" dur="500" fill="hold"/>
                                        <p:tgtEl>
                                          <p:spTgt spid="38938"/>
                                        </p:tgtEl>
                                        <p:attrNameLst>
                                          <p:attrName>ppt_w</p:attrName>
                                        </p:attrNameLst>
                                      </p:cBhvr>
                                      <p:tavLst>
                                        <p:tav tm="0">
                                          <p:val>
                                            <p:fltVal val="0.000000"/>
                                          </p:val>
                                        </p:tav>
                                        <p:tav tm="100000">
                                          <p:val>
                                            <p:strVal val="#ppt_w"/>
                                          </p:val>
                                        </p:tav>
                                      </p:tavLst>
                                    </p:anim>
                                    <p:anim calcmode="lin" valueType="num">
                                      <p:cBhvr>
                                        <p:cTn id="172" dur="500" fill="hold"/>
                                        <p:tgtEl>
                                          <p:spTgt spid="38938"/>
                                        </p:tgtEl>
                                        <p:attrNameLst>
                                          <p:attrName>ppt_h</p:attrName>
                                        </p:attrNameLst>
                                      </p:cBhvr>
                                      <p:tavLst>
                                        <p:tav tm="0">
                                          <p:val>
                                            <p:fltVal val="0.000000"/>
                                          </p:val>
                                        </p:tav>
                                        <p:tav tm="100000">
                                          <p:val>
                                            <p:strVal val="#ppt_h"/>
                                          </p:val>
                                        </p:tav>
                                      </p:tavLst>
                                    </p:anim>
                                  </p:childTnLst>
                                  <p:subTnLst>
                                    <p:audio>
                                      <p:cMediaNode>
                                        <p:cTn display="0" masterRel="sameClick">
                                          <p:stCondLst>
                                            <p:cond evt="begin" delay="0">
                                              <p:tn val="16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6" grpId="0" animBg="1"/>
      <p:bldP spid="38917" grpId="0" animBg="1"/>
      <p:bldP spid="38918" grpId="0" animBg="1"/>
      <p:bldP spid="38919" grpId="0" animBg="1"/>
      <p:bldP spid="38920" grpId="0" animBg="1"/>
      <p:bldP spid="38921" grpId="0" animBg="1"/>
      <p:bldP spid="38922" grpId="0" animBg="1"/>
      <p:bldP spid="38923" grpId="0" animBg="1"/>
      <p:bldP spid="38934" grpId="0"/>
      <p:bldP spid="38935" grpId="0"/>
      <p:bldP spid="38936" grpId="0"/>
      <p:bldP spid="38937" grpId="0"/>
      <p:bldP spid="38938" grpId="0"/>
      <p:bldP spid="3893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86018" name="Rectangle 2"/>
          <p:cNvSpPr>
            <a:spLocks noGrp="1"/>
          </p:cNvSpPr>
          <p:nvPr>
            <p:ph type="title"/>
          </p:nvPr>
        </p:nvSpPr>
        <p:spPr>
          <a:ln/>
        </p:spPr>
        <p:txBody>
          <a:bodyPr vert="horz" wrap="square" lIns="91440" tIns="45720" rIns="91440" bIns="45720" anchor="b"/>
          <a:p>
            <a:pPr eaLnBrk="1" hangingPunct="1"/>
            <a:r>
              <a:rPr lang="zh-CN" altLang="en-US" dirty="0">
                <a:solidFill>
                  <a:srgbClr val="CC00FF"/>
                </a:solidFill>
                <a:latin typeface="黑体" panose="02010609060101010101" pitchFamily="2" charset="-122"/>
                <a:ea typeface="黑体" panose="02010609060101010101" pitchFamily="2" charset="-122"/>
              </a:rPr>
              <a:t>价格下降</a:t>
            </a:r>
            <a:r>
              <a:rPr lang="en-US" altLang="zh-CN" dirty="0">
                <a:solidFill>
                  <a:srgbClr val="CC00FF"/>
                </a:solidFill>
                <a:latin typeface="黑体" panose="02010609060101010101" pitchFamily="2" charset="-122"/>
                <a:ea typeface="黑体" panose="02010609060101010101" pitchFamily="2" charset="-122"/>
              </a:rPr>
              <a:t>10%=</a:t>
            </a:r>
            <a:r>
              <a:rPr lang="zh-CN" altLang="en-US" dirty="0">
                <a:solidFill>
                  <a:srgbClr val="CC00FF"/>
                </a:solidFill>
                <a:latin typeface="黑体" panose="02010609060101010101" pitchFamily="2" charset="-122"/>
                <a:ea typeface="黑体" panose="02010609060101010101" pitchFamily="2" charset="-122"/>
              </a:rPr>
              <a:t>利润下降</a:t>
            </a:r>
            <a:r>
              <a:rPr lang="en-US" altLang="zh-CN" dirty="0">
                <a:solidFill>
                  <a:srgbClr val="CC00FF"/>
                </a:solidFill>
                <a:latin typeface="黑体" panose="02010609060101010101" pitchFamily="2" charset="-122"/>
                <a:ea typeface="黑体" panose="02010609060101010101" pitchFamily="2" charset="-122"/>
              </a:rPr>
              <a:t>50%</a:t>
            </a:r>
            <a:endParaRPr lang="en-US" altLang="zh-CN" dirty="0">
              <a:solidFill>
                <a:srgbClr val="CC00FF"/>
              </a:solidFill>
              <a:latin typeface="黑体" panose="02010609060101010101" pitchFamily="2" charset="-122"/>
              <a:ea typeface="黑体" panose="02010609060101010101" pitchFamily="2" charset="-122"/>
            </a:endParaRPr>
          </a:p>
        </p:txBody>
      </p:sp>
      <p:sp>
        <p:nvSpPr>
          <p:cNvPr id="86019" name="Rectangle 4"/>
          <p:cNvSpPr/>
          <p:nvPr/>
        </p:nvSpPr>
        <p:spPr>
          <a:xfrm>
            <a:off x="2051050" y="3429000"/>
            <a:ext cx="1944688" cy="2879725"/>
          </a:xfrm>
          <a:prstGeom prst="rect">
            <a:avLst/>
          </a:prstGeom>
          <a:solidFill>
            <a:srgbClr val="2899BC"/>
          </a:solidFill>
          <a:ln w="9525" cap="flat" cmpd="sng">
            <a:solidFill>
              <a:schemeClr val="tx1"/>
            </a:solidFill>
            <a:prstDash val="solid"/>
            <a:miter/>
            <a:headEnd type="none" w="med" len="med"/>
            <a:tailEnd type="none" w="med" len="med"/>
          </a:ln>
        </p:spPr>
        <p:txBody>
          <a:bodyPr wrap="none" anchor="ctr"/>
          <a:p>
            <a:pPr algn="ctr"/>
            <a:r>
              <a:rPr lang="zh-CN" altLang="en-US" sz="3200" dirty="0">
                <a:latin typeface="黑体" panose="02010609060101010101" pitchFamily="2" charset="-122"/>
                <a:ea typeface="黑体" panose="02010609060101010101" pitchFamily="2" charset="-122"/>
              </a:rPr>
              <a:t>成本</a:t>
            </a:r>
            <a:r>
              <a:rPr lang="en-US" altLang="zh-CN" sz="3200" dirty="0">
                <a:latin typeface="黑体" panose="02010609060101010101" pitchFamily="2" charset="-122"/>
                <a:ea typeface="黑体" panose="02010609060101010101" pitchFamily="2" charset="-122"/>
              </a:rPr>
              <a:t>8</a:t>
            </a:r>
            <a:r>
              <a:rPr lang="zh-CN" altLang="en-US" sz="3200" dirty="0">
                <a:latin typeface="黑体" panose="02010609060101010101" pitchFamily="2" charset="-122"/>
                <a:ea typeface="黑体" panose="02010609060101010101" pitchFamily="2" charset="-122"/>
              </a:rPr>
              <a:t>元</a:t>
            </a:r>
            <a:endParaRPr lang="zh-CN" altLang="en-US" sz="3200" dirty="0">
              <a:latin typeface="黑体" panose="02010609060101010101" pitchFamily="2" charset="-122"/>
              <a:ea typeface="黑体" panose="02010609060101010101" pitchFamily="2" charset="-122"/>
            </a:endParaRPr>
          </a:p>
        </p:txBody>
      </p:sp>
      <p:sp>
        <p:nvSpPr>
          <p:cNvPr id="86020" name="Rectangle 5"/>
          <p:cNvSpPr/>
          <p:nvPr/>
        </p:nvSpPr>
        <p:spPr>
          <a:xfrm>
            <a:off x="2051050" y="2420938"/>
            <a:ext cx="1944688" cy="1008062"/>
          </a:xfrm>
          <a:prstGeom prst="rect">
            <a:avLst/>
          </a:prstGeom>
          <a:solidFill>
            <a:schemeClr val="folHlink"/>
          </a:solidFill>
          <a:ln w="9525" cap="flat" cmpd="sng">
            <a:solidFill>
              <a:schemeClr val="tx1"/>
            </a:solidFill>
            <a:prstDash val="solid"/>
            <a:miter/>
            <a:headEnd type="none" w="med" len="med"/>
            <a:tailEnd type="none" w="med" len="med"/>
          </a:ln>
        </p:spPr>
        <p:txBody>
          <a:bodyPr wrap="none" anchor="ctr"/>
          <a:p>
            <a:pPr algn="ctr"/>
            <a:r>
              <a:rPr lang="zh-CN" altLang="en-US" sz="3200" dirty="0">
                <a:solidFill>
                  <a:schemeClr val="bg1"/>
                </a:solidFill>
                <a:latin typeface="黑体" panose="02010609060101010101" pitchFamily="2" charset="-122"/>
                <a:ea typeface="黑体" panose="02010609060101010101" pitchFamily="2" charset="-122"/>
              </a:rPr>
              <a:t>利润</a:t>
            </a:r>
            <a:r>
              <a:rPr lang="en-US" altLang="zh-CN" sz="3200" dirty="0">
                <a:solidFill>
                  <a:schemeClr val="bg1"/>
                </a:solidFill>
                <a:latin typeface="黑体" panose="02010609060101010101" pitchFamily="2" charset="-122"/>
                <a:ea typeface="黑体" panose="02010609060101010101" pitchFamily="2" charset="-122"/>
              </a:rPr>
              <a:t>2</a:t>
            </a:r>
            <a:r>
              <a:rPr lang="zh-CN" altLang="en-US" sz="3200" dirty="0">
                <a:solidFill>
                  <a:schemeClr val="bg1"/>
                </a:solidFill>
                <a:latin typeface="黑体" panose="02010609060101010101" pitchFamily="2" charset="-122"/>
                <a:ea typeface="黑体" panose="02010609060101010101" pitchFamily="2" charset="-122"/>
              </a:rPr>
              <a:t>元</a:t>
            </a:r>
            <a:endParaRPr lang="zh-CN" altLang="en-US" sz="3200" dirty="0">
              <a:solidFill>
                <a:schemeClr val="bg1"/>
              </a:solidFill>
              <a:latin typeface="黑体" panose="02010609060101010101" pitchFamily="2" charset="-122"/>
              <a:ea typeface="黑体" panose="02010609060101010101" pitchFamily="2" charset="-122"/>
            </a:endParaRPr>
          </a:p>
        </p:txBody>
      </p:sp>
      <p:sp>
        <p:nvSpPr>
          <p:cNvPr id="86021" name="Rectangle 6"/>
          <p:cNvSpPr/>
          <p:nvPr/>
        </p:nvSpPr>
        <p:spPr>
          <a:xfrm>
            <a:off x="4716463" y="3429000"/>
            <a:ext cx="1871662" cy="2879725"/>
          </a:xfrm>
          <a:prstGeom prst="rect">
            <a:avLst/>
          </a:prstGeom>
          <a:solidFill>
            <a:srgbClr val="2899BC"/>
          </a:solidFill>
          <a:ln w="38100" cap="flat" cmpd="sng">
            <a:solidFill>
              <a:srgbClr val="9900FF"/>
            </a:solidFill>
            <a:prstDash val="sysDot"/>
            <a:miter/>
            <a:headEnd type="none" w="med" len="med"/>
            <a:tailEnd type="none" w="med" len="med"/>
          </a:ln>
        </p:spPr>
        <p:txBody>
          <a:bodyPr wrap="none" anchor="ctr"/>
          <a:p>
            <a:pPr algn="ctr"/>
            <a:r>
              <a:rPr lang="zh-CN" altLang="en-US" sz="3200" dirty="0">
                <a:latin typeface="黑体" panose="02010609060101010101" pitchFamily="2" charset="-122"/>
                <a:ea typeface="黑体" panose="02010609060101010101" pitchFamily="2" charset="-122"/>
              </a:rPr>
              <a:t>成本</a:t>
            </a:r>
            <a:r>
              <a:rPr lang="en-US" altLang="zh-CN" sz="3200" dirty="0">
                <a:latin typeface="黑体" panose="02010609060101010101" pitchFamily="2" charset="-122"/>
                <a:ea typeface="黑体" panose="02010609060101010101" pitchFamily="2" charset="-122"/>
              </a:rPr>
              <a:t>8</a:t>
            </a:r>
            <a:r>
              <a:rPr lang="zh-CN" altLang="en-US" sz="3200" dirty="0">
                <a:latin typeface="黑体" panose="02010609060101010101" pitchFamily="2" charset="-122"/>
                <a:ea typeface="黑体" panose="02010609060101010101" pitchFamily="2" charset="-122"/>
              </a:rPr>
              <a:t>元</a:t>
            </a:r>
            <a:endParaRPr lang="zh-CN" altLang="en-US" sz="3200" dirty="0">
              <a:latin typeface="黑体" panose="02010609060101010101" pitchFamily="2" charset="-122"/>
              <a:ea typeface="黑体" panose="02010609060101010101" pitchFamily="2" charset="-122"/>
            </a:endParaRPr>
          </a:p>
        </p:txBody>
      </p:sp>
      <p:sp>
        <p:nvSpPr>
          <p:cNvPr id="86022" name="Rectangle 7"/>
          <p:cNvSpPr/>
          <p:nvPr/>
        </p:nvSpPr>
        <p:spPr>
          <a:xfrm>
            <a:off x="4716463" y="2852738"/>
            <a:ext cx="1871662" cy="574675"/>
          </a:xfrm>
          <a:prstGeom prst="rect">
            <a:avLst/>
          </a:prstGeom>
          <a:solidFill>
            <a:schemeClr val="folHlink"/>
          </a:solidFill>
          <a:ln w="38100" cap="flat" cmpd="sng">
            <a:solidFill>
              <a:srgbClr val="9900FF"/>
            </a:solidFill>
            <a:prstDash val="sysDot"/>
            <a:miter/>
            <a:headEnd type="none" w="med" len="med"/>
            <a:tailEnd type="none" w="med" len="med"/>
          </a:ln>
        </p:spPr>
        <p:txBody>
          <a:bodyPr wrap="none" anchor="ctr"/>
          <a:p>
            <a:pPr algn="ctr"/>
            <a:r>
              <a:rPr lang="zh-CN" altLang="en-US" sz="3200" dirty="0">
                <a:solidFill>
                  <a:schemeClr val="bg1"/>
                </a:solidFill>
                <a:latin typeface="黑体" panose="02010609060101010101" pitchFamily="2" charset="-122"/>
                <a:ea typeface="黑体" panose="02010609060101010101" pitchFamily="2" charset="-122"/>
              </a:rPr>
              <a:t>利润</a:t>
            </a:r>
            <a:r>
              <a:rPr lang="en-US" altLang="zh-CN" sz="3200" dirty="0">
                <a:solidFill>
                  <a:schemeClr val="bg1"/>
                </a:solidFill>
                <a:latin typeface="黑体" panose="02010609060101010101" pitchFamily="2" charset="-122"/>
                <a:ea typeface="黑体" panose="02010609060101010101" pitchFamily="2" charset="-122"/>
              </a:rPr>
              <a:t>1</a:t>
            </a:r>
            <a:r>
              <a:rPr lang="zh-CN" altLang="en-US" sz="3200" dirty="0">
                <a:solidFill>
                  <a:schemeClr val="bg1"/>
                </a:solidFill>
                <a:latin typeface="黑体" panose="02010609060101010101" pitchFamily="2" charset="-122"/>
                <a:ea typeface="黑体" panose="02010609060101010101" pitchFamily="2" charset="-122"/>
              </a:rPr>
              <a:t>元</a:t>
            </a:r>
            <a:endParaRPr lang="zh-CN" altLang="en-US" sz="3200" dirty="0">
              <a:solidFill>
                <a:schemeClr val="bg1"/>
              </a:solidFill>
              <a:latin typeface="黑体" panose="02010609060101010101" pitchFamily="2" charset="-122"/>
              <a:ea typeface="黑体" panose="02010609060101010101" pitchFamily="2" charset="-122"/>
            </a:endParaRPr>
          </a:p>
        </p:txBody>
      </p:sp>
      <p:sp>
        <p:nvSpPr>
          <p:cNvPr id="86023" name="Text Box 8"/>
          <p:cNvSpPr txBox="1"/>
          <p:nvPr/>
        </p:nvSpPr>
        <p:spPr>
          <a:xfrm>
            <a:off x="2195513" y="1844675"/>
            <a:ext cx="1800225" cy="519113"/>
          </a:xfrm>
          <a:prstGeom prst="rect">
            <a:avLst/>
          </a:prstGeom>
          <a:noFill/>
          <a:ln w="9525">
            <a:noFill/>
          </a:ln>
        </p:spPr>
        <p:txBody>
          <a:bodyPr anchor="t">
            <a:spAutoFit/>
          </a:bodyPr>
          <a:p>
            <a:pPr>
              <a:spcBef>
                <a:spcPct val="50000"/>
              </a:spcBef>
            </a:pPr>
            <a:r>
              <a:rPr lang="zh-CN" altLang="en-US" sz="2800" dirty="0">
                <a:latin typeface="黑体" panose="02010609060101010101" pitchFamily="2" charset="-122"/>
                <a:ea typeface="黑体" panose="02010609060101010101" pitchFamily="2" charset="-122"/>
              </a:rPr>
              <a:t>定价</a:t>
            </a:r>
            <a:r>
              <a:rPr lang="en-US" altLang="zh-CN" sz="2800" dirty="0">
                <a:latin typeface="黑体" panose="02010609060101010101" pitchFamily="2" charset="-122"/>
                <a:ea typeface="黑体" panose="02010609060101010101" pitchFamily="2" charset="-122"/>
              </a:rPr>
              <a:t>10</a:t>
            </a:r>
            <a:r>
              <a:rPr lang="zh-CN" altLang="en-US" sz="2800" dirty="0">
                <a:latin typeface="黑体" panose="02010609060101010101" pitchFamily="2" charset="-122"/>
                <a:ea typeface="黑体" panose="02010609060101010101" pitchFamily="2" charset="-122"/>
              </a:rPr>
              <a:t>元</a:t>
            </a:r>
            <a:endParaRPr lang="zh-CN" altLang="en-US" sz="2800" dirty="0">
              <a:latin typeface="黑体" panose="02010609060101010101" pitchFamily="2" charset="-122"/>
              <a:ea typeface="黑体" panose="02010609060101010101" pitchFamily="2" charset="-122"/>
            </a:endParaRPr>
          </a:p>
        </p:txBody>
      </p:sp>
      <p:sp>
        <p:nvSpPr>
          <p:cNvPr id="86024" name="Text Box 9"/>
          <p:cNvSpPr txBox="1"/>
          <p:nvPr/>
        </p:nvSpPr>
        <p:spPr>
          <a:xfrm>
            <a:off x="4787900" y="1844675"/>
            <a:ext cx="1512888" cy="519113"/>
          </a:xfrm>
          <a:prstGeom prst="rect">
            <a:avLst/>
          </a:prstGeom>
          <a:noFill/>
          <a:ln w="9525">
            <a:noFill/>
          </a:ln>
        </p:spPr>
        <p:txBody>
          <a:bodyPr anchor="t">
            <a:spAutoFit/>
          </a:bodyPr>
          <a:p>
            <a:pPr>
              <a:spcBef>
                <a:spcPct val="50000"/>
              </a:spcBef>
            </a:pPr>
            <a:r>
              <a:rPr lang="zh-CN" altLang="en-US" sz="2800" dirty="0">
                <a:latin typeface="黑体" panose="02010609060101010101" pitchFamily="2" charset="-122"/>
                <a:ea typeface="黑体" panose="02010609060101010101" pitchFamily="2" charset="-122"/>
              </a:rPr>
              <a:t>定价</a:t>
            </a:r>
            <a:r>
              <a:rPr lang="en-US" altLang="zh-CN" sz="2800" dirty="0">
                <a:latin typeface="黑体" panose="02010609060101010101" pitchFamily="2" charset="-122"/>
                <a:ea typeface="黑体" panose="02010609060101010101" pitchFamily="2" charset="-122"/>
              </a:rPr>
              <a:t>9</a:t>
            </a:r>
            <a:r>
              <a:rPr lang="zh-CN" altLang="en-US" sz="2800" dirty="0">
                <a:latin typeface="黑体" panose="02010609060101010101" pitchFamily="2" charset="-122"/>
                <a:ea typeface="黑体" panose="02010609060101010101" pitchFamily="2" charset="-122"/>
              </a:rPr>
              <a:t>元</a:t>
            </a:r>
            <a:endParaRPr lang="zh-CN" altLang="en-US" sz="2800" dirty="0">
              <a:latin typeface="黑体" panose="02010609060101010101" pitchFamily="2" charset="-122"/>
              <a:ea typeface="黑体" panose="02010609060101010101" pitchFamily="2" charset="-122"/>
            </a:endParaRPr>
          </a:p>
        </p:txBody>
      </p:sp>
      <p:sp>
        <p:nvSpPr>
          <p:cNvPr id="86025" name="AutoShape 15"/>
          <p:cNvSpPr/>
          <p:nvPr/>
        </p:nvSpPr>
        <p:spPr>
          <a:xfrm>
            <a:off x="5292725" y="2420938"/>
            <a:ext cx="720725" cy="43180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p>
            <a:endParaRPr lang="zh-CN" altLang="en-US" dirty="0">
              <a:latin typeface="Tahoma" panose="020B0604030504040204" pitchFamily="34" charset="0"/>
              <a:ea typeface="宋体" panose="02010600030101010101" pitchFamily="2" charset="-122"/>
            </a:endParaRPr>
          </a:p>
        </p:txBody>
      </p:sp>
      <p:sp>
        <p:nvSpPr>
          <p:cNvPr id="86026" name="Line 16"/>
          <p:cNvSpPr/>
          <p:nvPr/>
        </p:nvSpPr>
        <p:spPr>
          <a:xfrm>
            <a:off x="3995738" y="2420938"/>
            <a:ext cx="2736850" cy="0"/>
          </a:xfrm>
          <a:prstGeom prst="line">
            <a:avLst/>
          </a:prstGeom>
          <a:ln w="38100" cap="flat" cmpd="sng">
            <a:solidFill>
              <a:schemeClr val="tx1"/>
            </a:solidFill>
            <a:prstDash val="sysDot"/>
            <a:round/>
            <a:headEnd type="none" w="med" len="med"/>
            <a:tailEnd type="none" w="med" len="med"/>
          </a:ln>
        </p:spPr>
      </p:sp>
      <p:sp>
        <p:nvSpPr>
          <p:cNvPr id="86027" name="Text Box 17"/>
          <p:cNvSpPr txBox="1"/>
          <p:nvPr/>
        </p:nvSpPr>
        <p:spPr>
          <a:xfrm>
            <a:off x="6948488" y="2924175"/>
            <a:ext cx="1584325" cy="3084513"/>
          </a:xfrm>
          <a:prstGeom prst="rect">
            <a:avLst/>
          </a:prstGeom>
          <a:noFill/>
          <a:ln w="9525">
            <a:noFill/>
          </a:ln>
        </p:spPr>
        <p:txBody>
          <a:bodyPr anchor="t">
            <a:spAutoFit/>
          </a:bodyPr>
          <a:p>
            <a:pPr>
              <a:spcBef>
                <a:spcPct val="50000"/>
              </a:spcBef>
            </a:pPr>
            <a:r>
              <a:rPr lang="en-US" altLang="zh-CN" sz="2800" b="1" dirty="0">
                <a:solidFill>
                  <a:srgbClr val="9900FF"/>
                </a:solidFill>
                <a:latin typeface="黑体" panose="02010609060101010101" pitchFamily="2" charset="-122"/>
                <a:ea typeface="黑体" panose="02010609060101010101" pitchFamily="2" charset="-122"/>
              </a:rPr>
              <a:t>9/10-1</a:t>
            </a:r>
            <a:endParaRPr lang="en-US" altLang="zh-CN" sz="2800" b="1" dirty="0">
              <a:solidFill>
                <a:srgbClr val="9900FF"/>
              </a:solidFill>
              <a:latin typeface="黑体" panose="02010609060101010101" pitchFamily="2" charset="-122"/>
              <a:ea typeface="黑体" panose="02010609060101010101" pitchFamily="2" charset="-122"/>
            </a:endParaRPr>
          </a:p>
          <a:p>
            <a:pPr>
              <a:spcBef>
                <a:spcPct val="50000"/>
              </a:spcBef>
            </a:pPr>
            <a:r>
              <a:rPr lang="en-US" altLang="zh-CN" sz="2800" b="1" dirty="0">
                <a:solidFill>
                  <a:srgbClr val="9900FF"/>
                </a:solidFill>
                <a:latin typeface="黑体" panose="02010609060101010101" pitchFamily="2" charset="-122"/>
                <a:ea typeface="黑体" panose="02010609060101010101" pitchFamily="2" charset="-122"/>
              </a:rPr>
              <a:t>=-10%</a:t>
            </a:r>
            <a:endParaRPr lang="en-US" altLang="zh-CN" sz="2800" b="1" dirty="0">
              <a:solidFill>
                <a:srgbClr val="9900FF"/>
              </a:solidFill>
              <a:latin typeface="黑体" panose="02010609060101010101" pitchFamily="2" charset="-122"/>
              <a:ea typeface="黑体" panose="02010609060101010101" pitchFamily="2" charset="-122"/>
            </a:endParaRPr>
          </a:p>
          <a:p>
            <a:pPr>
              <a:spcBef>
                <a:spcPct val="50000"/>
              </a:spcBef>
            </a:pPr>
            <a:endParaRPr lang="en-US" altLang="zh-CN" sz="2800" b="1" dirty="0">
              <a:solidFill>
                <a:srgbClr val="9900FF"/>
              </a:solidFill>
              <a:latin typeface="黑体" panose="02010609060101010101" pitchFamily="2" charset="-122"/>
              <a:ea typeface="黑体" panose="02010609060101010101" pitchFamily="2" charset="-122"/>
            </a:endParaRPr>
          </a:p>
          <a:p>
            <a:pPr>
              <a:spcBef>
                <a:spcPct val="50000"/>
              </a:spcBef>
            </a:pPr>
            <a:r>
              <a:rPr lang="en-US" altLang="zh-CN" sz="2800" b="1" dirty="0">
                <a:solidFill>
                  <a:schemeClr val="folHlink"/>
                </a:solidFill>
                <a:latin typeface="黑体" panose="02010609060101010101" pitchFamily="2" charset="-122"/>
                <a:ea typeface="黑体" panose="02010609060101010101" pitchFamily="2" charset="-122"/>
              </a:rPr>
              <a:t>1/2-1</a:t>
            </a:r>
            <a:endParaRPr lang="en-US" altLang="zh-CN" sz="2800" b="1" dirty="0">
              <a:solidFill>
                <a:schemeClr val="folHlink"/>
              </a:solidFill>
              <a:latin typeface="黑体" panose="02010609060101010101" pitchFamily="2" charset="-122"/>
              <a:ea typeface="黑体" panose="02010609060101010101" pitchFamily="2" charset="-122"/>
            </a:endParaRPr>
          </a:p>
          <a:p>
            <a:pPr>
              <a:spcBef>
                <a:spcPct val="50000"/>
              </a:spcBef>
            </a:pPr>
            <a:r>
              <a:rPr lang="en-US" altLang="zh-CN" sz="2800" b="1" dirty="0">
                <a:solidFill>
                  <a:schemeClr val="folHlink"/>
                </a:solidFill>
                <a:latin typeface="黑体" panose="02010609060101010101" pitchFamily="2" charset="-122"/>
                <a:ea typeface="黑体" panose="02010609060101010101" pitchFamily="2" charset="-122"/>
              </a:rPr>
              <a:t>=-50%</a:t>
            </a:r>
            <a:endParaRPr lang="en-US" altLang="zh-CN" sz="2800" b="1" dirty="0">
              <a:solidFill>
                <a:schemeClr val="folHlink"/>
              </a:solidFill>
              <a:latin typeface="黑体" panose="02010609060101010101" pitchFamily="2" charset="-122"/>
              <a:ea typeface="黑体" panose="02010609060101010101" pitchFamily="2" charset="-122"/>
            </a:endParaRPr>
          </a:p>
        </p:txBody>
      </p:sp>
    </p:spTree>
  </p:cSld>
  <p:clrMapOvr>
    <a:masterClrMapping/>
  </p:clrMapOvr>
  <p:transition spd="med">
    <p:diamon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87042" name="Rectangle 2"/>
          <p:cNvSpPr>
            <a:spLocks noGrp="1"/>
          </p:cNvSpPr>
          <p:nvPr>
            <p:ph idx="1"/>
          </p:nvPr>
        </p:nvSpPr>
        <p:spPr>
          <a:xfrm>
            <a:off x="539750" y="1989138"/>
            <a:ext cx="8375650" cy="4411662"/>
          </a:xfrm>
          <a:ln/>
        </p:spPr>
        <p:txBody>
          <a:bodyPr vert="horz" wrap="square" lIns="91440" tIns="45720" rIns="91440" bIns="45720" anchor="t"/>
          <a:p>
            <a:pPr algn="just" eaLnBrk="1" hangingPunct="1">
              <a:lnSpc>
                <a:spcPct val="90000"/>
              </a:lnSpc>
            </a:pPr>
            <a:r>
              <a:rPr lang="zh-CN" altLang="en-US" sz="2800" b="1" dirty="0">
                <a:latin typeface="仿宋_GB2312" pitchFamily="49" charset="-122"/>
                <a:ea typeface="仿宋_GB2312" pitchFamily="49" charset="-122"/>
              </a:rPr>
              <a:t>休布雷公司在美国伏特加酒的市场中，属于营销出色的企业，他们生产的史密诺夫酒在伏特加酒市场中的市场占有率达</a:t>
            </a:r>
            <a:r>
              <a:rPr lang="en-US" altLang="zh-CN" sz="2800" b="1" dirty="0">
                <a:latin typeface="仿宋_GB2312" pitchFamily="49" charset="-122"/>
                <a:ea typeface="仿宋_GB2312" pitchFamily="49" charset="-122"/>
              </a:rPr>
              <a:t>23%</a:t>
            </a:r>
            <a:r>
              <a:rPr lang="zh-CN" altLang="en-US" sz="2800" b="1" dirty="0">
                <a:latin typeface="仿宋_GB2312" pitchFamily="49" charset="-122"/>
                <a:ea typeface="仿宋_GB2312" pitchFamily="49" charset="-122"/>
              </a:rPr>
              <a:t>。</a:t>
            </a:r>
            <a:r>
              <a:rPr lang="en-US" altLang="zh-CN" sz="2800" b="1" dirty="0">
                <a:latin typeface="仿宋_GB2312" pitchFamily="49" charset="-122"/>
                <a:ea typeface="仿宋_GB2312" pitchFamily="49" charset="-122"/>
              </a:rPr>
              <a:t>60</a:t>
            </a:r>
            <a:r>
              <a:rPr lang="zh-CN" altLang="en-US" sz="2800" b="1" dirty="0">
                <a:latin typeface="仿宋_GB2312" pitchFamily="49" charset="-122"/>
                <a:ea typeface="仿宋_GB2312" pitchFamily="49" charset="-122"/>
              </a:rPr>
              <a:t>年代，另一家公司推出一种新型伏特加酒，其品质不比史密诺夫酒差，但是每瓶酒的定价却比史密诺夫酒低</a:t>
            </a:r>
            <a:r>
              <a:rPr lang="en-US" altLang="zh-CN" sz="2800" b="1" dirty="0">
                <a:latin typeface="仿宋_GB2312" pitchFamily="49" charset="-122"/>
                <a:ea typeface="仿宋_GB2312" pitchFamily="49" charset="-122"/>
              </a:rPr>
              <a:t>1</a:t>
            </a:r>
            <a:r>
              <a:rPr lang="zh-CN" altLang="en-US" sz="2800" b="1" dirty="0">
                <a:latin typeface="仿宋_GB2312" pitchFamily="49" charset="-122"/>
                <a:ea typeface="仿宋_GB2312" pitchFamily="49" charset="-122"/>
              </a:rPr>
              <a:t>美元。</a:t>
            </a:r>
            <a:endParaRPr lang="zh-CN" altLang="en-US" sz="2800" b="1" dirty="0">
              <a:latin typeface="仿宋_GB2312" pitchFamily="49" charset="-122"/>
              <a:ea typeface="仿宋_GB2312" pitchFamily="49" charset="-122"/>
            </a:endParaRPr>
          </a:p>
          <a:p>
            <a:pPr algn="just" eaLnBrk="1" hangingPunct="1">
              <a:lnSpc>
                <a:spcPct val="90000"/>
              </a:lnSpc>
            </a:pPr>
            <a:r>
              <a:rPr lang="zh-CN" altLang="en-US" sz="2800" b="1" dirty="0">
                <a:latin typeface="仿宋_GB2312" pitchFamily="49" charset="-122"/>
                <a:ea typeface="仿宋_GB2312" pitchFamily="49" charset="-122"/>
              </a:rPr>
              <a:t>按照惯例，休布雷公司有三条对策：一是降低一美元，以保住其市场占有率；二是维持原价，通过增加广告费用和推销支出与竞争对手竞争；三是维持原价，听任市场占有率降低。但是可以看出，无论休布雷公司采用上述哪条对策，都很被动，似乎将要输定了。  </a:t>
            </a:r>
            <a:endParaRPr lang="zh-CN" altLang="en-US" sz="2800" b="1" dirty="0">
              <a:solidFill>
                <a:schemeClr val="accent2"/>
              </a:solidFill>
              <a:latin typeface="仿宋_GB2312" pitchFamily="49" charset="-122"/>
              <a:ea typeface="仿宋_GB2312" pitchFamily="49" charset="-122"/>
            </a:endParaRPr>
          </a:p>
        </p:txBody>
      </p:sp>
      <p:sp>
        <p:nvSpPr>
          <p:cNvPr id="87043" name="Rectangle 3"/>
          <p:cNvSpPr/>
          <p:nvPr/>
        </p:nvSpPr>
        <p:spPr>
          <a:xfrm>
            <a:off x="1258888" y="1052513"/>
            <a:ext cx="7418387" cy="708025"/>
          </a:xfrm>
          <a:prstGeom prst="rect">
            <a:avLst/>
          </a:prstGeom>
          <a:noFill/>
          <a:ln w="9525">
            <a:noFill/>
          </a:ln>
        </p:spPr>
        <p:txBody>
          <a:bodyPr anchor="t">
            <a:spAutoFit/>
          </a:bodyPr>
          <a:p>
            <a:r>
              <a:rPr lang="en-US" altLang="zh-CN" sz="2400" b="1" dirty="0">
                <a:solidFill>
                  <a:srgbClr val="FF0000"/>
                </a:solidFill>
                <a:latin typeface="Tahoma" panose="020B0604030504040204" pitchFamily="34" charset="0"/>
                <a:ea typeface="仿宋_GB2312" pitchFamily="49" charset="-122"/>
              </a:rPr>
              <a:t>【</a:t>
            </a:r>
            <a:r>
              <a:rPr lang="zh-CN" altLang="en-US" sz="2400" b="1" dirty="0">
                <a:solidFill>
                  <a:srgbClr val="FF0000"/>
                </a:solidFill>
                <a:latin typeface="Tahoma" panose="020B0604030504040204" pitchFamily="34" charset="0"/>
                <a:ea typeface="仿宋_GB2312" pitchFamily="49" charset="-122"/>
              </a:rPr>
              <a:t>案例</a:t>
            </a:r>
            <a:r>
              <a:rPr lang="en-US" altLang="zh-CN" sz="2400" b="1" dirty="0">
                <a:solidFill>
                  <a:srgbClr val="FF0000"/>
                </a:solidFill>
                <a:latin typeface="Tahoma" panose="020B0604030504040204" pitchFamily="34" charset="0"/>
                <a:ea typeface="仿宋_GB2312" pitchFamily="49" charset="-122"/>
              </a:rPr>
              <a:t>】</a:t>
            </a:r>
            <a:r>
              <a:rPr lang="zh-CN" altLang="en-US" sz="4000" b="1" dirty="0">
                <a:solidFill>
                  <a:srgbClr val="CC00FF"/>
                </a:solidFill>
                <a:latin typeface="Tahoma" panose="020B0604030504040204" pitchFamily="34" charset="0"/>
                <a:ea typeface="仿宋_GB2312" pitchFamily="49" charset="-122"/>
              </a:rPr>
              <a:t>休布雷公司的定价策略</a:t>
            </a:r>
            <a:endParaRPr lang="zh-CN" altLang="en-US" sz="4000" b="1" dirty="0">
              <a:solidFill>
                <a:schemeClr val="bg2"/>
              </a:solidFill>
              <a:latin typeface="Tahoma" panose="020B0604030504040204" pitchFamily="34" charset="0"/>
              <a:ea typeface="仿宋_GB2312" pitchFamily="49" charset="-122"/>
            </a:endParaRPr>
          </a:p>
        </p:txBody>
      </p:sp>
    </p:spTree>
  </p:cSld>
  <p:clrMapOvr>
    <a:masterClrMapping/>
  </p:clrMapOvr>
  <p:transition spd="med">
    <p:diamon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88066" name="Rectangle 2"/>
          <p:cNvSpPr>
            <a:spLocks noGrp="1"/>
          </p:cNvSpPr>
          <p:nvPr>
            <p:ph type="title"/>
          </p:nvPr>
        </p:nvSpPr>
        <p:spPr>
          <a:ln/>
        </p:spPr>
        <p:txBody>
          <a:bodyPr vert="horz" wrap="square" lIns="91440" tIns="45720" rIns="91440" bIns="45720" anchor="b"/>
          <a:p>
            <a:pPr eaLnBrk="1" hangingPunct="1"/>
            <a:r>
              <a:rPr lang="en-US" altLang="zh-CN" sz="3200" b="1" dirty="0">
                <a:solidFill>
                  <a:srgbClr val="FF0000"/>
                </a:solidFill>
                <a:ea typeface="仿宋_GB2312" pitchFamily="49" charset="-122"/>
              </a:rPr>
              <a:t>【</a:t>
            </a:r>
            <a:r>
              <a:rPr lang="zh-CN" altLang="en-US" sz="3200" b="1" dirty="0">
                <a:solidFill>
                  <a:srgbClr val="FF0000"/>
                </a:solidFill>
                <a:ea typeface="仿宋_GB2312" pitchFamily="49" charset="-122"/>
              </a:rPr>
              <a:t>案例</a:t>
            </a:r>
            <a:r>
              <a:rPr lang="en-US" altLang="zh-CN" sz="3200" b="1" dirty="0">
                <a:solidFill>
                  <a:srgbClr val="FF0000"/>
                </a:solidFill>
                <a:ea typeface="仿宋_GB2312" pitchFamily="49" charset="-122"/>
              </a:rPr>
              <a:t>】</a:t>
            </a:r>
            <a:r>
              <a:rPr lang="zh-CN" altLang="en-US" sz="4000" b="1" dirty="0">
                <a:solidFill>
                  <a:srgbClr val="CC00FF"/>
                </a:solidFill>
                <a:ea typeface="仿宋_GB2312" pitchFamily="49" charset="-122"/>
              </a:rPr>
              <a:t>休布雷公司的定价策略</a:t>
            </a:r>
            <a:endParaRPr lang="zh-CN" altLang="en-US" sz="4000" b="1" dirty="0">
              <a:solidFill>
                <a:srgbClr val="CC00FF"/>
              </a:solidFill>
              <a:ea typeface="仿宋_GB2312" pitchFamily="49" charset="-122"/>
            </a:endParaRPr>
          </a:p>
        </p:txBody>
      </p:sp>
      <p:sp>
        <p:nvSpPr>
          <p:cNvPr id="88067" name="Rectangle 3"/>
          <p:cNvSpPr>
            <a:spLocks noGrp="1"/>
          </p:cNvSpPr>
          <p:nvPr>
            <p:ph idx="1"/>
          </p:nvPr>
        </p:nvSpPr>
        <p:spPr>
          <a:xfrm>
            <a:off x="900113" y="1989138"/>
            <a:ext cx="8064500" cy="4114800"/>
          </a:xfrm>
          <a:ln/>
        </p:spPr>
        <p:txBody>
          <a:bodyPr vert="horz" wrap="square" lIns="91440" tIns="45720" rIns="91440" bIns="45720" anchor="t"/>
          <a:p>
            <a:pPr algn="just" eaLnBrk="1" hangingPunct="1"/>
            <a:r>
              <a:rPr lang="zh-CN" altLang="en-US" sz="2800" b="1" dirty="0">
                <a:latin typeface="仿宋_GB2312" pitchFamily="49" charset="-122"/>
                <a:ea typeface="仿宋_GB2312" pitchFamily="49" charset="-122"/>
              </a:rPr>
              <a:t>但是，休布雷公司的市场营销人员经过深思熟虑后，却采用了令人吃惊、意想不到的第四种策略。那就是，将史密诺夫酒的价格提高一美元，同时推出一种与竞争对手的新伏特加酒的价格一样的瑞色加酒和另一种价格更低的波波酒。</a:t>
            </a:r>
            <a:endParaRPr lang="zh-CN" altLang="en-US" sz="2800" b="1" dirty="0">
              <a:latin typeface="仿宋_GB2312" pitchFamily="49" charset="-122"/>
              <a:ea typeface="仿宋_GB2312" pitchFamily="49" charset="-122"/>
            </a:endParaRPr>
          </a:p>
          <a:p>
            <a:pPr algn="just" eaLnBrk="1" hangingPunct="1"/>
            <a:r>
              <a:rPr lang="zh-CN" altLang="en-US" sz="2800" b="1" dirty="0">
                <a:latin typeface="仿宋_GB2312" pitchFamily="49" charset="-122"/>
                <a:ea typeface="仿宋_GB2312" pitchFamily="49" charset="-122"/>
              </a:rPr>
              <a:t>事实证明，休布雷公司依靠这一策略不仅维持了原有的市场份额，而且还提高了市场占有率。</a:t>
            </a:r>
            <a:endParaRPr lang="zh-CN" altLang="en-US" sz="2800" b="1" dirty="0">
              <a:latin typeface="仿宋_GB2312" pitchFamily="49" charset="-122"/>
              <a:ea typeface="仿宋_GB2312" pitchFamily="49" charset="-122"/>
            </a:endParaRPr>
          </a:p>
          <a:p>
            <a:pPr algn="just" eaLnBrk="1" hangingPunct="1"/>
            <a:r>
              <a:rPr lang="zh-CN" altLang="en-US" sz="2800" dirty="0">
                <a:solidFill>
                  <a:srgbClr val="9900FF"/>
                </a:solidFill>
                <a:ea typeface="仿宋_GB2312" pitchFamily="49" charset="-122"/>
              </a:rPr>
              <a:t>问题：如果你是</a:t>
            </a:r>
            <a:r>
              <a:rPr lang="zh-CN" altLang="en-US" sz="2800" b="1" dirty="0">
                <a:solidFill>
                  <a:srgbClr val="9900FF"/>
                </a:solidFill>
                <a:latin typeface="仿宋_GB2312" pitchFamily="49" charset="-122"/>
                <a:ea typeface="仿宋_GB2312" pitchFamily="49" charset="-122"/>
              </a:rPr>
              <a:t>休布雷公司竞争对手的市场总监面对休布雷公司的全面包抄你将怎样应对？</a:t>
            </a:r>
            <a:endParaRPr lang="zh-CN" altLang="en-US" sz="2800" b="1" dirty="0">
              <a:solidFill>
                <a:srgbClr val="9900FF"/>
              </a:solidFill>
              <a:latin typeface="仿宋_GB2312" pitchFamily="49" charset="-122"/>
              <a:ea typeface="仿宋_GB2312" pitchFamily="49" charset="-122"/>
            </a:endParaRPr>
          </a:p>
        </p:txBody>
      </p:sp>
    </p:spTree>
  </p:cSld>
  <p:clrMapOvr>
    <a:masterClrMapping/>
  </p:clrMapOvr>
  <p:transition spd="med">
    <p:diamon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14338" name="Rectangle 2"/>
          <p:cNvSpPr>
            <a:spLocks noGrp="1"/>
          </p:cNvSpPr>
          <p:nvPr>
            <p:ph type="title"/>
          </p:nvPr>
        </p:nvSpPr>
        <p:spPr>
          <a:ln/>
        </p:spPr>
        <p:txBody>
          <a:bodyPr vert="horz" wrap="square" lIns="91440" tIns="45720" rIns="91440" bIns="45720" anchor="b"/>
          <a:p>
            <a:pPr eaLnBrk="1" hangingPunct="1"/>
            <a:r>
              <a:rPr lang="zh-CN" altLang="en-US" dirty="0">
                <a:solidFill>
                  <a:srgbClr val="0000FF"/>
                </a:solidFill>
                <a:ea typeface="黑体" panose="02010609060101010101" pitchFamily="2" charset="-122"/>
              </a:rPr>
              <a:t>三、市场需求</a:t>
            </a:r>
            <a:endParaRPr lang="zh-CN" altLang="en-US" dirty="0">
              <a:solidFill>
                <a:srgbClr val="0000FF"/>
              </a:solidFill>
              <a:ea typeface="黑体" panose="02010609060101010101" pitchFamily="2" charset="-122"/>
            </a:endParaRPr>
          </a:p>
        </p:txBody>
      </p:sp>
      <p:sp>
        <p:nvSpPr>
          <p:cNvPr id="2" name="Rectangle 3"/>
          <p:cNvSpPr>
            <a:spLocks noGrp="1"/>
          </p:cNvSpPr>
          <p:nvPr>
            <p:ph idx="1"/>
          </p:nvPr>
        </p:nvSpPr>
        <p:spPr>
          <a:xfrm>
            <a:off x="971550" y="1916113"/>
            <a:ext cx="7993063" cy="4465637"/>
          </a:xfrm>
          <a:ln/>
        </p:spPr>
        <p:txBody>
          <a:bodyPr vert="horz" wrap="square" lIns="91440" tIns="45720" rIns="91440" bIns="45720" anchor="t"/>
          <a:p>
            <a:pPr eaLnBrk="1" hangingPunct="1">
              <a:lnSpc>
                <a:spcPct val="115000"/>
              </a:lnSpc>
            </a:pPr>
            <a:r>
              <a:rPr lang="zh-CN" altLang="en-US" dirty="0">
                <a:latin typeface="黑体" panose="02010609060101010101" pitchFamily="2" charset="-122"/>
                <a:ea typeface="黑体" panose="02010609060101010101" pitchFamily="2" charset="-122"/>
              </a:rPr>
              <a:t>需求是定价的</a:t>
            </a:r>
            <a:r>
              <a:rPr lang="zh-CN" altLang="en-US" dirty="0">
                <a:solidFill>
                  <a:schemeClr val="hlink"/>
                </a:solidFill>
                <a:latin typeface="黑体" panose="02010609060101010101" pitchFamily="2" charset="-122"/>
                <a:ea typeface="黑体" panose="02010609060101010101" pitchFamily="2" charset="-122"/>
              </a:rPr>
              <a:t>高限</a:t>
            </a:r>
            <a:r>
              <a:rPr lang="zh-CN" altLang="en-US" dirty="0">
                <a:latin typeface="黑体" panose="02010609060101010101" pitchFamily="2" charset="-122"/>
                <a:ea typeface="黑体" panose="02010609060101010101" pitchFamily="2" charset="-122"/>
              </a:rPr>
              <a:t>。</a:t>
            </a:r>
            <a:endParaRPr lang="zh-CN" altLang="en-US" dirty="0">
              <a:latin typeface="黑体" panose="02010609060101010101" pitchFamily="2" charset="-122"/>
              <a:ea typeface="黑体" panose="02010609060101010101" pitchFamily="2" charset="-122"/>
            </a:endParaRPr>
          </a:p>
          <a:p>
            <a:pPr eaLnBrk="1" hangingPunct="1">
              <a:lnSpc>
                <a:spcPct val="115000"/>
              </a:lnSpc>
            </a:pPr>
            <a:r>
              <a:rPr lang="zh-CN" altLang="en-US" b="1" dirty="0">
                <a:solidFill>
                  <a:srgbClr val="FF0066"/>
                </a:solidFill>
                <a:latin typeface="黑体" panose="02010609060101010101" pitchFamily="2" charset="-122"/>
                <a:ea typeface="黑体" panose="02010609060101010101" pitchFamily="2" charset="-122"/>
              </a:rPr>
              <a:t>需求价格弹性系数（</a:t>
            </a:r>
            <a:r>
              <a:rPr lang="en-US" altLang="zh-CN" b="1" dirty="0">
                <a:solidFill>
                  <a:srgbClr val="FF0066"/>
                </a:solidFill>
                <a:latin typeface="黑体" panose="02010609060101010101" pitchFamily="2" charset="-122"/>
                <a:ea typeface="黑体" panose="02010609060101010101" pitchFamily="2" charset="-122"/>
              </a:rPr>
              <a:t>E</a:t>
            </a:r>
            <a:r>
              <a:rPr lang="zh-CN" altLang="en-US" b="1" dirty="0">
                <a:solidFill>
                  <a:srgbClr val="FF0066"/>
                </a:solidFill>
                <a:latin typeface="黑体" panose="02010609060101010101" pitchFamily="2" charset="-122"/>
                <a:ea typeface="黑体" panose="02010609060101010101" pitchFamily="2" charset="-122"/>
              </a:rPr>
              <a:t>）</a:t>
            </a:r>
            <a:r>
              <a:rPr lang="en-US" altLang="zh-CN" b="1" dirty="0">
                <a:solidFill>
                  <a:srgbClr val="FF0066"/>
                </a:solidFill>
                <a:latin typeface="黑体" panose="02010609060101010101" pitchFamily="2" charset="-122"/>
                <a:ea typeface="黑体" panose="02010609060101010101" pitchFamily="2" charset="-122"/>
              </a:rPr>
              <a:t>=</a:t>
            </a:r>
            <a:r>
              <a:rPr lang="zh-CN" altLang="en-US" dirty="0">
                <a:solidFill>
                  <a:srgbClr val="FF0066"/>
                </a:solidFill>
                <a:latin typeface="黑体" panose="02010609060101010101" pitchFamily="2" charset="-122"/>
                <a:ea typeface="黑体" panose="02010609060101010101" pitchFamily="2" charset="-122"/>
              </a:rPr>
              <a:t>需求量变动的</a:t>
            </a:r>
            <a:r>
              <a:rPr lang="en-US" altLang="zh-CN" dirty="0">
                <a:solidFill>
                  <a:srgbClr val="FF0066"/>
                </a:solidFill>
                <a:latin typeface="黑体" panose="02010609060101010101" pitchFamily="2" charset="-122"/>
                <a:ea typeface="黑体" panose="02010609060101010101" pitchFamily="2" charset="-122"/>
              </a:rPr>
              <a:t>%</a:t>
            </a:r>
            <a:r>
              <a:rPr lang="en-US" altLang="zh-CN" b="1" dirty="0">
                <a:latin typeface="黑体" panose="02010609060101010101" pitchFamily="2" charset="-122"/>
                <a:ea typeface="黑体" panose="02010609060101010101" pitchFamily="2" charset="-122"/>
              </a:rPr>
              <a:t>/</a:t>
            </a:r>
            <a:r>
              <a:rPr lang="zh-CN" altLang="en-US" dirty="0">
                <a:solidFill>
                  <a:srgbClr val="FF0066"/>
                </a:solidFill>
                <a:latin typeface="黑体" panose="02010609060101010101" pitchFamily="2" charset="-122"/>
                <a:ea typeface="黑体" panose="02010609060101010101" pitchFamily="2" charset="-122"/>
              </a:rPr>
              <a:t>价格变动的</a:t>
            </a:r>
            <a:r>
              <a:rPr lang="en-US" altLang="zh-CN" dirty="0">
                <a:solidFill>
                  <a:srgbClr val="FF0066"/>
                </a:solidFill>
                <a:latin typeface="黑体" panose="02010609060101010101" pitchFamily="2" charset="-122"/>
                <a:ea typeface="黑体" panose="02010609060101010101" pitchFamily="2" charset="-122"/>
              </a:rPr>
              <a:t>%</a:t>
            </a:r>
            <a:r>
              <a:rPr lang="zh-CN" altLang="en-US" dirty="0">
                <a:latin typeface="仿宋_GB2312" pitchFamily="49" charset="-122"/>
                <a:ea typeface="仿宋_GB2312" pitchFamily="49" charset="-122"/>
              </a:rPr>
              <a:t>（结果一般为负值）</a:t>
            </a:r>
            <a:endParaRPr lang="zh-CN" altLang="en-US" dirty="0">
              <a:latin typeface="仿宋_GB2312" pitchFamily="49" charset="-122"/>
              <a:ea typeface="仿宋_GB2312" pitchFamily="49" charset="-122"/>
            </a:endParaRPr>
          </a:p>
          <a:p>
            <a:pPr eaLnBrk="1" hangingPunct="1">
              <a:lnSpc>
                <a:spcPct val="115000"/>
              </a:lnSpc>
              <a:buNone/>
            </a:pPr>
            <a:r>
              <a:rPr lang="zh-CN" altLang="en-US" dirty="0">
                <a:latin typeface="黑体" panose="02010609060101010101" pitchFamily="2" charset="-122"/>
                <a:ea typeface="黑体" panose="02010609060101010101" pitchFamily="2" charset="-122"/>
              </a:rPr>
              <a:t>  四种类型： </a:t>
            </a:r>
            <a:r>
              <a:rPr lang="en-US" altLang="zh-CN" b="1" dirty="0">
                <a:solidFill>
                  <a:srgbClr val="FF0066"/>
                </a:solidFill>
                <a:latin typeface="黑体" panose="02010609060101010101" pitchFamily="2" charset="-122"/>
                <a:ea typeface="黑体" panose="02010609060101010101" pitchFamily="2" charset="-122"/>
              </a:rPr>
              <a:t>E</a:t>
            </a:r>
            <a:r>
              <a:rPr lang="en-US" altLang="zh-CN" dirty="0">
                <a:latin typeface="黑体" panose="02010609060101010101" pitchFamily="2" charset="-122"/>
                <a:ea typeface="黑体" panose="02010609060101010101" pitchFamily="2" charset="-122"/>
              </a:rPr>
              <a:t>=1   </a:t>
            </a:r>
            <a:r>
              <a:rPr lang="en-US" altLang="zh-CN" b="1" dirty="0">
                <a:solidFill>
                  <a:srgbClr val="FF0066"/>
                </a:solidFill>
                <a:latin typeface="黑体" panose="02010609060101010101" pitchFamily="2" charset="-122"/>
                <a:ea typeface="黑体" panose="02010609060101010101" pitchFamily="2" charset="-122"/>
              </a:rPr>
              <a:t>E</a:t>
            </a:r>
            <a:r>
              <a:rPr lang="zh-CN" altLang="en-US" dirty="0"/>
              <a:t>＞</a:t>
            </a:r>
            <a:r>
              <a:rPr lang="en-US" altLang="zh-CN" dirty="0">
                <a:latin typeface="黑体" panose="02010609060101010101" pitchFamily="2" charset="-122"/>
                <a:ea typeface="黑体" panose="02010609060101010101" pitchFamily="2" charset="-122"/>
              </a:rPr>
              <a:t>1  </a:t>
            </a:r>
            <a:r>
              <a:rPr lang="en-US" altLang="zh-CN" b="1" dirty="0">
                <a:solidFill>
                  <a:srgbClr val="FF0066"/>
                </a:solidFill>
                <a:latin typeface="黑体" panose="02010609060101010101" pitchFamily="2" charset="-122"/>
                <a:ea typeface="黑体" panose="02010609060101010101" pitchFamily="2" charset="-122"/>
              </a:rPr>
              <a:t>E</a:t>
            </a:r>
            <a:r>
              <a:rPr lang="zh-CN" altLang="en-US" dirty="0"/>
              <a:t>＜</a:t>
            </a:r>
            <a:r>
              <a:rPr lang="en-US" altLang="zh-CN" dirty="0">
                <a:latin typeface="黑体" panose="02010609060101010101" pitchFamily="2" charset="-122"/>
                <a:ea typeface="黑体" panose="02010609060101010101" pitchFamily="2" charset="-122"/>
              </a:rPr>
              <a:t>1   </a:t>
            </a:r>
            <a:r>
              <a:rPr lang="en-US" altLang="zh-CN" b="1" dirty="0">
                <a:solidFill>
                  <a:srgbClr val="FF0066"/>
                </a:solidFill>
                <a:latin typeface="黑体" panose="02010609060101010101" pitchFamily="2" charset="-122"/>
                <a:ea typeface="黑体" panose="02010609060101010101" pitchFamily="2" charset="-122"/>
              </a:rPr>
              <a:t>E</a:t>
            </a:r>
            <a:r>
              <a:rPr lang="en-US" altLang="zh-CN" dirty="0">
                <a:latin typeface="黑体" panose="02010609060101010101" pitchFamily="2" charset="-122"/>
                <a:ea typeface="黑体" panose="02010609060101010101" pitchFamily="2" charset="-122"/>
              </a:rPr>
              <a:t>=0</a:t>
            </a:r>
            <a:endParaRPr lang="en-US" altLang="zh-CN" dirty="0">
              <a:latin typeface="黑体" panose="02010609060101010101" pitchFamily="2" charset="-122"/>
              <a:ea typeface="黑体" panose="02010609060101010101" pitchFamily="2" charset="-122"/>
            </a:endParaRPr>
          </a:p>
          <a:p>
            <a:pPr eaLnBrk="1" hangingPunct="1">
              <a:lnSpc>
                <a:spcPct val="115000"/>
              </a:lnSpc>
            </a:pPr>
            <a:r>
              <a:rPr lang="zh-CN" altLang="en-US" b="1" dirty="0">
                <a:solidFill>
                  <a:schemeClr val="folHlink"/>
                </a:solidFill>
                <a:latin typeface="黑体" panose="02010609060101010101" pitchFamily="2" charset="-122"/>
                <a:ea typeface="黑体" panose="02010609060101010101" pitchFamily="2" charset="-122"/>
              </a:rPr>
              <a:t>为什么要研究需求价格弹性？</a:t>
            </a:r>
            <a:endParaRPr lang="zh-CN" altLang="en-US" b="1" dirty="0">
              <a:solidFill>
                <a:schemeClr val="folHlink"/>
              </a:solidFill>
              <a:latin typeface="黑体" panose="02010609060101010101" pitchFamily="2" charset="-122"/>
              <a:ea typeface="黑体" panose="02010609060101010101" pitchFamily="2" charset="-122"/>
            </a:endParaRPr>
          </a:p>
          <a:p>
            <a:pPr eaLnBrk="1" hangingPunct="1">
              <a:lnSpc>
                <a:spcPct val="115000"/>
              </a:lnSpc>
              <a:buNone/>
            </a:pPr>
            <a:r>
              <a:rPr lang="zh-CN" altLang="en-US" b="1" dirty="0">
                <a:solidFill>
                  <a:srgbClr val="9900FF"/>
                </a:solidFill>
                <a:latin typeface="黑体" panose="02010609060101010101" pitchFamily="2" charset="-122"/>
                <a:ea typeface="黑体" panose="02010609060101010101" pitchFamily="2" charset="-122"/>
              </a:rPr>
              <a:t> </a:t>
            </a:r>
            <a:r>
              <a:rPr lang="zh-CN" altLang="en-US" dirty="0">
                <a:solidFill>
                  <a:srgbClr val="9900FF"/>
                </a:solidFill>
                <a:latin typeface="黑体" panose="02010609060101010101" pitchFamily="2" charset="-122"/>
                <a:ea typeface="黑体" panose="02010609060101010101" pitchFamily="2" charset="-122"/>
              </a:rPr>
              <a:t>在企业决定某一产品是提价还是降价时特别有用</a:t>
            </a:r>
            <a:r>
              <a:rPr lang="zh-CN" altLang="en-US" b="1" dirty="0">
                <a:solidFill>
                  <a:srgbClr val="9900FF"/>
                </a:solidFill>
                <a:latin typeface="黑体" panose="02010609060101010101" pitchFamily="2" charset="-122"/>
                <a:ea typeface="黑体" panose="02010609060101010101" pitchFamily="2" charset="-122"/>
              </a:rPr>
              <a:t>。</a:t>
            </a:r>
            <a:endParaRPr lang="zh-CN" altLang="en-US" b="1" dirty="0">
              <a:solidFill>
                <a:schemeClr val="folHlink"/>
              </a:solidFill>
              <a:latin typeface="黑体" panose="02010609060101010101" pitchFamily="2" charset="-122"/>
              <a:ea typeface="黑体" panose="02010609060101010101" pitchFamily="2" charset="-122"/>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xEl>
                                              <p:charRg st="0" end="10"/>
                                            </p:txEl>
                                          </p:spTgt>
                                        </p:tgtEl>
                                        <p:attrNameLst>
                                          <p:attrName>style.visibility</p:attrName>
                                        </p:attrNameLst>
                                      </p:cBhvr>
                                      <p:to>
                                        <p:strVal val="visible"/>
                                      </p:to>
                                    </p:set>
                                    <p:animEffect transition="in" filter="box(out)">
                                      <p:cBhvr>
                                        <p:cTn id="7" dur="500"/>
                                        <p:tgtEl>
                                          <p:spTgt spid="2">
                                            <p:txEl>
                                              <p:charRg st="0" end="1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1"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
                                            <p:txEl>
                                              <p:charRg st="10" end="46"/>
                                            </p:txEl>
                                          </p:spTgt>
                                        </p:tgtEl>
                                        <p:attrNameLst>
                                          <p:attrName>style.visibility</p:attrName>
                                        </p:attrNameLst>
                                      </p:cBhvr>
                                      <p:to>
                                        <p:strVal val="visible"/>
                                      </p:to>
                                    </p:set>
                                    <p:animEffect transition="in" filter="box(out)">
                                      <p:cBhvr>
                                        <p:cTn id="12" dur="500"/>
                                        <p:tgtEl>
                                          <p:spTgt spid="2">
                                            <p:txEl>
                                              <p:charRg st="10" end="46"/>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1"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
                                            <p:txEl>
                                              <p:charRg st="46" end="75"/>
                                            </p:txEl>
                                          </p:spTgt>
                                        </p:tgtEl>
                                        <p:attrNameLst>
                                          <p:attrName>style.visibility</p:attrName>
                                        </p:attrNameLst>
                                      </p:cBhvr>
                                      <p:to>
                                        <p:strVal val="visible"/>
                                      </p:to>
                                    </p:set>
                                    <p:animEffect transition="in" filter="box(out)">
                                      <p:cBhvr>
                                        <p:cTn id="17" dur="500"/>
                                        <p:tgtEl>
                                          <p:spTgt spid="2">
                                            <p:txEl>
                                              <p:charRg st="46" end="75"/>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1"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
                                            <p:txEl>
                                              <p:charRg st="75" end="89"/>
                                            </p:txEl>
                                          </p:spTgt>
                                        </p:tgtEl>
                                        <p:attrNameLst>
                                          <p:attrName>style.visibility</p:attrName>
                                        </p:attrNameLst>
                                      </p:cBhvr>
                                      <p:to>
                                        <p:strVal val="visible"/>
                                      </p:to>
                                    </p:set>
                                    <p:animEffect transition="in" filter="box(out)">
                                      <p:cBhvr>
                                        <p:cTn id="22" dur="500"/>
                                        <p:tgtEl>
                                          <p:spTgt spid="2">
                                            <p:txEl>
                                              <p:charRg st="75" end="89"/>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1"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
                                            <p:txEl>
                                              <p:charRg st="89" end="113"/>
                                            </p:txEl>
                                          </p:spTgt>
                                        </p:tgtEl>
                                        <p:attrNameLst>
                                          <p:attrName>style.visibility</p:attrName>
                                        </p:attrNameLst>
                                      </p:cBhvr>
                                      <p:to>
                                        <p:strVal val="visible"/>
                                      </p:to>
                                    </p:set>
                                    <p:animEffect transition="in" filter="box(out)">
                                      <p:cBhvr>
                                        <p:cTn id="27" dur="500"/>
                                        <p:tgtEl>
                                          <p:spTgt spid="2">
                                            <p:txEl>
                                              <p:charRg st="89" end="11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89090" name="Rectangle 2"/>
          <p:cNvSpPr>
            <a:spLocks noGrp="1"/>
          </p:cNvSpPr>
          <p:nvPr>
            <p:ph type="title"/>
          </p:nvPr>
        </p:nvSpPr>
        <p:spPr>
          <a:ln/>
        </p:spPr>
        <p:txBody>
          <a:bodyPr vert="horz" wrap="square" lIns="91440" tIns="45720" rIns="91440" bIns="45720" anchor="b"/>
          <a:p>
            <a:pPr eaLnBrk="1" hangingPunct="1"/>
            <a:r>
              <a:rPr lang="zh-CN" altLang="en-US" dirty="0">
                <a:solidFill>
                  <a:srgbClr val="CC00FF"/>
                </a:solidFill>
                <a:ea typeface="黑体" panose="02010609060101010101" pitchFamily="2" charset="-122"/>
              </a:rPr>
              <a:t>修炼价格表达的艺术</a:t>
            </a:r>
            <a:endParaRPr lang="zh-CN" altLang="en-US" dirty="0">
              <a:solidFill>
                <a:srgbClr val="CC00FF"/>
              </a:solidFill>
              <a:ea typeface="黑体" panose="02010609060101010101" pitchFamily="2" charset="-122"/>
            </a:endParaRPr>
          </a:p>
        </p:txBody>
      </p:sp>
      <p:grpSp>
        <p:nvGrpSpPr>
          <p:cNvPr id="2" name="组合 3"/>
          <p:cNvGrpSpPr/>
          <p:nvPr/>
        </p:nvGrpSpPr>
        <p:grpSpPr>
          <a:xfrm>
            <a:off x="1474788" y="2490788"/>
            <a:ext cx="2087562" cy="1512887"/>
            <a:chOff x="932" y="1708"/>
            <a:chExt cx="896" cy="373"/>
          </a:xfrm>
        </p:grpSpPr>
        <p:sp>
          <p:nvSpPr>
            <p:cNvPr id="89092" name="文本框 4"/>
            <p:cNvSpPr txBox="1"/>
            <p:nvPr/>
          </p:nvSpPr>
          <p:spPr>
            <a:xfrm>
              <a:off x="932" y="1708"/>
              <a:ext cx="200" cy="173"/>
            </a:xfrm>
            <a:prstGeom prst="rect">
              <a:avLst/>
            </a:prstGeom>
            <a:noFill/>
            <a:ln w="9525">
              <a:noFill/>
            </a:ln>
          </p:spPr>
          <p:txBody>
            <a:bodyPr wrap="none" anchor="t">
              <a:spAutoFit/>
            </a:bodyPr>
            <a:p>
              <a:r>
                <a:rPr lang="en-US" altLang="zh-CN" sz="4000" dirty="0">
                  <a:solidFill>
                    <a:srgbClr val="FF0000"/>
                  </a:solidFill>
                  <a:latin typeface="Algerian" panose="04020705040A02060702" pitchFamily="82" charset="0"/>
                  <a:ea typeface="宋体" panose="02010600030101010101" pitchFamily="2" charset="-122"/>
                </a:rPr>
                <a:t>1</a:t>
              </a:r>
              <a:endParaRPr lang="en-US" altLang="zh-CN" sz="4000" dirty="0">
                <a:solidFill>
                  <a:srgbClr val="FF0000"/>
                </a:solidFill>
                <a:latin typeface="Algerian" panose="04020705040A02060702" pitchFamily="82" charset="0"/>
                <a:ea typeface="宋体" panose="02010600030101010101" pitchFamily="2" charset="-122"/>
              </a:endParaRPr>
            </a:p>
          </p:txBody>
        </p:sp>
        <p:sp>
          <p:nvSpPr>
            <p:cNvPr id="84002" name="椭圆 5"/>
            <p:cNvSpPr>
              <a:spLocks noChangeArrowheads="1"/>
            </p:cNvSpPr>
            <p:nvPr/>
          </p:nvSpPr>
          <p:spPr bwMode="auto">
            <a:xfrm>
              <a:off x="1102" y="1718"/>
              <a:ext cx="726" cy="363"/>
            </a:xfrm>
            <a:prstGeom prst="ellipse">
              <a:avLst/>
            </a:prstGeom>
            <a:gradFill rotWithShape="1">
              <a:gsLst>
                <a:gs pos="0">
                  <a:schemeClr val="bg1"/>
                </a:gs>
                <a:gs pos="100000">
                  <a:srgbClr val="FAD622"/>
                </a:gs>
              </a:gsLst>
              <a:path path="shape">
                <a:fillToRect l="50000" t="50000" r="50000" b="50000"/>
              </a:path>
            </a:gradFill>
            <a:ln w="9525">
              <a:noFill/>
              <a:round/>
            </a:ln>
            <a:effectLst>
              <a:outerShdw dist="17961" dir="2700000" algn="ctr" rotWithShape="0">
                <a:srgbClr val="968014"/>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2" charset="-122"/>
                  <a:cs typeface="+mn-cs"/>
                </a:rPr>
                <a:t>价格分割</a:t>
              </a: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2" charset="-122"/>
                <a:cs typeface="+mn-cs"/>
              </a:endParaRPr>
            </a:p>
          </p:txBody>
        </p:sp>
      </p:grpSp>
      <p:grpSp>
        <p:nvGrpSpPr>
          <p:cNvPr id="3" name="组合 6"/>
          <p:cNvGrpSpPr/>
          <p:nvPr/>
        </p:nvGrpSpPr>
        <p:grpSpPr>
          <a:xfrm>
            <a:off x="3563938" y="3429000"/>
            <a:ext cx="1728787" cy="1657350"/>
            <a:chOff x="1927" y="1434"/>
            <a:chExt cx="1633" cy="1633"/>
          </a:xfrm>
        </p:grpSpPr>
        <p:sp>
          <p:nvSpPr>
            <p:cNvPr id="89095" name="椭圆 7"/>
            <p:cNvSpPr/>
            <p:nvPr/>
          </p:nvSpPr>
          <p:spPr>
            <a:xfrm>
              <a:off x="1927" y="1434"/>
              <a:ext cx="1633" cy="1633"/>
            </a:xfrm>
            <a:prstGeom prst="ellipse">
              <a:avLst/>
            </a:prstGeom>
            <a:blipFill rotWithShape="1">
              <a:blip r:embed="rId1"/>
            </a:blipFill>
            <a:ln w="9525" cap="flat" cmpd="sng">
              <a:solidFill>
                <a:srgbClr val="C0C0C0"/>
              </a:solidFill>
              <a:prstDash val="solid"/>
              <a:round/>
              <a:headEnd type="none" w="med" len="med"/>
              <a:tailEnd type="none" w="med" len="med"/>
            </a:ln>
          </p:spPr>
          <p:txBody>
            <a:bodyPr wrap="none" anchor="ctr"/>
            <a:p>
              <a:endParaRPr lang="zh-CN" altLang="zh-CN" dirty="0">
                <a:latin typeface="Arial" panose="020B0604020202020204" pitchFamily="34" charset="0"/>
                <a:ea typeface="宋体" panose="02010600030101010101" pitchFamily="2" charset="-122"/>
              </a:endParaRPr>
            </a:p>
          </p:txBody>
        </p:sp>
        <p:sp>
          <p:nvSpPr>
            <p:cNvPr id="8200" name="椭圆 8"/>
            <p:cNvSpPr>
              <a:spLocks noChangeArrowheads="1"/>
            </p:cNvSpPr>
            <p:nvPr/>
          </p:nvSpPr>
          <p:spPr bwMode="auto">
            <a:xfrm>
              <a:off x="2018" y="1525"/>
              <a:ext cx="1450" cy="1452"/>
            </a:xfrm>
            <a:prstGeom prst="ellipse">
              <a:avLst/>
            </a:prstGeom>
            <a:gradFill rotWithShape="1">
              <a:gsLst>
                <a:gs pos="0">
                  <a:srgbClr val="00FFFF"/>
                </a:gs>
                <a:gs pos="50000">
                  <a:schemeClr val="bg1"/>
                </a:gs>
                <a:gs pos="100000">
                  <a:srgbClr val="00FFFF"/>
                </a:gs>
              </a:gsLst>
              <a:lin ang="18900000" scaled="1"/>
            </a:gradFill>
            <a:ln w="9525">
              <a:solidFill>
                <a:srgbClr val="C0C0C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2800" b="0" i="0" u="none" strike="noStrike" kern="1200" cap="none" spc="0" normalizeH="0" baseline="0" noProof="0">
                  <a:ln>
                    <a:noFill/>
                  </a:ln>
                  <a:solidFill>
                    <a:srgbClr val="9900FF"/>
                  </a:solidFill>
                  <a:effectLst/>
                  <a:uLnTx/>
                  <a:uFillTx/>
                  <a:latin typeface="黑体" panose="02010609060101010101" pitchFamily="2" charset="-122"/>
                  <a:ea typeface="黑体" panose="02010609060101010101" pitchFamily="2" charset="-122"/>
                  <a:cs typeface="+mn-cs"/>
                </a:rPr>
                <a:t>价格</a:t>
              </a:r>
              <a:endParaRPr kumimoji="0" lang="zh-CN" altLang="en-US" sz="2800" b="0" i="0" u="none" strike="noStrike" kern="1200" cap="none" spc="0" normalizeH="0" baseline="0" noProof="0">
                <a:ln>
                  <a:noFill/>
                </a:ln>
                <a:solidFill>
                  <a:srgbClr val="9900FF"/>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rgbClr val="9900FF"/>
                  </a:solidFill>
                  <a:effectLst/>
                  <a:uLnTx/>
                  <a:uFillTx/>
                  <a:latin typeface="黑体" panose="02010609060101010101" pitchFamily="2" charset="-122"/>
                  <a:ea typeface="黑体" panose="02010609060101010101" pitchFamily="2" charset="-122"/>
                  <a:cs typeface="+mn-cs"/>
                </a:rPr>
                <a:t> 表达</a:t>
              </a:r>
              <a:endParaRPr kumimoji="0" lang="zh-CN" altLang="en-US" sz="2800" b="0" i="0" u="none" strike="noStrike" kern="1200" cap="none" spc="0" normalizeH="0" baseline="0" noProof="0">
                <a:ln>
                  <a:noFill/>
                </a:ln>
                <a:solidFill>
                  <a:srgbClr val="9900FF"/>
                </a:solidFill>
                <a:effectLst/>
                <a:uLnTx/>
                <a:uFillTx/>
                <a:latin typeface="黑体" panose="02010609060101010101" pitchFamily="2" charset="-122"/>
                <a:ea typeface="黑体" panose="02010609060101010101" pitchFamily="2" charset="-122"/>
                <a:cs typeface="+mn-cs"/>
              </a:endParaRPr>
            </a:p>
          </p:txBody>
        </p:sp>
        <p:sp>
          <p:nvSpPr>
            <p:cNvPr id="89097" name="椭圆 9"/>
            <p:cNvSpPr/>
            <p:nvPr/>
          </p:nvSpPr>
          <p:spPr>
            <a:xfrm>
              <a:off x="2699" y="1570"/>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89098" name="椭圆 10"/>
            <p:cNvSpPr/>
            <p:nvPr/>
          </p:nvSpPr>
          <p:spPr>
            <a:xfrm>
              <a:off x="3333" y="2205"/>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89099" name="椭圆 11"/>
            <p:cNvSpPr/>
            <p:nvPr/>
          </p:nvSpPr>
          <p:spPr>
            <a:xfrm>
              <a:off x="2064" y="2205"/>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89100" name="椭圆 12"/>
            <p:cNvSpPr/>
            <p:nvPr/>
          </p:nvSpPr>
          <p:spPr>
            <a:xfrm>
              <a:off x="2699" y="2840"/>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89101" name="椭圆 13"/>
            <p:cNvSpPr/>
            <p:nvPr/>
          </p:nvSpPr>
          <p:spPr>
            <a:xfrm>
              <a:off x="3243" y="1888"/>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89102" name="椭圆 14"/>
            <p:cNvSpPr/>
            <p:nvPr/>
          </p:nvSpPr>
          <p:spPr>
            <a:xfrm>
              <a:off x="3016" y="1661"/>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89103" name="椭圆 15"/>
            <p:cNvSpPr/>
            <p:nvPr/>
          </p:nvSpPr>
          <p:spPr>
            <a:xfrm>
              <a:off x="2381" y="1661"/>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89104" name="椭圆 16"/>
            <p:cNvSpPr/>
            <p:nvPr/>
          </p:nvSpPr>
          <p:spPr>
            <a:xfrm>
              <a:off x="2154" y="1888"/>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89105" name="椭圆 17"/>
            <p:cNvSpPr/>
            <p:nvPr/>
          </p:nvSpPr>
          <p:spPr>
            <a:xfrm>
              <a:off x="2154" y="2523"/>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89106" name="椭圆 18"/>
            <p:cNvSpPr/>
            <p:nvPr/>
          </p:nvSpPr>
          <p:spPr>
            <a:xfrm>
              <a:off x="2381" y="2750"/>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89107" name="椭圆 19"/>
            <p:cNvSpPr/>
            <p:nvPr/>
          </p:nvSpPr>
          <p:spPr>
            <a:xfrm>
              <a:off x="3016" y="2750"/>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sp>
          <p:nvSpPr>
            <p:cNvPr id="89108" name="椭圆 20"/>
            <p:cNvSpPr/>
            <p:nvPr/>
          </p:nvSpPr>
          <p:spPr>
            <a:xfrm>
              <a:off x="3243" y="2523"/>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endParaRPr lang="zh-CN" altLang="zh-CN" dirty="0">
                <a:latin typeface="Arial" panose="020B0604020202020204" pitchFamily="34" charset="0"/>
                <a:ea typeface="宋体" panose="02010600030101010101" pitchFamily="2" charset="-122"/>
              </a:endParaRPr>
            </a:p>
          </p:txBody>
        </p:sp>
      </p:grpSp>
      <p:grpSp>
        <p:nvGrpSpPr>
          <p:cNvPr id="4" name="组合 24"/>
          <p:cNvGrpSpPr/>
          <p:nvPr/>
        </p:nvGrpSpPr>
        <p:grpSpPr>
          <a:xfrm>
            <a:off x="3563938" y="1771650"/>
            <a:ext cx="2160587" cy="1514475"/>
            <a:chOff x="2361" y="982"/>
            <a:chExt cx="927" cy="373"/>
          </a:xfrm>
        </p:grpSpPr>
        <p:sp>
          <p:nvSpPr>
            <p:cNvPr id="89110" name="文本框 25"/>
            <p:cNvSpPr txBox="1"/>
            <p:nvPr/>
          </p:nvSpPr>
          <p:spPr>
            <a:xfrm>
              <a:off x="2361" y="982"/>
              <a:ext cx="247" cy="173"/>
            </a:xfrm>
            <a:prstGeom prst="rect">
              <a:avLst/>
            </a:prstGeom>
            <a:noFill/>
            <a:ln w="9525">
              <a:noFill/>
            </a:ln>
          </p:spPr>
          <p:txBody>
            <a:bodyPr anchor="t">
              <a:spAutoFit/>
            </a:bodyPr>
            <a:p>
              <a:r>
                <a:rPr lang="en-US" altLang="zh-CN" sz="4000" dirty="0">
                  <a:solidFill>
                    <a:srgbClr val="FF0000"/>
                  </a:solidFill>
                  <a:latin typeface="Algerian" panose="04020705040A02060702" pitchFamily="82" charset="0"/>
                  <a:ea typeface="宋体" panose="02010600030101010101" pitchFamily="2" charset="-122"/>
                </a:rPr>
                <a:t>2</a:t>
              </a:r>
              <a:endParaRPr lang="en-US" altLang="zh-CN" sz="4000" dirty="0">
                <a:solidFill>
                  <a:srgbClr val="FF0000"/>
                </a:solidFill>
                <a:latin typeface="Algerian" panose="04020705040A02060702" pitchFamily="82" charset="0"/>
                <a:ea typeface="宋体" panose="02010600030101010101" pitchFamily="2" charset="-122"/>
              </a:endParaRPr>
            </a:p>
          </p:txBody>
        </p:sp>
        <p:sp>
          <p:nvSpPr>
            <p:cNvPr id="83986" name="椭圆 26"/>
            <p:cNvSpPr>
              <a:spLocks noChangeArrowheads="1"/>
            </p:cNvSpPr>
            <p:nvPr/>
          </p:nvSpPr>
          <p:spPr bwMode="auto">
            <a:xfrm>
              <a:off x="2562" y="992"/>
              <a:ext cx="726" cy="363"/>
            </a:xfrm>
            <a:prstGeom prst="ellipse">
              <a:avLst/>
            </a:prstGeom>
            <a:gradFill rotWithShape="1">
              <a:gsLst>
                <a:gs pos="0">
                  <a:schemeClr val="bg1"/>
                </a:gs>
                <a:gs pos="100000">
                  <a:srgbClr val="FAD622"/>
                </a:gs>
              </a:gsLst>
              <a:path path="shape">
                <a:fillToRect l="50000" t="50000" r="50000" b="50000"/>
              </a:path>
            </a:gradFill>
            <a:ln w="9525">
              <a:noFill/>
              <a:round/>
            </a:ln>
            <a:effectLst>
              <a:outerShdw dist="17961" dir="2700000" algn="ctr" rotWithShape="0">
                <a:srgbClr val="968014"/>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2" charset="-122"/>
                  <a:cs typeface="+mn-cs"/>
                </a:rPr>
                <a:t>产品分割</a:t>
              </a: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2" charset="-122"/>
                <a:cs typeface="+mn-cs"/>
              </a:endParaRPr>
            </a:p>
          </p:txBody>
        </p:sp>
      </p:grpSp>
      <p:grpSp>
        <p:nvGrpSpPr>
          <p:cNvPr id="5" name="组合 27"/>
          <p:cNvGrpSpPr/>
          <p:nvPr/>
        </p:nvGrpSpPr>
        <p:grpSpPr>
          <a:xfrm>
            <a:off x="5437188" y="3259138"/>
            <a:ext cx="2014537" cy="1538287"/>
            <a:chOff x="3910" y="1718"/>
            <a:chExt cx="865" cy="363"/>
          </a:xfrm>
        </p:grpSpPr>
        <p:sp>
          <p:nvSpPr>
            <p:cNvPr id="89113" name="文本框 28"/>
            <p:cNvSpPr txBox="1"/>
            <p:nvPr/>
          </p:nvSpPr>
          <p:spPr>
            <a:xfrm>
              <a:off x="3910" y="1724"/>
              <a:ext cx="200" cy="166"/>
            </a:xfrm>
            <a:prstGeom prst="rect">
              <a:avLst/>
            </a:prstGeom>
            <a:noFill/>
            <a:ln w="9525">
              <a:noFill/>
            </a:ln>
          </p:spPr>
          <p:txBody>
            <a:bodyPr wrap="none" anchor="t">
              <a:spAutoFit/>
            </a:bodyPr>
            <a:p>
              <a:r>
                <a:rPr lang="en-US" altLang="zh-CN" sz="4000" dirty="0">
                  <a:solidFill>
                    <a:srgbClr val="FF0000"/>
                  </a:solidFill>
                  <a:latin typeface="Algerian" panose="04020705040A02060702" pitchFamily="82" charset="0"/>
                  <a:ea typeface="宋体" panose="02010600030101010101" pitchFamily="2" charset="-122"/>
                </a:rPr>
                <a:t>3</a:t>
              </a:r>
              <a:endParaRPr lang="en-US" altLang="zh-CN" sz="4000" dirty="0">
                <a:solidFill>
                  <a:srgbClr val="FF0000"/>
                </a:solidFill>
                <a:latin typeface="Algerian" panose="04020705040A02060702" pitchFamily="82" charset="0"/>
                <a:ea typeface="宋体" panose="02010600030101010101" pitchFamily="2" charset="-122"/>
              </a:endParaRPr>
            </a:p>
          </p:txBody>
        </p:sp>
        <p:sp>
          <p:nvSpPr>
            <p:cNvPr id="83984" name="椭圆 29"/>
            <p:cNvSpPr>
              <a:spLocks noChangeArrowheads="1"/>
            </p:cNvSpPr>
            <p:nvPr/>
          </p:nvSpPr>
          <p:spPr bwMode="auto">
            <a:xfrm>
              <a:off x="4049" y="1718"/>
              <a:ext cx="726" cy="363"/>
            </a:xfrm>
            <a:prstGeom prst="ellipse">
              <a:avLst/>
            </a:prstGeom>
            <a:gradFill rotWithShape="1">
              <a:gsLst>
                <a:gs pos="0">
                  <a:schemeClr val="bg1"/>
                </a:gs>
                <a:gs pos="100000">
                  <a:srgbClr val="FAD622"/>
                </a:gs>
              </a:gsLst>
              <a:path path="shape">
                <a:fillToRect l="50000" t="50000" r="50000" b="50000"/>
              </a:path>
            </a:gradFill>
            <a:ln w="9525">
              <a:noFill/>
              <a:round/>
            </a:ln>
            <a:effectLst>
              <a:outerShdw dist="17961" dir="2700000" algn="ctr" rotWithShape="0">
                <a:srgbClr val="968014"/>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2" charset="-122"/>
                  <a:cs typeface="+mn-cs"/>
                </a:rPr>
                <a:t>避免附加</a:t>
              </a: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2" charset="-122"/>
                  <a:cs typeface="+mn-cs"/>
                </a:rPr>
                <a:t>收费</a:t>
              </a: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2" charset="-122"/>
                <a:cs typeface="+mn-cs"/>
              </a:endParaRPr>
            </a:p>
          </p:txBody>
        </p:sp>
      </p:grpSp>
      <p:grpSp>
        <p:nvGrpSpPr>
          <p:cNvPr id="6" name="组合 30"/>
          <p:cNvGrpSpPr/>
          <p:nvPr/>
        </p:nvGrpSpPr>
        <p:grpSpPr>
          <a:xfrm>
            <a:off x="3995738" y="4995863"/>
            <a:ext cx="2305050" cy="1601787"/>
            <a:chOff x="3881" y="2750"/>
            <a:chExt cx="904" cy="363"/>
          </a:xfrm>
        </p:grpSpPr>
        <p:sp>
          <p:nvSpPr>
            <p:cNvPr id="89116" name="文本框 31"/>
            <p:cNvSpPr txBox="1"/>
            <p:nvPr/>
          </p:nvSpPr>
          <p:spPr>
            <a:xfrm>
              <a:off x="3881" y="2787"/>
              <a:ext cx="183" cy="159"/>
            </a:xfrm>
            <a:prstGeom prst="rect">
              <a:avLst/>
            </a:prstGeom>
            <a:noFill/>
            <a:ln w="9525">
              <a:noFill/>
            </a:ln>
          </p:spPr>
          <p:txBody>
            <a:bodyPr wrap="none" anchor="t">
              <a:spAutoFit/>
            </a:bodyPr>
            <a:p>
              <a:r>
                <a:rPr lang="en-US" altLang="zh-CN" sz="4000" dirty="0">
                  <a:solidFill>
                    <a:srgbClr val="FF0000"/>
                  </a:solidFill>
                  <a:latin typeface="Algerian" panose="04020705040A02060702" pitchFamily="82" charset="0"/>
                  <a:ea typeface="宋体" panose="02010600030101010101" pitchFamily="2" charset="-122"/>
                </a:rPr>
                <a:t>4</a:t>
              </a:r>
              <a:endParaRPr lang="en-US" altLang="zh-CN" sz="4000" dirty="0">
                <a:solidFill>
                  <a:srgbClr val="FF0000"/>
                </a:solidFill>
                <a:latin typeface="Algerian" panose="04020705040A02060702" pitchFamily="82" charset="0"/>
                <a:ea typeface="宋体" panose="02010600030101010101" pitchFamily="2" charset="-122"/>
              </a:endParaRPr>
            </a:p>
          </p:txBody>
        </p:sp>
        <p:sp>
          <p:nvSpPr>
            <p:cNvPr id="83982" name="椭圆 32"/>
            <p:cNvSpPr>
              <a:spLocks noChangeArrowheads="1"/>
            </p:cNvSpPr>
            <p:nvPr/>
          </p:nvSpPr>
          <p:spPr bwMode="auto">
            <a:xfrm>
              <a:off x="4059" y="2750"/>
              <a:ext cx="726" cy="363"/>
            </a:xfrm>
            <a:prstGeom prst="ellipse">
              <a:avLst/>
            </a:prstGeom>
            <a:gradFill rotWithShape="1">
              <a:gsLst>
                <a:gs pos="0">
                  <a:schemeClr val="bg1"/>
                </a:gs>
                <a:gs pos="100000">
                  <a:srgbClr val="FAD622"/>
                </a:gs>
              </a:gsLst>
              <a:path path="shape">
                <a:fillToRect l="50000" t="50000" r="50000" b="50000"/>
              </a:path>
            </a:gradFill>
            <a:ln w="9525">
              <a:noFill/>
              <a:round/>
            </a:ln>
            <a:effectLst>
              <a:outerShdw dist="17961" dir="2700000" algn="ctr" rotWithShape="0">
                <a:srgbClr val="968014"/>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2" charset="-122"/>
                  <a:cs typeface="+mn-cs"/>
                </a:rPr>
                <a:t>鼓励使用</a:t>
              </a: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2" charset="-122"/>
                  <a:cs typeface="+mn-cs"/>
                </a:rPr>
                <a:t>信用卡消费</a:t>
              </a: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2" charset="-122"/>
                <a:cs typeface="+mn-cs"/>
              </a:endParaRPr>
            </a:p>
          </p:txBody>
        </p:sp>
      </p:grpSp>
      <p:grpSp>
        <p:nvGrpSpPr>
          <p:cNvPr id="7" name="组合 33"/>
          <p:cNvGrpSpPr/>
          <p:nvPr/>
        </p:nvGrpSpPr>
        <p:grpSpPr>
          <a:xfrm>
            <a:off x="1403350" y="4491038"/>
            <a:ext cx="2087563" cy="1603375"/>
            <a:chOff x="2392" y="3475"/>
            <a:chExt cx="896" cy="363"/>
          </a:xfrm>
        </p:grpSpPr>
        <p:sp>
          <p:nvSpPr>
            <p:cNvPr id="89119" name="文本框 34"/>
            <p:cNvSpPr txBox="1"/>
            <p:nvPr/>
          </p:nvSpPr>
          <p:spPr>
            <a:xfrm>
              <a:off x="2392" y="3479"/>
              <a:ext cx="200" cy="159"/>
            </a:xfrm>
            <a:prstGeom prst="rect">
              <a:avLst/>
            </a:prstGeom>
            <a:noFill/>
            <a:ln w="9525">
              <a:noFill/>
            </a:ln>
          </p:spPr>
          <p:txBody>
            <a:bodyPr wrap="none" anchor="t">
              <a:spAutoFit/>
            </a:bodyPr>
            <a:p>
              <a:r>
                <a:rPr lang="en-US" altLang="zh-CN" sz="4000" dirty="0">
                  <a:solidFill>
                    <a:srgbClr val="FF0000"/>
                  </a:solidFill>
                  <a:latin typeface="Algerian" panose="04020705040A02060702" pitchFamily="82" charset="0"/>
                  <a:ea typeface="宋体" panose="02010600030101010101" pitchFamily="2" charset="-122"/>
                </a:rPr>
                <a:t>5</a:t>
              </a:r>
              <a:endParaRPr lang="en-US" altLang="zh-CN" sz="4000" dirty="0">
                <a:solidFill>
                  <a:srgbClr val="FF0000"/>
                </a:solidFill>
                <a:latin typeface="Algerian" panose="04020705040A02060702" pitchFamily="82" charset="0"/>
                <a:ea typeface="宋体" panose="02010600030101010101" pitchFamily="2" charset="-122"/>
              </a:endParaRPr>
            </a:p>
          </p:txBody>
        </p:sp>
        <p:sp>
          <p:nvSpPr>
            <p:cNvPr id="83980" name="椭圆 35"/>
            <p:cNvSpPr>
              <a:spLocks noChangeArrowheads="1"/>
            </p:cNvSpPr>
            <p:nvPr/>
          </p:nvSpPr>
          <p:spPr bwMode="auto">
            <a:xfrm>
              <a:off x="2562" y="3475"/>
              <a:ext cx="726" cy="363"/>
            </a:xfrm>
            <a:prstGeom prst="ellipse">
              <a:avLst/>
            </a:prstGeom>
            <a:gradFill rotWithShape="1">
              <a:gsLst>
                <a:gs pos="0">
                  <a:schemeClr val="bg1"/>
                </a:gs>
                <a:gs pos="100000">
                  <a:srgbClr val="FAD622"/>
                </a:gs>
              </a:gsLst>
              <a:path path="shape">
                <a:fillToRect l="50000" t="50000" r="50000" b="50000"/>
              </a:path>
            </a:gradFill>
            <a:ln w="9525">
              <a:noFill/>
              <a:round/>
            </a:ln>
            <a:effectLst>
              <a:outerShdw dist="17961" dir="2700000" algn="ctr" rotWithShape="0">
                <a:srgbClr val="968014"/>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2" charset="-122"/>
                  <a:cs typeface="+mn-cs"/>
                </a:rPr>
                <a:t>分期付款</a:t>
              </a: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2" charset="-122"/>
                <a:cs typeface="+mn-cs"/>
              </a:endParaRPr>
            </a:p>
          </p:txBody>
        </p:sp>
      </p:grpSp>
      <p:sp>
        <p:nvSpPr>
          <p:cNvPr id="121898" name="Text Box 42"/>
          <p:cNvSpPr txBox="1"/>
          <p:nvPr/>
        </p:nvSpPr>
        <p:spPr>
          <a:xfrm>
            <a:off x="5940425" y="1844675"/>
            <a:ext cx="2520950" cy="1381125"/>
          </a:xfrm>
          <a:prstGeom prst="rect">
            <a:avLst/>
          </a:prstGeom>
          <a:noFill/>
          <a:ln w="9525" cap="flat" cmpd="sng">
            <a:solidFill>
              <a:srgbClr val="2899BC"/>
            </a:solidFill>
            <a:prstDash val="solid"/>
            <a:miter/>
            <a:headEnd type="none" w="med" len="med"/>
            <a:tailEnd type="none" w="med" len="med"/>
          </a:ln>
        </p:spPr>
        <p:txBody>
          <a:bodyPr anchor="t">
            <a:spAutoFit/>
          </a:bodyPr>
          <a:p>
            <a:pPr>
              <a:spcBef>
                <a:spcPct val="20000"/>
              </a:spcBef>
            </a:pPr>
            <a:r>
              <a:rPr lang="en-US" altLang="zh-CN" sz="2000" dirty="0">
                <a:latin typeface="黑体" panose="02010609060101010101" pitchFamily="2" charset="-122"/>
                <a:ea typeface="黑体" panose="02010609060101010101" pitchFamily="2" charset="-122"/>
              </a:rPr>
              <a:t>A.250</a:t>
            </a:r>
            <a:r>
              <a:rPr lang="zh-CN" altLang="en-US" sz="2000" dirty="0">
                <a:latin typeface="黑体" panose="02010609060101010101" pitchFamily="2" charset="-122"/>
                <a:ea typeface="黑体" panose="02010609060101010101" pitchFamily="2" charset="-122"/>
              </a:rPr>
              <a:t>元加</a:t>
            </a:r>
            <a:r>
              <a:rPr lang="en-US" altLang="zh-CN" sz="2000" dirty="0">
                <a:latin typeface="黑体" panose="02010609060101010101" pitchFamily="2" charset="-122"/>
                <a:ea typeface="黑体" panose="02010609060101010101" pitchFamily="2" charset="-122"/>
              </a:rPr>
              <a:t>10%</a:t>
            </a:r>
            <a:r>
              <a:rPr lang="zh-CN" altLang="en-US" sz="2000" dirty="0">
                <a:latin typeface="黑体" panose="02010609060101010101" pitchFamily="2" charset="-122"/>
                <a:ea typeface="黑体" panose="02010609060101010101" pitchFamily="2" charset="-122"/>
              </a:rPr>
              <a:t>的单人附加收费</a:t>
            </a:r>
            <a:endParaRPr lang="zh-CN" altLang="en-US" sz="2000" dirty="0">
              <a:latin typeface="黑体" panose="02010609060101010101" pitchFamily="2" charset="-122"/>
              <a:ea typeface="黑体" panose="02010609060101010101" pitchFamily="2" charset="-122"/>
            </a:endParaRPr>
          </a:p>
          <a:p>
            <a:pPr>
              <a:spcBef>
                <a:spcPct val="20000"/>
              </a:spcBef>
            </a:pPr>
            <a:r>
              <a:rPr lang="en-US" altLang="zh-CN" sz="2000" dirty="0">
                <a:solidFill>
                  <a:schemeClr val="folHlink"/>
                </a:solidFill>
                <a:latin typeface="黑体" panose="02010609060101010101" pitchFamily="2" charset="-122"/>
                <a:ea typeface="黑体" panose="02010609060101010101" pitchFamily="2" charset="-122"/>
              </a:rPr>
              <a:t>B.300</a:t>
            </a:r>
            <a:r>
              <a:rPr lang="zh-CN" altLang="en-US" sz="2000" dirty="0">
                <a:solidFill>
                  <a:schemeClr val="folHlink"/>
                </a:solidFill>
                <a:latin typeface="黑体" panose="02010609060101010101" pitchFamily="2" charset="-122"/>
                <a:ea typeface="黑体" panose="02010609060101010101" pitchFamily="2" charset="-122"/>
              </a:rPr>
              <a:t>元减去提前预定获得的</a:t>
            </a:r>
            <a:r>
              <a:rPr lang="en-US" altLang="zh-CN" sz="2000" dirty="0">
                <a:solidFill>
                  <a:schemeClr val="folHlink"/>
                </a:solidFill>
                <a:latin typeface="黑体" panose="02010609060101010101" pitchFamily="2" charset="-122"/>
                <a:ea typeface="黑体" panose="02010609060101010101" pitchFamily="2" charset="-122"/>
              </a:rPr>
              <a:t>25</a:t>
            </a:r>
            <a:r>
              <a:rPr lang="zh-CN" altLang="en-US" sz="2000" dirty="0">
                <a:solidFill>
                  <a:schemeClr val="folHlink"/>
                </a:solidFill>
                <a:latin typeface="黑体" panose="02010609060101010101" pitchFamily="2" charset="-122"/>
                <a:ea typeface="黑体" panose="02010609060101010101" pitchFamily="2" charset="-122"/>
              </a:rPr>
              <a:t>元折扣</a:t>
            </a:r>
            <a:endParaRPr lang="zh-CN" altLang="en-US" sz="2000" dirty="0">
              <a:solidFill>
                <a:schemeClr val="folHlink"/>
              </a:solidFill>
              <a:latin typeface="黑体" panose="02010609060101010101" pitchFamily="2" charset="-122"/>
              <a:ea typeface="黑体" panose="02010609060101010101" pitchFamily="2" charset="-122"/>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000000"/>
                                          </p:val>
                                        </p:tav>
                                        <p:tav tm="100000">
                                          <p:val>
                                            <p:strVal val="#ppt_w"/>
                                          </p:val>
                                        </p:tav>
                                      </p:tavLst>
                                    </p:anim>
                                    <p:anim calcmode="lin" valueType="num">
                                      <p:cBhvr>
                                        <p:cTn id="14" dur="500" fill="hold"/>
                                        <p:tgtEl>
                                          <p:spTgt spid="2"/>
                                        </p:tgtEl>
                                        <p:attrNameLst>
                                          <p:attrName>ppt_h</p:attrName>
                                        </p:attrNameLst>
                                      </p:cBhvr>
                                      <p:tavLst>
                                        <p:tav tm="0">
                                          <p:val>
                                            <p:fltVal val="0.00000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000000"/>
                                          </p:val>
                                        </p:tav>
                                        <p:tav tm="100000">
                                          <p:val>
                                            <p:strVal val="#ppt_w"/>
                                          </p:val>
                                        </p:tav>
                                      </p:tavLst>
                                    </p:anim>
                                    <p:anim calcmode="lin" valueType="num">
                                      <p:cBhvr>
                                        <p:cTn id="20" dur="500" fill="hold"/>
                                        <p:tgtEl>
                                          <p:spTgt spid="4"/>
                                        </p:tgtEl>
                                        <p:attrNameLst>
                                          <p:attrName>ppt_h</p:attrName>
                                        </p:attrNameLst>
                                      </p:cBhvr>
                                      <p:tavLst>
                                        <p:tav tm="0">
                                          <p:val>
                                            <p:fltVal val="0.00000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000000"/>
                                          </p:val>
                                        </p:tav>
                                        <p:tav tm="100000">
                                          <p:val>
                                            <p:strVal val="#ppt_w"/>
                                          </p:val>
                                        </p:tav>
                                      </p:tavLst>
                                    </p:anim>
                                    <p:anim calcmode="lin" valueType="num">
                                      <p:cBhvr>
                                        <p:cTn id="26" dur="500" fill="hold"/>
                                        <p:tgtEl>
                                          <p:spTgt spid="5"/>
                                        </p:tgtEl>
                                        <p:attrNameLst>
                                          <p:attrName>ppt_h</p:attrName>
                                        </p:attrNameLst>
                                      </p:cBhvr>
                                      <p:tavLst>
                                        <p:tav tm="0">
                                          <p:val>
                                            <p:fltVal val="0.00000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121898"/>
                                        </p:tgtEl>
                                        <p:attrNameLst>
                                          <p:attrName>style.visibility</p:attrName>
                                        </p:attrNameLst>
                                      </p:cBhvr>
                                      <p:to>
                                        <p:strVal val="visible"/>
                                      </p:to>
                                    </p:set>
                                    <p:animEffect transition="in" filter="wedge">
                                      <p:cBhvr>
                                        <p:cTn id="31" dur="2000"/>
                                        <p:tgtEl>
                                          <p:spTgt spid="121898"/>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000000"/>
                                          </p:val>
                                        </p:tav>
                                        <p:tav tm="100000">
                                          <p:val>
                                            <p:strVal val="#ppt_w"/>
                                          </p:val>
                                        </p:tav>
                                      </p:tavLst>
                                    </p:anim>
                                    <p:anim calcmode="lin" valueType="num">
                                      <p:cBhvr>
                                        <p:cTn id="37" dur="500" fill="hold"/>
                                        <p:tgtEl>
                                          <p:spTgt spid="6"/>
                                        </p:tgtEl>
                                        <p:attrNameLst>
                                          <p:attrName>ppt_h</p:attrName>
                                        </p:attrNameLst>
                                      </p:cBhvr>
                                      <p:tavLst>
                                        <p:tav tm="0">
                                          <p:val>
                                            <p:fltVal val="0.00000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000000"/>
                                          </p:val>
                                        </p:tav>
                                        <p:tav tm="100000">
                                          <p:val>
                                            <p:strVal val="#ppt_w"/>
                                          </p:val>
                                        </p:tav>
                                      </p:tavLst>
                                    </p:anim>
                                    <p:anim calcmode="lin" valueType="num">
                                      <p:cBhvr>
                                        <p:cTn id="43" dur="500" fill="hold"/>
                                        <p:tgtEl>
                                          <p:spTgt spid="7"/>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9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90114" name="Rectangle 2"/>
          <p:cNvSpPr>
            <a:spLocks noGrp="1"/>
          </p:cNvSpPr>
          <p:nvPr>
            <p:ph type="title"/>
          </p:nvPr>
        </p:nvSpPr>
        <p:spPr>
          <a:ln/>
        </p:spPr>
        <p:txBody>
          <a:bodyPr vert="horz" wrap="square" lIns="91440" tIns="45720" rIns="91440" bIns="45720" anchor="b"/>
          <a:p>
            <a:pPr eaLnBrk="1" hangingPunct="1"/>
            <a:r>
              <a:rPr lang="zh-CN" altLang="en-US" dirty="0">
                <a:ea typeface="黑体" panose="02010609060101010101" pitchFamily="2" charset="-122"/>
              </a:rPr>
              <a:t>顾客对不同价格方式的感知</a:t>
            </a:r>
            <a:endParaRPr lang="zh-CN" altLang="en-US" dirty="0">
              <a:ea typeface="黑体" panose="02010609060101010101" pitchFamily="2" charset="-122"/>
            </a:endParaRPr>
          </a:p>
        </p:txBody>
      </p:sp>
      <p:graphicFrame>
        <p:nvGraphicFramePr>
          <p:cNvPr id="122933" name="Group 53"/>
          <p:cNvGraphicFramePr>
            <a:graphicFrameLocks noGrp="1"/>
          </p:cNvGraphicFramePr>
          <p:nvPr/>
        </p:nvGraphicFramePr>
        <p:xfrm>
          <a:off x="900113" y="2060575"/>
          <a:ext cx="7632700" cy="4419600"/>
        </p:xfrm>
        <a:graphic>
          <a:graphicData uri="http://schemas.openxmlformats.org/drawingml/2006/table">
            <a:tbl>
              <a:tblPr/>
              <a:tblGrid>
                <a:gridCol w="3455987"/>
                <a:gridCol w="4176713"/>
              </a:tblGrid>
              <a:tr h="2873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400" b="0" i="0" u="none" strike="noStrike" cap="none" normalizeH="0" baseline="0" smtClean="0">
                          <a:ln>
                            <a:noFill/>
                          </a:ln>
                          <a:solidFill>
                            <a:srgbClr val="9900FF"/>
                          </a:solidFill>
                          <a:effectLst/>
                          <a:latin typeface="黑体" panose="02010609060101010101" pitchFamily="2" charset="-122"/>
                          <a:ea typeface="黑体" panose="02010609060101010101" pitchFamily="2" charset="-122"/>
                        </a:rPr>
                        <a:t>         </a:t>
                      </a:r>
                      <a:r>
                        <a:rPr kumimoji="0" lang="zh-CN" altLang="en-US" sz="2400" b="0" i="0" u="none" strike="noStrike" cap="none" normalizeH="0" baseline="0" smtClean="0">
                          <a:ln>
                            <a:noFill/>
                          </a:ln>
                          <a:solidFill>
                            <a:srgbClr val="9900FF"/>
                          </a:solidFill>
                          <a:effectLst/>
                          <a:latin typeface="黑体" panose="02010609060101010101" pitchFamily="2" charset="-122"/>
                          <a:ea typeface="黑体" panose="02010609060101010101" pitchFamily="2" charset="-122"/>
                        </a:rPr>
                        <a:t>价格表示  </a:t>
                      </a:r>
                      <a:endParaRPr kumimoji="0" lang="zh-CN" altLang="en-US" sz="2400" b="0" i="0" u="none" strike="noStrike" cap="none" normalizeH="0" baseline="0" smtClean="0">
                        <a:ln>
                          <a:noFill/>
                        </a:ln>
                        <a:solidFill>
                          <a:srgbClr val="9900FF"/>
                        </a:solidFill>
                        <a:effectLst/>
                        <a:latin typeface="黑体" panose="02010609060101010101" pitchFamily="2" charset="-122"/>
                        <a:ea typeface="黑体" panose="02010609060101010101" pitchFamily="2" charset="-122"/>
                      </a:endParaRPr>
                    </a:p>
                  </a:txBody>
                  <a:tcPr horzOverflow="overflow">
                    <a:lnL>
                      <a:noFill/>
                    </a:lnL>
                    <a:lnR w="952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400" b="0" i="0" u="none" strike="noStrike" cap="none" normalizeH="0" baseline="0" smtClean="0">
                          <a:ln>
                            <a:noFill/>
                          </a:ln>
                          <a:solidFill>
                            <a:srgbClr val="9900FF"/>
                          </a:solidFill>
                          <a:effectLst/>
                          <a:latin typeface="黑体" panose="02010609060101010101" pitchFamily="2" charset="-122"/>
                          <a:ea typeface="黑体" panose="02010609060101010101" pitchFamily="2" charset="-122"/>
                        </a:rPr>
                        <a:t>   </a:t>
                      </a:r>
                      <a:r>
                        <a:rPr kumimoji="0" lang="zh-CN" altLang="en-US" sz="2400" b="0" i="0" u="none" strike="noStrike" cap="none" normalizeH="0" baseline="0" smtClean="0">
                          <a:ln>
                            <a:noFill/>
                          </a:ln>
                          <a:solidFill>
                            <a:srgbClr val="9900FF"/>
                          </a:solidFill>
                          <a:effectLst/>
                          <a:latin typeface="黑体" panose="02010609060101010101" pitchFamily="2" charset="-122"/>
                          <a:ea typeface="黑体" panose="02010609060101010101" pitchFamily="2" charset="-122"/>
                        </a:rPr>
                        <a:t>顾客认知</a:t>
                      </a:r>
                      <a:endParaRPr kumimoji="0" lang="zh-CN" altLang="en-US" sz="2400" b="0" i="0" u="none" strike="noStrike" cap="none" normalizeH="0" baseline="0" smtClean="0">
                        <a:ln>
                          <a:noFill/>
                        </a:ln>
                        <a:solidFill>
                          <a:srgbClr val="9900FF"/>
                        </a:solidFill>
                        <a:effectLst/>
                        <a:latin typeface="黑体" panose="02010609060101010101" pitchFamily="2" charset="-122"/>
                        <a:ea typeface="黑体" panose="02010609060101010101" pitchFamily="2" charset="-122"/>
                      </a:endParaRPr>
                    </a:p>
                  </a:txBody>
                  <a:tcPr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   20</a:t>
                      </a:r>
                      <a:r>
                        <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元</a:t>
                      </a:r>
                      <a:endPar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horzOverflow="overflow">
                    <a:lnL>
                      <a:noFill/>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smtClean="0">
                          <a:ln>
                            <a:noFill/>
                          </a:ln>
                          <a:solidFill>
                            <a:schemeClr val="hlink"/>
                          </a:solidFill>
                          <a:effectLst/>
                          <a:latin typeface="Arial" panose="020B0604020202020204"/>
                          <a:ea typeface="黑体" panose="02010609060101010101" pitchFamily="2" charset="-122"/>
                        </a:rPr>
                        <a:t>“</a:t>
                      </a:r>
                      <a:r>
                        <a:rPr kumimoji="0" lang="zh-CN" altLang="en-US" sz="2000" b="0" i="0" u="none" strike="noStrike" cap="none" normalizeH="0" baseline="0" smtClean="0">
                          <a:ln>
                            <a:noFill/>
                          </a:ln>
                          <a:solidFill>
                            <a:schemeClr val="hlink"/>
                          </a:solidFill>
                          <a:effectLst/>
                          <a:latin typeface="黑体" panose="02010609060101010101" pitchFamily="2" charset="-122"/>
                          <a:ea typeface="黑体" panose="02010609060101010101" pitchFamily="2" charset="-122"/>
                        </a:rPr>
                        <a:t>这是常规的价格</a:t>
                      </a:r>
                      <a:r>
                        <a:rPr kumimoji="0" lang="zh-CN" altLang="en-US" sz="2000" b="0" i="0" u="none" strike="noStrike" cap="none" normalizeH="0" baseline="0" smtClean="0">
                          <a:ln>
                            <a:noFill/>
                          </a:ln>
                          <a:solidFill>
                            <a:schemeClr val="hlink"/>
                          </a:solidFill>
                          <a:effectLst/>
                          <a:latin typeface="Arial" panose="020B0604020202020204"/>
                          <a:ea typeface="黑体" panose="02010609060101010101" pitchFamily="2" charset="-122"/>
                        </a:rPr>
                        <a:t>”</a:t>
                      </a:r>
                      <a:endParaRPr kumimoji="0" lang="zh-CN" altLang="en-US" sz="2000" b="0" i="0" u="none" strike="noStrike" cap="none" normalizeH="0" baseline="0" smtClean="0">
                        <a:ln>
                          <a:noFill/>
                        </a:ln>
                        <a:solidFill>
                          <a:schemeClr val="hlink"/>
                        </a:solidFill>
                        <a:effectLst/>
                        <a:latin typeface="黑体" panose="02010609060101010101" pitchFamily="2" charset="-122"/>
                        <a:ea typeface="黑体" panose="02010609060101010101" pitchFamily="2" charset="-122"/>
                      </a:endParaRPr>
                    </a:p>
                  </a:txBody>
                  <a:tcPr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19.99</a:t>
                      </a:r>
                      <a:r>
                        <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元</a:t>
                      </a:r>
                      <a:endPar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horzOverflow="overflow">
                    <a:lnL>
                      <a:noFill/>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smtClean="0">
                          <a:ln>
                            <a:noFill/>
                          </a:ln>
                          <a:solidFill>
                            <a:schemeClr val="hlink"/>
                          </a:solidFill>
                          <a:effectLst/>
                          <a:latin typeface="Arial" panose="020B0604020202020204"/>
                          <a:ea typeface="黑体" panose="02010609060101010101" pitchFamily="2" charset="-122"/>
                        </a:rPr>
                        <a:t>“</a:t>
                      </a:r>
                      <a:r>
                        <a:rPr kumimoji="0" lang="zh-CN" altLang="en-US" sz="2000" b="0" i="0" u="none" strike="noStrike" cap="none" normalizeH="0" baseline="0" smtClean="0">
                          <a:ln>
                            <a:noFill/>
                          </a:ln>
                          <a:solidFill>
                            <a:schemeClr val="hlink"/>
                          </a:solidFill>
                          <a:effectLst/>
                          <a:latin typeface="黑体" panose="02010609060101010101" pitchFamily="2" charset="-122"/>
                          <a:ea typeface="黑体" panose="02010609060101010101" pitchFamily="2" charset="-122"/>
                        </a:rPr>
                        <a:t>这是廉价商品</a:t>
                      </a:r>
                      <a:r>
                        <a:rPr kumimoji="0" lang="zh-CN" altLang="en-US" sz="2000" b="0" i="0" u="none" strike="noStrike" cap="none" normalizeH="0" baseline="0" smtClean="0">
                          <a:ln>
                            <a:noFill/>
                          </a:ln>
                          <a:solidFill>
                            <a:schemeClr val="hlink"/>
                          </a:solidFill>
                          <a:effectLst/>
                          <a:latin typeface="Arial" panose="020B0604020202020204"/>
                          <a:ea typeface="黑体" panose="02010609060101010101" pitchFamily="2" charset="-122"/>
                        </a:rPr>
                        <a:t>”</a:t>
                      </a:r>
                      <a:endParaRPr kumimoji="0" lang="zh-CN" altLang="en-US" sz="2000" b="0" i="0" u="none" strike="noStrike" cap="none" normalizeH="0" baseline="0" smtClean="0">
                        <a:ln>
                          <a:noFill/>
                        </a:ln>
                        <a:solidFill>
                          <a:schemeClr val="hlink"/>
                        </a:solidFill>
                        <a:effectLst/>
                        <a:latin typeface="黑体" panose="02010609060101010101" pitchFamily="2" charset="-122"/>
                        <a:ea typeface="黑体" panose="02010609060101010101" pitchFamily="2" charset="-122"/>
                      </a:endParaRPr>
                    </a:p>
                  </a:txBody>
                  <a:tcPr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促销价格：只需</a:t>
                      </a:r>
                      <a:r>
                        <a:rPr kumimoji="0" lang="en-US" altLang="zh-CN"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20</a:t>
                      </a:r>
                      <a:r>
                        <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元</a:t>
                      </a:r>
                      <a:endPar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horzOverflow="overflow">
                    <a:lnL>
                      <a:noFill/>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smtClean="0">
                          <a:ln>
                            <a:noFill/>
                          </a:ln>
                          <a:solidFill>
                            <a:schemeClr val="hlink"/>
                          </a:solidFill>
                          <a:effectLst/>
                          <a:latin typeface="Arial" panose="020B0604020202020204"/>
                          <a:ea typeface="黑体" panose="02010609060101010101" pitchFamily="2" charset="-122"/>
                        </a:rPr>
                        <a:t>“</a:t>
                      </a:r>
                      <a:r>
                        <a:rPr kumimoji="0" lang="zh-CN" altLang="en-US" sz="2000" b="0" i="0" u="none" strike="noStrike" cap="none" normalizeH="0" baseline="0" smtClean="0">
                          <a:ln>
                            <a:noFill/>
                          </a:ln>
                          <a:solidFill>
                            <a:schemeClr val="hlink"/>
                          </a:solidFill>
                          <a:effectLst/>
                          <a:latin typeface="黑体" panose="02010609060101010101" pitchFamily="2" charset="-122"/>
                          <a:ea typeface="黑体" panose="02010609060101010101" pitchFamily="2" charset="-122"/>
                        </a:rPr>
                        <a:t>我可以买到促销品</a:t>
                      </a:r>
                      <a:r>
                        <a:rPr kumimoji="0" lang="zh-CN" altLang="en-US" sz="2000" b="0" i="0" u="none" strike="noStrike" cap="none" normalizeH="0" baseline="0" smtClean="0">
                          <a:ln>
                            <a:noFill/>
                          </a:ln>
                          <a:solidFill>
                            <a:schemeClr val="hlink"/>
                          </a:solidFill>
                          <a:effectLst/>
                          <a:latin typeface="Arial" panose="020B0604020202020204"/>
                          <a:ea typeface="黑体" panose="02010609060101010101" pitchFamily="2" charset="-122"/>
                        </a:rPr>
                        <a:t>”</a:t>
                      </a:r>
                      <a:endParaRPr kumimoji="0" lang="zh-CN" altLang="en-US" sz="2000" b="0" i="0" u="none" strike="noStrike" cap="none" normalizeH="0" baseline="0" smtClean="0">
                        <a:ln>
                          <a:noFill/>
                        </a:ln>
                        <a:solidFill>
                          <a:schemeClr val="hlink"/>
                        </a:solidFill>
                        <a:effectLst/>
                        <a:latin typeface="黑体" panose="02010609060101010101" pitchFamily="2" charset="-122"/>
                        <a:ea typeface="黑体" panose="02010609060101010101" pitchFamily="2" charset="-122"/>
                      </a:endParaRPr>
                    </a:p>
                  </a:txBody>
                  <a:tcPr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要价</a:t>
                      </a:r>
                      <a:r>
                        <a:rPr kumimoji="0" lang="en-US" altLang="zh-CN"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20</a:t>
                      </a:r>
                      <a:r>
                        <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元，节约</a:t>
                      </a:r>
                      <a:r>
                        <a:rPr kumimoji="0" lang="en-US" altLang="zh-CN"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5</a:t>
                      </a:r>
                      <a:r>
                        <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元</a:t>
                      </a:r>
                      <a:endPar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horzOverflow="overflow">
                    <a:lnL>
                      <a:noFill/>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smtClean="0">
                          <a:ln>
                            <a:noFill/>
                          </a:ln>
                          <a:solidFill>
                            <a:schemeClr val="hlink"/>
                          </a:solidFill>
                          <a:effectLst/>
                          <a:latin typeface="Arial" panose="020B0604020202020204"/>
                          <a:ea typeface="黑体" panose="02010609060101010101" pitchFamily="2" charset="-122"/>
                        </a:rPr>
                        <a:t>“</a:t>
                      </a:r>
                      <a:r>
                        <a:rPr kumimoji="0" lang="zh-CN" altLang="en-US" sz="2000" b="0" i="0" u="none" strike="noStrike" cap="none" normalizeH="0" baseline="0" smtClean="0">
                          <a:ln>
                            <a:noFill/>
                          </a:ln>
                          <a:solidFill>
                            <a:schemeClr val="hlink"/>
                          </a:solidFill>
                          <a:effectLst/>
                          <a:latin typeface="黑体" panose="02010609060101010101" pitchFamily="2" charset="-122"/>
                          <a:ea typeface="黑体" panose="02010609060101010101" pitchFamily="2" charset="-122"/>
                        </a:rPr>
                        <a:t>我能省点钱</a:t>
                      </a:r>
                      <a:r>
                        <a:rPr kumimoji="0" lang="zh-CN" altLang="en-US" sz="2000" b="0" i="0" u="none" strike="noStrike" cap="none" normalizeH="0" baseline="0" smtClean="0">
                          <a:ln>
                            <a:noFill/>
                          </a:ln>
                          <a:solidFill>
                            <a:schemeClr val="hlink"/>
                          </a:solidFill>
                          <a:effectLst/>
                          <a:latin typeface="Arial" panose="020B0604020202020204"/>
                          <a:ea typeface="黑体" panose="02010609060101010101" pitchFamily="2" charset="-122"/>
                        </a:rPr>
                        <a:t>”</a:t>
                      </a:r>
                      <a:endParaRPr kumimoji="0" lang="zh-CN" altLang="en-US" sz="2000" b="0" i="0" u="none" strike="noStrike" cap="none" normalizeH="0" baseline="0" smtClean="0">
                        <a:ln>
                          <a:noFill/>
                        </a:ln>
                        <a:solidFill>
                          <a:schemeClr val="hlink"/>
                        </a:solidFill>
                        <a:effectLst/>
                        <a:latin typeface="黑体" panose="02010609060101010101" pitchFamily="2" charset="-122"/>
                        <a:ea typeface="黑体" panose="02010609060101010101" pitchFamily="2" charset="-122"/>
                      </a:endParaRPr>
                    </a:p>
                  </a:txBody>
                  <a:tcPr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原价</a:t>
                      </a:r>
                      <a:r>
                        <a:rPr kumimoji="0" lang="en-US" altLang="zh-CN"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25</a:t>
                      </a:r>
                      <a:r>
                        <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元，现价</a:t>
                      </a:r>
                      <a:r>
                        <a:rPr kumimoji="0" lang="en-US" altLang="zh-CN"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20</a:t>
                      </a:r>
                      <a:r>
                        <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元</a:t>
                      </a:r>
                      <a:endPar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horzOverflow="overflow">
                    <a:lnL>
                      <a:noFill/>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smtClean="0">
                          <a:ln>
                            <a:noFill/>
                          </a:ln>
                          <a:solidFill>
                            <a:schemeClr val="hlink"/>
                          </a:solidFill>
                          <a:effectLst/>
                          <a:latin typeface="Arial" panose="020B0604020202020204"/>
                          <a:ea typeface="黑体" panose="02010609060101010101" pitchFamily="2" charset="-122"/>
                        </a:rPr>
                        <a:t>“</a:t>
                      </a:r>
                      <a:r>
                        <a:rPr kumimoji="0" lang="zh-CN" altLang="en-US" sz="2000" b="0" i="0" u="none" strike="noStrike" cap="none" normalizeH="0" baseline="0" smtClean="0">
                          <a:ln>
                            <a:noFill/>
                          </a:ln>
                          <a:solidFill>
                            <a:schemeClr val="hlink"/>
                          </a:solidFill>
                          <a:effectLst/>
                          <a:latin typeface="黑体" panose="02010609060101010101" pitchFamily="2" charset="-122"/>
                          <a:ea typeface="黑体" panose="02010609060101010101" pitchFamily="2" charset="-122"/>
                        </a:rPr>
                        <a:t>价格已经降了</a:t>
                      </a:r>
                      <a:r>
                        <a:rPr kumimoji="0" lang="zh-CN" altLang="en-US" sz="2000" b="0" i="0" u="none" strike="noStrike" cap="none" normalizeH="0" baseline="0" smtClean="0">
                          <a:ln>
                            <a:noFill/>
                          </a:ln>
                          <a:solidFill>
                            <a:schemeClr val="hlink"/>
                          </a:solidFill>
                          <a:effectLst/>
                          <a:latin typeface="Arial" panose="020B0604020202020204"/>
                          <a:ea typeface="黑体" panose="02010609060101010101" pitchFamily="2" charset="-122"/>
                        </a:rPr>
                        <a:t>”</a:t>
                      </a:r>
                      <a:endParaRPr kumimoji="0" lang="zh-CN" altLang="en-US" sz="2000" b="0" i="0" u="none" strike="noStrike" cap="none" normalizeH="0" baseline="0" smtClean="0">
                        <a:ln>
                          <a:noFill/>
                        </a:ln>
                        <a:solidFill>
                          <a:schemeClr val="hlink"/>
                        </a:solidFill>
                        <a:effectLst/>
                        <a:latin typeface="黑体" panose="02010609060101010101" pitchFamily="2" charset="-122"/>
                        <a:ea typeface="黑体" panose="02010609060101010101" pitchFamily="2" charset="-122"/>
                      </a:endParaRPr>
                    </a:p>
                  </a:txBody>
                  <a:tcPr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20</a:t>
                      </a:r>
                      <a:r>
                        <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元（已经降价</a:t>
                      </a:r>
                      <a:r>
                        <a:rPr kumimoji="0" lang="en-US" altLang="zh-CN"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35%</a:t>
                      </a:r>
                      <a:r>
                        <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a:t>
                      </a:r>
                      <a:endPar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horzOverflow="overflow">
                    <a:lnL>
                      <a:noFill/>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smtClean="0">
                          <a:ln>
                            <a:noFill/>
                          </a:ln>
                          <a:solidFill>
                            <a:schemeClr val="hlink"/>
                          </a:solidFill>
                          <a:effectLst/>
                          <a:latin typeface="Arial" panose="020B0604020202020204"/>
                          <a:ea typeface="黑体" panose="02010609060101010101" pitchFamily="2" charset="-122"/>
                        </a:rPr>
                        <a:t>“</a:t>
                      </a:r>
                      <a:r>
                        <a:rPr kumimoji="0" lang="zh-CN" altLang="en-US" sz="2000" b="0" i="0" u="none" strike="noStrike" cap="none" normalizeH="0" baseline="0" smtClean="0">
                          <a:ln>
                            <a:noFill/>
                          </a:ln>
                          <a:solidFill>
                            <a:schemeClr val="hlink"/>
                          </a:solidFill>
                          <a:effectLst/>
                          <a:latin typeface="黑体" panose="02010609060101010101" pitchFamily="2" charset="-122"/>
                          <a:ea typeface="黑体" panose="02010609060101010101" pitchFamily="2" charset="-122"/>
                        </a:rPr>
                        <a:t>降价幅度较大</a:t>
                      </a:r>
                      <a:r>
                        <a:rPr kumimoji="0" lang="zh-CN" altLang="en-US" sz="2000" b="0" i="0" u="none" strike="noStrike" cap="none" normalizeH="0" baseline="0" smtClean="0">
                          <a:ln>
                            <a:noFill/>
                          </a:ln>
                          <a:solidFill>
                            <a:schemeClr val="hlink"/>
                          </a:solidFill>
                          <a:effectLst/>
                          <a:latin typeface="Arial" panose="020B0604020202020204"/>
                          <a:ea typeface="黑体" panose="02010609060101010101" pitchFamily="2" charset="-122"/>
                        </a:rPr>
                        <a:t>”</a:t>
                      </a:r>
                      <a:endParaRPr kumimoji="0" lang="zh-CN" altLang="en-US" sz="2000" b="0" i="0" u="none" strike="noStrike" cap="none" normalizeH="0" baseline="0" smtClean="0">
                        <a:ln>
                          <a:noFill/>
                        </a:ln>
                        <a:solidFill>
                          <a:schemeClr val="hlink"/>
                        </a:solidFill>
                        <a:effectLst/>
                        <a:latin typeface="黑体" panose="02010609060101010101" pitchFamily="2" charset="-122"/>
                        <a:ea typeface="黑体" panose="02010609060101010101" pitchFamily="2" charset="-122"/>
                      </a:endParaRPr>
                    </a:p>
                  </a:txBody>
                  <a:tcPr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我们的价格是</a:t>
                      </a:r>
                      <a:r>
                        <a:rPr kumimoji="0" lang="en-US" altLang="zh-CN"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20</a:t>
                      </a:r>
                      <a:r>
                        <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元</a:t>
                      </a:r>
                      <a:endPar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horzOverflow="overflow">
                    <a:lnL>
                      <a:noFill/>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smtClean="0">
                          <a:ln>
                            <a:noFill/>
                          </a:ln>
                          <a:solidFill>
                            <a:schemeClr val="hlink"/>
                          </a:solidFill>
                          <a:effectLst/>
                          <a:latin typeface="Arial" panose="020B0604020202020204"/>
                          <a:ea typeface="黑体" panose="02010609060101010101" pitchFamily="2" charset="-122"/>
                        </a:rPr>
                        <a:t>“</a:t>
                      </a:r>
                      <a:r>
                        <a:rPr kumimoji="0" lang="zh-CN" altLang="en-US" sz="2000" b="0" i="0" u="none" strike="noStrike" cap="none" normalizeH="0" baseline="0" smtClean="0">
                          <a:ln>
                            <a:noFill/>
                          </a:ln>
                          <a:solidFill>
                            <a:schemeClr val="hlink"/>
                          </a:solidFill>
                          <a:effectLst/>
                          <a:latin typeface="黑体" panose="02010609060101010101" pitchFamily="2" charset="-122"/>
                          <a:ea typeface="黑体" panose="02010609060101010101" pitchFamily="2" charset="-122"/>
                        </a:rPr>
                        <a:t>这个价格比竞争对手低</a:t>
                      </a:r>
                      <a:r>
                        <a:rPr kumimoji="0" lang="zh-CN" altLang="en-US" sz="2000" b="0" i="0" u="none" strike="noStrike" cap="none" normalizeH="0" baseline="0" smtClean="0">
                          <a:ln>
                            <a:noFill/>
                          </a:ln>
                          <a:solidFill>
                            <a:schemeClr val="hlink"/>
                          </a:solidFill>
                          <a:effectLst/>
                          <a:latin typeface="Arial" panose="020B0604020202020204"/>
                          <a:ea typeface="黑体" panose="02010609060101010101" pitchFamily="2" charset="-122"/>
                        </a:rPr>
                        <a:t>”</a:t>
                      </a:r>
                      <a:endParaRPr kumimoji="0" lang="zh-CN" altLang="en-US" sz="2000" b="0" i="0" u="none" strike="noStrike" cap="none" normalizeH="0" baseline="0" smtClean="0">
                        <a:ln>
                          <a:noFill/>
                        </a:ln>
                        <a:solidFill>
                          <a:schemeClr val="hlink"/>
                        </a:solidFill>
                        <a:effectLst/>
                        <a:latin typeface="黑体" panose="02010609060101010101" pitchFamily="2" charset="-122"/>
                        <a:ea typeface="黑体" panose="02010609060101010101" pitchFamily="2" charset="-122"/>
                      </a:endParaRPr>
                    </a:p>
                  </a:txBody>
                  <a:tcPr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20</a:t>
                      </a:r>
                      <a:r>
                        <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元，折扣</a:t>
                      </a:r>
                      <a:r>
                        <a:rPr kumimoji="0" lang="en-US" altLang="zh-CN"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5</a:t>
                      </a:r>
                      <a:r>
                        <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元</a:t>
                      </a:r>
                      <a:endPar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horzOverflow="overflow">
                    <a:lnL>
                      <a:noFill/>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smtClean="0">
                          <a:ln>
                            <a:noFill/>
                          </a:ln>
                          <a:solidFill>
                            <a:schemeClr val="hlink"/>
                          </a:solidFill>
                          <a:effectLst/>
                          <a:latin typeface="Arial" panose="020B0604020202020204"/>
                          <a:ea typeface="黑体" panose="02010609060101010101" pitchFamily="2" charset="-122"/>
                        </a:rPr>
                        <a:t>“</a:t>
                      </a:r>
                      <a:r>
                        <a:rPr kumimoji="0" lang="zh-CN" altLang="en-US" sz="2000" b="0" i="0" u="none" strike="noStrike" cap="none" normalizeH="0" baseline="0" smtClean="0">
                          <a:ln>
                            <a:noFill/>
                          </a:ln>
                          <a:solidFill>
                            <a:schemeClr val="hlink"/>
                          </a:solidFill>
                          <a:effectLst/>
                          <a:latin typeface="黑体" panose="02010609060101010101" pitchFamily="2" charset="-122"/>
                          <a:ea typeface="黑体" panose="02010609060101010101" pitchFamily="2" charset="-122"/>
                        </a:rPr>
                        <a:t>最好今天就买，别过了打折期</a:t>
                      </a:r>
                      <a:r>
                        <a:rPr kumimoji="0" lang="zh-CN" altLang="en-US" sz="2000" b="0" i="0" u="none" strike="noStrike" cap="none" normalizeH="0" baseline="0" smtClean="0">
                          <a:ln>
                            <a:noFill/>
                          </a:ln>
                          <a:solidFill>
                            <a:schemeClr val="hlink"/>
                          </a:solidFill>
                          <a:effectLst/>
                          <a:latin typeface="Arial" panose="020B0604020202020204"/>
                          <a:ea typeface="黑体" panose="02010609060101010101" pitchFamily="2" charset="-122"/>
                        </a:rPr>
                        <a:t>”</a:t>
                      </a:r>
                      <a:endParaRPr kumimoji="0" lang="zh-CN" altLang="en-US" sz="2000" b="0" i="0" u="none" strike="noStrike" cap="none" normalizeH="0" baseline="0" smtClean="0">
                        <a:ln>
                          <a:noFill/>
                        </a:ln>
                        <a:solidFill>
                          <a:schemeClr val="hlink"/>
                        </a:solidFill>
                        <a:effectLst/>
                        <a:latin typeface="黑体" panose="02010609060101010101" pitchFamily="2" charset="-122"/>
                        <a:ea typeface="黑体" panose="02010609060101010101" pitchFamily="2" charset="-122"/>
                      </a:endParaRPr>
                    </a:p>
                  </a:txBody>
                  <a:tcPr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手写的价格标牌</a:t>
                      </a:r>
                      <a:endPar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horzOverflow="overflow">
                    <a:lnL>
                      <a:noFill/>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smtClean="0">
                          <a:ln>
                            <a:noFill/>
                          </a:ln>
                          <a:solidFill>
                            <a:schemeClr val="hlink"/>
                          </a:solidFill>
                          <a:effectLst/>
                          <a:latin typeface="Arial" panose="020B0604020202020204"/>
                          <a:ea typeface="黑体" panose="02010609060101010101" pitchFamily="2" charset="-122"/>
                        </a:rPr>
                        <a:t>“</a:t>
                      </a:r>
                      <a:r>
                        <a:rPr kumimoji="0" lang="zh-CN" altLang="en-US" sz="2000" b="0" i="0" u="none" strike="noStrike" cap="none" normalizeH="0" baseline="0" smtClean="0">
                          <a:ln>
                            <a:noFill/>
                          </a:ln>
                          <a:solidFill>
                            <a:schemeClr val="hlink"/>
                          </a:solidFill>
                          <a:effectLst/>
                          <a:latin typeface="黑体" panose="02010609060101010101" pitchFamily="2" charset="-122"/>
                          <a:ea typeface="黑体" panose="02010609060101010101" pitchFamily="2" charset="-122"/>
                        </a:rPr>
                        <a:t>他们刚降了价</a:t>
                      </a:r>
                      <a:r>
                        <a:rPr kumimoji="0" lang="zh-CN" altLang="en-US" sz="2000" b="0" i="0" u="none" strike="noStrike" cap="none" normalizeH="0" baseline="0" smtClean="0">
                          <a:ln>
                            <a:noFill/>
                          </a:ln>
                          <a:solidFill>
                            <a:schemeClr val="hlink"/>
                          </a:solidFill>
                          <a:effectLst/>
                          <a:latin typeface="Arial" panose="020B0604020202020204"/>
                          <a:ea typeface="黑体" panose="02010609060101010101" pitchFamily="2" charset="-122"/>
                        </a:rPr>
                        <a:t>”</a:t>
                      </a:r>
                      <a:endParaRPr kumimoji="0" lang="zh-CN" altLang="en-US" sz="2000" b="0" i="0" u="none" strike="noStrike" cap="none" normalizeH="0" baseline="0" smtClean="0">
                        <a:ln>
                          <a:noFill/>
                        </a:ln>
                        <a:solidFill>
                          <a:schemeClr val="hlink"/>
                        </a:solidFill>
                        <a:effectLst/>
                        <a:latin typeface="黑体" panose="02010609060101010101" pitchFamily="2" charset="-122"/>
                        <a:ea typeface="黑体" panose="02010609060101010101" pitchFamily="2" charset="-122"/>
                      </a:endParaRPr>
                    </a:p>
                  </a:txBody>
                  <a:tcPr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印刷体的价格标牌</a:t>
                      </a:r>
                      <a:endParaRPr kumimoji="0" lang="zh-CN" altLang="en-US" sz="20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horzOverflow="overflow">
                    <a:lnL>
                      <a:noFill/>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smtClean="0">
                          <a:ln>
                            <a:noFill/>
                          </a:ln>
                          <a:solidFill>
                            <a:schemeClr val="hlink"/>
                          </a:solidFill>
                          <a:effectLst/>
                          <a:latin typeface="Arial" panose="020B0604020202020204"/>
                          <a:ea typeface="黑体" panose="02010609060101010101" pitchFamily="2" charset="-122"/>
                        </a:rPr>
                        <a:t>“</a:t>
                      </a:r>
                      <a:r>
                        <a:rPr kumimoji="0" lang="zh-CN" altLang="en-US" sz="2000" b="0" i="0" u="none" strike="noStrike" cap="none" normalizeH="0" baseline="0" smtClean="0">
                          <a:ln>
                            <a:noFill/>
                          </a:ln>
                          <a:solidFill>
                            <a:schemeClr val="hlink"/>
                          </a:solidFill>
                          <a:effectLst/>
                          <a:latin typeface="黑体" panose="02010609060101010101" pitchFamily="2" charset="-122"/>
                          <a:ea typeface="黑体" panose="02010609060101010101" pitchFamily="2" charset="-122"/>
                        </a:rPr>
                        <a:t>常规价</a:t>
                      </a:r>
                      <a:r>
                        <a:rPr kumimoji="0" lang="zh-CN" altLang="en-US" sz="2000" b="0" i="0" u="none" strike="noStrike" cap="none" normalizeH="0" baseline="0" smtClean="0">
                          <a:ln>
                            <a:noFill/>
                          </a:ln>
                          <a:solidFill>
                            <a:schemeClr val="hlink"/>
                          </a:solidFill>
                          <a:effectLst/>
                          <a:latin typeface="Arial" panose="020B0604020202020204"/>
                          <a:ea typeface="黑体" panose="02010609060101010101" pitchFamily="2" charset="-122"/>
                        </a:rPr>
                        <a:t>”</a:t>
                      </a:r>
                      <a:endParaRPr kumimoji="0" lang="zh-CN" altLang="en-US" sz="2000" b="0" i="0" u="none" strike="noStrike" cap="none" normalizeH="0" baseline="0" smtClean="0">
                        <a:ln>
                          <a:noFill/>
                        </a:ln>
                        <a:solidFill>
                          <a:schemeClr val="hlink"/>
                        </a:solidFill>
                        <a:effectLst/>
                        <a:latin typeface="黑体" panose="02010609060101010101" pitchFamily="2" charset="-122"/>
                        <a:ea typeface="黑体" panose="02010609060101010101" pitchFamily="2" charset="-122"/>
                      </a:endParaRPr>
                    </a:p>
                  </a:txBody>
                  <a:tcPr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diamon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标题 1"/>
          <p:cNvSpPr>
            <a:spLocks noGrp="1"/>
          </p:cNvSpPr>
          <p:nvPr>
            <p:ph type="title"/>
          </p:nvPr>
        </p:nvSpPr>
        <p:spPr>
          <a:ln/>
        </p:spPr>
        <p:txBody>
          <a:bodyPr vert="horz" wrap="square" lIns="91440" tIns="45720" rIns="91440" bIns="45720" anchor="b"/>
          <a:p>
            <a:pPr>
              <a:buNone/>
            </a:pPr>
            <a:r>
              <a:rPr lang="zh-CN" altLang="en-US" dirty="0">
                <a:solidFill>
                  <a:srgbClr val="0000FF"/>
                </a:solidFill>
                <a:latin typeface="黑体" panose="02010609060101010101" pitchFamily="2" charset="-122"/>
                <a:ea typeface="黑体" panose="02010609060101010101" pitchFamily="2" charset="-122"/>
              </a:rPr>
              <a:t>本章逻辑结构</a:t>
            </a:r>
            <a:endParaRPr lang="zh-CN" altLang="en-US" dirty="0">
              <a:solidFill>
                <a:srgbClr val="0000FF"/>
              </a:solidFill>
              <a:latin typeface="黑体" panose="02010609060101010101" pitchFamily="2" charset="-122"/>
              <a:ea typeface="黑体" panose="02010609060101010101" pitchFamily="2" charset="-122"/>
            </a:endParaRPr>
          </a:p>
        </p:txBody>
      </p:sp>
      <p:sp>
        <p:nvSpPr>
          <p:cNvPr id="71" name="Rectangle 8" descr="花束"/>
          <p:cNvSpPr/>
          <p:nvPr/>
        </p:nvSpPr>
        <p:spPr>
          <a:xfrm>
            <a:off x="2528888" y="3602038"/>
            <a:ext cx="685800" cy="1600200"/>
          </a:xfrm>
          <a:prstGeom prst="rect">
            <a:avLst/>
          </a:prstGeom>
          <a:blipFill rotWithShape="1">
            <a:blip r:embed="rId1"/>
          </a:blipFill>
          <a:ln w="9525">
            <a:noFill/>
          </a:ln>
          <a:effectLst>
            <a:prstShdw prst="shdw17" dist="17961" dir="2699999">
              <a:srgbClr val="7A7A99"/>
            </a:prstShdw>
          </a:effectLst>
        </p:spPr>
        <p:txBody>
          <a:bodyPr wrap="none" anchor="ctr"/>
          <a:p>
            <a:pPr algn="ctr"/>
            <a:r>
              <a:rPr lang="zh-CN" altLang="en-US" sz="2400" dirty="0">
                <a:latin typeface="Times New Roman" panose="02020603050405020304" pitchFamily="18" charset="0"/>
                <a:ea typeface="黑体" panose="02010609060101010101" pitchFamily="2" charset="-122"/>
              </a:rPr>
              <a:t>影</a:t>
            </a:r>
            <a:endParaRPr lang="zh-CN" altLang="en-US" sz="2400" dirty="0">
              <a:latin typeface="Times New Roman" panose="02020603050405020304" pitchFamily="18" charset="0"/>
              <a:ea typeface="黑体" panose="02010609060101010101" pitchFamily="2" charset="-122"/>
            </a:endParaRPr>
          </a:p>
          <a:p>
            <a:pPr algn="ctr"/>
            <a:r>
              <a:rPr lang="zh-CN" altLang="en-US" sz="2400" dirty="0">
                <a:latin typeface="Times New Roman" panose="02020603050405020304" pitchFamily="18" charset="0"/>
                <a:ea typeface="黑体" panose="02010609060101010101" pitchFamily="2" charset="-122"/>
              </a:rPr>
              <a:t>响</a:t>
            </a:r>
            <a:endParaRPr lang="zh-CN" altLang="en-US" sz="2400" dirty="0">
              <a:latin typeface="Times New Roman" panose="02020603050405020304" pitchFamily="18" charset="0"/>
              <a:ea typeface="黑体" panose="02010609060101010101" pitchFamily="2" charset="-122"/>
            </a:endParaRPr>
          </a:p>
          <a:p>
            <a:pPr algn="ctr"/>
            <a:r>
              <a:rPr lang="zh-CN" altLang="en-US" sz="2400" dirty="0">
                <a:latin typeface="Times New Roman" panose="02020603050405020304" pitchFamily="18" charset="0"/>
                <a:ea typeface="黑体" panose="02010609060101010101" pitchFamily="2" charset="-122"/>
              </a:rPr>
              <a:t>因</a:t>
            </a:r>
            <a:endParaRPr lang="zh-CN" altLang="en-US" sz="2400" dirty="0">
              <a:latin typeface="Times New Roman" panose="02020603050405020304" pitchFamily="18" charset="0"/>
              <a:ea typeface="黑体" panose="02010609060101010101" pitchFamily="2" charset="-122"/>
            </a:endParaRPr>
          </a:p>
          <a:p>
            <a:pPr algn="ctr"/>
            <a:r>
              <a:rPr lang="zh-CN" altLang="en-US" sz="2400" dirty="0">
                <a:latin typeface="Times New Roman" panose="02020603050405020304" pitchFamily="18" charset="0"/>
                <a:ea typeface="黑体" panose="02010609060101010101" pitchFamily="2" charset="-122"/>
              </a:rPr>
              <a:t>素</a:t>
            </a:r>
            <a:endParaRPr lang="zh-CN" altLang="en-US" sz="2400" dirty="0">
              <a:latin typeface="Times New Roman" panose="02020603050405020304" pitchFamily="18" charset="0"/>
              <a:ea typeface="黑体" panose="02010609060101010101" pitchFamily="2" charset="-122"/>
            </a:endParaRPr>
          </a:p>
        </p:txBody>
      </p:sp>
      <p:sp>
        <p:nvSpPr>
          <p:cNvPr id="72" name="Rectangle 9" descr="粉色面巾纸"/>
          <p:cNvSpPr/>
          <p:nvPr/>
        </p:nvSpPr>
        <p:spPr>
          <a:xfrm>
            <a:off x="3970338" y="4017963"/>
            <a:ext cx="914400" cy="914400"/>
          </a:xfrm>
          <a:prstGeom prst="rect">
            <a:avLst/>
          </a:prstGeom>
          <a:blipFill rotWithShape="1">
            <a:blip r:embed="rId2"/>
          </a:blipFill>
          <a:ln w="9525">
            <a:noFill/>
          </a:ln>
          <a:effectLst>
            <a:prstShdw prst="shdw17" dist="17961" dir="2699999">
              <a:srgbClr val="997A7A"/>
            </a:prstShdw>
          </a:effectLst>
        </p:spPr>
        <p:txBody>
          <a:bodyPr wrap="none" anchor="ctr"/>
          <a:p>
            <a:pPr algn="ctr"/>
            <a:r>
              <a:rPr lang="zh-CN" altLang="en-US" sz="2400" dirty="0">
                <a:latin typeface="Times New Roman" panose="02020603050405020304" pitchFamily="18" charset="0"/>
                <a:ea typeface="黑体" panose="02010609060101010101" pitchFamily="2" charset="-122"/>
              </a:rPr>
              <a:t>基本</a:t>
            </a:r>
            <a:endParaRPr lang="zh-CN" altLang="en-US" sz="2400" dirty="0">
              <a:latin typeface="Times New Roman" panose="02020603050405020304" pitchFamily="18" charset="0"/>
              <a:ea typeface="黑体" panose="02010609060101010101" pitchFamily="2" charset="-122"/>
            </a:endParaRPr>
          </a:p>
          <a:p>
            <a:pPr algn="ctr"/>
            <a:r>
              <a:rPr lang="zh-CN" altLang="en-US" sz="2400" dirty="0">
                <a:latin typeface="Times New Roman" panose="02020603050405020304" pitchFamily="18" charset="0"/>
                <a:ea typeface="黑体" panose="02010609060101010101" pitchFamily="2" charset="-122"/>
              </a:rPr>
              <a:t>定价</a:t>
            </a:r>
            <a:endParaRPr lang="zh-CN" altLang="en-US" sz="2400" dirty="0">
              <a:latin typeface="Times New Roman" panose="02020603050405020304" pitchFamily="18" charset="0"/>
              <a:ea typeface="黑体" panose="02010609060101010101" pitchFamily="2" charset="-122"/>
            </a:endParaRPr>
          </a:p>
        </p:txBody>
      </p:sp>
      <p:sp>
        <p:nvSpPr>
          <p:cNvPr id="73" name="AutoShape 13" descr="纸莎草纸"/>
          <p:cNvSpPr/>
          <p:nvPr/>
        </p:nvSpPr>
        <p:spPr>
          <a:xfrm>
            <a:off x="5500688" y="3754438"/>
            <a:ext cx="1295400" cy="1295400"/>
          </a:xfrm>
          <a:prstGeom prst="star8">
            <a:avLst>
              <a:gd name="adj" fmla="val 38250"/>
            </a:avLst>
          </a:prstGeom>
          <a:blipFill rotWithShape="1">
            <a:blip r:embed="rId3"/>
          </a:blipFill>
          <a:ln w="9525">
            <a:noFill/>
          </a:ln>
          <a:effectLst>
            <a:prstShdw prst="shdw17" dist="17961" dir="2699999">
              <a:srgbClr val="997A5C"/>
            </a:prstShdw>
          </a:effectLst>
        </p:spPr>
        <p:txBody>
          <a:bodyPr wrap="none" anchor="ctr"/>
          <a:p>
            <a:pPr algn="ctr"/>
            <a:r>
              <a:rPr lang="zh-CN" altLang="en-US" sz="2400" dirty="0">
                <a:latin typeface="Times New Roman" panose="02020603050405020304" pitchFamily="18" charset="0"/>
                <a:ea typeface="黑体" panose="02010609060101010101" pitchFamily="2" charset="-122"/>
              </a:rPr>
              <a:t>机动</a:t>
            </a:r>
            <a:endParaRPr lang="zh-CN" altLang="en-US" sz="2400" dirty="0">
              <a:latin typeface="Times New Roman" panose="02020603050405020304" pitchFamily="18" charset="0"/>
              <a:ea typeface="黑体" panose="02010609060101010101" pitchFamily="2" charset="-122"/>
            </a:endParaRPr>
          </a:p>
          <a:p>
            <a:pPr algn="ctr"/>
            <a:r>
              <a:rPr lang="zh-CN" altLang="en-US" sz="2400" dirty="0">
                <a:latin typeface="Times New Roman" panose="02020603050405020304" pitchFamily="18" charset="0"/>
                <a:ea typeface="黑体" panose="02010609060101010101" pitchFamily="2" charset="-122"/>
              </a:rPr>
              <a:t>定价</a:t>
            </a:r>
            <a:endParaRPr lang="zh-CN" altLang="en-US" sz="2400" dirty="0">
              <a:latin typeface="Times New Roman" panose="02020603050405020304" pitchFamily="18" charset="0"/>
              <a:ea typeface="黑体" panose="02010609060101010101" pitchFamily="2" charset="-122"/>
            </a:endParaRPr>
          </a:p>
        </p:txBody>
      </p:sp>
      <p:sp>
        <p:nvSpPr>
          <p:cNvPr id="74" name="Oval 14" descr="蓝色面巾纸"/>
          <p:cNvSpPr>
            <a:spLocks noChangeArrowheads="1"/>
          </p:cNvSpPr>
          <p:nvPr/>
        </p:nvSpPr>
        <p:spPr bwMode="auto">
          <a:xfrm>
            <a:off x="7329488" y="3754438"/>
            <a:ext cx="1143000" cy="1143000"/>
          </a:xfrm>
          <a:prstGeom prst="ellipse">
            <a:avLst/>
          </a:prstGeom>
          <a:solidFill>
            <a:schemeClr val="tx2">
              <a:lumMod val="40000"/>
              <a:lumOff val="60000"/>
            </a:schemeClr>
          </a:solidFill>
          <a:ln>
            <a:noFill/>
          </a:ln>
          <a:effectLst>
            <a:prstShdw prst="shdw17" dist="17961" dir="2700000">
              <a:srgbClr val="7A8E99"/>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rPr>
              <a:t>最终</a:t>
            </a:r>
            <a:endParaRPr kumimoji="1" lang="zh-CN"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rPr>
              <a:t>价格</a:t>
            </a:r>
            <a:endParaRPr kumimoji="1" lang="zh-CN"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p:sp>
        <p:nvSpPr>
          <p:cNvPr id="75" name="Text Box 15" descr="羊皮纸"/>
          <p:cNvSpPr txBox="1"/>
          <p:nvPr/>
        </p:nvSpPr>
        <p:spPr>
          <a:xfrm>
            <a:off x="3748088" y="3116263"/>
            <a:ext cx="1447800" cy="461962"/>
          </a:xfrm>
          <a:prstGeom prst="rect">
            <a:avLst/>
          </a:prstGeom>
          <a:blipFill rotWithShape="1">
            <a:blip r:embed="rId4"/>
          </a:blipFill>
          <a:ln w="28575" cap="flat" cmpd="sng">
            <a:solidFill>
              <a:srgbClr val="FF0000"/>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黑体" panose="02010609060101010101" pitchFamily="2" charset="-122"/>
              </a:rPr>
              <a:t>定价方法</a:t>
            </a:r>
            <a:endParaRPr lang="zh-CN" altLang="en-US" sz="2400" dirty="0">
              <a:latin typeface="Times New Roman" panose="02020603050405020304" pitchFamily="18" charset="0"/>
              <a:ea typeface="黑体" panose="02010609060101010101" pitchFamily="2" charset="-122"/>
            </a:endParaRPr>
          </a:p>
        </p:txBody>
      </p:sp>
      <p:grpSp>
        <p:nvGrpSpPr>
          <p:cNvPr id="3" name="Group 35"/>
          <p:cNvGrpSpPr/>
          <p:nvPr/>
        </p:nvGrpSpPr>
        <p:grpSpPr>
          <a:xfrm>
            <a:off x="2268538" y="1989138"/>
            <a:ext cx="4343400" cy="1152525"/>
            <a:chOff x="1488" y="1200"/>
            <a:chExt cx="2736" cy="846"/>
          </a:xfrm>
        </p:grpSpPr>
        <p:sp>
          <p:nvSpPr>
            <p:cNvPr id="91144" name="Text Box 10" descr="羊皮纸"/>
            <p:cNvSpPr txBox="1"/>
            <p:nvPr/>
          </p:nvSpPr>
          <p:spPr>
            <a:xfrm>
              <a:off x="1488" y="1200"/>
              <a:ext cx="720" cy="536"/>
            </a:xfrm>
            <a:prstGeom prst="rect">
              <a:avLst/>
            </a:prstGeom>
            <a:blipFill rotWithShape="1">
              <a:blip r:embed="rId4"/>
            </a:blipFill>
            <a:ln w="28575" cap="flat" cmpd="sng">
              <a:solidFill>
                <a:srgbClr val="FF0000"/>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黑体" panose="02010609060101010101" pitchFamily="2" charset="-122"/>
                </a:rPr>
                <a:t>成本导向定价</a:t>
              </a:r>
              <a:endParaRPr lang="zh-CN" altLang="en-US" sz="2400" dirty="0">
                <a:latin typeface="Times New Roman" panose="02020603050405020304" pitchFamily="18" charset="0"/>
                <a:ea typeface="黑体" panose="02010609060101010101" pitchFamily="2" charset="-122"/>
              </a:endParaRPr>
            </a:p>
          </p:txBody>
        </p:sp>
        <p:sp>
          <p:nvSpPr>
            <p:cNvPr id="91145" name="Text Box 11" descr="羊皮纸"/>
            <p:cNvSpPr txBox="1"/>
            <p:nvPr/>
          </p:nvSpPr>
          <p:spPr>
            <a:xfrm>
              <a:off x="2496" y="1200"/>
              <a:ext cx="720" cy="536"/>
            </a:xfrm>
            <a:prstGeom prst="rect">
              <a:avLst/>
            </a:prstGeom>
            <a:blipFill rotWithShape="1">
              <a:blip r:embed="rId4"/>
            </a:blipFill>
            <a:ln w="28575" cap="flat" cmpd="sng">
              <a:solidFill>
                <a:srgbClr val="FF0000"/>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黑体" panose="02010609060101010101" pitchFamily="2" charset="-122"/>
                </a:rPr>
                <a:t>需求导向定价</a:t>
              </a:r>
              <a:endParaRPr lang="zh-CN" altLang="en-US" sz="2400" dirty="0">
                <a:latin typeface="Times New Roman" panose="02020603050405020304" pitchFamily="18" charset="0"/>
                <a:ea typeface="黑体" panose="02010609060101010101" pitchFamily="2" charset="-122"/>
              </a:endParaRPr>
            </a:p>
          </p:txBody>
        </p:sp>
        <p:sp>
          <p:nvSpPr>
            <p:cNvPr id="91146" name="Text Box 12" descr="羊皮纸"/>
            <p:cNvSpPr txBox="1"/>
            <p:nvPr/>
          </p:nvSpPr>
          <p:spPr>
            <a:xfrm>
              <a:off x="3504" y="1200"/>
              <a:ext cx="720" cy="536"/>
            </a:xfrm>
            <a:prstGeom prst="rect">
              <a:avLst/>
            </a:prstGeom>
            <a:blipFill rotWithShape="1">
              <a:blip r:embed="rId4"/>
            </a:blipFill>
            <a:ln w="28575" cap="flat" cmpd="sng">
              <a:solidFill>
                <a:srgbClr val="FF0000"/>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黑体" panose="02010609060101010101" pitchFamily="2" charset="-122"/>
                </a:rPr>
                <a:t>竞争导向定价</a:t>
              </a:r>
              <a:endParaRPr lang="zh-CN" altLang="en-US" sz="2400" dirty="0">
                <a:latin typeface="Times New Roman" panose="02020603050405020304" pitchFamily="18" charset="0"/>
                <a:ea typeface="黑体" panose="02010609060101010101" pitchFamily="2" charset="-122"/>
              </a:endParaRPr>
            </a:p>
          </p:txBody>
        </p:sp>
        <p:cxnSp>
          <p:nvCxnSpPr>
            <p:cNvPr id="91147" name="AutoShape 23"/>
            <p:cNvCxnSpPr>
              <a:stCxn id="91144" idx="2"/>
              <a:endCxn id="75" idx="0"/>
            </p:cNvCxnSpPr>
            <p:nvPr/>
          </p:nvCxnSpPr>
          <p:spPr>
            <a:xfrm rot="-5400000" flipH="1">
              <a:off x="2197" y="1387"/>
              <a:ext cx="310" cy="1008"/>
            </a:xfrm>
            <a:prstGeom prst="bentConnector3">
              <a:avLst>
                <a:gd name="adj1" fmla="val 50000"/>
              </a:avLst>
            </a:prstGeom>
            <a:ln w="28575" cap="flat" cmpd="sng">
              <a:solidFill>
                <a:schemeClr val="tx1"/>
              </a:solidFill>
              <a:prstDash val="solid"/>
              <a:miter/>
              <a:headEnd type="none" w="med" len="med"/>
              <a:tailEnd type="none" w="med" len="med"/>
            </a:ln>
          </p:spPr>
        </p:cxnSp>
        <p:cxnSp>
          <p:nvCxnSpPr>
            <p:cNvPr id="91148" name="AutoShape 24"/>
            <p:cNvCxnSpPr>
              <a:stCxn id="91145" idx="2"/>
              <a:endCxn id="75" idx="0"/>
            </p:cNvCxnSpPr>
            <p:nvPr/>
          </p:nvCxnSpPr>
          <p:spPr>
            <a:xfrm>
              <a:off x="2856" y="1736"/>
              <a:ext cx="0" cy="310"/>
            </a:xfrm>
            <a:prstGeom prst="straightConnector1">
              <a:avLst/>
            </a:prstGeom>
            <a:ln w="28575" cap="flat" cmpd="sng">
              <a:solidFill>
                <a:schemeClr val="tx1"/>
              </a:solidFill>
              <a:prstDash val="solid"/>
              <a:miter/>
              <a:headEnd type="none" w="med" len="med"/>
              <a:tailEnd type="none" w="med" len="med"/>
            </a:ln>
          </p:spPr>
        </p:cxnSp>
        <p:cxnSp>
          <p:nvCxnSpPr>
            <p:cNvPr id="91149" name="AutoShape 25"/>
            <p:cNvCxnSpPr>
              <a:stCxn id="91146" idx="2"/>
              <a:endCxn id="75" idx="0"/>
            </p:cNvCxnSpPr>
            <p:nvPr/>
          </p:nvCxnSpPr>
          <p:spPr>
            <a:xfrm rot="5400000">
              <a:off x="3205" y="1387"/>
              <a:ext cx="310" cy="1008"/>
            </a:xfrm>
            <a:prstGeom prst="bentConnector3">
              <a:avLst>
                <a:gd name="adj1" fmla="val 50000"/>
              </a:avLst>
            </a:prstGeom>
            <a:ln w="28575" cap="flat" cmpd="sng">
              <a:solidFill>
                <a:schemeClr val="tx1"/>
              </a:solidFill>
              <a:prstDash val="solid"/>
              <a:miter/>
              <a:headEnd type="none" w="med" len="med"/>
              <a:tailEnd type="none" w="med" len="med"/>
            </a:ln>
          </p:spPr>
        </p:cxnSp>
      </p:grpSp>
      <p:sp>
        <p:nvSpPr>
          <p:cNvPr id="92" name="AutoShape 26" descr="绿色大理石"/>
          <p:cNvSpPr/>
          <p:nvPr/>
        </p:nvSpPr>
        <p:spPr>
          <a:xfrm>
            <a:off x="3214688" y="4275138"/>
            <a:ext cx="762000" cy="381000"/>
          </a:xfrm>
          <a:prstGeom prst="rightArrow">
            <a:avLst>
              <a:gd name="adj1" fmla="val 50000"/>
              <a:gd name="adj2" fmla="val 50000"/>
            </a:avLst>
          </a:prstGeom>
          <a:solidFill>
            <a:srgbClr val="FF0000"/>
          </a:solidFill>
          <a:ln w="9525">
            <a:noFill/>
          </a:ln>
        </p:spPr>
        <p:txBody>
          <a:bodyPr wrap="none" anchor="ctr"/>
          <a:p>
            <a:endParaRPr lang="zh-CN" altLang="en-US" dirty="0">
              <a:latin typeface="Times New Roman" panose="02020603050405020304" pitchFamily="18" charset="0"/>
              <a:ea typeface="黑体" panose="02010609060101010101" pitchFamily="2" charset="-122"/>
            </a:endParaRPr>
          </a:p>
        </p:txBody>
      </p:sp>
      <p:sp>
        <p:nvSpPr>
          <p:cNvPr id="93" name="AutoShape 27" descr="绿色大理石"/>
          <p:cNvSpPr/>
          <p:nvPr/>
        </p:nvSpPr>
        <p:spPr>
          <a:xfrm>
            <a:off x="4281488" y="3624263"/>
            <a:ext cx="381000" cy="381000"/>
          </a:xfrm>
          <a:prstGeom prst="downArrow">
            <a:avLst>
              <a:gd name="adj1" fmla="val 50000"/>
              <a:gd name="adj2" fmla="val 25000"/>
            </a:avLst>
          </a:prstGeom>
          <a:solidFill>
            <a:srgbClr val="FF0000"/>
          </a:solidFill>
          <a:ln w="9525">
            <a:noFill/>
          </a:ln>
        </p:spPr>
        <p:txBody>
          <a:bodyPr wrap="none" anchor="ctr"/>
          <a:p>
            <a:endParaRPr lang="zh-CN" altLang="en-US" dirty="0">
              <a:latin typeface="Times New Roman" panose="02020603050405020304" pitchFamily="18" charset="0"/>
              <a:ea typeface="黑体" panose="02010609060101010101" pitchFamily="2" charset="-122"/>
            </a:endParaRPr>
          </a:p>
        </p:txBody>
      </p:sp>
      <p:sp>
        <p:nvSpPr>
          <p:cNvPr id="94" name="AutoShape 28" descr="绿色大理石"/>
          <p:cNvSpPr/>
          <p:nvPr/>
        </p:nvSpPr>
        <p:spPr>
          <a:xfrm>
            <a:off x="4891088" y="4275138"/>
            <a:ext cx="609600" cy="381000"/>
          </a:xfrm>
          <a:custGeom>
            <a:avLst/>
            <a:gdLst/>
            <a:ahLst/>
            <a:cxnLst>
              <a:cxn ang="17694720">
                <a:pos x="2147483647" y="0"/>
              </a:cxn>
              <a:cxn ang="11796480">
                <a:pos x="0" y="2147483647"/>
              </a:cxn>
              <a:cxn ang="5898240">
                <a:pos x="2147483647" y="2147483647"/>
              </a:cxn>
              <a:cxn ang="0">
                <a:pos x="2147483647" y="2147483647"/>
              </a:cxn>
            </a:cxnLst>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noFill/>
          </a:ln>
        </p:spPr>
        <p:txBody>
          <a:bodyPr/>
          <a:p>
            <a:endParaRPr lang="zh-CN" altLang="en-US"/>
          </a:p>
        </p:txBody>
      </p:sp>
      <p:sp>
        <p:nvSpPr>
          <p:cNvPr id="95" name="AutoShape 31" descr="绿色大理石"/>
          <p:cNvSpPr/>
          <p:nvPr/>
        </p:nvSpPr>
        <p:spPr>
          <a:xfrm>
            <a:off x="6796088" y="4275138"/>
            <a:ext cx="533400" cy="381000"/>
          </a:xfrm>
          <a:prstGeom prst="rightArrow">
            <a:avLst>
              <a:gd name="adj1" fmla="val 50000"/>
              <a:gd name="adj2" fmla="val 35000"/>
            </a:avLst>
          </a:prstGeom>
          <a:solidFill>
            <a:srgbClr val="FF0000"/>
          </a:solidFill>
          <a:ln w="9525">
            <a:noFill/>
          </a:ln>
        </p:spPr>
        <p:txBody>
          <a:bodyPr wrap="none" anchor="ctr"/>
          <a:p>
            <a:endParaRPr lang="zh-CN" altLang="en-US" dirty="0">
              <a:latin typeface="Times New Roman" panose="02020603050405020304" pitchFamily="18" charset="0"/>
              <a:ea typeface="黑体" panose="02010609060101010101" pitchFamily="2" charset="-122"/>
            </a:endParaRPr>
          </a:p>
        </p:txBody>
      </p:sp>
      <p:grpSp>
        <p:nvGrpSpPr>
          <p:cNvPr id="4" name="Group 36"/>
          <p:cNvGrpSpPr/>
          <p:nvPr/>
        </p:nvGrpSpPr>
        <p:grpSpPr>
          <a:xfrm>
            <a:off x="6372225" y="2781300"/>
            <a:ext cx="2176463" cy="936625"/>
            <a:chOff x="4053" y="1728"/>
            <a:chExt cx="1371" cy="748"/>
          </a:xfrm>
        </p:grpSpPr>
        <p:sp>
          <p:nvSpPr>
            <p:cNvPr id="91155" name="Text Box 29" descr="羊皮纸"/>
            <p:cNvSpPr txBox="1"/>
            <p:nvPr/>
          </p:nvSpPr>
          <p:spPr>
            <a:xfrm>
              <a:off x="4512" y="1728"/>
              <a:ext cx="912" cy="664"/>
            </a:xfrm>
            <a:prstGeom prst="rect">
              <a:avLst/>
            </a:prstGeom>
            <a:blipFill rotWithShape="1">
              <a:blip r:embed="rId4"/>
            </a:blipFill>
            <a:ln w="28575" cap="flat" cmpd="sng">
              <a:solidFill>
                <a:srgbClr val="FF0000"/>
              </a:solidFill>
              <a:prstDash val="solid"/>
              <a:miter/>
              <a:headEnd type="none" w="med" len="med"/>
              <a:tailEnd type="none" w="med" len="med"/>
            </a:ln>
          </p:spPr>
          <p:txBody>
            <a:bodyPr anchor="t">
              <a:spAutoFit/>
            </a:bodyPr>
            <a:p>
              <a:pPr algn="ctr"/>
              <a:r>
                <a:rPr lang="zh-CN" altLang="en-US" sz="2400" dirty="0">
                  <a:latin typeface="Times New Roman" panose="02020603050405020304" pitchFamily="18" charset="0"/>
                  <a:ea typeface="黑体" panose="02010609060101010101" pitchFamily="2" charset="-122"/>
                </a:rPr>
                <a:t>运用各种定价策略</a:t>
              </a:r>
              <a:endParaRPr lang="zh-CN" altLang="en-US" sz="2400" dirty="0">
                <a:latin typeface="Times New Roman" panose="02020603050405020304" pitchFamily="18" charset="0"/>
                <a:ea typeface="黑体" panose="02010609060101010101" pitchFamily="2" charset="-122"/>
              </a:endParaRPr>
            </a:p>
          </p:txBody>
        </p:sp>
        <p:cxnSp>
          <p:nvCxnSpPr>
            <p:cNvPr id="91156" name="AutoShape 30" descr="羊皮纸"/>
            <p:cNvCxnSpPr>
              <a:stCxn id="91155" idx="1"/>
              <a:endCxn id="75" idx="0"/>
            </p:cNvCxnSpPr>
            <p:nvPr/>
          </p:nvCxnSpPr>
          <p:spPr>
            <a:xfrm rot="-10800000" flipV="1">
              <a:off x="4053" y="2060"/>
              <a:ext cx="459" cy="416"/>
            </a:xfrm>
            <a:prstGeom prst="bentConnector3">
              <a:avLst>
                <a:gd name="adj1" fmla="val 50000"/>
              </a:avLst>
            </a:prstGeom>
            <a:ln w="28575" cap="flat" cmpd="sng">
              <a:solidFill>
                <a:schemeClr val="tx1"/>
              </a:solidFill>
              <a:prstDash val="solid"/>
              <a:miter/>
              <a:headEnd type="none" w="med" len="med"/>
              <a:tailEnd type="triangle" w="med" len="med"/>
            </a:ln>
          </p:spPr>
        </p:cxnSp>
      </p:grpSp>
      <p:grpSp>
        <p:nvGrpSpPr>
          <p:cNvPr id="5" name="组合 106"/>
          <p:cNvGrpSpPr/>
          <p:nvPr/>
        </p:nvGrpSpPr>
        <p:grpSpPr>
          <a:xfrm>
            <a:off x="5662613" y="4897438"/>
            <a:ext cx="3168650" cy="1196975"/>
            <a:chOff x="5662613" y="4897438"/>
            <a:chExt cx="3168650" cy="1196976"/>
          </a:xfrm>
        </p:grpSpPr>
        <p:sp>
          <p:nvSpPr>
            <p:cNvPr id="91158" name="Text Box 16" descr="羊皮纸"/>
            <p:cNvSpPr txBox="1"/>
            <p:nvPr/>
          </p:nvSpPr>
          <p:spPr>
            <a:xfrm>
              <a:off x="5662613" y="5632451"/>
              <a:ext cx="1447800" cy="461963"/>
            </a:xfrm>
            <a:prstGeom prst="rect">
              <a:avLst/>
            </a:prstGeom>
            <a:blipFill rotWithShape="1">
              <a:blip r:embed="rId4"/>
            </a:blipFill>
            <a:ln w="28575" cap="flat" cmpd="sng">
              <a:solidFill>
                <a:srgbClr val="FF0000"/>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黑体" panose="02010609060101010101" pitchFamily="2" charset="-122"/>
                </a:rPr>
                <a:t>价格调整</a:t>
              </a:r>
              <a:endParaRPr lang="zh-CN" altLang="en-US" sz="2400" dirty="0">
                <a:latin typeface="Times New Roman" panose="02020603050405020304" pitchFamily="18" charset="0"/>
                <a:ea typeface="黑体" panose="02010609060101010101" pitchFamily="2" charset="-122"/>
              </a:endParaRPr>
            </a:p>
          </p:txBody>
        </p:sp>
        <p:sp>
          <p:nvSpPr>
            <p:cNvPr id="91159" name="Text Box 17" descr="羊皮纸"/>
            <p:cNvSpPr txBox="1"/>
            <p:nvPr/>
          </p:nvSpPr>
          <p:spPr>
            <a:xfrm>
              <a:off x="7383463" y="5630863"/>
              <a:ext cx="1447800" cy="461963"/>
            </a:xfrm>
            <a:prstGeom prst="rect">
              <a:avLst/>
            </a:prstGeom>
            <a:blipFill rotWithShape="1">
              <a:blip r:embed="rId4"/>
            </a:blipFill>
            <a:ln w="28575" cap="flat" cmpd="sng">
              <a:solidFill>
                <a:srgbClr val="FF0000"/>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黑体" panose="02010609060101010101" pitchFamily="2" charset="-122"/>
                </a:rPr>
                <a:t>价格应对</a:t>
              </a:r>
              <a:endParaRPr lang="zh-CN" altLang="en-US" sz="2400" dirty="0">
                <a:latin typeface="Times New Roman" panose="02020603050405020304" pitchFamily="18" charset="0"/>
                <a:ea typeface="黑体" panose="02010609060101010101" pitchFamily="2" charset="-122"/>
              </a:endParaRPr>
            </a:p>
          </p:txBody>
        </p:sp>
        <p:cxnSp>
          <p:nvCxnSpPr>
            <p:cNvPr id="91160" name="AutoShape 32"/>
            <p:cNvCxnSpPr>
              <a:stCxn id="74" idx="4"/>
              <a:endCxn id="91158" idx="0"/>
            </p:cNvCxnSpPr>
            <p:nvPr/>
          </p:nvCxnSpPr>
          <p:spPr>
            <a:xfrm rot="5400000">
              <a:off x="6775450" y="4508500"/>
              <a:ext cx="735013" cy="1514475"/>
            </a:xfrm>
            <a:prstGeom prst="bentConnector3">
              <a:avLst>
                <a:gd name="adj1" fmla="val 50000"/>
              </a:avLst>
            </a:prstGeom>
            <a:ln w="28575" cap="flat" cmpd="sng">
              <a:solidFill>
                <a:schemeClr val="tx1"/>
              </a:solidFill>
              <a:prstDash val="solid"/>
              <a:miter/>
              <a:headEnd type="none" w="med" len="med"/>
              <a:tailEnd type="triangle" w="med" len="med"/>
            </a:ln>
          </p:spPr>
        </p:cxnSp>
        <p:cxnSp>
          <p:nvCxnSpPr>
            <p:cNvPr id="91161" name="肘形连接符 64"/>
            <p:cNvCxnSpPr>
              <a:stCxn id="74" idx="4"/>
              <a:endCxn id="91159" idx="0"/>
            </p:cNvCxnSpPr>
            <p:nvPr/>
          </p:nvCxnSpPr>
          <p:spPr>
            <a:xfrm rot="-5400000" flipH="1">
              <a:off x="7637462" y="5160962"/>
              <a:ext cx="733425" cy="206375"/>
            </a:xfrm>
            <a:prstGeom prst="bentConnector3">
              <a:avLst>
                <a:gd name="adj1" fmla="val 50000"/>
              </a:avLst>
            </a:prstGeom>
            <a:ln w="38100" cap="flat" cmpd="sng">
              <a:solidFill>
                <a:schemeClr val="tx1"/>
              </a:solidFill>
              <a:prstDash val="solid"/>
              <a:miter/>
              <a:headEnd type="none" w="med" len="med"/>
              <a:tailEnd type="triangle" w="med" len="med"/>
            </a:ln>
          </p:spPr>
        </p:cxnSp>
      </p:grpSp>
      <p:grpSp>
        <p:nvGrpSpPr>
          <p:cNvPr id="6" name="组合 105"/>
          <p:cNvGrpSpPr/>
          <p:nvPr/>
        </p:nvGrpSpPr>
        <p:grpSpPr>
          <a:xfrm>
            <a:off x="395288" y="2659063"/>
            <a:ext cx="2133600" cy="3433762"/>
            <a:chOff x="395288" y="2659063"/>
            <a:chExt cx="2133600" cy="3433465"/>
          </a:xfrm>
        </p:grpSpPr>
        <p:sp>
          <p:nvSpPr>
            <p:cNvPr id="91163" name="Text Box 4" descr="羊皮纸"/>
            <p:cNvSpPr txBox="1"/>
            <p:nvPr/>
          </p:nvSpPr>
          <p:spPr>
            <a:xfrm>
              <a:off x="395288" y="2659063"/>
              <a:ext cx="1447800" cy="461962"/>
            </a:xfrm>
            <a:prstGeom prst="rect">
              <a:avLst/>
            </a:prstGeom>
            <a:blipFill rotWithShape="1">
              <a:blip r:embed="rId4"/>
            </a:blipFill>
            <a:ln w="28575" cap="flat" cmpd="sng">
              <a:solidFill>
                <a:srgbClr val="FF0000"/>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黑体" panose="02010609060101010101" pitchFamily="2" charset="-122"/>
                </a:rPr>
                <a:t>定价目标</a:t>
              </a:r>
              <a:endParaRPr lang="zh-CN" altLang="en-US" sz="2400" dirty="0">
                <a:latin typeface="Times New Roman" panose="02020603050405020304" pitchFamily="18" charset="0"/>
                <a:ea typeface="黑体" panose="02010609060101010101" pitchFamily="2" charset="-122"/>
              </a:endParaRPr>
            </a:p>
          </p:txBody>
        </p:sp>
        <p:sp>
          <p:nvSpPr>
            <p:cNvPr id="91164" name="Text Box 5" descr="羊皮纸"/>
            <p:cNvSpPr txBox="1"/>
            <p:nvPr/>
          </p:nvSpPr>
          <p:spPr>
            <a:xfrm>
              <a:off x="395288" y="3429000"/>
              <a:ext cx="1447800" cy="461962"/>
            </a:xfrm>
            <a:prstGeom prst="rect">
              <a:avLst/>
            </a:prstGeom>
            <a:blipFill rotWithShape="1">
              <a:blip r:embed="rId4"/>
            </a:blipFill>
            <a:ln w="28575" cap="flat" cmpd="sng">
              <a:solidFill>
                <a:srgbClr val="FF0000"/>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黑体" panose="02010609060101010101" pitchFamily="2" charset="-122"/>
                </a:rPr>
                <a:t>产品成本</a:t>
              </a:r>
              <a:endParaRPr lang="zh-CN" altLang="en-US" sz="2400" dirty="0">
                <a:latin typeface="Times New Roman" panose="02020603050405020304" pitchFamily="18" charset="0"/>
                <a:ea typeface="黑体" panose="02010609060101010101" pitchFamily="2" charset="-122"/>
              </a:endParaRPr>
            </a:p>
          </p:txBody>
        </p:sp>
        <p:sp>
          <p:nvSpPr>
            <p:cNvPr id="91165" name="Text Box 6" descr="羊皮纸"/>
            <p:cNvSpPr txBox="1"/>
            <p:nvPr/>
          </p:nvSpPr>
          <p:spPr>
            <a:xfrm>
              <a:off x="395288" y="4191000"/>
              <a:ext cx="1447800" cy="434975"/>
            </a:xfrm>
            <a:prstGeom prst="rect">
              <a:avLst/>
            </a:prstGeom>
            <a:blipFill rotWithShape="1">
              <a:blip r:embed="rId4"/>
            </a:blipFill>
            <a:ln w="28575" cap="flat" cmpd="sng">
              <a:solidFill>
                <a:srgbClr val="FF0000"/>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黑体" panose="02010609060101010101" pitchFamily="2" charset="-122"/>
                </a:rPr>
                <a:t>市场需求</a:t>
              </a:r>
              <a:endParaRPr lang="zh-CN" altLang="en-US" sz="2400" dirty="0">
                <a:latin typeface="Times New Roman" panose="02020603050405020304" pitchFamily="18" charset="0"/>
                <a:ea typeface="黑体" panose="02010609060101010101" pitchFamily="2" charset="-122"/>
              </a:endParaRPr>
            </a:p>
          </p:txBody>
        </p:sp>
        <p:sp>
          <p:nvSpPr>
            <p:cNvPr id="91166" name="Text Box 7" descr="羊皮纸"/>
            <p:cNvSpPr txBox="1"/>
            <p:nvPr/>
          </p:nvSpPr>
          <p:spPr>
            <a:xfrm>
              <a:off x="395288" y="5630863"/>
              <a:ext cx="1447800" cy="461665"/>
            </a:xfrm>
            <a:prstGeom prst="rect">
              <a:avLst/>
            </a:prstGeom>
            <a:blipFill rotWithShape="1">
              <a:blip r:embed="rId4"/>
            </a:blipFill>
            <a:ln w="28575" cap="flat" cmpd="sng">
              <a:solidFill>
                <a:srgbClr val="FF0000"/>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黑体" panose="02010609060101010101" pitchFamily="2" charset="-122"/>
                </a:rPr>
                <a:t>环境因素</a:t>
              </a:r>
              <a:endParaRPr lang="zh-CN" altLang="en-US" sz="2400" dirty="0">
                <a:latin typeface="Times New Roman" panose="02020603050405020304" pitchFamily="18" charset="0"/>
                <a:ea typeface="黑体" panose="02010609060101010101" pitchFamily="2" charset="-122"/>
              </a:endParaRPr>
            </a:p>
          </p:txBody>
        </p:sp>
        <p:cxnSp>
          <p:nvCxnSpPr>
            <p:cNvPr id="91167" name="AutoShape 18"/>
            <p:cNvCxnSpPr>
              <a:stCxn id="91163" idx="3"/>
              <a:endCxn id="71" idx="1"/>
            </p:cNvCxnSpPr>
            <p:nvPr/>
          </p:nvCxnSpPr>
          <p:spPr>
            <a:xfrm>
              <a:off x="1843088" y="2890838"/>
              <a:ext cx="685800" cy="1511300"/>
            </a:xfrm>
            <a:prstGeom prst="bentConnector3">
              <a:avLst>
                <a:gd name="adj1" fmla="val 50000"/>
              </a:avLst>
            </a:prstGeom>
            <a:ln w="28575" cap="flat" cmpd="sng">
              <a:solidFill>
                <a:schemeClr val="tx1"/>
              </a:solidFill>
              <a:prstDash val="solid"/>
              <a:miter/>
              <a:headEnd type="none" w="med" len="med"/>
              <a:tailEnd type="triangle" w="med" len="med"/>
            </a:ln>
          </p:spPr>
        </p:cxnSp>
        <p:cxnSp>
          <p:nvCxnSpPr>
            <p:cNvPr id="91168" name="AutoShape 19"/>
            <p:cNvCxnSpPr>
              <a:stCxn id="91164" idx="3"/>
              <a:endCxn id="71" idx="1"/>
            </p:cNvCxnSpPr>
            <p:nvPr/>
          </p:nvCxnSpPr>
          <p:spPr>
            <a:xfrm>
              <a:off x="1843088" y="3660775"/>
              <a:ext cx="685800" cy="741362"/>
            </a:xfrm>
            <a:prstGeom prst="bentConnector3">
              <a:avLst>
                <a:gd name="adj1" fmla="val 50000"/>
              </a:avLst>
            </a:prstGeom>
            <a:ln w="28575" cap="flat" cmpd="sng">
              <a:solidFill>
                <a:schemeClr val="tx1"/>
              </a:solidFill>
              <a:prstDash val="solid"/>
              <a:miter/>
              <a:headEnd type="none" w="med" len="med"/>
              <a:tailEnd type="triangle" w="med" len="med"/>
            </a:ln>
          </p:spPr>
        </p:cxnSp>
        <p:cxnSp>
          <p:nvCxnSpPr>
            <p:cNvPr id="91169" name="AutoShape 20"/>
            <p:cNvCxnSpPr>
              <a:stCxn id="91165" idx="3"/>
              <a:endCxn id="71" idx="1"/>
            </p:cNvCxnSpPr>
            <p:nvPr/>
          </p:nvCxnSpPr>
          <p:spPr>
            <a:xfrm flipV="1">
              <a:off x="1843088" y="4402138"/>
              <a:ext cx="685800" cy="6350"/>
            </a:xfrm>
            <a:prstGeom prst="bentConnector3">
              <a:avLst>
                <a:gd name="adj1" fmla="val 50000"/>
              </a:avLst>
            </a:prstGeom>
            <a:ln w="28575" cap="flat" cmpd="sng">
              <a:solidFill>
                <a:schemeClr val="tx1"/>
              </a:solidFill>
              <a:prstDash val="solid"/>
              <a:miter/>
              <a:headEnd type="none" w="med" len="med"/>
              <a:tailEnd type="triangle" w="med" len="med"/>
            </a:ln>
          </p:spPr>
        </p:cxnSp>
        <p:cxnSp>
          <p:nvCxnSpPr>
            <p:cNvPr id="91170" name="AutoShape 21"/>
            <p:cNvCxnSpPr>
              <a:stCxn id="91166" idx="3"/>
              <a:endCxn id="71" idx="1"/>
            </p:cNvCxnSpPr>
            <p:nvPr/>
          </p:nvCxnSpPr>
          <p:spPr>
            <a:xfrm flipV="1">
              <a:off x="1843088" y="4402138"/>
              <a:ext cx="685800" cy="1459558"/>
            </a:xfrm>
            <a:prstGeom prst="bentConnector3">
              <a:avLst>
                <a:gd name="adj1" fmla="val 50000"/>
              </a:avLst>
            </a:prstGeom>
            <a:ln w="28575" cap="flat" cmpd="sng">
              <a:solidFill>
                <a:schemeClr val="tx1"/>
              </a:solidFill>
              <a:prstDash val="solid"/>
              <a:miter/>
              <a:headEnd type="none" w="med" len="med"/>
              <a:tailEnd type="triangle" w="med" len="med"/>
            </a:ln>
          </p:spPr>
        </p:cxnSp>
        <p:sp>
          <p:nvSpPr>
            <p:cNvPr id="91171" name="Text Box 7" descr="羊皮纸"/>
            <p:cNvSpPr txBox="1"/>
            <p:nvPr/>
          </p:nvSpPr>
          <p:spPr>
            <a:xfrm>
              <a:off x="395288" y="4911725"/>
              <a:ext cx="1447800" cy="461963"/>
            </a:xfrm>
            <a:prstGeom prst="rect">
              <a:avLst/>
            </a:prstGeom>
            <a:blipFill rotWithShape="1">
              <a:blip r:embed="rId4"/>
            </a:blipFill>
            <a:ln w="28575" cap="flat" cmpd="sng">
              <a:solidFill>
                <a:srgbClr val="FF0000"/>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黑体" panose="02010609060101010101" pitchFamily="2" charset="-122"/>
                </a:rPr>
                <a:t>竞争状况</a:t>
              </a:r>
              <a:endParaRPr lang="zh-CN" altLang="en-US" sz="2400" dirty="0">
                <a:latin typeface="Times New Roman" panose="02020603050405020304" pitchFamily="18" charset="0"/>
                <a:ea typeface="黑体" panose="02010609060101010101" pitchFamily="2" charset="-122"/>
              </a:endParaRPr>
            </a:p>
          </p:txBody>
        </p:sp>
      </p:gr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2"/>
                                        </p:tgtEl>
                                        <p:attrNameLst>
                                          <p:attrName>style.visibility</p:attrName>
                                        </p:attrNameLst>
                                      </p:cBhvr>
                                      <p:to>
                                        <p:strVal val="visible"/>
                                      </p:to>
                                    </p:set>
                                    <p:anim calcmode="lin" valueType="num">
                                      <p:cBhvr>
                                        <p:cTn id="15" dur="500" fill="hold"/>
                                        <p:tgtEl>
                                          <p:spTgt spid="92"/>
                                        </p:tgtEl>
                                        <p:attrNameLst>
                                          <p:attrName>ppt_w</p:attrName>
                                        </p:attrNameLst>
                                      </p:cBhvr>
                                      <p:tavLst>
                                        <p:tav tm="0">
                                          <p:val>
                                            <p:fltVal val="0.000000"/>
                                          </p:val>
                                        </p:tav>
                                        <p:tav tm="100000">
                                          <p:val>
                                            <p:strVal val="#ppt_w"/>
                                          </p:val>
                                        </p:tav>
                                      </p:tavLst>
                                    </p:anim>
                                    <p:anim calcmode="lin" valueType="num">
                                      <p:cBhvr>
                                        <p:cTn id="16" dur="500" fill="hold"/>
                                        <p:tgtEl>
                                          <p:spTgt spid="92"/>
                                        </p:tgtEl>
                                        <p:attrNameLst>
                                          <p:attrName>ppt_h</p:attrName>
                                        </p:attrNameLst>
                                      </p:cBhvr>
                                      <p:tavLst>
                                        <p:tav tm="0">
                                          <p:val>
                                            <p:fltVal val="0.000000"/>
                                          </p:val>
                                        </p:tav>
                                        <p:tav tm="100000">
                                          <p:val>
                                            <p:strVal val="#ppt_h"/>
                                          </p:val>
                                        </p:tav>
                                      </p:tavLst>
                                    </p:anim>
                                    <p:animEffect transition="in" filter="fade">
                                      <p:cBhvr>
                                        <p:cTn id="17" dur="500"/>
                                        <p:tgtEl>
                                          <p:spTgt spid="9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3"/>
                                        </p:tgtEl>
                                        <p:attrNameLst>
                                          <p:attrName>style.visibility</p:attrName>
                                        </p:attrNameLst>
                                      </p:cBhvr>
                                      <p:to>
                                        <p:strVal val="visible"/>
                                      </p:to>
                                    </p:set>
                                    <p:anim calcmode="lin" valueType="num">
                                      <p:cBhvr>
                                        <p:cTn id="34" dur="500" fill="hold"/>
                                        <p:tgtEl>
                                          <p:spTgt spid="93"/>
                                        </p:tgtEl>
                                        <p:attrNameLst>
                                          <p:attrName>ppt_w</p:attrName>
                                        </p:attrNameLst>
                                      </p:cBhvr>
                                      <p:tavLst>
                                        <p:tav tm="0">
                                          <p:val>
                                            <p:fltVal val="0.000000"/>
                                          </p:val>
                                        </p:tav>
                                        <p:tav tm="100000">
                                          <p:val>
                                            <p:strVal val="#ppt_w"/>
                                          </p:val>
                                        </p:tav>
                                      </p:tavLst>
                                    </p:anim>
                                    <p:anim calcmode="lin" valueType="num">
                                      <p:cBhvr>
                                        <p:cTn id="35" dur="500" fill="hold"/>
                                        <p:tgtEl>
                                          <p:spTgt spid="93"/>
                                        </p:tgtEl>
                                        <p:attrNameLst>
                                          <p:attrName>ppt_h</p:attrName>
                                        </p:attrNameLst>
                                      </p:cBhvr>
                                      <p:tavLst>
                                        <p:tav tm="0">
                                          <p:val>
                                            <p:fltVal val="0.000000"/>
                                          </p:val>
                                        </p:tav>
                                        <p:tav tm="100000">
                                          <p:val>
                                            <p:strVal val="#ppt_h"/>
                                          </p:val>
                                        </p:tav>
                                      </p:tavLst>
                                    </p:anim>
                                    <p:animEffect transition="in" filter="fade">
                                      <p:cBhvr>
                                        <p:cTn id="36" dur="500"/>
                                        <p:tgtEl>
                                          <p:spTgt spid="9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94"/>
                                        </p:tgtEl>
                                        <p:attrNameLst>
                                          <p:attrName>style.visibility</p:attrName>
                                        </p:attrNameLst>
                                      </p:cBhvr>
                                      <p:to>
                                        <p:strVal val="visible"/>
                                      </p:to>
                                    </p:set>
                                    <p:anim calcmode="lin" valueType="num">
                                      <p:cBhvr>
                                        <p:cTn id="41" dur="500" fill="hold"/>
                                        <p:tgtEl>
                                          <p:spTgt spid="94"/>
                                        </p:tgtEl>
                                        <p:attrNameLst>
                                          <p:attrName>ppt_w</p:attrName>
                                        </p:attrNameLst>
                                      </p:cBhvr>
                                      <p:tavLst>
                                        <p:tav tm="0">
                                          <p:val>
                                            <p:fltVal val="0.000000"/>
                                          </p:val>
                                        </p:tav>
                                        <p:tav tm="100000">
                                          <p:val>
                                            <p:strVal val="#ppt_w"/>
                                          </p:val>
                                        </p:tav>
                                      </p:tavLst>
                                    </p:anim>
                                    <p:anim calcmode="lin" valueType="num">
                                      <p:cBhvr>
                                        <p:cTn id="42" dur="500" fill="hold"/>
                                        <p:tgtEl>
                                          <p:spTgt spid="94"/>
                                        </p:tgtEl>
                                        <p:attrNameLst>
                                          <p:attrName>ppt_h</p:attrName>
                                        </p:attrNameLst>
                                      </p:cBhvr>
                                      <p:tavLst>
                                        <p:tav tm="0">
                                          <p:val>
                                            <p:fltVal val="0.000000"/>
                                          </p:val>
                                        </p:tav>
                                        <p:tav tm="100000">
                                          <p:val>
                                            <p:strVal val="#ppt_h"/>
                                          </p:val>
                                        </p:tav>
                                      </p:tavLst>
                                    </p:anim>
                                    <p:animEffect transition="in" filter="fade">
                                      <p:cBhvr>
                                        <p:cTn id="43" dur="500"/>
                                        <p:tgtEl>
                                          <p:spTgt spid="94"/>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7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5"/>
                                        </p:tgtEl>
                                        <p:attrNameLst>
                                          <p:attrName>style.visibility</p:attrName>
                                        </p:attrNameLst>
                                      </p:cBhvr>
                                      <p:to>
                                        <p:strVal val="visible"/>
                                      </p:to>
                                    </p:set>
                                    <p:anim calcmode="lin" valueType="num">
                                      <p:cBhvr>
                                        <p:cTn id="56" dur="500" fill="hold"/>
                                        <p:tgtEl>
                                          <p:spTgt spid="95"/>
                                        </p:tgtEl>
                                        <p:attrNameLst>
                                          <p:attrName>ppt_w</p:attrName>
                                        </p:attrNameLst>
                                      </p:cBhvr>
                                      <p:tavLst>
                                        <p:tav tm="0">
                                          <p:val>
                                            <p:fltVal val="0.000000"/>
                                          </p:val>
                                        </p:tav>
                                        <p:tav tm="100000">
                                          <p:val>
                                            <p:strVal val="#ppt_w"/>
                                          </p:val>
                                        </p:tav>
                                      </p:tavLst>
                                    </p:anim>
                                    <p:anim calcmode="lin" valueType="num">
                                      <p:cBhvr>
                                        <p:cTn id="57" dur="500" fill="hold"/>
                                        <p:tgtEl>
                                          <p:spTgt spid="95"/>
                                        </p:tgtEl>
                                        <p:attrNameLst>
                                          <p:attrName>ppt_h</p:attrName>
                                        </p:attrNameLst>
                                      </p:cBhvr>
                                      <p:tavLst>
                                        <p:tav tm="0">
                                          <p:val>
                                            <p:fltVal val="0.000000"/>
                                          </p:val>
                                        </p:tav>
                                        <p:tav tm="100000">
                                          <p:val>
                                            <p:strVal val="#ppt_h"/>
                                          </p:val>
                                        </p:tav>
                                      </p:tavLst>
                                    </p:anim>
                                    <p:animEffect transition="in" filter="fade">
                                      <p:cBhvr>
                                        <p:cTn id="58" dur="500"/>
                                        <p:tgtEl>
                                          <p:spTgt spid="95"/>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heel(1)">
                                      <p:cBhvr>
                                        <p:cTn id="63" dur="2000"/>
                                        <p:tgtEl>
                                          <p:spTgt spid="74"/>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P spid="75" grpId="0" animBg="1"/>
      <p:bldP spid="92" grpId="0" animBg="1"/>
      <p:bldP spid="93" grpId="0" animBg="1"/>
      <p:bldP spid="9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93186" name="Rectangle 2"/>
          <p:cNvSpPr>
            <a:spLocks noGrp="1"/>
          </p:cNvSpPr>
          <p:nvPr>
            <p:ph type="title"/>
          </p:nvPr>
        </p:nvSpPr>
        <p:spPr>
          <a:ln/>
        </p:spPr>
        <p:txBody>
          <a:bodyPr vert="horz" wrap="square" lIns="91440" tIns="45720" rIns="91440" bIns="45720" anchor="b"/>
          <a:p>
            <a:pPr eaLnBrk="1" hangingPunct="1"/>
            <a:r>
              <a:rPr lang="zh-CN" altLang="en-US" b="1" dirty="0">
                <a:solidFill>
                  <a:srgbClr val="9900FF"/>
                </a:solidFill>
                <a:ea typeface="楷体_GB2312" pitchFamily="49" charset="-122"/>
              </a:rPr>
              <a:t>本章内容回顾</a:t>
            </a:r>
            <a:endParaRPr lang="zh-CN" altLang="en-US" b="1" dirty="0">
              <a:solidFill>
                <a:srgbClr val="9900FF"/>
              </a:solidFill>
              <a:ea typeface="楷体_GB2312" pitchFamily="49" charset="-122"/>
            </a:endParaRPr>
          </a:p>
        </p:txBody>
      </p:sp>
      <p:sp>
        <p:nvSpPr>
          <p:cNvPr id="93187" name="Rectangle 3"/>
          <p:cNvSpPr>
            <a:spLocks noGrp="1"/>
          </p:cNvSpPr>
          <p:nvPr>
            <p:ph idx="1"/>
          </p:nvPr>
        </p:nvSpPr>
        <p:spPr>
          <a:ln/>
        </p:spPr>
        <p:txBody>
          <a:bodyPr vert="horz" wrap="square" lIns="91440" tIns="45720" rIns="91440" bIns="45720" anchor="t"/>
          <a:p>
            <a:pPr eaLnBrk="1" hangingPunct="1">
              <a:lnSpc>
                <a:spcPct val="125000"/>
              </a:lnSpc>
            </a:pPr>
            <a:r>
              <a:rPr lang="zh-CN" altLang="en-US" b="1" dirty="0">
                <a:solidFill>
                  <a:srgbClr val="9900FF"/>
                </a:solidFill>
                <a:latin typeface="楷体_GB2312" pitchFamily="49" charset="-122"/>
                <a:ea typeface="楷体_GB2312" pitchFamily="49" charset="-122"/>
              </a:rPr>
              <a:t>第一节 影响定价的因素</a:t>
            </a:r>
            <a:endParaRPr lang="zh-CN" altLang="en-US" b="1" dirty="0">
              <a:solidFill>
                <a:srgbClr val="9900FF"/>
              </a:solidFill>
              <a:latin typeface="楷体_GB2312" pitchFamily="49" charset="-122"/>
              <a:ea typeface="楷体_GB2312" pitchFamily="49" charset="-122"/>
            </a:endParaRPr>
          </a:p>
          <a:p>
            <a:pPr eaLnBrk="1" hangingPunct="1">
              <a:lnSpc>
                <a:spcPct val="125000"/>
              </a:lnSpc>
            </a:pPr>
            <a:r>
              <a:rPr lang="zh-CN" altLang="en-US" b="1" dirty="0">
                <a:solidFill>
                  <a:srgbClr val="9900FF"/>
                </a:solidFill>
                <a:latin typeface="楷体_GB2312" pitchFamily="49" charset="-122"/>
                <a:ea typeface="楷体_GB2312" pitchFamily="49" charset="-122"/>
              </a:rPr>
              <a:t>第二节 企业定价的程序和方法</a:t>
            </a:r>
            <a:endParaRPr lang="zh-CN" altLang="en-US" b="1" dirty="0">
              <a:solidFill>
                <a:srgbClr val="9900FF"/>
              </a:solidFill>
              <a:latin typeface="楷体_GB2312" pitchFamily="49" charset="-122"/>
              <a:ea typeface="楷体_GB2312" pitchFamily="49" charset="-122"/>
            </a:endParaRPr>
          </a:p>
          <a:p>
            <a:pPr eaLnBrk="1" hangingPunct="1">
              <a:lnSpc>
                <a:spcPct val="125000"/>
              </a:lnSpc>
            </a:pPr>
            <a:r>
              <a:rPr lang="zh-CN" altLang="en-US" b="1" dirty="0">
                <a:solidFill>
                  <a:srgbClr val="9900FF"/>
                </a:solidFill>
                <a:latin typeface="楷体_GB2312" pitchFamily="49" charset="-122"/>
                <a:ea typeface="楷体_GB2312" pitchFamily="49" charset="-122"/>
              </a:rPr>
              <a:t>第三节 定价的基本策略</a:t>
            </a:r>
            <a:endParaRPr lang="zh-CN" altLang="en-US" b="1" dirty="0">
              <a:solidFill>
                <a:srgbClr val="9900FF"/>
              </a:solidFill>
              <a:latin typeface="楷体_GB2312" pitchFamily="49" charset="-122"/>
              <a:ea typeface="楷体_GB2312" pitchFamily="49" charset="-122"/>
            </a:endParaRPr>
          </a:p>
        </p:txBody>
      </p:sp>
      <p:pic>
        <p:nvPicPr>
          <p:cNvPr id="93188" name="Picture 4" descr="N0152"/>
          <p:cNvPicPr>
            <a:picLocks noChangeAspect="1"/>
          </p:cNvPicPr>
          <p:nvPr/>
        </p:nvPicPr>
        <p:blipFill>
          <a:blip r:embed="rId1"/>
          <a:stretch>
            <a:fillRect/>
          </a:stretch>
        </p:blipFill>
        <p:spPr>
          <a:xfrm>
            <a:off x="6084888" y="476250"/>
            <a:ext cx="1944687" cy="2087563"/>
          </a:xfrm>
          <a:prstGeom prst="rect">
            <a:avLst/>
          </a:prstGeom>
          <a:noFill/>
          <a:ln w="9525">
            <a:noFill/>
          </a:ln>
        </p:spPr>
      </p:pic>
      <p:pic>
        <p:nvPicPr>
          <p:cNvPr id="93189" name="Picture 5" descr="page3-1004-full"/>
          <p:cNvPicPr>
            <a:picLocks noChangeAspect="1"/>
          </p:cNvPicPr>
          <p:nvPr/>
        </p:nvPicPr>
        <p:blipFill>
          <a:blip r:embed="rId2"/>
          <a:stretch>
            <a:fillRect/>
          </a:stretch>
        </p:blipFill>
        <p:spPr>
          <a:xfrm>
            <a:off x="0" y="4365625"/>
            <a:ext cx="9144000" cy="2492375"/>
          </a:xfrm>
          <a:prstGeom prst="rect">
            <a:avLst/>
          </a:prstGeom>
          <a:noFill/>
          <a:ln w="9525">
            <a:noFill/>
          </a:ln>
        </p:spPr>
      </p:pic>
    </p:spTree>
  </p:cSld>
  <p:clrMapOvr>
    <a:masterClrMapping/>
  </p:clrMapOvr>
  <p:transition spd="med">
    <p:diamon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灯片编号占位符 3"/>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graphicFrame>
        <p:nvGraphicFramePr>
          <p:cNvPr id="44034" name="Object 2"/>
          <p:cNvGraphicFramePr>
            <a:graphicFrameLocks noChangeAspect="1"/>
          </p:cNvGraphicFramePr>
          <p:nvPr/>
        </p:nvGraphicFramePr>
        <p:xfrm>
          <a:off x="2484438" y="2060575"/>
          <a:ext cx="3848100" cy="4032250"/>
        </p:xfrm>
        <a:graphic>
          <a:graphicData uri="http://schemas.openxmlformats.org/presentationml/2006/ole">
            <mc:AlternateContent xmlns:mc="http://schemas.openxmlformats.org/markup-compatibility/2006">
              <mc:Choice xmlns:v="urn:schemas-microsoft-com:vml" Requires="v">
                <p:oleObj spid="_x0000_s3076" name="" r:id="rId1" imgW="3848100" imgH="5478780" progId="MS_ClipArt_Gallery.2">
                  <p:embed/>
                </p:oleObj>
              </mc:Choice>
              <mc:Fallback>
                <p:oleObj name="" r:id="rId1" imgW="3848100" imgH="5478780" progId="MS_ClipArt_Gallery.2">
                  <p:embed/>
                  <p:pic>
                    <p:nvPicPr>
                      <p:cNvPr id="0" name="图片 3075"/>
                      <p:cNvPicPr/>
                      <p:nvPr/>
                    </p:nvPicPr>
                    <p:blipFill>
                      <a:blip r:embed="rId2"/>
                      <a:stretch>
                        <a:fillRect/>
                      </a:stretch>
                    </p:blipFill>
                    <p:spPr>
                      <a:xfrm>
                        <a:off x="2484438" y="2060575"/>
                        <a:ext cx="3848100" cy="4032250"/>
                      </a:xfrm>
                      <a:prstGeom prst="rect">
                        <a:avLst/>
                      </a:prstGeom>
                      <a:noFill/>
                      <a:ln w="38100">
                        <a:noFill/>
                        <a:miter/>
                      </a:ln>
                    </p:spPr>
                  </p:pic>
                </p:oleObj>
              </mc:Fallback>
            </mc:AlternateContent>
          </a:graphicData>
        </a:graphic>
      </p:graphicFrame>
      <p:sp>
        <p:nvSpPr>
          <p:cNvPr id="94211" name="Rectangle 3"/>
          <p:cNvSpPr/>
          <p:nvPr/>
        </p:nvSpPr>
        <p:spPr>
          <a:xfrm>
            <a:off x="2843213" y="765175"/>
            <a:ext cx="3024187" cy="1006475"/>
          </a:xfrm>
          <a:prstGeom prst="rect">
            <a:avLst/>
          </a:prstGeom>
          <a:noFill/>
          <a:ln w="9525">
            <a:noFill/>
          </a:ln>
        </p:spPr>
        <p:txBody>
          <a:bodyPr anchor="t">
            <a:spAutoFit/>
          </a:bodyPr>
          <a:p>
            <a:pPr algn="ctr"/>
            <a:r>
              <a:rPr lang="zh-CN" altLang="en-US" sz="6000" b="1" dirty="0">
                <a:solidFill>
                  <a:srgbClr val="3A33CD"/>
                </a:solidFill>
                <a:latin typeface="楷体_GB2312" pitchFamily="49" charset="-122"/>
                <a:ea typeface="楷体_GB2312" pitchFamily="49" charset="-122"/>
              </a:rPr>
              <a:t>结 束</a:t>
            </a:r>
            <a:endParaRPr lang="zh-CN" altLang="en-US" sz="6000" b="1" dirty="0">
              <a:solidFill>
                <a:srgbClr val="3A33CD"/>
              </a:solidFill>
              <a:latin typeface="楷体_GB2312" pitchFamily="49" charset="-122"/>
              <a:ea typeface="楷体_GB2312" pitchFamily="49" charset="-122"/>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0" fill="hold"/>
                                        <p:tgtEl>
                                          <p:spTgt spid="44034"/>
                                        </p:tgtEl>
                                        <p:attrNameLst>
                                          <p:attrName>ppt_w</p:attrName>
                                        </p:attrNameLst>
                                      </p:cBhvr>
                                      <p:tavLst>
                                        <p:tav tm="0" fmla="#ppt_w*sin(2.5*pi*$)">
                                          <p:val>
                                            <p:fltVal val="0.000000"/>
                                          </p:val>
                                        </p:tav>
                                        <p:tav tm="100000">
                                          <p:val>
                                            <p:fltVal val="1.000000"/>
                                          </p:val>
                                        </p:tav>
                                      </p:tavLst>
                                    </p:anim>
                                    <p:anim calcmode="lin" valueType="num">
                                      <p:cBhvr>
                                        <p:cTn id="8" dur="5000" fill="hold"/>
                                        <p:tgtEl>
                                          <p:spTgt spid="440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灯片编号占位符 5"/>
          <p:cNvSpPr>
            <a:spLocks noGrp="1"/>
          </p:cNvSpPr>
          <p:nvPr>
            <p:ph type="sldNum" sz="quarter" idx="12"/>
          </p:nvPr>
        </p:nvSpPr>
        <p:spPr>
          <a:ln/>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15362" name="Rectangle 2"/>
          <p:cNvSpPr>
            <a:spLocks noGrp="1"/>
          </p:cNvSpPr>
          <p:nvPr>
            <p:ph type="title"/>
          </p:nvPr>
        </p:nvSpPr>
        <p:spPr>
          <a:ln/>
        </p:spPr>
        <p:txBody>
          <a:bodyPr vert="horz" wrap="square" lIns="91440" tIns="45720" rIns="91440" bIns="45720" anchor="b"/>
          <a:p>
            <a:pPr eaLnBrk="1" hangingPunct="1"/>
            <a:r>
              <a:rPr lang="en-US" altLang="zh-CN" sz="2800" dirty="0">
                <a:solidFill>
                  <a:srgbClr val="FF0000"/>
                </a:solidFill>
                <a:ea typeface="楷体_GB2312" pitchFamily="49" charset="-122"/>
              </a:rPr>
              <a:t>【</a:t>
            </a:r>
            <a:r>
              <a:rPr lang="zh-CN" altLang="en-US" sz="2800" dirty="0">
                <a:solidFill>
                  <a:srgbClr val="FF0000"/>
                </a:solidFill>
                <a:ea typeface="楷体_GB2312" pitchFamily="49" charset="-122"/>
              </a:rPr>
              <a:t>故事</a:t>
            </a:r>
            <a:r>
              <a:rPr lang="en-US" altLang="zh-CN" sz="2800" dirty="0">
                <a:solidFill>
                  <a:srgbClr val="FF0000"/>
                </a:solidFill>
                <a:ea typeface="楷体_GB2312" pitchFamily="49" charset="-122"/>
              </a:rPr>
              <a:t>】</a:t>
            </a:r>
            <a:r>
              <a:rPr lang="zh-CN" altLang="en-US" b="1" dirty="0">
                <a:solidFill>
                  <a:srgbClr val="9900FF"/>
                </a:solidFill>
                <a:ea typeface="楷体_GB2312" pitchFamily="49" charset="-122"/>
              </a:rPr>
              <a:t>薄利一定多销吗？</a:t>
            </a:r>
            <a:endParaRPr lang="zh-CN" altLang="en-US" b="1" dirty="0">
              <a:solidFill>
                <a:srgbClr val="9900FF"/>
              </a:solidFill>
              <a:ea typeface="楷体_GB2312" pitchFamily="49" charset="-122"/>
            </a:endParaRPr>
          </a:p>
        </p:txBody>
      </p:sp>
      <p:pic>
        <p:nvPicPr>
          <p:cNvPr id="15363" name="Picture 10" descr="3706066_141717763314_2"/>
          <p:cNvPicPr>
            <a:picLocks noChangeAspect="1"/>
          </p:cNvPicPr>
          <p:nvPr/>
        </p:nvPicPr>
        <p:blipFill>
          <a:blip r:embed="rId1"/>
          <a:stretch>
            <a:fillRect/>
          </a:stretch>
        </p:blipFill>
        <p:spPr>
          <a:xfrm>
            <a:off x="1042988" y="1916113"/>
            <a:ext cx="3095625" cy="4178300"/>
          </a:xfrm>
          <a:prstGeom prst="rect">
            <a:avLst/>
          </a:prstGeom>
          <a:noFill/>
          <a:ln w="9525">
            <a:noFill/>
          </a:ln>
        </p:spPr>
      </p:pic>
      <p:grpSp>
        <p:nvGrpSpPr>
          <p:cNvPr id="15364" name="Group 16"/>
          <p:cNvGrpSpPr/>
          <p:nvPr/>
        </p:nvGrpSpPr>
        <p:grpSpPr>
          <a:xfrm>
            <a:off x="4859338" y="2060575"/>
            <a:ext cx="3313112" cy="4248150"/>
            <a:chOff x="2971" y="1298"/>
            <a:chExt cx="2087" cy="2676"/>
          </a:xfrm>
        </p:grpSpPr>
        <p:pic>
          <p:nvPicPr>
            <p:cNvPr id="15365" name="Picture 12" descr="3736762_132322061369_2"/>
            <p:cNvPicPr>
              <a:picLocks noChangeAspect="1"/>
            </p:cNvPicPr>
            <p:nvPr/>
          </p:nvPicPr>
          <p:blipFill>
            <a:blip r:embed="rId2"/>
            <a:stretch>
              <a:fillRect/>
            </a:stretch>
          </p:blipFill>
          <p:spPr>
            <a:xfrm>
              <a:off x="2971" y="1298"/>
              <a:ext cx="2087" cy="2676"/>
            </a:xfrm>
            <a:prstGeom prst="rect">
              <a:avLst/>
            </a:prstGeom>
            <a:solidFill>
              <a:schemeClr val="bg1"/>
            </a:solidFill>
            <a:ln w="9525">
              <a:noFill/>
            </a:ln>
          </p:spPr>
        </p:pic>
        <p:sp>
          <p:nvSpPr>
            <p:cNvPr id="15366" name="Text Box 13"/>
            <p:cNvSpPr txBox="1"/>
            <p:nvPr/>
          </p:nvSpPr>
          <p:spPr>
            <a:xfrm>
              <a:off x="3016" y="3521"/>
              <a:ext cx="1995" cy="333"/>
            </a:xfrm>
            <a:prstGeom prst="rect">
              <a:avLst/>
            </a:prstGeom>
            <a:solidFill>
              <a:schemeClr val="bg1"/>
            </a:solidFill>
            <a:ln w="9525" cap="flat" cmpd="sng">
              <a:solidFill>
                <a:srgbClr val="2899BC"/>
              </a:solidFill>
              <a:prstDash val="solid"/>
              <a:miter/>
              <a:headEnd type="none" w="med" len="med"/>
              <a:tailEnd type="none" w="med" len="med"/>
            </a:ln>
          </p:spPr>
          <p:txBody>
            <a:bodyPr anchor="t">
              <a:spAutoFit/>
            </a:bodyPr>
            <a:p>
              <a:pPr>
                <a:spcBef>
                  <a:spcPct val="50000"/>
                </a:spcBef>
              </a:pPr>
              <a:r>
                <a:rPr lang="zh-CN" altLang="en-US" sz="2400" b="1" dirty="0">
                  <a:solidFill>
                    <a:srgbClr val="9900FF"/>
                  </a:solidFill>
                  <a:latin typeface="仿宋_GB2312" pitchFamily="49" charset="-122"/>
                  <a:ea typeface="仿宋_GB2312" pitchFamily="49" charset="-122"/>
                </a:rPr>
                <a:t>这款</a:t>
              </a:r>
              <a:r>
                <a:rPr lang="zh-CN" altLang="en-US" sz="2400" b="1" dirty="0">
                  <a:latin typeface="仿宋_GB2312" pitchFamily="49" charset="-122"/>
                  <a:ea typeface="仿宋_GB2312" pitchFamily="49" charset="-122"/>
                </a:rPr>
                <a:t>所有首饰价格</a:t>
              </a:r>
              <a:r>
                <a:rPr lang="en-US" altLang="zh-CN" sz="2400" dirty="0">
                  <a:solidFill>
                    <a:schemeClr val="hlink"/>
                  </a:solidFill>
                  <a:latin typeface="Tahoma" panose="020B0604030504040204" pitchFamily="34" charset="0"/>
                  <a:ea typeface="宋体" panose="02010600030101010101" pitchFamily="2" charset="-122"/>
                </a:rPr>
                <a:t>÷</a:t>
              </a:r>
              <a:r>
                <a:rPr lang="en-US" altLang="zh-CN" sz="2800" b="1" dirty="0">
                  <a:latin typeface="仿宋_GB2312" pitchFamily="49" charset="-122"/>
                  <a:ea typeface="仿宋_GB2312" pitchFamily="49" charset="-122"/>
                </a:rPr>
                <a:t>2</a:t>
              </a:r>
              <a:endParaRPr lang="en-US" altLang="zh-CN" sz="2800" b="1" dirty="0">
                <a:latin typeface="仿宋_GB2312" pitchFamily="49" charset="-122"/>
                <a:ea typeface="仿宋_GB2312" pitchFamily="49" charset="-122"/>
              </a:endParaRPr>
            </a:p>
          </p:txBody>
        </p:sp>
        <p:sp>
          <p:nvSpPr>
            <p:cNvPr id="15367" name="Rectangle 14"/>
            <p:cNvSpPr/>
            <p:nvPr/>
          </p:nvSpPr>
          <p:spPr>
            <a:xfrm>
              <a:off x="4422" y="3158"/>
              <a:ext cx="454" cy="327"/>
            </a:xfrm>
            <a:prstGeom prst="rect">
              <a:avLst/>
            </a:prstGeom>
            <a:solidFill>
              <a:schemeClr val="bg1"/>
            </a:solidFill>
            <a:ln w="9525">
              <a:noFill/>
            </a:ln>
          </p:spPr>
          <p:txBody>
            <a:bodyPr anchor="t">
              <a:spAutoFit/>
            </a:bodyPr>
            <a:p>
              <a:r>
                <a:rPr lang="en-US" altLang="zh-CN" sz="2800" b="1" dirty="0">
                  <a:solidFill>
                    <a:schemeClr val="hlink"/>
                  </a:solidFill>
                  <a:latin typeface="Tahoma" panose="020B0604030504040204" pitchFamily="34" charset="0"/>
                  <a:ea typeface="宋体" panose="02010600030101010101" pitchFamily="2" charset="-122"/>
                </a:rPr>
                <a:t>* </a:t>
              </a:r>
              <a:r>
                <a:rPr lang="en-US" altLang="zh-CN" sz="2400" dirty="0">
                  <a:latin typeface="Tahoma" panose="020B0604030504040204" pitchFamily="34" charset="0"/>
                  <a:ea typeface="宋体" panose="02010600030101010101" pitchFamily="2" charset="-122"/>
                </a:rPr>
                <a:t>?</a:t>
              </a:r>
              <a:endParaRPr lang="en-US" altLang="zh-CN" sz="2400" dirty="0">
                <a:latin typeface="Tahoma" panose="020B0604030504040204" pitchFamily="34" charset="0"/>
                <a:ea typeface="宋体" panose="02010600030101010101" pitchFamily="2" charset="-122"/>
              </a:endParaRPr>
            </a:p>
          </p:txBody>
        </p:sp>
      </p:grpSp>
    </p:spTree>
  </p:cSld>
  <p:clrMapOvr>
    <a:masterClrMapping/>
  </p:clrMapOvr>
  <p:transition spd="med">
    <p:diamond/>
  </p:transition>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Blends</Template>
  <TotalTime>0</TotalTime>
  <Words>10025</Words>
  <Application>WPS 演示</Application>
  <PresentationFormat>全屏显示(4:3)</PresentationFormat>
  <Paragraphs>1060</Paragraphs>
  <Slides>84</Slides>
  <Notes>4</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84</vt:i4>
      </vt:variant>
    </vt:vector>
  </HeadingPairs>
  <TitlesOfParts>
    <vt:vector size="101" baseType="lpstr">
      <vt:lpstr>Arial</vt:lpstr>
      <vt:lpstr>宋体</vt:lpstr>
      <vt:lpstr>Wingdings</vt:lpstr>
      <vt:lpstr>Tahoma</vt:lpstr>
      <vt:lpstr>Times New Roman</vt:lpstr>
      <vt:lpstr>黑体</vt:lpstr>
      <vt:lpstr>仿宋_GB2312</vt:lpstr>
      <vt:lpstr>仿宋</vt:lpstr>
      <vt:lpstr>楷体_GB2312</vt:lpstr>
      <vt:lpstr>新宋体</vt:lpstr>
      <vt:lpstr>Algerian</vt:lpstr>
      <vt:lpstr>Segoe Print</vt:lpstr>
      <vt:lpstr>微软雅黑</vt:lpstr>
      <vt:lpstr>Arial Unicode MS</vt:lpstr>
      <vt:lpstr>Arial</vt:lpstr>
      <vt:lpstr>Blends</vt:lpstr>
      <vt:lpstr>MS_ClipArt_Gallery.2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 (Beijing)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市场营销学教学课件</dc:title>
  <dc:creator>Lenovo User</dc:creator>
  <cp:lastModifiedBy>49065</cp:lastModifiedBy>
  <cp:revision>56</cp:revision>
  <dcterms:created xsi:type="dcterms:W3CDTF">2012-01-11T12:00:26Z</dcterms:created>
  <dcterms:modified xsi:type="dcterms:W3CDTF">2020-11-28T06:39:31Z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