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455" r:id="rId2"/>
    <p:sldId id="456" r:id="rId3"/>
    <p:sldId id="501" r:id="rId4"/>
    <p:sldId id="458" r:id="rId5"/>
    <p:sldId id="459" r:id="rId6"/>
    <p:sldId id="460" r:id="rId7"/>
    <p:sldId id="461" r:id="rId8"/>
    <p:sldId id="463" r:id="rId9"/>
    <p:sldId id="465" r:id="rId10"/>
    <p:sldId id="466" r:id="rId11"/>
    <p:sldId id="464" r:id="rId12"/>
    <p:sldId id="462" r:id="rId13"/>
    <p:sldId id="467" r:id="rId14"/>
  </p:sldIdLst>
  <p:sldSz cx="11522075" cy="6859588"/>
  <p:notesSz cx="6858000" cy="9144000"/>
  <p:embeddedFontLst>
    <p:embeddedFont>
      <p:font typeface="微软雅黑" pitchFamily="34" charset="-122"/>
      <p:regular r:id="rId16"/>
      <p:bold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Arial Narrow" pitchFamily="34" charset="0"/>
      <p:regular r:id="rId22"/>
      <p:bold r:id="rId23"/>
      <p:italic r:id="rId24"/>
      <p:boldItalic r:id="rId25"/>
    </p:embeddedFont>
    <p:embeddedFont>
      <p:font typeface="幼圆" pitchFamily="49" charset="-122"/>
      <p:regular r:id="rId26"/>
    </p:embeddedFont>
  </p:embeddedFontLst>
  <p:defaultTextStyle>
    <a:defPPr>
      <a:defRPr lang="zh-CN"/>
    </a:defPPr>
    <a:lvl1pPr marL="0" algn="l" defTabSz="9512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5615" algn="l" defTabSz="9512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1865" algn="l" defTabSz="9512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27480" algn="l" defTabSz="9512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03730" algn="l" defTabSz="9512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79345" algn="l" defTabSz="9512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55595" algn="l" defTabSz="9512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31210" algn="l" defTabSz="9512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07460" algn="l" defTabSz="9512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99FF"/>
    <a:srgbClr val="558ED5"/>
    <a:srgbClr val="0066CC"/>
    <a:srgbClr val="33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162" autoAdjust="0"/>
    <p:restoredTop sz="94620" autoAdjust="0"/>
  </p:normalViewPr>
  <p:slideViewPr>
    <p:cSldViewPr>
      <p:cViewPr varScale="1">
        <p:scale>
          <a:sx n="65" d="100"/>
          <a:sy n="65" d="100"/>
        </p:scale>
        <p:origin x="-108" y="-162"/>
      </p:cViewPr>
      <p:guideLst>
        <p:guide orient="horz" pos="2153"/>
        <p:guide pos="36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E1860-5156-40DC-9E59-743B1D417515}" type="datetimeFigureOut">
              <a:rPr lang="zh-CN" altLang="en-US" smtClean="0"/>
              <a:pPr/>
              <a:t>2018-4-9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549275" y="685800"/>
            <a:ext cx="57594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5B25F-535F-4C5D-B1DA-56F763568B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512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75615" algn="l" defTabSz="9512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51865" algn="l" defTabSz="9512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27480" algn="l" defTabSz="9512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903730" algn="l" defTabSz="9512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79345" algn="l" defTabSz="9512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55595" algn="l" defTabSz="9512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331210" algn="l" defTabSz="9512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807460" algn="l" defTabSz="9512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64156" y="2130920"/>
            <a:ext cx="9793764" cy="147036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28312" y="3887100"/>
            <a:ext cx="8065453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5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1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7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3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79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55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31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07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2018-4-9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2018-4-9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353505" y="274703"/>
            <a:ext cx="2592467" cy="585288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76104" y="274703"/>
            <a:ext cx="7585366" cy="585288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2018-4-9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2018-4-9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0164" y="4407922"/>
            <a:ext cx="9793764" cy="136239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0164" y="2907387"/>
            <a:ext cx="9793764" cy="1500534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56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18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274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037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793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555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312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07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2018-4-9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6104" y="1600572"/>
            <a:ext cx="5088916" cy="4527011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57055" y="1600572"/>
            <a:ext cx="5088916" cy="4527011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2018-4-9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4" y="1535469"/>
            <a:ext cx="5090917" cy="63991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615" indent="0">
              <a:buNone/>
              <a:defRPr sz="2100" b="1"/>
            </a:lvl2pPr>
            <a:lvl3pPr marL="951865" indent="0">
              <a:buNone/>
              <a:defRPr sz="1900" b="1"/>
            </a:lvl3pPr>
            <a:lvl4pPr marL="1427480" indent="0">
              <a:buNone/>
              <a:defRPr sz="1700" b="1"/>
            </a:lvl4pPr>
            <a:lvl5pPr marL="1903730" indent="0">
              <a:buNone/>
              <a:defRPr sz="1700" b="1"/>
            </a:lvl5pPr>
            <a:lvl6pPr marL="2379345" indent="0">
              <a:buNone/>
              <a:defRPr sz="1700" b="1"/>
            </a:lvl6pPr>
            <a:lvl7pPr marL="2855595" indent="0">
              <a:buNone/>
              <a:defRPr sz="1700" b="1"/>
            </a:lvl7pPr>
            <a:lvl8pPr marL="3331210" indent="0">
              <a:buNone/>
              <a:defRPr sz="1700" b="1"/>
            </a:lvl8pPr>
            <a:lvl9pPr marL="3807460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6104" y="2175379"/>
            <a:ext cx="5090917" cy="395220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53055" y="1535469"/>
            <a:ext cx="5092917" cy="63991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615" indent="0">
              <a:buNone/>
              <a:defRPr sz="2100" b="1"/>
            </a:lvl2pPr>
            <a:lvl3pPr marL="951865" indent="0">
              <a:buNone/>
              <a:defRPr sz="1900" b="1"/>
            </a:lvl3pPr>
            <a:lvl4pPr marL="1427480" indent="0">
              <a:buNone/>
              <a:defRPr sz="1700" b="1"/>
            </a:lvl4pPr>
            <a:lvl5pPr marL="1903730" indent="0">
              <a:buNone/>
              <a:defRPr sz="1700" b="1"/>
            </a:lvl5pPr>
            <a:lvl6pPr marL="2379345" indent="0">
              <a:buNone/>
              <a:defRPr sz="1700" b="1"/>
            </a:lvl6pPr>
            <a:lvl7pPr marL="2855595" indent="0">
              <a:buNone/>
              <a:defRPr sz="1700" b="1"/>
            </a:lvl7pPr>
            <a:lvl8pPr marL="3331210" indent="0">
              <a:buNone/>
              <a:defRPr sz="1700" b="1"/>
            </a:lvl8pPr>
            <a:lvl9pPr marL="3807460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53055" y="2175379"/>
            <a:ext cx="5092917" cy="395220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2018-4-9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2018-4-9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2018-4-9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4" y="273113"/>
            <a:ext cx="3790684" cy="116231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04812" y="273115"/>
            <a:ext cx="6441160" cy="585446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76104" y="1435434"/>
            <a:ext cx="3790684" cy="4692149"/>
          </a:xfrm>
        </p:spPr>
        <p:txBody>
          <a:bodyPr/>
          <a:lstStyle>
            <a:lvl1pPr marL="0" indent="0">
              <a:buNone/>
              <a:defRPr sz="1500"/>
            </a:lvl1pPr>
            <a:lvl2pPr marL="475615" indent="0">
              <a:buNone/>
              <a:defRPr sz="1200"/>
            </a:lvl2pPr>
            <a:lvl3pPr marL="951865" indent="0">
              <a:buNone/>
              <a:defRPr sz="1000"/>
            </a:lvl3pPr>
            <a:lvl4pPr marL="1427480" indent="0">
              <a:buNone/>
              <a:defRPr sz="900"/>
            </a:lvl4pPr>
            <a:lvl5pPr marL="1903730" indent="0">
              <a:buNone/>
              <a:defRPr sz="900"/>
            </a:lvl5pPr>
            <a:lvl6pPr marL="2379345" indent="0">
              <a:buNone/>
              <a:defRPr sz="900"/>
            </a:lvl6pPr>
            <a:lvl7pPr marL="2855595" indent="0">
              <a:buNone/>
              <a:defRPr sz="900"/>
            </a:lvl7pPr>
            <a:lvl8pPr marL="3331210" indent="0">
              <a:buNone/>
              <a:defRPr sz="900"/>
            </a:lvl8pPr>
            <a:lvl9pPr marL="380746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2018-4-9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8407" y="4801712"/>
            <a:ext cx="6913245" cy="56686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58407" y="612917"/>
            <a:ext cx="6913245" cy="4115753"/>
          </a:xfrm>
        </p:spPr>
        <p:txBody>
          <a:bodyPr/>
          <a:lstStyle>
            <a:lvl1pPr marL="0" indent="0">
              <a:buNone/>
              <a:defRPr sz="3300"/>
            </a:lvl1pPr>
            <a:lvl2pPr marL="475615" indent="0">
              <a:buNone/>
              <a:defRPr sz="2900"/>
            </a:lvl2pPr>
            <a:lvl3pPr marL="951865" indent="0">
              <a:buNone/>
              <a:defRPr sz="2500"/>
            </a:lvl3pPr>
            <a:lvl4pPr marL="1427480" indent="0">
              <a:buNone/>
              <a:defRPr sz="2100"/>
            </a:lvl4pPr>
            <a:lvl5pPr marL="1903730" indent="0">
              <a:buNone/>
              <a:defRPr sz="2100"/>
            </a:lvl5pPr>
            <a:lvl6pPr marL="2379345" indent="0">
              <a:buNone/>
              <a:defRPr sz="2100"/>
            </a:lvl6pPr>
            <a:lvl7pPr marL="2855595" indent="0">
              <a:buNone/>
              <a:defRPr sz="2100"/>
            </a:lvl7pPr>
            <a:lvl8pPr marL="3331210" indent="0">
              <a:buNone/>
              <a:defRPr sz="2100"/>
            </a:lvl8pPr>
            <a:lvl9pPr marL="3807460" indent="0">
              <a:buNone/>
              <a:defRPr sz="21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258407" y="5368581"/>
            <a:ext cx="6913245" cy="805048"/>
          </a:xfrm>
        </p:spPr>
        <p:txBody>
          <a:bodyPr/>
          <a:lstStyle>
            <a:lvl1pPr marL="0" indent="0">
              <a:buNone/>
              <a:defRPr sz="1500"/>
            </a:lvl1pPr>
            <a:lvl2pPr marL="475615" indent="0">
              <a:buNone/>
              <a:defRPr sz="1200"/>
            </a:lvl2pPr>
            <a:lvl3pPr marL="951865" indent="0">
              <a:buNone/>
              <a:defRPr sz="1000"/>
            </a:lvl3pPr>
            <a:lvl4pPr marL="1427480" indent="0">
              <a:buNone/>
              <a:defRPr sz="900"/>
            </a:lvl4pPr>
            <a:lvl5pPr marL="1903730" indent="0">
              <a:buNone/>
              <a:defRPr sz="900"/>
            </a:lvl5pPr>
            <a:lvl6pPr marL="2379345" indent="0">
              <a:buNone/>
              <a:defRPr sz="900"/>
            </a:lvl6pPr>
            <a:lvl7pPr marL="2855595" indent="0">
              <a:buNone/>
              <a:defRPr sz="900"/>
            </a:lvl7pPr>
            <a:lvl8pPr marL="3331210" indent="0">
              <a:buNone/>
              <a:defRPr sz="900"/>
            </a:lvl8pPr>
            <a:lvl9pPr marL="380746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2018-4-9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76105" y="274701"/>
            <a:ext cx="10369868" cy="1143265"/>
          </a:xfrm>
          <a:prstGeom prst="rect">
            <a:avLst/>
          </a:prstGeom>
        </p:spPr>
        <p:txBody>
          <a:bodyPr vert="horz" lIns="95180" tIns="47590" rIns="95180" bIns="475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5" y="1600572"/>
            <a:ext cx="10369868" cy="4527011"/>
          </a:xfrm>
          <a:prstGeom prst="rect">
            <a:avLst/>
          </a:prstGeom>
        </p:spPr>
        <p:txBody>
          <a:bodyPr vert="horz" lIns="95180" tIns="47590" rIns="95180" bIns="475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76105" y="6357823"/>
            <a:ext cx="2688484" cy="365210"/>
          </a:xfrm>
          <a:prstGeom prst="rect">
            <a:avLst/>
          </a:prstGeom>
        </p:spPr>
        <p:txBody>
          <a:bodyPr vert="horz" lIns="95180" tIns="47590" rIns="95180" bIns="475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3A585-CCD5-4E06-BCB4-AD2A7BDD6554}" type="datetimeFigureOut">
              <a:rPr lang="zh-CN" altLang="en-US" smtClean="0"/>
              <a:pPr/>
              <a:t>2018-4-9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36709" y="6357823"/>
            <a:ext cx="3648658" cy="365210"/>
          </a:xfrm>
          <a:prstGeom prst="rect">
            <a:avLst/>
          </a:prstGeom>
        </p:spPr>
        <p:txBody>
          <a:bodyPr vert="horz" lIns="95180" tIns="47590" rIns="95180" bIns="475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57488" y="6357823"/>
            <a:ext cx="2688484" cy="365210"/>
          </a:xfrm>
          <a:prstGeom prst="rect">
            <a:avLst/>
          </a:prstGeom>
        </p:spPr>
        <p:txBody>
          <a:bodyPr vert="horz" lIns="95180" tIns="47590" rIns="95180" bIns="475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xStyles>
    <p:titleStyle>
      <a:lvl1pPr algn="ctr" defTabSz="95123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870" indent="-356870" algn="l" defTabSz="9512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73430" indent="-297180" algn="l" defTabSz="9512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89990" indent="-238125" algn="l" defTabSz="9512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5605" indent="-238125" algn="l" defTabSz="9512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1855" indent="-238125" algn="l" defTabSz="951230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7470" indent="-238125" algn="l" defTabSz="9512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93085" indent="-238125" algn="l" defTabSz="9512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69335" indent="-238125" algn="l" defTabSz="9512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44950" indent="-238125" algn="l" defTabSz="9512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512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5615" algn="l" defTabSz="9512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1865" algn="l" defTabSz="9512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7480" algn="l" defTabSz="9512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3730" algn="l" defTabSz="9512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9345" algn="l" defTabSz="9512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5595" algn="l" defTabSz="9512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31210" algn="l" defTabSz="9512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7460" algn="l" defTabSz="9512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8193"/>
          <p:cNvSpPr>
            <a:spLocks noGrp="1"/>
          </p:cNvSpPr>
          <p:nvPr>
            <p:ph type="ctrTitle"/>
          </p:nvPr>
        </p:nvSpPr>
        <p:spPr>
          <a:xfrm>
            <a:off x="1874118" y="2059051"/>
            <a:ext cx="7773839" cy="1082875"/>
          </a:xfrm>
        </p:spPr>
        <p:txBody>
          <a:bodyPr anchor="ctr">
            <a:normAutofit fontScale="90000"/>
          </a:bodyPr>
          <a:lstStyle/>
          <a:p>
            <a:pPr defTabSz="914400">
              <a:buNone/>
            </a:pPr>
            <a:r>
              <a:rPr lang="zh-CN" altLang="en-US" sz="6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百链云图书馆</a:t>
            </a:r>
            <a:endParaRPr lang="zh-CN" altLang="en-US" sz="6600" kern="120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195" name="副标题 8194"/>
          <p:cNvSpPr>
            <a:spLocks noGrp="1"/>
          </p:cNvSpPr>
          <p:nvPr>
            <p:ph type="subTitle" idx="1"/>
          </p:nvPr>
        </p:nvSpPr>
        <p:spPr>
          <a:xfrm>
            <a:off x="3268836" y="3214965"/>
            <a:ext cx="5236545" cy="831369"/>
          </a:xfrm>
          <a:ln w="9525">
            <a:noFill/>
            <a:miter/>
          </a:ln>
        </p:spPr>
        <p:txBody>
          <a:bodyPr anchor="t">
            <a:normAutofit fontScale="97500"/>
          </a:bodyPr>
          <a:lstStyle/>
          <a:p>
            <a:pPr defTabSz="914400">
              <a:buNone/>
            </a:pPr>
            <a:r>
              <a:rPr lang="en-US" altLang="zh-CN" sz="4800" kern="1200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www.blyun.com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107487" y="5734477"/>
            <a:ext cx="2540470" cy="848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北京超星集团 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en-US" altLang="x-none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endParaRPr lang="en-US" altLang="x-none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/>
            <a:endParaRPr lang="zh-CN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文本占位符 24578"/>
          <p:cNvSpPr>
            <a:spLocks noGrp="1"/>
          </p:cNvSpPr>
          <p:nvPr>
            <p:ph idx="1"/>
          </p:nvPr>
        </p:nvSpPr>
        <p:spPr>
          <a:xfrm>
            <a:off x="1607368" y="1811276"/>
            <a:ext cx="8294240" cy="4151288"/>
          </a:xfrm>
        </p:spPr>
        <p:txBody>
          <a:bodyPr anchor="t"/>
          <a:lstStyle/>
          <a:p>
            <a:endParaRPr/>
          </a:p>
        </p:txBody>
      </p:sp>
      <p:pic>
        <p:nvPicPr>
          <p:cNvPr id="24579" name="图片 245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30" y="-24765"/>
            <a:ext cx="11527790" cy="672020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4581" name="圆角矩形标注 24580"/>
          <p:cNvSpPr/>
          <p:nvPr/>
        </p:nvSpPr>
        <p:spPr>
          <a:xfrm>
            <a:off x="8811959" y="1695025"/>
            <a:ext cx="2436470" cy="735942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1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邮箱接收全文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图片 256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" y="-13970"/>
            <a:ext cx="11515725" cy="688784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5604" name="文本框 25604"/>
          <p:cNvSpPr txBox="1"/>
          <p:nvPr/>
        </p:nvSpPr>
        <p:spPr>
          <a:xfrm>
            <a:off x="3205483" y="3242672"/>
            <a:ext cx="309880" cy="2971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/>
            <a:endParaRPr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6" name="文本框 25605"/>
          <p:cNvSpPr txBox="1"/>
          <p:nvPr/>
        </p:nvSpPr>
        <p:spPr>
          <a:xfrm>
            <a:off x="3182857" y="3096198"/>
            <a:ext cx="1894635" cy="50292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/>
            <a:r>
              <a:rPr lang="zh-CN" altLang="en-US" sz="135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1730639831@qq.com</a:t>
            </a:r>
          </a:p>
        </p:txBody>
      </p:sp>
      <p:sp>
        <p:nvSpPr>
          <p:cNvPr id="25607" name="圆角矩形标注 25606"/>
          <p:cNvSpPr/>
          <p:nvPr/>
        </p:nvSpPr>
        <p:spPr>
          <a:xfrm>
            <a:off x="4610681" y="2154240"/>
            <a:ext cx="3116443" cy="75976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输入接收文件的邮箱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bldLvl="0"/>
      <p:bldP spid="2560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图片 368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5"/>
            <a:ext cx="11515725" cy="685038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6867" name="圆角矩形标注 36866"/>
          <p:cNvSpPr/>
          <p:nvPr/>
        </p:nvSpPr>
        <p:spPr>
          <a:xfrm>
            <a:off x="6605348" y="2630578"/>
            <a:ext cx="2561508" cy="1144402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邮箱接收全文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742604" y="5542195"/>
            <a:ext cx="2133995" cy="357254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fld id="{9A0DB2DC-4C9A-4742-B13C-FB6460FD3503}" type="slidenum">
              <a:rPr lang="zh-CN" altLang="en-US" sz="1050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/>
              <a:t>12</a:t>
            </a:fld>
            <a:endParaRPr lang="zh-CN" altLang="en-US" sz="1050" dirty="0">
              <a:solidFill>
                <a:srgbClr val="A6A6A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矩形​​ 5"/>
          <p:cNvSpPr/>
          <p:nvPr/>
        </p:nvSpPr>
        <p:spPr>
          <a:xfrm>
            <a:off x="2682313" y="1323578"/>
            <a:ext cx="2753708" cy="140652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/>
            <a:r>
              <a:rPr lang="en-US" altLang="x-none" sz="8625" b="1" dirty="0">
                <a:solidFill>
                  <a:srgbClr val="58CE9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952</a:t>
            </a:r>
          </a:p>
        </p:txBody>
      </p:sp>
      <p:sp>
        <p:nvSpPr>
          <p:cNvPr id="46083" name="直接连接符​​ 7"/>
          <p:cNvSpPr/>
          <p:nvPr/>
        </p:nvSpPr>
        <p:spPr>
          <a:xfrm>
            <a:off x="5761038" y="858079"/>
            <a:ext cx="0" cy="5143113"/>
          </a:xfrm>
          <a:prstGeom prst="line">
            <a:avLst/>
          </a:prstGeom>
          <a:ln w="6350" cap="flat" cmpd="sng">
            <a:solidFill>
              <a:srgbClr val="58CE90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6084" name="直接连接符​​ 9"/>
          <p:cNvSpPr/>
          <p:nvPr/>
        </p:nvSpPr>
        <p:spPr>
          <a:xfrm flipH="1" flipV="1">
            <a:off x="2331104" y="3404634"/>
            <a:ext cx="6859866" cy="25001"/>
          </a:xfrm>
          <a:prstGeom prst="line">
            <a:avLst/>
          </a:prstGeom>
          <a:ln w="6350" cap="flat" cmpd="sng">
            <a:solidFill>
              <a:srgbClr val="58CE90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6085" name="矩形​​ 12"/>
          <p:cNvSpPr/>
          <p:nvPr/>
        </p:nvSpPr>
        <p:spPr>
          <a:xfrm>
            <a:off x="6014621" y="1304530"/>
            <a:ext cx="2754899" cy="140652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/>
            <a:r>
              <a:rPr lang="en-US" altLang="x-none" sz="8625" b="1" dirty="0">
                <a:solidFill>
                  <a:srgbClr val="58CE9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286</a:t>
            </a:r>
          </a:p>
        </p:txBody>
      </p:sp>
      <p:sp>
        <p:nvSpPr>
          <p:cNvPr id="46086" name="矩形​​ 13"/>
          <p:cNvSpPr/>
          <p:nvPr/>
        </p:nvSpPr>
        <p:spPr>
          <a:xfrm>
            <a:off x="2628739" y="3646313"/>
            <a:ext cx="2754899" cy="140652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/>
            <a:r>
              <a:rPr lang="en-US" altLang="x-none" sz="8625" b="1" dirty="0">
                <a:solidFill>
                  <a:srgbClr val="58CE9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96%</a:t>
            </a:r>
          </a:p>
        </p:txBody>
      </p:sp>
      <p:sp>
        <p:nvSpPr>
          <p:cNvPr id="46087" name="矩形​​ 14"/>
          <p:cNvSpPr/>
          <p:nvPr/>
        </p:nvSpPr>
        <p:spPr>
          <a:xfrm>
            <a:off x="6138437" y="3591548"/>
            <a:ext cx="2754899" cy="140652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/>
            <a:r>
              <a:rPr lang="en-US" altLang="x-none" sz="8625" b="1" dirty="0">
                <a:solidFill>
                  <a:srgbClr val="58CE9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90%</a:t>
            </a:r>
          </a:p>
        </p:txBody>
      </p:sp>
      <p:sp>
        <p:nvSpPr>
          <p:cNvPr id="46088" name="TextBox 11"/>
          <p:cNvSpPr/>
          <p:nvPr/>
        </p:nvSpPr>
        <p:spPr>
          <a:xfrm>
            <a:off x="2521591" y="2554592"/>
            <a:ext cx="2821305" cy="56451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/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加入“百链”的用户可查询到</a:t>
            </a:r>
          </a:p>
          <a:p>
            <a:pPr lvl="0"/>
            <a:r>
              <a:rPr lang="en-US" altLang="x-none" sz="1500" b="1" dirty="0">
                <a:solidFill>
                  <a:srgbClr val="BAEBD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952</a:t>
            </a:r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家图书馆的馆藏及电子资源</a:t>
            </a:r>
          </a:p>
        </p:txBody>
      </p:sp>
      <p:sp>
        <p:nvSpPr>
          <p:cNvPr id="46089" name="TextBox 16"/>
          <p:cNvSpPr/>
          <p:nvPr/>
        </p:nvSpPr>
        <p:spPr>
          <a:xfrm>
            <a:off x="5869377" y="2555782"/>
            <a:ext cx="2849880" cy="56451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/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加入“百链”的用户可查询传递</a:t>
            </a:r>
          </a:p>
          <a:p>
            <a:pPr lvl="0"/>
            <a:r>
              <a:rPr lang="en-US" altLang="x-none" sz="1500" b="1" dirty="0">
                <a:solidFill>
                  <a:srgbClr val="BAEBD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286</a:t>
            </a:r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个中外文数据库资源</a:t>
            </a:r>
          </a:p>
        </p:txBody>
      </p:sp>
      <p:sp>
        <p:nvSpPr>
          <p:cNvPr id="46090" name="TextBox 17"/>
          <p:cNvSpPr/>
          <p:nvPr/>
        </p:nvSpPr>
        <p:spPr>
          <a:xfrm>
            <a:off x="2971613" y="4913043"/>
            <a:ext cx="2309495" cy="33591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/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中文资源传递满足率</a:t>
            </a:r>
            <a:r>
              <a:rPr lang="en-US" altLang="x-none" sz="1500" b="1" dirty="0">
                <a:solidFill>
                  <a:srgbClr val="BAEBD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96%</a:t>
            </a:r>
          </a:p>
        </p:txBody>
      </p:sp>
      <p:sp>
        <p:nvSpPr>
          <p:cNvPr id="46091" name="TextBox 18"/>
          <p:cNvSpPr/>
          <p:nvPr/>
        </p:nvSpPr>
        <p:spPr>
          <a:xfrm>
            <a:off x="6440833" y="4896375"/>
            <a:ext cx="2309495" cy="33591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/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外文资源传递满足率</a:t>
            </a:r>
            <a:r>
              <a:rPr lang="en-US" altLang="x-none" sz="1500" b="1" dirty="0">
                <a:solidFill>
                  <a:srgbClr val="BAEBD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90%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sz="1050" dirty="0"/>
              <a:pPr lvl="0"/>
              <a:t>13</a:t>
            </a:fld>
            <a:endParaRPr lang="zh-CN" altLang="en-US" sz="105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4608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7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4608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2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9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460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7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4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500" fill="hold"/>
                                        <p:tgtEl>
                                          <p:spTgt spid="460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2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8" grpId="0" bldLvl="0"/>
      <p:bldP spid="46089" grpId="0" bldLvl="0"/>
      <p:bldP spid="46090" grpId="0" bldLvl="0"/>
      <p:bldP spid="46091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1265"/>
          <p:cNvSpPr>
            <a:spLocks noGrp="1"/>
          </p:cNvSpPr>
          <p:nvPr>
            <p:ph type="title"/>
          </p:nvPr>
        </p:nvSpPr>
        <p:spPr>
          <a:xfrm>
            <a:off x="3070044" y="261033"/>
            <a:ext cx="5150169" cy="1143212"/>
          </a:xfrm>
          <a:ln w="9525">
            <a:noFill/>
            <a:miter/>
          </a:ln>
        </p:spPr>
        <p:txBody>
          <a:bodyPr anchor="ctr">
            <a:normAutofit fontScale="90000"/>
          </a:bodyPr>
          <a:lstStyle/>
          <a:p>
            <a:pPr lvl="0"/>
            <a:r>
              <a:rPr lang="zh-CN" altLang="en-US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纸质图书馆建设</a:t>
            </a:r>
            <a:r>
              <a:rPr lang="en-US" altLang="x-none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…….</a:t>
            </a:r>
            <a:endParaRPr lang="zh-CN" altLang="en-US" b="1" dirty="0"/>
          </a:p>
        </p:txBody>
      </p:sp>
      <p:pic>
        <p:nvPicPr>
          <p:cNvPr id="820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931" y="1629077"/>
            <a:ext cx="6785596" cy="4522037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8203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677" y="3756721"/>
            <a:ext cx="1512850" cy="2626846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8202" name="图片 3"/>
          <p:cNvPicPr>
            <a:picLocks noChangeAspect="1"/>
          </p:cNvPicPr>
          <p:nvPr/>
        </p:nvPicPr>
        <p:blipFill>
          <a:blip r:embed="rId4"/>
          <a:srcRect l="7813" t="12076" r="9443" b="11024"/>
          <a:stretch>
            <a:fillRect/>
          </a:stretch>
        </p:blipFill>
        <p:spPr>
          <a:xfrm>
            <a:off x="1439697" y="3811"/>
            <a:ext cx="1791667" cy="1400434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1265"/>
          <p:cNvSpPr>
            <a:spLocks noGrp="1"/>
          </p:cNvSpPr>
          <p:nvPr>
            <p:ph type="title"/>
          </p:nvPr>
        </p:nvSpPr>
        <p:spPr>
          <a:ln w="9525">
            <a:noFill/>
            <a:miter/>
          </a:ln>
        </p:spPr>
        <p:txBody>
          <a:bodyPr anchor="ctr"/>
          <a:lstStyle/>
          <a:p>
            <a:r>
              <a:rPr lang="zh-CN" altLang="en-US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理想与现实的矛盾</a:t>
            </a:r>
            <a:endParaRPr lang="zh-CN" altLang="en-US" b="1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42" name="矩形 10241"/>
          <p:cNvSpPr/>
          <p:nvPr/>
        </p:nvSpPr>
        <p:spPr>
          <a:xfrm>
            <a:off x="9934190" y="1916557"/>
            <a:ext cx="1598287" cy="504942"/>
          </a:xfrm>
          <a:prstGeom prst="rect">
            <a:avLst/>
          </a:prstGeom>
          <a:solidFill>
            <a:srgbClr val="FFCC00">
              <a:alpha val="100000"/>
            </a:srgbClr>
          </a:solidFill>
          <a:ln w="9525" cap="flat" cmpd="sng">
            <a:solidFill>
              <a:srgbClr val="4E27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lIns="105037" tIns="52519" rIns="105037" bIns="52519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理想</a:t>
            </a:r>
          </a:p>
        </p:txBody>
      </p:sp>
      <p:sp>
        <p:nvSpPr>
          <p:cNvPr id="10243" name="矩形 10242"/>
          <p:cNvSpPr/>
          <p:nvPr/>
        </p:nvSpPr>
        <p:spPr>
          <a:xfrm>
            <a:off x="10296255" y="2448492"/>
            <a:ext cx="1236223" cy="504942"/>
          </a:xfrm>
          <a:prstGeom prst="rect">
            <a:avLst/>
          </a:prstGeom>
          <a:solidFill>
            <a:srgbClr val="993300">
              <a:alpha val="70000"/>
            </a:srgbClr>
          </a:solidFill>
          <a:ln w="9525" cap="flat" cmpd="sng">
            <a:solidFill>
              <a:srgbClr val="4E27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lIns="105037" tIns="52519" rIns="105037" bIns="52519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现实</a:t>
            </a:r>
          </a:p>
        </p:txBody>
      </p:sp>
      <p:sp>
        <p:nvSpPr>
          <p:cNvPr id="10244" name="矩形 10243"/>
          <p:cNvSpPr/>
          <p:nvPr/>
        </p:nvSpPr>
        <p:spPr>
          <a:xfrm>
            <a:off x="9934190" y="2988367"/>
            <a:ext cx="1598287" cy="504942"/>
          </a:xfrm>
          <a:prstGeom prst="rect">
            <a:avLst/>
          </a:prstGeom>
          <a:solidFill>
            <a:srgbClr val="FF6600">
              <a:alpha val="59999"/>
            </a:srgbClr>
          </a:solidFill>
          <a:ln w="9525" cap="flat" cmpd="sng">
            <a:solidFill>
              <a:srgbClr val="4E27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lIns="105037" tIns="52519" rIns="105037" bIns="52519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理想</a:t>
            </a:r>
          </a:p>
        </p:txBody>
      </p:sp>
      <p:sp>
        <p:nvSpPr>
          <p:cNvPr id="10245" name="矩形 10244"/>
          <p:cNvSpPr/>
          <p:nvPr/>
        </p:nvSpPr>
        <p:spPr>
          <a:xfrm>
            <a:off x="10296255" y="3493309"/>
            <a:ext cx="1236223" cy="504942"/>
          </a:xfrm>
          <a:prstGeom prst="rect">
            <a:avLst/>
          </a:prstGeom>
          <a:solidFill>
            <a:srgbClr val="FF5050">
              <a:alpha val="59999"/>
            </a:srgbClr>
          </a:solidFill>
          <a:ln w="9525" cap="flat" cmpd="sng">
            <a:solidFill>
              <a:srgbClr val="4E27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lIns="105037" tIns="52519" rIns="105037" bIns="52519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现实</a:t>
            </a:r>
          </a:p>
        </p:txBody>
      </p:sp>
      <p:sp>
        <p:nvSpPr>
          <p:cNvPr id="10246" name="矩形 10245"/>
          <p:cNvSpPr/>
          <p:nvPr/>
        </p:nvSpPr>
        <p:spPr>
          <a:xfrm>
            <a:off x="9934190" y="4034773"/>
            <a:ext cx="1598287" cy="504942"/>
          </a:xfrm>
          <a:prstGeom prst="rect">
            <a:avLst/>
          </a:prstGeom>
          <a:solidFill>
            <a:srgbClr val="993366">
              <a:alpha val="50000"/>
            </a:srgbClr>
          </a:solidFill>
          <a:ln w="9525" cap="flat" cmpd="sng">
            <a:solidFill>
              <a:srgbClr val="4E27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none" lIns="105037" tIns="52519" rIns="105037" bIns="52519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理想</a:t>
            </a:r>
          </a:p>
        </p:txBody>
      </p:sp>
      <p:sp>
        <p:nvSpPr>
          <p:cNvPr id="3" name="右箭头 2"/>
          <p:cNvSpPr/>
          <p:nvPr/>
        </p:nvSpPr>
        <p:spPr>
          <a:xfrm>
            <a:off x="2131585" y="2130919"/>
            <a:ext cx="2306815" cy="1362390"/>
          </a:xfrm>
          <a:prstGeom prst="rightArrow">
            <a:avLst/>
          </a:prstGeom>
          <a:solidFill>
            <a:srgbClr val="FF969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05037" tIns="52519" rIns="105037" bIns="52519" rtlCol="0" anchor="ctr"/>
          <a:lstStyle/>
          <a:p>
            <a:pPr algn="ctr"/>
            <a:r>
              <a:rPr lang="zh-CN" altLang="en-US" sz="2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能力有限</a:t>
            </a:r>
          </a:p>
        </p:txBody>
      </p:sp>
      <p:sp>
        <p:nvSpPr>
          <p:cNvPr id="4" name="任意多边形​​ 4"/>
          <p:cNvSpPr/>
          <p:nvPr/>
        </p:nvSpPr>
        <p:spPr>
          <a:xfrm>
            <a:off x="4762823" y="1987219"/>
            <a:ext cx="3725700" cy="1585866"/>
          </a:xfrm>
          <a:custGeom>
            <a:avLst/>
            <a:gdLst>
              <a:gd name="txL" fmla="*/ 0 w 2459382"/>
              <a:gd name="txT" fmla="*/ 0 h 2459382"/>
              <a:gd name="txR" fmla="*/ 2459382 w 2459382"/>
              <a:gd name="txB" fmla="*/ 2459382 h 2459382"/>
            </a:gdLst>
            <a:ahLst/>
            <a:cxnLst>
              <a:cxn ang="0">
                <a:pos x="0" y="1598598"/>
              </a:cxn>
              <a:cxn ang="0">
                <a:pos x="614846" y="1598598"/>
              </a:cxn>
              <a:cxn ang="0">
                <a:pos x="614846" y="0"/>
              </a:cxn>
              <a:cxn ang="0">
                <a:pos x="1844537" y="0"/>
              </a:cxn>
              <a:cxn ang="0">
                <a:pos x="1844537" y="1598598"/>
              </a:cxn>
              <a:cxn ang="0">
                <a:pos x="2459382" y="1598598"/>
              </a:cxn>
              <a:cxn ang="0">
                <a:pos x="1229691" y="2459382"/>
              </a:cxn>
              <a:cxn ang="0">
                <a:pos x="0" y="1598598"/>
              </a:cxn>
            </a:cxnLst>
            <a:rect l="txL" t="txT" r="txR" b="txB"/>
            <a:pathLst>
              <a:path w="2459382" h="2459382">
                <a:moveTo>
                  <a:pt x="860784" y="0"/>
                </a:moveTo>
                <a:lnTo>
                  <a:pt x="860784" y="614846"/>
                </a:lnTo>
                <a:lnTo>
                  <a:pt x="2459382" y="614846"/>
                </a:lnTo>
                <a:lnTo>
                  <a:pt x="2459382" y="1844537"/>
                </a:lnTo>
                <a:lnTo>
                  <a:pt x="860784" y="1844537"/>
                </a:lnTo>
                <a:lnTo>
                  <a:pt x="860784" y="2459382"/>
                </a:lnTo>
                <a:lnTo>
                  <a:pt x="0" y="1229691"/>
                </a:lnTo>
                <a:lnTo>
                  <a:pt x="860784" y="0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miter/>
          </a:ln>
        </p:spPr>
        <p:txBody>
          <a:bodyPr lIns="406660" tIns="525813" rIns="128636" bIns="525812" anchor="ctr"/>
          <a:lstStyle/>
          <a:p>
            <a:pPr lvl="0"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zh-CN" altLang="en-US" sz="2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需求无限</a:t>
            </a: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629" y="3493309"/>
            <a:ext cx="3107760" cy="3136356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6" name="文本框 5"/>
          <p:cNvSpPr txBox="1"/>
          <p:nvPr/>
        </p:nvSpPr>
        <p:spPr>
          <a:xfrm>
            <a:off x="576104" y="3998251"/>
            <a:ext cx="3619052" cy="890894"/>
          </a:xfrm>
          <a:prstGeom prst="rect">
            <a:avLst/>
          </a:prstGeom>
          <a:noFill/>
        </p:spPr>
        <p:txBody>
          <a:bodyPr wrap="square" lIns="105037" tIns="52519" rIns="105037" bIns="52519" rtlCol="0" anchor="t">
            <a:spAutoFit/>
          </a:bodyPr>
          <a:lstStyle/>
          <a:p>
            <a:r>
              <a:rPr lang="zh-CN" altLang="en-US" sz="5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如何解决</a:t>
            </a: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1265"/>
          <p:cNvSpPr>
            <a:spLocks noGrp="1"/>
          </p:cNvSpPr>
          <p:nvPr>
            <p:ph type="title"/>
          </p:nvPr>
        </p:nvSpPr>
        <p:spPr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Arial Narrow" pitchFamily="2" charset="0"/>
              </a:rPr>
              <a:t>加入百链！</a:t>
            </a:r>
            <a:r>
              <a:rPr lang="zh-CN" altLang="en-US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打破传统数字图书馆建设</a:t>
            </a:r>
            <a:endParaRPr lang="zh-CN" altLang="en-US" b="1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317" name="图片 7"/>
          <p:cNvPicPr>
            <a:picLocks noChangeAspect="1"/>
          </p:cNvPicPr>
          <p:nvPr/>
        </p:nvPicPr>
        <p:blipFill>
          <a:blip r:embed="rId2"/>
          <a:srcRect b="5036"/>
          <a:stretch>
            <a:fillRect/>
          </a:stretch>
        </p:blipFill>
        <p:spPr>
          <a:xfrm>
            <a:off x="2447629" y="1773248"/>
            <a:ext cx="7025671" cy="4003146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1265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b="1" dirty="0"/>
              <a:t>标题</a:t>
            </a:r>
          </a:p>
        </p:txBody>
      </p:sp>
      <p:sp>
        <p:nvSpPr>
          <p:cNvPr id="11267" name="文本占位符 11266"/>
          <p:cNvSpPr>
            <a:spLocks noGrp="1"/>
          </p:cNvSpPr>
          <p:nvPr>
            <p:ph type="body" idx="1"/>
          </p:nvPr>
        </p:nvSpPr>
        <p:spPr>
          <a:xfrm>
            <a:off x="1364754" y="1601131"/>
            <a:ext cx="8231124" cy="607808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获取稀缺资源系统</a:t>
            </a:r>
          </a:p>
          <a:p>
            <a:endParaRPr lang="zh-CN" altLang="en-US" dirty="0"/>
          </a:p>
        </p:txBody>
      </p:sp>
      <p:grpSp>
        <p:nvGrpSpPr>
          <p:cNvPr id="7169" name="组合 28"/>
          <p:cNvGrpSpPr/>
          <p:nvPr/>
        </p:nvGrpSpPr>
        <p:grpSpPr>
          <a:xfrm>
            <a:off x="1313468" y="405205"/>
            <a:ext cx="6923576" cy="797867"/>
            <a:chOff x="0" y="0"/>
            <a:chExt cx="9229726" cy="1064418"/>
          </a:xfrm>
        </p:grpSpPr>
        <p:grpSp>
          <p:nvGrpSpPr>
            <p:cNvPr id="7170" name="组合 1"/>
            <p:cNvGrpSpPr/>
            <p:nvPr/>
          </p:nvGrpSpPr>
          <p:grpSpPr>
            <a:xfrm>
              <a:off x="0" y="0"/>
              <a:ext cx="9229726" cy="1064418"/>
              <a:chOff x="0" y="0"/>
              <a:chExt cx="9229726" cy="1064418"/>
            </a:xfrm>
          </p:grpSpPr>
          <p:sp>
            <p:nvSpPr>
              <p:cNvPr id="7171" name="Rectangle 2"/>
              <p:cNvSpPr/>
              <p:nvPr/>
            </p:nvSpPr>
            <p:spPr>
              <a:xfrm>
                <a:off x="0" y="334772"/>
                <a:ext cx="1423988" cy="396462"/>
              </a:xfrm>
              <a:prstGeom prst="rect">
                <a:avLst/>
              </a:prstGeom>
              <a:gradFill rotWithShape="1">
                <a:gsLst>
                  <a:gs pos="0">
                    <a:srgbClr val="0D0D0D"/>
                  </a:gs>
                  <a:gs pos="100000">
                    <a:srgbClr val="1D1D1D"/>
                  </a:gs>
                </a:gsLst>
                <a:lin ang="0" scaled="1"/>
                <a:tileRect/>
              </a:gradFill>
              <a:ln w="9525">
                <a:noFill/>
                <a:miter/>
              </a:ln>
            </p:spPr>
            <p:txBody>
              <a:bodyPr anchor="ctr">
                <a:spAutoFit/>
              </a:bodyPr>
              <a:lstStyle/>
              <a:p>
                <a:pPr lvl="0"/>
                <a:endParaRPr sz="1350">
                  <a:solidFill>
                    <a:srgbClr val="FFFFFF"/>
                  </a:solidFill>
                  <a:latin typeface="Arial" panose="020B0604020202020204" pitchFamily="34" charset="0"/>
                  <a:ea typeface="幼圆" panose="02010509060101010101" pitchFamily="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172" name="Rectangle 4"/>
              <p:cNvSpPr/>
              <p:nvPr/>
            </p:nvSpPr>
            <p:spPr>
              <a:xfrm>
                <a:off x="85725" y="0"/>
                <a:ext cx="9144001" cy="1064418"/>
              </a:xfrm>
              <a:prstGeom prst="rect">
                <a:avLst/>
              </a:prstGeom>
              <a:gradFill rotWithShape="1">
                <a:gsLst>
                  <a:gs pos="0">
                    <a:srgbClr val="1D1D1D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 w="9525">
                <a:noFill/>
                <a:miter/>
              </a:ln>
            </p:spPr>
            <p:txBody>
              <a:bodyPr lIns="1166075" anchor="ctr"/>
              <a:lstStyle/>
              <a:p>
                <a:pPr lvl="0"/>
                <a:r>
                  <a:rPr lang="zh-CN" altLang="en-US" sz="44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百链定位</a:t>
                </a:r>
                <a:endParaRPr lang="en-US" altLang="x-none" sz="4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7173" name="AutoShape 10"/>
            <p:cNvSpPr/>
            <p:nvPr/>
          </p:nvSpPr>
          <p:spPr>
            <a:xfrm>
              <a:off x="443653" y="166070"/>
              <a:ext cx="840740" cy="69647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B0F0"/>
                </a:gs>
                <a:gs pos="100000">
                  <a:srgbClr val="00516D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algn="ctr"/>
              <a:r>
                <a:rPr lang="en-US" altLang="x-none" sz="4000" dirty="0">
                  <a:solidFill>
                    <a:schemeClr val="bg1"/>
                  </a:solidFill>
                  <a:latin typeface="Arial" panose="020B0604020202020204" pitchFamily="34" charset="0"/>
                  <a:ea typeface="幼圆" panose="02010509060101010101" pitchFamily="1" charset="-122"/>
                  <a:sym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194" name="Oval 5"/>
          <p:cNvSpPr/>
          <p:nvPr/>
        </p:nvSpPr>
        <p:spPr>
          <a:xfrm>
            <a:off x="3401576" y="2385185"/>
            <a:ext cx="5215904" cy="3674155"/>
          </a:xfrm>
          <a:prstGeom prst="ellipse">
            <a:avLst/>
          </a:prstGeom>
          <a:solidFill>
            <a:srgbClr val="2A79D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vl="0" algn="ctr">
              <a:buFont typeface="Times New Roman" panose="02020603050405020304" pitchFamily="18" charset="0"/>
              <a:buNone/>
            </a:pPr>
            <a:endParaRPr sz="800">
              <a:solidFill>
                <a:srgbClr val="000000"/>
              </a:solidFill>
              <a:latin typeface="Arial" panose="020B0604020202020204" pitchFamily="34" charset="0"/>
              <a:ea typeface="幼圆" panose="02010509060101010101" pitchFamily="1" charset="-122"/>
              <a:sym typeface="Arial" panose="020B0604020202020204" pitchFamily="34" charset="0"/>
            </a:endParaRPr>
          </a:p>
        </p:txBody>
      </p:sp>
      <p:sp>
        <p:nvSpPr>
          <p:cNvPr id="8195" name="Oval 6"/>
          <p:cNvSpPr/>
          <p:nvPr/>
        </p:nvSpPr>
        <p:spPr>
          <a:xfrm rot="2437464">
            <a:off x="3627042" y="3101914"/>
            <a:ext cx="2240378" cy="2240378"/>
          </a:xfrm>
          <a:prstGeom prst="ellipse">
            <a:avLst/>
          </a:prstGeom>
          <a:solidFill>
            <a:srgbClr val="C9C9C9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vl="0" algn="ctr">
              <a:buFont typeface="Times New Roman" panose="02020603050405020304" pitchFamily="18" charset="0"/>
              <a:buNone/>
            </a:pPr>
            <a:endParaRPr sz="800">
              <a:solidFill>
                <a:srgbClr val="000000"/>
              </a:solidFill>
              <a:latin typeface="Arial" panose="020B0604020202020204" pitchFamily="34" charset="0"/>
              <a:ea typeface="幼圆" panose="02010509060101010101" pitchFamily="1" charset="-122"/>
              <a:sym typeface="Arial" panose="020B0604020202020204" pitchFamily="34" charset="0"/>
            </a:endParaRPr>
          </a:p>
        </p:txBody>
      </p:sp>
      <p:sp>
        <p:nvSpPr>
          <p:cNvPr id="8198" name="Text Box 13"/>
          <p:cNvSpPr/>
          <p:nvPr/>
        </p:nvSpPr>
        <p:spPr>
          <a:xfrm>
            <a:off x="6179263" y="4007275"/>
            <a:ext cx="1802146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0" tIns="0" rIns="0" bIns="0" anchor="t">
            <a:spAutoFit/>
          </a:bodyPr>
          <a:lstStyle/>
          <a:p>
            <a:pPr lvl="0" algn="ctr">
              <a:spcAft>
                <a:spcPct val="40000"/>
              </a:spcAft>
              <a:buFont typeface="Times New Roman" panose="02020603050405020304" pitchFamily="18" charset="0"/>
              <a:buNone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未购买资源</a:t>
            </a:r>
          </a:p>
        </p:txBody>
      </p:sp>
      <p:sp>
        <p:nvSpPr>
          <p:cNvPr id="8200" name="Text Box 13"/>
          <p:cNvSpPr/>
          <p:nvPr/>
        </p:nvSpPr>
        <p:spPr>
          <a:xfrm>
            <a:off x="3678170" y="3913913"/>
            <a:ext cx="1802146" cy="32639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0" tIns="0" rIns="0" bIns="0" anchor="t">
            <a:spAutoFit/>
          </a:bodyPr>
          <a:lstStyle/>
          <a:p>
            <a:pPr lvl="0" algn="ctr">
              <a:spcAft>
                <a:spcPct val="40000"/>
              </a:spcAft>
              <a:buFont typeface="Times New Roman" panose="02020603050405020304" pitchFamily="18" charset="0"/>
              <a:buNone/>
            </a:pPr>
            <a:r>
              <a:rPr lang="zh-CN" altLang="en-US" sz="2000" b="1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已购买资源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12" dur="500" tmFilter="0, 0; .2, .5; .8, .5; 1, 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7" dur="2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1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24" dur="500" tmFilter="0, 0; .2, .5; .8, .5; 1, 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ldLvl="0" animBg="1"/>
      <p:bldP spid="8194" grpId="1" bldLvl="0" animBg="1"/>
      <p:bldP spid="8195" grpId="0" bldLvl="0" animBg="1"/>
      <p:bldP spid="8195" grpId="1" bldLvl="0" animBg="1"/>
      <p:bldP spid="8198" grpId="0" bldLvl="0"/>
      <p:bldP spid="8200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1265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b="1" dirty="0"/>
              <a:t>标题</a:t>
            </a:r>
          </a:p>
        </p:txBody>
      </p:sp>
      <p:grpSp>
        <p:nvGrpSpPr>
          <p:cNvPr id="9217" name="组合 49"/>
          <p:cNvGrpSpPr/>
          <p:nvPr/>
        </p:nvGrpSpPr>
        <p:grpSpPr>
          <a:xfrm>
            <a:off x="1581250" y="321688"/>
            <a:ext cx="6923576" cy="797867"/>
            <a:chOff x="0" y="0"/>
            <a:chExt cx="9229726" cy="1064418"/>
          </a:xfrm>
        </p:grpSpPr>
        <p:grpSp>
          <p:nvGrpSpPr>
            <p:cNvPr id="9218" name="组合 35"/>
            <p:cNvGrpSpPr/>
            <p:nvPr/>
          </p:nvGrpSpPr>
          <p:grpSpPr>
            <a:xfrm>
              <a:off x="0" y="0"/>
              <a:ext cx="9229726" cy="1064418"/>
              <a:chOff x="0" y="0"/>
              <a:chExt cx="9229726" cy="1064418"/>
            </a:xfrm>
          </p:grpSpPr>
          <p:sp>
            <p:nvSpPr>
              <p:cNvPr id="9219" name="Rectangle 2"/>
              <p:cNvSpPr/>
              <p:nvPr/>
            </p:nvSpPr>
            <p:spPr>
              <a:xfrm>
                <a:off x="0" y="334772"/>
                <a:ext cx="1423988" cy="396462"/>
              </a:xfrm>
              <a:prstGeom prst="rect">
                <a:avLst/>
              </a:prstGeom>
              <a:gradFill rotWithShape="1">
                <a:gsLst>
                  <a:gs pos="0">
                    <a:srgbClr val="0D0D0D"/>
                  </a:gs>
                  <a:gs pos="100000">
                    <a:srgbClr val="1D1D1D"/>
                  </a:gs>
                </a:gsLst>
                <a:lin ang="0" scaled="1"/>
                <a:tileRect/>
              </a:gradFill>
              <a:ln w="9525">
                <a:noFill/>
                <a:miter/>
              </a:ln>
            </p:spPr>
            <p:txBody>
              <a:bodyPr anchor="ctr">
                <a:spAutoFit/>
              </a:bodyPr>
              <a:lstStyle/>
              <a:p>
                <a:pPr lvl="0"/>
                <a:endParaRPr sz="1350">
                  <a:solidFill>
                    <a:srgbClr val="000000"/>
                  </a:solidFill>
                  <a:latin typeface="Arial" panose="020B0604020202020204" pitchFamily="34" charset="0"/>
                  <a:ea typeface="幼圆" panose="02010509060101010101" pitchFamily="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20" name="Rectangle 4"/>
              <p:cNvSpPr/>
              <p:nvPr/>
            </p:nvSpPr>
            <p:spPr>
              <a:xfrm>
                <a:off x="85725" y="0"/>
                <a:ext cx="9144001" cy="1064418"/>
              </a:xfrm>
              <a:prstGeom prst="rect">
                <a:avLst/>
              </a:prstGeom>
              <a:gradFill rotWithShape="1">
                <a:gsLst>
                  <a:gs pos="0">
                    <a:srgbClr val="1D1D1D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 w="9525">
                <a:noFill/>
                <a:miter/>
              </a:ln>
            </p:spPr>
            <p:txBody>
              <a:bodyPr lIns="1166075" anchor="ctr"/>
              <a:lstStyle/>
              <a:p>
                <a:pPr lvl="0" algn="l"/>
                <a:r>
                  <a:rPr lang="zh-CN" altLang="en-US" sz="44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百链实现原理？</a:t>
                </a:r>
              </a:p>
            </p:txBody>
          </p:sp>
        </p:grpSp>
        <p:sp>
          <p:nvSpPr>
            <p:cNvPr id="9221" name="AutoShape 12"/>
            <p:cNvSpPr/>
            <p:nvPr/>
          </p:nvSpPr>
          <p:spPr>
            <a:xfrm>
              <a:off x="291253" y="110995"/>
              <a:ext cx="834813" cy="85746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56C8D3"/>
                </a:gs>
                <a:gs pos="100000">
                  <a:srgbClr val="275C60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algn="ctr"/>
              <a:r>
                <a:rPr lang="en-US" altLang="x-none" sz="3600" dirty="0">
                  <a:solidFill>
                    <a:srgbClr val="BFBFBF"/>
                  </a:solidFill>
                  <a:latin typeface="Arial" panose="020B0604020202020204" pitchFamily="34" charset="0"/>
                  <a:ea typeface="幼圆" panose="02010509060101010101" pitchFamily="1" charset="-122"/>
                  <a:sym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1989" name="TextBox 8"/>
          <p:cNvSpPr/>
          <p:nvPr/>
        </p:nvSpPr>
        <p:spPr>
          <a:xfrm flipH="1">
            <a:off x="1645475" y="1629077"/>
            <a:ext cx="7954213" cy="54864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从一个馆为读者服务 变为多个馆为读者服务</a:t>
            </a:r>
          </a:p>
        </p:txBody>
      </p:sp>
      <p:sp>
        <p:nvSpPr>
          <p:cNvPr id="41988" name="TextBox 7"/>
          <p:cNvSpPr/>
          <p:nvPr/>
        </p:nvSpPr>
        <p:spPr>
          <a:xfrm flipH="1">
            <a:off x="4701661" y="3069523"/>
            <a:ext cx="5491227" cy="110109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目标：帮助读者找到、得到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所有的资源</a:t>
            </a:r>
          </a:p>
        </p:txBody>
      </p:sp>
      <p:sp>
        <p:nvSpPr>
          <p:cNvPr id="41990" name="TextBox 9"/>
          <p:cNvSpPr/>
          <p:nvPr/>
        </p:nvSpPr>
        <p:spPr>
          <a:xfrm flipH="1">
            <a:off x="5400713" y="4365876"/>
            <a:ext cx="3763284" cy="98044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实现方法：两个模块</a:t>
            </a:r>
            <a:b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搜索：查到文章及馆藏信息</a:t>
            </a:r>
          </a:p>
          <a:p>
            <a:pPr lvl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服务：向读者提供全文服务</a:t>
            </a:r>
          </a:p>
        </p:txBody>
      </p:sp>
      <p:pic>
        <p:nvPicPr>
          <p:cNvPr id="3" name="图片 2" descr="ppt148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4878" y="2884704"/>
            <a:ext cx="3446783" cy="35445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8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1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bldLvl="0"/>
      <p:bldP spid="41988" grpId="0" bldLvl="0"/>
      <p:bldP spid="41990" grpId="0" bldLvl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1265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b="1" dirty="0"/>
              <a:t>标题</a:t>
            </a:r>
          </a:p>
        </p:txBody>
      </p:sp>
      <p:grpSp>
        <p:nvGrpSpPr>
          <p:cNvPr id="9217" name="组合 49"/>
          <p:cNvGrpSpPr/>
          <p:nvPr/>
        </p:nvGrpSpPr>
        <p:grpSpPr>
          <a:xfrm>
            <a:off x="1581250" y="321688"/>
            <a:ext cx="6923576" cy="797867"/>
            <a:chOff x="0" y="0"/>
            <a:chExt cx="9229726" cy="1064418"/>
          </a:xfrm>
        </p:grpSpPr>
        <p:grpSp>
          <p:nvGrpSpPr>
            <p:cNvPr id="9218" name="组合 35"/>
            <p:cNvGrpSpPr/>
            <p:nvPr/>
          </p:nvGrpSpPr>
          <p:grpSpPr>
            <a:xfrm>
              <a:off x="0" y="0"/>
              <a:ext cx="9229726" cy="1064418"/>
              <a:chOff x="0" y="0"/>
              <a:chExt cx="9229726" cy="1064418"/>
            </a:xfrm>
          </p:grpSpPr>
          <p:sp>
            <p:nvSpPr>
              <p:cNvPr id="9219" name="Rectangle 2"/>
              <p:cNvSpPr/>
              <p:nvPr/>
            </p:nvSpPr>
            <p:spPr>
              <a:xfrm>
                <a:off x="0" y="334772"/>
                <a:ext cx="1423988" cy="396462"/>
              </a:xfrm>
              <a:prstGeom prst="rect">
                <a:avLst/>
              </a:prstGeom>
              <a:gradFill rotWithShape="1">
                <a:gsLst>
                  <a:gs pos="0">
                    <a:srgbClr val="0D0D0D"/>
                  </a:gs>
                  <a:gs pos="100000">
                    <a:srgbClr val="1D1D1D"/>
                  </a:gs>
                </a:gsLst>
                <a:lin ang="0" scaled="1"/>
                <a:tileRect/>
              </a:gradFill>
              <a:ln w="9525">
                <a:noFill/>
                <a:miter/>
              </a:ln>
            </p:spPr>
            <p:txBody>
              <a:bodyPr anchor="ctr">
                <a:spAutoFit/>
              </a:bodyPr>
              <a:lstStyle/>
              <a:p>
                <a:pPr lvl="0"/>
                <a:endParaRPr sz="1350">
                  <a:solidFill>
                    <a:srgbClr val="000000"/>
                  </a:solidFill>
                  <a:latin typeface="Arial" panose="020B0604020202020204" pitchFamily="34" charset="0"/>
                  <a:ea typeface="幼圆" panose="02010509060101010101" pitchFamily="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20" name="Rectangle 4"/>
              <p:cNvSpPr/>
              <p:nvPr/>
            </p:nvSpPr>
            <p:spPr>
              <a:xfrm>
                <a:off x="85725" y="0"/>
                <a:ext cx="9144001" cy="1064418"/>
              </a:xfrm>
              <a:prstGeom prst="rect">
                <a:avLst/>
              </a:prstGeom>
              <a:gradFill rotWithShape="1">
                <a:gsLst>
                  <a:gs pos="0">
                    <a:srgbClr val="1D1D1D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 w="9525">
                <a:noFill/>
                <a:miter/>
              </a:ln>
            </p:spPr>
            <p:txBody>
              <a:bodyPr lIns="1166075" anchor="ctr"/>
              <a:lstStyle/>
              <a:p>
                <a:pPr lvl="0" algn="l"/>
                <a:r>
                  <a:rPr lang="zh-CN" altLang="en-US" sz="44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百链是什么</a:t>
                </a:r>
              </a:p>
            </p:txBody>
          </p:sp>
        </p:grpSp>
        <p:sp>
          <p:nvSpPr>
            <p:cNvPr id="9221" name="AutoShape 12"/>
            <p:cNvSpPr/>
            <p:nvPr/>
          </p:nvSpPr>
          <p:spPr>
            <a:xfrm>
              <a:off x="291253" y="110995"/>
              <a:ext cx="834813" cy="85746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56C8D3"/>
                </a:gs>
                <a:gs pos="100000">
                  <a:srgbClr val="275C60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algn="ctr"/>
              <a:r>
                <a:rPr lang="en-US" altLang="x-none" sz="3600" dirty="0">
                  <a:solidFill>
                    <a:srgbClr val="BFBFBF"/>
                  </a:solidFill>
                  <a:latin typeface="Arial" panose="020B0604020202020204" pitchFamily="34" charset="0"/>
                  <a:ea typeface="幼圆" panose="02010509060101010101" pitchFamily="1" charset="-122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2807741" y="2925352"/>
            <a:ext cx="2761491" cy="845342"/>
          </a:xfrm>
          <a:prstGeom prst="rect">
            <a:avLst/>
          </a:prstGeom>
          <a:solidFill>
            <a:srgbClr val="FFCC00">
              <a:alpha val="100000"/>
            </a:srgbClr>
          </a:solidFill>
          <a:ln w="9525">
            <a:noFill/>
            <a:miter/>
          </a:ln>
        </p:spPr>
        <p:txBody>
          <a:bodyPr vert="horz" wrap="none" anchor="ctr"/>
          <a:lstStyle/>
          <a:p>
            <a:pPr lvl="0" algn="l">
              <a:lnSpc>
                <a:spcPct val="150000"/>
              </a:lnSpc>
            </a:pPr>
            <a:r>
              <a:rPr lang="en-US" altLang="x-none" sz="2000" dirty="0">
                <a:solidFill>
                  <a:srgbClr val="02375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4.7</a:t>
            </a:r>
            <a:r>
              <a:rPr lang="zh-CN" altLang="en-US" sz="2000" dirty="0">
                <a:solidFill>
                  <a:srgbClr val="02375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亿条元数据数据库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793428" y="2924081"/>
            <a:ext cx="2609698" cy="865030"/>
          </a:xfrm>
          <a:prstGeom prst="rect">
            <a:avLst/>
          </a:prstGeom>
          <a:solidFill>
            <a:srgbClr val="FFCC00">
              <a:alpha val="100000"/>
            </a:srgbClr>
          </a:solidFill>
          <a:ln w="9525">
            <a:noFill/>
            <a:miter/>
          </a:ln>
        </p:spPr>
        <p:txBody>
          <a:bodyPr vert="horz" wrap="none" anchor="ctr"/>
          <a:lstStyle/>
          <a:p>
            <a:pPr lvl="0" algn="l">
              <a:lnSpc>
                <a:spcPct val="150000"/>
              </a:lnSpc>
            </a:pPr>
            <a:r>
              <a:rPr lang="en-US" altLang="zh-CN" sz="2000" dirty="0">
                <a:solidFill>
                  <a:srgbClr val="02375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000" dirty="0">
                <a:solidFill>
                  <a:srgbClr val="02375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每篇文章的馆藏信息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08376" y="4057766"/>
            <a:ext cx="3404865" cy="863760"/>
          </a:xfrm>
          <a:prstGeom prst="rect">
            <a:avLst/>
          </a:prstGeom>
          <a:solidFill>
            <a:srgbClr val="FFCC00">
              <a:alpha val="100000"/>
            </a:srgbClr>
          </a:solidFill>
          <a:ln w="9525">
            <a:noFill/>
            <a:miter/>
          </a:ln>
        </p:spPr>
        <p:txBody>
          <a:bodyPr vert="horz" wrap="none" anchor="ctr"/>
          <a:lstStyle/>
          <a:p>
            <a:pPr lvl="0" algn="l">
              <a:lnSpc>
                <a:spcPct val="150000"/>
              </a:lnSpc>
            </a:pPr>
            <a:r>
              <a:rPr lang="zh-CN" altLang="en-US" sz="2000" dirty="0">
                <a:solidFill>
                  <a:srgbClr val="02375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每篇文章在数据库的链接地址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337089" y="4057766"/>
            <a:ext cx="2081915" cy="863760"/>
          </a:xfrm>
          <a:prstGeom prst="rect">
            <a:avLst/>
          </a:prstGeom>
          <a:solidFill>
            <a:srgbClr val="FFCC00">
              <a:alpha val="100000"/>
            </a:srgbClr>
          </a:solidFill>
          <a:ln w="9525">
            <a:noFill/>
            <a:miter/>
          </a:ln>
        </p:spPr>
        <p:txBody>
          <a:bodyPr vert="horz" wrap="none" anchor="ctr"/>
          <a:lstStyle/>
          <a:p>
            <a:pPr marL="0" lvl="0" indent="0" algn="ctr">
              <a:lnSpc>
                <a:spcPct val="110000"/>
              </a:lnSpc>
            </a:pPr>
            <a:endParaRPr lang="zh-CN" altLang="en-US" sz="2000" dirty="0">
              <a:solidFill>
                <a:srgbClr val="02375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0" indent="0" algn="ctr">
              <a:lnSpc>
                <a:spcPct val="110000"/>
              </a:lnSpc>
            </a:pPr>
            <a:r>
              <a:rPr lang="zh-CN" altLang="en-US" sz="2000" dirty="0">
                <a:solidFill>
                  <a:srgbClr val="02375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图书馆云服务架构</a:t>
            </a:r>
          </a:p>
          <a:p>
            <a:pPr marL="0" lvl="0" indent="0" algn="ctr"/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303" name="云形标注 2"/>
          <p:cNvSpPr/>
          <p:nvPr/>
        </p:nvSpPr>
        <p:spPr>
          <a:xfrm>
            <a:off x="6153144" y="1332477"/>
            <a:ext cx="3214092" cy="1841047"/>
          </a:xfrm>
          <a:prstGeom prst="cloudCallout">
            <a:avLst>
              <a:gd name="adj1" fmla="val -71255"/>
              <a:gd name="adj2" fmla="val 43523"/>
            </a:avLst>
          </a:prstGeom>
          <a:gradFill rotWithShape="1">
            <a:gsLst>
              <a:gs pos="0">
                <a:srgbClr val="B0CDF4">
                  <a:alpha val="100000"/>
                </a:srgbClr>
              </a:gs>
              <a:gs pos="50000">
                <a:srgbClr val="A1C2F1">
                  <a:alpha val="100000"/>
                </a:srgbClr>
              </a:gs>
              <a:gs pos="100000">
                <a:srgbClr val="90BAF2">
                  <a:alpha val="100000"/>
                </a:srgbClr>
              </a:gs>
            </a:gsLst>
            <a:lin ang="5400000" scaled="1"/>
            <a:tileRect/>
          </a:gradFill>
          <a:ln w="63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lvl="0">
              <a:spcBef>
                <a:spcPct val="50000"/>
              </a:spcBef>
              <a:buChar char="•"/>
            </a:pPr>
            <a:endParaRPr lang="zh-CN" altLang="en-US" sz="15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>
              <a:spcBef>
                <a:spcPct val="50000"/>
              </a:spcBef>
              <a:buChar char="•"/>
            </a:pPr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中文期刊</a:t>
            </a:r>
            <a:r>
              <a:rPr lang="en-US" altLang="x-none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8100</a:t>
            </a:r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万篇</a:t>
            </a:r>
            <a:endParaRPr lang="en-US" altLang="x-none" sz="15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>
              <a:spcBef>
                <a:spcPct val="50000"/>
              </a:spcBef>
              <a:buChar char="•"/>
            </a:pPr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中文学位论文</a:t>
            </a:r>
            <a:r>
              <a:rPr lang="en-US" altLang="x-none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386</a:t>
            </a:r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万篇</a:t>
            </a:r>
            <a:endParaRPr lang="en-US" altLang="x-none" sz="15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>
              <a:spcBef>
                <a:spcPct val="50000"/>
              </a:spcBef>
              <a:buChar char="•"/>
            </a:pPr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外文期刊</a:t>
            </a:r>
            <a:r>
              <a:rPr lang="en-US" altLang="x-none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1.6</a:t>
            </a:r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亿篇</a:t>
            </a:r>
          </a:p>
          <a:p>
            <a:pPr lvl="0">
              <a:spcBef>
                <a:spcPct val="50000"/>
              </a:spcBef>
              <a:buChar char="•"/>
            </a:pPr>
            <a:endParaRPr lang="zh-CN" altLang="en-US" sz="15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2292" name="组合 1"/>
          <p:cNvGrpSpPr/>
          <p:nvPr/>
        </p:nvGrpSpPr>
        <p:grpSpPr>
          <a:xfrm>
            <a:off x="7019205" y="4892946"/>
            <a:ext cx="3137481" cy="1887569"/>
            <a:chOff x="266" y="515958"/>
            <a:chExt cx="2628952" cy="2655536"/>
          </a:xfrm>
        </p:grpSpPr>
        <p:sp>
          <p:nvSpPr>
            <p:cNvPr id="7" name="Rectangle 4"/>
            <p:cNvSpPr/>
            <p:nvPr/>
          </p:nvSpPr>
          <p:spPr>
            <a:xfrm rot="-5400000">
              <a:off x="-280408" y="855039"/>
              <a:ext cx="2597129" cy="20357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lIns="1166075" anchor="ctr"/>
            <a:lstStyle/>
            <a:p>
              <a:pPr lvl="0">
                <a:lnSpc>
                  <a:spcPct val="150000"/>
                </a:lnSpc>
              </a:pPr>
              <a:endParaRPr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293" name="AutoShape 6"/>
            <p:cNvSpPr/>
            <p:nvPr/>
          </p:nvSpPr>
          <p:spPr>
            <a:xfrm rot="-5400000" flipV="1">
              <a:off x="1061115" y="1806920"/>
              <a:ext cx="1345880" cy="519026"/>
            </a:xfrm>
            <a:prstGeom prst="cube">
              <a:avLst>
                <a:gd name="adj" fmla="val 23792"/>
              </a:avLst>
            </a:prstGeom>
            <a:gradFill rotWithShape="1">
              <a:gsLst>
                <a:gs pos="0">
                  <a:srgbClr val="CE5F0C"/>
                </a:gs>
                <a:gs pos="100000">
                  <a:srgbClr val="452004"/>
                </a:gs>
              </a:gsLst>
              <a:lin ang="0" scaled="1"/>
              <a:tileRect/>
            </a:gradFill>
            <a:ln w="9525">
              <a:noFill/>
              <a:miter/>
            </a:ln>
          </p:spPr>
          <p:txBody>
            <a:bodyPr rot="10800000" wrap="none" anchor="ctr"/>
            <a:lstStyle/>
            <a:p>
              <a:pPr lvl="0"/>
              <a:endParaRPr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294" name="AutoShape 7"/>
            <p:cNvSpPr/>
            <p:nvPr/>
          </p:nvSpPr>
          <p:spPr>
            <a:xfrm rot="-5400000" flipV="1">
              <a:off x="1372972" y="939546"/>
              <a:ext cx="722141" cy="519026"/>
            </a:xfrm>
            <a:prstGeom prst="cube">
              <a:avLst>
                <a:gd name="adj" fmla="val 23792"/>
              </a:avLst>
            </a:prstGeom>
            <a:gradFill rotWithShape="1">
              <a:gsLst>
                <a:gs pos="0">
                  <a:srgbClr val="434C0B"/>
                </a:gs>
                <a:gs pos="100000">
                  <a:srgbClr val="93A719"/>
                </a:gs>
              </a:gsLst>
              <a:lin ang="0" scaled="1"/>
              <a:tileRect/>
            </a:gradFill>
            <a:ln w="9525">
              <a:noFill/>
              <a:miter/>
            </a:ln>
          </p:spPr>
          <p:txBody>
            <a:bodyPr rot="10800000" wrap="none" anchor="ctr"/>
            <a:lstStyle/>
            <a:p>
              <a:pPr lvl="0"/>
              <a:endParaRPr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295" name="AutoShape 12"/>
            <p:cNvSpPr/>
            <p:nvPr/>
          </p:nvSpPr>
          <p:spPr>
            <a:xfrm rot="-5400000" flipV="1">
              <a:off x="465859" y="2240193"/>
              <a:ext cx="503118" cy="504741"/>
            </a:xfrm>
            <a:prstGeom prst="cube">
              <a:avLst>
                <a:gd name="adj" fmla="val 23792"/>
              </a:avLst>
            </a:prstGeom>
            <a:gradFill rotWithShape="1">
              <a:gsLst>
                <a:gs pos="0">
                  <a:srgbClr val="CE5F0C"/>
                </a:gs>
                <a:gs pos="100000">
                  <a:srgbClr val="452004"/>
                </a:gs>
              </a:gsLst>
              <a:lin ang="0" scaled="1"/>
              <a:tileRect/>
            </a:gradFill>
            <a:ln w="9525">
              <a:noFill/>
              <a:miter/>
            </a:ln>
          </p:spPr>
          <p:txBody>
            <a:bodyPr rot="10800000" wrap="none" anchor="ctr"/>
            <a:lstStyle/>
            <a:p>
              <a:pPr lvl="0"/>
              <a:endParaRPr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296" name="AutoShape 13"/>
            <p:cNvSpPr/>
            <p:nvPr/>
          </p:nvSpPr>
          <p:spPr>
            <a:xfrm rot="-5400000" flipV="1">
              <a:off x="489666" y="1883092"/>
              <a:ext cx="460266" cy="499979"/>
            </a:xfrm>
            <a:prstGeom prst="cube">
              <a:avLst>
                <a:gd name="adj" fmla="val 23792"/>
              </a:avLst>
            </a:prstGeom>
            <a:gradFill rotWithShape="1">
              <a:gsLst>
                <a:gs pos="0">
                  <a:srgbClr val="323808"/>
                </a:gs>
                <a:gs pos="100000">
                  <a:srgbClr val="93A719"/>
                </a:gs>
              </a:gsLst>
              <a:lin ang="0" scaled="1"/>
              <a:tileRect/>
            </a:gradFill>
            <a:ln w="9525">
              <a:noFill/>
              <a:miter/>
            </a:ln>
          </p:spPr>
          <p:txBody>
            <a:bodyPr rot="10800000" wrap="none" anchor="ctr"/>
            <a:lstStyle/>
            <a:p>
              <a:pPr lvl="0"/>
              <a:endParaRPr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297" name="Freeform 14"/>
            <p:cNvSpPr/>
            <p:nvPr/>
          </p:nvSpPr>
          <p:spPr>
            <a:xfrm flipH="1">
              <a:off x="358013" y="1161970"/>
              <a:ext cx="1586202" cy="812349"/>
            </a:xfrm>
            <a:custGeom>
              <a:avLst/>
              <a:gdLst/>
              <a:ahLst/>
              <a:cxnLst>
                <a:cxn ang="0">
                  <a:pos x="206673" y="495704"/>
                </a:cxn>
                <a:cxn ang="0">
                  <a:pos x="940365" y="1626530"/>
                </a:cxn>
                <a:cxn ang="0">
                  <a:pos x="2164905" y="1673002"/>
                </a:cxn>
                <a:cxn ang="0">
                  <a:pos x="3022600" y="2432050"/>
                </a:cxn>
                <a:cxn ang="0">
                  <a:pos x="2216574" y="1590385"/>
                </a:cxn>
                <a:cxn ang="0">
                  <a:pos x="1033368" y="1492277"/>
                </a:cxn>
                <a:cxn ang="0">
                  <a:pos x="408180" y="361451"/>
                </a:cxn>
                <a:cxn ang="0">
                  <a:pos x="609687" y="222034"/>
                </a:cxn>
                <a:cxn ang="0">
                  <a:pos x="10334" y="0"/>
                </a:cxn>
                <a:cxn ang="0">
                  <a:pos x="0" y="676430"/>
                </a:cxn>
                <a:cxn ang="0">
                  <a:pos x="206673" y="495704"/>
                </a:cxn>
              </a:cxnLst>
              <a:rect l="0" t="0" r="0" b="0"/>
              <a:pathLst>
                <a:path w="1755" h="1413">
                  <a:moveTo>
                    <a:pt x="120" y="288"/>
                  </a:moveTo>
                  <a:lnTo>
                    <a:pt x="546" y="945"/>
                  </a:lnTo>
                  <a:lnTo>
                    <a:pt x="1257" y="972"/>
                  </a:lnTo>
                  <a:lnTo>
                    <a:pt x="1755" y="1413"/>
                  </a:lnTo>
                  <a:lnTo>
                    <a:pt x="1287" y="924"/>
                  </a:lnTo>
                  <a:lnTo>
                    <a:pt x="600" y="867"/>
                  </a:lnTo>
                  <a:lnTo>
                    <a:pt x="237" y="210"/>
                  </a:lnTo>
                  <a:lnTo>
                    <a:pt x="354" y="129"/>
                  </a:lnTo>
                  <a:lnTo>
                    <a:pt x="6" y="0"/>
                  </a:lnTo>
                  <a:lnTo>
                    <a:pt x="0" y="393"/>
                  </a:lnTo>
                  <a:lnTo>
                    <a:pt x="120" y="288"/>
                  </a:lnTo>
                  <a:close/>
                </a:path>
              </a:pathLst>
            </a:custGeom>
            <a:solidFill>
              <a:srgbClr val="FF0000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2298" name="TextBox 37"/>
            <p:cNvSpPr/>
            <p:nvPr/>
          </p:nvSpPr>
          <p:spPr>
            <a:xfrm>
              <a:off x="279900" y="2709406"/>
              <a:ext cx="853298" cy="40379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单个馆</a:t>
              </a:r>
              <a:endParaRPr lang="zh-CN" altLang="en-US" sz="13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299" name="TextBox 38"/>
            <p:cNvSpPr/>
            <p:nvPr/>
          </p:nvSpPr>
          <p:spPr>
            <a:xfrm>
              <a:off x="249316" y="1307083"/>
              <a:ext cx="988742" cy="59497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/>
              <a:r>
                <a:rPr lang="zh-CN" altLang="en-US" sz="105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资源量</a:t>
              </a:r>
            </a:p>
            <a:p>
              <a:pPr lvl="0"/>
              <a:r>
                <a:rPr lang="zh-CN" altLang="en-US" sz="105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非常有限</a:t>
              </a:r>
            </a:p>
          </p:txBody>
        </p:sp>
        <p:sp>
          <p:nvSpPr>
            <p:cNvPr id="12300" name="TextBox 39"/>
            <p:cNvSpPr/>
            <p:nvPr/>
          </p:nvSpPr>
          <p:spPr>
            <a:xfrm>
              <a:off x="1440159" y="2730383"/>
              <a:ext cx="616271" cy="36984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/>
              <a:r>
                <a:rPr lang="zh-CN" altLang="en-US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百链</a:t>
              </a:r>
              <a:endParaRPr lang="zh-CN" altLang="en-US" sz="13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301" name="TextBox 40"/>
            <p:cNvSpPr/>
            <p:nvPr/>
          </p:nvSpPr>
          <p:spPr>
            <a:xfrm>
              <a:off x="1170654" y="515958"/>
              <a:ext cx="1458564" cy="36984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>
                <a:buNone/>
              </a:pPr>
              <a:r>
                <a:rPr lang="en-US" altLang="x-none" sz="105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4.7</a:t>
              </a:r>
              <a:r>
                <a:rPr lang="zh-CN" altLang="en-US" sz="105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亿条元数据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1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13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3" grpId="0" bldLvl="0" animBg="1"/>
      <p:bldP spid="12303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QQ截图201601311854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746" y="1584618"/>
            <a:ext cx="8257164" cy="4889770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-15875" y="-5715"/>
            <a:ext cx="11496040" cy="6885305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图片 235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" y="-12065"/>
            <a:ext cx="11547475" cy="67945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3558" name="圆角矩形 23557"/>
          <p:cNvSpPr/>
          <p:nvPr/>
        </p:nvSpPr>
        <p:spPr>
          <a:xfrm>
            <a:off x="2063750" y="2005330"/>
            <a:ext cx="5573395" cy="4777105"/>
          </a:xfrm>
          <a:prstGeom prst="roundRect">
            <a:avLst>
              <a:gd name="adj" fmla="val 16667"/>
            </a:avLst>
          </a:prstGeom>
          <a:solidFill>
            <a:schemeClr val="accent1">
              <a:alpha val="48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vl="0"/>
            <a:endParaRPr lang="zh-CN" altLang="en-US"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59" name="圆角矩形 23558"/>
          <p:cNvSpPr/>
          <p:nvPr/>
        </p:nvSpPr>
        <p:spPr>
          <a:xfrm>
            <a:off x="-3810" y="2093595"/>
            <a:ext cx="1840865" cy="4689475"/>
          </a:xfrm>
          <a:prstGeom prst="roundRect">
            <a:avLst>
              <a:gd name="adj" fmla="val 16667"/>
            </a:avLst>
          </a:prstGeom>
          <a:solidFill>
            <a:schemeClr val="accent1">
              <a:alpha val="42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vl="0"/>
            <a:endParaRPr lang="zh-CN" altLang="en-US"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0" name="圆角矩形 23559"/>
          <p:cNvSpPr/>
          <p:nvPr/>
        </p:nvSpPr>
        <p:spPr>
          <a:xfrm>
            <a:off x="8475345" y="2412365"/>
            <a:ext cx="2865755" cy="875665"/>
          </a:xfrm>
          <a:prstGeom prst="roundRect">
            <a:avLst>
              <a:gd name="adj" fmla="val 16667"/>
            </a:avLst>
          </a:prstGeom>
          <a:solidFill>
            <a:srgbClr val="FF0000">
              <a:alpha val="21999"/>
            </a:srgb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vl="0"/>
            <a:endParaRPr lang="zh-CN" altLang="en-US"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1" name="圆角矩形 23560"/>
          <p:cNvSpPr/>
          <p:nvPr/>
        </p:nvSpPr>
        <p:spPr>
          <a:xfrm>
            <a:off x="8475345" y="3287395"/>
            <a:ext cx="2865120" cy="3582670"/>
          </a:xfrm>
          <a:prstGeom prst="roundRect">
            <a:avLst>
              <a:gd name="adj" fmla="val 16667"/>
            </a:avLst>
          </a:prstGeom>
          <a:solidFill>
            <a:schemeClr val="accent1">
              <a:alpha val="29999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vl="0"/>
            <a:endParaRPr lang="zh-CN" altLang="en-US"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2" name="圆角矩形标注 23561"/>
          <p:cNvSpPr/>
          <p:nvPr/>
        </p:nvSpPr>
        <p:spPr>
          <a:xfrm>
            <a:off x="4179874" y="2220649"/>
            <a:ext cx="2629387" cy="46443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1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点击题名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2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211</Words>
  <Application>WPS 演示</Application>
  <PresentationFormat>自定义</PresentationFormat>
  <Paragraphs>61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宋体</vt:lpstr>
      <vt:lpstr>微软雅黑</vt:lpstr>
      <vt:lpstr>Calibri</vt:lpstr>
      <vt:lpstr>Arial Narrow</vt:lpstr>
      <vt:lpstr>幼圆</vt:lpstr>
      <vt:lpstr>Times New Roman</vt:lpstr>
      <vt:lpstr>Office 主题​​</vt:lpstr>
      <vt:lpstr>百链云图书馆</vt:lpstr>
      <vt:lpstr>纸质图书馆建设…….</vt:lpstr>
      <vt:lpstr>理想与现实的矛盾</vt:lpstr>
      <vt:lpstr>加入百链！打破传统数字图书馆建设</vt:lpstr>
      <vt:lpstr>标题</vt:lpstr>
      <vt:lpstr>标题</vt:lpstr>
      <vt:lpstr>标题</vt:lpstr>
      <vt:lpstr>幻灯片 8</vt:lpstr>
      <vt:lpstr>幻灯片 9</vt:lpstr>
      <vt:lpstr>幻灯片 10</vt:lpstr>
      <vt:lpstr>幻灯片 11</vt:lpstr>
      <vt:lpstr>幻灯片 12</vt:lpstr>
      <vt:lpstr>幻灯片 13</vt:lpstr>
    </vt:vector>
  </TitlesOfParts>
  <Company>微软中国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11.18</dc:title>
  <dc:creator>微软用户</dc:creator>
  <cp:lastModifiedBy>User</cp:lastModifiedBy>
  <cp:revision>273</cp:revision>
  <dcterms:created xsi:type="dcterms:W3CDTF">2015-11-08T02:29:00Z</dcterms:created>
  <dcterms:modified xsi:type="dcterms:W3CDTF">2018-04-09T05:45:45Z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2052-10.1.0.6877</vt:lpwstr>
  </property>
</Properties>
</file>