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9" r:id="rId4"/>
    <p:sldId id="262" r:id="rId5"/>
    <p:sldId id="280" r:id="rId6"/>
    <p:sldId id="272" r:id="rId7"/>
    <p:sldId id="263" r:id="rId8"/>
    <p:sldId id="264" r:id="rId9"/>
    <p:sldId id="27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E07"/>
    <a:srgbClr val="023D89"/>
    <a:srgbClr val="FCCD15"/>
    <a:srgbClr val="C200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2430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-70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5F58-2586-4E22-A4A8-4954B25616AA}" type="datetimeFigureOut">
              <a:rPr lang="zh-CN" altLang="en-US" smtClean="0"/>
              <a:pPr/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1126-5B44-44A3-8FE8-AF0F4496A9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920" y="47616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建设巩固国防和强大军队</a:t>
            </a:r>
            <a:endParaRPr lang="zh-CN" altLang="en-US" sz="4400" b="1" dirty="0"/>
          </a:p>
        </p:txBody>
      </p:sp>
      <p:pic>
        <p:nvPicPr>
          <p:cNvPr id="3" name="杨善波-强军战歌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94915.140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4329" y="6209549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8320" y="483108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商学院：</a:t>
            </a:r>
            <a:r>
              <a:rPr lang="en-US" altLang="zh-CN" sz="2800" dirty="0" smtClean="0"/>
              <a:t>1630501</a:t>
            </a:r>
            <a:r>
              <a:rPr lang="zh-CN" altLang="en-US" sz="2800" dirty="0" smtClean="0"/>
              <a:t>班</a:t>
            </a:r>
            <a:endParaRPr lang="en-US" altLang="zh-CN" sz="2800" dirty="0" smtClean="0"/>
          </a:p>
          <a:p>
            <a:r>
              <a:rPr lang="zh-CN" altLang="en-US" sz="2800" dirty="0" smtClean="0"/>
              <a:t>主讲人：王阳</a:t>
            </a:r>
            <a:endParaRPr lang="en-US" altLang="zh-CN" sz="2800" dirty="0" smtClean="0"/>
          </a:p>
          <a:p>
            <a:r>
              <a:rPr lang="zh-CN" altLang="en-US" sz="2800" dirty="0" smtClean="0"/>
              <a:t>助讲</a:t>
            </a:r>
            <a:r>
              <a:rPr lang="zh-CN" altLang="en-US" sz="2800" dirty="0" smtClean="0"/>
              <a:t>人：戴海鑫  斯琪飞  崔恒阳</a:t>
            </a:r>
            <a:endParaRPr lang="en-US" altLang="zh-CN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640" y="1269335"/>
            <a:ext cx="8564880" cy="536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4"/>
          <p:cNvSpPr txBox="1"/>
          <p:nvPr/>
        </p:nvSpPr>
        <p:spPr>
          <a:xfrm>
            <a:off x="7564876" y="3993452"/>
            <a:ext cx="421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119" y="3784299"/>
            <a:ext cx="4937761" cy="295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557" y="3784299"/>
            <a:ext cx="4914662" cy="295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171" y="491552"/>
            <a:ext cx="4612392" cy="307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438" y="672146"/>
            <a:ext cx="4739642" cy="289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349" y="1373434"/>
            <a:ext cx="3094992" cy="1840264"/>
          </a:xfrm>
          <a:custGeom>
            <a:avLst/>
            <a:gdLst>
              <a:gd name="connsiteX0" fmla="*/ 494915 w 2296403"/>
              <a:gd name="connsiteY0" fmla="*/ 0 h 1979658"/>
              <a:gd name="connsiteX1" fmla="*/ 1801489 w 2296403"/>
              <a:gd name="connsiteY1" fmla="*/ 0 h 1979658"/>
              <a:gd name="connsiteX2" fmla="*/ 2296403 w 2296403"/>
              <a:gd name="connsiteY2" fmla="*/ 989829 h 1979658"/>
              <a:gd name="connsiteX3" fmla="*/ 1801489 w 2296403"/>
              <a:gd name="connsiteY3" fmla="*/ 1979658 h 1979658"/>
              <a:gd name="connsiteX4" fmla="*/ 494915 w 2296403"/>
              <a:gd name="connsiteY4" fmla="*/ 1979658 h 1979658"/>
              <a:gd name="connsiteX5" fmla="*/ 0 w 2296403"/>
              <a:gd name="connsiteY5" fmla="*/ 989829 h 19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403" h="1979658">
                <a:moveTo>
                  <a:pt x="494915" y="0"/>
                </a:moveTo>
                <a:lnTo>
                  <a:pt x="1801489" y="0"/>
                </a:lnTo>
                <a:lnTo>
                  <a:pt x="2296403" y="989829"/>
                </a:lnTo>
                <a:lnTo>
                  <a:pt x="1801489" y="1979658"/>
                </a:lnTo>
                <a:lnTo>
                  <a:pt x="494915" y="1979658"/>
                </a:lnTo>
                <a:lnTo>
                  <a:pt x="0" y="989829"/>
                </a:lnTo>
                <a:close/>
              </a:path>
            </a:pathLst>
          </a:custGeom>
          <a:ln w="76200">
            <a:solidFill>
              <a:srgbClr val="023D89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105" y="2615923"/>
            <a:ext cx="3109939" cy="2060334"/>
          </a:xfrm>
          <a:custGeom>
            <a:avLst/>
            <a:gdLst>
              <a:gd name="connsiteX0" fmla="*/ 494915 w 2296403"/>
              <a:gd name="connsiteY0" fmla="*/ 0 h 1979658"/>
              <a:gd name="connsiteX1" fmla="*/ 1801489 w 2296403"/>
              <a:gd name="connsiteY1" fmla="*/ 0 h 1979658"/>
              <a:gd name="connsiteX2" fmla="*/ 2296403 w 2296403"/>
              <a:gd name="connsiteY2" fmla="*/ 989829 h 1979658"/>
              <a:gd name="connsiteX3" fmla="*/ 1801489 w 2296403"/>
              <a:gd name="connsiteY3" fmla="*/ 1979658 h 1979658"/>
              <a:gd name="connsiteX4" fmla="*/ 494915 w 2296403"/>
              <a:gd name="connsiteY4" fmla="*/ 1979658 h 1979658"/>
              <a:gd name="connsiteX5" fmla="*/ 0 w 2296403"/>
              <a:gd name="connsiteY5" fmla="*/ 989829 h 19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403" h="1979658">
                <a:moveTo>
                  <a:pt x="494915" y="0"/>
                </a:moveTo>
                <a:lnTo>
                  <a:pt x="1801489" y="0"/>
                </a:lnTo>
                <a:lnTo>
                  <a:pt x="2296403" y="989829"/>
                </a:lnTo>
                <a:lnTo>
                  <a:pt x="1801489" y="1979658"/>
                </a:lnTo>
                <a:lnTo>
                  <a:pt x="494915" y="1979658"/>
                </a:lnTo>
                <a:lnTo>
                  <a:pt x="0" y="989829"/>
                </a:lnTo>
                <a:close/>
              </a:path>
            </a:pathLst>
          </a:custGeom>
          <a:ln w="76200">
            <a:solidFill>
              <a:srgbClr val="FCCD15"/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1044" y="1129463"/>
            <a:ext cx="3005115" cy="2012354"/>
          </a:xfrm>
          <a:custGeom>
            <a:avLst/>
            <a:gdLst>
              <a:gd name="connsiteX0" fmla="*/ 494915 w 2296403"/>
              <a:gd name="connsiteY0" fmla="*/ 0 h 1979658"/>
              <a:gd name="connsiteX1" fmla="*/ 1801489 w 2296403"/>
              <a:gd name="connsiteY1" fmla="*/ 0 h 1979658"/>
              <a:gd name="connsiteX2" fmla="*/ 2296403 w 2296403"/>
              <a:gd name="connsiteY2" fmla="*/ 989829 h 1979658"/>
              <a:gd name="connsiteX3" fmla="*/ 1801489 w 2296403"/>
              <a:gd name="connsiteY3" fmla="*/ 1979658 h 1979658"/>
              <a:gd name="connsiteX4" fmla="*/ 494915 w 2296403"/>
              <a:gd name="connsiteY4" fmla="*/ 1979658 h 1979658"/>
              <a:gd name="connsiteX5" fmla="*/ 0 w 2296403"/>
              <a:gd name="connsiteY5" fmla="*/ 989829 h 19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403" h="1979658">
                <a:moveTo>
                  <a:pt x="494915" y="0"/>
                </a:moveTo>
                <a:lnTo>
                  <a:pt x="1801489" y="0"/>
                </a:lnTo>
                <a:lnTo>
                  <a:pt x="2296403" y="989829"/>
                </a:lnTo>
                <a:lnTo>
                  <a:pt x="1801489" y="1979658"/>
                </a:lnTo>
                <a:lnTo>
                  <a:pt x="494915" y="1979658"/>
                </a:lnTo>
                <a:lnTo>
                  <a:pt x="0" y="989829"/>
                </a:lnTo>
                <a:close/>
              </a:path>
            </a:pathLst>
          </a:custGeom>
          <a:ln w="76200">
            <a:solidFill>
              <a:srgbClr val="C2000A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72" y="4186163"/>
            <a:ext cx="3145857" cy="2095927"/>
          </a:xfrm>
          <a:custGeom>
            <a:avLst/>
            <a:gdLst>
              <a:gd name="connsiteX0" fmla="*/ 494915 w 2296403"/>
              <a:gd name="connsiteY0" fmla="*/ 0 h 1979658"/>
              <a:gd name="connsiteX1" fmla="*/ 1801489 w 2296403"/>
              <a:gd name="connsiteY1" fmla="*/ 0 h 1979658"/>
              <a:gd name="connsiteX2" fmla="*/ 2296403 w 2296403"/>
              <a:gd name="connsiteY2" fmla="*/ 989829 h 1979658"/>
              <a:gd name="connsiteX3" fmla="*/ 1801489 w 2296403"/>
              <a:gd name="connsiteY3" fmla="*/ 1979658 h 1979658"/>
              <a:gd name="connsiteX4" fmla="*/ 494915 w 2296403"/>
              <a:gd name="connsiteY4" fmla="*/ 1979658 h 1979658"/>
              <a:gd name="connsiteX5" fmla="*/ 0 w 2296403"/>
              <a:gd name="connsiteY5" fmla="*/ 989829 h 19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403" h="1979658">
                <a:moveTo>
                  <a:pt x="494915" y="0"/>
                </a:moveTo>
                <a:lnTo>
                  <a:pt x="1801489" y="0"/>
                </a:lnTo>
                <a:lnTo>
                  <a:pt x="2296403" y="989829"/>
                </a:lnTo>
                <a:lnTo>
                  <a:pt x="1801489" y="1979658"/>
                </a:lnTo>
                <a:lnTo>
                  <a:pt x="494915" y="1979658"/>
                </a:lnTo>
                <a:lnTo>
                  <a:pt x="0" y="989829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502" y="4348967"/>
            <a:ext cx="3186577" cy="1770320"/>
          </a:xfrm>
          <a:custGeom>
            <a:avLst/>
            <a:gdLst>
              <a:gd name="connsiteX0" fmla="*/ 494915 w 2296403"/>
              <a:gd name="connsiteY0" fmla="*/ 0 h 1979658"/>
              <a:gd name="connsiteX1" fmla="*/ 1801489 w 2296403"/>
              <a:gd name="connsiteY1" fmla="*/ 0 h 1979658"/>
              <a:gd name="connsiteX2" fmla="*/ 2296403 w 2296403"/>
              <a:gd name="connsiteY2" fmla="*/ 989829 h 1979658"/>
              <a:gd name="connsiteX3" fmla="*/ 1801489 w 2296403"/>
              <a:gd name="connsiteY3" fmla="*/ 1979658 h 1979658"/>
              <a:gd name="connsiteX4" fmla="*/ 494915 w 2296403"/>
              <a:gd name="connsiteY4" fmla="*/ 1979658 h 1979658"/>
              <a:gd name="connsiteX5" fmla="*/ 0 w 2296403"/>
              <a:gd name="connsiteY5" fmla="*/ 989829 h 19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403" h="1979658">
                <a:moveTo>
                  <a:pt x="494915" y="0"/>
                </a:moveTo>
                <a:lnTo>
                  <a:pt x="1801489" y="0"/>
                </a:lnTo>
                <a:lnTo>
                  <a:pt x="2296403" y="989829"/>
                </a:lnTo>
                <a:lnTo>
                  <a:pt x="1801489" y="1979658"/>
                </a:lnTo>
                <a:lnTo>
                  <a:pt x="494915" y="1979658"/>
                </a:lnTo>
                <a:lnTo>
                  <a:pt x="0" y="989829"/>
                </a:lnTo>
                <a:close/>
              </a:path>
            </a:pathLst>
          </a:custGeom>
          <a:ln w="76200">
            <a:solidFill>
              <a:srgbClr val="023D89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8294" y="2327255"/>
            <a:ext cx="10620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巩固国防和强大军队是国家安全的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重要保障！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535680" y="157854"/>
            <a:ext cx="5164951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中共“十九大”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63774" y="1745856"/>
            <a:ext cx="8528226" cy="3372821"/>
            <a:chOff x="596075" y="2001796"/>
            <a:chExt cx="8528226" cy="3372821"/>
          </a:xfrm>
        </p:grpSpPr>
        <p:sp>
          <p:nvSpPr>
            <p:cNvPr id="11" name="Freeform 5"/>
            <p:cNvSpPr/>
            <p:nvPr/>
          </p:nvSpPr>
          <p:spPr bwMode="auto">
            <a:xfrm>
              <a:off x="3359913" y="2931966"/>
              <a:ext cx="2698750" cy="587375"/>
            </a:xfrm>
            <a:custGeom>
              <a:avLst/>
              <a:gdLst>
                <a:gd name="T0" fmla="*/ 1350 w 1700"/>
                <a:gd name="T1" fmla="*/ 370 h 370"/>
                <a:gd name="T2" fmla="*/ 0 w 1700"/>
                <a:gd name="T3" fmla="*/ 370 h 370"/>
                <a:gd name="T4" fmla="*/ 0 w 1700"/>
                <a:gd name="T5" fmla="*/ 347 h 370"/>
                <a:gd name="T6" fmla="*/ 1340 w 1700"/>
                <a:gd name="T7" fmla="*/ 347 h 370"/>
                <a:gd name="T8" fmla="*/ 1682 w 1700"/>
                <a:gd name="T9" fmla="*/ 0 h 370"/>
                <a:gd name="T10" fmla="*/ 1700 w 1700"/>
                <a:gd name="T11" fmla="*/ 16 h 370"/>
                <a:gd name="T12" fmla="*/ 1350 w 1700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370">
                  <a:moveTo>
                    <a:pt x="1350" y="370"/>
                  </a:moveTo>
                  <a:lnTo>
                    <a:pt x="0" y="370"/>
                  </a:lnTo>
                  <a:lnTo>
                    <a:pt x="0" y="347"/>
                  </a:lnTo>
                  <a:lnTo>
                    <a:pt x="1340" y="347"/>
                  </a:lnTo>
                  <a:lnTo>
                    <a:pt x="1682" y="0"/>
                  </a:lnTo>
                  <a:lnTo>
                    <a:pt x="1700" y="16"/>
                  </a:lnTo>
                  <a:lnTo>
                    <a:pt x="1350" y="370"/>
                  </a:lnTo>
                  <a:close/>
                </a:path>
              </a:pathLst>
            </a:custGeom>
            <a:solidFill>
              <a:srgbClr val="C200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2000A"/>
                </a:solidFill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6107876" y="2001796"/>
              <a:ext cx="2698750" cy="587375"/>
            </a:xfrm>
            <a:custGeom>
              <a:avLst/>
              <a:gdLst>
                <a:gd name="T0" fmla="*/ 1350 w 1700"/>
                <a:gd name="T1" fmla="*/ 370 h 370"/>
                <a:gd name="T2" fmla="*/ 0 w 1700"/>
                <a:gd name="T3" fmla="*/ 370 h 370"/>
                <a:gd name="T4" fmla="*/ 0 w 1700"/>
                <a:gd name="T5" fmla="*/ 347 h 370"/>
                <a:gd name="T6" fmla="*/ 1340 w 1700"/>
                <a:gd name="T7" fmla="*/ 347 h 370"/>
                <a:gd name="T8" fmla="*/ 1682 w 1700"/>
                <a:gd name="T9" fmla="*/ 0 h 370"/>
                <a:gd name="T10" fmla="*/ 1700 w 1700"/>
                <a:gd name="T11" fmla="*/ 16 h 370"/>
                <a:gd name="T12" fmla="*/ 1350 w 1700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370">
                  <a:moveTo>
                    <a:pt x="1350" y="370"/>
                  </a:moveTo>
                  <a:lnTo>
                    <a:pt x="0" y="370"/>
                  </a:lnTo>
                  <a:lnTo>
                    <a:pt x="0" y="347"/>
                  </a:lnTo>
                  <a:lnTo>
                    <a:pt x="1340" y="347"/>
                  </a:lnTo>
                  <a:lnTo>
                    <a:pt x="1682" y="0"/>
                  </a:lnTo>
                  <a:lnTo>
                    <a:pt x="1700" y="16"/>
                  </a:lnTo>
                  <a:lnTo>
                    <a:pt x="1350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6293789" y="2921791"/>
              <a:ext cx="2698750" cy="587375"/>
            </a:xfrm>
            <a:custGeom>
              <a:avLst/>
              <a:gdLst>
                <a:gd name="T0" fmla="*/ 1351 w 1700"/>
                <a:gd name="T1" fmla="*/ 370 h 370"/>
                <a:gd name="T2" fmla="*/ 0 w 1700"/>
                <a:gd name="T3" fmla="*/ 370 h 370"/>
                <a:gd name="T4" fmla="*/ 0 w 1700"/>
                <a:gd name="T5" fmla="*/ 347 h 370"/>
                <a:gd name="T6" fmla="*/ 1341 w 1700"/>
                <a:gd name="T7" fmla="*/ 347 h 370"/>
                <a:gd name="T8" fmla="*/ 1683 w 1700"/>
                <a:gd name="T9" fmla="*/ 0 h 370"/>
                <a:gd name="T10" fmla="*/ 1700 w 1700"/>
                <a:gd name="T11" fmla="*/ 16 h 370"/>
                <a:gd name="T12" fmla="*/ 1351 w 1700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370">
                  <a:moveTo>
                    <a:pt x="1351" y="370"/>
                  </a:moveTo>
                  <a:lnTo>
                    <a:pt x="0" y="370"/>
                  </a:lnTo>
                  <a:lnTo>
                    <a:pt x="0" y="347"/>
                  </a:lnTo>
                  <a:lnTo>
                    <a:pt x="1341" y="347"/>
                  </a:lnTo>
                  <a:lnTo>
                    <a:pt x="1683" y="0"/>
                  </a:lnTo>
                  <a:lnTo>
                    <a:pt x="1700" y="16"/>
                  </a:lnTo>
                  <a:lnTo>
                    <a:pt x="1351" y="370"/>
                  </a:lnTo>
                  <a:close/>
                </a:path>
              </a:pathLst>
            </a:custGeom>
            <a:solidFill>
              <a:srgbClr val="FCC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293789" y="2921791"/>
              <a:ext cx="2698750" cy="587375"/>
            </a:xfrm>
            <a:custGeom>
              <a:avLst/>
              <a:gdLst>
                <a:gd name="T0" fmla="*/ 1351 w 1700"/>
                <a:gd name="T1" fmla="*/ 370 h 370"/>
                <a:gd name="T2" fmla="*/ 0 w 1700"/>
                <a:gd name="T3" fmla="*/ 370 h 370"/>
                <a:gd name="T4" fmla="*/ 0 w 1700"/>
                <a:gd name="T5" fmla="*/ 347 h 370"/>
                <a:gd name="T6" fmla="*/ 1341 w 1700"/>
                <a:gd name="T7" fmla="*/ 347 h 370"/>
                <a:gd name="T8" fmla="*/ 1683 w 1700"/>
                <a:gd name="T9" fmla="*/ 0 h 370"/>
                <a:gd name="T10" fmla="*/ 1700 w 1700"/>
                <a:gd name="T11" fmla="*/ 16 h 370"/>
                <a:gd name="T12" fmla="*/ 1351 w 1700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370">
                  <a:moveTo>
                    <a:pt x="1351" y="370"/>
                  </a:moveTo>
                  <a:lnTo>
                    <a:pt x="0" y="370"/>
                  </a:lnTo>
                  <a:lnTo>
                    <a:pt x="0" y="347"/>
                  </a:lnTo>
                  <a:lnTo>
                    <a:pt x="1341" y="347"/>
                  </a:lnTo>
                  <a:lnTo>
                    <a:pt x="1683" y="0"/>
                  </a:lnTo>
                  <a:lnTo>
                    <a:pt x="1700" y="16"/>
                  </a:lnTo>
                  <a:lnTo>
                    <a:pt x="1351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8832201" y="2780503"/>
              <a:ext cx="292100" cy="296863"/>
            </a:xfrm>
            <a:prstGeom prst="ellipse">
              <a:avLst/>
            </a:prstGeom>
            <a:solidFill>
              <a:srgbClr val="FCC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8876651" y="2823366"/>
              <a:ext cx="204788" cy="209550"/>
            </a:xfrm>
            <a:prstGeom prst="ellipse">
              <a:avLst/>
            </a:prstGeom>
            <a:solidFill>
              <a:srgbClr val="C200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5954063" y="2737640"/>
              <a:ext cx="293688" cy="296863"/>
            </a:xfrm>
            <a:prstGeom prst="ellipse">
              <a:avLst/>
            </a:prstGeom>
            <a:solidFill>
              <a:srgbClr val="C200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6000101" y="2780503"/>
              <a:ext cx="204788" cy="209550"/>
            </a:xfrm>
            <a:prstGeom prst="ellipse">
              <a:avLst/>
            </a:prstGeom>
            <a:solidFill>
              <a:srgbClr val="FCC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596075" y="2921791"/>
              <a:ext cx="2698750" cy="587375"/>
            </a:xfrm>
            <a:custGeom>
              <a:avLst/>
              <a:gdLst>
                <a:gd name="T0" fmla="*/ 1351 w 1700"/>
                <a:gd name="T1" fmla="*/ 370 h 370"/>
                <a:gd name="T2" fmla="*/ 0 w 1700"/>
                <a:gd name="T3" fmla="*/ 370 h 370"/>
                <a:gd name="T4" fmla="*/ 0 w 1700"/>
                <a:gd name="T5" fmla="*/ 347 h 370"/>
                <a:gd name="T6" fmla="*/ 1341 w 1700"/>
                <a:gd name="T7" fmla="*/ 347 h 370"/>
                <a:gd name="T8" fmla="*/ 1683 w 1700"/>
                <a:gd name="T9" fmla="*/ 0 h 370"/>
                <a:gd name="T10" fmla="*/ 1700 w 1700"/>
                <a:gd name="T11" fmla="*/ 16 h 370"/>
                <a:gd name="T12" fmla="*/ 1351 w 1700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370">
                  <a:moveTo>
                    <a:pt x="1351" y="370"/>
                  </a:moveTo>
                  <a:lnTo>
                    <a:pt x="0" y="370"/>
                  </a:lnTo>
                  <a:lnTo>
                    <a:pt x="0" y="347"/>
                  </a:lnTo>
                  <a:lnTo>
                    <a:pt x="1341" y="347"/>
                  </a:lnTo>
                  <a:lnTo>
                    <a:pt x="1683" y="0"/>
                  </a:lnTo>
                  <a:lnTo>
                    <a:pt x="1700" y="16"/>
                  </a:lnTo>
                  <a:lnTo>
                    <a:pt x="1351" y="370"/>
                  </a:lnTo>
                  <a:close/>
                </a:path>
              </a:pathLst>
            </a:custGeom>
            <a:solidFill>
              <a:srgbClr val="FCC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96075" y="2921791"/>
              <a:ext cx="2698750" cy="587375"/>
            </a:xfrm>
            <a:custGeom>
              <a:avLst/>
              <a:gdLst>
                <a:gd name="T0" fmla="*/ 1351 w 1700"/>
                <a:gd name="T1" fmla="*/ 370 h 370"/>
                <a:gd name="T2" fmla="*/ 0 w 1700"/>
                <a:gd name="T3" fmla="*/ 370 h 370"/>
                <a:gd name="T4" fmla="*/ 0 w 1700"/>
                <a:gd name="T5" fmla="*/ 347 h 370"/>
                <a:gd name="T6" fmla="*/ 1341 w 1700"/>
                <a:gd name="T7" fmla="*/ 347 h 370"/>
                <a:gd name="T8" fmla="*/ 1683 w 1700"/>
                <a:gd name="T9" fmla="*/ 0 h 370"/>
                <a:gd name="T10" fmla="*/ 1700 w 1700"/>
                <a:gd name="T11" fmla="*/ 16 h 370"/>
                <a:gd name="T12" fmla="*/ 1351 w 1700"/>
                <a:gd name="T13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370">
                  <a:moveTo>
                    <a:pt x="1351" y="370"/>
                  </a:moveTo>
                  <a:lnTo>
                    <a:pt x="0" y="370"/>
                  </a:lnTo>
                  <a:lnTo>
                    <a:pt x="0" y="347"/>
                  </a:lnTo>
                  <a:lnTo>
                    <a:pt x="1341" y="347"/>
                  </a:lnTo>
                  <a:lnTo>
                    <a:pt x="1683" y="0"/>
                  </a:lnTo>
                  <a:lnTo>
                    <a:pt x="1700" y="16"/>
                  </a:lnTo>
                  <a:lnTo>
                    <a:pt x="1351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3109088" y="2780503"/>
              <a:ext cx="292100" cy="296863"/>
            </a:xfrm>
            <a:prstGeom prst="ellipse">
              <a:avLst/>
            </a:prstGeom>
            <a:solidFill>
              <a:srgbClr val="FCCD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3155125" y="2823366"/>
              <a:ext cx="204788" cy="209550"/>
            </a:xfrm>
            <a:prstGeom prst="ellipse">
              <a:avLst/>
            </a:prstGeom>
            <a:solidFill>
              <a:srgbClr val="C200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0785" y="2049461"/>
              <a:ext cx="21723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FCCD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6600" dirty="0">
                <a:solidFill>
                  <a:srgbClr val="FCCD1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96075" y="3620291"/>
              <a:ext cx="233910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基本实现机械化，信息化建设取得重大进展，战略能力有大的提升。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04921" y="2044670"/>
              <a:ext cx="21723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C2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2035</a:t>
              </a:r>
              <a:endParaRPr lang="zh-CN" altLang="en-US" sz="6600" dirty="0">
                <a:solidFill>
                  <a:srgbClr val="C2000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333846" y="2044670"/>
              <a:ext cx="21723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FCCD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2050</a:t>
              </a:r>
              <a:endParaRPr lang="zh-CN" altLang="en-US" sz="6600" dirty="0">
                <a:solidFill>
                  <a:srgbClr val="FCCD1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463966" y="3620291"/>
              <a:ext cx="23391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基本实现国防和军队现代化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304148" y="3620291"/>
              <a:ext cx="23391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把人民军队全面建成世界一流军队。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-104" y="5543550"/>
            <a:ext cx="12192104" cy="1314450"/>
          </a:xfrm>
          <a:prstGeom prst="rect">
            <a:avLst/>
          </a:prstGeom>
          <a:solidFill>
            <a:srgbClr val="023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56" y="2039543"/>
            <a:ext cx="3348024" cy="2574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35" t="8998" r="7508" b="12615"/>
          <a:stretch>
            <a:fillRect/>
          </a:stretch>
        </p:blipFill>
        <p:spPr>
          <a:xfrm>
            <a:off x="430120" y="1985708"/>
            <a:ext cx="4121240" cy="4121240"/>
          </a:xfrm>
          <a:custGeom>
            <a:avLst/>
            <a:gdLst>
              <a:gd name="connsiteX0" fmla="*/ 2060620 w 4121240"/>
              <a:gd name="connsiteY0" fmla="*/ 0 h 4121240"/>
              <a:gd name="connsiteX1" fmla="*/ 4121240 w 4121240"/>
              <a:gd name="connsiteY1" fmla="*/ 2060620 h 4121240"/>
              <a:gd name="connsiteX2" fmla="*/ 2060620 w 4121240"/>
              <a:gd name="connsiteY2" fmla="*/ 4121240 h 4121240"/>
              <a:gd name="connsiteX3" fmla="*/ 0 w 4121240"/>
              <a:gd name="connsiteY3" fmla="*/ 2060620 h 4121240"/>
              <a:gd name="connsiteX4" fmla="*/ 2060620 w 4121240"/>
              <a:gd name="connsiteY4" fmla="*/ 0 h 412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1240" h="4121240">
                <a:moveTo>
                  <a:pt x="2060620" y="0"/>
                </a:moveTo>
                <a:cubicBezTo>
                  <a:pt x="3198669" y="0"/>
                  <a:pt x="4121240" y="922571"/>
                  <a:pt x="4121240" y="2060620"/>
                </a:cubicBezTo>
                <a:cubicBezTo>
                  <a:pt x="4121240" y="3198669"/>
                  <a:pt x="3198669" y="4121240"/>
                  <a:pt x="2060620" y="4121240"/>
                </a:cubicBezTo>
                <a:cubicBezTo>
                  <a:pt x="922571" y="4121240"/>
                  <a:pt x="0" y="3198669"/>
                  <a:pt x="0" y="2060620"/>
                </a:cubicBezTo>
                <a:cubicBezTo>
                  <a:pt x="0" y="922571"/>
                  <a:pt x="922571" y="0"/>
                  <a:pt x="2060620" y="0"/>
                </a:cubicBezTo>
                <a:close/>
              </a:path>
            </a:pathLst>
          </a:custGeom>
          <a:ln w="127000">
            <a:solidFill>
              <a:schemeClr val="bg1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6870151" y="2767318"/>
            <a:ext cx="3838512" cy="584775"/>
            <a:chOff x="5682812" y="2488822"/>
            <a:chExt cx="3838512" cy="584775"/>
          </a:xfrm>
        </p:grpSpPr>
        <p:sp>
          <p:nvSpPr>
            <p:cNvPr id="37" name="文本框 36"/>
            <p:cNvSpPr txBox="1"/>
            <p:nvPr/>
          </p:nvSpPr>
          <p:spPr>
            <a:xfrm>
              <a:off x="6464077" y="2488822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听党指挥是灵魂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 rot="19074913">
              <a:off x="5682812" y="2539168"/>
              <a:ext cx="484085" cy="484085"/>
              <a:chOff x="5290703" y="1903750"/>
              <a:chExt cx="701945" cy="701945"/>
            </a:xfrm>
          </p:grpSpPr>
          <p:sp>
            <p:nvSpPr>
              <p:cNvPr id="44" name="五角星 43"/>
              <p:cNvSpPr/>
              <p:nvPr/>
            </p:nvSpPr>
            <p:spPr>
              <a:xfrm>
                <a:off x="5290703" y="1903750"/>
                <a:ext cx="701945" cy="701945"/>
              </a:xfrm>
              <a:prstGeom prst="star5">
                <a:avLst/>
              </a:prstGeom>
              <a:solidFill>
                <a:srgbClr val="C2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五角星 44"/>
              <p:cNvSpPr/>
              <p:nvPr/>
            </p:nvSpPr>
            <p:spPr>
              <a:xfrm>
                <a:off x="5488925" y="2111257"/>
                <a:ext cx="309093" cy="309093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燕尾形 7"/>
          <p:cNvSpPr/>
          <p:nvPr/>
        </p:nvSpPr>
        <p:spPr>
          <a:xfrm>
            <a:off x="4936072" y="3059706"/>
            <a:ext cx="1421954" cy="2105125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870688" y="3773357"/>
            <a:ext cx="3838512" cy="584775"/>
            <a:chOff x="5682812" y="2488822"/>
            <a:chExt cx="3838512" cy="584775"/>
          </a:xfrm>
        </p:grpSpPr>
        <p:sp>
          <p:nvSpPr>
            <p:cNvPr id="59" name="文本框 58"/>
            <p:cNvSpPr txBox="1"/>
            <p:nvPr/>
          </p:nvSpPr>
          <p:spPr>
            <a:xfrm>
              <a:off x="6464077" y="2488822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能打胜仗是核心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 rot="19074913">
              <a:off x="5682812" y="2539168"/>
              <a:ext cx="484085" cy="484085"/>
              <a:chOff x="5290703" y="1903750"/>
              <a:chExt cx="701945" cy="701945"/>
            </a:xfrm>
          </p:grpSpPr>
          <p:sp>
            <p:nvSpPr>
              <p:cNvPr id="61" name="五角星 60"/>
              <p:cNvSpPr/>
              <p:nvPr/>
            </p:nvSpPr>
            <p:spPr>
              <a:xfrm>
                <a:off x="5290703" y="1903750"/>
                <a:ext cx="701945" cy="701945"/>
              </a:xfrm>
              <a:prstGeom prst="star5">
                <a:avLst/>
              </a:prstGeom>
              <a:solidFill>
                <a:srgbClr val="C2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五角星 61"/>
              <p:cNvSpPr/>
              <p:nvPr/>
            </p:nvSpPr>
            <p:spPr>
              <a:xfrm>
                <a:off x="5488925" y="2111257"/>
                <a:ext cx="309093" cy="309093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870688" y="4825453"/>
            <a:ext cx="3838512" cy="584775"/>
            <a:chOff x="5682812" y="2488822"/>
            <a:chExt cx="3838512" cy="584775"/>
          </a:xfrm>
        </p:grpSpPr>
        <p:sp>
          <p:nvSpPr>
            <p:cNvPr id="69" name="文本框 68"/>
            <p:cNvSpPr txBox="1"/>
            <p:nvPr/>
          </p:nvSpPr>
          <p:spPr>
            <a:xfrm>
              <a:off x="6464077" y="2488822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作风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优良</a:t>
              </a: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是保证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 rot="19074913">
              <a:off x="5682812" y="2539168"/>
              <a:ext cx="484085" cy="484085"/>
              <a:chOff x="5290703" y="1903750"/>
              <a:chExt cx="701945" cy="701945"/>
            </a:xfrm>
          </p:grpSpPr>
          <p:sp>
            <p:nvSpPr>
              <p:cNvPr id="71" name="五角星 70"/>
              <p:cNvSpPr/>
              <p:nvPr/>
            </p:nvSpPr>
            <p:spPr>
              <a:xfrm>
                <a:off x="5290703" y="1903750"/>
                <a:ext cx="701945" cy="701945"/>
              </a:xfrm>
              <a:prstGeom prst="star5">
                <a:avLst/>
              </a:prstGeom>
              <a:solidFill>
                <a:srgbClr val="C2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71"/>
              <p:cNvSpPr/>
              <p:nvPr/>
            </p:nvSpPr>
            <p:spPr>
              <a:xfrm>
                <a:off x="5488925" y="2111257"/>
                <a:ext cx="309093" cy="309093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3250211" y="1333231"/>
            <a:ext cx="880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23D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建设一支听党指挥能打胜仗作风优良的人民军队</a:t>
            </a:r>
            <a:endParaRPr lang="zh-CN" altLang="en-US" sz="3200" b="1" dirty="0">
              <a:solidFill>
                <a:srgbClr val="023D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67148" y="1409078"/>
            <a:ext cx="7356171" cy="984174"/>
            <a:chOff x="4137287" y="2203556"/>
            <a:chExt cx="7150308" cy="1558976"/>
          </a:xfrm>
        </p:grpSpPr>
        <p:sp>
          <p:nvSpPr>
            <p:cNvPr id="5" name="圆角矩形 4"/>
            <p:cNvSpPr/>
            <p:nvPr/>
          </p:nvSpPr>
          <p:spPr>
            <a:xfrm>
              <a:off x="4137287" y="2203556"/>
              <a:ext cx="7150308" cy="155897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 w="76200" cmpd="tri">
              <a:solidFill>
                <a:srgbClr val="FCCD15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330858" y="2726065"/>
              <a:ext cx="6806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/>
                <a:t>认真学习军事理论，增强国防观念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602" y="1409078"/>
            <a:ext cx="993597" cy="93986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987998" y="2817602"/>
            <a:ext cx="7356171" cy="984174"/>
            <a:chOff x="4137287" y="2203556"/>
            <a:chExt cx="7150308" cy="1558976"/>
          </a:xfrm>
        </p:grpSpPr>
        <p:sp>
          <p:nvSpPr>
            <p:cNvPr id="29" name="圆角矩形 28"/>
            <p:cNvSpPr/>
            <p:nvPr/>
          </p:nvSpPr>
          <p:spPr>
            <a:xfrm>
              <a:off x="4137287" y="2203556"/>
              <a:ext cx="7150308" cy="155897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 w="76200" cmpd="tri">
              <a:solidFill>
                <a:srgbClr val="FCCD15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29"/>
            <p:cNvSpPr txBox="1"/>
            <p:nvPr/>
          </p:nvSpPr>
          <p:spPr>
            <a:xfrm>
              <a:off x="4330858" y="2726064"/>
              <a:ext cx="6806969" cy="73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87997" y="4269021"/>
            <a:ext cx="7356171" cy="984174"/>
            <a:chOff x="3987519" y="6249278"/>
            <a:chExt cx="7150308" cy="1558976"/>
          </a:xfrm>
        </p:grpSpPr>
        <p:sp>
          <p:nvSpPr>
            <p:cNvPr id="33" name="圆角矩形 32"/>
            <p:cNvSpPr/>
            <p:nvPr/>
          </p:nvSpPr>
          <p:spPr>
            <a:xfrm>
              <a:off x="3987519" y="6249278"/>
              <a:ext cx="7150308" cy="155897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 w="76200" cmpd="tri">
              <a:solidFill>
                <a:srgbClr val="FCCD15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29"/>
            <p:cNvSpPr txBox="1"/>
            <p:nvPr/>
          </p:nvSpPr>
          <p:spPr>
            <a:xfrm>
              <a:off x="3987519" y="6797933"/>
              <a:ext cx="6806969" cy="73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65467" y="5586423"/>
            <a:ext cx="7356171" cy="984174"/>
            <a:chOff x="4137287" y="2203556"/>
            <a:chExt cx="7150308" cy="1558976"/>
          </a:xfrm>
        </p:grpSpPr>
        <p:sp>
          <p:nvSpPr>
            <p:cNvPr id="37" name="圆角矩形 36"/>
            <p:cNvSpPr/>
            <p:nvPr/>
          </p:nvSpPr>
          <p:spPr>
            <a:xfrm>
              <a:off x="4137287" y="2203556"/>
              <a:ext cx="7150308" cy="155897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 w="76200" cmpd="tri">
              <a:solidFill>
                <a:srgbClr val="FCCD15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29"/>
            <p:cNvSpPr txBox="1"/>
            <p:nvPr/>
          </p:nvSpPr>
          <p:spPr>
            <a:xfrm>
              <a:off x="4330858" y="2726064"/>
              <a:ext cx="6806969" cy="73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4504167" y="3171470"/>
            <a:ext cx="6372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关心国家与国际大事，关注国防建设事业发展</a:t>
            </a:r>
          </a:p>
        </p:txBody>
      </p:sp>
      <p:sp>
        <p:nvSpPr>
          <p:cNvPr id="4" name="矩形 3"/>
          <p:cNvSpPr/>
          <p:nvPr/>
        </p:nvSpPr>
        <p:spPr>
          <a:xfrm>
            <a:off x="5618799" y="5916280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响应征兵号召，积极参军入伍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602" y="2817602"/>
            <a:ext cx="993597" cy="9398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601" y="4313332"/>
            <a:ext cx="993597" cy="9398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600" y="5608578"/>
            <a:ext cx="993597" cy="939863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4968236" y="4611077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努力学习专业知识，投身国防建设实践</a:t>
            </a:r>
          </a:p>
        </p:txBody>
      </p:sp>
      <p:sp>
        <p:nvSpPr>
          <p:cNvPr id="7" name="矩形 6"/>
          <p:cNvSpPr/>
          <p:nvPr/>
        </p:nvSpPr>
        <p:spPr>
          <a:xfrm rot="21279515">
            <a:off x="2738800" y="2902290"/>
            <a:ext cx="6918960" cy="1106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少年强，则国强！</a:t>
            </a:r>
            <a:endParaRPr lang="zh-CN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7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5800" y="5318760"/>
            <a:ext cx="227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谢谢</a:t>
            </a:r>
            <a:r>
              <a:rPr lang="zh-CN" altLang="en-US" sz="5400" b="1" dirty="0"/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</Words>
  <Application>Microsoft Office PowerPoint</Application>
  <PresentationFormat>自定义</PresentationFormat>
  <Paragraphs>23</Paragraphs>
  <Slides>9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lidan</dc:creator>
  <cp:lastModifiedBy>Windows 用户</cp:lastModifiedBy>
  <cp:revision>119</cp:revision>
  <dcterms:created xsi:type="dcterms:W3CDTF">2014-06-11T01:40:00Z</dcterms:created>
  <dcterms:modified xsi:type="dcterms:W3CDTF">2018-06-08T06:45:36Z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