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83" r:id="rId2"/>
    <p:sldId id="382" r:id="rId3"/>
    <p:sldId id="325" r:id="rId4"/>
    <p:sldId id="298" r:id="rId5"/>
    <p:sldId id="259" r:id="rId6"/>
    <p:sldId id="299" r:id="rId7"/>
    <p:sldId id="300" r:id="rId8"/>
    <p:sldId id="301" r:id="rId9"/>
    <p:sldId id="266" r:id="rId10"/>
    <p:sldId id="302" r:id="rId11"/>
    <p:sldId id="303" r:id="rId12"/>
    <p:sldId id="267" r:id="rId13"/>
    <p:sldId id="304" r:id="rId14"/>
    <p:sldId id="269" r:id="rId15"/>
    <p:sldId id="305" r:id="rId16"/>
    <p:sldId id="306" r:id="rId17"/>
    <p:sldId id="270" r:id="rId18"/>
    <p:sldId id="307" r:id="rId19"/>
    <p:sldId id="273" r:id="rId20"/>
    <p:sldId id="275" r:id="rId21"/>
    <p:sldId id="308" r:id="rId22"/>
    <p:sldId id="277" r:id="rId23"/>
    <p:sldId id="309" r:id="rId24"/>
    <p:sldId id="278" r:id="rId25"/>
    <p:sldId id="310" r:id="rId26"/>
    <p:sldId id="311" r:id="rId27"/>
    <p:sldId id="312" r:id="rId28"/>
    <p:sldId id="313" r:id="rId29"/>
    <p:sldId id="279" r:id="rId30"/>
    <p:sldId id="314" r:id="rId31"/>
    <p:sldId id="280" r:id="rId32"/>
    <p:sldId id="281" r:id="rId33"/>
    <p:sldId id="282" r:id="rId34"/>
    <p:sldId id="283" r:id="rId35"/>
    <p:sldId id="316" r:id="rId36"/>
    <p:sldId id="284" r:id="rId37"/>
    <p:sldId id="285" r:id="rId38"/>
    <p:sldId id="317" r:id="rId39"/>
    <p:sldId id="318" r:id="rId40"/>
    <p:sldId id="286" r:id="rId41"/>
    <p:sldId id="287" r:id="rId42"/>
    <p:sldId id="326" r:id="rId43"/>
    <p:sldId id="327" r:id="rId44"/>
    <p:sldId id="288" r:id="rId45"/>
    <p:sldId id="289" r:id="rId46"/>
    <p:sldId id="319" r:id="rId47"/>
    <p:sldId id="320" r:id="rId48"/>
    <p:sldId id="291" r:id="rId49"/>
    <p:sldId id="292" r:id="rId50"/>
    <p:sldId id="293" r:id="rId51"/>
    <p:sldId id="379" r:id="rId52"/>
    <p:sldId id="380" r:id="rId53"/>
    <p:sldId id="322" r:id="rId54"/>
    <p:sldId id="296" r:id="rId55"/>
    <p:sldId id="297" r:id="rId56"/>
    <p:sldId id="323" r:id="rId57"/>
    <p:sldId id="381" r:id="rId5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5" autoAdjust="0"/>
    <p:restoredTop sz="94660"/>
  </p:normalViewPr>
  <p:slideViewPr>
    <p:cSldViewPr>
      <p:cViewPr varScale="1">
        <p:scale>
          <a:sx n="64" d="100"/>
          <a:sy n="64" d="100"/>
        </p:scale>
        <p:origin x="-16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1A9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 rot="693700">
            <a:off x="4824546" y="-2025321"/>
            <a:ext cx="5633070" cy="6474794"/>
            <a:chOff x="3241129" y="967902"/>
            <a:chExt cx="5709753" cy="4922199"/>
          </a:xfrm>
        </p:grpSpPr>
        <p:grpSp>
          <p:nvGrpSpPr>
            <p:cNvPr id="28" name="组合 27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3241126" y="967902"/>
                <a:ext cx="5709748" cy="4922196"/>
              </a:xfrm>
              <a:prstGeom prst="triangl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ea typeface="微软雅黑" panose="020B0503020204020204" charset="-122"/>
                </a:endParaRPr>
              </a:p>
            </p:txBody>
          </p:sp>
          <p:cxnSp>
            <p:nvCxnSpPr>
              <p:cNvPr id="32" name="直接连接符 31"/>
              <p:cNvCxnSpPr>
                <a:stCxn id="31" idx="0"/>
              </p:cNvCxnSpPr>
              <p:nvPr/>
            </p:nvCxnSpPr>
            <p:spPr>
              <a:xfrm rot="11303420" flipH="1" flipV="1">
                <a:off x="5858688" y="985310"/>
                <a:ext cx="474623" cy="32179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微软雅黑" panose="020B0503020204020204" charset="-122"/>
              </a:endParaRPr>
            </a:p>
          </p:txBody>
        </p:sp>
        <p:sp>
          <p:nvSpPr>
            <p:cNvPr id="30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 rot="2715711">
            <a:off x="-952246" y="5733927"/>
            <a:ext cx="2461706" cy="2829546"/>
            <a:chOff x="3241129" y="967902"/>
            <a:chExt cx="5709753" cy="4922199"/>
          </a:xfrm>
        </p:grpSpPr>
        <p:grpSp>
          <p:nvGrpSpPr>
            <p:cNvPr id="43" name="组合 42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46" name="等腰三角形 45"/>
              <p:cNvSpPr/>
              <p:nvPr/>
            </p:nvSpPr>
            <p:spPr>
              <a:xfrm>
                <a:off x="3241126" y="967902"/>
                <a:ext cx="5709748" cy="4922196"/>
              </a:xfrm>
              <a:prstGeom prst="triangl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ea typeface="微软雅黑" panose="020B0503020204020204" charset="-122"/>
                </a:endParaRPr>
              </a:p>
            </p:txBody>
          </p:sp>
          <p:cxnSp>
            <p:nvCxnSpPr>
              <p:cNvPr id="47" name="直接连接符 46"/>
              <p:cNvCxnSpPr>
                <a:stCxn id="46" idx="0"/>
              </p:cNvCxnSpPr>
              <p:nvPr/>
            </p:nvCxnSpPr>
            <p:spPr>
              <a:xfrm rot="11303420" flipH="1" flipV="1">
                <a:off x="5858688" y="985310"/>
                <a:ext cx="474623" cy="32179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等腰三角形 43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微软雅黑" panose="020B0503020204020204" charset="-122"/>
              </a:endParaRPr>
            </a:p>
          </p:txBody>
        </p:sp>
        <p:sp>
          <p:nvSpPr>
            <p:cNvPr id="45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6235" y="2107248"/>
            <a:ext cx="8229600" cy="1143000"/>
          </a:xfrm>
        </p:spPr>
        <p:txBody>
          <a:bodyPr/>
          <a:lstStyle/>
          <a:p>
            <a:r>
              <a:rPr lang="zh-CN" altLang="en-US" sz="6000" b="1"/>
              <a:t>园林植物学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28915" y="5218137"/>
            <a:ext cx="3928745" cy="132270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 smtClean="0">
                <a:ea typeface="微软雅黑" pitchFamily="34" charset="-122"/>
              </a:rPr>
              <a:t>    风景</a:t>
            </a:r>
            <a:r>
              <a:rPr lang="zh-CN" altLang="en-US" sz="2400" b="1" dirty="0" smtClean="0">
                <a:ea typeface="微软雅黑" pitchFamily="34" charset="-122"/>
              </a:rPr>
              <a:t>园林专业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5929330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块根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甘薯</a:t>
            </a:r>
            <a:endParaRPr lang="zh-CN" altLang="en-US" sz="40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块根-甘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7166"/>
            <a:ext cx="7524774" cy="507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块根-豆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85728"/>
            <a:ext cx="7191810" cy="4786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5572140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块根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豆薯</a:t>
            </a:r>
            <a:endParaRPr lang="zh-CN" altLang="en-US" sz="40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643602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</a:rPr>
              <a:t>（二）气生根</a:t>
            </a:r>
            <a:endParaRPr lang="en-US" altLang="zh-CN" sz="2800" b="1" i="1" dirty="0" smtClean="0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         气生根就是生长在地面以上空气中的根。常见的有三种。</a:t>
            </a:r>
          </a:p>
          <a:p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</a:rPr>
              <a:t>      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 1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、支柱根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</a:rPr>
              <a:t> </a:t>
            </a:r>
            <a:endParaRPr lang="en-US" altLang="zh-CN" sz="2800" b="1" i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zh-CN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      茎节上生出不定根，在较近地面茎节上的不定根不断地延长后，根先端伸入土中，并继续产生侧根，能成为增强植物整体支持力量的辅助根系，因此，称为支柱根。</a:t>
            </a:r>
          </a:p>
          <a:p>
            <a:r>
              <a:rPr lang="zh-CN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     玉米支柱根在土壤肥力高，空气湿度大的条件下，可大量发生，培土也能促进支柱根的产生。支柱根深具支持和吸收作用。</a:t>
            </a:r>
          </a:p>
          <a:p>
            <a:endParaRPr lang="zh-CN" altLang="en-US" sz="28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endParaRPr lang="zh-CN" altLang="en-US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气生根-玉米支柱根.jpg"/>
          <p:cNvPicPr>
            <a:picLocks noChangeAspect="1"/>
          </p:cNvPicPr>
          <p:nvPr/>
        </p:nvPicPr>
        <p:blipFill>
          <a:blip r:embed="rId3"/>
          <a:srcRect b="14144"/>
          <a:stretch>
            <a:fillRect/>
          </a:stretch>
        </p:blipFill>
        <p:spPr>
          <a:xfrm>
            <a:off x="1031900" y="2428868"/>
            <a:ext cx="7112000" cy="4143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116" y="857232"/>
            <a:ext cx="27355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玉米支柱根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85852" y="1214422"/>
            <a:ext cx="6929486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、攀援根</a:t>
            </a:r>
            <a:endParaRPr lang="en-US" altLang="zh-CN" sz="4000" b="1" i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000" b="1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茎细长柔弱，不能直立，其上生不定根，以固着在其他树干、山石或墙壁等表面，而攀援上升。如常春藤、络石、凌霄等</a:t>
            </a:r>
            <a:endParaRPr lang="zh-CN" altLang="en-US" sz="40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6" y="285728"/>
            <a:ext cx="18669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气生根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攀援根-常春藤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0"/>
            <a:ext cx="5500702" cy="5500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5786454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常春藤攀缘根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00100" y="1214422"/>
            <a:ext cx="364333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、呼吸根</a:t>
            </a:r>
            <a:endParaRPr lang="en-US" altLang="zh-CN" sz="4000" b="1" i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呼吸根-榕树.jpg"/>
          <p:cNvPicPr>
            <a:picLocks noChangeAspect="1"/>
          </p:cNvPicPr>
          <p:nvPr/>
        </p:nvPicPr>
        <p:blipFill>
          <a:blip r:embed="rId3"/>
          <a:srcRect b="4716"/>
          <a:stretch>
            <a:fillRect/>
          </a:stretch>
        </p:blipFill>
        <p:spPr>
          <a:xfrm>
            <a:off x="1642745" y="2071370"/>
            <a:ext cx="6833235" cy="4355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223" y="2571744"/>
            <a:ext cx="736600" cy="23869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榕树呼吸根</a:t>
            </a:r>
            <a:endParaRPr lang="zh-CN" altLang="en-US" sz="3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285728"/>
            <a:ext cx="18669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气生根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785794"/>
            <a:ext cx="8463314" cy="502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（三）寄生根</a:t>
            </a:r>
            <a:endParaRPr lang="en-US" altLang="zh-CN" sz="3600" b="1" i="1" dirty="0" smtClean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600" b="1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菟丝子叶退化呈鳞片状，营养全部依靠寄主，以突出的根伸入寄主茎的组织内，彼此的维管束相通，吸收寄主体内的养料和水分，这种根称为寄生根，也叫吸器。菟丝子在寄主接近衰弱死亡时，也常自我缠绕，产生寄生根，从自身的其他枝上吸取养料，以供开花结实、产生种子的需要。</a:t>
            </a:r>
            <a:endParaRPr lang="zh-CN" altLang="en-US" sz="3600" b="1" dirty="0" smtClean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600" dirty="0"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寄生根-菟丝子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14290"/>
            <a:ext cx="7072330" cy="5304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5857892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菟丝子寄生根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</a:rPr>
              <a:t>二、茎的变态</a:t>
            </a:r>
            <a:endParaRPr lang="zh-CN" altLang="en-US" sz="4000" b="1" i="1" dirty="0" smtClean="0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185858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茎的变态可以分为地上茎和地下茎两种类型。</a:t>
            </a:r>
            <a:r>
              <a:rPr lang="zh-C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1285852" y="3000373"/>
            <a:ext cx="642942" cy="22860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2857496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地下茎变态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56" y="514351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地上茎的变态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3571868" y="2214554"/>
            <a:ext cx="357190" cy="15716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350043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球茎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9058" y="200024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块茎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3857620" y="4357694"/>
            <a:ext cx="214314" cy="21431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4327" y="4038905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茎刺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1934" y="5143512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叶状茎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1934" y="4572008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茎卷须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380" y="3500438"/>
            <a:ext cx="553998" cy="13042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茎的变态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9058" y="2428868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根状茎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9058" y="292893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鳞茎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1934" y="5643578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小鳞茎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71934" y="6215082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小块茎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944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第七章 营养器官的相互联系与变态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058160"/>
            <a:ext cx="8229600" cy="4525963"/>
          </a:xfrm>
        </p:spPr>
        <p:txBody>
          <a:bodyPr/>
          <a:lstStyle/>
          <a:p>
            <a:r>
              <a:rPr lang="zh-CN" altLang="en-US"/>
              <a:t>第一节 营养器官的相互联系</a:t>
            </a:r>
          </a:p>
          <a:p>
            <a:r>
              <a:rPr lang="zh-CN" altLang="en-US" b="1" u="sng"/>
              <a:t>第二节 营养器官的变态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0059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charset="-122"/>
                <a:cs typeface="微软雅黑" panose="020B0503020204020204" charset="-122"/>
              </a:rPr>
              <a:t>    地上茎由于和叶有密切的关系，因此，有时也称为地上枝。它的变态主要有五种。</a:t>
            </a:r>
          </a:p>
          <a:p>
            <a:r>
              <a:rPr lang="en-US" altLang="zh-CN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、茎刺</a:t>
            </a:r>
            <a:endParaRPr lang="en-US" altLang="zh-CN" sz="2300" b="1" i="1" dirty="0" smtClean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charset="-122"/>
                <a:cs typeface="微软雅黑" panose="020B0503020204020204" charset="-122"/>
              </a:rPr>
              <a:t>   茎转变为刺，称为茎刺或枝刺。</a:t>
            </a:r>
          </a:p>
          <a:p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charset="-122"/>
                <a:cs typeface="微软雅黑" panose="020B0503020204020204" charset="-122"/>
              </a:rPr>
              <a:t>   山楂、酸橙的单刺，皂荚的分枝的刺。</a:t>
            </a:r>
          </a:p>
          <a:p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charset="-122"/>
                <a:cs typeface="微软雅黑" panose="020B0503020204020204" charset="-122"/>
              </a:rPr>
              <a:t>   茎刺有时分枝生叶，它的位置又常在叶腋，这些都是与叶刺有区别的特点。</a:t>
            </a:r>
          </a:p>
          <a:p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charset="-122"/>
                <a:cs typeface="微软雅黑" panose="020B0503020204020204" charset="-122"/>
              </a:rPr>
              <a:t>   蔷薇茎上的皮刺是由表皮形成的，与维管组织无联系，与茎刺有显著区别</a:t>
            </a:r>
            <a:endParaRPr lang="zh-CN" altLang="en-US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微软雅黑" panose="020B0503020204020204" charset="-122"/>
              </a:rPr>
              <a:t>地上茎的变态</a:t>
            </a:r>
            <a:endParaRPr lang="zh-CN" altLang="en-US" sz="4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茎刺-皂荚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85728"/>
            <a:ext cx="4762500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3562" y="2643182"/>
            <a:ext cx="798195" cy="21431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皂荚茎刺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57242" y="2143116"/>
            <a:ext cx="8229600" cy="38576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、茎卷须</a:t>
            </a:r>
            <a:endParaRPr lang="en-US" altLang="zh-CN" sz="4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 smtClean="0">
                <a:solidFill>
                  <a:schemeClr val="tx2"/>
                </a:solidFill>
                <a:latin typeface="微软雅黑" panose="020B0503020204020204" charset="-122"/>
              </a:rPr>
              <a:t>许多攀缘植物的茎细长，不能直立，变成卷须，称为茎卷须或枝卷须。</a:t>
            </a:r>
          </a:p>
          <a:p>
            <a:pPr>
              <a:lnSpc>
                <a:spcPct val="110000"/>
              </a:lnSpc>
            </a:pPr>
            <a:r>
              <a:rPr lang="zh-CN" altLang="en-US" sz="4000" b="1" dirty="0" smtClean="0">
                <a:solidFill>
                  <a:schemeClr val="tx2"/>
                </a:solidFill>
                <a:latin typeface="微软雅黑" panose="020B0503020204020204" charset="-122"/>
              </a:rPr>
              <a:t>茎卷须的位置或与花枝的位置相当（如葡萄），或生于叶腋（如南瓜、黄瓜），与叶卷须不同</a:t>
            </a:r>
            <a:endParaRPr lang="zh-CN" altLang="en-US" sz="4000" dirty="0">
              <a:latin typeface="微软雅黑" panose="020B050302020402020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00034" y="65177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微软雅黑" panose="020B0503020204020204" charset="-122"/>
              </a:rPr>
              <a:t>地上茎的变态</a:t>
            </a:r>
            <a:endParaRPr lang="zh-CN" altLang="en-US" sz="4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茎卷须-南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" y="0"/>
            <a:ext cx="5021037" cy="3571876"/>
          </a:xfrm>
          <a:prstGeom prst="rect">
            <a:avLst/>
          </a:prstGeom>
        </p:spPr>
      </p:pic>
      <p:pic>
        <p:nvPicPr>
          <p:cNvPr id="5" name="图片 4" descr="茎卷须-葡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30" y="3599128"/>
            <a:ext cx="4643470" cy="3258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500042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南瓜卷须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794" y="5500702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葡萄卷须</a:t>
            </a:r>
            <a:endParaRPr lang="zh-CN" altLang="en-US" sz="36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微软雅黑" panose="020B0503020204020204" charset="-122"/>
              </a:rPr>
              <a:t>地上茎的变态</a:t>
            </a:r>
            <a:endParaRPr lang="zh-CN" altLang="en-US" sz="4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2500306"/>
            <a:ext cx="7643866" cy="3643338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、叶状茎，叶状枝</a:t>
            </a:r>
            <a:endParaRPr lang="en-US" altLang="zh-CN" sz="4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000" b="1" dirty="0" smtClean="0">
                <a:solidFill>
                  <a:schemeClr val="tx2"/>
                </a:solidFill>
                <a:latin typeface="微软雅黑" panose="020B0503020204020204" charset="-122"/>
                <a:cs typeface="微软雅黑" panose="020B0503020204020204" charset="-122"/>
              </a:rPr>
              <a:t>    茎转变成叶状，扁平，呈绿色，能进行光合作用，称为叶状茎或叶状枝。竹节蓼、假叶树、天门冬等。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状茎-假叶树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71438"/>
            <a:ext cx="6233477" cy="4500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4643446"/>
            <a:ext cx="757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假叶树</a:t>
            </a:r>
            <a:r>
              <a:rPr lang="zh-CN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的侧枝变为叶状枝，叶退化为鳞片状，叶腋内可生小花。由于鳞片过小，不易辨识，故人们常误认为“叶”（实际上是叶状枝）上开花。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叶状茎-天门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518033"/>
            <a:ext cx="6929486" cy="5197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357166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天门冬叶状枝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叶状茎-仙人掌.jpg"/>
          <p:cNvPicPr>
            <a:picLocks noChangeAspect="1"/>
          </p:cNvPicPr>
          <p:nvPr/>
        </p:nvPicPr>
        <p:blipFill>
          <a:blip r:embed="rId3"/>
          <a:srcRect b="18177"/>
          <a:stretch>
            <a:fillRect/>
          </a:stretch>
        </p:blipFill>
        <p:spPr>
          <a:xfrm>
            <a:off x="0" y="287020"/>
            <a:ext cx="4572000" cy="2752725"/>
          </a:xfrm>
          <a:prstGeom prst="rect">
            <a:avLst/>
          </a:prstGeom>
        </p:spPr>
      </p:pic>
      <p:pic>
        <p:nvPicPr>
          <p:cNvPr id="3" name="图片 2" descr="叶状茎-蟹爪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088400"/>
            <a:ext cx="4643438" cy="3482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942" y="857232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仙人掌叶状枝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5500702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蟹爪兰叶状枝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叶状茎-竹节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0"/>
            <a:ext cx="52585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5040" y="2214554"/>
            <a:ext cx="736600" cy="2846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竹节蓼叶状枝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微软雅黑" panose="020B0503020204020204" charset="-122"/>
              </a:rPr>
              <a:t>地上茎的变态</a:t>
            </a:r>
            <a:endParaRPr lang="zh-CN" altLang="en-US" sz="4000" dirty="0" smtClean="0">
              <a:latin typeface="微软雅黑" panose="020B050302020402020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999157"/>
            <a:ext cx="8229600" cy="15430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    4</a:t>
            </a:r>
            <a:r>
              <a:rPr lang="zh-CN" alt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、小鳞茎</a:t>
            </a:r>
            <a:r>
              <a:rPr lang="en-US" altLang="zh-CN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anose="020B0503020204020204" charset="-122"/>
                <a:cs typeface="微软雅黑" panose="020B0503020204020204" charset="-122"/>
              </a:rPr>
              <a:t>大蒜的花间，常生小球体，具肥厚的小鳞片，称为小鳞茎，也称珠芽。小鳞茎长大后脱落，在适合条件下，发育成一新植株。百合地上枝的叶腋内，也常形成紫色的小鳞茎。</a:t>
            </a:r>
          </a:p>
        </p:txBody>
      </p:sp>
      <p:pic>
        <p:nvPicPr>
          <p:cNvPr id="6" name="图片 5" descr="小鳞茎-大蒜.jpg"/>
          <p:cNvPicPr>
            <a:picLocks noChangeAspect="1"/>
          </p:cNvPicPr>
          <p:nvPr/>
        </p:nvPicPr>
        <p:blipFill>
          <a:blip r:embed="rId3"/>
          <a:srcRect b="9021"/>
          <a:stretch>
            <a:fillRect/>
          </a:stretch>
        </p:blipFill>
        <p:spPr>
          <a:xfrm>
            <a:off x="1356995" y="2785745"/>
            <a:ext cx="6350000" cy="3628077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357298"/>
            <a:ext cx="750099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44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植物的营养器官（根、茎、叶）由于长时间适应周围环境，其器官在形态结构及生理功能上发生变化，成为该种植物的遗传特性，这种现象称为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变态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00108"/>
            <a:ext cx="864399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、小块茎</a:t>
            </a:r>
            <a:r>
              <a:rPr lang="en-US" altLang="zh-CN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薯蓣（山药）、秋海棠的腋芽，常成肉质小球，但不具鳞片，类似块茎，称为小块茎。</a:t>
            </a:r>
          </a:p>
          <a:p>
            <a:r>
              <a:rPr lang="en-US" altLang="zh-CN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、肉质茎</a:t>
            </a:r>
            <a:r>
              <a:rPr lang="zh-CN" altLang="en-US" sz="2800" b="1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茎肥厚多汁，为贮藏组织和同化组织。仙人掌。</a:t>
            </a:r>
          </a:p>
        </p:txBody>
      </p:sp>
      <p:pic>
        <p:nvPicPr>
          <p:cNvPr id="5" name="图片 4" descr="地上肉质茎-球茎甘蓝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4643438" cy="3468690"/>
          </a:xfrm>
          <a:prstGeom prst="rect">
            <a:avLst/>
          </a:prstGeom>
        </p:spPr>
      </p:pic>
      <p:pic>
        <p:nvPicPr>
          <p:cNvPr id="6" name="图片 5" descr="肉质茎-莴苣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7" y="2928934"/>
            <a:ext cx="4429123" cy="3528312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357158" y="285728"/>
            <a:ext cx="8229600" cy="634082"/>
          </a:xfrm>
          <a:prstGeom prst="rect">
            <a:avLst/>
          </a:prstGeom>
        </p:spPr>
        <p:txBody>
          <a:bodyPr>
            <a:normAutofit fontScale="8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地上茎的变态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804" y="2000240"/>
            <a:ext cx="8229600" cy="401648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茎的特征：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有叶，节和节间，叶一般退化成鳞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charset="-122"/>
                <a:cs typeface="微软雅黑" panose="020B0503020204020204" charset="-122"/>
              </a:rPr>
              <a:t>片，脱落后留有叶痕，叶腋内有腋芽）。</a:t>
            </a:r>
          </a:p>
          <a:p>
            <a:pPr>
              <a:lnSpc>
                <a:spcPct val="110000"/>
              </a:lnSpc>
            </a:pP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charset="-122"/>
                <a:cs typeface="微软雅黑" panose="020B0503020204020204" charset="-122"/>
              </a:rPr>
              <a:t>因此，生在地下的茎虽与根相似，但容易和根加以区别。常见的地下茎有四种</a:t>
            </a:r>
            <a:endParaRPr lang="en-US" altLang="zh-CN" b="1" dirty="0" smtClean="0">
              <a:solidFill>
                <a:schemeClr val="tx2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i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b="1" i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、根状茎 ：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charset="-122"/>
                <a:cs typeface="微软雅黑" panose="020B0503020204020204" charset="-122"/>
              </a:rPr>
              <a:t>简称根茎，即横卧地下，形较长，似根的变态茎。</a:t>
            </a:r>
          </a:p>
          <a:p>
            <a:pPr>
              <a:lnSpc>
                <a:spcPct val="110000"/>
              </a:lnSpc>
            </a:pP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charset="-122"/>
                <a:cs typeface="微软雅黑" panose="020B0503020204020204" charset="-122"/>
              </a:rPr>
              <a:t>竹、莲、芦苇，狗牙根、马兰、白茅等。</a:t>
            </a:r>
            <a:endParaRPr lang="zh-CN" altLang="en-US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71472" y="5803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微软雅黑" panose="020B0503020204020204" charset="-122"/>
              </a:rPr>
              <a:t>地下茎的变态</a:t>
            </a:r>
            <a:endParaRPr lang="zh-CN" altLang="en-US" sz="4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根状茎-莲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48094" cy="3500438"/>
          </a:xfrm>
          <a:prstGeom prst="rect">
            <a:avLst/>
          </a:prstGeom>
        </p:spPr>
      </p:pic>
      <p:pic>
        <p:nvPicPr>
          <p:cNvPr id="4" name="图片 3" descr="根状茎-生姜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550" y="3614153"/>
            <a:ext cx="5278450" cy="3243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928670"/>
            <a:ext cx="2874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charset="-122"/>
              </a:rPr>
              <a:t>根状茎</a:t>
            </a:r>
            <a:r>
              <a:rPr lang="en-US" altLang="zh-CN" sz="3600" b="1" dirty="0" smtClean="0">
                <a:solidFill>
                  <a:srgbClr val="FF0000"/>
                </a:solidFill>
                <a:ea typeface="微软雅黑" panose="020B0503020204020204" charset="-122"/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charset="-122"/>
              </a:rPr>
              <a:t>藕</a:t>
            </a:r>
            <a:endParaRPr lang="zh-CN" altLang="en-US" sz="3600" b="1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533" y="5572140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  <a:ea typeface="微软雅黑" panose="020B0503020204020204" charset="-122"/>
              </a:rPr>
              <a:t>根状茎</a:t>
            </a:r>
            <a:r>
              <a:rPr lang="en-US" altLang="zh-CN" sz="3600" b="1" dirty="0" smtClean="0">
                <a:solidFill>
                  <a:srgbClr val="FF0000"/>
                </a:solidFill>
                <a:ea typeface="微软雅黑" panose="020B0503020204020204" charset="-122"/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charset="-122"/>
              </a:rPr>
              <a:t>生姜</a:t>
            </a:r>
            <a:endParaRPr lang="zh-CN" altLang="en-US" sz="3600" b="1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214290"/>
            <a:ext cx="8501122" cy="2214578"/>
          </a:xfrm>
        </p:spPr>
        <p:txBody>
          <a:bodyPr>
            <a:no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竹鞭</a:t>
            </a:r>
            <a:r>
              <a:rPr lang="zh-CN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就是竹的根状茎，有明显的节和节间。笋就是由竹鞭的叶腋内伸出地面的腋芽，可发育成竹的地上枝。</a:t>
            </a:r>
          </a:p>
          <a:p>
            <a:r>
              <a:rPr lang="zh-CN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竹、芦苇和一些杂草，由于有根状茎，可四向蔓生成丛。杂草的根状茎，翻耕割断后，每一小段就能独立发育成一新植株。</a:t>
            </a:r>
          </a:p>
        </p:txBody>
      </p:sp>
      <p:pic>
        <p:nvPicPr>
          <p:cNvPr id="4" name="图片 3" descr="根状茎-竹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643182"/>
            <a:ext cx="6286544" cy="4161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微软雅黑" panose="020B0503020204020204" charset="-122"/>
              </a:rPr>
              <a:t>地下茎的变态</a:t>
            </a:r>
            <a:endParaRPr lang="zh-CN" altLang="en-US" sz="4000" b="1" i="1" dirty="0" smtClean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38" y="2857496"/>
            <a:ext cx="7429552" cy="307183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CN" b="1" i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b="1" i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、块茎</a:t>
            </a:r>
            <a:r>
              <a:rPr lang="en-US" altLang="zh-CN" b="1" i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charset="-122"/>
                <a:cs typeface="微软雅黑" panose="020B0503020204020204" charset="-122"/>
              </a:rPr>
              <a:t>先端膨大呈块状的地下茎。节明显或不明显，上具鳞叶和芽</a:t>
            </a:r>
          </a:p>
          <a:p>
            <a:pPr>
              <a:lnSpc>
                <a:spcPct val="160000"/>
              </a:lnSpc>
            </a:pP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charset="-122"/>
                <a:cs typeface="微软雅黑" panose="020B0503020204020204" charset="-122"/>
              </a:rPr>
              <a:t>如马铃薯、菊芋等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马铃薯的块茎</a:t>
            </a:r>
            <a:r>
              <a:rPr lang="zh-CN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上有许多凹陷，称为芽眼，幼时具退化的鳞叶，后脱落。整个块茎上的芽眼，作螺旋状排列。芽眼内（相当于叶腋）有芽，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3—20</a:t>
            </a:r>
            <a:r>
              <a:rPr lang="zh-CN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个不等，通常具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芽，但仅有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芽发育，同时，先端亦具顶芽。</a:t>
            </a:r>
          </a:p>
        </p:txBody>
      </p:sp>
      <p:pic>
        <p:nvPicPr>
          <p:cNvPr id="5" name="图片 4" descr="块茎-马铃薯.jpg"/>
          <p:cNvPicPr>
            <a:picLocks noChangeAspect="1"/>
          </p:cNvPicPr>
          <p:nvPr/>
        </p:nvPicPr>
        <p:blipFill>
          <a:blip r:embed="rId3"/>
          <a:srcRect t="8834" b="5423"/>
          <a:stretch>
            <a:fillRect/>
          </a:stretch>
        </p:blipFill>
        <p:spPr>
          <a:xfrm>
            <a:off x="1285875" y="2613025"/>
            <a:ext cx="6786880" cy="387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5243538"/>
            <a:ext cx="8229600" cy="111442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菊芋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，俗称洋姜，也具块茎，可制糖或糖浆。</a:t>
            </a:r>
            <a:endParaRPr lang="zh-CN" altLang="en-US" dirty="0"/>
          </a:p>
        </p:txBody>
      </p:sp>
      <p:pic>
        <p:nvPicPr>
          <p:cNvPr id="5" name="图片 4" descr="根状茎-菊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09560"/>
            <a:ext cx="6029325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微软雅黑" panose="020B0503020204020204" charset="-122"/>
              </a:rPr>
              <a:t>地下茎的变态</a:t>
            </a:r>
            <a:endParaRPr lang="zh-CN" altLang="en-US" sz="4000" dirty="0" smtClean="0">
              <a:latin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285992"/>
            <a:ext cx="7972452" cy="26603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5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5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、鳞茎 </a:t>
            </a:r>
            <a:r>
              <a:rPr lang="en-US" altLang="zh-CN" sz="35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由许多肥厚的肉质鳞叶包围的扁平或圆盘状的地下茎，称为鳞茎。百合、洋葱、蒜等。　　</a:t>
            </a:r>
            <a:endParaRPr lang="zh-CN" altLang="en-US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鳞茎-百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0"/>
            <a:ext cx="6715140" cy="4617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5000636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百合的鳞茎   </a:t>
            </a:r>
            <a:r>
              <a:rPr lang="zh-CN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本身呈圆盘状，称鳞茎盘（或鳞茎座），四周具瓣状的肥厚鳞叶，鳞叶间具腋芽，鳞叶每瓣分明，富含淀粉，为食用的部分。</a:t>
            </a:r>
            <a:endParaRPr lang="zh-CN" altLang="en-US" sz="2800" dirty="0"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鳞茎-洋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6726"/>
            <a:ext cx="6527420" cy="4320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929198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洋葱的鳞茎   </a:t>
            </a:r>
            <a:r>
              <a:rPr lang="zh-CN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也呈圆盘状，四周也具鳞叶，但鳞叶不成显著的瓣，而是整片地将茎紧紧围裹。外方的几片随地上叶的枯死而成为干燥的膜状鳞叶，包在外方，有保护作用。内方的鳞叶肉质富含糖分，是主要的食用部分。</a:t>
            </a:r>
            <a:endParaRPr lang="zh-CN" altLang="en-US" sz="2400" dirty="0"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79512" y="188640"/>
            <a:ext cx="8784976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一、根的变态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139" y="2428868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smtClean="0">
                <a:latin typeface="微软雅黑" panose="020B0503020204020204" charset="-122"/>
                <a:ea typeface="微软雅黑" panose="020B0503020204020204" charset="-122"/>
              </a:rPr>
              <a:t>根的变态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1285852" y="1785926"/>
            <a:ext cx="642942" cy="42148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15001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latin typeface="微软雅黑" panose="020B0503020204020204" charset="-122"/>
                <a:ea typeface="微软雅黑" panose="020B0503020204020204" charset="-122"/>
              </a:rPr>
              <a:t>贮藏根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3571876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气生根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0232" y="5500702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寄生根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3428992" y="1071546"/>
            <a:ext cx="214314" cy="13573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100010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肉质直根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0297" y="204852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块根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3428992" y="2928934"/>
            <a:ext cx="285752" cy="20717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7620" y="278605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支柱根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7620" y="4548854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呼吸根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7620" y="3620160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攀缘根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0718" y="1142984"/>
            <a:ext cx="7748934" cy="4733147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大蒜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和洋葱相似，幼时食用鳞茎的整个部分、幼嫩的鳞叶和地上叶部分。成熟的大蒜，抽苔开花，地下茎本身因木质增加而硬化，鳞叶干枯呈膜状，已失去食用价值。而鳞叶间的肥大腋芽，俗称“蒜瓣”成为主要食用部分，和洋葱不同。此外，葱、水仙、石蒜等都具鳞茎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微软雅黑" panose="020B0503020204020204" charset="-122"/>
              </a:rPr>
              <a:t>地下茎的变态</a:t>
            </a:r>
            <a:endParaRPr lang="zh-CN" altLang="en-US" sz="4000" dirty="0" smtClean="0">
              <a:latin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14401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4</a:t>
            </a:r>
            <a:r>
              <a:rPr lang="zh-C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、球茎  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是先端膨大而成球状的地下茎。</a:t>
            </a: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荸荠、慈姑、芋等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3286124"/>
            <a:ext cx="7891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球茎有明显的节和节间，节上具褐色膜状物，即鳞叶，为退化变形的叶。球茎具顶芽，荸荠更有较多的侧芽，簇生在顶芽四周。</a:t>
            </a:r>
          </a:p>
          <a:p>
            <a:endParaRPr lang="zh-CN" altLang="en-US" sz="3200" dirty="0"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球茎-荸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571612"/>
            <a:ext cx="6715172" cy="5036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428604"/>
            <a:ext cx="29375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球茎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荸荠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球茎-芋.jpg"/>
          <p:cNvPicPr>
            <a:picLocks noChangeAspect="1"/>
          </p:cNvPicPr>
          <p:nvPr/>
        </p:nvPicPr>
        <p:blipFill>
          <a:blip r:embed="rId3"/>
          <a:srcRect b="4571"/>
          <a:stretch>
            <a:fillRect/>
          </a:stretch>
        </p:blipFill>
        <p:spPr>
          <a:xfrm>
            <a:off x="587375" y="1446530"/>
            <a:ext cx="7985125" cy="5095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428604"/>
            <a:ext cx="28473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charset="-122"/>
              </a:rPr>
              <a:t>球茎</a:t>
            </a:r>
            <a:r>
              <a:rPr lang="en-US" altLang="zh-CN" sz="3600" b="1" dirty="0" smtClean="0">
                <a:solidFill>
                  <a:srgbClr val="FF0000"/>
                </a:solidFill>
                <a:ea typeface="微软雅黑" panose="020B0503020204020204" charset="-122"/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charset="-122"/>
              </a:rPr>
              <a:t>芋头</a:t>
            </a:r>
            <a:endParaRPr lang="en-US" altLang="zh-CN" sz="3600" b="1" dirty="0" smtClean="0">
              <a:solidFill>
                <a:srgbClr val="FF0000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charset="-122"/>
              </a:rPr>
              <a:t>三、叶的变态</a:t>
            </a:r>
            <a:endParaRPr lang="zh-CN" altLang="en-US" sz="4000" b="1" i="1" dirty="0" smtClean="0">
              <a:solidFill>
                <a:srgbClr val="FF0000"/>
              </a:solidFill>
              <a:latin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488" y="2285992"/>
            <a:ext cx="4686304" cy="3857652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rPr>
              <a:t>（一）苞叶和总苞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rPr>
              <a:t>（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rPr>
              <a:t>二）鳞叶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rPr>
              <a:t>（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rPr>
              <a:t>三）叶卷须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rPr>
              <a:t>（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rPr>
              <a:t>四）叶状柄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rPr>
              <a:t>（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rPr>
              <a:t>五）叶刺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</a:rPr>
              <a:t>（六）捕虫叶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1071546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b="1" dirty="0" smtClean="0">
                <a:solidFill>
                  <a:schemeClr val="tx2"/>
                </a:solidFill>
                <a:ea typeface="微软雅黑" panose="020B0503020204020204" charset="-122"/>
              </a:rPr>
              <a:t>叶的变态主要有六种</a:t>
            </a:r>
            <a:endParaRPr lang="zh-CN" altLang="en-US" sz="3600" dirty="0">
              <a:ea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5000" y="2857496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叶的变态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2214546" y="2357430"/>
            <a:ext cx="285752" cy="33575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7" grpId="0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182"/>
            <a:ext cx="8352928" cy="230425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㈠</a:t>
            </a:r>
            <a:r>
              <a:rPr lang="zh-C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苞叶和总苞</a:t>
            </a:r>
            <a:endParaRPr lang="en-US" altLang="zh-CN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zh-CN" alt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</a:rPr>
              <a:t>苞叶：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生在花下面的变态叶。</a:t>
            </a:r>
          </a:p>
          <a:p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苞叶一般较小，绿色，但也有形大，呈各种颜色的。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0124" y="4143380"/>
            <a:ext cx="7373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总苞：</a:t>
            </a:r>
            <a:r>
              <a:rPr lang="zh-CN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聚生在花序外围的数枚苞叶。</a:t>
            </a:r>
            <a:endParaRPr lang="zh-CN" altLang="en-US" sz="3200" b="1" i="1" dirty="0" smtClean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苞叶-玉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571480"/>
            <a:ext cx="5715016" cy="5715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9314" y="1214422"/>
            <a:ext cx="798195" cy="46863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玉米的总苞（苞叶</a:t>
            </a:r>
            <a:r>
              <a:rPr lang="zh-CN" altLang="en-US" sz="4000" b="1" dirty="0" smtClean="0">
                <a:solidFill>
                  <a:srgbClr val="7030A0"/>
                </a:solidFill>
                <a:ea typeface="微软雅黑" panose="020B0503020204020204" charset="-122"/>
              </a:rPr>
              <a:t>）</a:t>
            </a:r>
            <a:endParaRPr lang="zh-CN" altLang="en-US" sz="4000" b="1" dirty="0">
              <a:solidFill>
                <a:srgbClr val="7030A0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一品红苞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1251"/>
            <a:ext cx="7901998" cy="5255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5643578"/>
            <a:ext cx="27355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一品红苞叶</a:t>
            </a:r>
            <a:endParaRPr lang="zh-CN" altLang="en-US" sz="40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2476872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㈡</a:t>
            </a:r>
            <a:r>
              <a:rPr lang="zh-C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鳞叶：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叶的功能特化或退化呈鳞片状的贮藏或保护组织。</a:t>
            </a:r>
            <a:endParaRPr lang="zh-CN" altLang="en-US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zh-CN" altLang="en-US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</a:rPr>
              <a:t>芽鳞：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木本植物的鳞芽外的鳞片叶</a:t>
            </a:r>
            <a:endParaRPr lang="zh-CN" altLang="en-US" b="1" i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endParaRPr lang="zh-CN" altLang="en-US" b="1" i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643314"/>
            <a:ext cx="7963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肉质鳞叶：</a:t>
            </a:r>
            <a:r>
              <a:rPr lang="zh-CN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洋葱、百合</a:t>
            </a:r>
            <a:endParaRPr lang="zh-CN" altLang="en-US" sz="3200" b="1" i="1" dirty="0" smtClean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zh-CN" altLang="en-US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膜质鳞叶：</a:t>
            </a:r>
            <a:r>
              <a:rPr lang="zh-CN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洋葱、大蒜、球茎上、根状茎上</a:t>
            </a:r>
          </a:p>
          <a:p>
            <a:endParaRPr lang="zh-CN" altLang="en-US" sz="3200" dirty="0"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357166"/>
            <a:ext cx="8035256" cy="1373282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㈢</a:t>
            </a:r>
            <a:r>
              <a:rPr lang="zh-C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叶卷须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由叶的一部分变成卷须状。有攀缘的作用。</a:t>
            </a:r>
          </a:p>
        </p:txBody>
      </p:sp>
      <p:pic>
        <p:nvPicPr>
          <p:cNvPr id="5" name="图片 4" descr="叶卷须-豌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45" y="1500174"/>
            <a:ext cx="6896579" cy="3903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926" y="5786454"/>
            <a:ext cx="25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  <a:ea typeface="微软雅黑" panose="020B0503020204020204" charset="-122"/>
              </a:rPr>
              <a:t>豌豆叶卷须</a:t>
            </a:r>
            <a:endParaRPr lang="zh-CN" altLang="en-US" sz="3600" b="1" dirty="0">
              <a:solidFill>
                <a:srgbClr val="002060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714356"/>
            <a:ext cx="817240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㈠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贮藏根</a:t>
            </a:r>
            <a:endParaRPr lang="en-US" altLang="zh-CN" sz="3600" b="1" i="1" dirty="0" smtClean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存贮养料，肥厚多汁，形状多样。</a:t>
            </a:r>
          </a:p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根据来源，可分为肉质直根和块根两大类。</a:t>
            </a:r>
          </a:p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3143248"/>
            <a:ext cx="7215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、肉质直根    </a:t>
            </a:r>
            <a:r>
              <a:rPr lang="zh-CN" altLang="en-US" sz="3600" b="1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由主根和下胚轴膨大发育而成。外形呈圆锥状、纺锤状或球状，一株上仅有一个肉质直根。如萝卜、胡萝卜、芜菁、甜菜等。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500174"/>
            <a:ext cx="7392314" cy="4090776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（四）捕虫叶   </a:t>
            </a:r>
            <a:r>
              <a:rPr lang="zh-CN" alt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有些植物具有能捕食小虫的变态叶，称为捕虫叶。</a:t>
            </a:r>
            <a:endParaRPr lang="zh-CN" altLang="en-US" sz="4000" b="1" i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zh-CN" altLang="en-US" sz="40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</a:rPr>
              <a:t>食虫植物：</a:t>
            </a:r>
            <a:r>
              <a:rPr lang="zh-CN" alt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具捕虫叶的植物，也称或肉食植物。</a:t>
            </a:r>
          </a:p>
          <a:p>
            <a:r>
              <a:rPr lang="zh-CN" alt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囊状（如狸藻）、盘状（如茅膏菜）、瓶状（如猪笼草）。</a:t>
            </a:r>
          </a:p>
          <a:p>
            <a:endParaRPr lang="zh-CN" altLang="en-US" sz="40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0555" y="3885565"/>
            <a:ext cx="4838065" cy="1871345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狸藻的捕虫囊</a:t>
            </a:r>
            <a:endParaRPr lang="en-US" altLang="zh-CN" b="1" dirty="0" smtClean="0">
              <a:solidFill>
                <a:schemeClr val="tx2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 descr="a1ec08fa513d2697ed5343af55fbb2fb4216d844"/>
          <p:cNvPicPr>
            <a:picLocks noChangeAspect="1"/>
          </p:cNvPicPr>
          <p:nvPr/>
        </p:nvPicPr>
        <p:blipFill>
          <a:blip r:embed="rId2"/>
          <a:srcRect t="15545"/>
          <a:stretch>
            <a:fillRect/>
          </a:stretch>
        </p:blipFill>
        <p:spPr>
          <a:xfrm>
            <a:off x="4309745" y="3580765"/>
            <a:ext cx="4881880" cy="3255645"/>
          </a:xfrm>
          <a:prstGeom prst="rect">
            <a:avLst/>
          </a:prstGeom>
        </p:spPr>
      </p:pic>
      <p:pic>
        <p:nvPicPr>
          <p:cNvPr id="5" name="图片 4" descr="96dda144ad345982f1e1fb1a0cf431adcaef84c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" y="20955"/>
            <a:ext cx="4824730" cy="355981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82675" y="3830955"/>
            <a:ext cx="3308350" cy="113538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茅膏菜</a:t>
            </a:r>
            <a:endParaRPr lang="zh-CN" altLang="en-US"/>
          </a:p>
        </p:txBody>
      </p:sp>
      <p:pic>
        <p:nvPicPr>
          <p:cNvPr id="5" name="图片 4" descr="4ec2d5628535e5dd5dec5ed776c6a7efcf1b62f2"/>
          <p:cNvPicPr>
            <a:picLocks noChangeAspect="1"/>
          </p:cNvPicPr>
          <p:nvPr/>
        </p:nvPicPr>
        <p:blipFill>
          <a:blip r:embed="rId2"/>
          <a:srcRect b="6208"/>
          <a:stretch>
            <a:fillRect/>
          </a:stretch>
        </p:blipFill>
        <p:spPr>
          <a:xfrm>
            <a:off x="4445" y="3175"/>
            <a:ext cx="6101080" cy="3827780"/>
          </a:xfrm>
          <a:prstGeom prst="rect">
            <a:avLst/>
          </a:prstGeom>
        </p:spPr>
      </p:pic>
      <p:pic>
        <p:nvPicPr>
          <p:cNvPr id="4" name="图片 3" descr="34fae6cd7b899e516cd68f3740a7d933c8950db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3248025"/>
            <a:ext cx="4445000" cy="366839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捕虫叶-猪笼草.jpg"/>
          <p:cNvPicPr>
            <a:picLocks noChangeAspect="1"/>
          </p:cNvPicPr>
          <p:nvPr/>
        </p:nvPicPr>
        <p:blipFill>
          <a:blip r:embed="rId3"/>
          <a:srcRect l="14556" b="6376"/>
          <a:stretch>
            <a:fillRect/>
          </a:stretch>
        </p:blipFill>
        <p:spPr>
          <a:xfrm>
            <a:off x="2212340" y="213995"/>
            <a:ext cx="5859780" cy="4815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5500702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ea typeface="微软雅黑" panose="020B0503020204020204" charset="-122"/>
              </a:rPr>
              <a:t>猪笼草捕虫叶  </a:t>
            </a:r>
            <a:r>
              <a:rPr lang="zh-CN" altLang="en-US" sz="2400" b="1" dirty="0" smtClean="0">
                <a:solidFill>
                  <a:srgbClr val="002060"/>
                </a:solidFill>
                <a:ea typeface="微软雅黑" panose="020B0503020204020204" charset="-122"/>
              </a:rPr>
              <a:t>呈瓶状，瓶顶端有盖，盖的腹面光滑而具蜜腺。通常瓶盖敞开，当昆虫一旦爬至瓶口时，极易滑入瓶内，遂为消化液消化并被吸收</a:t>
            </a:r>
            <a:endParaRPr lang="zh-CN" altLang="en-US" sz="2400" b="1" dirty="0">
              <a:solidFill>
                <a:srgbClr val="002060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211455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（五）叶状柄</a:t>
            </a:r>
            <a:endParaRPr lang="en-US" altLang="zh-CN" sz="35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有些植物的叶片不发达，而叶柄转变为扁平的片状，并具叶的功能，称为叶状柄。如台湾相思树、某些金合欢属植物。</a:t>
            </a:r>
          </a:p>
        </p:txBody>
      </p:sp>
      <p:pic>
        <p:nvPicPr>
          <p:cNvPr id="5" name="图片 4" descr="叶状柄-相思树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500306"/>
            <a:ext cx="5388760" cy="4052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6478" y="3357562"/>
            <a:ext cx="736600" cy="2846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相思树叶状柄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115328" cy="48023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zh-CN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（六）叶刺 </a:t>
            </a:r>
            <a:r>
              <a:rPr lang="zh-CN" alt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由叶或叶的部分（如托叶）变成刺状，称为叶刺。</a:t>
            </a:r>
          </a:p>
          <a:p>
            <a:pPr>
              <a:lnSpc>
                <a:spcPct val="80000"/>
              </a:lnSpc>
            </a:pPr>
            <a:r>
              <a:rPr lang="zh-CN" alt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叶刺腋（即叶腋）中有芽，以后发展成短枝，枝上具正常的叶。</a:t>
            </a:r>
          </a:p>
          <a:p>
            <a:pPr>
              <a:lnSpc>
                <a:spcPct val="80000"/>
              </a:lnSpc>
            </a:pPr>
            <a:r>
              <a:rPr lang="zh-CN" alt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小檗长枝上的叶变成刺，刺槐的托叶变成刺，刺位于托叶地位，极易分辨。</a:t>
            </a:r>
          </a:p>
          <a:p>
            <a:endParaRPr lang="zh-CN" altLang="en-US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叶刺-小檗.jpg"/>
          <p:cNvPicPr>
            <a:picLocks noChangeAspect="1"/>
          </p:cNvPicPr>
          <p:nvPr/>
        </p:nvPicPr>
        <p:blipFill>
          <a:blip r:embed="rId3"/>
          <a:srcRect l="-512" t="517" r="512" b="5508"/>
          <a:stretch>
            <a:fillRect/>
          </a:stretch>
        </p:blipFill>
        <p:spPr>
          <a:xfrm>
            <a:off x="642620" y="358775"/>
            <a:ext cx="7933690" cy="4967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5715016"/>
            <a:ext cx="222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小檗叶刺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3865" y="1596390"/>
            <a:ext cx="8907780" cy="452628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/>
              <a:t>送给同学们一句话：</a:t>
            </a:r>
            <a:endParaRPr lang="zh-CN" altLang="en-US" sz="4000"/>
          </a:p>
          <a:p>
            <a:pPr marL="0" indent="0">
              <a:buNone/>
            </a:pPr>
            <a:endParaRPr lang="zh-CN" altLang="en-US" sz="4000"/>
          </a:p>
          <a:p>
            <a:pPr marL="0" indent="0">
              <a:buNone/>
            </a:pPr>
            <a:r>
              <a:rPr lang="zh-CN" altLang="en-US" sz="4000"/>
              <a:t>根儿向纵深处延伸一寸，</a:t>
            </a:r>
          </a:p>
          <a:p>
            <a:pPr marL="0" indent="0">
              <a:buNone/>
            </a:pPr>
            <a:r>
              <a:rPr lang="zh-CN" altLang="en-US" sz="4000"/>
              <a:t>小树被狂风推倒的危险就减弱了一分。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肉质直根-萝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0"/>
            <a:ext cx="7258546" cy="5748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5935824"/>
            <a:ext cx="42672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肉质直根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萝卜</a:t>
            </a:r>
            <a:endParaRPr lang="zh-CN" altLang="en-US" sz="40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肉质直根-胡萝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157797"/>
            <a:ext cx="6859065" cy="5485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214290"/>
            <a:ext cx="47777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肉质</a:t>
            </a:r>
            <a:r>
              <a:rPr lang="zh-CN" altLang="en-US" sz="4000" b="1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直根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胡萝卜</a:t>
            </a:r>
            <a:endParaRPr lang="zh-CN" altLang="en-US" sz="40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肉质直根-甜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571612"/>
            <a:ext cx="6762777" cy="5072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363660"/>
            <a:ext cx="4201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ea typeface="微软雅黑" panose="020B0503020204020204" charset="-122"/>
              </a:rPr>
              <a:t>肉质</a:t>
            </a:r>
            <a:r>
              <a:rPr lang="zh-CN" altLang="en-US" sz="4000" b="1" smtClean="0">
                <a:solidFill>
                  <a:srgbClr val="7030A0"/>
                </a:solidFill>
                <a:ea typeface="微软雅黑" panose="020B0503020204020204" charset="-122"/>
              </a:rPr>
              <a:t>直根</a:t>
            </a:r>
            <a:r>
              <a:rPr lang="en-US" altLang="zh-CN" sz="4000" b="1" dirty="0" smtClean="0">
                <a:solidFill>
                  <a:srgbClr val="7030A0"/>
                </a:solidFill>
                <a:ea typeface="微软雅黑" panose="020B0503020204020204" charset="-122"/>
              </a:rPr>
              <a:t>——</a:t>
            </a:r>
            <a:r>
              <a:rPr lang="zh-CN" altLang="en-US" sz="4000" b="1" dirty="0" smtClean="0">
                <a:solidFill>
                  <a:srgbClr val="7030A0"/>
                </a:solidFill>
                <a:ea typeface="微软雅黑" panose="020B0503020204020204" charset="-122"/>
              </a:rPr>
              <a:t>甜菜</a:t>
            </a:r>
            <a:endParaRPr lang="zh-CN" altLang="en-US" sz="4000" b="1" dirty="0">
              <a:solidFill>
                <a:srgbClr val="7030A0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786346" cy="778098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</a:rPr>
              <a:t>贮藏根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14348" y="1643050"/>
            <a:ext cx="8001056" cy="4643470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、块根 </a:t>
            </a:r>
            <a:endParaRPr lang="en-US" altLang="zh-CN" sz="4000" b="1" i="1" dirty="0" smtClean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000" b="1" dirty="0" smtClean="0">
                <a:solidFill>
                  <a:schemeClr val="tx2"/>
                </a:solidFill>
                <a:latin typeface="微软雅黑" panose="020B0503020204020204" charset="-122"/>
                <a:cs typeface="微软雅黑" panose="020B0503020204020204" charset="-122"/>
              </a:rPr>
              <a:t>   由不定根或侧根发育而成，因此，在一株上可形成多个块根。另外，它的组成不含下胚轴和茎的部分，而是完全由根的部分构成。甘薯、木薯、大丽花的块根都属此类。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1830</Words>
  <Application>WPS 演示</Application>
  <PresentationFormat>全屏显示(4:3)</PresentationFormat>
  <Paragraphs>149</Paragraphs>
  <Slides>57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58" baseType="lpstr">
      <vt:lpstr>Office 主题</vt:lpstr>
      <vt:lpstr>园林植物学</vt:lpstr>
      <vt:lpstr>第七章 营养器官的相互联系与变态</vt:lpstr>
      <vt:lpstr>幻灯片 3</vt:lpstr>
      <vt:lpstr>幻灯片 4</vt:lpstr>
      <vt:lpstr>幻灯片 5</vt:lpstr>
      <vt:lpstr>幻灯片 6</vt:lpstr>
      <vt:lpstr>幻灯片 7</vt:lpstr>
      <vt:lpstr>幻灯片 8</vt:lpstr>
      <vt:lpstr>贮藏根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二、茎的变态</vt:lpstr>
      <vt:lpstr>地上茎的变态</vt:lpstr>
      <vt:lpstr>幻灯片 21</vt:lpstr>
      <vt:lpstr>地上茎的变态</vt:lpstr>
      <vt:lpstr>幻灯片 23</vt:lpstr>
      <vt:lpstr>地上茎的变态</vt:lpstr>
      <vt:lpstr>幻灯片 25</vt:lpstr>
      <vt:lpstr>幻灯片 26</vt:lpstr>
      <vt:lpstr>幻灯片 27</vt:lpstr>
      <vt:lpstr>幻灯片 28</vt:lpstr>
      <vt:lpstr>地上茎的变态</vt:lpstr>
      <vt:lpstr>幻灯片 30</vt:lpstr>
      <vt:lpstr>地下茎的变态</vt:lpstr>
      <vt:lpstr>幻灯片 32</vt:lpstr>
      <vt:lpstr>幻灯片 33</vt:lpstr>
      <vt:lpstr>地下茎的变态</vt:lpstr>
      <vt:lpstr>幻灯片 35</vt:lpstr>
      <vt:lpstr>幻灯片 36</vt:lpstr>
      <vt:lpstr>地下茎的变态</vt:lpstr>
      <vt:lpstr>幻灯片 38</vt:lpstr>
      <vt:lpstr>幻灯片 39</vt:lpstr>
      <vt:lpstr>幻灯片 40</vt:lpstr>
      <vt:lpstr>地下茎的变态</vt:lpstr>
      <vt:lpstr>幻灯片 42</vt:lpstr>
      <vt:lpstr>幻灯片 43</vt:lpstr>
      <vt:lpstr>三、叶的变态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营养器官的变态</dc:title>
  <dc:creator>ljh</dc:creator>
  <cp:lastModifiedBy>admin</cp:lastModifiedBy>
  <cp:revision>43</cp:revision>
  <dcterms:created xsi:type="dcterms:W3CDTF">2018-12-06T12:21:00Z</dcterms:created>
  <dcterms:modified xsi:type="dcterms:W3CDTF">2018-12-28T02:04:03Z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