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4946550194987855E-2"/>
                  <c:y val="5.8789791314757464E-3"/>
                </c:manualLayout>
              </c:layout>
              <c:spPr>
                <a:noFill/>
                <a:ln w="25368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showVal val="1"/>
            </c:dLbl>
            <c:dLbl>
              <c:idx val="1"/>
              <c:layout>
                <c:manualLayout>
                  <c:x val="1.7935860233985263E-2"/>
                  <c:y val="0"/>
                </c:manualLayout>
              </c:layout>
              <c:spPr>
                <a:noFill/>
                <a:ln w="25368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showVal val="1"/>
            </c:dLbl>
            <c:dLbl>
              <c:idx val="2"/>
              <c:layout>
                <c:manualLayout>
                  <c:x val="1.1957240155990196E-2"/>
                  <c:y val="-2.9394895657378611E-2"/>
                </c:manualLayout>
              </c:layout>
              <c:spPr>
                <a:noFill/>
                <a:ln w="25368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showVal val="1"/>
            </c:dLbl>
            <c:dLbl>
              <c:idx val="3"/>
              <c:layout>
                <c:manualLayout>
                  <c:x val="0.13451895175489045"/>
                  <c:y val="7.054774957770879E-2"/>
                </c:manualLayout>
              </c:layout>
              <c:spPr>
                <a:noFill/>
                <a:ln w="25368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showVal val="1"/>
            </c:dLbl>
            <c:delete val="1"/>
          </c:dLbls>
          <c:cat>
            <c:strRef>
              <c:f>Sheet1!$A$2:$A$5</c:f>
              <c:strCache>
                <c:ptCount val="4"/>
                <c:pt idx="0">
                  <c:v>1949年</c:v>
                </c:pt>
                <c:pt idx="1">
                  <c:v>1950年</c:v>
                </c:pt>
                <c:pt idx="2">
                  <c:v>1951年</c:v>
                </c:pt>
                <c:pt idx="3">
                  <c:v>1952年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4.1399999999999997</c:v>
                </c:pt>
                <c:pt idx="2">
                  <c:v>8.06</c:v>
                </c:pt>
                <c:pt idx="3">
                  <c:v>13.67</c:v>
                </c:pt>
              </c:numCache>
            </c:numRef>
          </c:val>
        </c:ser>
        <c:shape val="box"/>
        <c:axId val="115966336"/>
        <c:axId val="115967872"/>
        <c:axId val="0"/>
      </c:bar3DChart>
      <c:catAx>
        <c:axId val="1159663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99"/>
            </a:pPr>
            <a:endParaRPr lang="zh-CN"/>
          </a:p>
        </c:txPr>
        <c:crossAx val="115967872"/>
        <c:crosses val="autoZero"/>
        <c:auto val="1"/>
        <c:lblAlgn val="ctr"/>
        <c:lblOffset val="100"/>
      </c:catAx>
      <c:valAx>
        <c:axId val="1159678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49"/>
            </a:pPr>
            <a:endParaRPr lang="zh-CN"/>
          </a:p>
        </c:txPr>
        <c:crossAx val="115966336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zh-CN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image" Target="../media/image1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B6ED7-9BB1-47E9-9A80-9EDF88C80942}" type="datetimeFigureOut">
              <a:rPr lang="zh-CN" altLang="en-US" smtClean="0"/>
              <a:pPr/>
              <a:t>2017/8/20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BAAED-216E-4226-AE91-D1BF9427A3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BC7406-F218-456D-AFF9-97156739E14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065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90D2C0-7D44-4E58-ACE7-3BB7CFA1FCC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577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473F8-449B-48BE-A97D-CB6E146D7E9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885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40359-1CEB-4434-A22E-0560DCF30C7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011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F866A-8D98-4445-AB05-B78CB01C58A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D3E-10FE-4901-9B8C-BFDB3783D8CE}" type="datetimeFigureOut">
              <a:rPr lang="zh-CN" altLang="en-US" smtClean="0"/>
              <a:pPr/>
              <a:t>2017/8/20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B35A-1F60-4E8B-A617-C698C4E41C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D3E-10FE-4901-9B8C-BFDB3783D8CE}" type="datetimeFigureOut">
              <a:rPr lang="zh-CN" altLang="en-US" smtClean="0"/>
              <a:pPr/>
              <a:t>2017/8/20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B35A-1F60-4E8B-A617-C698C4E41C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D3E-10FE-4901-9B8C-BFDB3783D8CE}" type="datetimeFigureOut">
              <a:rPr lang="zh-CN" altLang="en-US" smtClean="0"/>
              <a:pPr/>
              <a:t>2017/8/20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B35A-1F60-4E8B-A617-C698C4E41C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D3E-10FE-4901-9B8C-BFDB3783D8CE}" type="datetimeFigureOut">
              <a:rPr lang="zh-CN" altLang="en-US" smtClean="0"/>
              <a:pPr/>
              <a:t>2017/8/20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B35A-1F60-4E8B-A617-C698C4E41C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D3E-10FE-4901-9B8C-BFDB3783D8CE}" type="datetimeFigureOut">
              <a:rPr lang="zh-CN" altLang="en-US" smtClean="0"/>
              <a:pPr/>
              <a:t>2017/8/20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B35A-1F60-4E8B-A617-C698C4E41C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D3E-10FE-4901-9B8C-BFDB3783D8CE}" type="datetimeFigureOut">
              <a:rPr lang="zh-CN" altLang="en-US" smtClean="0"/>
              <a:pPr/>
              <a:t>2017/8/20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B35A-1F60-4E8B-A617-C698C4E41C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D3E-10FE-4901-9B8C-BFDB3783D8CE}" type="datetimeFigureOut">
              <a:rPr lang="zh-CN" altLang="en-US" smtClean="0"/>
              <a:pPr/>
              <a:t>2017/8/20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B35A-1F60-4E8B-A617-C698C4E41C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D3E-10FE-4901-9B8C-BFDB3783D8CE}" type="datetimeFigureOut">
              <a:rPr lang="zh-CN" altLang="en-US" smtClean="0"/>
              <a:pPr/>
              <a:t>2017/8/20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B35A-1F60-4E8B-A617-C698C4E41C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D3E-10FE-4901-9B8C-BFDB3783D8CE}" type="datetimeFigureOut">
              <a:rPr lang="zh-CN" altLang="en-US" smtClean="0"/>
              <a:pPr/>
              <a:t>2017/8/20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B35A-1F60-4E8B-A617-C698C4E41C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D3E-10FE-4901-9B8C-BFDB3783D8CE}" type="datetimeFigureOut">
              <a:rPr lang="zh-CN" altLang="en-US" smtClean="0"/>
              <a:pPr/>
              <a:t>2017/8/20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B35A-1F60-4E8B-A617-C698C4E41C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D3E-10FE-4901-9B8C-BFDB3783D8CE}" type="datetimeFigureOut">
              <a:rPr lang="zh-CN" altLang="en-US" smtClean="0"/>
              <a:pPr/>
              <a:t>2017/8/20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B35A-1F60-4E8B-A617-C698C4E41C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8D3E-10FE-4901-9B8C-BFDB3783D8CE}" type="datetimeFigureOut">
              <a:rPr lang="zh-CN" altLang="en-US" smtClean="0"/>
              <a:pPr/>
              <a:t>2017/8/20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B35A-1F60-4E8B-A617-C698C4E41C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1978&#65306;&#21313;&#19968;&#23626;&#19977;&#20013;&#20840;&#20250;&#29645;&#36149;&#21382;&#21490;&#30011;&#38754;.flv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tags" Target="../tags/tag3.xml"/><Relationship Id="rId7" Type="http://schemas.openxmlformats.org/officeDocument/2006/relationships/image" Target="../media/image4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5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4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3.jpe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&#26032;&#21326;&#31038;&#25512;&#20986;&#12298;&#32418;&#33394;&#27668;&#36136;&#12299;&#24494;&#30005;&#24433;&#29486;&#32473;&#24314;&#20826;95&#21608;&#24180;.mp4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87.jpe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86.jpeg"/><Relationship Id="rId2" Type="http://schemas.openxmlformats.org/officeDocument/2006/relationships/tags" Target="../tags/tag8.xml"/><Relationship Id="rId16" Type="http://schemas.openxmlformats.org/officeDocument/2006/relationships/image" Target="../media/image85.jpe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image" Target="../media/image84.jpeg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8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21.xml"/><Relationship Id="rId7" Type="http://schemas.openxmlformats.org/officeDocument/2006/relationships/image" Target="../media/image99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12" Type="http://schemas.openxmlformats.org/officeDocument/2006/relationships/image" Target="../media/image110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5" Type="http://schemas.openxmlformats.org/officeDocument/2006/relationships/image" Target="../media/image103.jpeg"/><Relationship Id="rId10" Type="http://schemas.openxmlformats.org/officeDocument/2006/relationships/image" Target="../media/image108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5.jpeg"/><Relationship Id="rId5" Type="http://schemas.openxmlformats.org/officeDocument/2006/relationships/oleObject" Target="../embeddings/Microsoft_Office_Excel_97-2003____3.xls"/><Relationship Id="rId4" Type="http://schemas.openxmlformats.org/officeDocument/2006/relationships/oleObject" Target="../embeddings/Microsoft_Office_Excel_97-2003____2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gray">
          <a:xfrm>
            <a:off x="1811338" y="1456267"/>
            <a:ext cx="0" cy="31284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464" y="-4233"/>
            <a:ext cx="1552575" cy="1585384"/>
            <a:chOff x="171" y="-3"/>
            <a:chExt cx="978" cy="999"/>
          </a:xfrm>
        </p:grpSpPr>
        <p:sp>
          <p:nvSpPr>
            <p:cNvPr id="53264" name="Freeform 4"/>
            <p:cNvSpPr>
              <a:spLocks/>
            </p:cNvSpPr>
            <p:nvPr/>
          </p:nvSpPr>
          <p:spPr bwMode="gray">
            <a:xfrm>
              <a:off x="653" y="-3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65" name="Freeform 5"/>
            <p:cNvSpPr>
              <a:spLocks/>
            </p:cNvSpPr>
            <p:nvPr/>
          </p:nvSpPr>
          <p:spPr bwMode="gray">
            <a:xfrm>
              <a:off x="171" y="0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591" name="Freeform 7"/>
          <p:cNvSpPr>
            <a:spLocks/>
          </p:cNvSpPr>
          <p:nvPr/>
        </p:nvSpPr>
        <p:spPr bwMode="gray">
          <a:xfrm>
            <a:off x="1871664" y="-10584"/>
            <a:ext cx="1895475" cy="1519768"/>
          </a:xfrm>
          <a:custGeom>
            <a:avLst/>
            <a:gdLst>
              <a:gd name="T0" fmla="*/ 2147483647 w 1194"/>
              <a:gd name="T1" fmla="*/ 0 h 957"/>
              <a:gd name="T2" fmla="*/ 0 w 1194"/>
              <a:gd name="T3" fmla="*/ 2147483647 h 957"/>
              <a:gd name="T4" fmla="*/ 0 w 1194"/>
              <a:gd name="T5" fmla="*/ 2147483647 h 957"/>
              <a:gd name="T6" fmla="*/ 2147483647 w 1194"/>
              <a:gd name="T7" fmla="*/ 0 h 957"/>
              <a:gd name="T8" fmla="*/ 2147483647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1871663" y="-14817"/>
            <a:ext cx="2138362" cy="1581151"/>
          </a:xfrm>
          <a:custGeom>
            <a:avLst/>
            <a:gdLst>
              <a:gd name="T0" fmla="*/ 2147483647 w 1347"/>
              <a:gd name="T1" fmla="*/ 0 h 996"/>
              <a:gd name="T2" fmla="*/ 0 w 1347"/>
              <a:gd name="T3" fmla="*/ 2147483647 h 996"/>
              <a:gd name="T4" fmla="*/ 0 w 1347"/>
              <a:gd name="T5" fmla="*/ 2147483647 h 996"/>
              <a:gd name="T6" fmla="*/ 2147483647 w 1347"/>
              <a:gd name="T7" fmla="*/ 0 h 996"/>
              <a:gd name="T8" fmla="*/ 2147483647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593" name="Freeform 9"/>
          <p:cNvSpPr>
            <a:spLocks/>
          </p:cNvSpPr>
          <p:nvPr/>
        </p:nvSpPr>
        <p:spPr bwMode="gray">
          <a:xfrm>
            <a:off x="1871663" y="-14817"/>
            <a:ext cx="2338387" cy="1627717"/>
          </a:xfrm>
          <a:custGeom>
            <a:avLst/>
            <a:gdLst>
              <a:gd name="T0" fmla="*/ 2147483647 w 1473"/>
              <a:gd name="T1" fmla="*/ 2147483647 h 1025"/>
              <a:gd name="T2" fmla="*/ 2147483647 w 1473"/>
              <a:gd name="T3" fmla="*/ 2147483647 h 1025"/>
              <a:gd name="T4" fmla="*/ 0 w 1473"/>
              <a:gd name="T5" fmla="*/ 2147483647 h 1025"/>
              <a:gd name="T6" fmla="*/ 2147483647 w 1473"/>
              <a:gd name="T7" fmla="*/ 0 h 1025"/>
              <a:gd name="T8" fmla="*/ 2147483647 w 1473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>
            <a:off x="1874839" y="4436534"/>
            <a:ext cx="3525837" cy="2436284"/>
          </a:xfrm>
          <a:custGeom>
            <a:avLst/>
            <a:gdLst>
              <a:gd name="T0" fmla="*/ 2147483647 w 2221"/>
              <a:gd name="T1" fmla="*/ 2147483647 h 1534"/>
              <a:gd name="T2" fmla="*/ 0 w 2221"/>
              <a:gd name="T3" fmla="*/ 0 h 1534"/>
              <a:gd name="T4" fmla="*/ 2147483647 w 2221"/>
              <a:gd name="T5" fmla="*/ 2147483647 h 1534"/>
              <a:gd name="T6" fmla="*/ 2147483647 w 2221"/>
              <a:gd name="T7" fmla="*/ 2147483647 h 1534"/>
              <a:gd name="T8" fmla="*/ 2147483647 w 2221"/>
              <a:gd name="T9" fmla="*/ 2147483647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595" name="Freeform 11"/>
          <p:cNvSpPr>
            <a:spLocks/>
          </p:cNvSpPr>
          <p:nvPr/>
        </p:nvSpPr>
        <p:spPr bwMode="gray">
          <a:xfrm>
            <a:off x="1876425" y="4474634"/>
            <a:ext cx="3265488" cy="2393951"/>
          </a:xfrm>
          <a:custGeom>
            <a:avLst/>
            <a:gdLst>
              <a:gd name="T0" fmla="*/ 2147483647 w 2057"/>
              <a:gd name="T1" fmla="*/ 2147483647 h 1507"/>
              <a:gd name="T2" fmla="*/ 0 w 2057"/>
              <a:gd name="T3" fmla="*/ 0 h 1507"/>
              <a:gd name="T4" fmla="*/ 0 w 2057"/>
              <a:gd name="T5" fmla="*/ 2147483647 h 1507"/>
              <a:gd name="T6" fmla="*/ 2147483647 w 2057"/>
              <a:gd name="T7" fmla="*/ 2147483647 h 1507"/>
              <a:gd name="T8" fmla="*/ 2147483647 w 205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596" name="Freeform 12"/>
          <p:cNvSpPr>
            <a:spLocks/>
          </p:cNvSpPr>
          <p:nvPr/>
        </p:nvSpPr>
        <p:spPr bwMode="gray">
          <a:xfrm>
            <a:off x="1871663" y="4519084"/>
            <a:ext cx="2946400" cy="2343149"/>
          </a:xfrm>
          <a:custGeom>
            <a:avLst/>
            <a:gdLst>
              <a:gd name="T0" fmla="*/ 2147483647 w 1856"/>
              <a:gd name="T1" fmla="*/ 2147483647 h 1477"/>
              <a:gd name="T2" fmla="*/ 0 w 1856"/>
              <a:gd name="T3" fmla="*/ 2147483647 h 1477"/>
              <a:gd name="T4" fmla="*/ 0 w 1856"/>
              <a:gd name="T5" fmla="*/ 0 h 1477"/>
              <a:gd name="T6" fmla="*/ 2147483647 w 1856"/>
              <a:gd name="T7" fmla="*/ 2147483647 h 1477"/>
              <a:gd name="T8" fmla="*/ 2147483647 w 1856"/>
              <a:gd name="T9" fmla="*/ 2147483647 h 1477"/>
              <a:gd name="T10" fmla="*/ 2147483647 w 1856"/>
              <a:gd name="T11" fmla="*/ 2147483647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gray">
          <a:xfrm>
            <a:off x="1876425" y="1551518"/>
            <a:ext cx="0" cy="29591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gray">
          <a:xfrm>
            <a:off x="65088" y="4457701"/>
            <a:ext cx="176212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53259" name="Rectangle 40"/>
          <p:cNvSpPr txBox="1">
            <a:spLocks noChangeArrowheads="1"/>
          </p:cNvSpPr>
          <p:nvPr/>
        </p:nvSpPr>
        <p:spPr bwMode="white">
          <a:xfrm>
            <a:off x="1857376" y="2357967"/>
            <a:ext cx="5737225" cy="102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endParaRPr kumimoji="1" lang="zh-CN" altLang="en-US" sz="4000" b="1">
              <a:solidFill>
                <a:srgbClr val="FF0000"/>
              </a:solidFill>
              <a:latin typeface="微软雅黑" pitchFamily="34" charset="-122"/>
              <a:ea typeface="冬青黑体简体中文 W6"/>
              <a:cs typeface="冬青黑体简体中文 W6"/>
            </a:endParaRPr>
          </a:p>
        </p:txBody>
      </p:sp>
      <p:pic>
        <p:nvPicPr>
          <p:cNvPr id="53260" name="Picture 17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4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1" name="WordArt 18"/>
          <p:cNvSpPr>
            <a:spLocks noChangeArrowheads="1" noChangeShapeType="1" noTextEdit="1"/>
          </p:cNvSpPr>
          <p:nvPr/>
        </p:nvSpPr>
        <p:spPr bwMode="auto">
          <a:xfrm>
            <a:off x="2124076" y="1989667"/>
            <a:ext cx="6696075" cy="7048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黑体"/>
                <a:ea typeface="黑体"/>
              </a:rPr>
              <a:t>铭记历史，面向未来，不忘初心，继续前进</a:t>
            </a:r>
          </a:p>
        </p:txBody>
      </p:sp>
      <p:sp>
        <p:nvSpPr>
          <p:cNvPr id="53262" name="WordArt 19"/>
          <p:cNvSpPr>
            <a:spLocks noChangeArrowheads="1" noChangeShapeType="1" noTextEdit="1"/>
          </p:cNvSpPr>
          <p:nvPr/>
        </p:nvSpPr>
        <p:spPr bwMode="auto">
          <a:xfrm>
            <a:off x="2700338" y="3333751"/>
            <a:ext cx="5702300" cy="7069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——</a:t>
            </a:r>
            <a:r>
              <a:rPr lang="zh-CN" altLang="en-US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习近平总书记“七一”重要讲话精神解读</a:t>
            </a:r>
          </a:p>
        </p:txBody>
      </p:sp>
      <p:sp>
        <p:nvSpPr>
          <p:cNvPr id="53263" name="WordArt 20"/>
          <p:cNvSpPr>
            <a:spLocks noChangeArrowheads="1" noChangeShapeType="1" noTextEdit="1"/>
          </p:cNvSpPr>
          <p:nvPr/>
        </p:nvSpPr>
        <p:spPr bwMode="auto">
          <a:xfrm>
            <a:off x="5940425" y="4773084"/>
            <a:ext cx="2717800" cy="575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spc="72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楷体"/>
                <a:ea typeface="楷体"/>
              </a:rPr>
              <a:t>马克思主义学院</a:t>
            </a:r>
            <a:endParaRPr lang="zh-CN" altLang="en-US" sz="3600" kern="10" spc="72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楷体"/>
              <a:ea typeface="楷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91" grpId="0" animBg="1"/>
      <p:bldP spid="67592" grpId="0" animBg="1"/>
      <p:bldP spid="67593" grpId="0" animBg="1"/>
      <p:bldP spid="67594" grpId="0" animBg="1"/>
      <p:bldP spid="67595" grpId="0" animBg="1"/>
      <p:bldP spid="67596" grpId="0" animBg="1"/>
      <p:bldP spid="67601" grpId="0" animBg="1"/>
      <p:bldP spid="675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00339" y="645585"/>
            <a:ext cx="487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发动农民群众，实行土地革命</a:t>
            </a:r>
          </a:p>
        </p:txBody>
      </p:sp>
      <p:grpSp>
        <p:nvGrpSpPr>
          <p:cNvPr id="2" name="组合 118"/>
          <p:cNvGrpSpPr>
            <a:grpSpLocks/>
          </p:cNvGrpSpPr>
          <p:nvPr/>
        </p:nvGrpSpPr>
        <p:grpSpPr bwMode="auto">
          <a:xfrm>
            <a:off x="714375" y="3181351"/>
            <a:ext cx="7812088" cy="190500"/>
            <a:chOff x="714348" y="3180372"/>
            <a:chExt cx="7858180" cy="142876"/>
          </a:xfrm>
        </p:grpSpPr>
        <p:sp>
          <p:nvSpPr>
            <p:cNvPr id="8" name="椭圆 7"/>
            <p:cNvSpPr/>
            <p:nvPr/>
          </p:nvSpPr>
          <p:spPr>
            <a:xfrm>
              <a:off x="714348" y="3180372"/>
              <a:ext cx="142122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9" name="椭圆 8"/>
            <p:cNvSpPr/>
            <p:nvPr/>
          </p:nvSpPr>
          <p:spPr>
            <a:xfrm>
              <a:off x="928328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42308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1357886" y="3180372"/>
              <a:ext cx="142121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1571866" y="3180372"/>
              <a:ext cx="142121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5" name="椭圆 14"/>
            <p:cNvSpPr/>
            <p:nvPr/>
          </p:nvSpPr>
          <p:spPr>
            <a:xfrm>
              <a:off x="1785846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999826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7" name="椭圆 16"/>
            <p:cNvSpPr/>
            <p:nvPr/>
          </p:nvSpPr>
          <p:spPr>
            <a:xfrm>
              <a:off x="2213806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2429383" y="3180372"/>
              <a:ext cx="142122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9" name="椭圆 18"/>
            <p:cNvSpPr/>
            <p:nvPr/>
          </p:nvSpPr>
          <p:spPr>
            <a:xfrm>
              <a:off x="2643363" y="3180372"/>
              <a:ext cx="142122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857343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23" name="椭圆 22"/>
            <p:cNvSpPr/>
            <p:nvPr/>
          </p:nvSpPr>
          <p:spPr>
            <a:xfrm>
              <a:off x="3071323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24" name="椭圆 23"/>
            <p:cNvSpPr/>
            <p:nvPr/>
          </p:nvSpPr>
          <p:spPr>
            <a:xfrm>
              <a:off x="3286900" y="3180372"/>
              <a:ext cx="142121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25" name="椭圆 24"/>
            <p:cNvSpPr/>
            <p:nvPr/>
          </p:nvSpPr>
          <p:spPr>
            <a:xfrm>
              <a:off x="3500880" y="3180372"/>
              <a:ext cx="142121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26" name="椭圆 25"/>
            <p:cNvSpPr/>
            <p:nvPr/>
          </p:nvSpPr>
          <p:spPr>
            <a:xfrm>
              <a:off x="4142821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27" name="椭圆 26"/>
            <p:cNvSpPr/>
            <p:nvPr/>
          </p:nvSpPr>
          <p:spPr>
            <a:xfrm>
              <a:off x="4358397" y="3180372"/>
              <a:ext cx="142122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28" name="椭圆 27"/>
            <p:cNvSpPr/>
            <p:nvPr/>
          </p:nvSpPr>
          <p:spPr>
            <a:xfrm>
              <a:off x="4572377" y="3180372"/>
              <a:ext cx="142122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29" name="椭圆 28"/>
            <p:cNvSpPr/>
            <p:nvPr/>
          </p:nvSpPr>
          <p:spPr>
            <a:xfrm>
              <a:off x="4786357" y="3180372"/>
              <a:ext cx="142122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1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5000337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5214317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32" name="椭圆 31"/>
            <p:cNvSpPr/>
            <p:nvPr/>
          </p:nvSpPr>
          <p:spPr>
            <a:xfrm>
              <a:off x="5429895" y="3180372"/>
              <a:ext cx="142121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33" name="椭圆 32"/>
            <p:cNvSpPr/>
            <p:nvPr/>
          </p:nvSpPr>
          <p:spPr>
            <a:xfrm>
              <a:off x="6033510" y="3180372"/>
              <a:ext cx="142121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36" name="椭圆 35"/>
            <p:cNvSpPr/>
            <p:nvPr/>
          </p:nvSpPr>
          <p:spPr>
            <a:xfrm>
              <a:off x="6285815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37" name="椭圆 36"/>
            <p:cNvSpPr/>
            <p:nvPr/>
          </p:nvSpPr>
          <p:spPr>
            <a:xfrm>
              <a:off x="6501392" y="3180372"/>
              <a:ext cx="142122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38" name="椭圆 37"/>
            <p:cNvSpPr/>
            <p:nvPr/>
          </p:nvSpPr>
          <p:spPr>
            <a:xfrm>
              <a:off x="6715372" y="3180372"/>
              <a:ext cx="142122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39" name="椭圆 38"/>
            <p:cNvSpPr/>
            <p:nvPr/>
          </p:nvSpPr>
          <p:spPr>
            <a:xfrm>
              <a:off x="6929352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40" name="椭圆 39"/>
            <p:cNvSpPr/>
            <p:nvPr/>
          </p:nvSpPr>
          <p:spPr>
            <a:xfrm>
              <a:off x="7143332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41" name="椭圆 40"/>
            <p:cNvSpPr/>
            <p:nvPr/>
          </p:nvSpPr>
          <p:spPr>
            <a:xfrm>
              <a:off x="7357312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42" name="椭圆 41"/>
            <p:cNvSpPr/>
            <p:nvPr/>
          </p:nvSpPr>
          <p:spPr>
            <a:xfrm>
              <a:off x="7572890" y="3180372"/>
              <a:ext cx="142121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43" name="椭圆 42"/>
            <p:cNvSpPr/>
            <p:nvPr/>
          </p:nvSpPr>
          <p:spPr>
            <a:xfrm>
              <a:off x="7786870" y="3180372"/>
              <a:ext cx="142121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44" name="椭圆 43"/>
            <p:cNvSpPr/>
            <p:nvPr/>
          </p:nvSpPr>
          <p:spPr>
            <a:xfrm>
              <a:off x="8000850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45" name="椭圆 44"/>
            <p:cNvSpPr/>
            <p:nvPr/>
          </p:nvSpPr>
          <p:spPr>
            <a:xfrm>
              <a:off x="8214830" y="3180372"/>
              <a:ext cx="143718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46" name="椭圆 45"/>
            <p:cNvSpPr/>
            <p:nvPr/>
          </p:nvSpPr>
          <p:spPr>
            <a:xfrm>
              <a:off x="8430406" y="3180372"/>
              <a:ext cx="142122" cy="142876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392114" y="3143251"/>
            <a:ext cx="179387" cy="234949"/>
            <a:chOff x="250282" y="3320438"/>
            <a:chExt cx="234000" cy="234000"/>
          </a:xfrm>
        </p:grpSpPr>
        <p:sp>
          <p:nvSpPr>
            <p:cNvPr id="10" name="椭圆 9"/>
            <p:cNvSpPr/>
            <p:nvPr/>
          </p:nvSpPr>
          <p:spPr>
            <a:xfrm>
              <a:off x="287556" y="3358384"/>
              <a:ext cx="142885" cy="14124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50" name="椭圆 49"/>
            <p:cNvSpPr/>
            <p:nvPr/>
          </p:nvSpPr>
          <p:spPr>
            <a:xfrm>
              <a:off x="250282" y="3320438"/>
              <a:ext cx="234000" cy="2340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cxnSp>
        <p:nvCxnSpPr>
          <p:cNvPr id="61" name="直接连接符 60"/>
          <p:cNvCxnSpPr/>
          <p:nvPr/>
        </p:nvCxnSpPr>
        <p:spPr>
          <a:xfrm rot="5400000">
            <a:off x="54505" y="2697692"/>
            <a:ext cx="89111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组合 119"/>
          <p:cNvGrpSpPr>
            <a:grpSpLocks/>
          </p:cNvGrpSpPr>
          <p:nvPr/>
        </p:nvGrpSpPr>
        <p:grpSpPr bwMode="auto">
          <a:xfrm>
            <a:off x="-11113" y="2095503"/>
            <a:ext cx="4083169" cy="474133"/>
            <a:chOff x="-11235" y="2071678"/>
            <a:chExt cx="4099225" cy="356911"/>
          </a:xfrm>
        </p:grpSpPr>
        <p:sp>
          <p:nvSpPr>
            <p:cNvPr id="63" name="圆角矩形 62"/>
            <p:cNvSpPr/>
            <p:nvPr/>
          </p:nvSpPr>
          <p:spPr>
            <a:xfrm>
              <a:off x="132203" y="2071678"/>
              <a:ext cx="3895106" cy="356911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64" name="矩形 63"/>
            <p:cNvSpPr/>
            <p:nvPr/>
          </p:nvSpPr>
          <p:spPr>
            <a:xfrm>
              <a:off x="-11235" y="2090798"/>
              <a:ext cx="4099225" cy="2548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黑体" pitchFamily="49" charset="-122"/>
                  <a:ea typeface="黑体" pitchFamily="49" charset="-122"/>
                </a:rPr>
                <a:t>中国共产党第二次全国大会宣言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黑体" pitchFamily="49" charset="-122"/>
                  <a:ea typeface="黑体" pitchFamily="49" charset="-122"/>
                </a:rPr>
                <a:t>》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黑体" pitchFamily="49" charset="-122"/>
                  <a:ea typeface="黑体" pitchFamily="49" charset="-122"/>
                </a:rPr>
                <a:t>指出：</a:t>
              </a:r>
            </a:p>
          </p:txBody>
        </p:sp>
      </p:grpSp>
      <p:sp>
        <p:nvSpPr>
          <p:cNvPr id="66" name="矩形 65"/>
          <p:cNvSpPr/>
          <p:nvPr/>
        </p:nvSpPr>
        <p:spPr>
          <a:xfrm>
            <a:off x="785813" y="1246718"/>
            <a:ext cx="1612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1922.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7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cxnSp>
        <p:nvCxnSpPr>
          <p:cNvPr id="71" name="直接连接符 70"/>
          <p:cNvCxnSpPr/>
          <p:nvPr/>
        </p:nvCxnSpPr>
        <p:spPr>
          <a:xfrm rot="16200000" flipH="1">
            <a:off x="3515783" y="3698876"/>
            <a:ext cx="68368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71"/>
          <p:cNvGrpSpPr>
            <a:grpSpLocks/>
          </p:cNvGrpSpPr>
          <p:nvPr/>
        </p:nvGrpSpPr>
        <p:grpSpPr bwMode="auto">
          <a:xfrm>
            <a:off x="3429001" y="3786716"/>
            <a:ext cx="1439863" cy="474133"/>
            <a:chOff x="357158" y="2357430"/>
            <a:chExt cx="3357586" cy="356912"/>
          </a:xfrm>
        </p:grpSpPr>
        <p:sp>
          <p:nvSpPr>
            <p:cNvPr id="74" name="圆角矩形 73"/>
            <p:cNvSpPr/>
            <p:nvPr/>
          </p:nvSpPr>
          <p:spPr>
            <a:xfrm>
              <a:off x="501532" y="2357430"/>
              <a:ext cx="3213212" cy="35691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75" name="矩形 74"/>
            <p:cNvSpPr/>
            <p:nvPr/>
          </p:nvSpPr>
          <p:spPr>
            <a:xfrm>
              <a:off x="357158" y="2376550"/>
              <a:ext cx="3301409" cy="2548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黑体" pitchFamily="49" charset="-122"/>
                  <a:ea typeface="黑体" pitchFamily="49" charset="-122"/>
                </a:rPr>
                <a:t>“八七会议”</a:t>
              </a:r>
            </a:p>
          </p:txBody>
        </p:sp>
      </p:grp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357188" y="2692400"/>
            <a:ext cx="40831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i="1">
                <a:latin typeface="Calibri" pitchFamily="34" charset="0"/>
              </a:rPr>
              <a:t>“中国三亿农民是革命运动中的最大要素”</a:t>
            </a:r>
          </a:p>
        </p:txBody>
      </p:sp>
      <p:sp>
        <p:nvSpPr>
          <p:cNvPr id="78" name="矩形 77"/>
          <p:cNvSpPr/>
          <p:nvPr/>
        </p:nvSpPr>
        <p:spPr>
          <a:xfrm>
            <a:off x="3532188" y="4214285"/>
            <a:ext cx="1612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1927.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8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 cstate="print"/>
          <a:srcRect t="10759"/>
          <a:stretch/>
        </p:blipFill>
        <p:spPr>
          <a:xfrm>
            <a:off x="287338" y="3617384"/>
            <a:ext cx="2868612" cy="245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组合 100"/>
          <p:cNvGrpSpPr>
            <a:grpSpLocks/>
          </p:cNvGrpSpPr>
          <p:nvPr/>
        </p:nvGrpSpPr>
        <p:grpSpPr bwMode="auto">
          <a:xfrm>
            <a:off x="3357563" y="5048251"/>
            <a:ext cx="2214562" cy="1714500"/>
            <a:chOff x="3071802" y="5262574"/>
            <a:chExt cx="2214578" cy="1714487"/>
          </a:xfrm>
        </p:grpSpPr>
        <p:sp>
          <p:nvSpPr>
            <p:cNvPr id="95" name="云形标注 94"/>
            <p:cNvSpPr/>
            <p:nvPr/>
          </p:nvSpPr>
          <p:spPr>
            <a:xfrm>
              <a:off x="3071802" y="5262574"/>
              <a:ext cx="2214578" cy="1714487"/>
            </a:xfrm>
            <a:prstGeom prst="cloudCallout">
              <a:avLst>
                <a:gd name="adj1" fmla="val -51944"/>
                <a:gd name="adj2" fmla="val -58903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84" name="矩形 83"/>
            <p:cNvSpPr/>
            <p:nvPr/>
          </p:nvSpPr>
          <p:spPr>
            <a:xfrm>
              <a:off x="3286116" y="5533505"/>
              <a:ext cx="1928827" cy="8679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itchFamily="49" charset="-122"/>
                  <a:ea typeface="黑体" pitchFamily="49" charset="-122"/>
                </a:rPr>
                <a:t>确定了实行土地革命的主张，开始了和国民党新军阀的斗争</a:t>
              </a:r>
            </a:p>
          </p:txBody>
        </p:sp>
      </p:grpSp>
      <p:cxnSp>
        <p:nvCxnSpPr>
          <p:cNvPr id="88" name="直接连接符 87"/>
          <p:cNvCxnSpPr/>
          <p:nvPr/>
        </p:nvCxnSpPr>
        <p:spPr>
          <a:xfrm rot="5400000">
            <a:off x="4562740" y="4584965"/>
            <a:ext cx="2448984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 bwMode="auto">
          <a:xfrm>
            <a:off x="5715001" y="5810251"/>
            <a:ext cx="2411413" cy="2116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>
            <a:off x="6000751" y="5723468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1929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2" name="矩形 91"/>
          <p:cNvSpPr>
            <a:spLocks noChangeArrowheads="1"/>
          </p:cNvSpPr>
          <p:nvPr/>
        </p:nvSpPr>
        <p:spPr bwMode="auto">
          <a:xfrm>
            <a:off x="6000750" y="4762500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800">
                <a:latin typeface="黑体" pitchFamily="49" charset="-122"/>
                <a:ea typeface="黑体" pitchFamily="49" charset="-122"/>
              </a:rPr>
              <a:t>井冈山土地法</a:t>
            </a:r>
            <a:r>
              <a:rPr lang="en-US" altLang="zh-CN" sz="1800"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1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3" name="矩形 92"/>
          <p:cNvSpPr>
            <a:spLocks noChangeArrowheads="1"/>
          </p:cNvSpPr>
          <p:nvPr/>
        </p:nvSpPr>
        <p:spPr bwMode="auto">
          <a:xfrm>
            <a:off x="6810375" y="5221818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800">
                <a:latin typeface="黑体" pitchFamily="49" charset="-122"/>
                <a:ea typeface="黑体" pitchFamily="49" charset="-122"/>
              </a:rPr>
              <a:t>农民问题决议案</a:t>
            </a:r>
            <a:r>
              <a:rPr lang="en-US" altLang="zh-CN" sz="1800"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180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7" name="图片 96" descr="1403239434159.jpg"/>
          <p:cNvPicPr>
            <a:picLocks noChangeAspect="1"/>
          </p:cNvPicPr>
          <p:nvPr/>
        </p:nvPicPr>
        <p:blipFill>
          <a:blip r:embed="rId3" cstate="print"/>
          <a:srcRect l="3948" r="5249"/>
          <a:stretch>
            <a:fillRect/>
          </a:stretch>
        </p:blipFill>
        <p:spPr>
          <a:xfrm>
            <a:off x="4500564" y="1333501"/>
            <a:ext cx="2071687" cy="166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组合 97"/>
          <p:cNvGrpSpPr>
            <a:grpSpLocks/>
          </p:cNvGrpSpPr>
          <p:nvPr/>
        </p:nvGrpSpPr>
        <p:grpSpPr bwMode="auto">
          <a:xfrm>
            <a:off x="3786189" y="3143251"/>
            <a:ext cx="179387" cy="234949"/>
            <a:chOff x="3123554" y="3357562"/>
            <a:chExt cx="234000" cy="234000"/>
          </a:xfrm>
        </p:grpSpPr>
        <p:sp>
          <p:nvSpPr>
            <p:cNvPr id="99" name="椭圆 98"/>
            <p:cNvSpPr/>
            <p:nvPr/>
          </p:nvSpPr>
          <p:spPr>
            <a:xfrm>
              <a:off x="3160828" y="3395508"/>
              <a:ext cx="142885" cy="14124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00" name="椭圆 99"/>
            <p:cNvSpPr/>
            <p:nvPr/>
          </p:nvSpPr>
          <p:spPr>
            <a:xfrm>
              <a:off x="3123554" y="3357562"/>
              <a:ext cx="234000" cy="234000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cxnSp>
        <p:nvCxnSpPr>
          <p:cNvPr id="103" name="直接连接符 102"/>
          <p:cNvCxnSpPr/>
          <p:nvPr/>
        </p:nvCxnSpPr>
        <p:spPr>
          <a:xfrm rot="5400000">
            <a:off x="8426980" y="2876551"/>
            <a:ext cx="71966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6" name="矩形 105"/>
          <p:cNvSpPr/>
          <p:nvPr/>
        </p:nvSpPr>
        <p:spPr>
          <a:xfrm>
            <a:off x="6643689" y="1361018"/>
            <a:ext cx="2357437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 “没收一切汉奸、卖国贼的土地及财产”</a:t>
            </a:r>
          </a:p>
        </p:txBody>
      </p:sp>
      <p:cxnSp>
        <p:nvCxnSpPr>
          <p:cNvPr id="107" name="直接连接符 106"/>
          <p:cNvCxnSpPr/>
          <p:nvPr/>
        </p:nvCxnSpPr>
        <p:spPr bwMode="auto">
          <a:xfrm>
            <a:off x="7021513" y="2468033"/>
            <a:ext cx="197961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1" name="组合 108"/>
          <p:cNvGrpSpPr>
            <a:grpSpLocks/>
          </p:cNvGrpSpPr>
          <p:nvPr/>
        </p:nvGrpSpPr>
        <p:grpSpPr bwMode="auto">
          <a:xfrm>
            <a:off x="8678864" y="3143251"/>
            <a:ext cx="179387" cy="234949"/>
            <a:chOff x="3123554" y="3357562"/>
            <a:chExt cx="234000" cy="234000"/>
          </a:xfrm>
        </p:grpSpPr>
        <p:sp>
          <p:nvSpPr>
            <p:cNvPr id="110" name="椭圆 109"/>
            <p:cNvSpPr/>
            <p:nvPr/>
          </p:nvSpPr>
          <p:spPr>
            <a:xfrm>
              <a:off x="3160828" y="3395508"/>
              <a:ext cx="142885" cy="14124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3123554" y="3357562"/>
              <a:ext cx="234000" cy="234000"/>
            </a:xfrm>
            <a:prstGeom prst="ellips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sp>
        <p:nvSpPr>
          <p:cNvPr id="112" name="矩形 111"/>
          <p:cNvSpPr/>
          <p:nvPr/>
        </p:nvSpPr>
        <p:spPr>
          <a:xfrm>
            <a:off x="7205663" y="2381252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1936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22" name="组合 114"/>
          <p:cNvGrpSpPr>
            <a:grpSpLocks/>
          </p:cNvGrpSpPr>
          <p:nvPr/>
        </p:nvGrpSpPr>
        <p:grpSpPr bwMode="auto">
          <a:xfrm>
            <a:off x="5929313" y="3524251"/>
            <a:ext cx="2786062" cy="1214967"/>
            <a:chOff x="6143636" y="3500438"/>
            <a:chExt cx="2786082" cy="1215341"/>
          </a:xfrm>
        </p:grpSpPr>
        <p:sp>
          <p:nvSpPr>
            <p:cNvPr id="113" name="矩形 112"/>
            <p:cNvSpPr/>
            <p:nvPr/>
          </p:nvSpPr>
          <p:spPr>
            <a:xfrm>
              <a:off x="6143636" y="3515259"/>
              <a:ext cx="2786082" cy="9790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zh-CN" altLang="en-US" sz="1600" dirty="0">
                  <a:latin typeface="+mn-ea"/>
                  <a:ea typeface="+mn-ea"/>
                </a:rPr>
                <a:t>  没收公共土地及地主阶级的土地归苏维埃政府所有；</a:t>
              </a:r>
              <a:endParaRPr lang="en-US" altLang="zh-CN" sz="1600" dirty="0">
                <a:latin typeface="+mn-ea"/>
                <a:ea typeface="+mn-ea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zh-CN" altLang="en-US" sz="1600" dirty="0">
                  <a:latin typeface="+mn-ea"/>
                  <a:ea typeface="+mn-ea"/>
                </a:rPr>
                <a:t>  禁止买卖土地</a:t>
              </a:r>
              <a:r>
                <a:rPr lang="en-US" altLang="zh-CN" sz="1600" dirty="0">
                  <a:latin typeface="+mn-ea"/>
                  <a:ea typeface="+mn-ea"/>
                </a:rPr>
                <a:t>……</a:t>
              </a:r>
            </a:p>
          </p:txBody>
        </p:sp>
        <p:sp>
          <p:nvSpPr>
            <p:cNvPr id="114" name="矩形 113"/>
            <p:cNvSpPr/>
            <p:nvPr/>
          </p:nvSpPr>
          <p:spPr>
            <a:xfrm>
              <a:off x="6143636" y="3500438"/>
              <a:ext cx="2643206" cy="1215341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grpSp>
        <p:nvGrpSpPr>
          <p:cNvPr id="34" name="组合 115"/>
          <p:cNvGrpSpPr>
            <a:grpSpLocks/>
          </p:cNvGrpSpPr>
          <p:nvPr/>
        </p:nvGrpSpPr>
        <p:grpSpPr bwMode="auto">
          <a:xfrm>
            <a:off x="5715000" y="3143251"/>
            <a:ext cx="179388" cy="234949"/>
            <a:chOff x="3123554" y="3357562"/>
            <a:chExt cx="234000" cy="234000"/>
          </a:xfrm>
        </p:grpSpPr>
        <p:sp>
          <p:nvSpPr>
            <p:cNvPr id="117" name="椭圆 116"/>
            <p:cNvSpPr/>
            <p:nvPr/>
          </p:nvSpPr>
          <p:spPr>
            <a:xfrm>
              <a:off x="3160828" y="3395508"/>
              <a:ext cx="142885" cy="1412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3123554" y="3357562"/>
              <a:ext cx="234000" cy="2340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6" grpId="0"/>
      <p:bldP spid="76" grpId="0"/>
      <p:bldP spid="78" grpId="0"/>
      <p:bldP spid="91" grpId="0"/>
      <p:bldP spid="92" grpId="0"/>
      <p:bldP spid="93" grpId="0"/>
      <p:bldP spid="106" grpId="0"/>
      <p:bldP spid="1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188" y="1892300"/>
            <a:ext cx="7705725" cy="14414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84214" y="1892301"/>
            <a:ext cx="374332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>
                <a:latin typeface="Calibri" pitchFamily="34" charset="0"/>
              </a:rPr>
              <a:t>        </a:t>
            </a:r>
            <a:r>
              <a:rPr lang="zh-CN" altLang="zh-CN" sz="1800">
                <a:latin typeface="Calibri" pitchFamily="34" charset="0"/>
              </a:rPr>
              <a:t>依靠贫农，联合中农，限制富农，消灭地主阶级，变封建的土地所有制为农民的土地所有制</a:t>
            </a:r>
            <a:endParaRPr lang="en-US" altLang="zh-CN" sz="1800">
              <a:latin typeface="Calibri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941889" y="1915584"/>
            <a:ext cx="315912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>
                <a:latin typeface="Calibri" pitchFamily="34" charset="0"/>
              </a:rPr>
              <a:t>      </a:t>
            </a:r>
            <a:r>
              <a:rPr lang="zh-CN" altLang="zh-CN" sz="1800">
                <a:latin typeface="Calibri" pitchFamily="34" charset="0"/>
              </a:rPr>
              <a:t>以乡为单位，按人口平均分配土地，在原耕地基础上，抽多补少，抽肥补瘦</a:t>
            </a:r>
            <a:endParaRPr lang="zh-CN" altLang="en-US" sz="1800">
              <a:latin typeface="Calibri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72000" y="2180167"/>
            <a:ext cx="0" cy="8657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1476376" y="1221320"/>
            <a:ext cx="5832475" cy="461665"/>
            <a:chOff x="2555776" y="1916832"/>
            <a:chExt cx="5832648" cy="346026"/>
          </a:xfrm>
        </p:grpSpPr>
        <p:grpSp>
          <p:nvGrpSpPr>
            <p:cNvPr id="7" name="组合 16"/>
            <p:cNvGrpSpPr>
              <a:grpSpLocks/>
            </p:cNvGrpSpPr>
            <p:nvPr/>
          </p:nvGrpSpPr>
          <p:grpSpPr bwMode="auto">
            <a:xfrm>
              <a:off x="4140148" y="1916832"/>
              <a:ext cx="4248276" cy="346026"/>
              <a:chOff x="1259828" y="1844824"/>
              <a:chExt cx="4248276" cy="346026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259828" y="1844824"/>
                <a:ext cx="2646957" cy="346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路线、政策和方法</a:t>
                </a: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3960246" y="2133563"/>
                <a:ext cx="154785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7"/>
            <p:cNvCxnSpPr/>
            <p:nvPr/>
          </p:nvCxnSpPr>
          <p:spPr>
            <a:xfrm>
              <a:off x="2555776" y="2205571"/>
              <a:ext cx="154785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4560888" y="5253566"/>
            <a:ext cx="4170362" cy="1086378"/>
            <a:chOff x="-140921" y="2009341"/>
            <a:chExt cx="4170693" cy="81477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 l="4893" t="9751" r="59433" b="3831"/>
            <a:stretch/>
          </p:blipFill>
          <p:spPr>
            <a:xfrm>
              <a:off x="-140921" y="2087638"/>
              <a:ext cx="459474" cy="736476"/>
            </a:xfrm>
            <a:prstGeom prst="rect">
              <a:avLst/>
            </a:prstGeom>
          </p:spPr>
        </p:pic>
        <p:sp>
          <p:nvSpPr>
            <p:cNvPr id="64537" name="矩形 22"/>
            <p:cNvSpPr>
              <a:spLocks noChangeArrowheads="1"/>
            </p:cNvSpPr>
            <p:nvPr/>
          </p:nvSpPr>
          <p:spPr bwMode="auto">
            <a:xfrm>
              <a:off x="301954" y="2009341"/>
              <a:ext cx="3727818" cy="67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600" b="1">
                  <a:latin typeface="Calibri" pitchFamily="34" charset="0"/>
                </a:rPr>
                <a:t>        农民政治上、经济上得到翻身，感受到共产党和红军是为他们谋利益的，革命积极性被极大地激发出来</a:t>
              </a:r>
              <a:endParaRPr lang="zh-CN" altLang="en-US" sz="1800" b="1">
                <a:latin typeface="Calibri" pitchFamily="34" charset="0"/>
              </a:endParaRPr>
            </a:p>
          </p:txBody>
        </p:sp>
      </p:grpSp>
      <p:grpSp>
        <p:nvGrpSpPr>
          <p:cNvPr id="10" name="组合 23"/>
          <p:cNvGrpSpPr>
            <a:grpSpLocks/>
          </p:cNvGrpSpPr>
          <p:nvPr/>
        </p:nvGrpSpPr>
        <p:grpSpPr bwMode="auto">
          <a:xfrm>
            <a:off x="827088" y="3909484"/>
            <a:ext cx="3779837" cy="1263792"/>
            <a:chOff x="5580112" y="2145954"/>
            <a:chExt cx="3779370" cy="948387"/>
          </a:xfrm>
        </p:grpSpPr>
        <p:sp>
          <p:nvSpPr>
            <p:cNvPr id="64534" name="矩形 24"/>
            <p:cNvSpPr>
              <a:spLocks noChangeArrowheads="1"/>
            </p:cNvSpPr>
            <p:nvPr/>
          </p:nvSpPr>
          <p:spPr bwMode="auto">
            <a:xfrm>
              <a:off x="5580112" y="2217962"/>
              <a:ext cx="2862439" cy="67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600" b="1">
                  <a:latin typeface="Calibri" pitchFamily="34" charset="0"/>
                </a:rPr>
                <a:t>         阶级关系发生剧烈变动，被压迫的贫苦农民在政治上翻身，成为农村的主人</a:t>
              </a:r>
              <a:endParaRPr lang="zh-CN" altLang="en-US" sz="1800" b="1">
                <a:latin typeface="Calibri" pitchFamily="34" charset="0"/>
              </a:endParaRPr>
            </a:p>
          </p:txBody>
        </p:sp>
        <p:pic>
          <p:nvPicPr>
            <p:cNvPr id="64535" name="图片 2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A0B0D"/>
                </a:clrFrom>
                <a:clrTo>
                  <a:srgbClr val="0A0B0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16416" y="2145954"/>
              <a:ext cx="1043066" cy="94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组合 26"/>
          <p:cNvGrpSpPr>
            <a:grpSpLocks/>
          </p:cNvGrpSpPr>
          <p:nvPr/>
        </p:nvGrpSpPr>
        <p:grpSpPr bwMode="auto">
          <a:xfrm>
            <a:off x="900114" y="5348817"/>
            <a:ext cx="3527425" cy="912283"/>
            <a:chOff x="755576" y="3809541"/>
            <a:chExt cx="3528392" cy="684138"/>
          </a:xfrm>
        </p:grpSpPr>
        <p:sp>
          <p:nvSpPr>
            <p:cNvPr id="64532" name="矩形 27"/>
            <p:cNvSpPr>
              <a:spLocks noChangeArrowheads="1"/>
            </p:cNvSpPr>
            <p:nvPr/>
          </p:nvSpPr>
          <p:spPr bwMode="auto">
            <a:xfrm>
              <a:off x="755576" y="3841162"/>
              <a:ext cx="2700336" cy="47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600" b="1">
                  <a:latin typeface="Calibri" pitchFamily="34" charset="0"/>
                </a:rPr>
                <a:t>随着农业生产发展和废除苛捐杂税，农民生活得到改善</a:t>
              </a:r>
            </a:p>
          </p:txBody>
        </p:sp>
        <p:pic>
          <p:nvPicPr>
            <p:cNvPr id="64533" name="图片 2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r="14816"/>
            <a:stretch>
              <a:fillRect/>
            </a:stretch>
          </p:blipFill>
          <p:spPr bwMode="auto">
            <a:xfrm>
              <a:off x="3455984" y="3809541"/>
              <a:ext cx="827984" cy="68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组合 29"/>
          <p:cNvGrpSpPr>
            <a:grpSpLocks/>
          </p:cNvGrpSpPr>
          <p:nvPr/>
        </p:nvGrpSpPr>
        <p:grpSpPr bwMode="auto">
          <a:xfrm>
            <a:off x="4716464" y="4004734"/>
            <a:ext cx="4014787" cy="1248106"/>
            <a:chOff x="4716016" y="3483100"/>
            <a:chExt cx="4015850" cy="935992"/>
          </a:xfrm>
        </p:grpSpPr>
        <p:sp>
          <p:nvSpPr>
            <p:cNvPr id="64530" name="矩形 30"/>
            <p:cNvSpPr>
              <a:spLocks noChangeArrowheads="1"/>
            </p:cNvSpPr>
            <p:nvPr/>
          </p:nvSpPr>
          <p:spPr bwMode="auto">
            <a:xfrm>
              <a:off x="5628326" y="3483100"/>
              <a:ext cx="3103540" cy="90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600" b="1">
                  <a:latin typeface="Calibri" pitchFamily="34" charset="0"/>
                </a:rPr>
                <a:t>         广大贫苦农民分得土地后，生产积极性极为高涨，有力的促进农业生产发展</a:t>
              </a:r>
            </a:p>
            <a:p>
              <a:pPr>
                <a:lnSpc>
                  <a:spcPct val="110000"/>
                </a:lnSpc>
              </a:pPr>
              <a:endParaRPr lang="zh-CN" altLang="en-US" sz="1800" b="1">
                <a:latin typeface="Calibri" pitchFamily="34" charset="0"/>
              </a:endParaRPr>
            </a:p>
          </p:txBody>
        </p:sp>
        <p:pic>
          <p:nvPicPr>
            <p:cNvPr id="64531" name="图片 3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3555108"/>
              <a:ext cx="863984" cy="86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直接连接符 32"/>
          <p:cNvCxnSpPr/>
          <p:nvPr/>
        </p:nvCxnSpPr>
        <p:spPr>
          <a:xfrm>
            <a:off x="1512888" y="5253567"/>
            <a:ext cx="5938837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500563" y="4292601"/>
            <a:ext cx="0" cy="1919817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34"/>
          <p:cNvGrpSpPr>
            <a:grpSpLocks/>
          </p:cNvGrpSpPr>
          <p:nvPr/>
        </p:nvGrpSpPr>
        <p:grpSpPr bwMode="auto">
          <a:xfrm>
            <a:off x="900113" y="3388786"/>
            <a:ext cx="6264275" cy="461665"/>
            <a:chOff x="1547456" y="1916832"/>
            <a:chExt cx="6264696" cy="346026"/>
          </a:xfrm>
        </p:grpSpPr>
        <p:grpSp>
          <p:nvGrpSpPr>
            <p:cNvPr id="14" name="组合 35"/>
            <p:cNvGrpSpPr>
              <a:grpSpLocks/>
            </p:cNvGrpSpPr>
            <p:nvPr/>
          </p:nvGrpSpPr>
          <p:grpSpPr bwMode="auto">
            <a:xfrm>
              <a:off x="3038218" y="1916832"/>
              <a:ext cx="4773934" cy="346026"/>
              <a:chOff x="157898" y="1844824"/>
              <a:chExt cx="4773934" cy="346026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57898" y="1844824"/>
                <a:ext cx="3262651" cy="346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农村革命根据地的变化</a:t>
                </a: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3383915" y="2133563"/>
                <a:ext cx="154791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直接连接符 36"/>
            <p:cNvCxnSpPr/>
            <p:nvPr/>
          </p:nvCxnSpPr>
          <p:spPr>
            <a:xfrm>
              <a:off x="1547456" y="2183361"/>
              <a:ext cx="154791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2700339" y="645585"/>
            <a:ext cx="487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发动农民群众，实行土地革命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11760" y="476672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在浴血奋战中夺取抗日战争胜利</a:t>
            </a:r>
          </a:p>
        </p:txBody>
      </p:sp>
      <p:pic>
        <p:nvPicPr>
          <p:cNvPr id="8" name="图片 7" descr="ac6eddc451da81cb5027daba5666d01608243187.jpg"/>
          <p:cNvPicPr>
            <a:picLocks noChangeAspect="1"/>
          </p:cNvPicPr>
          <p:nvPr/>
        </p:nvPicPr>
        <p:blipFill>
          <a:blip r:embed="rId2" cstate="print"/>
          <a:srcRect l="2524" t="2083" b="12500"/>
          <a:stretch>
            <a:fillRect/>
          </a:stretch>
        </p:blipFill>
        <p:spPr bwMode="auto">
          <a:xfrm>
            <a:off x="388938" y="1299634"/>
            <a:ext cx="190341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2582863" y="1411817"/>
            <a:ext cx="4000499" cy="1332416"/>
            <a:chOff x="2357422" y="1501132"/>
            <a:chExt cx="3388845" cy="1185775"/>
          </a:xfrm>
        </p:grpSpPr>
        <p:grpSp>
          <p:nvGrpSpPr>
            <p:cNvPr id="4" name="组合 3"/>
            <p:cNvGrpSpPr>
              <a:grpSpLocks/>
            </p:cNvGrpSpPr>
            <p:nvPr/>
          </p:nvGrpSpPr>
          <p:grpSpPr bwMode="auto">
            <a:xfrm>
              <a:off x="2357422" y="1501132"/>
              <a:ext cx="3388845" cy="855205"/>
              <a:chOff x="3141969" y="2874601"/>
              <a:chExt cx="3311510" cy="85535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281263" y="2874601"/>
                <a:ext cx="2960648" cy="6739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zh-CN" alt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</a:rPr>
                  <a:t>       日本敢于欺负我们，主要的原因在于中国民众的无组织状态。</a:t>
                </a:r>
                <a:endPara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6" name="右大括号 5"/>
              <p:cNvSpPr/>
              <p:nvPr/>
            </p:nvSpPr>
            <p:spPr>
              <a:xfrm>
                <a:off x="6241910" y="2902861"/>
                <a:ext cx="211569" cy="827090"/>
              </a:xfrm>
              <a:prstGeom prst="rightBrac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7" name="右大括号 6"/>
              <p:cNvSpPr/>
              <p:nvPr/>
            </p:nvSpPr>
            <p:spPr>
              <a:xfrm flipH="1">
                <a:off x="3141969" y="2902861"/>
                <a:ext cx="211568" cy="827090"/>
              </a:xfrm>
              <a:prstGeom prst="rightBrac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4506380" y="2358222"/>
              <a:ext cx="1144992" cy="3286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 ——</a:t>
              </a:r>
              <a:r>
                <a:rPr lang="zh-CN" altLang="en-US" sz="1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毛泽东</a:t>
              </a:r>
              <a:endParaRPr lang="zh-CN" altLang="en-US" sz="1800" dirty="0">
                <a:latin typeface="+mn-lt"/>
                <a:ea typeface="+mn-ea"/>
              </a:endParaRPr>
            </a:p>
          </p:txBody>
        </p:sp>
      </p:grpSp>
      <p:grpSp>
        <p:nvGrpSpPr>
          <p:cNvPr id="10" name="组合 18"/>
          <p:cNvGrpSpPr>
            <a:grpSpLocks/>
          </p:cNvGrpSpPr>
          <p:nvPr/>
        </p:nvGrpSpPr>
        <p:grpSpPr bwMode="auto">
          <a:xfrm>
            <a:off x="3059113" y="2565399"/>
            <a:ext cx="2500312" cy="1665914"/>
            <a:chOff x="1500194" y="4487538"/>
            <a:chExt cx="2499989" cy="1665588"/>
          </a:xfrm>
        </p:grpSpPr>
        <p:sp>
          <p:nvSpPr>
            <p:cNvPr id="65553" name="矩形 19"/>
            <p:cNvSpPr>
              <a:spLocks noChangeArrowheads="1"/>
            </p:cNvSpPr>
            <p:nvPr/>
          </p:nvSpPr>
          <p:spPr bwMode="auto">
            <a:xfrm>
              <a:off x="1785900" y="4487538"/>
              <a:ext cx="2080750" cy="55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0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提出 </a:t>
              </a:r>
              <a:r>
                <a:rPr lang="zh-CN" altLang="en-US" sz="1800" b="1">
                  <a:latin typeface="黑体" pitchFamily="49" charset="-122"/>
                  <a:ea typeface="黑体" pitchFamily="49" charset="-122"/>
                </a:rPr>
                <a:t>统一战线</a:t>
              </a:r>
              <a:endParaRPr lang="zh-CN" altLang="en-US" sz="30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785907" y="5215529"/>
              <a:ext cx="1928563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500194" y="5285366"/>
              <a:ext cx="2499989" cy="8677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    率先提出武装抗日和建立抗日民族统一战线的主张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1" name="组合 27"/>
          <p:cNvGrpSpPr>
            <a:grpSpLocks/>
          </p:cNvGrpSpPr>
          <p:nvPr/>
        </p:nvGrpSpPr>
        <p:grpSpPr bwMode="auto">
          <a:xfrm>
            <a:off x="6784975" y="1623485"/>
            <a:ext cx="2216150" cy="2091363"/>
            <a:chOff x="6785629" y="2347953"/>
            <a:chExt cx="2215511" cy="2090842"/>
          </a:xfrm>
        </p:grpSpPr>
        <p:grpSp>
          <p:nvGrpSpPr>
            <p:cNvPr id="12" name="组合 23"/>
            <p:cNvGrpSpPr>
              <a:grpSpLocks/>
            </p:cNvGrpSpPr>
            <p:nvPr/>
          </p:nvGrpSpPr>
          <p:grpSpPr bwMode="auto">
            <a:xfrm>
              <a:off x="6787217" y="2347953"/>
              <a:ext cx="2213923" cy="2090842"/>
              <a:chOff x="1643713" y="4062465"/>
              <a:chExt cx="2213923" cy="2090842"/>
            </a:xfrm>
          </p:grpSpPr>
          <p:sp>
            <p:nvSpPr>
              <p:cNvPr id="65550" name="矩形 24"/>
              <p:cNvSpPr>
                <a:spLocks noChangeArrowheads="1"/>
              </p:cNvSpPr>
              <p:nvPr/>
            </p:nvSpPr>
            <p:spPr bwMode="auto">
              <a:xfrm>
                <a:off x="1969944" y="4062465"/>
                <a:ext cx="1815999" cy="756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800" b="1">
                    <a:latin typeface="黑体" pitchFamily="49" charset="-122"/>
                    <a:ea typeface="黑体" pitchFamily="49" charset="-122"/>
                  </a:rPr>
                  <a:t>   西安事变</a:t>
                </a:r>
                <a:endParaRPr lang="en-US" altLang="zh-CN" sz="1800" b="1">
                  <a:latin typeface="黑体" pitchFamily="49" charset="-122"/>
                  <a:ea typeface="黑体" pitchFamily="49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800" b="1">
                    <a:latin typeface="黑体" pitchFamily="49" charset="-122"/>
                    <a:ea typeface="黑体" pitchFamily="49" charset="-122"/>
                  </a:rPr>
                  <a:t>      </a:t>
                </a:r>
                <a:r>
                  <a:rPr lang="zh-CN" altLang="en-US" sz="1800" b="1">
                    <a:latin typeface="黑体" pitchFamily="49" charset="-122"/>
                    <a:ea typeface="黑体" pitchFamily="49" charset="-122"/>
                  </a:rPr>
                  <a:t>和平解决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786547" y="5215760"/>
                <a:ext cx="1928256" cy="0"/>
              </a:xfrm>
              <a:prstGeom prst="line">
                <a:avLst/>
              </a:prstGeom>
              <a:ln w="571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" name="矩形 19"/>
              <p:cNvSpPr/>
              <p:nvPr/>
            </p:nvSpPr>
            <p:spPr>
              <a:xfrm>
                <a:off x="1643713" y="5285593"/>
                <a:ext cx="2213923" cy="8677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</a:rPr>
                  <a:t>    推动了全国抗日民族统一战线的初步建立</a:t>
                </a:r>
              </a:p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65549" name="矩形 21"/>
            <p:cNvSpPr>
              <a:spLocks noChangeArrowheads="1"/>
            </p:cNvSpPr>
            <p:nvPr/>
          </p:nvSpPr>
          <p:spPr bwMode="auto">
            <a:xfrm>
              <a:off x="6785629" y="2633632"/>
              <a:ext cx="1215047" cy="584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促成 </a:t>
              </a:r>
              <a:endParaRPr lang="zh-CN" altLang="en-US" sz="3200">
                <a:latin typeface="Calibri" pitchFamily="34" charset="0"/>
              </a:endParaRPr>
            </a:p>
          </p:txBody>
        </p:sp>
      </p:grpSp>
      <p:grpSp>
        <p:nvGrpSpPr>
          <p:cNvPr id="15" name="组合 18"/>
          <p:cNvGrpSpPr>
            <a:grpSpLocks/>
          </p:cNvGrpSpPr>
          <p:nvPr/>
        </p:nvGrpSpPr>
        <p:grpSpPr bwMode="auto">
          <a:xfrm>
            <a:off x="395288" y="4485219"/>
            <a:ext cx="2786062" cy="1710364"/>
            <a:chOff x="1500194" y="4443494"/>
            <a:chExt cx="2785703" cy="1709689"/>
          </a:xfrm>
        </p:grpSpPr>
        <p:sp>
          <p:nvSpPr>
            <p:cNvPr id="65545" name="矩形 19"/>
            <p:cNvSpPr>
              <a:spLocks noChangeArrowheads="1"/>
            </p:cNvSpPr>
            <p:nvPr/>
          </p:nvSpPr>
          <p:spPr bwMode="auto">
            <a:xfrm>
              <a:off x="1785899" y="4443494"/>
              <a:ext cx="2080751" cy="553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0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发挥 </a:t>
              </a:r>
              <a:r>
                <a:rPr lang="zh-CN" altLang="en-US" sz="1800" b="1">
                  <a:latin typeface="黑体" pitchFamily="49" charset="-122"/>
                  <a:ea typeface="黑体" pitchFamily="49" charset="-122"/>
                </a:rPr>
                <a:t>表率作用</a:t>
              </a:r>
              <a:endParaRPr lang="zh-CN" altLang="en-US" sz="30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785907" y="5215772"/>
              <a:ext cx="1928563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500194" y="5285595"/>
              <a:ext cx="2785703" cy="8675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   以崇高精神和模范行动鼓舞全国人民的抗战意志和必胜信念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976" y="3725333"/>
            <a:ext cx="2676525" cy="254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文本框 21"/>
          <p:cNvSpPr txBox="1"/>
          <p:nvPr/>
        </p:nvSpPr>
        <p:spPr>
          <a:xfrm>
            <a:off x="3203576" y="4292601"/>
            <a:ext cx="2881313" cy="1480405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► </a:t>
            </a:r>
            <a:r>
              <a:rPr lang="zh-CN" altLang="en-US" sz="1600" b="1" dirty="0"/>
              <a:t>平型关大捷后，中国共产党中央提出“开展敌后游击战争创造抗日根据地”的口号，把敌人的后方变成抗日的前线。这是战斗在长城上的八路军。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4313" y="1238251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在八年全国抗战中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——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950" y="3005667"/>
            <a:ext cx="2731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对敌作战共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12.5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万</a:t>
            </a:r>
            <a:r>
              <a:rPr lang="zh-CN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余次</a:t>
            </a:r>
            <a:endParaRPr lang="zh-CN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82750" y="1797051"/>
            <a:ext cx="5203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消灭日伪军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171.4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万</a:t>
            </a:r>
            <a:r>
              <a:rPr lang="zh-CN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余人，其中日军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52.7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万</a:t>
            </a:r>
            <a:r>
              <a:rPr lang="zh-CN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余人</a:t>
            </a:r>
            <a:endParaRPr lang="zh-CN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08313" y="2429934"/>
            <a:ext cx="3579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收复国土面积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104.8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万</a:t>
            </a:r>
            <a:r>
              <a:rPr lang="zh-CN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平方公里</a:t>
            </a:r>
            <a:endParaRPr lang="zh-CN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4826" y="2332567"/>
            <a:ext cx="2194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解放人口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1.255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亿</a:t>
            </a:r>
            <a:endParaRPr lang="zh-CN" alt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24163" y="3045885"/>
            <a:ext cx="311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解放区平民伤亡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890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余万</a:t>
            </a:r>
            <a:r>
              <a:rPr lang="zh-CN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人</a:t>
            </a:r>
            <a:endParaRPr lang="zh-CN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0188" y="3670301"/>
            <a:ext cx="64293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八路军、新四军和华南人民抗日游击队共伤亡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58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万</a:t>
            </a:r>
            <a:r>
              <a:rPr lang="zh-CN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余人</a:t>
            </a:r>
            <a:endParaRPr lang="zh-CN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4313" y="4286251"/>
            <a:ext cx="5929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中国共产党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——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    </a:t>
            </a:r>
          </a:p>
        </p:txBody>
      </p:sp>
      <p:grpSp>
        <p:nvGrpSpPr>
          <p:cNvPr id="4" name="组合 17"/>
          <p:cNvGrpSpPr>
            <a:grpSpLocks/>
          </p:cNvGrpSpPr>
          <p:nvPr/>
        </p:nvGrpSpPr>
        <p:grpSpPr bwMode="auto">
          <a:xfrm>
            <a:off x="1571625" y="4952998"/>
            <a:ext cx="6215063" cy="1521884"/>
            <a:chOff x="1785918" y="5143512"/>
            <a:chExt cx="6215106" cy="1214066"/>
          </a:xfrm>
        </p:grpSpPr>
        <p:sp>
          <p:nvSpPr>
            <p:cNvPr id="17" name="矩形 16"/>
            <p:cNvSpPr/>
            <p:nvPr/>
          </p:nvSpPr>
          <p:spPr>
            <a:xfrm>
              <a:off x="1785918" y="5143512"/>
              <a:ext cx="6215106" cy="12140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66573" name="矩形 15"/>
            <p:cNvSpPr>
              <a:spLocks noChangeArrowheads="1"/>
            </p:cNvSpPr>
            <p:nvPr/>
          </p:nvSpPr>
          <p:spPr bwMode="auto">
            <a:xfrm>
              <a:off x="2000232" y="5196991"/>
              <a:ext cx="5786478" cy="869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zh-CN" altLang="en-US" sz="1800">
                  <a:latin typeface="Calibri" pitchFamily="34" charset="0"/>
                </a:rPr>
                <a:t> 中国工人阶级的</a:t>
              </a:r>
              <a:r>
                <a:rPr lang="zh-CN" altLang="en-US" sz="1800" b="1">
                  <a:solidFill>
                    <a:srgbClr val="C00000"/>
                  </a:solidFill>
                  <a:latin typeface="Calibri" pitchFamily="34" charset="0"/>
                </a:rPr>
                <a:t>先锋队</a:t>
              </a:r>
              <a:endParaRPr lang="en-US" altLang="zh-CN" sz="1800" b="1">
                <a:solidFill>
                  <a:srgbClr val="C00000"/>
                </a:solidFill>
                <a:latin typeface="Calibri" pitchFamily="34" charset="0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zh-CN" altLang="en-US" sz="1800">
                  <a:latin typeface="Calibri" pitchFamily="34" charset="0"/>
                </a:rPr>
                <a:t> 中国人民和中华民族解放的</a:t>
              </a:r>
              <a:r>
                <a:rPr lang="zh-CN" altLang="en-US" sz="1800" b="1">
                  <a:solidFill>
                    <a:srgbClr val="C00000"/>
                  </a:solidFill>
                  <a:latin typeface="Calibri" pitchFamily="34" charset="0"/>
                </a:rPr>
                <a:t>先锋队</a:t>
              </a:r>
              <a:endParaRPr lang="en-US" altLang="zh-CN" sz="1800" b="1">
                <a:solidFill>
                  <a:srgbClr val="C00000"/>
                </a:solidFill>
                <a:latin typeface="Calibri" pitchFamily="34" charset="0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zh-CN" altLang="en-US" sz="1800">
                  <a:latin typeface="Calibri" pitchFamily="34" charset="0"/>
                </a:rPr>
                <a:t> 为中华民族的</a:t>
              </a:r>
              <a:r>
                <a:rPr lang="zh-CN" altLang="en-US" sz="1800" b="1">
                  <a:solidFill>
                    <a:srgbClr val="C00000"/>
                  </a:solidFill>
                  <a:latin typeface="Calibri" pitchFamily="34" charset="0"/>
                </a:rPr>
                <a:t>独立和解放</a:t>
              </a:r>
              <a:r>
                <a:rPr lang="zh-CN" altLang="en-US" sz="1800">
                  <a:latin typeface="Calibri" pitchFamily="34" charset="0"/>
                </a:rPr>
                <a:t>作出了不可磨灭的历史贡献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09709"/>
              </a:clrFrom>
              <a:clrTo>
                <a:srgbClr val="C0970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1562101"/>
            <a:ext cx="2363788" cy="301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2"/>
          <p:cNvSpPr/>
          <p:nvPr/>
        </p:nvSpPr>
        <p:spPr>
          <a:xfrm>
            <a:off x="2700339" y="645585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在浴血奋战中夺取抗日战争胜利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1775" y="645585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打赢解放战争，解放全中国</a:t>
            </a:r>
          </a:p>
        </p:txBody>
      </p:sp>
      <p:pic>
        <p:nvPicPr>
          <p:cNvPr id="13" name="图片 12" descr="3ef6e5310a55b3190256531a41a98226cefc17ec_副本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4E0D5"/>
              </a:clrFrom>
              <a:clrTo>
                <a:srgbClr val="E4E0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37266"/>
            <a:ext cx="2203450" cy="214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484438" y="1797051"/>
            <a:ext cx="6186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黑体" pitchFamily="49" charset="-122"/>
                <a:ea typeface="黑体" pitchFamily="49" charset="-122"/>
              </a:rPr>
              <a:t>国民党政府：</a:t>
            </a:r>
            <a:r>
              <a:rPr lang="zh-CN" altLang="en-US" sz="1800">
                <a:latin typeface="Calibri" pitchFamily="34" charset="0"/>
              </a:rPr>
              <a:t>发动内战，坚持独裁，要把中国引向黑暗</a:t>
            </a:r>
            <a:endParaRPr lang="zh-CN" altLang="en-US" sz="24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11189" y="1221318"/>
            <a:ext cx="5857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49" charset="-122"/>
                <a:ea typeface="黑体" pitchFamily="49" charset="-122"/>
              </a:rPr>
              <a:t>中国共产党：</a:t>
            </a:r>
            <a:r>
              <a:rPr lang="zh-CN" altLang="en-US" sz="1800">
                <a:latin typeface="Calibri" pitchFamily="34" charset="0"/>
              </a:rPr>
              <a:t>代表人民利益，要把中国引向光明</a:t>
            </a:r>
          </a:p>
        </p:txBody>
      </p:sp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142875" y="4262967"/>
            <a:ext cx="2357438" cy="1356784"/>
            <a:chOff x="2214546" y="3071810"/>
            <a:chExt cx="2357454" cy="1143008"/>
          </a:xfrm>
        </p:grpSpPr>
        <p:sp>
          <p:nvSpPr>
            <p:cNvPr id="20" name="云形标注 19"/>
            <p:cNvSpPr/>
            <p:nvPr/>
          </p:nvSpPr>
          <p:spPr>
            <a:xfrm>
              <a:off x="2214546" y="3071810"/>
              <a:ext cx="2357454" cy="1143008"/>
            </a:xfrm>
            <a:prstGeom prst="cloudCallout">
              <a:avLst>
                <a:gd name="adj1" fmla="val -5481"/>
                <a:gd name="adj2" fmla="val -11333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314479" y="3273308"/>
              <a:ext cx="2117901" cy="544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/>
                <a:t>抗日胜利后，中国</a:t>
              </a:r>
              <a:endParaRPr lang="en-US" altLang="zh-CN" sz="18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/>
                <a:t>面临着两条道路</a:t>
              </a:r>
              <a:r>
                <a:rPr lang="en-US" altLang="zh-CN" sz="1800" dirty="0"/>
                <a:t>……</a:t>
              </a:r>
              <a:endParaRPr lang="zh-CN" altLang="en-US" sz="1800" dirty="0"/>
            </a:p>
          </p:txBody>
        </p:sp>
      </p:grpSp>
      <p:grpSp>
        <p:nvGrpSpPr>
          <p:cNvPr id="4" name="组合 7"/>
          <p:cNvGrpSpPr>
            <a:grpSpLocks/>
          </p:cNvGrpSpPr>
          <p:nvPr/>
        </p:nvGrpSpPr>
        <p:grpSpPr bwMode="auto">
          <a:xfrm>
            <a:off x="2465388" y="3141134"/>
            <a:ext cx="3968750" cy="1631951"/>
            <a:chOff x="4995607" y="2431935"/>
            <a:chExt cx="3968881" cy="1290150"/>
          </a:xfrm>
        </p:grpSpPr>
        <p:sp>
          <p:nvSpPr>
            <p:cNvPr id="6" name="矩形 5"/>
            <p:cNvSpPr/>
            <p:nvPr/>
          </p:nvSpPr>
          <p:spPr>
            <a:xfrm>
              <a:off x="4995607" y="2431935"/>
              <a:ext cx="3968881" cy="12901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5" name="矩形 4"/>
            <p:cNvSpPr/>
            <p:nvPr/>
          </p:nvSpPr>
          <p:spPr>
            <a:xfrm>
              <a:off x="5101973" y="2507236"/>
              <a:ext cx="3729161" cy="8613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defRPr/>
              </a:pPr>
              <a:r>
                <a:rPr lang="zh-CN" altLang="en-US" sz="1800" b="1" dirty="0">
                  <a:solidFill>
                    <a:srgbClr val="000000"/>
                  </a:solidFill>
                  <a:latin typeface="+mn-ea"/>
                  <a:ea typeface="+mn-ea"/>
                  <a:cs typeface="Times New Roman" pitchFamily="18" charset="0"/>
                </a:rPr>
                <a:t>中国共产党从一开始</a:t>
              </a:r>
              <a:r>
                <a:rPr lang="zh-CN" altLang="en-US" sz="1800" b="1" dirty="0">
                  <a:solidFill>
                    <a:srgbClr val="C00000"/>
                  </a:solidFill>
                  <a:latin typeface="+mn-ea"/>
                  <a:ea typeface="+mn-ea"/>
                  <a:cs typeface="Times New Roman" pitchFamily="18" charset="0"/>
                </a:rPr>
                <a:t>只有</a:t>
              </a:r>
              <a:r>
                <a:rPr lang="en-US" altLang="zh-CN" sz="1800" b="1" dirty="0">
                  <a:solidFill>
                    <a:srgbClr val="C00000"/>
                  </a:solidFill>
                  <a:latin typeface="+mn-ea"/>
                  <a:ea typeface="+mn-ea"/>
                  <a:cs typeface="Times New Roman" pitchFamily="18" charset="0"/>
                </a:rPr>
                <a:t>50</a:t>
              </a:r>
              <a:r>
                <a:rPr lang="zh-CN" altLang="en-US" sz="1800" b="1" dirty="0">
                  <a:solidFill>
                    <a:srgbClr val="C00000"/>
                  </a:solidFill>
                  <a:latin typeface="+mn-ea"/>
                  <a:ea typeface="+mn-ea"/>
                  <a:cs typeface="Times New Roman" pitchFamily="18" charset="0"/>
                </a:rPr>
                <a:t>多人</a:t>
              </a:r>
              <a:r>
                <a:rPr lang="zh-CN" altLang="en-US" sz="1800" b="1" dirty="0">
                  <a:solidFill>
                    <a:srgbClr val="000000"/>
                  </a:solidFill>
                  <a:latin typeface="+mn-ea"/>
                  <a:ea typeface="+mn-ea"/>
                  <a:cs typeface="Times New Roman" pitchFamily="18" charset="0"/>
                </a:rPr>
                <a:t>，手无寸铁，仅仅用了</a:t>
              </a:r>
              <a:r>
                <a:rPr lang="en-US" altLang="en-US" sz="1800" b="1" dirty="0">
                  <a:solidFill>
                    <a:srgbClr val="C00000"/>
                  </a:solidFill>
                  <a:latin typeface="+mn-ea"/>
                  <a:ea typeface="+mn-ea"/>
                  <a:cs typeface="Times New Roman" pitchFamily="18" charset="0"/>
                </a:rPr>
                <a:t>28</a:t>
              </a:r>
              <a:r>
                <a:rPr lang="zh-CN" altLang="en-US" sz="1800" b="1" dirty="0">
                  <a:solidFill>
                    <a:srgbClr val="C00000"/>
                  </a:solidFill>
                  <a:latin typeface="+mn-ea"/>
                  <a:ea typeface="+mn-ea"/>
                  <a:cs typeface="Times New Roman" pitchFamily="18" charset="0"/>
                </a:rPr>
                <a:t>年</a:t>
              </a:r>
              <a:r>
                <a:rPr lang="zh-CN" altLang="en-US" sz="1800" b="1" dirty="0">
                  <a:solidFill>
                    <a:srgbClr val="000000"/>
                  </a:solidFill>
                  <a:latin typeface="+mn-ea"/>
                  <a:ea typeface="+mn-ea"/>
                  <a:cs typeface="Times New Roman" pitchFamily="18" charset="0"/>
                </a:rPr>
                <a:t>就战胜了各种对手，建立了中华人民共和国</a:t>
              </a:r>
            </a:p>
          </p:txBody>
        </p:sp>
      </p:grpSp>
      <p:grpSp>
        <p:nvGrpSpPr>
          <p:cNvPr id="7" name="组合 23"/>
          <p:cNvGrpSpPr>
            <a:grpSpLocks/>
          </p:cNvGrpSpPr>
          <p:nvPr/>
        </p:nvGrpSpPr>
        <p:grpSpPr bwMode="auto">
          <a:xfrm>
            <a:off x="2765425" y="2429936"/>
            <a:ext cx="3240088" cy="461665"/>
            <a:chOff x="2569520" y="1916832"/>
            <a:chExt cx="3240360" cy="346025"/>
          </a:xfrm>
        </p:grpSpPr>
        <p:grpSp>
          <p:nvGrpSpPr>
            <p:cNvPr id="8" name="组合 16"/>
            <p:cNvGrpSpPr>
              <a:grpSpLocks/>
            </p:cNvGrpSpPr>
            <p:nvPr/>
          </p:nvGrpSpPr>
          <p:grpSpPr bwMode="auto">
            <a:xfrm>
              <a:off x="3530039" y="1916832"/>
              <a:ext cx="2279841" cy="346025"/>
              <a:chOff x="649719" y="1844824"/>
              <a:chExt cx="2279841" cy="346025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649719" y="1844824"/>
                <a:ext cx="1415891" cy="346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创造奇迹</a:t>
                </a: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2100816" y="2133563"/>
                <a:ext cx="828744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直接连接符 33"/>
            <p:cNvCxnSpPr/>
            <p:nvPr/>
          </p:nvCxnSpPr>
          <p:spPr>
            <a:xfrm>
              <a:off x="2569520" y="2205571"/>
              <a:ext cx="828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386263" y="5156201"/>
            <a:ext cx="393065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1800">
                <a:latin typeface="Calibri" pitchFamily="34" charset="0"/>
              </a:rPr>
              <a:t>长期依靠正确的路线、方针和政策、并以共产党人的模范行动，争取到了中国人民的高度信任和大力支持</a:t>
            </a:r>
          </a:p>
        </p:txBody>
      </p:sp>
      <p:pic>
        <p:nvPicPr>
          <p:cNvPr id="37" name="图片 36" descr="20091008224924-1364509255.jpg"/>
          <p:cNvPicPr>
            <a:picLocks noChangeAspect="1"/>
          </p:cNvPicPr>
          <p:nvPr/>
        </p:nvPicPr>
        <p:blipFill>
          <a:blip r:embed="rId3" cstate="print"/>
          <a:srcRect t="-2797" r="10040" b="4916"/>
          <a:stretch>
            <a:fillRect/>
          </a:stretch>
        </p:blipFill>
        <p:spPr bwMode="auto">
          <a:xfrm>
            <a:off x="6300788" y="2468034"/>
            <a:ext cx="2514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3059116" y="4953002"/>
            <a:ext cx="1107996" cy="1491112"/>
            <a:chOff x="6516216" y="3651870"/>
            <a:chExt cx="1107379" cy="1118755"/>
          </a:xfrm>
        </p:grpSpPr>
        <p:sp>
          <p:nvSpPr>
            <p:cNvPr id="10" name="矩形 9"/>
            <p:cNvSpPr/>
            <p:nvPr/>
          </p:nvSpPr>
          <p:spPr>
            <a:xfrm>
              <a:off x="6516216" y="3651870"/>
              <a:ext cx="1107379" cy="277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怎么发生</a:t>
              </a:r>
            </a:p>
          </p:txBody>
        </p:sp>
        <p:pic>
          <p:nvPicPr>
            <p:cNvPr id="38" name="图片 37" descr="u=505084675,2949651250&amp;fm=206&amp;gp=0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20272" y="4083918"/>
              <a:ext cx="540000" cy="68670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516610" y="4012369"/>
              <a:ext cx="615210" cy="60087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奇迹</a:t>
              </a:r>
              <a:endParaRPr lang="zh-CN" altLang="en-US" sz="2800" b="1" dirty="0">
                <a:latin typeface="+mn-lt"/>
                <a:ea typeface="+mn-ea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916239" y="5012267"/>
            <a:ext cx="5400675" cy="1585384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cxnSp>
        <p:nvCxnSpPr>
          <p:cNvPr id="16" name="直接连接符 15"/>
          <p:cNvCxnSpPr/>
          <p:nvPr/>
        </p:nvCxnSpPr>
        <p:spPr>
          <a:xfrm>
            <a:off x="4356100" y="5219701"/>
            <a:ext cx="0" cy="12255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9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143251"/>
            <a:ext cx="9109075" cy="1079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（二）确立基本制度，推进社会主义建设</a:t>
            </a:r>
          </a:p>
        </p:txBody>
      </p:sp>
      <p:sp>
        <p:nvSpPr>
          <p:cNvPr id="6" name="矩形 5"/>
          <p:cNvSpPr/>
          <p:nvPr/>
        </p:nvSpPr>
        <p:spPr>
          <a:xfrm>
            <a:off x="1428750" y="2190751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9263" y="2190751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三大历史成就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——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1"/>
            <a:ext cx="3011488" cy="180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6" descr="图片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479117"/>
            <a:ext cx="2468563" cy="3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39975" y="645585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“一化三改”总路线</a:t>
            </a:r>
          </a:p>
        </p:txBody>
      </p:sp>
      <p:grpSp>
        <p:nvGrpSpPr>
          <p:cNvPr id="2" name="组合 50"/>
          <p:cNvGrpSpPr>
            <a:grpSpLocks/>
          </p:cNvGrpSpPr>
          <p:nvPr/>
        </p:nvGrpSpPr>
        <p:grpSpPr bwMode="auto">
          <a:xfrm>
            <a:off x="352425" y="3621618"/>
            <a:ext cx="3714750" cy="696383"/>
            <a:chOff x="4857752" y="1350235"/>
            <a:chExt cx="3714776" cy="697626"/>
          </a:xfrm>
        </p:grpSpPr>
        <p:pic>
          <p:nvPicPr>
            <p:cNvPr id="69645" name="图片 4" descr="5698746_123803031000_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7752" y="1465470"/>
              <a:ext cx="779057" cy="582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组合 49"/>
            <p:cNvGrpSpPr>
              <a:grpSpLocks/>
            </p:cNvGrpSpPr>
            <p:nvPr/>
          </p:nvGrpSpPr>
          <p:grpSpPr bwMode="auto">
            <a:xfrm>
              <a:off x="5214942" y="1350235"/>
              <a:ext cx="3357586" cy="650976"/>
              <a:chOff x="5214942" y="1350235"/>
              <a:chExt cx="3357586" cy="650976"/>
            </a:xfrm>
          </p:grpSpPr>
          <p:sp>
            <p:nvSpPr>
              <p:cNvPr id="69647" name="TextBox 6"/>
              <p:cNvSpPr txBox="1">
                <a:spLocks noChangeArrowheads="1"/>
              </p:cNvSpPr>
              <p:nvPr/>
            </p:nvSpPr>
            <p:spPr bwMode="auto">
              <a:xfrm>
                <a:off x="5214942" y="1350235"/>
                <a:ext cx="3357586" cy="524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什么是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“一化三改”</a:t>
                </a:r>
                <a:r>
                  <a:rPr lang="zh-CN" altLang="en-US" sz="28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 </a:t>
                </a:r>
                <a:endParaRPr lang="zh-CN" altLang="en-US" sz="2800"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5286379" y="1999091"/>
                <a:ext cx="2376504" cy="212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矩形 8"/>
          <p:cNvSpPr/>
          <p:nvPr/>
        </p:nvSpPr>
        <p:spPr>
          <a:xfrm>
            <a:off x="1249363" y="4485217"/>
            <a:ext cx="4043362" cy="183726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/>
          </a:p>
        </p:txBody>
      </p:sp>
      <p:sp>
        <p:nvSpPr>
          <p:cNvPr id="10" name="矩形 9"/>
          <p:cNvSpPr/>
          <p:nvPr/>
        </p:nvSpPr>
        <p:spPr>
          <a:xfrm>
            <a:off x="963614" y="4663017"/>
            <a:ext cx="64953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一化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033588" y="5420784"/>
            <a:ext cx="28575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755776" y="4512734"/>
            <a:ext cx="3248005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700">
                <a:latin typeface="Calibri" pitchFamily="34" charset="0"/>
              </a:rPr>
              <a:t>在一个相当长的时期内，</a:t>
            </a:r>
            <a:endParaRPr lang="en-US" altLang="zh-CN" sz="1700">
              <a:latin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1700">
                <a:latin typeface="Calibri" pitchFamily="34" charset="0"/>
              </a:rPr>
              <a:t>逐步实现国家的</a:t>
            </a:r>
            <a:r>
              <a:rPr lang="zh-CN" altLang="en-US" sz="1700" b="1">
                <a:solidFill>
                  <a:srgbClr val="C00000"/>
                </a:solidFill>
                <a:latin typeface="Calibri" pitchFamily="34" charset="0"/>
              </a:rPr>
              <a:t>社会主义工业化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720851" y="5429251"/>
            <a:ext cx="3643313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0">
                <a:latin typeface="Calibri" pitchFamily="34" charset="0"/>
              </a:rPr>
              <a:t>逐步实现国家对</a:t>
            </a:r>
            <a:r>
              <a:rPr lang="zh-CN" altLang="en-US" sz="1700" b="1">
                <a:solidFill>
                  <a:srgbClr val="C00000"/>
                </a:solidFill>
                <a:latin typeface="Calibri" pitchFamily="34" charset="0"/>
              </a:rPr>
              <a:t>农业</a:t>
            </a:r>
            <a:r>
              <a:rPr lang="zh-CN" altLang="en-US" sz="1700">
                <a:latin typeface="Calibri" pitchFamily="34" charset="0"/>
              </a:rPr>
              <a:t>、对</a:t>
            </a:r>
            <a:r>
              <a:rPr lang="zh-CN" altLang="en-US" sz="1700" b="1">
                <a:solidFill>
                  <a:srgbClr val="C00000"/>
                </a:solidFill>
                <a:latin typeface="Calibri" pitchFamily="34" charset="0"/>
              </a:rPr>
              <a:t>手工业</a:t>
            </a:r>
            <a:r>
              <a:rPr lang="zh-CN" altLang="en-US" sz="1700">
                <a:latin typeface="Calibri" pitchFamily="34" charset="0"/>
              </a:rPr>
              <a:t>和对</a:t>
            </a:r>
            <a:r>
              <a:rPr lang="zh-CN" altLang="en-US" sz="1700" b="1">
                <a:solidFill>
                  <a:srgbClr val="C00000"/>
                </a:solidFill>
                <a:latin typeface="Calibri" pitchFamily="34" charset="0"/>
              </a:rPr>
              <a:t>资本主义工商业</a:t>
            </a:r>
            <a:r>
              <a:rPr lang="zh-CN" altLang="en-US" sz="1700">
                <a:latin typeface="Calibri" pitchFamily="34" charset="0"/>
              </a:rPr>
              <a:t>的</a:t>
            </a:r>
            <a:r>
              <a:rPr lang="zh-CN" altLang="en-US" sz="1700" b="1">
                <a:solidFill>
                  <a:srgbClr val="C00000"/>
                </a:solidFill>
                <a:latin typeface="Calibri" pitchFamily="34" charset="0"/>
              </a:rPr>
              <a:t>社会主义改造</a:t>
            </a:r>
          </a:p>
        </p:txBody>
      </p:sp>
      <p:sp>
        <p:nvSpPr>
          <p:cNvPr id="15" name="矩形 14"/>
          <p:cNvSpPr/>
          <p:nvPr/>
        </p:nvSpPr>
        <p:spPr>
          <a:xfrm>
            <a:off x="963614" y="5520267"/>
            <a:ext cx="64953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三改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rcRect l="20387" t="12816" r="20959" b="26042"/>
          <a:stretch>
            <a:fillRect/>
          </a:stretch>
        </p:blipFill>
        <p:spPr bwMode="auto">
          <a:xfrm>
            <a:off x="784226" y="1327151"/>
            <a:ext cx="1249363" cy="238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566989" y="2053166"/>
            <a:ext cx="5749925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b="1">
                <a:latin typeface="Calibri" pitchFamily="34" charset="0"/>
              </a:rPr>
              <a:t>         “我曾经说过，我们一为‘穷’，二为‘白’。‘穷’就是</a:t>
            </a:r>
            <a:r>
              <a:rPr lang="zh-CN" altLang="en-US" sz="1600" b="1">
                <a:solidFill>
                  <a:srgbClr val="C00000"/>
                </a:solidFill>
                <a:latin typeface="Calibri" pitchFamily="34" charset="0"/>
              </a:rPr>
              <a:t>没有多少工业，农业也不发达</a:t>
            </a:r>
            <a:r>
              <a:rPr lang="zh-CN" altLang="en-US" sz="1600" b="1">
                <a:latin typeface="Calibri" pitchFamily="34" charset="0"/>
              </a:rPr>
              <a:t>。‘白’就是一张白纸，</a:t>
            </a:r>
            <a:r>
              <a:rPr lang="zh-CN" altLang="en-US" sz="1600" b="1">
                <a:solidFill>
                  <a:srgbClr val="C00000"/>
                </a:solidFill>
                <a:latin typeface="Calibri" pitchFamily="34" charset="0"/>
              </a:rPr>
              <a:t>文化水平、科学水平都不高</a:t>
            </a:r>
            <a:r>
              <a:rPr lang="zh-CN" altLang="en-US" sz="1600" b="1">
                <a:latin typeface="Calibri" pitchFamily="34" charset="0"/>
              </a:rPr>
              <a:t>。”</a:t>
            </a:r>
            <a:endParaRPr lang="en-US" altLang="zh-CN" sz="1600" b="1">
              <a:latin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600" b="1">
                <a:latin typeface="Calibri" pitchFamily="34" charset="0"/>
              </a:rPr>
              <a:t>               </a:t>
            </a:r>
            <a:r>
              <a:rPr lang="zh-CN" altLang="en-US" sz="1600" b="1">
                <a:latin typeface="Calibri" pitchFamily="34" charset="0"/>
              </a:rPr>
              <a:t>                                                 </a:t>
            </a:r>
            <a:r>
              <a:rPr lang="en-US" altLang="zh-CN" sz="1600" b="1">
                <a:latin typeface="Calibri" pitchFamily="34" charset="0"/>
              </a:rPr>
              <a:t>——</a:t>
            </a:r>
            <a:r>
              <a:rPr lang="zh-CN" altLang="en-US" sz="1600" b="1">
                <a:latin typeface="Calibri" pitchFamily="34" charset="0"/>
              </a:rPr>
              <a:t>毛泽东</a:t>
            </a:r>
            <a:r>
              <a:rPr lang="en-US" altLang="zh-CN" sz="1600" b="1">
                <a:latin typeface="Calibri" pitchFamily="34" charset="0"/>
              </a:rPr>
              <a:t>《</a:t>
            </a:r>
            <a:r>
              <a:rPr lang="zh-CN" altLang="en-US" sz="1600" b="1">
                <a:latin typeface="Calibri" pitchFamily="34" charset="0"/>
              </a:rPr>
              <a:t>论十大关系</a:t>
            </a:r>
            <a:r>
              <a:rPr lang="en-US" altLang="zh-CN" sz="1600" b="1">
                <a:latin typeface="Calibri" pitchFamily="34" charset="0"/>
              </a:rPr>
              <a:t>》</a:t>
            </a:r>
            <a:endParaRPr lang="zh-CN" altLang="en-US" sz="1600" b="1">
              <a:latin typeface="Calibri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235201" y="1380067"/>
            <a:ext cx="2970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黑体" pitchFamily="49" charset="-122"/>
                <a:ea typeface="黑体" pitchFamily="49" charset="-122"/>
              </a:rPr>
              <a:t>当时中国</a:t>
            </a:r>
            <a:r>
              <a:rPr lang="zh-CN" altLang="en-US" sz="2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“一穷二白”</a:t>
            </a:r>
            <a:endParaRPr lang="zh-CN" altLang="en-US" sz="24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print"/>
          <a:srcRect t="3322" b="4534"/>
          <a:stretch/>
        </p:blipFill>
        <p:spPr>
          <a:xfrm>
            <a:off x="5508626" y="3812118"/>
            <a:ext cx="3171825" cy="2556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3" grpId="0"/>
      <p:bldP spid="14" grpId="0"/>
      <p:bldP spid="15" grpId="0" animBg="1"/>
      <p:bldP spid="2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39976" y="645585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对农业和手工业的社会主义改造</a:t>
            </a:r>
          </a:p>
        </p:txBody>
      </p:sp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285750" y="1102785"/>
            <a:ext cx="2643188" cy="865716"/>
            <a:chOff x="4857752" y="1166795"/>
            <a:chExt cx="2643206" cy="866779"/>
          </a:xfrm>
        </p:grpSpPr>
        <p:pic>
          <p:nvPicPr>
            <p:cNvPr id="70688" name="图片 3" descr="5698746_123803031000_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7752" y="1397778"/>
              <a:ext cx="850495" cy="635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组合 49"/>
            <p:cNvGrpSpPr>
              <a:grpSpLocks/>
            </p:cNvGrpSpPr>
            <p:nvPr/>
          </p:nvGrpSpPr>
          <p:grpSpPr bwMode="auto">
            <a:xfrm>
              <a:off x="5286380" y="1166795"/>
              <a:ext cx="2214578" cy="762935"/>
              <a:chOff x="5286380" y="1166795"/>
              <a:chExt cx="2214578" cy="762935"/>
            </a:xfrm>
          </p:grpSpPr>
          <p:sp>
            <p:nvSpPr>
              <p:cNvPr id="70690" name="TextBox 5"/>
              <p:cNvSpPr txBox="1">
                <a:spLocks noChangeArrowheads="1"/>
              </p:cNvSpPr>
              <p:nvPr/>
            </p:nvSpPr>
            <p:spPr bwMode="auto">
              <a:xfrm>
                <a:off x="5286380" y="1166795"/>
                <a:ext cx="2214578" cy="585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农业合作化</a:t>
                </a:r>
                <a:r>
                  <a:rPr lang="zh-CN" altLang="en-US" sz="32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 </a:t>
                </a:r>
                <a:endParaRPr lang="zh-CN" altLang="en-US" sz="3200"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5500694" y="1929730"/>
                <a:ext cx="1643073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图片 8" descr="dsBook210jsshzyxzd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" y="4430184"/>
            <a:ext cx="2928937" cy="2142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组合 60"/>
          <p:cNvGrpSpPr>
            <a:grpSpLocks/>
          </p:cNvGrpSpPr>
          <p:nvPr/>
        </p:nvGrpSpPr>
        <p:grpSpPr bwMode="auto">
          <a:xfrm>
            <a:off x="536575" y="2952751"/>
            <a:ext cx="1079500" cy="1018116"/>
            <a:chOff x="5232748" y="5028183"/>
            <a:chExt cx="480833" cy="1546199"/>
          </a:xfrm>
        </p:grpSpPr>
        <p:sp>
          <p:nvSpPr>
            <p:cNvPr id="94" name="圆角矩形 93"/>
            <p:cNvSpPr/>
            <p:nvPr/>
          </p:nvSpPr>
          <p:spPr>
            <a:xfrm>
              <a:off x="5232748" y="5028183"/>
              <a:ext cx="480833" cy="951508"/>
            </a:xfrm>
            <a:prstGeom prst="round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圆角矩形 94"/>
            <p:cNvSpPr>
              <a:spLocks noChangeAspect="1"/>
            </p:cNvSpPr>
            <p:nvPr/>
          </p:nvSpPr>
          <p:spPr>
            <a:xfrm>
              <a:off x="5265275" y="5156765"/>
              <a:ext cx="400930" cy="65898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/>
                <a:t>互助组</a:t>
              </a:r>
            </a:p>
          </p:txBody>
        </p:sp>
        <p:cxnSp>
          <p:nvCxnSpPr>
            <p:cNvPr id="96" name="直接连接符 95"/>
            <p:cNvCxnSpPr/>
            <p:nvPr/>
          </p:nvCxnSpPr>
          <p:spPr bwMode="auto">
            <a:xfrm>
              <a:off x="5487307" y="5979691"/>
              <a:ext cx="0" cy="594691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60"/>
          <p:cNvGrpSpPr>
            <a:grpSpLocks/>
          </p:cNvGrpSpPr>
          <p:nvPr/>
        </p:nvGrpSpPr>
        <p:grpSpPr bwMode="auto">
          <a:xfrm>
            <a:off x="1787525" y="2667001"/>
            <a:ext cx="1079500" cy="1090084"/>
            <a:chOff x="5232748" y="5028183"/>
            <a:chExt cx="480833" cy="1546199"/>
          </a:xfrm>
        </p:grpSpPr>
        <p:sp>
          <p:nvSpPr>
            <p:cNvPr id="102" name="圆角矩形 101"/>
            <p:cNvSpPr/>
            <p:nvPr/>
          </p:nvSpPr>
          <p:spPr>
            <a:xfrm>
              <a:off x="5232748" y="5028183"/>
              <a:ext cx="480833" cy="951738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圆角矩形 102"/>
            <p:cNvSpPr>
              <a:spLocks noChangeAspect="1"/>
            </p:cNvSpPr>
            <p:nvPr/>
          </p:nvSpPr>
          <p:spPr>
            <a:xfrm>
              <a:off x="5265275" y="5157284"/>
              <a:ext cx="400930" cy="660512"/>
            </a:xfrm>
            <a:prstGeom prst="roundRect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/>
                <a:t>初级社</a:t>
              </a:r>
            </a:p>
          </p:txBody>
        </p:sp>
        <p:cxnSp>
          <p:nvCxnSpPr>
            <p:cNvPr id="104" name="直接连接符 103"/>
            <p:cNvCxnSpPr/>
            <p:nvPr/>
          </p:nvCxnSpPr>
          <p:spPr bwMode="auto">
            <a:xfrm>
              <a:off x="5487307" y="5979921"/>
              <a:ext cx="0" cy="594461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60"/>
          <p:cNvGrpSpPr>
            <a:grpSpLocks/>
          </p:cNvGrpSpPr>
          <p:nvPr/>
        </p:nvGrpSpPr>
        <p:grpSpPr bwMode="auto">
          <a:xfrm>
            <a:off x="3055938" y="2571751"/>
            <a:ext cx="1079500" cy="1030816"/>
            <a:chOff x="5232748" y="5028183"/>
            <a:chExt cx="480833" cy="1546199"/>
          </a:xfrm>
        </p:grpSpPr>
        <p:sp>
          <p:nvSpPr>
            <p:cNvPr id="106" name="圆角矩形 105"/>
            <p:cNvSpPr/>
            <p:nvPr/>
          </p:nvSpPr>
          <p:spPr>
            <a:xfrm>
              <a:off x="5232748" y="5028183"/>
              <a:ext cx="480833" cy="952485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圆角矩形 106"/>
            <p:cNvSpPr>
              <a:spLocks noChangeAspect="1"/>
            </p:cNvSpPr>
            <p:nvPr/>
          </p:nvSpPr>
          <p:spPr>
            <a:xfrm>
              <a:off x="5265275" y="5158355"/>
              <a:ext cx="400930" cy="65721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/>
                <a:t>高级社</a:t>
              </a:r>
            </a:p>
          </p:txBody>
        </p:sp>
        <p:cxnSp>
          <p:nvCxnSpPr>
            <p:cNvPr id="108" name="直接连接符 107"/>
            <p:cNvCxnSpPr/>
            <p:nvPr/>
          </p:nvCxnSpPr>
          <p:spPr bwMode="auto">
            <a:xfrm>
              <a:off x="5487307" y="5980668"/>
              <a:ext cx="0" cy="59371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114"/>
          <p:cNvGrpSpPr/>
          <p:nvPr/>
        </p:nvGrpSpPr>
        <p:grpSpPr>
          <a:xfrm>
            <a:off x="500034" y="3717031"/>
            <a:ext cx="1224000" cy="384053"/>
            <a:chOff x="1061984" y="5115760"/>
            <a:chExt cx="1224000" cy="3840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9" name="矩形 108"/>
            <p:cNvSpPr/>
            <p:nvPr/>
          </p:nvSpPr>
          <p:spPr>
            <a:xfrm>
              <a:off x="1061984" y="5172652"/>
              <a:ext cx="1224000" cy="32715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1142976" y="5115760"/>
              <a:ext cx="1005403" cy="338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+mn-lt"/>
                  <a:ea typeface="+mn-ea"/>
                </a:rPr>
                <a:t>第一阶段</a:t>
              </a:r>
            </a:p>
          </p:txBody>
        </p:sp>
      </p:grpSp>
      <p:grpSp>
        <p:nvGrpSpPr>
          <p:cNvPr id="11" name="组合 115"/>
          <p:cNvGrpSpPr/>
          <p:nvPr/>
        </p:nvGrpSpPr>
        <p:grpSpPr>
          <a:xfrm>
            <a:off x="1724034" y="3705071"/>
            <a:ext cx="1260000" cy="396000"/>
            <a:chOff x="2285984" y="5103815"/>
            <a:chExt cx="1260000" cy="39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0" name="矩形 109"/>
            <p:cNvSpPr/>
            <p:nvPr/>
          </p:nvSpPr>
          <p:spPr>
            <a:xfrm>
              <a:off x="2285984" y="5103815"/>
              <a:ext cx="1260000" cy="396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2428860" y="511577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+mn-lt"/>
                  <a:ea typeface="+mn-ea"/>
                </a:rPr>
                <a:t>第二阶段</a:t>
              </a:r>
            </a:p>
          </p:txBody>
        </p:sp>
      </p:grpSp>
      <p:grpSp>
        <p:nvGrpSpPr>
          <p:cNvPr id="12" name="组合 116"/>
          <p:cNvGrpSpPr/>
          <p:nvPr/>
        </p:nvGrpSpPr>
        <p:grpSpPr>
          <a:xfrm>
            <a:off x="3009918" y="3525965"/>
            <a:ext cx="1260000" cy="576000"/>
            <a:chOff x="3571868" y="4924702"/>
            <a:chExt cx="1260000" cy="57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1" name="矩形 110"/>
            <p:cNvSpPr/>
            <p:nvPr/>
          </p:nvSpPr>
          <p:spPr>
            <a:xfrm>
              <a:off x="3571868" y="4924702"/>
              <a:ext cx="1260000" cy="57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3714744" y="5072074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+mn-lt"/>
                  <a:ea typeface="+mn-ea"/>
                </a:rPr>
                <a:t>第三阶段</a:t>
              </a:r>
            </a:p>
          </p:txBody>
        </p:sp>
      </p:grpSp>
      <p:sp>
        <p:nvSpPr>
          <p:cNvPr id="118" name="矩形 117"/>
          <p:cNvSpPr>
            <a:spLocks noChangeArrowheads="1"/>
          </p:cNvSpPr>
          <p:nvPr/>
        </p:nvSpPr>
        <p:spPr bwMode="auto">
          <a:xfrm>
            <a:off x="714375" y="1943100"/>
            <a:ext cx="3424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>
                <a:latin typeface="黑体" pitchFamily="49" charset="-122"/>
                <a:ea typeface="黑体" pitchFamily="49" charset="-122"/>
              </a:rPr>
              <a:t>全国加入合作社的农户达</a:t>
            </a:r>
            <a:r>
              <a:rPr lang="en-US" altLang="zh-CN" sz="1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96.3</a:t>
            </a:r>
            <a:r>
              <a:rPr lang="zh-CN" altLang="en-US" sz="1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％</a:t>
            </a:r>
          </a:p>
        </p:txBody>
      </p:sp>
      <p:grpSp>
        <p:nvGrpSpPr>
          <p:cNvPr id="13" name="组合 50"/>
          <p:cNvGrpSpPr>
            <a:grpSpLocks/>
          </p:cNvGrpSpPr>
          <p:nvPr/>
        </p:nvGrpSpPr>
        <p:grpSpPr bwMode="auto">
          <a:xfrm>
            <a:off x="4572000" y="1047751"/>
            <a:ext cx="2571750" cy="742571"/>
            <a:chOff x="5072066" y="1214422"/>
            <a:chExt cx="2571768" cy="743302"/>
          </a:xfrm>
        </p:grpSpPr>
        <p:pic>
          <p:nvPicPr>
            <p:cNvPr id="70675" name="图片 31" descr="5698746_123803031000_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CFA"/>
                </a:clrFrom>
                <a:clrTo>
                  <a:srgbClr val="FFFC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1428736"/>
              <a:ext cx="707619" cy="528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组合 49"/>
            <p:cNvGrpSpPr>
              <a:grpSpLocks/>
            </p:cNvGrpSpPr>
            <p:nvPr/>
          </p:nvGrpSpPr>
          <p:grpSpPr bwMode="auto">
            <a:xfrm>
              <a:off x="5429256" y="1214422"/>
              <a:ext cx="2214578" cy="716137"/>
              <a:chOff x="5429256" y="1214422"/>
              <a:chExt cx="2214578" cy="716137"/>
            </a:xfrm>
          </p:grpSpPr>
          <p:sp>
            <p:nvSpPr>
              <p:cNvPr id="70677" name="TextBox 33"/>
              <p:cNvSpPr txBox="1">
                <a:spLocks noChangeArrowheads="1"/>
              </p:cNvSpPr>
              <p:nvPr/>
            </p:nvSpPr>
            <p:spPr bwMode="auto">
              <a:xfrm>
                <a:off x="5429256" y="1214422"/>
                <a:ext cx="2214578" cy="585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手工业改造</a:t>
                </a:r>
                <a:r>
                  <a:rPr lang="zh-CN" altLang="en-US" sz="32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 </a:t>
                </a:r>
                <a:endParaRPr lang="zh-CN" altLang="en-US" sz="3200"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5500693" y="1928440"/>
                <a:ext cx="1643074" cy="211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786314" y="1888067"/>
            <a:ext cx="4116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>
                <a:latin typeface="黑体" pitchFamily="49" charset="-122"/>
                <a:ea typeface="黑体" pitchFamily="49" charset="-122"/>
              </a:rPr>
              <a:t>全国</a:t>
            </a:r>
            <a:r>
              <a:rPr lang="en-US" altLang="en-US" sz="1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90</a:t>
            </a:r>
            <a:r>
              <a:rPr lang="zh-CN" altLang="en-US" sz="1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％以上</a:t>
            </a:r>
            <a:r>
              <a:rPr lang="zh-CN" altLang="en-US" sz="1800">
                <a:latin typeface="黑体" pitchFamily="49" charset="-122"/>
                <a:ea typeface="黑体" pitchFamily="49" charset="-122"/>
              </a:rPr>
              <a:t>的手工业者加入了合作社</a:t>
            </a:r>
          </a:p>
        </p:txBody>
      </p:sp>
      <p:pic>
        <p:nvPicPr>
          <p:cNvPr id="40" name="图片 39" descr="200993018128357.jpg"/>
          <p:cNvPicPr>
            <a:picLocks noChangeAspect="1"/>
          </p:cNvPicPr>
          <p:nvPr/>
        </p:nvPicPr>
        <p:blipFill>
          <a:blip r:embed="rId6" cstate="print"/>
          <a:srcRect t="5960" b="4635"/>
          <a:stretch>
            <a:fillRect/>
          </a:stretch>
        </p:blipFill>
        <p:spPr>
          <a:xfrm>
            <a:off x="4929188" y="2461684"/>
            <a:ext cx="3643312" cy="230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组合 46"/>
          <p:cNvGrpSpPr>
            <a:grpSpLocks/>
          </p:cNvGrpSpPr>
          <p:nvPr/>
        </p:nvGrpSpPr>
        <p:grpSpPr bwMode="auto">
          <a:xfrm>
            <a:off x="4643736" y="4952999"/>
            <a:ext cx="4143079" cy="1305983"/>
            <a:chOff x="4643737" y="4078160"/>
            <a:chExt cx="4143105" cy="1065294"/>
          </a:xfrm>
        </p:grpSpPr>
        <p:grpSp>
          <p:nvGrpSpPr>
            <p:cNvPr id="16" name="组合 45"/>
            <p:cNvGrpSpPr>
              <a:grpSpLocks/>
            </p:cNvGrpSpPr>
            <p:nvPr/>
          </p:nvGrpSpPr>
          <p:grpSpPr bwMode="auto">
            <a:xfrm>
              <a:off x="4857754" y="4078160"/>
              <a:ext cx="3929088" cy="1065294"/>
              <a:chOff x="5143506" y="3935284"/>
              <a:chExt cx="3653363" cy="1065294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5143506" y="3935284"/>
                <a:ext cx="3653363" cy="10652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70674" name="矩形 42"/>
              <p:cNvSpPr>
                <a:spLocks noChangeArrowheads="1"/>
              </p:cNvSpPr>
              <p:nvPr/>
            </p:nvSpPr>
            <p:spPr bwMode="auto">
              <a:xfrm>
                <a:off x="5373500" y="3950469"/>
                <a:ext cx="3423369" cy="79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>
                    <a:latin typeface="Calibri" pitchFamily="34" charset="0"/>
                  </a:rPr>
                  <a:t>采取合作化的形式和逐步过渡的步骤，从手工业生产合作小组、手工业供销合作社，再发展为手工业生产合作社。</a:t>
                </a: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4643737" y="4263951"/>
              <a:ext cx="461668" cy="6401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eaVert"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latin typeface="黑体" pitchFamily="49" charset="-122"/>
                  <a:ea typeface="黑体" pitchFamily="49" charset="-122"/>
                </a:rPr>
                <a:t>合作社</a:t>
              </a:r>
              <a:endParaRPr lang="zh-CN" altLang="en-US" sz="180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8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39976" y="645585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资本主义工商业的社会主义改造</a:t>
            </a: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4572001" y="1432984"/>
            <a:ext cx="4214813" cy="2283883"/>
            <a:chOff x="857224" y="1785917"/>
            <a:chExt cx="4214842" cy="1857398"/>
          </a:xfrm>
        </p:grpSpPr>
        <p:sp>
          <p:nvSpPr>
            <p:cNvPr id="17" name="圆角矩形 16"/>
            <p:cNvSpPr/>
            <p:nvPr/>
          </p:nvSpPr>
          <p:spPr>
            <a:xfrm>
              <a:off x="857224" y="1785917"/>
              <a:ext cx="4214842" cy="185739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071538" y="2001092"/>
              <a:ext cx="142876" cy="14115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071538" y="3357561"/>
              <a:ext cx="142876" cy="14287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4876" y="2001092"/>
              <a:ext cx="142876" cy="14115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4714876" y="3357561"/>
              <a:ext cx="142876" cy="14287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grpSp>
        <p:nvGrpSpPr>
          <p:cNvPr id="3" name="组合 54"/>
          <p:cNvGrpSpPr>
            <a:grpSpLocks/>
          </p:cNvGrpSpPr>
          <p:nvPr/>
        </p:nvGrpSpPr>
        <p:grpSpPr bwMode="auto">
          <a:xfrm>
            <a:off x="4857790" y="1604434"/>
            <a:ext cx="553998" cy="1691217"/>
            <a:chOff x="1089130" y="1931108"/>
            <a:chExt cx="554712" cy="1688507"/>
          </a:xfrm>
        </p:grpSpPr>
        <p:sp>
          <p:nvSpPr>
            <p:cNvPr id="72725" name="矩形 22"/>
            <p:cNvSpPr>
              <a:spLocks noChangeArrowheads="1"/>
            </p:cNvSpPr>
            <p:nvPr/>
          </p:nvSpPr>
          <p:spPr bwMode="auto">
            <a:xfrm>
              <a:off x="1089130" y="1931108"/>
              <a:ext cx="554712" cy="130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2400" b="1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过程做法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 rot="5400000">
              <a:off x="892834" y="2868608"/>
              <a:ext cx="1500425" cy="159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/>
          <p:nvPr/>
        </p:nvSpPr>
        <p:spPr>
          <a:xfrm>
            <a:off x="5429250" y="1411818"/>
            <a:ext cx="37147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政策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和平赎买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方式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“四马分肥”和支付定息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金额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付给私营工商业者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30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多亿元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      （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超过原有的资产总额）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结果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得到民族资产阶级拥护</a:t>
            </a:r>
          </a:p>
        </p:txBody>
      </p:sp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441325" y="1028700"/>
            <a:ext cx="3698875" cy="874184"/>
            <a:chOff x="4786314" y="1285860"/>
            <a:chExt cx="3698812" cy="655151"/>
          </a:xfrm>
        </p:grpSpPr>
        <p:pic>
          <p:nvPicPr>
            <p:cNvPr id="72721" name="图片 33" descr="5698746_123803031000_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7969" b="8328"/>
            <a:stretch>
              <a:fillRect/>
            </a:stretch>
          </p:blipFill>
          <p:spPr bwMode="auto">
            <a:xfrm>
              <a:off x="4786314" y="1428736"/>
              <a:ext cx="815035" cy="51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组合 49"/>
            <p:cNvGrpSpPr>
              <a:grpSpLocks/>
            </p:cNvGrpSpPr>
            <p:nvPr/>
          </p:nvGrpSpPr>
          <p:grpSpPr bwMode="auto">
            <a:xfrm>
              <a:off x="4904678" y="1285860"/>
              <a:ext cx="3580448" cy="644047"/>
              <a:chOff x="4904678" y="1285860"/>
              <a:chExt cx="3580448" cy="644047"/>
            </a:xfrm>
          </p:grpSpPr>
          <p:sp>
            <p:nvSpPr>
              <p:cNvPr id="72723" name="TextBox 5"/>
              <p:cNvSpPr txBox="1">
                <a:spLocks noChangeArrowheads="1"/>
              </p:cNvSpPr>
              <p:nvPr/>
            </p:nvSpPr>
            <p:spPr bwMode="auto">
              <a:xfrm>
                <a:off x="4904678" y="1285860"/>
                <a:ext cx="3580448" cy="484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资本主义 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工商化</a:t>
                </a:r>
                <a:r>
                  <a:rPr lang="zh-CN" altLang="en-US" sz="36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 </a:t>
                </a:r>
                <a:endParaRPr lang="zh-CN" altLang="en-US" sz="3600"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5500677" y="1928321"/>
                <a:ext cx="1643035" cy="158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39750" y="1989668"/>
            <a:ext cx="37465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>
                <a:latin typeface="Calibri" pitchFamily="34" charset="0"/>
              </a:rPr>
              <a:t>         1949</a:t>
            </a:r>
            <a:r>
              <a:rPr lang="zh-CN" altLang="en-US" sz="1800">
                <a:latin typeface="Calibri" pitchFamily="34" charset="0"/>
              </a:rPr>
              <a:t>年</a:t>
            </a:r>
            <a:r>
              <a:rPr lang="en-US" altLang="zh-CN" sz="1800">
                <a:latin typeface="Calibri" pitchFamily="34" charset="0"/>
              </a:rPr>
              <a:t>-1952</a:t>
            </a:r>
            <a:r>
              <a:rPr lang="zh-CN" altLang="en-US" sz="1800">
                <a:latin typeface="Calibri" pitchFamily="34" charset="0"/>
              </a:rPr>
              <a:t>年，公私合营工业企业由</a:t>
            </a:r>
            <a:r>
              <a:rPr lang="en-US" altLang="zh-CN" sz="1800" b="1">
                <a:solidFill>
                  <a:srgbClr val="C00000"/>
                </a:solidFill>
                <a:latin typeface="Calibri" pitchFamily="34" charset="0"/>
              </a:rPr>
              <a:t>193</a:t>
            </a:r>
            <a:r>
              <a:rPr lang="zh-CN" altLang="en-US" sz="1800">
                <a:latin typeface="Calibri" pitchFamily="34" charset="0"/>
              </a:rPr>
              <a:t>家</a:t>
            </a:r>
            <a:r>
              <a:rPr lang="zh-CN" altLang="en-US" sz="1800" b="1">
                <a:solidFill>
                  <a:srgbClr val="C00000"/>
                </a:solidFill>
                <a:latin typeface="Calibri" pitchFamily="34" charset="0"/>
              </a:rPr>
              <a:t>增加</a:t>
            </a:r>
            <a:r>
              <a:rPr lang="zh-CN" altLang="en-US" sz="1800">
                <a:latin typeface="Calibri" pitchFamily="34" charset="0"/>
              </a:rPr>
              <a:t>到</a:t>
            </a:r>
            <a:r>
              <a:rPr lang="en-US" altLang="zh-CN" sz="1800" b="1">
                <a:solidFill>
                  <a:srgbClr val="C00000"/>
                </a:solidFill>
                <a:latin typeface="Calibri" pitchFamily="34" charset="0"/>
              </a:rPr>
              <a:t>997</a:t>
            </a:r>
            <a:r>
              <a:rPr lang="zh-CN" altLang="en-US" sz="1800">
                <a:latin typeface="Calibri" pitchFamily="34" charset="0"/>
              </a:rPr>
              <a:t>家，增长</a:t>
            </a:r>
            <a:r>
              <a:rPr lang="en-US" altLang="zh-CN" sz="1800" b="1">
                <a:solidFill>
                  <a:srgbClr val="C00000"/>
                </a:solidFill>
                <a:latin typeface="Calibri" pitchFamily="34" charset="0"/>
              </a:rPr>
              <a:t>4.2</a:t>
            </a:r>
            <a:r>
              <a:rPr lang="zh-CN" altLang="en-US" sz="1800" b="1">
                <a:solidFill>
                  <a:srgbClr val="C00000"/>
                </a:solidFill>
                <a:latin typeface="Calibri" pitchFamily="34" charset="0"/>
              </a:rPr>
              <a:t>倍</a:t>
            </a:r>
            <a:r>
              <a:rPr lang="zh-CN" altLang="en-US" sz="1800">
                <a:latin typeface="Calibri" pitchFamily="34" charset="0"/>
              </a:rPr>
              <a:t>，产值增长</a:t>
            </a:r>
            <a:r>
              <a:rPr lang="en-US" altLang="zh-CN" sz="1800" b="1">
                <a:solidFill>
                  <a:srgbClr val="C00000"/>
                </a:solidFill>
                <a:latin typeface="Calibri" pitchFamily="34" charset="0"/>
              </a:rPr>
              <a:t>5.2</a:t>
            </a:r>
            <a:r>
              <a:rPr lang="zh-CN" altLang="en-US" sz="1800" b="1">
                <a:solidFill>
                  <a:srgbClr val="C00000"/>
                </a:solidFill>
                <a:latin typeface="Calibri" pitchFamily="34" charset="0"/>
              </a:rPr>
              <a:t>倍</a:t>
            </a:r>
            <a:r>
              <a:rPr lang="zh-CN" altLang="en-US" sz="1800">
                <a:latin typeface="Calibri" pitchFamily="34" charset="0"/>
              </a:rPr>
              <a:t>。</a:t>
            </a:r>
          </a:p>
        </p:txBody>
      </p:sp>
      <p:graphicFrame>
        <p:nvGraphicFramePr>
          <p:cNvPr id="7" name="图表 6"/>
          <p:cNvGraphicFramePr>
            <a:graphicFrameLocks/>
          </p:cNvGraphicFramePr>
          <p:nvPr/>
        </p:nvGraphicFramePr>
        <p:xfrm>
          <a:off x="200025" y="3638551"/>
          <a:ext cx="4552950" cy="328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760855" y="3870479"/>
            <a:ext cx="3987858" cy="2636155"/>
            <a:chOff x="4512802" y="2971388"/>
            <a:chExt cx="3988231" cy="1976626"/>
          </a:xfrm>
        </p:grpSpPr>
        <p:grpSp>
          <p:nvGrpSpPr>
            <p:cNvPr id="10" name="组合 37"/>
            <p:cNvGrpSpPr>
              <a:grpSpLocks/>
            </p:cNvGrpSpPr>
            <p:nvPr/>
          </p:nvGrpSpPr>
          <p:grpSpPr bwMode="auto">
            <a:xfrm>
              <a:off x="4512802" y="2971388"/>
              <a:ext cx="3988231" cy="1976626"/>
              <a:chOff x="4655767" y="1368227"/>
              <a:chExt cx="3988231" cy="2635500"/>
            </a:xfrm>
          </p:grpSpPr>
          <p:sp>
            <p:nvSpPr>
              <p:cNvPr id="72719" name="矩形 38"/>
              <p:cNvSpPr>
                <a:spLocks noChangeArrowheads="1"/>
              </p:cNvSpPr>
              <p:nvPr/>
            </p:nvSpPr>
            <p:spPr bwMode="auto">
              <a:xfrm>
                <a:off x="4655767" y="1368227"/>
                <a:ext cx="615611" cy="263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r>
                  <a:rPr lang="zh-CN" altLang="en-US" sz="1400">
                    <a:latin typeface="Calibri" pitchFamily="34" charset="0"/>
                  </a:rPr>
                  <a:t>      上海市信大祥绸布商店挂上公私合营新店牌</a:t>
                </a:r>
              </a:p>
            </p:txBody>
          </p:sp>
          <p:pic>
            <p:nvPicPr>
              <p:cNvPr id="40" name="图片 39" descr="dsBook210jsshzyxzd035.jpg"/>
              <p:cNvPicPr>
                <a:picLocks noChangeAspect="1"/>
              </p:cNvPicPr>
              <p:nvPr/>
            </p:nvPicPr>
            <p:blipFill rotWithShape="1">
              <a:blip r:embed="rId4" cstate="print"/>
              <a:srcRect t="2929" b="11530"/>
              <a:stretch/>
            </p:blipFill>
            <p:spPr>
              <a:xfrm>
                <a:off x="5357566" y="1430500"/>
                <a:ext cx="3286432" cy="226638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72718" name="矩形 7"/>
            <p:cNvSpPr>
              <a:spLocks noChangeArrowheads="1"/>
            </p:cNvSpPr>
            <p:nvPr/>
          </p:nvSpPr>
          <p:spPr bwMode="auto">
            <a:xfrm rot="5400000">
              <a:off x="4805370" y="2955826"/>
              <a:ext cx="273084" cy="30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latin typeface="Calibri" pitchFamily="34" charset="0"/>
                </a:rPr>
                <a:t>▲</a:t>
              </a:r>
              <a:endParaRPr lang="zh-CN" altLang="en-US" sz="1400">
                <a:latin typeface="Calibri" pitchFamily="34" charset="0"/>
              </a:endParaRPr>
            </a:p>
          </p:txBody>
        </p:sp>
      </p:grpSp>
      <p:sp>
        <p:nvSpPr>
          <p:cNvPr id="41" name=" 3"/>
          <p:cNvSpPr/>
          <p:nvPr/>
        </p:nvSpPr>
        <p:spPr>
          <a:xfrm rot="17311933" flipV="1">
            <a:off x="2143655" y="4646613"/>
            <a:ext cx="1081616" cy="1216025"/>
          </a:xfrm>
          <a:prstGeom prst="swooshArrow">
            <a:avLst>
              <a:gd name="adj1" fmla="val 18973"/>
              <a:gd name="adj2" fmla="val 25000"/>
            </a:avLst>
          </a:prstGeom>
          <a:solidFill>
            <a:schemeClr val="accent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组合 11"/>
          <p:cNvGrpSpPr>
            <a:grpSpLocks/>
          </p:cNvGrpSpPr>
          <p:nvPr/>
        </p:nvGrpSpPr>
        <p:grpSpPr bwMode="auto">
          <a:xfrm>
            <a:off x="658813" y="3429003"/>
            <a:ext cx="3552576" cy="675890"/>
            <a:chOff x="659384" y="2571750"/>
            <a:chExt cx="3552327" cy="506742"/>
          </a:xfrm>
        </p:grpSpPr>
        <p:sp>
          <p:nvSpPr>
            <p:cNvPr id="72715" name="矩形 9"/>
            <p:cNvSpPr>
              <a:spLocks noChangeArrowheads="1"/>
            </p:cNvSpPr>
            <p:nvPr/>
          </p:nvSpPr>
          <p:spPr bwMode="auto">
            <a:xfrm>
              <a:off x="659384" y="2571750"/>
              <a:ext cx="3552327" cy="265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700" b="1">
                  <a:latin typeface="Calibri" pitchFamily="34" charset="0"/>
                </a:rPr>
                <a:t>1949</a:t>
              </a:r>
              <a:r>
                <a:rPr lang="zh-CN" altLang="en-US" sz="1700" b="1">
                  <a:latin typeface="Calibri" pitchFamily="34" charset="0"/>
                </a:rPr>
                <a:t>年</a:t>
              </a:r>
              <a:r>
                <a:rPr lang="en-US" altLang="zh-CN" sz="1700" b="1">
                  <a:latin typeface="Calibri" pitchFamily="34" charset="0"/>
                </a:rPr>
                <a:t>-1952</a:t>
              </a:r>
              <a:r>
                <a:rPr lang="zh-CN" altLang="en-US" sz="1700" b="1">
                  <a:latin typeface="Calibri" pitchFamily="34" charset="0"/>
                </a:rPr>
                <a:t>年公私合营企业总产值</a:t>
              </a:r>
              <a:endParaRPr lang="zh-CN" altLang="en-US" sz="1800" b="1">
                <a:latin typeface="Calibri" pitchFamily="34" charset="0"/>
              </a:endParaRPr>
            </a:p>
          </p:txBody>
        </p:sp>
        <p:sp>
          <p:nvSpPr>
            <p:cNvPr id="72716" name="矩形 10"/>
            <p:cNvSpPr>
              <a:spLocks noChangeArrowheads="1"/>
            </p:cNvSpPr>
            <p:nvPr/>
          </p:nvSpPr>
          <p:spPr bwMode="auto">
            <a:xfrm>
              <a:off x="2411760" y="2870815"/>
              <a:ext cx="954040" cy="207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200" b="1">
                  <a:latin typeface="Calibri" pitchFamily="34" charset="0"/>
                </a:rPr>
                <a:t>单位：亿元</a:t>
              </a:r>
              <a:endParaRPr lang="zh-CN" altLang="en-US" sz="12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6" grpId="0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143251"/>
            <a:ext cx="9144000" cy="1079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（三）进行改革开放，坚持和发展中国特色社会主义</a:t>
            </a:r>
          </a:p>
        </p:txBody>
      </p:sp>
      <p:sp>
        <p:nvSpPr>
          <p:cNvPr id="6" name="矩形 5"/>
          <p:cNvSpPr/>
          <p:nvPr/>
        </p:nvSpPr>
        <p:spPr>
          <a:xfrm>
            <a:off x="1428750" y="2190751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5750" y="2269067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三大历史成就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——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00567"/>
            <a:ext cx="2987675" cy="178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6" descr="图片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479117"/>
            <a:ext cx="2468563" cy="3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627314" y="645584"/>
            <a:ext cx="3457575" cy="999067"/>
            <a:chOff x="0" y="0"/>
            <a:chExt cx="1776" cy="629"/>
          </a:xfrm>
        </p:grpSpPr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0" y="0"/>
              <a:ext cx="1776" cy="629"/>
              <a:chOff x="0" y="0"/>
              <a:chExt cx="1889" cy="1009"/>
            </a:xfrm>
          </p:grpSpPr>
          <p:grpSp>
            <p:nvGrpSpPr>
              <p:cNvPr id="4" name="Group 67"/>
              <p:cNvGrpSpPr>
                <a:grpSpLocks/>
              </p:cNvGrpSpPr>
              <p:nvPr/>
            </p:nvGrpSpPr>
            <p:grpSpPr bwMode="auto">
              <a:xfrm>
                <a:off x="0" y="90"/>
                <a:ext cx="1889" cy="919"/>
                <a:chOff x="0" y="0"/>
                <a:chExt cx="1926" cy="937"/>
              </a:xfrm>
            </p:grpSpPr>
            <p:sp>
              <p:nvSpPr>
                <p:cNvPr id="150596" name="Oval 68"/>
                <p:cNvSpPr>
                  <a:spLocks noChangeArrowheads="1"/>
                </p:cNvSpPr>
                <p:nvPr/>
              </p:nvSpPr>
              <p:spPr bwMode="auto">
                <a:xfrm>
                  <a:off x="21" y="30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0597" name="Oval 6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05" cy="907"/>
                </a:xfrm>
                <a:prstGeom prst="ellipse">
                  <a:avLst/>
                </a:prstGeom>
                <a:solidFill>
                  <a:srgbClr val="FF7C8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0598" name="Oval 70"/>
              <p:cNvSpPr>
                <a:spLocks noChangeArrowheads="1"/>
              </p:cNvSpPr>
              <p:nvPr/>
            </p:nvSpPr>
            <p:spPr bwMode="auto">
              <a:xfrm>
                <a:off x="89" y="0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0599" name="Oval 71"/>
              <p:cNvSpPr>
                <a:spLocks noChangeArrowheads="1"/>
              </p:cNvSpPr>
              <p:nvPr/>
            </p:nvSpPr>
            <p:spPr bwMode="auto">
              <a:xfrm>
                <a:off x="111" y="5"/>
                <a:ext cx="1650" cy="824"/>
              </a:xfrm>
              <a:prstGeom prst="ellipse">
                <a:avLst/>
              </a:prstGeom>
              <a:solidFill>
                <a:srgbClr val="00FFFE">
                  <a:alpha val="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0600" name="Oval 72"/>
              <p:cNvSpPr>
                <a:spLocks noChangeArrowheads="1"/>
              </p:cNvSpPr>
              <p:nvPr/>
            </p:nvSpPr>
            <p:spPr bwMode="auto">
              <a:xfrm>
                <a:off x="128" y="13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0601" name="Oval 73"/>
              <p:cNvSpPr>
                <a:spLocks noChangeArrowheads="1"/>
              </p:cNvSpPr>
              <p:nvPr/>
            </p:nvSpPr>
            <p:spPr bwMode="auto">
              <a:xfrm>
                <a:off x="211" y="30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7999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50602" name="Rectangle 74"/>
            <p:cNvSpPr>
              <a:spLocks noChangeArrowheads="1"/>
            </p:cNvSpPr>
            <p:nvPr/>
          </p:nvSpPr>
          <p:spPr bwMode="auto">
            <a:xfrm>
              <a:off x="324" y="17"/>
              <a:ext cx="1225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endParaRPr lang="zh-CN" altLang="en-US" sz="2800" b="1">
                <a:latin typeface="Calibri" pitchFamily="34" charset="0"/>
                <a:ea typeface="楷体_GB2312"/>
                <a:cs typeface="楷体_GB2312"/>
              </a:endParaRPr>
            </a:p>
          </p:txBody>
        </p:sp>
      </p:grpSp>
      <p:sp>
        <p:nvSpPr>
          <p:cNvPr id="150603" name="WordArt 75"/>
          <p:cNvSpPr>
            <a:spLocks noChangeArrowheads="1" noChangeShapeType="1" noTextEdit="1"/>
          </p:cNvSpPr>
          <p:nvPr/>
        </p:nvSpPr>
        <p:spPr bwMode="auto">
          <a:xfrm>
            <a:off x="3419475" y="836084"/>
            <a:ext cx="1728788" cy="5058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宋体"/>
                <a:ea typeface="宋体"/>
              </a:rPr>
              <a:t>教学目的</a:t>
            </a: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611561" y="2084852"/>
            <a:ext cx="7920037" cy="3672417"/>
            <a:chOff x="0" y="0"/>
            <a:chExt cx="4989" cy="2132"/>
          </a:xfrm>
        </p:grpSpPr>
        <p:sp>
          <p:nvSpPr>
            <p:cNvPr id="150605" name="AutoShape 77"/>
            <p:cNvSpPr>
              <a:spLocks noChangeArrowheads="1"/>
            </p:cNvSpPr>
            <p:nvPr/>
          </p:nvSpPr>
          <p:spPr bwMode="auto">
            <a:xfrm>
              <a:off x="0" y="0"/>
              <a:ext cx="4989" cy="2132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rgbClr val="3333CC"/>
              </a:solidFill>
              <a:miter lim="800000"/>
              <a:headEnd/>
              <a:tailEnd/>
            </a:ln>
            <a:effectLst>
              <a:outerShdw dist="179605" dir="18900000" algn="ctr" rotWithShape="0">
                <a:srgbClr val="0066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0606" name="AutoShape 78"/>
            <p:cNvSpPr>
              <a:spLocks noChangeArrowheads="1"/>
            </p:cNvSpPr>
            <p:nvPr/>
          </p:nvSpPr>
          <p:spPr bwMode="auto">
            <a:xfrm>
              <a:off x="0" y="0"/>
              <a:ext cx="4989" cy="2132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rgbClr val="3ACA7F"/>
              </a:solidFill>
              <a:miter lim="800000"/>
              <a:headEnd/>
              <a:tailEnd/>
            </a:ln>
            <a:effectLst>
              <a:outerShdw dist="179605" dir="18900000" algn="ctr" rotWithShape="0">
                <a:srgbClr val="68CC5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0607" name="Text Box 79"/>
          <p:cNvSpPr txBox="1">
            <a:spLocks noChangeArrowheads="1"/>
          </p:cNvSpPr>
          <p:nvPr/>
        </p:nvSpPr>
        <p:spPr bwMode="auto">
          <a:xfrm>
            <a:off x="971550" y="2372784"/>
            <a:ext cx="734377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b="1" dirty="0">
                <a:ea typeface="微软雅黑" pitchFamily="34" charset="-122"/>
              </a:rPr>
              <a:t>学习贯彻习近平总书记重要讲话精神是下半年教学的重要内容之一。通过全面宣讲</a:t>
            </a:r>
            <a:r>
              <a:rPr lang="zh-CN" altLang="en-US" b="1" dirty="0">
                <a:latin typeface="微软雅黑"/>
                <a:ea typeface="微软雅黑" pitchFamily="34" charset="-122"/>
              </a:rPr>
              <a:t>“</a:t>
            </a:r>
            <a:r>
              <a:rPr lang="zh-CN" altLang="en-US" b="1" dirty="0">
                <a:ea typeface="微软雅黑" pitchFamily="34" charset="-122"/>
              </a:rPr>
              <a:t>七一</a:t>
            </a:r>
            <a:r>
              <a:rPr lang="zh-CN" altLang="en-US" b="1" dirty="0">
                <a:latin typeface="微软雅黑"/>
                <a:ea typeface="微软雅黑" pitchFamily="34" charset="-122"/>
              </a:rPr>
              <a:t>”</a:t>
            </a:r>
            <a:r>
              <a:rPr lang="zh-CN" altLang="en-US" b="1" dirty="0">
                <a:ea typeface="微软雅黑" pitchFamily="34" charset="-122"/>
              </a:rPr>
              <a:t>讲话精神，重点阐释三个</a:t>
            </a:r>
            <a:r>
              <a:rPr lang="zh-CN" altLang="en-US" b="1" dirty="0">
                <a:latin typeface="微软雅黑"/>
                <a:ea typeface="微软雅黑" pitchFamily="34" charset="-122"/>
              </a:rPr>
              <a:t>“</a:t>
            </a:r>
            <a:r>
              <a:rPr lang="zh-CN" altLang="en-US" b="1" dirty="0">
                <a:ea typeface="微软雅黑" pitchFamily="34" charset="-122"/>
              </a:rPr>
              <a:t>伟大历史贡献</a:t>
            </a:r>
            <a:r>
              <a:rPr lang="zh-CN" altLang="en-US" b="1" dirty="0">
                <a:latin typeface="微软雅黑"/>
                <a:ea typeface="微软雅黑" pitchFamily="34" charset="-122"/>
              </a:rPr>
              <a:t>”</a:t>
            </a:r>
            <a:r>
              <a:rPr lang="zh-CN" altLang="en-US" b="1" dirty="0">
                <a:ea typeface="微软雅黑" pitchFamily="34" charset="-122"/>
              </a:rPr>
              <a:t>、三个</a:t>
            </a:r>
            <a:r>
              <a:rPr lang="zh-CN" altLang="en-US" b="1" dirty="0">
                <a:latin typeface="微软雅黑"/>
                <a:ea typeface="微软雅黑" pitchFamily="34" charset="-122"/>
              </a:rPr>
              <a:t>“</a:t>
            </a:r>
            <a:r>
              <a:rPr lang="zh-CN" altLang="en-US" b="1" dirty="0">
                <a:ea typeface="微软雅黑" pitchFamily="34" charset="-122"/>
              </a:rPr>
              <a:t>历史告诉我们</a:t>
            </a:r>
            <a:r>
              <a:rPr lang="zh-CN" altLang="en-US" b="1" dirty="0">
                <a:latin typeface="微软雅黑"/>
                <a:ea typeface="微软雅黑" pitchFamily="34" charset="-122"/>
              </a:rPr>
              <a:t>”</a:t>
            </a:r>
            <a:r>
              <a:rPr lang="zh-CN" altLang="en-US" b="1" dirty="0">
                <a:ea typeface="微软雅黑" pitchFamily="34" charset="-122"/>
              </a:rPr>
              <a:t>的启示、八个</a:t>
            </a:r>
            <a:r>
              <a:rPr lang="zh-CN" altLang="en-US" b="1" dirty="0">
                <a:latin typeface="微软雅黑"/>
                <a:ea typeface="微软雅黑" pitchFamily="34" charset="-122"/>
              </a:rPr>
              <a:t>“</a:t>
            </a:r>
            <a:r>
              <a:rPr lang="zh-CN" altLang="en-US" b="1" dirty="0">
                <a:ea typeface="微软雅黑" pitchFamily="34" charset="-122"/>
              </a:rPr>
              <a:t>不忘初心、继续前进</a:t>
            </a:r>
            <a:r>
              <a:rPr lang="zh-CN" altLang="en-US" b="1" dirty="0">
                <a:latin typeface="微软雅黑"/>
                <a:ea typeface="微软雅黑" pitchFamily="34" charset="-122"/>
              </a:rPr>
              <a:t>”</a:t>
            </a:r>
            <a:r>
              <a:rPr lang="zh-CN" altLang="en-US" b="1" dirty="0">
                <a:ea typeface="微软雅黑" pitchFamily="34" charset="-122"/>
              </a:rPr>
              <a:t>，引导学生全面回顾中国共产党团结带领全国各族人民进行革命、建设、改革的光辉历程、辉煌成就和宝贵经验，充分认识到中国共产党的领导是历史和人民的选择。</a:t>
            </a:r>
          </a:p>
          <a:p>
            <a:pPr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150608" name="AutoShape 80"/>
          <p:cNvSpPr>
            <a:spLocks noChangeArrowheads="1"/>
          </p:cNvSpPr>
          <p:nvPr/>
        </p:nvSpPr>
        <p:spPr bwMode="auto">
          <a:xfrm>
            <a:off x="539751" y="2468034"/>
            <a:ext cx="576263" cy="359833"/>
          </a:xfrm>
          <a:prstGeom prst="star4">
            <a:avLst>
              <a:gd name="adj" fmla="val 12500"/>
            </a:avLst>
          </a:prstGeom>
          <a:solidFill>
            <a:srgbClr val="FF7C8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94cad1c8a786c917bfd99c12c93d70cf3ac757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1" y="1280585"/>
            <a:ext cx="2786063" cy="462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4568826" y="1238252"/>
            <a:ext cx="4360489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latin typeface="Calibri" pitchFamily="34" charset="0"/>
              </a:rPr>
              <a:t>视频资料：</a:t>
            </a:r>
            <a:endParaRPr lang="en-US" altLang="zh-CN" b="1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800">
                <a:latin typeface="Calibri" pitchFamily="34" charset="0"/>
              </a:rPr>
              <a:t>         1978</a:t>
            </a:r>
            <a:r>
              <a:rPr lang="zh-CN" altLang="en-US" sz="1800">
                <a:latin typeface="Calibri" pitchFamily="34" charset="0"/>
              </a:rPr>
              <a:t>：十一届三中全会珍贵历史画面</a:t>
            </a:r>
          </a:p>
          <a:p>
            <a:pPr>
              <a:lnSpc>
                <a:spcPct val="120000"/>
              </a:lnSpc>
            </a:pPr>
            <a:endParaRPr lang="zh-CN" altLang="en-US" sz="1800">
              <a:latin typeface="Calibri" pitchFamily="34" charset="0"/>
            </a:endParaRPr>
          </a:p>
        </p:txBody>
      </p:sp>
      <p:pic>
        <p:nvPicPr>
          <p:cNvPr id="5" name="图片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AFB"/>
              </a:clrFrom>
              <a:clrTo>
                <a:srgbClr val="F6FAFB">
                  <a:alpha val="0"/>
                </a:srgbClr>
              </a:clrTo>
            </a:clrChange>
          </a:blip>
          <a:srcRect b="53796"/>
          <a:stretch>
            <a:fillRect/>
          </a:stretch>
        </p:blipFill>
        <p:spPr bwMode="auto">
          <a:xfrm>
            <a:off x="3643313" y="1356785"/>
            <a:ext cx="1071562" cy="111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267744" y="476672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十一届三全中会</a:t>
            </a:r>
          </a:p>
        </p:txBody>
      </p:sp>
      <p:sp>
        <p:nvSpPr>
          <p:cNvPr id="9" name="矩形 8"/>
          <p:cNvSpPr/>
          <p:nvPr/>
        </p:nvSpPr>
        <p:spPr>
          <a:xfrm>
            <a:off x="4446588" y="219075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拉开改革开放的序幕</a:t>
            </a: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3857625" y="3380317"/>
            <a:ext cx="5286375" cy="2859616"/>
            <a:chOff x="4357686" y="3162138"/>
            <a:chExt cx="5286380" cy="2858527"/>
          </a:xfrm>
        </p:grpSpPr>
        <p:sp>
          <p:nvSpPr>
            <p:cNvPr id="12" name="矩形 11"/>
            <p:cNvSpPr/>
            <p:nvPr/>
          </p:nvSpPr>
          <p:spPr>
            <a:xfrm>
              <a:off x="4357686" y="3162138"/>
              <a:ext cx="5251455" cy="285852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4548186" y="3257351"/>
              <a:ext cx="5095880" cy="23905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zh-CN" altLang="en-US" sz="1600" dirty="0">
                  <a:solidFill>
                    <a:srgbClr val="000000"/>
                  </a:solidFill>
                  <a:latin typeface="+mn-ea"/>
                  <a:ea typeface="+mn-ea"/>
                  <a:cs typeface="Times New Roman" pitchFamily="18" charset="0"/>
                </a:rPr>
                <a:t> 要</a:t>
              </a:r>
              <a:r>
                <a:rPr lang="zh-CN" altLang="en-US" sz="1600" dirty="0">
                  <a:solidFill>
                    <a:srgbClr val="C00000"/>
                  </a:solidFill>
                  <a:latin typeface="+mn-ea"/>
                  <a:ea typeface="+mn-ea"/>
                  <a:cs typeface="Times New Roman" pitchFamily="18" charset="0"/>
                </a:rPr>
                <a:t>解放和发展社会生产力</a:t>
              </a:r>
              <a:r>
                <a:rPr lang="zh-CN" altLang="en-US" sz="1600" dirty="0">
                  <a:solidFill>
                    <a:srgbClr val="000000"/>
                  </a:solidFill>
                  <a:latin typeface="+mn-ea"/>
                  <a:ea typeface="+mn-ea"/>
                  <a:cs typeface="Times New Roman" pitchFamily="18" charset="0"/>
                </a:rPr>
                <a:t>，实现国家现代化，让中国人民富裕起来，振兴伟大的中华民族</a:t>
              </a:r>
              <a:endParaRPr lang="en-US" altLang="zh-CN" sz="16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endParaRPr>
            </a:p>
            <a:p>
              <a:pPr fontAlgn="auto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zh-CN" altLang="en-US" sz="1600" dirty="0">
                  <a:solidFill>
                    <a:srgbClr val="000000"/>
                  </a:solidFill>
                  <a:latin typeface="+mn-ea"/>
                  <a:ea typeface="+mn-ea"/>
                  <a:cs typeface="Times New Roman" pitchFamily="18" charset="0"/>
                </a:rPr>
                <a:t> 要推动</a:t>
              </a:r>
              <a:r>
                <a:rPr lang="zh-CN" altLang="en-US" sz="1600" dirty="0">
                  <a:solidFill>
                    <a:srgbClr val="C00000"/>
                  </a:solidFill>
                  <a:latin typeface="+mn-ea"/>
                  <a:ea typeface="+mn-ea"/>
                  <a:cs typeface="Times New Roman" pitchFamily="18" charset="0"/>
                </a:rPr>
                <a:t>中国社会主义制度</a:t>
              </a:r>
              <a:r>
                <a:rPr lang="zh-CN" altLang="en-US" sz="1600" dirty="0">
                  <a:solidFill>
                    <a:srgbClr val="000000"/>
                  </a:solidFill>
                  <a:latin typeface="+mn-ea"/>
                  <a:ea typeface="+mn-ea"/>
                  <a:cs typeface="Times New Roman" pitchFamily="18" charset="0"/>
                </a:rPr>
                <a:t>自我完善和发展，赋予社会主义新的生机活力，建设和发展中国特色社会主义</a:t>
              </a:r>
              <a:endParaRPr lang="en-US" altLang="zh-CN" sz="16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endParaRPr>
            </a:p>
            <a:p>
              <a:pPr fontAlgn="auto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zh-CN" altLang="en-US" sz="1600" dirty="0">
                  <a:solidFill>
                    <a:srgbClr val="000000"/>
                  </a:solidFill>
                  <a:latin typeface="+mn-ea"/>
                  <a:ea typeface="+mn-ea"/>
                  <a:cs typeface="Times New Roman" pitchFamily="18" charset="0"/>
                </a:rPr>
                <a:t> 要在引领当代中国发展进步中加强和改进党的建设，</a:t>
              </a:r>
              <a:r>
                <a:rPr lang="zh-CN" altLang="en-US" sz="1600" dirty="0">
                  <a:solidFill>
                    <a:srgbClr val="C00000"/>
                  </a:solidFill>
                  <a:latin typeface="+mn-ea"/>
                  <a:ea typeface="+mn-ea"/>
                  <a:cs typeface="Times New Roman" pitchFamily="18" charset="0"/>
                </a:rPr>
                <a:t>保持和发展党的先进性</a:t>
              </a:r>
              <a:r>
                <a:rPr lang="zh-CN" altLang="en-US" sz="1600" dirty="0">
                  <a:solidFill>
                    <a:srgbClr val="000000"/>
                  </a:solidFill>
                  <a:latin typeface="+mn-ea"/>
                  <a:ea typeface="+mn-ea"/>
                  <a:cs typeface="Times New Roman" pitchFamily="18" charset="0"/>
                </a:rPr>
                <a:t>，确保党始终走在时代前列</a:t>
              </a:r>
              <a:endParaRPr lang="en-US" altLang="zh-CN" sz="16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endParaRPr>
            </a:p>
            <a:p>
              <a:pPr fontAlgn="auto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+mn-ea"/>
                <a:ea typeface="+mn-ea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586946" y="3481917"/>
            <a:ext cx="477054" cy="20672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改革开放的目的</a:t>
            </a:r>
            <a:endParaRPr lang="zh-CN" altLang="en-US" sz="1900" spc="3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" name="图片 14" descr="d0c8a786c9177f3e841811fa71cf3bc79f3d561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2667000"/>
            <a:ext cx="2857500" cy="90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28625" y="6066368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latin typeface="Calibri" pitchFamily="34" charset="0"/>
              </a:rPr>
              <a:t>▲ </a:t>
            </a:r>
            <a:r>
              <a:rPr lang="en-US" altLang="zh-CN" sz="1400">
                <a:latin typeface="Calibri" pitchFamily="34" charset="0"/>
              </a:rPr>
              <a:t> 1978</a:t>
            </a:r>
            <a:r>
              <a:rPr lang="zh-CN" altLang="en-US" sz="1400">
                <a:latin typeface="Calibri" pitchFamily="34" charset="0"/>
              </a:rPr>
              <a:t>年</a:t>
            </a:r>
            <a:r>
              <a:rPr lang="en-US" altLang="zh-CN" sz="1400">
                <a:latin typeface="Calibri" pitchFamily="34" charset="0"/>
              </a:rPr>
              <a:t>12</a:t>
            </a:r>
            <a:r>
              <a:rPr lang="zh-CN" altLang="en-US" sz="1400">
                <a:latin typeface="Calibri" pitchFamily="34" charset="0"/>
              </a:rPr>
              <a:t>月</a:t>
            </a:r>
            <a:r>
              <a:rPr lang="en-US" altLang="zh-CN" sz="1400">
                <a:latin typeface="Calibri" pitchFamily="34" charset="0"/>
              </a:rPr>
              <a:t>24</a:t>
            </a:r>
            <a:r>
              <a:rPr lang="zh-CN" altLang="en-US" sz="1400">
                <a:latin typeface="Calibri" pitchFamily="34" charset="0"/>
              </a:rPr>
              <a:t>日</a:t>
            </a:r>
            <a:r>
              <a:rPr lang="en-US" altLang="zh-CN" sz="1400">
                <a:latin typeface="Calibri" pitchFamily="34" charset="0"/>
              </a:rPr>
              <a:t>《</a:t>
            </a:r>
            <a:r>
              <a:rPr lang="zh-CN" altLang="en-US" sz="1400">
                <a:latin typeface="Calibri" pitchFamily="34" charset="0"/>
              </a:rPr>
              <a:t>人民日报</a:t>
            </a:r>
            <a:r>
              <a:rPr lang="en-US" altLang="zh-CN" sz="1400">
                <a:latin typeface="Calibri" pitchFamily="34" charset="0"/>
              </a:rPr>
              <a:t>》</a:t>
            </a:r>
            <a:r>
              <a:rPr lang="zh-CN" altLang="en-US" sz="1400">
                <a:latin typeface="Calibri" pitchFamily="34" charset="0"/>
              </a:rPr>
              <a:t>头版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4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39975" y="548218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实行改革开放</a:t>
            </a:r>
          </a:p>
        </p:txBody>
      </p:sp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179388" y="1195917"/>
            <a:ext cx="3178175" cy="709083"/>
            <a:chOff x="4966444" y="1272588"/>
            <a:chExt cx="3177456" cy="708252"/>
          </a:xfrm>
        </p:grpSpPr>
        <p:pic>
          <p:nvPicPr>
            <p:cNvPr id="75804" name="图片 4" descr="5698746_123803031000_2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66444" y="1367840"/>
              <a:ext cx="820002" cy="61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组合 49"/>
            <p:cNvGrpSpPr>
              <a:grpSpLocks/>
            </p:cNvGrpSpPr>
            <p:nvPr/>
          </p:nvGrpSpPr>
          <p:grpSpPr bwMode="auto">
            <a:xfrm>
              <a:off x="5429256" y="1272588"/>
              <a:ext cx="2714644" cy="657512"/>
              <a:chOff x="5429256" y="1272588"/>
              <a:chExt cx="2714644" cy="657512"/>
            </a:xfrm>
          </p:grpSpPr>
          <p:sp>
            <p:nvSpPr>
              <p:cNvPr id="75806" name="TextBox 6"/>
              <p:cNvSpPr txBox="1">
                <a:spLocks noChangeArrowheads="1"/>
              </p:cNvSpPr>
              <p:nvPr/>
            </p:nvSpPr>
            <p:spPr bwMode="auto">
              <a:xfrm>
                <a:off x="5429256" y="1272588"/>
                <a:ext cx="2714644" cy="522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农村改革 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小岗村</a:t>
                </a:r>
                <a:r>
                  <a:rPr lang="zh-CN" altLang="en-US" sz="28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 </a:t>
                </a:r>
                <a:endParaRPr lang="zh-CN" altLang="en-US" sz="2800"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5664786" y="1927986"/>
                <a:ext cx="1836322" cy="2114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12"/>
          <p:cNvGrpSpPr>
            <a:grpSpLocks/>
          </p:cNvGrpSpPr>
          <p:nvPr/>
        </p:nvGrpSpPr>
        <p:grpSpPr bwMode="auto">
          <a:xfrm>
            <a:off x="500063" y="2595033"/>
            <a:ext cx="3643312" cy="2178051"/>
            <a:chOff x="677872" y="2963572"/>
            <a:chExt cx="3608376" cy="1843350"/>
          </a:xfrm>
        </p:grpSpPr>
        <p:pic>
          <p:nvPicPr>
            <p:cNvPr id="9" name="图片 8" descr="W020100115554061879936.jpg"/>
            <p:cNvPicPr>
              <a:picLocks noChangeAspect="1"/>
            </p:cNvPicPr>
            <p:nvPr/>
          </p:nvPicPr>
          <p:blipFill rotWithShape="1">
            <a:blip r:embed="rId7" cstate="print"/>
            <a:srcRect t="16816" b="16270"/>
            <a:stretch/>
          </p:blipFill>
          <p:spPr>
            <a:xfrm>
              <a:off x="677872" y="2963572"/>
              <a:ext cx="3608376" cy="1843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5803" name="矩形 9"/>
            <p:cNvSpPr>
              <a:spLocks noChangeArrowheads="1"/>
            </p:cNvSpPr>
            <p:nvPr/>
          </p:nvSpPr>
          <p:spPr bwMode="auto">
            <a:xfrm>
              <a:off x="1571604" y="2970894"/>
              <a:ext cx="1783228" cy="312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800">
                  <a:latin typeface="黑体" pitchFamily="49" charset="-122"/>
                  <a:ea typeface="黑体" pitchFamily="49" charset="-122"/>
                </a:rPr>
                <a:t>小岗村的红手印</a:t>
              </a: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79388" y="1928285"/>
            <a:ext cx="45085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latin typeface="Calibri" pitchFamily="34" charset="0"/>
              </a:rPr>
              <a:t>          ——</a:t>
            </a:r>
            <a:r>
              <a:rPr lang="zh-CN" altLang="en-US" sz="1600">
                <a:latin typeface="Calibri" pitchFamily="34" charset="0"/>
              </a:rPr>
              <a:t>包产到户，实行农村联产承包责任制</a:t>
            </a:r>
          </a:p>
        </p:txBody>
      </p:sp>
      <p:grpSp>
        <p:nvGrpSpPr>
          <p:cNvPr id="7" name="组合 50"/>
          <p:cNvGrpSpPr>
            <a:grpSpLocks/>
          </p:cNvGrpSpPr>
          <p:nvPr/>
        </p:nvGrpSpPr>
        <p:grpSpPr bwMode="auto">
          <a:xfrm>
            <a:off x="4238626" y="1143000"/>
            <a:ext cx="3541713" cy="766005"/>
            <a:chOff x="5031059" y="1221874"/>
            <a:chExt cx="3541469" cy="766758"/>
          </a:xfrm>
        </p:grpSpPr>
        <p:pic>
          <p:nvPicPr>
            <p:cNvPr id="75798" name="图片 14" descr="5698746_123803031000_2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31059" y="1317126"/>
              <a:ext cx="898263" cy="671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组合 49"/>
            <p:cNvGrpSpPr>
              <a:grpSpLocks/>
            </p:cNvGrpSpPr>
            <p:nvPr/>
          </p:nvGrpSpPr>
          <p:grpSpPr bwMode="auto">
            <a:xfrm>
              <a:off x="5357818" y="1221874"/>
              <a:ext cx="3214710" cy="718256"/>
              <a:chOff x="5357818" y="1221874"/>
              <a:chExt cx="3214710" cy="718256"/>
            </a:xfrm>
          </p:grpSpPr>
          <p:sp>
            <p:nvSpPr>
              <p:cNvPr id="75800" name="TextBox 16"/>
              <p:cNvSpPr txBox="1">
                <a:spLocks noChangeArrowheads="1"/>
              </p:cNvSpPr>
              <p:nvPr/>
            </p:nvSpPr>
            <p:spPr bwMode="auto">
              <a:xfrm>
                <a:off x="5357818" y="1221874"/>
                <a:ext cx="3214710" cy="585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重大举措 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经济特区</a:t>
                </a:r>
                <a:r>
                  <a:rPr lang="zh-CN" altLang="en-US" sz="32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 </a:t>
                </a:r>
                <a:endParaRPr lang="zh-CN" altLang="en-US" sz="2800"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5735860" y="1940130"/>
                <a:ext cx="2449345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组合 18"/>
          <p:cNvGrpSpPr>
            <a:grpSpLocks/>
          </p:cNvGrpSpPr>
          <p:nvPr/>
        </p:nvGrpSpPr>
        <p:grpSpPr bwMode="auto">
          <a:xfrm>
            <a:off x="4673600" y="2019300"/>
            <a:ext cx="3824288" cy="4362451"/>
            <a:chOff x="5236971" y="1329818"/>
            <a:chExt cx="3824691" cy="4127866"/>
          </a:xfrm>
        </p:grpSpPr>
        <p:sp>
          <p:nvSpPr>
            <p:cNvPr id="21" name="Rectangle 14"/>
            <p:cNvSpPr/>
            <p:nvPr>
              <p:custDataLst>
                <p:tags r:id="rId1"/>
              </p:custDataLst>
            </p:nvPr>
          </p:nvSpPr>
          <p:spPr bwMode="auto">
            <a:xfrm>
              <a:off x="5254436" y="1582177"/>
              <a:ext cx="3807226" cy="3875507"/>
            </a:xfrm>
            <a:prstGeom prst="rect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1800" b="1">
                <a:latin typeface="Arial" pitchFamily="34" charset="0"/>
                <a:ea typeface="+mn-ea"/>
              </a:endParaRPr>
            </a:p>
          </p:txBody>
        </p:sp>
        <p:sp>
          <p:nvSpPr>
            <p:cNvPr id="20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236971" y="1329818"/>
              <a:ext cx="3550024" cy="522743"/>
            </a:xfrm>
            <a:prstGeom prst="homePlate">
              <a:avLst>
                <a:gd name="adj" fmla="val 25328"/>
              </a:avLst>
            </a:prstGeom>
            <a:solidFill>
              <a:schemeClr val="accent2"/>
            </a:solidFill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72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latin typeface="+mn-lt"/>
              </a:endParaRPr>
            </a:p>
          </p:txBody>
        </p:sp>
        <p:sp>
          <p:nvSpPr>
            <p:cNvPr id="75797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61094" y="1482581"/>
              <a:ext cx="3254309" cy="23298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宋体" charset="-122"/>
                </a:rPr>
                <a:t>沿海开放、沿江开放、沿边开放</a:t>
              </a:r>
            </a:p>
          </p:txBody>
        </p:sp>
      </p:grpSp>
      <p:sp>
        <p:nvSpPr>
          <p:cNvPr id="24" name="Oval 22"/>
          <p:cNvSpPr/>
          <p:nvPr/>
        </p:nvSpPr>
        <p:spPr bwMode="auto">
          <a:xfrm>
            <a:off x="5083175" y="3141134"/>
            <a:ext cx="857250" cy="49953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</a:rPr>
              <a:t>深圳</a:t>
            </a:r>
          </a:p>
        </p:txBody>
      </p:sp>
      <p:sp>
        <p:nvSpPr>
          <p:cNvPr id="25" name="Oval 23"/>
          <p:cNvSpPr/>
          <p:nvPr/>
        </p:nvSpPr>
        <p:spPr bwMode="auto">
          <a:xfrm>
            <a:off x="6000750" y="2660651"/>
            <a:ext cx="857250" cy="49953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</a:rPr>
              <a:t>厦门</a:t>
            </a:r>
          </a:p>
        </p:txBody>
      </p:sp>
      <p:sp>
        <p:nvSpPr>
          <p:cNvPr id="26" name="Oval 24"/>
          <p:cNvSpPr/>
          <p:nvPr/>
        </p:nvSpPr>
        <p:spPr bwMode="auto">
          <a:xfrm>
            <a:off x="6143625" y="3236384"/>
            <a:ext cx="857250" cy="49953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</a:rPr>
              <a:t>海南</a:t>
            </a:r>
          </a:p>
        </p:txBody>
      </p:sp>
      <p:sp>
        <p:nvSpPr>
          <p:cNvPr id="27" name="Oval 25"/>
          <p:cNvSpPr/>
          <p:nvPr/>
        </p:nvSpPr>
        <p:spPr bwMode="auto">
          <a:xfrm>
            <a:off x="7215188" y="2667000"/>
            <a:ext cx="857250" cy="49953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</a:rPr>
              <a:t>珠海</a:t>
            </a:r>
          </a:p>
        </p:txBody>
      </p:sp>
      <p:sp>
        <p:nvSpPr>
          <p:cNvPr id="28" name="Oval 26"/>
          <p:cNvSpPr/>
          <p:nvPr/>
        </p:nvSpPr>
        <p:spPr bwMode="auto">
          <a:xfrm>
            <a:off x="7072314" y="3236384"/>
            <a:ext cx="1285875" cy="42968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</a:rPr>
              <a:t>汕头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643438" y="2650067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>
                <a:latin typeface="黑体" pitchFamily="49" charset="-122"/>
                <a:ea typeface="黑体" pitchFamily="49" charset="-122"/>
              </a:rPr>
              <a:t>经济特区：</a:t>
            </a:r>
          </a:p>
        </p:txBody>
      </p:sp>
      <p:cxnSp>
        <p:nvCxnSpPr>
          <p:cNvPr id="30" name="Straight Connector 28"/>
          <p:cNvCxnSpPr/>
          <p:nvPr/>
        </p:nvCxnSpPr>
        <p:spPr bwMode="auto">
          <a:xfrm>
            <a:off x="5072064" y="3812118"/>
            <a:ext cx="3214687" cy="21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95275" y="4908551"/>
            <a:ext cx="406082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>
                <a:latin typeface="Calibri" pitchFamily="34" charset="0"/>
              </a:rPr>
              <a:t>       </a:t>
            </a:r>
            <a:r>
              <a:rPr lang="zh-CN" altLang="zh-CN" sz="1600" b="1">
                <a:latin typeface="Calibri" pitchFamily="34" charset="0"/>
              </a:rPr>
              <a:t>当年贴着身家性命干的事，变成中国改革的一声惊雷，成为中国改革的标志。</a:t>
            </a:r>
            <a:endParaRPr lang="en-US" altLang="zh-CN" sz="1600" b="1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b="1">
                <a:latin typeface="Calibri" pitchFamily="34" charset="0"/>
              </a:rPr>
              <a:t>                                                        ——</a:t>
            </a:r>
            <a:r>
              <a:rPr lang="zh-CN" altLang="en-US" sz="1600" b="1">
                <a:latin typeface="Calibri" pitchFamily="34" charset="0"/>
              </a:rPr>
              <a:t>习近平</a:t>
            </a:r>
          </a:p>
        </p:txBody>
      </p:sp>
      <p:grpSp>
        <p:nvGrpSpPr>
          <p:cNvPr id="14" name="组合 32"/>
          <p:cNvGrpSpPr>
            <a:grpSpLocks/>
          </p:cNvGrpSpPr>
          <p:nvPr/>
        </p:nvGrpSpPr>
        <p:grpSpPr bwMode="auto">
          <a:xfrm>
            <a:off x="4932363" y="4004734"/>
            <a:ext cx="2413000" cy="2400300"/>
            <a:chOff x="2647951" y="789318"/>
            <a:chExt cx="3409674" cy="2613100"/>
          </a:xfrm>
        </p:grpSpPr>
        <p:pic>
          <p:nvPicPr>
            <p:cNvPr id="75793" name="图片 22"/>
            <p:cNvPicPr>
              <a:picLocks noChangeAspect="1"/>
            </p:cNvPicPr>
            <p:nvPr/>
          </p:nvPicPr>
          <p:blipFill>
            <a:blip r:embed="rId9" cstate="print"/>
            <a:srcRect t="18646" b="17995"/>
            <a:stretch>
              <a:fillRect/>
            </a:stretch>
          </p:blipFill>
          <p:spPr bwMode="auto">
            <a:xfrm>
              <a:off x="2647951" y="2071684"/>
              <a:ext cx="3393415" cy="1330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4" name="图片 31"/>
            <p:cNvPicPr>
              <a:picLocks noChangeAspect="1"/>
            </p:cNvPicPr>
            <p:nvPr/>
          </p:nvPicPr>
          <p:blipFill>
            <a:blip r:embed="rId10" cstate="print"/>
            <a:srcRect t="22195" b="7642"/>
            <a:stretch>
              <a:fillRect/>
            </a:stretch>
          </p:blipFill>
          <p:spPr bwMode="auto">
            <a:xfrm>
              <a:off x="2652034" y="789318"/>
              <a:ext cx="3405591" cy="1280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548087" y="4102100"/>
            <a:ext cx="738664" cy="21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1800">
                <a:latin typeface="Calibri" pitchFamily="34" charset="0"/>
              </a:rPr>
              <a:t>改革开放前后的</a:t>
            </a:r>
            <a:r>
              <a:rPr lang="en-US" altLang="zh-CN" sz="1800">
                <a:latin typeface="Calibri" pitchFamily="34" charset="0"/>
              </a:rPr>
              <a:t>『</a:t>
            </a:r>
            <a:r>
              <a:rPr lang="zh-CN" altLang="en-US" sz="1800">
                <a:latin typeface="Calibri" pitchFamily="34" charset="0"/>
              </a:rPr>
              <a:t>深南大道</a:t>
            </a:r>
            <a:r>
              <a:rPr lang="en-US" altLang="zh-CN" sz="1800">
                <a:latin typeface="Calibri" pitchFamily="34" charset="0"/>
              </a:rPr>
              <a:t>』</a:t>
            </a:r>
            <a:endParaRPr lang="zh-CN" altLang="en-US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2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39975" y="548218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坚持改革开放</a:t>
            </a:r>
          </a:p>
        </p:txBody>
      </p:sp>
      <p:pic>
        <p:nvPicPr>
          <p:cNvPr id="4" name="图片 3" descr="adaf2edda3cc7cd9b5b83efd3b01213fb80e91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1" y="2059518"/>
            <a:ext cx="2214563" cy="336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14313" y="1333501"/>
            <a:ext cx="44291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南方谈话和中共十四大后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714875" y="1428751"/>
            <a:ext cx="2973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Calibri" pitchFamily="34" charset="0"/>
              </a:rPr>
              <a:t>从“两个凡是”到实事求是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181475" y="2029884"/>
            <a:ext cx="4136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Calibri" pitchFamily="34" charset="0"/>
              </a:rPr>
              <a:t>从以阶级斗争为纲到以经济建设为中心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483101" y="2683933"/>
            <a:ext cx="3206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Calibri" pitchFamily="34" charset="0"/>
              </a:rPr>
              <a:t>从封闭半封闭到全面改革开放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205414" y="3697818"/>
            <a:ext cx="3438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Calibri" pitchFamily="34" charset="0"/>
              </a:rPr>
              <a:t>从计划经济到社会主义市场经济</a:t>
            </a:r>
          </a:p>
        </p:txBody>
      </p:sp>
      <p:pic>
        <p:nvPicPr>
          <p:cNvPr id="33" name="图片 32" descr="Img33439724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9714" y="4191000"/>
            <a:ext cx="25542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2928938" y="4434417"/>
            <a:ext cx="4306887" cy="1798082"/>
            <a:chOff x="2428861" y="1612838"/>
            <a:chExt cx="4307370" cy="1797959"/>
          </a:xfrm>
        </p:grpSpPr>
        <p:grpSp>
          <p:nvGrpSpPr>
            <p:cNvPr id="5" name="组合 3"/>
            <p:cNvGrpSpPr>
              <a:grpSpLocks/>
            </p:cNvGrpSpPr>
            <p:nvPr/>
          </p:nvGrpSpPr>
          <p:grpSpPr bwMode="auto">
            <a:xfrm>
              <a:off x="2428861" y="1612838"/>
              <a:ext cx="4307370" cy="1460299"/>
              <a:chOff x="3211779" y="2986325"/>
              <a:chExt cx="4209077" cy="1460546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439841" y="2986325"/>
                <a:ext cx="3770018" cy="14605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zh-CN" alt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</a:rPr>
                  <a:t>         只有社会主义才能救中国，只有改革开放才能发展中国、发展社会主义、发展马克思主义。</a:t>
                </a:r>
              </a:p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defRPr/>
                </a:pPr>
                <a:endPara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" name="右大括号 38"/>
              <p:cNvSpPr/>
              <p:nvPr/>
            </p:nvSpPr>
            <p:spPr>
              <a:xfrm>
                <a:off x="7209859" y="3075234"/>
                <a:ext cx="210997" cy="1056322"/>
              </a:xfrm>
              <a:prstGeom prst="rightBrac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40" name="右大括号 39"/>
              <p:cNvSpPr/>
              <p:nvPr/>
            </p:nvSpPr>
            <p:spPr>
              <a:xfrm flipH="1">
                <a:off x="3211779" y="3075234"/>
                <a:ext cx="210997" cy="1056322"/>
              </a:xfrm>
              <a:prstGeom prst="rightBrac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4357889" y="3041490"/>
              <a:ext cx="1351804" cy="3693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 ——</a:t>
              </a:r>
              <a:r>
                <a:rPr lang="zh-CN" altLang="en-US" sz="1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习近平</a:t>
              </a:r>
              <a:endParaRPr lang="zh-CN" altLang="en-US" sz="1800" dirty="0">
                <a:latin typeface="+mn-lt"/>
                <a:ea typeface="+mn-ea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27025" y="5454652"/>
            <a:ext cx="27446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▲ 1992</a:t>
            </a:r>
            <a:r>
              <a:rPr lang="zh-CN" altLang="en-US" sz="1400">
                <a:latin typeface="Calibri" pitchFamily="34" charset="0"/>
              </a:rPr>
              <a:t>年，邓小平视察南方谈话</a:t>
            </a:r>
          </a:p>
        </p:txBody>
      </p:sp>
      <p:grpSp>
        <p:nvGrpSpPr>
          <p:cNvPr id="7" name="组合 49"/>
          <p:cNvGrpSpPr>
            <a:grpSpLocks/>
          </p:cNvGrpSpPr>
          <p:nvPr/>
        </p:nvGrpSpPr>
        <p:grpSpPr bwMode="auto">
          <a:xfrm>
            <a:off x="3146426" y="3333751"/>
            <a:ext cx="2047875" cy="668867"/>
            <a:chOff x="428596" y="2928940"/>
            <a:chExt cx="2047560" cy="501023"/>
          </a:xfrm>
        </p:grpSpPr>
        <p:sp>
          <p:nvSpPr>
            <p:cNvPr id="77836" name="矩形 27"/>
            <p:cNvSpPr>
              <a:spLocks noChangeArrowheads="1"/>
            </p:cNvSpPr>
            <p:nvPr/>
          </p:nvSpPr>
          <p:spPr bwMode="auto">
            <a:xfrm>
              <a:off x="428596" y="2928940"/>
              <a:ext cx="1952479" cy="39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latin typeface="黑体" pitchFamily="49" charset="-122"/>
                  <a:ea typeface="黑体" pitchFamily="49" charset="-122"/>
                </a:rPr>
                <a:t>开始实现 </a:t>
              </a:r>
              <a:r>
                <a:rPr lang="zh-CN" altLang="en-US" sz="28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转变</a:t>
              </a:r>
              <a:endParaRPr lang="zh-CN" altLang="en-US" sz="1600">
                <a:latin typeface="Calibri" pitchFamily="34" charset="0"/>
              </a:endParaRPr>
            </a:p>
          </p:txBody>
        </p:sp>
        <p:cxnSp>
          <p:nvCxnSpPr>
            <p:cNvPr id="49" name="直接箭头连接符 48"/>
            <p:cNvCxnSpPr/>
            <p:nvPr/>
          </p:nvCxnSpPr>
          <p:spPr>
            <a:xfrm>
              <a:off x="1071435" y="3428377"/>
              <a:ext cx="1404721" cy="158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2" grpId="0"/>
      <p:bldP spid="15" grpId="0"/>
      <p:bldP spid="23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68538" y="645585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中国特色社会主义</a:t>
            </a:r>
          </a:p>
        </p:txBody>
      </p:sp>
      <p:grpSp>
        <p:nvGrpSpPr>
          <p:cNvPr id="2" name="组合 50"/>
          <p:cNvGrpSpPr>
            <a:grpSpLocks/>
          </p:cNvGrpSpPr>
          <p:nvPr/>
        </p:nvGrpSpPr>
        <p:grpSpPr bwMode="auto">
          <a:xfrm>
            <a:off x="452438" y="1471084"/>
            <a:ext cx="3543300" cy="709083"/>
            <a:chOff x="4725462" y="1092441"/>
            <a:chExt cx="3018914" cy="710802"/>
          </a:xfrm>
        </p:grpSpPr>
        <p:pic>
          <p:nvPicPr>
            <p:cNvPr id="78866" name="图片 6" descr="5698746_123803031000_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5462" y="1274255"/>
              <a:ext cx="602787" cy="528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组合 49"/>
            <p:cNvGrpSpPr>
              <a:grpSpLocks/>
            </p:cNvGrpSpPr>
            <p:nvPr/>
          </p:nvGrpSpPr>
          <p:grpSpPr bwMode="auto">
            <a:xfrm>
              <a:off x="5029732" y="1092441"/>
              <a:ext cx="2714644" cy="649270"/>
              <a:chOff x="5029732" y="1092441"/>
              <a:chExt cx="2714644" cy="649270"/>
            </a:xfrm>
          </p:grpSpPr>
          <p:sp>
            <p:nvSpPr>
              <p:cNvPr id="78868" name="TextBox 8"/>
              <p:cNvSpPr txBox="1">
                <a:spLocks noChangeArrowheads="1"/>
              </p:cNvSpPr>
              <p:nvPr/>
            </p:nvSpPr>
            <p:spPr bwMode="auto">
              <a:xfrm>
                <a:off x="5029732" y="1092441"/>
                <a:ext cx="2714644" cy="462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中国特色社会主义 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道路</a:t>
                </a:r>
                <a:endParaRPr lang="zh-CN" altLang="en-US" sz="3200"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5394979" y="1739589"/>
                <a:ext cx="1835425" cy="212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71501" y="2220384"/>
            <a:ext cx="3929063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latin typeface="Calibri" pitchFamily="34" charset="0"/>
              </a:rPr>
              <a:t>         在中国共产党领导下，立足基本国情，以经济建设为中心，坚持四项基本原则，坚持改革开放，解放和发展社会生产力。</a:t>
            </a:r>
          </a:p>
        </p:txBody>
      </p:sp>
      <p:grpSp>
        <p:nvGrpSpPr>
          <p:cNvPr id="5" name="组合 50"/>
          <p:cNvGrpSpPr>
            <a:grpSpLocks/>
          </p:cNvGrpSpPr>
          <p:nvPr/>
        </p:nvGrpSpPr>
        <p:grpSpPr bwMode="auto">
          <a:xfrm>
            <a:off x="4440239" y="1701801"/>
            <a:ext cx="4308475" cy="649817"/>
            <a:chOff x="4829004" y="1360281"/>
            <a:chExt cx="3669446" cy="650850"/>
          </a:xfrm>
        </p:grpSpPr>
        <p:pic>
          <p:nvPicPr>
            <p:cNvPr id="78862" name="图片 53" descr="5698746_123803031000_2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29004" y="1428738"/>
              <a:ext cx="663642" cy="58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组合 49"/>
            <p:cNvGrpSpPr>
              <a:grpSpLocks/>
            </p:cNvGrpSpPr>
            <p:nvPr/>
          </p:nvGrpSpPr>
          <p:grpSpPr bwMode="auto">
            <a:xfrm>
              <a:off x="5151473" y="1360281"/>
              <a:ext cx="3346977" cy="570289"/>
              <a:chOff x="5151473" y="1360281"/>
              <a:chExt cx="3346977" cy="570289"/>
            </a:xfrm>
          </p:grpSpPr>
          <p:sp>
            <p:nvSpPr>
              <p:cNvPr id="78864" name="TextBox 55"/>
              <p:cNvSpPr txBox="1">
                <a:spLocks noChangeArrowheads="1"/>
              </p:cNvSpPr>
              <p:nvPr/>
            </p:nvSpPr>
            <p:spPr bwMode="auto">
              <a:xfrm>
                <a:off x="5151473" y="1360281"/>
                <a:ext cx="3346977" cy="46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中国特色社会主义 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理论体系</a:t>
                </a:r>
                <a:endParaRPr lang="zh-CN" altLang="en-US" sz="3200"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5665918" y="1928449"/>
                <a:ext cx="2268729" cy="212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4800601" y="2468033"/>
            <a:ext cx="431482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latin typeface="Calibri" pitchFamily="34" charset="0"/>
              </a:rPr>
              <a:t>        包括邓小平理论、</a:t>
            </a:r>
            <a:r>
              <a:rPr lang="en-US" altLang="en-US" sz="1600">
                <a:latin typeface="Calibri" pitchFamily="34" charset="0"/>
              </a:rPr>
              <a:t>“</a:t>
            </a:r>
            <a:r>
              <a:rPr lang="zh-CN" altLang="en-US" sz="1600">
                <a:latin typeface="Calibri" pitchFamily="34" charset="0"/>
              </a:rPr>
              <a:t>三个代表</a:t>
            </a:r>
            <a:r>
              <a:rPr lang="en-US" altLang="en-US" sz="1600">
                <a:latin typeface="Calibri" pitchFamily="34" charset="0"/>
              </a:rPr>
              <a:t>”</a:t>
            </a:r>
            <a:r>
              <a:rPr lang="zh-CN" altLang="en-US" sz="1600">
                <a:latin typeface="Calibri" pitchFamily="34" charset="0"/>
              </a:rPr>
              <a:t>重要思想、科学发展观在内的科学理论体系，是对马克思列宁主义、毛泽东思想的坚持和发展。</a:t>
            </a:r>
          </a:p>
        </p:txBody>
      </p:sp>
      <p:grpSp>
        <p:nvGrpSpPr>
          <p:cNvPr id="7" name="组合 50"/>
          <p:cNvGrpSpPr>
            <a:grpSpLocks/>
          </p:cNvGrpSpPr>
          <p:nvPr/>
        </p:nvGrpSpPr>
        <p:grpSpPr bwMode="auto">
          <a:xfrm>
            <a:off x="1141413" y="3621618"/>
            <a:ext cx="4000500" cy="578289"/>
            <a:chOff x="5090592" y="1384095"/>
            <a:chExt cx="3407858" cy="577918"/>
          </a:xfrm>
        </p:grpSpPr>
        <p:pic>
          <p:nvPicPr>
            <p:cNvPr id="78858" name="图片 64" descr="5698746_123803031000_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90592" y="1428736"/>
              <a:ext cx="607674" cy="533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组合 49"/>
            <p:cNvGrpSpPr>
              <a:grpSpLocks/>
            </p:cNvGrpSpPr>
            <p:nvPr/>
          </p:nvGrpSpPr>
          <p:grpSpPr bwMode="auto">
            <a:xfrm>
              <a:off x="5151473" y="1384095"/>
              <a:ext cx="3346977" cy="545749"/>
              <a:chOff x="5151473" y="1384095"/>
              <a:chExt cx="3346977" cy="545749"/>
            </a:xfrm>
          </p:grpSpPr>
          <p:sp>
            <p:nvSpPr>
              <p:cNvPr id="78860" name="TextBox 66"/>
              <p:cNvSpPr txBox="1">
                <a:spLocks noChangeArrowheads="1"/>
              </p:cNvSpPr>
              <p:nvPr/>
            </p:nvSpPr>
            <p:spPr bwMode="auto">
              <a:xfrm>
                <a:off x="5151473" y="1384095"/>
                <a:ext cx="3346977" cy="461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中国特色社会主义 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制度</a:t>
                </a:r>
                <a:endParaRPr lang="zh-CN" altLang="en-US" sz="3200"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>
                <a:off x="5665330" y="1929844"/>
                <a:ext cx="22692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组合 72"/>
          <p:cNvGrpSpPr>
            <a:grpSpLocks/>
          </p:cNvGrpSpPr>
          <p:nvPr/>
        </p:nvGrpSpPr>
        <p:grpSpPr bwMode="auto">
          <a:xfrm>
            <a:off x="1536700" y="4385734"/>
            <a:ext cx="6203950" cy="2211917"/>
            <a:chOff x="5190126" y="3946596"/>
            <a:chExt cx="4308017" cy="2438594"/>
          </a:xfrm>
        </p:grpSpPr>
        <p:sp>
          <p:nvSpPr>
            <p:cNvPr id="72" name="矩形 71"/>
            <p:cNvSpPr/>
            <p:nvPr/>
          </p:nvSpPr>
          <p:spPr>
            <a:xfrm>
              <a:off x="5202252" y="3946596"/>
              <a:ext cx="4000459" cy="24385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/>
            </a:p>
          </p:txBody>
        </p:sp>
        <p:sp>
          <p:nvSpPr>
            <p:cNvPr id="71" name="矩形 70"/>
            <p:cNvSpPr/>
            <p:nvPr/>
          </p:nvSpPr>
          <p:spPr>
            <a:xfrm>
              <a:off x="5190126" y="3946596"/>
              <a:ext cx="4308017" cy="16898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latin typeface="+mn-lt"/>
                  <a:ea typeface="+mn-ea"/>
                </a:rPr>
                <a:t>根本政治制度：</a:t>
              </a:r>
              <a:r>
                <a:rPr lang="zh-CN" altLang="en-US" sz="1400" dirty="0">
                  <a:latin typeface="+mn-lt"/>
                  <a:ea typeface="+mn-ea"/>
                </a:rPr>
                <a:t>人民代表大会制度</a:t>
              </a:r>
              <a:endParaRPr lang="en-US" altLang="zh-CN" sz="1400" dirty="0">
                <a:latin typeface="+mn-lt"/>
                <a:ea typeface="+mn-ea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latin typeface="+mn-lt"/>
                  <a:ea typeface="+mn-ea"/>
                </a:rPr>
                <a:t>基本政治制度：</a:t>
              </a:r>
              <a:r>
                <a:rPr lang="zh-CN" altLang="en-US" sz="1400" dirty="0">
                  <a:latin typeface="+mn-lt"/>
                  <a:ea typeface="+mn-ea"/>
                </a:rPr>
                <a:t>中国共产党领导的多党合作和政治协商制度、</a:t>
              </a:r>
              <a:endParaRPr lang="en-US" altLang="zh-CN" sz="1400" dirty="0">
                <a:latin typeface="+mn-lt"/>
                <a:ea typeface="+mn-ea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latin typeface="+mn-lt"/>
                  <a:ea typeface="+mn-ea"/>
                </a:rPr>
                <a:t>                                     </a:t>
              </a:r>
              <a:r>
                <a:rPr lang="zh-CN" altLang="en-US" sz="1400" dirty="0">
                  <a:latin typeface="+mn-lt"/>
                  <a:ea typeface="+mn-ea"/>
                </a:rPr>
                <a:t>民族区域自治制度以及基层群众自治制度</a:t>
              </a:r>
              <a:endParaRPr lang="en-US" altLang="zh-CN" sz="1400" dirty="0">
                <a:latin typeface="+mn-lt"/>
                <a:ea typeface="+mn-ea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latin typeface="+mn-lt"/>
                  <a:ea typeface="+mn-ea"/>
                </a:rPr>
                <a:t>基本经济制度：</a:t>
              </a:r>
              <a:r>
                <a:rPr lang="zh-CN" altLang="en-US" sz="1400" dirty="0">
                  <a:latin typeface="+mn-lt"/>
                  <a:ea typeface="+mn-ea"/>
                </a:rPr>
                <a:t>公有制为主体、多种所有制经济共同发展</a:t>
              </a:r>
              <a:endParaRPr lang="en-US" altLang="zh-CN" sz="1400" dirty="0">
                <a:latin typeface="+mn-lt"/>
                <a:ea typeface="+mn-ea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latin typeface="+mn-lt"/>
                  <a:ea typeface="+mn-ea"/>
                </a:rPr>
                <a:t>各项具体制度：</a:t>
              </a:r>
              <a:r>
                <a:rPr lang="zh-CN" altLang="en-US" sz="1400" dirty="0">
                  <a:latin typeface="+mn-ea"/>
                  <a:ea typeface="+mn-ea"/>
                </a:rPr>
                <a:t>经济体制、政治体制、文化体制、社会体制</a:t>
              </a:r>
              <a:r>
                <a:rPr lang="en-US" altLang="zh-CN" sz="1400" dirty="0">
                  <a:latin typeface="+mn-ea"/>
                  <a:ea typeface="+mn-ea"/>
                </a:rPr>
                <a:t>……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68538" y="645585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中国特色社会主义</a:t>
            </a:r>
          </a:p>
        </p:txBody>
      </p:sp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434975" y="3113617"/>
            <a:ext cx="2143125" cy="785283"/>
            <a:chOff x="2714476" y="4430382"/>
            <a:chExt cx="2142845" cy="785974"/>
          </a:xfrm>
        </p:grpSpPr>
        <p:sp>
          <p:nvSpPr>
            <p:cNvPr id="80928" name="矩形 19"/>
            <p:cNvSpPr>
              <a:spLocks noChangeArrowheads="1"/>
            </p:cNvSpPr>
            <p:nvPr/>
          </p:nvSpPr>
          <p:spPr bwMode="auto">
            <a:xfrm>
              <a:off x="3685852" y="4430382"/>
              <a:ext cx="957188" cy="554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0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道路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714476" y="5214238"/>
              <a:ext cx="2142845" cy="211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组合 60"/>
          <p:cNvGrpSpPr>
            <a:grpSpLocks/>
          </p:cNvGrpSpPr>
          <p:nvPr/>
        </p:nvGrpSpPr>
        <p:grpSpPr bwMode="auto">
          <a:xfrm>
            <a:off x="1490663" y="2535767"/>
            <a:ext cx="1295400" cy="1363133"/>
            <a:chOff x="5232748" y="5028183"/>
            <a:chExt cx="480833" cy="2017062"/>
          </a:xfrm>
        </p:grpSpPr>
        <p:sp>
          <p:nvSpPr>
            <p:cNvPr id="9" name="圆角矩形 8"/>
            <p:cNvSpPr/>
            <p:nvPr/>
          </p:nvSpPr>
          <p:spPr>
            <a:xfrm>
              <a:off x="5232748" y="5028183"/>
              <a:ext cx="480833" cy="952153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圆角矩形 9"/>
            <p:cNvSpPr>
              <a:spLocks noChangeAspect="1"/>
            </p:cNvSpPr>
            <p:nvPr/>
          </p:nvSpPr>
          <p:spPr>
            <a:xfrm>
              <a:off x="5265746" y="5156599"/>
              <a:ext cx="400694" cy="660869"/>
            </a:xfrm>
            <a:prstGeom prst="roundRect">
              <a:avLst/>
            </a:prstGeom>
            <a:solidFill>
              <a:srgbClr val="C00000"/>
            </a:solidFill>
            <a:ln w="3175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/>
                <a:t>实现途径</a:t>
              </a:r>
            </a:p>
          </p:txBody>
        </p:sp>
        <p:cxnSp>
          <p:nvCxnSpPr>
            <p:cNvPr id="11" name="直接连接符 10"/>
            <p:cNvCxnSpPr/>
            <p:nvPr/>
          </p:nvCxnSpPr>
          <p:spPr bwMode="auto">
            <a:xfrm rot="5400000">
              <a:off x="5022028" y="6512791"/>
              <a:ext cx="1064909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>
            <a:grpSpLocks/>
          </p:cNvGrpSpPr>
          <p:nvPr/>
        </p:nvGrpSpPr>
        <p:grpSpPr bwMode="auto">
          <a:xfrm>
            <a:off x="3100389" y="3113618"/>
            <a:ext cx="2879725" cy="740833"/>
            <a:chOff x="2406284" y="4311842"/>
            <a:chExt cx="2879608" cy="739955"/>
          </a:xfrm>
        </p:grpSpPr>
        <p:sp>
          <p:nvSpPr>
            <p:cNvPr id="80923" name="矩形 19"/>
            <p:cNvSpPr>
              <a:spLocks noChangeArrowheads="1"/>
            </p:cNvSpPr>
            <p:nvPr/>
          </p:nvSpPr>
          <p:spPr bwMode="auto">
            <a:xfrm>
              <a:off x="3306048" y="4311842"/>
              <a:ext cx="1729891" cy="553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0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理论体系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406284" y="5049682"/>
              <a:ext cx="2879608" cy="2115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组合 60"/>
          <p:cNvGrpSpPr>
            <a:grpSpLocks/>
          </p:cNvGrpSpPr>
          <p:nvPr/>
        </p:nvGrpSpPr>
        <p:grpSpPr bwMode="auto">
          <a:xfrm>
            <a:off x="4848225" y="2495551"/>
            <a:ext cx="1295400" cy="1403349"/>
            <a:chOff x="5232748" y="5028183"/>
            <a:chExt cx="480833" cy="1954608"/>
          </a:xfrm>
        </p:grpSpPr>
        <p:sp>
          <p:nvSpPr>
            <p:cNvPr id="18" name="圆角矩形 17"/>
            <p:cNvSpPr/>
            <p:nvPr/>
          </p:nvSpPr>
          <p:spPr>
            <a:xfrm>
              <a:off x="5232748" y="5028183"/>
              <a:ext cx="480833" cy="952244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圆角矩形 18"/>
            <p:cNvSpPr>
              <a:spLocks noChangeAspect="1"/>
            </p:cNvSpPr>
            <p:nvPr/>
          </p:nvSpPr>
          <p:spPr>
            <a:xfrm>
              <a:off x="5265746" y="5157901"/>
              <a:ext cx="400694" cy="660381"/>
            </a:xfrm>
            <a:prstGeom prst="roundRect">
              <a:avLst/>
            </a:prstGeom>
            <a:solidFill>
              <a:srgbClr val="C00000"/>
            </a:solidFill>
            <a:ln w="3175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/>
                <a:t>行动指南</a:t>
              </a:r>
            </a:p>
          </p:txBody>
        </p:sp>
        <p:cxnSp>
          <p:nvCxnSpPr>
            <p:cNvPr id="20" name="直接连接符 19"/>
            <p:cNvCxnSpPr/>
            <p:nvPr/>
          </p:nvCxnSpPr>
          <p:spPr bwMode="auto">
            <a:xfrm rot="5400000">
              <a:off x="5079817" y="6481609"/>
              <a:ext cx="1002364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979738" y="2995084"/>
            <a:ext cx="12314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黑体" pitchFamily="49" charset="-122"/>
                <a:ea typeface="黑体" pitchFamily="49" charset="-122"/>
              </a:rPr>
              <a:t>中国特色</a:t>
            </a:r>
            <a:endParaRPr lang="en-US" altLang="zh-CN" sz="1800" b="1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b="1">
                <a:latin typeface="黑体" pitchFamily="49" charset="-122"/>
                <a:ea typeface="黑体" pitchFamily="49" charset="-122"/>
              </a:rPr>
              <a:t>社会主义 </a:t>
            </a:r>
            <a:endParaRPr lang="zh-CN" altLang="en-US" sz="1800">
              <a:latin typeface="Calibri" pitchFamily="34" charset="0"/>
            </a:endParaRPr>
          </a:p>
        </p:txBody>
      </p:sp>
      <p:grpSp>
        <p:nvGrpSpPr>
          <p:cNvPr id="8" name="组合 18"/>
          <p:cNvGrpSpPr>
            <a:grpSpLocks/>
          </p:cNvGrpSpPr>
          <p:nvPr/>
        </p:nvGrpSpPr>
        <p:grpSpPr bwMode="auto">
          <a:xfrm>
            <a:off x="6357939" y="3113617"/>
            <a:ext cx="2308225" cy="785283"/>
            <a:chOff x="2406284" y="4430376"/>
            <a:chExt cx="2308182" cy="785977"/>
          </a:xfrm>
        </p:grpSpPr>
        <p:sp>
          <p:nvSpPr>
            <p:cNvPr id="80918" name="矩形 19"/>
            <p:cNvSpPr>
              <a:spLocks noChangeArrowheads="1"/>
            </p:cNvSpPr>
            <p:nvPr/>
          </p:nvSpPr>
          <p:spPr bwMode="auto">
            <a:xfrm>
              <a:off x="3477652" y="4430376"/>
              <a:ext cx="957295" cy="55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0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制度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2406284" y="5214235"/>
              <a:ext cx="2308182" cy="211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组合 60"/>
          <p:cNvGrpSpPr>
            <a:grpSpLocks/>
          </p:cNvGrpSpPr>
          <p:nvPr/>
        </p:nvGrpSpPr>
        <p:grpSpPr bwMode="auto">
          <a:xfrm>
            <a:off x="7532689" y="2565400"/>
            <a:ext cx="1296987" cy="1339851"/>
            <a:chOff x="5232748" y="5028183"/>
            <a:chExt cx="480833" cy="1993322"/>
          </a:xfrm>
        </p:grpSpPr>
        <p:sp>
          <p:nvSpPr>
            <p:cNvPr id="32" name="圆角矩形 31"/>
            <p:cNvSpPr/>
            <p:nvPr/>
          </p:nvSpPr>
          <p:spPr>
            <a:xfrm>
              <a:off x="5232748" y="5028183"/>
              <a:ext cx="480833" cy="951000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圆角矩形 32"/>
            <p:cNvSpPr>
              <a:spLocks noChangeAspect="1"/>
            </p:cNvSpPr>
            <p:nvPr/>
          </p:nvSpPr>
          <p:spPr>
            <a:xfrm>
              <a:off x="5265706" y="5157293"/>
              <a:ext cx="400792" cy="658141"/>
            </a:xfrm>
            <a:prstGeom prst="roundRect">
              <a:avLst/>
            </a:prstGeom>
            <a:solidFill>
              <a:srgbClr val="C00000"/>
            </a:solidFill>
            <a:ln w="3175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/>
                <a:t>根本保障</a:t>
              </a:r>
            </a:p>
          </p:txBody>
        </p:sp>
        <p:cxnSp>
          <p:nvCxnSpPr>
            <p:cNvPr id="34" name="直接连接符 33"/>
            <p:cNvCxnSpPr/>
            <p:nvPr/>
          </p:nvCxnSpPr>
          <p:spPr bwMode="auto">
            <a:xfrm rot="16200000" flipH="1">
              <a:off x="5045830" y="6486174"/>
              <a:ext cx="107066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434138" y="2995084"/>
            <a:ext cx="12314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黑体" pitchFamily="49" charset="-122"/>
                <a:ea typeface="黑体" pitchFamily="49" charset="-122"/>
              </a:rPr>
              <a:t>中国特色</a:t>
            </a:r>
            <a:endParaRPr lang="en-US" altLang="zh-CN" sz="1800" b="1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b="1">
                <a:latin typeface="黑体" pitchFamily="49" charset="-122"/>
                <a:ea typeface="黑体" pitchFamily="49" charset="-122"/>
              </a:rPr>
              <a:t>社会主义 </a:t>
            </a:r>
            <a:endParaRPr lang="zh-CN" altLang="en-US" sz="1800">
              <a:latin typeface="Calibri" pitchFamily="34" charset="0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19100" y="2995084"/>
            <a:ext cx="12314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黑体" pitchFamily="49" charset="-122"/>
                <a:ea typeface="黑体" pitchFamily="49" charset="-122"/>
              </a:rPr>
              <a:t>中国特色</a:t>
            </a:r>
            <a:endParaRPr lang="en-US" altLang="zh-CN" sz="1800" b="1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b="1">
                <a:latin typeface="黑体" pitchFamily="49" charset="-122"/>
                <a:ea typeface="黑体" pitchFamily="49" charset="-122"/>
              </a:rPr>
              <a:t>社会主义 </a:t>
            </a:r>
            <a:endParaRPr lang="zh-CN" altLang="en-US" sz="1800">
              <a:latin typeface="Calibri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2875" y="1238251"/>
            <a:ext cx="778668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党领导人民在建设社会主义长期实践中形成的最鲜明特色</a:t>
            </a:r>
            <a:r>
              <a:rPr lang="en-US" altLang="zh-CN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——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214813" y="1752600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三者统一于中国特色社会主义伟大实践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285876" y="4773085"/>
            <a:ext cx="557212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800" b="1">
                <a:latin typeface="Calibri" pitchFamily="34" charset="0"/>
              </a:rPr>
              <a:t>总依据：</a:t>
            </a:r>
            <a:r>
              <a:rPr lang="zh-CN" altLang="en-US" sz="1600">
                <a:latin typeface="Calibri" pitchFamily="34" charset="0"/>
              </a:rPr>
              <a:t>社会主义初级阶段</a:t>
            </a:r>
            <a:endParaRPr lang="en-US" altLang="zh-CN" sz="1600">
              <a:latin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1800" b="1">
                <a:latin typeface="Calibri" pitchFamily="34" charset="0"/>
              </a:rPr>
              <a:t>总布局：</a:t>
            </a:r>
            <a:r>
              <a:rPr lang="zh-CN" altLang="en-US" sz="1600">
                <a:latin typeface="Calibri" pitchFamily="34" charset="0"/>
              </a:rPr>
              <a:t>五位一体</a:t>
            </a:r>
            <a:endParaRPr lang="en-US" altLang="zh-CN" sz="1600">
              <a:latin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1800" b="1">
                <a:latin typeface="Calibri" pitchFamily="34" charset="0"/>
              </a:rPr>
              <a:t>总任务：</a:t>
            </a:r>
            <a:r>
              <a:rPr lang="zh-CN" altLang="en-US" sz="1600">
                <a:latin typeface="Calibri" pitchFamily="34" charset="0"/>
              </a:rPr>
              <a:t>实现社会主义现代化和中华民族</a:t>
            </a:r>
            <a:endParaRPr lang="en-US" altLang="zh-CN" sz="1600">
              <a:latin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600">
                <a:latin typeface="Calibri" pitchFamily="34" charset="0"/>
              </a:rPr>
              <a:t>                     </a:t>
            </a:r>
            <a:r>
              <a:rPr lang="zh-CN" altLang="en-US" sz="1600">
                <a:latin typeface="Calibri" pitchFamily="34" charset="0"/>
              </a:rPr>
              <a:t>伟大复兴</a:t>
            </a:r>
          </a:p>
        </p:txBody>
      </p:sp>
      <p:grpSp>
        <p:nvGrpSpPr>
          <p:cNvPr id="13" name="组合 45"/>
          <p:cNvGrpSpPr>
            <a:grpSpLocks/>
          </p:cNvGrpSpPr>
          <p:nvPr/>
        </p:nvGrpSpPr>
        <p:grpSpPr bwMode="auto">
          <a:xfrm>
            <a:off x="1000125" y="4184651"/>
            <a:ext cx="7215188" cy="2266949"/>
            <a:chOff x="5236971" y="1352051"/>
            <a:chExt cx="7215238" cy="2144915"/>
          </a:xfrm>
        </p:grpSpPr>
        <p:sp>
          <p:nvSpPr>
            <p:cNvPr id="47" name="Rectangle 14"/>
            <p:cNvSpPr/>
            <p:nvPr>
              <p:custDataLst>
                <p:tags r:id="rId1"/>
              </p:custDataLst>
            </p:nvPr>
          </p:nvSpPr>
          <p:spPr bwMode="auto">
            <a:xfrm>
              <a:off x="5254434" y="1614407"/>
              <a:ext cx="7197775" cy="1882559"/>
            </a:xfrm>
            <a:prstGeom prst="rect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1800" b="1">
                <a:latin typeface="Arial" pitchFamily="34" charset="0"/>
                <a:ea typeface="+mn-ea"/>
              </a:endParaRPr>
            </a:p>
          </p:txBody>
        </p:sp>
        <p:sp>
          <p:nvSpPr>
            <p:cNvPr id="48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236971" y="1352051"/>
              <a:ext cx="3143272" cy="500681"/>
            </a:xfrm>
            <a:prstGeom prst="homePlate">
              <a:avLst>
                <a:gd name="adj" fmla="val 25328"/>
              </a:avLst>
            </a:prstGeom>
            <a:solidFill>
              <a:schemeClr val="accent2"/>
            </a:solidFill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72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latin typeface="+mn-lt"/>
              </a:endParaRPr>
            </a:p>
          </p:txBody>
        </p:sp>
        <p:sp>
          <p:nvSpPr>
            <p:cNvPr id="80914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08409" y="1444755"/>
              <a:ext cx="3254309" cy="2620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zh-CN" altLang="en-US" sz="1800" b="1">
                  <a:solidFill>
                    <a:schemeClr val="bg1"/>
                  </a:solidFill>
                  <a:latin typeface="宋体" charset="-122"/>
                </a:rPr>
                <a:t>建设中国特色社会主义</a:t>
              </a:r>
              <a:r>
                <a:rPr lang="en-US" altLang="zh-CN" sz="1800" b="1">
                  <a:solidFill>
                    <a:schemeClr val="bg1"/>
                  </a:solidFill>
                  <a:latin typeface="宋体" charset="-122"/>
                </a:rPr>
                <a:t>——</a:t>
              </a:r>
              <a:endParaRPr lang="zh-CN" altLang="en-US" sz="1800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pic>
        <p:nvPicPr>
          <p:cNvPr id="50" name="图片 49" descr="6f061d950a7b0208019caf6561d9f2d3562cc8d9.jpg"/>
          <p:cNvPicPr>
            <a:picLocks noChangeAspect="1"/>
          </p:cNvPicPr>
          <p:nvPr/>
        </p:nvPicPr>
        <p:blipFill>
          <a:blip r:embed="rId5" cstate="print"/>
          <a:srcRect b="4999"/>
          <a:stretch>
            <a:fillRect/>
          </a:stretch>
        </p:blipFill>
        <p:spPr bwMode="auto">
          <a:xfrm>
            <a:off x="5286375" y="4425951"/>
            <a:ext cx="2681288" cy="198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35" grpId="0"/>
      <p:bldP spid="37" grpId="0"/>
      <p:bldP spid="43" grpId="0"/>
      <p:bldP spid="44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71500" y="2937934"/>
            <a:ext cx="6072188" cy="1350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" name="矩形 2"/>
          <p:cNvSpPr/>
          <p:nvPr/>
        </p:nvSpPr>
        <p:spPr>
          <a:xfrm>
            <a:off x="3563939" y="548217"/>
            <a:ext cx="43846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改革开放的这三十多年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……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114675" y="1123951"/>
            <a:ext cx="57785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latin typeface="Calibri" pitchFamily="34" charset="0"/>
              </a:rPr>
              <a:t>          ——</a:t>
            </a:r>
            <a:r>
              <a:rPr lang="zh-CN" altLang="en-US" sz="1600">
                <a:latin typeface="Calibri" pitchFamily="34" charset="0"/>
              </a:rPr>
              <a:t>是党</a:t>
            </a:r>
            <a:r>
              <a:rPr lang="en-US" altLang="zh-CN" sz="1600">
                <a:latin typeface="Calibri" pitchFamily="34" charset="0"/>
              </a:rPr>
              <a:t>95</a:t>
            </a:r>
            <a:r>
              <a:rPr lang="zh-CN" altLang="en-US" sz="1600">
                <a:latin typeface="Calibri" pitchFamily="34" charset="0"/>
              </a:rPr>
              <a:t>年历史中唯一没有发生大的曲折和挫折的时期，是中华人民共和国</a:t>
            </a:r>
            <a:r>
              <a:rPr lang="en-US" altLang="zh-CN" sz="1600">
                <a:latin typeface="Calibri" pitchFamily="34" charset="0"/>
              </a:rPr>
              <a:t>60</a:t>
            </a:r>
            <a:r>
              <a:rPr lang="zh-CN" altLang="en-US" sz="1600">
                <a:latin typeface="Calibri" pitchFamily="34" charset="0"/>
              </a:rPr>
              <a:t>多年来发展最好、最快的时期</a:t>
            </a:r>
          </a:p>
        </p:txBody>
      </p:sp>
      <p:grpSp>
        <p:nvGrpSpPr>
          <p:cNvPr id="2" name="组合 50"/>
          <p:cNvGrpSpPr>
            <a:grpSpLocks/>
          </p:cNvGrpSpPr>
          <p:nvPr/>
        </p:nvGrpSpPr>
        <p:grpSpPr bwMode="auto">
          <a:xfrm>
            <a:off x="900114" y="1989667"/>
            <a:ext cx="2879725" cy="630767"/>
            <a:chOff x="5467878" y="1308960"/>
            <a:chExt cx="2453603" cy="632051"/>
          </a:xfrm>
        </p:grpSpPr>
        <p:pic>
          <p:nvPicPr>
            <p:cNvPr id="81937" name="图片 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67878" y="1404973"/>
              <a:ext cx="581906" cy="51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组合 49"/>
            <p:cNvGrpSpPr>
              <a:grpSpLocks/>
            </p:cNvGrpSpPr>
            <p:nvPr/>
          </p:nvGrpSpPr>
          <p:grpSpPr bwMode="auto">
            <a:xfrm>
              <a:off x="5665357" y="1308960"/>
              <a:ext cx="2256124" cy="632051"/>
              <a:chOff x="5665357" y="1308960"/>
              <a:chExt cx="2256124" cy="632051"/>
            </a:xfrm>
          </p:grpSpPr>
          <p:sp>
            <p:nvSpPr>
              <p:cNvPr id="81939" name="TextBox 7"/>
              <p:cNvSpPr txBox="1">
                <a:spLocks noChangeArrowheads="1"/>
              </p:cNvSpPr>
              <p:nvPr/>
            </p:nvSpPr>
            <p:spPr bwMode="auto">
              <a:xfrm>
                <a:off x="5713238" y="1308960"/>
                <a:ext cx="2208243" cy="462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实现 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三大飞跃</a:t>
                </a:r>
                <a:endParaRPr lang="zh-CN" altLang="en-US" sz="3200"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5665357" y="1938891"/>
                <a:ext cx="1835468" cy="212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419475" y="4605868"/>
            <a:ext cx="45720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>
                <a:latin typeface="Calibri" pitchFamily="34" charset="0"/>
              </a:rPr>
              <a:t>我们要坚持走这条正确道路，这是强国之路、富民之路。我们不仅要坚定不移走下去，而且要有新举措、上新水平。</a:t>
            </a:r>
            <a:endParaRPr lang="en-US" altLang="zh-CN" sz="1800" b="1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800" b="1">
                <a:latin typeface="Calibri" pitchFamily="34" charset="0"/>
              </a:rPr>
              <a:t>                                                ——</a:t>
            </a:r>
            <a:r>
              <a:rPr lang="zh-CN" altLang="en-US" sz="1800" b="1">
                <a:latin typeface="Calibri" pitchFamily="34" charset="0"/>
              </a:rPr>
              <a:t>习近平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/>
          <a:srcRect t="10855" b="10513"/>
          <a:stretch/>
        </p:blipFill>
        <p:spPr>
          <a:xfrm>
            <a:off x="895350" y="4485217"/>
            <a:ext cx="2371725" cy="1919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 descr="国家富强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13" t="11633" r="9637" b="20006"/>
          <a:stretch>
            <a:fillRect/>
          </a:stretch>
        </p:blipFill>
        <p:spPr bwMode="auto">
          <a:xfrm>
            <a:off x="6929438" y="1892300"/>
            <a:ext cx="2081212" cy="278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99804" y="2929468"/>
            <a:ext cx="134684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Calibri" pitchFamily="34" charset="0"/>
              </a:rPr>
              <a:t>社会生产力</a:t>
            </a:r>
            <a:endParaRPr lang="en-US" altLang="zh-CN" sz="1800" b="1">
              <a:latin typeface="Calibri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Calibri" pitchFamily="34" charset="0"/>
              </a:rPr>
              <a:t>经济实力</a:t>
            </a:r>
            <a:endParaRPr lang="en-US" altLang="zh-CN" sz="1800" b="1">
              <a:latin typeface="Calibri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Calibri" pitchFamily="34" charset="0"/>
              </a:rPr>
              <a:t>科技实力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928938" y="2929468"/>
            <a:ext cx="1643062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>
                <a:latin typeface="Calibri" pitchFamily="34" charset="0"/>
              </a:rPr>
              <a:t>人民生活水平</a:t>
            </a:r>
            <a:endParaRPr lang="en-US" altLang="zh-CN" sz="1800" b="1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800" b="1">
                <a:latin typeface="Calibri" pitchFamily="34" charset="0"/>
              </a:rPr>
              <a:t>居民收入水平</a:t>
            </a:r>
            <a:endParaRPr lang="en-US" altLang="zh-CN" sz="1800" b="1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800" b="1">
                <a:latin typeface="Calibri" pitchFamily="34" charset="0"/>
              </a:rPr>
              <a:t>社会保障水平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947917" y="2937934"/>
            <a:ext cx="134684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Calibri" pitchFamily="34" charset="0"/>
              </a:rPr>
              <a:t>综合国力</a:t>
            </a:r>
            <a:endParaRPr lang="en-US" altLang="zh-CN" sz="1800" b="1">
              <a:latin typeface="Calibri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Calibri" pitchFamily="34" charset="0"/>
              </a:rPr>
              <a:t>国际竞争力</a:t>
            </a:r>
            <a:endParaRPr lang="en-US" altLang="zh-CN" sz="1800" b="1">
              <a:latin typeface="Calibri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Calibri" pitchFamily="34" charset="0"/>
              </a:rPr>
              <a:t>国际影响力</a:t>
            </a:r>
          </a:p>
        </p:txBody>
      </p:sp>
      <p:sp>
        <p:nvSpPr>
          <p:cNvPr id="17" name="矩形 16"/>
          <p:cNvSpPr/>
          <p:nvPr/>
        </p:nvSpPr>
        <p:spPr>
          <a:xfrm>
            <a:off x="700088" y="2402418"/>
            <a:ext cx="4683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1</a:t>
            </a:r>
            <a:endParaRPr lang="zh-CN" altLang="en-US" sz="4400">
              <a:latin typeface="Calibri" pitchFamily="34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27314" y="2372784"/>
            <a:ext cx="4683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endParaRPr lang="zh-CN" altLang="en-US" sz="4400">
              <a:latin typeface="Calibri" pitchFamily="34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00588" y="2402418"/>
            <a:ext cx="4683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3</a:t>
            </a:r>
            <a:endParaRPr lang="zh-CN" altLang="en-US" sz="4400">
              <a:latin typeface="Calibri" pitchFamily="34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rot="5400000">
            <a:off x="2178316" y="3611299"/>
            <a:ext cx="785283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4321441" y="3611299"/>
            <a:ext cx="785283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1936" name="Picture 21" descr="图片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79117"/>
            <a:ext cx="2468563" cy="3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4" grpId="0"/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97151"/>
            <a:ext cx="9144000" cy="1214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第二章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476251"/>
            <a:ext cx="3136900" cy="187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59114" y="2890907"/>
            <a:ext cx="6143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不忘初心 继续前进</a:t>
            </a:r>
          </a:p>
        </p:txBody>
      </p:sp>
      <p:pic>
        <p:nvPicPr>
          <p:cNvPr id="82948" name="Picture 5" descr="图片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479117"/>
            <a:ext cx="2468563" cy="3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94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4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786001_075132492000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01" r="5901" b="23224"/>
          <a:stretch>
            <a:fillRect/>
          </a:stretch>
        </p:blipFill>
        <p:spPr bwMode="auto">
          <a:xfrm>
            <a:off x="2801939" y="0"/>
            <a:ext cx="255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62"/>
          <p:cNvGrpSpPr>
            <a:grpSpLocks/>
          </p:cNvGrpSpPr>
          <p:nvPr/>
        </p:nvGrpSpPr>
        <p:grpSpPr bwMode="auto">
          <a:xfrm>
            <a:off x="1273175" y="1689101"/>
            <a:ext cx="1714500" cy="1425549"/>
            <a:chOff x="857224" y="1797123"/>
            <a:chExt cx="1714512" cy="1426723"/>
          </a:xfrm>
        </p:grpSpPr>
        <p:grpSp>
          <p:nvGrpSpPr>
            <p:cNvPr id="4" name="组合 2"/>
            <p:cNvGrpSpPr>
              <a:grpSpLocks/>
            </p:cNvGrpSpPr>
            <p:nvPr/>
          </p:nvGrpSpPr>
          <p:grpSpPr bwMode="auto">
            <a:xfrm>
              <a:off x="857224" y="1797123"/>
              <a:ext cx="928694" cy="1426723"/>
              <a:chOff x="1071538" y="1237761"/>
              <a:chExt cx="928694" cy="1426723"/>
            </a:xfrm>
          </p:grpSpPr>
          <p:grpSp>
            <p:nvGrpSpPr>
              <p:cNvPr id="6" name="组合 11"/>
              <p:cNvGrpSpPr>
                <a:grpSpLocks/>
              </p:cNvGrpSpPr>
              <p:nvPr/>
            </p:nvGrpSpPr>
            <p:grpSpPr bwMode="auto">
              <a:xfrm>
                <a:off x="1071538" y="1237761"/>
                <a:ext cx="928694" cy="1059788"/>
                <a:chOff x="1500166" y="2567883"/>
                <a:chExt cx="928694" cy="1059788"/>
              </a:xfrm>
            </p:grpSpPr>
            <p:sp>
              <p:nvSpPr>
                <p:cNvPr id="84015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500166" y="2567883"/>
                  <a:ext cx="928694" cy="8316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4800" b="1">
                      <a:solidFill>
                        <a:srgbClr val="C00000"/>
                      </a:solidFill>
                      <a:latin typeface="黑体" pitchFamily="49" charset="-122"/>
                      <a:ea typeface="黑体" pitchFamily="49" charset="-122"/>
                    </a:rPr>
                    <a:t>不</a:t>
                  </a:r>
                </a:p>
              </p:txBody>
            </p:sp>
            <p:grpSp>
              <p:nvGrpSpPr>
                <p:cNvPr id="7" name="组合 7"/>
                <p:cNvGrpSpPr>
                  <a:grpSpLocks/>
                </p:cNvGrpSpPr>
                <p:nvPr/>
              </p:nvGrpSpPr>
              <p:grpSpPr bwMode="auto">
                <a:xfrm>
                  <a:off x="1530545" y="2714614"/>
                  <a:ext cx="684000" cy="913057"/>
                  <a:chOff x="1560183" y="2714610"/>
                  <a:chExt cx="748125" cy="999284"/>
                </a:xfrm>
              </p:grpSpPr>
              <p:sp>
                <p:nvSpPr>
                  <p:cNvPr id="8" name="矩形 7"/>
                  <p:cNvSpPr/>
                  <p:nvPr/>
                </p:nvSpPr>
                <p:spPr>
                  <a:xfrm>
                    <a:off x="1559947" y="2713997"/>
                    <a:ext cx="748361" cy="999258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/>
                  </a:p>
                </p:txBody>
              </p:sp>
              <p:cxnSp>
                <p:nvCxnSpPr>
                  <p:cNvPr id="9" name="直接连接符 8"/>
                  <p:cNvCxnSpPr>
                    <a:stCxn id="8" idx="1"/>
                    <a:endCxn id="8" idx="3"/>
                  </p:cNvCxnSpPr>
                  <p:nvPr/>
                </p:nvCxnSpPr>
                <p:spPr>
                  <a:xfrm rot="10800000" flipH="1">
                    <a:off x="1559947" y="3212466"/>
                    <a:ext cx="748361" cy="2319"/>
                  </a:xfrm>
                  <a:prstGeom prst="line">
                    <a:avLst/>
                  </a:prstGeom>
                  <a:ln>
                    <a:solidFill>
                      <a:schemeClr val="accent2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接连接符 9"/>
                  <p:cNvCxnSpPr>
                    <a:stCxn id="8" idx="0"/>
                    <a:endCxn id="8" idx="2"/>
                  </p:cNvCxnSpPr>
                  <p:nvPr/>
                </p:nvCxnSpPr>
                <p:spPr>
                  <a:xfrm rot="16200000" flipH="1">
                    <a:off x="1434499" y="3212757"/>
                    <a:ext cx="999258" cy="1737"/>
                  </a:xfrm>
                  <a:prstGeom prst="line">
                    <a:avLst/>
                  </a:prstGeom>
                  <a:ln>
                    <a:solidFill>
                      <a:schemeClr val="accent2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" name="矩形 4"/>
              <p:cNvSpPr/>
              <p:nvPr/>
            </p:nvSpPr>
            <p:spPr>
              <a:xfrm>
                <a:off x="1225527" y="2294848"/>
                <a:ext cx="417105" cy="369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▼</a:t>
                </a:r>
                <a:endParaRPr lang="zh-CN" altLang="en-US" sz="180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" name="组合 10"/>
            <p:cNvGrpSpPr>
              <a:grpSpLocks/>
            </p:cNvGrpSpPr>
            <p:nvPr/>
          </p:nvGrpSpPr>
          <p:grpSpPr bwMode="auto">
            <a:xfrm>
              <a:off x="1767372" y="1797123"/>
              <a:ext cx="804364" cy="1426723"/>
              <a:chOff x="1981686" y="1237761"/>
              <a:chExt cx="804364" cy="1426723"/>
            </a:xfrm>
          </p:grpSpPr>
          <p:grpSp>
            <p:nvGrpSpPr>
              <p:cNvPr id="12" name="组合 8"/>
              <p:cNvGrpSpPr>
                <a:grpSpLocks/>
              </p:cNvGrpSpPr>
              <p:nvPr/>
            </p:nvGrpSpPr>
            <p:grpSpPr bwMode="auto">
              <a:xfrm>
                <a:off x="1981686" y="1237761"/>
                <a:ext cx="804364" cy="1119527"/>
                <a:chOff x="1195868" y="2567883"/>
                <a:chExt cx="804364" cy="1119527"/>
              </a:xfrm>
            </p:grpSpPr>
            <p:sp>
              <p:nvSpPr>
                <p:cNvPr id="8400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195868" y="2567883"/>
                  <a:ext cx="804364" cy="831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4800" b="1">
                      <a:solidFill>
                        <a:srgbClr val="C00000"/>
                      </a:solidFill>
                      <a:latin typeface="黑体" pitchFamily="49" charset="-122"/>
                      <a:ea typeface="黑体" pitchFamily="49" charset="-122"/>
                    </a:rPr>
                    <a:t>忘</a:t>
                  </a:r>
                </a:p>
              </p:txBody>
            </p:sp>
            <p:grpSp>
              <p:nvGrpSpPr>
                <p:cNvPr id="14" name="组合 7"/>
                <p:cNvGrpSpPr>
                  <a:grpSpLocks/>
                </p:cNvGrpSpPr>
                <p:nvPr/>
              </p:nvGrpSpPr>
              <p:grpSpPr bwMode="auto">
                <a:xfrm>
                  <a:off x="1244792" y="2714616"/>
                  <a:ext cx="684003" cy="972794"/>
                  <a:chOff x="1247641" y="2714614"/>
                  <a:chExt cx="748129" cy="1064663"/>
                </a:xfrm>
              </p:grpSpPr>
              <p:sp>
                <p:nvSpPr>
                  <p:cNvPr id="16" name="矩形 2"/>
                  <p:cNvSpPr/>
                  <p:nvPr/>
                </p:nvSpPr>
                <p:spPr>
                  <a:xfrm>
                    <a:off x="1247405" y="2713999"/>
                    <a:ext cx="748364" cy="996942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/>
                  </a:p>
                </p:txBody>
              </p:sp>
              <p:cxnSp>
                <p:nvCxnSpPr>
                  <p:cNvPr id="17" name="直接连接符 16"/>
                  <p:cNvCxnSpPr/>
                  <p:nvPr/>
                </p:nvCxnSpPr>
                <p:spPr>
                  <a:xfrm rot="10800000" flipH="1">
                    <a:off x="1247405" y="3244928"/>
                    <a:ext cx="748364" cy="2319"/>
                  </a:xfrm>
                  <a:prstGeom prst="line">
                    <a:avLst/>
                  </a:prstGeom>
                  <a:ln>
                    <a:solidFill>
                      <a:schemeClr val="accent2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 rot="16200000" flipH="1">
                    <a:off x="1073871" y="3245219"/>
                    <a:ext cx="1064177" cy="1737"/>
                  </a:xfrm>
                  <a:prstGeom prst="line">
                    <a:avLst/>
                  </a:prstGeom>
                  <a:ln>
                    <a:solidFill>
                      <a:schemeClr val="accent2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" name="矩形 12"/>
              <p:cNvSpPr/>
              <p:nvPr/>
            </p:nvSpPr>
            <p:spPr>
              <a:xfrm>
                <a:off x="2154220" y="2294848"/>
                <a:ext cx="417105" cy="369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▼</a:t>
                </a:r>
                <a:endParaRPr lang="zh-CN" altLang="en-US" sz="1800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5" name="组合 18"/>
          <p:cNvGrpSpPr>
            <a:grpSpLocks/>
          </p:cNvGrpSpPr>
          <p:nvPr/>
        </p:nvGrpSpPr>
        <p:grpSpPr bwMode="auto">
          <a:xfrm>
            <a:off x="357188" y="3143251"/>
            <a:ext cx="2500312" cy="1428749"/>
            <a:chOff x="642910" y="2489930"/>
            <a:chExt cx="2500330" cy="1428761"/>
          </a:xfrm>
        </p:grpSpPr>
        <p:sp>
          <p:nvSpPr>
            <p:cNvPr id="21" name="矩形 20"/>
            <p:cNvSpPr/>
            <p:nvPr/>
          </p:nvSpPr>
          <p:spPr>
            <a:xfrm>
              <a:off x="642910" y="2500513"/>
              <a:ext cx="2500330" cy="14181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20" name="矩形 10"/>
            <p:cNvSpPr/>
            <p:nvPr/>
          </p:nvSpPr>
          <p:spPr>
            <a:xfrm>
              <a:off x="690535" y="2489930"/>
              <a:ext cx="2381267" cy="1034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不能忘记：</a:t>
              </a:r>
              <a:r>
                <a:rPr lang="zh-CN" altLang="en-US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走过的路</a:t>
              </a:r>
              <a:endParaRPr lang="en-US" altLang="zh-CN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不能忘记：</a:t>
              </a:r>
              <a:r>
                <a:rPr lang="zh-CN" altLang="en-US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走过的过去</a:t>
              </a:r>
              <a:endParaRPr lang="en-US" altLang="zh-CN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不能忘记：</a:t>
              </a:r>
              <a:r>
                <a:rPr lang="zh-CN" altLang="en-US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为什么出发</a:t>
              </a:r>
            </a:p>
          </p:txBody>
        </p:sp>
      </p:grpSp>
      <p:grpSp>
        <p:nvGrpSpPr>
          <p:cNvPr id="19" name="组合 63"/>
          <p:cNvGrpSpPr>
            <a:grpSpLocks/>
          </p:cNvGrpSpPr>
          <p:nvPr/>
        </p:nvGrpSpPr>
        <p:grpSpPr bwMode="auto">
          <a:xfrm>
            <a:off x="5753100" y="4197351"/>
            <a:ext cx="3714750" cy="1368432"/>
            <a:chOff x="5857884" y="4262444"/>
            <a:chExt cx="3714776" cy="1368418"/>
          </a:xfrm>
        </p:grpSpPr>
        <p:grpSp>
          <p:nvGrpSpPr>
            <p:cNvPr id="22" name="组合 21"/>
            <p:cNvGrpSpPr>
              <a:grpSpLocks/>
            </p:cNvGrpSpPr>
            <p:nvPr/>
          </p:nvGrpSpPr>
          <p:grpSpPr bwMode="auto">
            <a:xfrm>
              <a:off x="5857884" y="4262444"/>
              <a:ext cx="2714644" cy="1368418"/>
              <a:chOff x="3000364" y="4893244"/>
              <a:chExt cx="2714644" cy="1368418"/>
            </a:xfrm>
          </p:grpSpPr>
          <p:grpSp>
            <p:nvGrpSpPr>
              <p:cNvPr id="23" name="组合 23"/>
              <p:cNvGrpSpPr>
                <a:grpSpLocks/>
              </p:cNvGrpSpPr>
              <p:nvPr/>
            </p:nvGrpSpPr>
            <p:grpSpPr bwMode="auto">
              <a:xfrm>
                <a:off x="3000364" y="5249966"/>
                <a:ext cx="2714644" cy="1011696"/>
                <a:chOff x="1357290" y="2615986"/>
                <a:chExt cx="2714644" cy="1011696"/>
              </a:xfrm>
            </p:grpSpPr>
            <p:sp>
              <p:nvSpPr>
                <p:cNvPr id="83997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357290" y="2615986"/>
                  <a:ext cx="2714644" cy="8309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4800" b="1">
                      <a:solidFill>
                        <a:srgbClr val="C00000"/>
                      </a:solidFill>
                      <a:latin typeface="黑体" pitchFamily="49" charset="-122"/>
                      <a:ea typeface="黑体" pitchFamily="49" charset="-122"/>
                    </a:rPr>
                    <a:t>初</a:t>
                  </a:r>
                </a:p>
              </p:txBody>
            </p:sp>
            <p:grpSp>
              <p:nvGrpSpPr>
                <p:cNvPr id="25" name="组合 7"/>
                <p:cNvGrpSpPr>
                  <a:grpSpLocks/>
                </p:cNvGrpSpPr>
                <p:nvPr/>
              </p:nvGrpSpPr>
              <p:grpSpPr bwMode="auto">
                <a:xfrm>
                  <a:off x="1459107" y="2714622"/>
                  <a:ext cx="684001" cy="913060"/>
                  <a:chOff x="1482047" y="2714618"/>
                  <a:chExt cx="748126" cy="999287"/>
                </a:xfrm>
              </p:grpSpPr>
              <p:sp>
                <p:nvSpPr>
                  <p:cNvPr id="27" name="矩形 26"/>
                  <p:cNvSpPr/>
                  <p:nvPr/>
                </p:nvSpPr>
                <p:spPr>
                  <a:xfrm>
                    <a:off x="1481811" y="2721262"/>
                    <a:ext cx="748363" cy="993793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/>
                  </a:p>
                </p:txBody>
              </p:sp>
              <p:cxnSp>
                <p:nvCxnSpPr>
                  <p:cNvPr id="28" name="直接连接符 27"/>
                  <p:cNvCxnSpPr>
                    <a:stCxn id="27" idx="1"/>
                    <a:endCxn id="27" idx="3"/>
                  </p:cNvCxnSpPr>
                  <p:nvPr/>
                </p:nvCxnSpPr>
                <p:spPr>
                  <a:xfrm rot="10800000" flipH="1">
                    <a:off x="1481811" y="3219316"/>
                    <a:ext cx="748363" cy="2317"/>
                  </a:xfrm>
                  <a:prstGeom prst="line">
                    <a:avLst/>
                  </a:prstGeom>
                  <a:ln>
                    <a:solidFill>
                      <a:schemeClr val="accent2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/>
                  <p:cNvCxnSpPr>
                    <a:stCxn id="27" idx="0"/>
                    <a:endCxn id="27" idx="2"/>
                  </p:cNvCxnSpPr>
                  <p:nvPr/>
                </p:nvCxnSpPr>
                <p:spPr>
                  <a:xfrm rot="16200000" flipH="1">
                    <a:off x="1359096" y="3217290"/>
                    <a:ext cx="993793" cy="1736"/>
                  </a:xfrm>
                  <a:prstGeom prst="line">
                    <a:avLst/>
                  </a:prstGeom>
                  <a:ln>
                    <a:solidFill>
                      <a:schemeClr val="accent2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4" name="矩形 23"/>
              <p:cNvSpPr/>
              <p:nvPr/>
            </p:nvSpPr>
            <p:spPr>
              <a:xfrm>
                <a:off x="3225791" y="4893244"/>
                <a:ext cx="417105" cy="369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▲</a:t>
                </a:r>
                <a:endParaRPr lang="zh-CN" altLang="en-US" sz="180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26" name="组合 29"/>
            <p:cNvGrpSpPr>
              <a:grpSpLocks/>
            </p:cNvGrpSpPr>
            <p:nvPr/>
          </p:nvGrpSpPr>
          <p:grpSpPr bwMode="auto">
            <a:xfrm>
              <a:off x="6858016" y="4262444"/>
              <a:ext cx="2714644" cy="1356273"/>
              <a:chOff x="4000496" y="4905386"/>
              <a:chExt cx="2714644" cy="1356273"/>
            </a:xfrm>
          </p:grpSpPr>
          <p:grpSp>
            <p:nvGrpSpPr>
              <p:cNvPr id="30" name="组合 17"/>
              <p:cNvGrpSpPr>
                <a:grpSpLocks/>
              </p:cNvGrpSpPr>
              <p:nvPr/>
            </p:nvGrpSpPr>
            <p:grpSpPr bwMode="auto">
              <a:xfrm>
                <a:off x="4000496" y="5249963"/>
                <a:ext cx="2714644" cy="1011696"/>
                <a:chOff x="1142976" y="2615983"/>
                <a:chExt cx="2714644" cy="1011696"/>
              </a:xfrm>
            </p:grpSpPr>
            <p:sp>
              <p:nvSpPr>
                <p:cNvPr id="83990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142976" y="2615983"/>
                  <a:ext cx="2714644" cy="8309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4800" b="1">
                      <a:solidFill>
                        <a:srgbClr val="C00000"/>
                      </a:solidFill>
                      <a:latin typeface="黑体" pitchFamily="49" charset="-122"/>
                      <a:ea typeface="黑体" pitchFamily="49" charset="-122"/>
                    </a:rPr>
                    <a:t>心</a:t>
                  </a:r>
                </a:p>
              </p:txBody>
            </p:sp>
            <p:grpSp>
              <p:nvGrpSpPr>
                <p:cNvPr id="31" name="组合 7"/>
                <p:cNvGrpSpPr>
                  <a:grpSpLocks/>
                </p:cNvGrpSpPr>
                <p:nvPr/>
              </p:nvGrpSpPr>
              <p:grpSpPr bwMode="auto">
                <a:xfrm>
                  <a:off x="1214414" y="2714622"/>
                  <a:ext cx="684000" cy="913057"/>
                  <a:chOff x="1214414" y="2714619"/>
                  <a:chExt cx="748125" cy="999284"/>
                </a:xfrm>
              </p:grpSpPr>
              <p:sp>
                <p:nvSpPr>
                  <p:cNvPr id="35" name="矩形 34"/>
                  <p:cNvSpPr/>
                  <p:nvPr/>
                </p:nvSpPr>
                <p:spPr>
                  <a:xfrm>
                    <a:off x="1214414" y="2720653"/>
                    <a:ext cx="748362" cy="993793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/>
                  </a:p>
                </p:txBody>
              </p:sp>
              <p:cxnSp>
                <p:nvCxnSpPr>
                  <p:cNvPr id="36" name="直接连接符 35"/>
                  <p:cNvCxnSpPr>
                    <a:stCxn id="35" idx="1"/>
                    <a:endCxn id="35" idx="3"/>
                  </p:cNvCxnSpPr>
                  <p:nvPr/>
                </p:nvCxnSpPr>
                <p:spPr>
                  <a:xfrm rot="10800000" flipH="1">
                    <a:off x="1214414" y="3214074"/>
                    <a:ext cx="748362" cy="2317"/>
                  </a:xfrm>
                  <a:prstGeom prst="line">
                    <a:avLst/>
                  </a:prstGeom>
                  <a:ln>
                    <a:solidFill>
                      <a:schemeClr val="accent2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/>
                  <p:cNvCxnSpPr>
                    <a:stCxn id="35" idx="0"/>
                    <a:endCxn id="35" idx="2"/>
                  </p:cNvCxnSpPr>
                  <p:nvPr/>
                </p:nvCxnSpPr>
                <p:spPr>
                  <a:xfrm rot="16200000" flipH="1">
                    <a:off x="1091698" y="3216682"/>
                    <a:ext cx="993793" cy="1737"/>
                  </a:xfrm>
                  <a:prstGeom prst="line">
                    <a:avLst/>
                  </a:prstGeom>
                  <a:ln>
                    <a:solidFill>
                      <a:schemeClr val="accent2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2" name="矩形 31"/>
              <p:cNvSpPr/>
              <p:nvPr/>
            </p:nvSpPr>
            <p:spPr>
              <a:xfrm>
                <a:off x="4214811" y="4905386"/>
                <a:ext cx="417105" cy="369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▲</a:t>
                </a:r>
                <a:endParaRPr lang="zh-CN" altLang="en-US" sz="1800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84000" name="组合 37"/>
          <p:cNvGrpSpPr>
            <a:grpSpLocks/>
          </p:cNvGrpSpPr>
          <p:nvPr/>
        </p:nvGrpSpPr>
        <p:grpSpPr bwMode="auto">
          <a:xfrm>
            <a:off x="4537075" y="2948517"/>
            <a:ext cx="4572000" cy="1206500"/>
            <a:chOff x="2071670" y="4076542"/>
            <a:chExt cx="4572000" cy="924611"/>
          </a:xfrm>
        </p:grpSpPr>
        <p:sp>
          <p:nvSpPr>
            <p:cNvPr id="40" name="矩形 39"/>
            <p:cNvSpPr/>
            <p:nvPr/>
          </p:nvSpPr>
          <p:spPr>
            <a:xfrm>
              <a:off x="2285983" y="4143049"/>
              <a:ext cx="4143375" cy="8581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39" name="矩形 38"/>
            <p:cNvSpPr/>
            <p:nvPr/>
          </p:nvSpPr>
          <p:spPr>
            <a:xfrm>
              <a:off x="2071670" y="4076542"/>
              <a:ext cx="4572000" cy="672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永远保持</a:t>
              </a:r>
              <a:r>
                <a:rPr lang="zh-CN" altLang="en-US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建党时中国共产党人的</a:t>
              </a:r>
              <a:r>
                <a:rPr lang="zh-CN" altLang="en-US" sz="1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奋斗精神</a:t>
              </a:r>
              <a:endParaRPr lang="en-US" altLang="zh-CN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永远保持</a:t>
              </a:r>
              <a:r>
                <a:rPr lang="zh-CN" altLang="en-US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对人民的</a:t>
              </a:r>
              <a:r>
                <a:rPr lang="zh-CN" altLang="en-US" sz="1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赤子之心</a:t>
              </a:r>
            </a:p>
          </p:txBody>
        </p:sp>
      </p:grpSp>
      <p:grpSp>
        <p:nvGrpSpPr>
          <p:cNvPr id="84001" name="组合 40"/>
          <p:cNvGrpSpPr>
            <a:grpSpLocks/>
          </p:cNvGrpSpPr>
          <p:nvPr/>
        </p:nvGrpSpPr>
        <p:grpSpPr bwMode="auto">
          <a:xfrm>
            <a:off x="714376" y="4715933"/>
            <a:ext cx="2714625" cy="1430141"/>
            <a:chOff x="928662" y="1634955"/>
            <a:chExt cx="2714644" cy="1430575"/>
          </a:xfrm>
        </p:grpSpPr>
        <p:grpSp>
          <p:nvGrpSpPr>
            <p:cNvPr id="84002" name="组合 50"/>
            <p:cNvGrpSpPr>
              <a:grpSpLocks/>
            </p:cNvGrpSpPr>
            <p:nvPr/>
          </p:nvGrpSpPr>
          <p:grpSpPr bwMode="auto">
            <a:xfrm>
              <a:off x="928662" y="1634955"/>
              <a:ext cx="2714644" cy="1430575"/>
              <a:chOff x="4857752" y="1420641"/>
              <a:chExt cx="2714644" cy="1430575"/>
            </a:xfrm>
          </p:grpSpPr>
          <p:pic>
            <p:nvPicPr>
              <p:cNvPr id="83979" name="图片 43" descr="5698746_123803031000_2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43504" y="1428736"/>
                <a:ext cx="707619" cy="528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4003" name="组合 49"/>
              <p:cNvGrpSpPr>
                <a:grpSpLocks/>
              </p:cNvGrpSpPr>
              <p:nvPr/>
            </p:nvGrpSpPr>
            <p:grpSpPr bwMode="auto">
              <a:xfrm>
                <a:off x="4857752" y="1420641"/>
                <a:ext cx="2714644" cy="1430575"/>
                <a:chOff x="4857752" y="1420641"/>
                <a:chExt cx="2714644" cy="1430575"/>
              </a:xfrm>
            </p:grpSpPr>
            <p:sp>
              <p:nvSpPr>
                <p:cNvPr id="83981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4857752" y="1420641"/>
                  <a:ext cx="2714644" cy="862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 b="1">
                      <a:latin typeface="黑体" pitchFamily="49" charset="-122"/>
                      <a:ea typeface="黑体" pitchFamily="49" charset="-122"/>
                    </a:rPr>
                    <a:t>     </a:t>
                  </a:r>
                  <a:r>
                    <a:rPr lang="zh-CN" altLang="en-US" b="1">
                      <a:latin typeface="黑体" pitchFamily="49" charset="-122"/>
                      <a:ea typeface="黑体" pitchFamily="49" charset="-122"/>
                    </a:rPr>
                    <a:t>中国共产党</a:t>
                  </a:r>
                  <a:endParaRPr lang="en-US" altLang="zh-CN" sz="1600" b="1">
                    <a:latin typeface="黑体" pitchFamily="49" charset="-122"/>
                    <a:ea typeface="黑体" pitchFamily="49" charset="-122"/>
                  </a:endParaRPr>
                </a:p>
                <a:p>
                  <a:r>
                    <a:rPr lang="en-US" altLang="zh-CN" sz="1400" b="1">
                      <a:latin typeface="黑体" pitchFamily="49" charset="-122"/>
                      <a:ea typeface="黑体" pitchFamily="49" charset="-122"/>
                    </a:rPr>
                    <a:t>Communist Party of China</a:t>
                  </a:r>
                </a:p>
                <a:p>
                  <a:endParaRPr lang="zh-CN" altLang="en-US" sz="1800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endParaRPr>
                </a:p>
              </p:txBody>
            </p:sp>
            <p:sp>
              <p:nvSpPr>
                <p:cNvPr id="83982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5857884" y="2143115"/>
                  <a:ext cx="1228847" cy="708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4000" b="1">
                      <a:latin typeface="黑体" pitchFamily="49" charset="-122"/>
                      <a:ea typeface="黑体" pitchFamily="49" charset="-122"/>
                    </a:rPr>
                    <a:t>成立</a:t>
                  </a:r>
                </a:p>
              </p:txBody>
            </p:sp>
            <p:cxnSp>
              <p:nvCxnSpPr>
                <p:cNvPr id="48" name="直接连接符 47"/>
                <p:cNvCxnSpPr/>
                <p:nvPr/>
              </p:nvCxnSpPr>
              <p:spPr>
                <a:xfrm>
                  <a:off x="5127629" y="2227336"/>
                  <a:ext cx="2016139" cy="2117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978" name="矩形 42"/>
            <p:cNvSpPr>
              <a:spLocks noChangeArrowheads="1"/>
            </p:cNvSpPr>
            <p:nvPr/>
          </p:nvSpPr>
          <p:spPr bwMode="auto">
            <a:xfrm>
              <a:off x="1110006" y="2590381"/>
              <a:ext cx="885185" cy="314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b="1">
                  <a:latin typeface="黑体" pitchFamily="49" charset="-122"/>
                  <a:ea typeface="黑体" pitchFamily="49" charset="-122"/>
                </a:rPr>
                <a:t>1921</a:t>
              </a:r>
              <a:r>
                <a:rPr lang="zh-CN" altLang="en-US" b="1">
                  <a:latin typeface="黑体" pitchFamily="49" charset="-122"/>
                  <a:ea typeface="黑体" pitchFamily="49" charset="-122"/>
                </a:rPr>
                <a:t>年</a:t>
              </a:r>
            </a:p>
          </p:txBody>
        </p:sp>
      </p:grpSp>
      <p:pic>
        <p:nvPicPr>
          <p:cNvPr id="50" name="图片 49" descr="129108825_14673781699041n_副本.jpg"/>
          <p:cNvPicPr>
            <a:picLocks noChangeAspect="1"/>
          </p:cNvPicPr>
          <p:nvPr/>
        </p:nvPicPr>
        <p:blipFill>
          <a:blip r:embed="rId4" cstate="print"/>
          <a:srcRect b="11768"/>
          <a:stretch>
            <a:fillRect/>
          </a:stretch>
        </p:blipFill>
        <p:spPr bwMode="auto">
          <a:xfrm>
            <a:off x="3779838" y="281518"/>
            <a:ext cx="3276600" cy="257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矩形 61"/>
          <p:cNvSpPr/>
          <p:nvPr/>
        </p:nvSpPr>
        <p:spPr>
          <a:xfrm>
            <a:off x="3929063" y="257810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84439" y="548218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开辟马克思主义新境界</a:t>
            </a:r>
          </a:p>
        </p:txBody>
      </p:sp>
      <p:grpSp>
        <p:nvGrpSpPr>
          <p:cNvPr id="4" name="组合 65"/>
          <p:cNvGrpSpPr>
            <a:grpSpLocks/>
          </p:cNvGrpSpPr>
          <p:nvPr/>
        </p:nvGrpSpPr>
        <p:grpSpPr bwMode="auto">
          <a:xfrm>
            <a:off x="428625" y="3903134"/>
            <a:ext cx="8572500" cy="2117"/>
            <a:chOff x="428596" y="2927352"/>
            <a:chExt cx="8572560" cy="158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28596" y="2927352"/>
              <a:ext cx="4643471" cy="1588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5000628" y="2927352"/>
              <a:ext cx="4000528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组合 18"/>
          <p:cNvGrpSpPr>
            <a:grpSpLocks/>
          </p:cNvGrpSpPr>
          <p:nvPr/>
        </p:nvGrpSpPr>
        <p:grpSpPr bwMode="auto">
          <a:xfrm rot="-5400000">
            <a:off x="-701675" y="2387600"/>
            <a:ext cx="2660651" cy="552450"/>
            <a:chOff x="4683076" y="1014289"/>
            <a:chExt cx="1995505" cy="474164"/>
          </a:xfrm>
        </p:grpSpPr>
        <p:grpSp>
          <p:nvGrpSpPr>
            <p:cNvPr id="6" name="组合 34"/>
            <p:cNvGrpSpPr>
              <a:grpSpLocks/>
            </p:cNvGrpSpPr>
            <p:nvPr/>
          </p:nvGrpSpPr>
          <p:grpSpPr bwMode="auto">
            <a:xfrm>
              <a:off x="4714879" y="1063352"/>
              <a:ext cx="1963702" cy="409809"/>
              <a:chOff x="5143507" y="991914"/>
              <a:chExt cx="1963702" cy="409809"/>
            </a:xfrm>
          </p:grpSpPr>
          <p:grpSp>
            <p:nvGrpSpPr>
              <p:cNvPr id="7" name="组合 29"/>
              <p:cNvGrpSpPr>
                <a:grpSpLocks/>
              </p:cNvGrpSpPr>
              <p:nvPr/>
            </p:nvGrpSpPr>
            <p:grpSpPr bwMode="auto">
              <a:xfrm>
                <a:off x="5143507" y="1000109"/>
                <a:ext cx="1963702" cy="401614"/>
                <a:chOff x="2500301" y="3214687"/>
                <a:chExt cx="1963702" cy="401614"/>
              </a:xfrm>
            </p:grpSpPr>
            <p:sp>
              <p:nvSpPr>
                <p:cNvPr id="24" name="流程图: 延期 23"/>
                <p:cNvSpPr/>
                <p:nvPr/>
              </p:nvSpPr>
              <p:spPr>
                <a:xfrm>
                  <a:off x="3825823" y="3214656"/>
                  <a:ext cx="642943" cy="401950"/>
                </a:xfrm>
                <a:prstGeom prst="flowChartDelay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2500248" y="3214656"/>
                  <a:ext cx="1476388" cy="40195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/>
                </a:p>
              </p:txBody>
            </p:sp>
          </p:grpSp>
          <p:sp>
            <p:nvSpPr>
              <p:cNvPr id="85020" name="矩形 22"/>
              <p:cNvSpPr>
                <a:spLocks noChangeArrowheads="1"/>
              </p:cNvSpPr>
              <p:nvPr/>
            </p:nvSpPr>
            <p:spPr bwMode="auto">
              <a:xfrm rot="5400000">
                <a:off x="6105190" y="502599"/>
                <a:ext cx="369827" cy="1348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1600" b="1">
                    <a:latin typeface="Calibri" pitchFamily="34" charset="0"/>
                  </a:rPr>
                  <a:t>维新运动夭折了</a:t>
                </a:r>
                <a:r>
                  <a:rPr lang="en-US" altLang="zh-CN" sz="1600" b="1">
                    <a:latin typeface="Calibri" pitchFamily="34" charset="0"/>
                  </a:rPr>
                  <a:t>……</a:t>
                </a:r>
                <a:endParaRPr lang="zh-CN" altLang="en-US" sz="1600" b="1">
                  <a:latin typeface="Calibri" pitchFamily="34" charset="0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4683076" y="1014289"/>
              <a:ext cx="107951" cy="4741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pic>
        <p:nvPicPr>
          <p:cNvPr id="29" name="图片 28" descr="241f95cad1c8a786c080ce9e6709c93d71cf50f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3"/>
              </a:clrFrom>
              <a:clrTo>
                <a:srgbClr val="FBFBF3">
                  <a:alpha val="0"/>
                </a:srgbClr>
              </a:clrTo>
            </a:clrChange>
          </a:blip>
          <a:srcRect l="4443"/>
          <a:stretch>
            <a:fillRect/>
          </a:stretch>
        </p:blipFill>
        <p:spPr bwMode="auto">
          <a:xfrm>
            <a:off x="1006476" y="1464734"/>
            <a:ext cx="3065463" cy="225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29"/>
          <p:cNvGrpSpPr>
            <a:grpSpLocks/>
          </p:cNvGrpSpPr>
          <p:nvPr/>
        </p:nvGrpSpPr>
        <p:grpSpPr bwMode="auto">
          <a:xfrm rot="5400000" flipH="1">
            <a:off x="2722563" y="5397501"/>
            <a:ext cx="3524249" cy="539750"/>
            <a:chOff x="2108235" y="3258271"/>
            <a:chExt cx="2643204" cy="474164"/>
          </a:xfrm>
        </p:grpSpPr>
        <p:grpSp>
          <p:nvGrpSpPr>
            <p:cNvPr id="9" name="组合 35"/>
            <p:cNvGrpSpPr>
              <a:grpSpLocks/>
            </p:cNvGrpSpPr>
            <p:nvPr/>
          </p:nvGrpSpPr>
          <p:grpSpPr bwMode="auto">
            <a:xfrm>
              <a:off x="2108235" y="3286153"/>
              <a:ext cx="2643204" cy="411098"/>
              <a:chOff x="2322549" y="3214691"/>
              <a:chExt cx="2643204" cy="411098"/>
            </a:xfrm>
          </p:grpSpPr>
          <p:grpSp>
            <p:nvGrpSpPr>
              <p:cNvPr id="10" name="组合 30"/>
              <p:cNvGrpSpPr>
                <a:grpSpLocks/>
              </p:cNvGrpSpPr>
              <p:nvPr/>
            </p:nvGrpSpPr>
            <p:grpSpPr bwMode="auto">
              <a:xfrm flipH="1">
                <a:off x="2894055" y="3214691"/>
                <a:ext cx="2071698" cy="411098"/>
                <a:chOff x="2678049" y="3214691"/>
                <a:chExt cx="2071698" cy="411098"/>
              </a:xfrm>
            </p:grpSpPr>
            <p:sp>
              <p:nvSpPr>
                <p:cNvPr id="35" name="流程图: 延期 34"/>
                <p:cNvSpPr/>
                <p:nvPr/>
              </p:nvSpPr>
              <p:spPr>
                <a:xfrm>
                  <a:off x="4106807" y="3218885"/>
                  <a:ext cx="642941" cy="411406"/>
                </a:xfrm>
                <a:prstGeom prst="flowChartDelay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2678048" y="3218885"/>
                  <a:ext cx="1800236" cy="411406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/>
                </a:p>
              </p:txBody>
            </p:sp>
          </p:grpSp>
          <p:sp>
            <p:nvSpPr>
              <p:cNvPr id="85014" name="矩形 33"/>
              <p:cNvSpPr>
                <a:spLocks noChangeArrowheads="1"/>
              </p:cNvSpPr>
              <p:nvPr/>
            </p:nvSpPr>
            <p:spPr bwMode="auto">
              <a:xfrm rot="5400000">
                <a:off x="3369681" y="2189739"/>
                <a:ext cx="378529" cy="2472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r>
                  <a:rPr lang="zh-CN" altLang="en-US" sz="1600" b="1">
                    <a:latin typeface="Calibri" pitchFamily="34" charset="0"/>
                  </a:rPr>
                  <a:t>辛亥革命失败了</a:t>
                </a:r>
                <a:r>
                  <a:rPr lang="en-US" altLang="zh-CN" sz="1600" b="1">
                    <a:latin typeface="Calibri" pitchFamily="34" charset="0"/>
                  </a:rPr>
                  <a:t>……</a:t>
                </a:r>
                <a:endParaRPr lang="zh-CN" altLang="en-US" sz="1600" b="1">
                  <a:latin typeface="Calibri" pitchFamily="34" charset="0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4643489" y="3258271"/>
              <a:ext cx="107951" cy="4741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pic>
        <p:nvPicPr>
          <p:cNvPr id="38" name="图片 37" descr="2e2eb9389b504fc2763c59a6e3dde71190ef6d36.jpg"/>
          <p:cNvPicPr>
            <a:picLocks noChangeAspect="1"/>
          </p:cNvPicPr>
          <p:nvPr/>
        </p:nvPicPr>
        <p:blipFill>
          <a:blip r:embed="rId3" cstate="print"/>
          <a:srcRect l="18257" r="12367"/>
          <a:stretch>
            <a:fillRect/>
          </a:stretch>
        </p:blipFill>
        <p:spPr bwMode="auto">
          <a:xfrm>
            <a:off x="928688" y="4000500"/>
            <a:ext cx="3162300" cy="255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矩形 38"/>
          <p:cNvSpPr/>
          <p:nvPr/>
        </p:nvSpPr>
        <p:spPr>
          <a:xfrm>
            <a:off x="61913" y="4095751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1898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年</a:t>
            </a:r>
          </a:p>
        </p:txBody>
      </p:sp>
      <p:sp>
        <p:nvSpPr>
          <p:cNvPr id="40" name="矩形 39"/>
          <p:cNvSpPr/>
          <p:nvPr/>
        </p:nvSpPr>
        <p:spPr>
          <a:xfrm>
            <a:off x="4062413" y="3429000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1911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年</a:t>
            </a:r>
          </a:p>
        </p:txBody>
      </p:sp>
      <p:grpSp>
        <p:nvGrpSpPr>
          <p:cNvPr id="11" name="组合 40"/>
          <p:cNvGrpSpPr>
            <a:grpSpLocks/>
          </p:cNvGrpSpPr>
          <p:nvPr/>
        </p:nvGrpSpPr>
        <p:grpSpPr bwMode="auto">
          <a:xfrm rot="-5400000">
            <a:off x="3959584" y="2412829"/>
            <a:ext cx="2548466" cy="470241"/>
            <a:chOff x="4643445" y="4089484"/>
            <a:chExt cx="1912485" cy="627483"/>
          </a:xfrm>
        </p:grpSpPr>
        <p:grpSp>
          <p:nvGrpSpPr>
            <p:cNvPr id="13" name="组合 36"/>
            <p:cNvGrpSpPr/>
            <p:nvPr/>
          </p:nvGrpSpPr>
          <p:grpSpPr>
            <a:xfrm>
              <a:off x="4654710" y="4089484"/>
              <a:ext cx="1901220" cy="590504"/>
              <a:chOff x="5154776" y="985584"/>
              <a:chExt cx="1901220" cy="590504"/>
            </a:xfrm>
            <a:solidFill>
              <a:schemeClr val="accent2">
                <a:lumMod val="60000"/>
                <a:lumOff val="40000"/>
              </a:schemeClr>
            </a:solidFill>
          </p:grpSpPr>
          <p:grpSp>
            <p:nvGrpSpPr>
              <p:cNvPr id="14" name="组合 29"/>
              <p:cNvGrpSpPr/>
              <p:nvPr/>
            </p:nvGrpSpPr>
            <p:grpSpPr>
              <a:xfrm>
                <a:off x="5154776" y="1000088"/>
                <a:ext cx="1901220" cy="576000"/>
                <a:chOff x="2511570" y="3214666"/>
                <a:chExt cx="1901220" cy="576000"/>
              </a:xfrm>
              <a:grpFill/>
            </p:grpSpPr>
            <p:sp>
              <p:nvSpPr>
                <p:cNvPr id="46" name="流程图: 延期 45"/>
                <p:cNvSpPr/>
                <p:nvPr/>
              </p:nvSpPr>
              <p:spPr>
                <a:xfrm>
                  <a:off x="3656790" y="3214666"/>
                  <a:ext cx="756000" cy="57600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/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2511570" y="3214667"/>
                  <a:ext cx="1368000" cy="5759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/>
                </a:p>
              </p:txBody>
            </p:sp>
          </p:grpSp>
          <p:sp>
            <p:nvSpPr>
              <p:cNvPr id="45" name="矩形 44"/>
              <p:cNvSpPr/>
              <p:nvPr/>
            </p:nvSpPr>
            <p:spPr>
              <a:xfrm rot="5400000">
                <a:off x="5989810" y="598445"/>
                <a:ext cx="574969" cy="1349247"/>
              </a:xfrm>
              <a:prstGeom prst="rect">
                <a:avLst/>
              </a:prstGeom>
              <a:noFill/>
            </p:spPr>
            <p:txBody>
              <a:bodyPr vert="eaVert"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latin typeface="+mn-lt"/>
                    <a:ea typeface="+mn-ea"/>
                  </a:rPr>
                  <a:t>十月革命爆发了</a:t>
                </a:r>
                <a:r>
                  <a:rPr lang="en-US" altLang="zh-CN" sz="1600" b="1" dirty="0">
                    <a:latin typeface="+mn-lt"/>
                    <a:ea typeface="+mn-ea"/>
                  </a:rPr>
                  <a:t>……</a:t>
                </a:r>
                <a:endParaRPr lang="zh-CN" altLang="en-US" sz="1600" b="1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4643445" y="4092057"/>
              <a:ext cx="108014" cy="6249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sp>
        <p:nvSpPr>
          <p:cNvPr id="48" name="矩形 47"/>
          <p:cNvSpPr/>
          <p:nvPr/>
        </p:nvSpPr>
        <p:spPr>
          <a:xfrm>
            <a:off x="4186239" y="1333500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1917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年</a:t>
            </a:r>
          </a:p>
        </p:txBody>
      </p:sp>
      <p:pic>
        <p:nvPicPr>
          <p:cNvPr id="49" name="图片 48" descr="a8ec8a13632762d0641a025fa6ec08fa513dc62e.jpg"/>
          <p:cNvPicPr>
            <a:picLocks noChangeAspect="1"/>
          </p:cNvPicPr>
          <p:nvPr/>
        </p:nvPicPr>
        <p:blipFill>
          <a:blip r:embed="rId4" cstate="print"/>
          <a:srcRect l="1695" t="18086" r="2965" b="4182"/>
          <a:stretch>
            <a:fillRect/>
          </a:stretch>
        </p:blipFill>
        <p:spPr bwMode="auto">
          <a:xfrm>
            <a:off x="5500689" y="1500718"/>
            <a:ext cx="3221037" cy="211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 3"/>
          <p:cNvSpPr/>
          <p:nvPr/>
        </p:nvSpPr>
        <p:spPr>
          <a:xfrm flipV="1">
            <a:off x="5811838" y="3619500"/>
            <a:ext cx="1784350" cy="1153584"/>
          </a:xfrm>
          <a:prstGeom prst="swooshArrow">
            <a:avLst>
              <a:gd name="adj1" fmla="val 18973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组合 62"/>
          <p:cNvGrpSpPr>
            <a:grpSpLocks/>
          </p:cNvGrpSpPr>
          <p:nvPr/>
        </p:nvGrpSpPr>
        <p:grpSpPr bwMode="auto">
          <a:xfrm>
            <a:off x="6526213" y="4972052"/>
            <a:ext cx="2500312" cy="857249"/>
            <a:chOff x="2025981" y="4505368"/>
            <a:chExt cx="2500330" cy="642942"/>
          </a:xfrm>
        </p:grpSpPr>
        <p:sp>
          <p:nvSpPr>
            <p:cNvPr id="64" name="云形 63"/>
            <p:cNvSpPr/>
            <p:nvPr/>
          </p:nvSpPr>
          <p:spPr>
            <a:xfrm>
              <a:off x="2025981" y="4505368"/>
              <a:ext cx="2500330" cy="642942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65" name="矩形 64"/>
            <p:cNvSpPr/>
            <p:nvPr/>
          </p:nvSpPr>
          <p:spPr>
            <a:xfrm>
              <a:off x="2375234" y="4637131"/>
              <a:ext cx="2044164" cy="2770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送来了马克思主义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1425" y="4155017"/>
            <a:ext cx="1320800" cy="258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0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40288" y="2277533"/>
            <a:ext cx="3278462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理想信念就是共产党人</a:t>
            </a: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精神上的“钙”</a:t>
            </a:r>
          </a:p>
        </p:txBody>
      </p:sp>
      <p:pic>
        <p:nvPicPr>
          <p:cNvPr id="4" name="图片 3" descr="20150421A10_res08_attpic_ic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1223434"/>
            <a:ext cx="3357562" cy="372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084513" y="3103034"/>
            <a:ext cx="314325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坚定的 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理想信念</a:t>
            </a:r>
            <a:endParaRPr lang="en-US" altLang="zh-C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支撑走完长征路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…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1151" y="1238251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翻越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18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座大山</a:t>
            </a:r>
          </a:p>
        </p:txBody>
      </p:sp>
      <p:sp>
        <p:nvSpPr>
          <p:cNvPr id="7" name="矩形 6"/>
          <p:cNvSpPr/>
          <p:nvPr/>
        </p:nvSpPr>
        <p:spPr>
          <a:xfrm>
            <a:off x="3286126" y="1809751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跨过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24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条大河</a:t>
            </a:r>
          </a:p>
        </p:txBody>
      </p:sp>
      <p:sp>
        <p:nvSpPr>
          <p:cNvPr id="8" name="矩形 7"/>
          <p:cNvSpPr/>
          <p:nvPr/>
        </p:nvSpPr>
        <p:spPr>
          <a:xfrm>
            <a:off x="4791076" y="1289051"/>
            <a:ext cx="1495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走过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荒草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地</a:t>
            </a:r>
          </a:p>
        </p:txBody>
      </p:sp>
      <p:sp>
        <p:nvSpPr>
          <p:cNvPr id="9" name="矩形 8"/>
          <p:cNvSpPr/>
          <p:nvPr/>
        </p:nvSpPr>
        <p:spPr>
          <a:xfrm>
            <a:off x="4459289" y="2381251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翻过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雪山</a:t>
            </a:r>
            <a:endParaRPr lang="zh-CN" alt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6001" y="2381251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行程约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25000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里</a:t>
            </a:r>
          </a:p>
        </p:txBody>
      </p:sp>
      <p:pic>
        <p:nvPicPr>
          <p:cNvPr id="11" name="图片 10" descr="35da1d3bd0c27fda15cecb8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076" y="4755101"/>
            <a:ext cx="963924" cy="1746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图片 11" descr="res01_attpic_brie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1016" y="4762509"/>
            <a:ext cx="897128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组合 25"/>
          <p:cNvGrpSpPr>
            <a:grpSpLocks/>
          </p:cNvGrpSpPr>
          <p:nvPr/>
        </p:nvGrpSpPr>
        <p:grpSpPr bwMode="auto">
          <a:xfrm>
            <a:off x="642939" y="4781552"/>
            <a:ext cx="2643187" cy="1857347"/>
            <a:chOff x="500034" y="4572011"/>
            <a:chExt cx="2643206" cy="1856687"/>
          </a:xfrm>
        </p:grpSpPr>
        <p:sp>
          <p:nvSpPr>
            <p:cNvPr id="15" name="矩形 14"/>
            <p:cNvSpPr/>
            <p:nvPr/>
          </p:nvSpPr>
          <p:spPr>
            <a:xfrm>
              <a:off x="1654154" y="6059497"/>
              <a:ext cx="1346854" cy="369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——</a:t>
              </a:r>
              <a:r>
                <a:rPr lang="zh-CN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方志敏</a:t>
              </a:r>
              <a:endParaRPr lang="zh-CN" altLang="en-US" sz="1800" dirty="0">
                <a:latin typeface="+mn-lt"/>
                <a:ea typeface="+mn-ea"/>
              </a:endParaRPr>
            </a:p>
          </p:txBody>
        </p:sp>
        <p:grpSp>
          <p:nvGrpSpPr>
            <p:cNvPr id="13" name="组合 20"/>
            <p:cNvGrpSpPr>
              <a:grpSpLocks/>
            </p:cNvGrpSpPr>
            <p:nvPr/>
          </p:nvGrpSpPr>
          <p:grpSpPr bwMode="auto">
            <a:xfrm>
              <a:off x="500034" y="4572011"/>
              <a:ext cx="2643206" cy="1500184"/>
              <a:chOff x="198211" y="4214821"/>
              <a:chExt cx="2444963" cy="1658098"/>
            </a:xfrm>
          </p:grpSpPr>
          <p:sp>
            <p:nvSpPr>
              <p:cNvPr id="14" name="云形标注 13"/>
              <p:cNvSpPr/>
              <p:nvPr/>
            </p:nvSpPr>
            <p:spPr>
              <a:xfrm>
                <a:off x="198211" y="4214821"/>
                <a:ext cx="2444963" cy="1658098"/>
              </a:xfrm>
              <a:prstGeom prst="cloudCallout">
                <a:avLst>
                  <a:gd name="adj1" fmla="val 52232"/>
                  <a:gd name="adj2" fmla="val 5691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86037" name="矩形 19"/>
              <p:cNvSpPr>
                <a:spLocks noChangeArrowheads="1"/>
              </p:cNvSpPr>
              <p:nvPr/>
            </p:nvSpPr>
            <p:spPr bwMode="auto">
              <a:xfrm>
                <a:off x="571472" y="4382128"/>
                <a:ext cx="1807382" cy="999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>
                    <a:latin typeface="黑体" pitchFamily="49" charset="-122"/>
                    <a:ea typeface="黑体" pitchFamily="49" charset="-122"/>
                  </a:rPr>
                  <a:t>“敌人只能砍下我们的头颅，决不能动摇我们的信仰”</a:t>
                </a:r>
              </a:p>
            </p:txBody>
          </p:sp>
        </p:grpSp>
      </p:grpSp>
      <p:grpSp>
        <p:nvGrpSpPr>
          <p:cNvPr id="16" name="组合 26"/>
          <p:cNvGrpSpPr>
            <a:grpSpLocks/>
          </p:cNvGrpSpPr>
          <p:nvPr/>
        </p:nvGrpSpPr>
        <p:grpSpPr bwMode="auto">
          <a:xfrm>
            <a:off x="6286499" y="3746501"/>
            <a:ext cx="2545407" cy="1912382"/>
            <a:chOff x="6598216" y="4415491"/>
            <a:chExt cx="2209715" cy="1912368"/>
          </a:xfrm>
        </p:grpSpPr>
        <p:grpSp>
          <p:nvGrpSpPr>
            <p:cNvPr id="17" name="组合 22"/>
            <p:cNvGrpSpPr>
              <a:grpSpLocks/>
            </p:cNvGrpSpPr>
            <p:nvPr/>
          </p:nvGrpSpPr>
          <p:grpSpPr bwMode="auto">
            <a:xfrm>
              <a:off x="6598216" y="4415491"/>
              <a:ext cx="2063073" cy="1543039"/>
              <a:chOff x="6669654" y="4486929"/>
              <a:chExt cx="2063073" cy="1543039"/>
            </a:xfrm>
          </p:grpSpPr>
          <p:sp>
            <p:nvSpPr>
              <p:cNvPr id="22" name="云形标注 21"/>
              <p:cNvSpPr/>
              <p:nvPr/>
            </p:nvSpPr>
            <p:spPr>
              <a:xfrm>
                <a:off x="6669654" y="4486929"/>
                <a:ext cx="2063073" cy="1543039"/>
              </a:xfrm>
              <a:prstGeom prst="cloudCallout">
                <a:avLst>
                  <a:gd name="adj1" fmla="val -59242"/>
                  <a:gd name="adj2" fmla="val 4464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86033" name="矩形 12"/>
              <p:cNvSpPr>
                <a:spLocks noChangeArrowheads="1"/>
              </p:cNvSpPr>
              <p:nvPr/>
            </p:nvSpPr>
            <p:spPr bwMode="auto">
              <a:xfrm>
                <a:off x="7056539" y="4779966"/>
                <a:ext cx="1369229" cy="683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>
                    <a:latin typeface="黑体" pitchFamily="49" charset="-122"/>
                    <a:ea typeface="黑体" pitchFamily="49" charset="-122"/>
                  </a:rPr>
                  <a:t>“砍头不要紧</a:t>
                </a:r>
                <a:endParaRPr lang="en-US" altLang="zh-CN" sz="1600">
                  <a:latin typeface="黑体" pitchFamily="49" charset="-122"/>
                  <a:ea typeface="黑体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600">
                    <a:latin typeface="黑体" pitchFamily="49" charset="-122"/>
                    <a:ea typeface="黑体" pitchFamily="49" charset="-122"/>
                  </a:rPr>
                  <a:t>只要主义真”</a:t>
                </a: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638711" y="5958530"/>
              <a:ext cx="1169220" cy="369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——</a:t>
              </a:r>
              <a:r>
                <a:rPr lang="zh-CN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夏明翰</a:t>
              </a:r>
              <a:endParaRPr lang="zh-CN" altLang="en-US" sz="1800" dirty="0">
                <a:latin typeface="+mn-lt"/>
                <a:ea typeface="+mn-ea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339752" y="404664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坚定理想信念不动摇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2000251"/>
            <a:ext cx="235585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中国共产党</a:t>
            </a:r>
            <a:endParaRPr lang="en-US" altLang="zh-CN" sz="1800" b="1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3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Communist Party of China</a:t>
            </a:r>
            <a:endParaRPr lang="zh-CN" altLang="en-US" sz="180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2484438" y="2180167"/>
            <a:ext cx="6145212" cy="956733"/>
            <a:chOff x="2987824" y="1772841"/>
            <a:chExt cx="6145378" cy="720055"/>
          </a:xfrm>
        </p:grpSpPr>
        <p:grpSp>
          <p:nvGrpSpPr>
            <p:cNvPr id="4" name="组合 3"/>
            <p:cNvGrpSpPr>
              <a:grpSpLocks/>
            </p:cNvGrpSpPr>
            <p:nvPr/>
          </p:nvGrpSpPr>
          <p:grpSpPr bwMode="auto">
            <a:xfrm>
              <a:off x="2987824" y="1772841"/>
              <a:ext cx="6145378" cy="720055"/>
              <a:chOff x="2987824" y="1844824"/>
              <a:chExt cx="6145378" cy="72005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987824" y="1849604"/>
                <a:ext cx="6145378" cy="504994"/>
              </a:xfrm>
              <a:prstGeom prst="rect">
                <a:avLst/>
              </a:prstGeom>
              <a:noFill/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grpSp>
            <p:nvGrpSpPr>
              <p:cNvPr id="6" name="组合 5"/>
              <p:cNvGrpSpPr>
                <a:grpSpLocks/>
              </p:cNvGrpSpPr>
              <p:nvPr/>
            </p:nvGrpSpPr>
            <p:grpSpPr bwMode="auto">
              <a:xfrm>
                <a:off x="3131834" y="1844824"/>
                <a:ext cx="495662" cy="720055"/>
                <a:chOff x="3381394" y="1844824"/>
                <a:chExt cx="495662" cy="720055"/>
              </a:xfrm>
            </p:grpSpPr>
            <p:grpSp>
              <p:nvGrpSpPr>
                <p:cNvPr id="7" name="组合 6"/>
                <p:cNvGrpSpPr>
                  <a:grpSpLocks/>
                </p:cNvGrpSpPr>
                <p:nvPr/>
              </p:nvGrpSpPr>
              <p:grpSpPr bwMode="auto">
                <a:xfrm>
                  <a:off x="3419872" y="1862176"/>
                  <a:ext cx="432048" cy="702703"/>
                  <a:chOff x="3707904" y="3041084"/>
                  <a:chExt cx="540000" cy="891942"/>
                </a:xfrm>
              </p:grpSpPr>
              <p:sp>
                <p:nvSpPr>
                  <p:cNvPr id="9" name="矩形 8"/>
                  <p:cNvSpPr/>
                  <p:nvPr/>
                </p:nvSpPr>
                <p:spPr>
                  <a:xfrm>
                    <a:off x="3708003" y="3041302"/>
                    <a:ext cx="539704" cy="86746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dirty="0"/>
                  </a:p>
                </p:txBody>
              </p:sp>
              <p:sp>
                <p:nvSpPr>
                  <p:cNvPr id="10" name="等腰三角形 9"/>
                  <p:cNvSpPr/>
                  <p:nvPr/>
                </p:nvSpPr>
                <p:spPr>
                  <a:xfrm>
                    <a:off x="3708003" y="3658027"/>
                    <a:ext cx="539704" cy="274999"/>
                  </a:xfrm>
                  <a:prstGeom prst="triangle">
                    <a:avLst/>
                  </a:prstGeom>
                  <a:blipFill dpi="0" rotWithShape="1">
                    <a:blip r:embed="rId2" cstate="print">
                      <a:extLst>
                        <a:ext uri="{28A0092B-C50C-407E-A947-70E740481C1C}"/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/>
                  </a:p>
                </p:txBody>
              </p:sp>
            </p:grpSp>
            <p:sp>
              <p:nvSpPr>
                <p:cNvPr id="55317" name="矩形 7"/>
                <p:cNvSpPr>
                  <a:spLocks noChangeArrowheads="1"/>
                </p:cNvSpPr>
                <p:nvPr/>
              </p:nvSpPr>
              <p:spPr bwMode="auto">
                <a:xfrm>
                  <a:off x="3381394" y="1844824"/>
                  <a:ext cx="495662" cy="347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 b="1">
                      <a:solidFill>
                        <a:schemeClr val="bg1"/>
                      </a:solidFill>
                      <a:latin typeface="Calibri" pitchFamily="34" charset="0"/>
                    </a:rPr>
                    <a:t>01</a:t>
                  </a:r>
                  <a:endParaRPr lang="zh-CN" altLang="en-US" sz="2400" b="1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1" name="矩形 10"/>
            <p:cNvSpPr/>
            <p:nvPr/>
          </p:nvSpPr>
          <p:spPr>
            <a:xfrm>
              <a:off x="3786358" y="1785585"/>
              <a:ext cx="4493659" cy="393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中国共产党</a:t>
              </a:r>
              <a:r>
                <a:rPr lang="en-US" altLang="zh-C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95</a:t>
              </a:r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年的丰功伟绩</a:t>
              </a:r>
            </a:p>
          </p:txBody>
        </p:sp>
      </p:grpSp>
      <p:grpSp>
        <p:nvGrpSpPr>
          <p:cNvPr id="8" name="组合 12"/>
          <p:cNvGrpSpPr>
            <a:grpSpLocks/>
          </p:cNvGrpSpPr>
          <p:nvPr/>
        </p:nvGrpSpPr>
        <p:grpSpPr bwMode="auto">
          <a:xfrm>
            <a:off x="2484438" y="3429000"/>
            <a:ext cx="6189731" cy="1111251"/>
            <a:chOff x="2987824" y="1772841"/>
            <a:chExt cx="6189794" cy="720055"/>
          </a:xfrm>
        </p:grpSpPr>
        <p:grpSp>
          <p:nvGrpSpPr>
            <p:cNvPr id="12" name="组合 3"/>
            <p:cNvGrpSpPr>
              <a:grpSpLocks/>
            </p:cNvGrpSpPr>
            <p:nvPr/>
          </p:nvGrpSpPr>
          <p:grpSpPr bwMode="auto">
            <a:xfrm>
              <a:off x="2987824" y="1772841"/>
              <a:ext cx="6145275" cy="720055"/>
              <a:chOff x="2987824" y="1844824"/>
              <a:chExt cx="6145275" cy="72005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987824" y="1850310"/>
                <a:ext cx="6145275" cy="504724"/>
              </a:xfrm>
              <a:prstGeom prst="rect">
                <a:avLst/>
              </a:prstGeom>
              <a:noFill/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grpSp>
            <p:nvGrpSpPr>
              <p:cNvPr id="13" name="组合 16"/>
              <p:cNvGrpSpPr>
                <a:grpSpLocks/>
              </p:cNvGrpSpPr>
              <p:nvPr/>
            </p:nvGrpSpPr>
            <p:grpSpPr bwMode="auto">
              <a:xfrm>
                <a:off x="3131838" y="1844824"/>
                <a:ext cx="495654" cy="720055"/>
                <a:chOff x="3381398" y="1844824"/>
                <a:chExt cx="495654" cy="720055"/>
              </a:xfrm>
            </p:grpSpPr>
            <p:grpSp>
              <p:nvGrpSpPr>
                <p:cNvPr id="14" name="组合 17"/>
                <p:cNvGrpSpPr>
                  <a:grpSpLocks/>
                </p:cNvGrpSpPr>
                <p:nvPr/>
              </p:nvGrpSpPr>
              <p:grpSpPr bwMode="auto">
                <a:xfrm>
                  <a:off x="3419872" y="1862176"/>
                  <a:ext cx="432048" cy="702703"/>
                  <a:chOff x="3707904" y="3041084"/>
                  <a:chExt cx="540000" cy="891942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3707998" y="3041692"/>
                    <a:ext cx="539695" cy="866962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dirty="0"/>
                  </a:p>
                </p:txBody>
              </p:sp>
              <p:sp>
                <p:nvSpPr>
                  <p:cNvPr id="21" name="等腰三角形 20"/>
                  <p:cNvSpPr/>
                  <p:nvPr/>
                </p:nvSpPr>
                <p:spPr>
                  <a:xfrm>
                    <a:off x="3707998" y="3659706"/>
                    <a:ext cx="539695" cy="273320"/>
                  </a:xfrm>
                  <a:prstGeom prst="triangle">
                    <a:avLst/>
                  </a:prstGeom>
                  <a:blipFill dpi="0" rotWithShape="1">
                    <a:blip r:embed="rId3" cstate="print">
                      <a:extLst>
                        <a:ext uri="{28A0092B-C50C-407E-A947-70E740481C1C}"/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/>
                  </a:p>
                </p:txBody>
              </p:sp>
            </p:grpSp>
            <p:sp>
              <p:nvSpPr>
                <p:cNvPr id="55309" name="矩形 18"/>
                <p:cNvSpPr>
                  <a:spLocks noChangeArrowheads="1"/>
                </p:cNvSpPr>
                <p:nvPr/>
              </p:nvSpPr>
              <p:spPr bwMode="auto">
                <a:xfrm>
                  <a:off x="3381398" y="1844824"/>
                  <a:ext cx="495654" cy="299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 b="1">
                      <a:solidFill>
                        <a:schemeClr val="bg1"/>
                      </a:solidFill>
                      <a:latin typeface="Calibri" pitchFamily="34" charset="0"/>
                    </a:rPr>
                    <a:t>02</a:t>
                  </a:r>
                  <a:endParaRPr lang="zh-CN" altLang="en-US" sz="2400" b="1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5" name="矩形 14"/>
            <p:cNvSpPr/>
            <p:nvPr/>
          </p:nvSpPr>
          <p:spPr>
            <a:xfrm>
              <a:off x="3786344" y="1786556"/>
              <a:ext cx="5391274" cy="339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中国共产党：不忘初心 继续前进</a:t>
              </a:r>
            </a:p>
          </p:txBody>
        </p:sp>
      </p:grpSp>
      <p:pic>
        <p:nvPicPr>
          <p:cNvPr id="23" name="图片 22" descr="QQ截图20160731172656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3638" y="4997451"/>
            <a:ext cx="50673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>
            <a:hlinkClick r:id="rId4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065"/>
          <a:stretch>
            <a:fillRect/>
          </a:stretch>
        </p:blipFill>
        <p:spPr bwMode="auto">
          <a:xfrm>
            <a:off x="1055688" y="4256617"/>
            <a:ext cx="1301750" cy="13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908175" y="4389967"/>
            <a:ext cx="155844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latin typeface="Calibri" pitchFamily="34" charset="0"/>
              </a:rPr>
              <a:t>    视频资料：</a:t>
            </a:r>
            <a:endParaRPr lang="zh-CN" altLang="en-US" sz="1800">
              <a:latin typeface="Calibri" pitchFamily="34" charset="0"/>
            </a:endParaRPr>
          </a:p>
        </p:txBody>
      </p: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2843214" y="645585"/>
            <a:ext cx="3457575" cy="1043516"/>
            <a:chOff x="0" y="0"/>
            <a:chExt cx="1776" cy="629"/>
          </a:xfrm>
        </p:grpSpPr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0" y="0"/>
              <a:ext cx="1776" cy="629"/>
              <a:chOff x="0" y="0"/>
              <a:chExt cx="1889" cy="1009"/>
            </a:xfrm>
          </p:grpSpPr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0" y="90"/>
                <a:ext cx="1889" cy="919"/>
                <a:chOff x="0" y="0"/>
                <a:chExt cx="1926" cy="937"/>
              </a:xfrm>
            </p:grpSpPr>
            <p:sp>
              <p:nvSpPr>
                <p:cNvPr id="55324" name="Oval 28"/>
                <p:cNvSpPr>
                  <a:spLocks noChangeArrowheads="1"/>
                </p:cNvSpPr>
                <p:nvPr/>
              </p:nvSpPr>
              <p:spPr bwMode="auto">
                <a:xfrm>
                  <a:off x="21" y="30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5325" name="Oval 2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05" cy="907"/>
                </a:xfrm>
                <a:prstGeom prst="ellipse">
                  <a:avLst/>
                </a:prstGeom>
                <a:solidFill>
                  <a:srgbClr val="FF7C8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5326" name="Oval 30"/>
              <p:cNvSpPr>
                <a:spLocks noChangeArrowheads="1"/>
              </p:cNvSpPr>
              <p:nvPr/>
            </p:nvSpPr>
            <p:spPr bwMode="auto">
              <a:xfrm>
                <a:off x="89" y="0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BBE0E3">
                      <a:gamma/>
                      <a:shade val="46275"/>
                      <a:invGamma/>
                    </a:srgbClr>
                  </a:gs>
                  <a:gs pos="100000">
                    <a:srgbClr val="BBE0E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5327" name="Oval 31"/>
              <p:cNvSpPr>
                <a:spLocks noChangeArrowheads="1"/>
              </p:cNvSpPr>
              <p:nvPr/>
            </p:nvSpPr>
            <p:spPr bwMode="auto">
              <a:xfrm>
                <a:off x="111" y="5"/>
                <a:ext cx="1650" cy="824"/>
              </a:xfrm>
              <a:prstGeom prst="ellipse">
                <a:avLst/>
              </a:prstGeom>
              <a:solidFill>
                <a:srgbClr val="00FFFE">
                  <a:alpha val="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5328" name="Oval 32"/>
              <p:cNvSpPr>
                <a:spLocks noChangeArrowheads="1"/>
              </p:cNvSpPr>
              <p:nvPr/>
            </p:nvSpPr>
            <p:spPr bwMode="auto">
              <a:xfrm>
                <a:off x="128" y="13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BBE0E3">
                      <a:gamma/>
                      <a:shade val="79216"/>
                      <a:invGamma/>
                    </a:srgbClr>
                  </a:gs>
                  <a:gs pos="100000">
                    <a:srgbClr val="BBE0E3">
                      <a:alpha val="4800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5329" name="Oval 33"/>
              <p:cNvSpPr>
                <a:spLocks noChangeArrowheads="1"/>
              </p:cNvSpPr>
              <p:nvPr/>
            </p:nvSpPr>
            <p:spPr bwMode="auto">
              <a:xfrm>
                <a:off x="211" y="30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BBE0E3">
                      <a:gamma/>
                      <a:tint val="0"/>
                      <a:invGamma/>
                    </a:srgbClr>
                  </a:gs>
                  <a:gs pos="100000">
                    <a:srgbClr val="BBE0E3">
                      <a:alpha val="37999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5330" name="Rectangle 34"/>
            <p:cNvSpPr>
              <a:spLocks noChangeArrowheads="1"/>
            </p:cNvSpPr>
            <p:nvPr/>
          </p:nvSpPr>
          <p:spPr bwMode="auto">
            <a:xfrm>
              <a:off x="324" y="17"/>
              <a:ext cx="1225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endParaRPr lang="zh-CN" altLang="en-US" sz="2800" b="1">
                <a:latin typeface="Calibri" pitchFamily="34" charset="0"/>
                <a:ea typeface="楷体_GB2312"/>
                <a:cs typeface="楷体_GB2312"/>
              </a:endParaRPr>
            </a:p>
          </p:txBody>
        </p:sp>
      </p:grpSp>
      <p:sp>
        <p:nvSpPr>
          <p:cNvPr id="55331" name="WordArt 35"/>
          <p:cNvSpPr>
            <a:spLocks noChangeArrowheads="1" noChangeShapeType="1" noTextEdit="1"/>
          </p:cNvSpPr>
          <p:nvPr/>
        </p:nvSpPr>
        <p:spPr bwMode="auto">
          <a:xfrm>
            <a:off x="3708400" y="836084"/>
            <a:ext cx="1728788" cy="5058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宋体"/>
                <a:ea typeface="宋体"/>
              </a:rPr>
              <a:t>教学内容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/>
            </a:extLst>
          </a:blip>
          <a:srcRect l="16712" r="17679"/>
          <a:stretch/>
        </p:blipFill>
        <p:spPr>
          <a:xfrm>
            <a:off x="1173324" y="2143117"/>
            <a:ext cx="684000" cy="107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/>
            </a:extLst>
          </a:blip>
          <a:srcRect l="22299" r="25501"/>
          <a:stretch/>
        </p:blipFill>
        <p:spPr>
          <a:xfrm>
            <a:off x="2000200" y="2143116"/>
            <a:ext cx="684000" cy="10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/>
            </a:extLst>
          </a:blip>
          <a:srcRect l="16930" r="21472"/>
          <a:stretch/>
        </p:blipFill>
        <p:spPr>
          <a:xfrm>
            <a:off x="2786018" y="2143117"/>
            <a:ext cx="684000" cy="10704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49650" y="2413000"/>
            <a:ext cx="86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Calibri" pitchFamily="34" charset="0"/>
              </a:rPr>
              <a:t>……</a:t>
            </a:r>
            <a:endParaRPr lang="zh-CN" altLang="en-US" sz="3200" b="1">
              <a:latin typeface="Calibri" pitchFamily="34" charset="0"/>
            </a:endParaRPr>
          </a:p>
        </p:txBody>
      </p:sp>
      <p:grpSp>
        <p:nvGrpSpPr>
          <p:cNvPr id="2" name="组合 50"/>
          <p:cNvGrpSpPr>
            <a:grpSpLocks/>
          </p:cNvGrpSpPr>
          <p:nvPr/>
        </p:nvGrpSpPr>
        <p:grpSpPr bwMode="auto">
          <a:xfrm>
            <a:off x="357188" y="1274234"/>
            <a:ext cx="3857625" cy="630767"/>
            <a:chOff x="5072066" y="1428736"/>
            <a:chExt cx="3857652" cy="631338"/>
          </a:xfrm>
        </p:grpSpPr>
        <p:pic>
          <p:nvPicPr>
            <p:cNvPr id="87072" name="图片 9" descr="5698746_123803031000_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1428736"/>
              <a:ext cx="844531" cy="63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组合 49"/>
            <p:cNvGrpSpPr>
              <a:grpSpLocks/>
            </p:cNvGrpSpPr>
            <p:nvPr/>
          </p:nvGrpSpPr>
          <p:grpSpPr bwMode="auto">
            <a:xfrm>
              <a:off x="5572132" y="1440945"/>
              <a:ext cx="3357586" cy="619129"/>
              <a:chOff x="5572132" y="1440945"/>
              <a:chExt cx="3357586" cy="619129"/>
            </a:xfrm>
          </p:grpSpPr>
          <p:sp>
            <p:nvSpPr>
              <p:cNvPr id="87074" name="TextBox 11"/>
              <p:cNvSpPr txBox="1">
                <a:spLocks noChangeArrowheads="1"/>
              </p:cNvSpPr>
              <p:nvPr/>
            </p:nvSpPr>
            <p:spPr bwMode="auto">
              <a:xfrm>
                <a:off x="5572132" y="1440945"/>
                <a:ext cx="3357586" cy="462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缺“钙”</a:t>
                </a:r>
                <a:r>
                  <a:rPr lang="en-US" altLang="zh-CN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——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忘记初心</a:t>
                </a:r>
                <a:endParaRPr lang="zh-CN" altLang="en-US" sz="360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5730882" y="2057956"/>
                <a:ext cx="2771794" cy="211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矩形 19"/>
          <p:cNvSpPr/>
          <p:nvPr/>
        </p:nvSpPr>
        <p:spPr>
          <a:xfrm>
            <a:off x="785813" y="4715934"/>
            <a:ext cx="3357562" cy="110184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入党誓词忘记了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“初心”忘记了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…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 理想信念丧失了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…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7" name="组合 50"/>
          <p:cNvGrpSpPr>
            <a:grpSpLocks/>
          </p:cNvGrpSpPr>
          <p:nvPr/>
        </p:nvGrpSpPr>
        <p:grpSpPr bwMode="auto">
          <a:xfrm>
            <a:off x="4572001" y="1333501"/>
            <a:ext cx="3357563" cy="630767"/>
            <a:chOff x="5000628" y="1369430"/>
            <a:chExt cx="3357586" cy="630810"/>
          </a:xfrm>
        </p:grpSpPr>
        <p:pic>
          <p:nvPicPr>
            <p:cNvPr id="87068" name="图片 26" descr="5698746_123803031000_2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8827" y="1464682"/>
              <a:ext cx="707619" cy="52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组合 49"/>
            <p:cNvGrpSpPr>
              <a:grpSpLocks/>
            </p:cNvGrpSpPr>
            <p:nvPr/>
          </p:nvGrpSpPr>
          <p:grpSpPr bwMode="auto">
            <a:xfrm>
              <a:off x="5000628" y="1369430"/>
              <a:ext cx="3357586" cy="630810"/>
              <a:chOff x="5000628" y="1369430"/>
              <a:chExt cx="3357586" cy="630810"/>
            </a:xfrm>
          </p:grpSpPr>
          <p:sp>
            <p:nvSpPr>
              <p:cNvPr id="87070" name="TextBox 28"/>
              <p:cNvSpPr txBox="1">
                <a:spLocks noChangeArrowheads="1"/>
              </p:cNvSpPr>
              <p:nvPr/>
            </p:nvSpPr>
            <p:spPr bwMode="auto">
              <a:xfrm>
                <a:off x="5000628" y="1369430"/>
                <a:ext cx="3357586" cy="461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坚定 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理想信念</a:t>
                </a: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5773746" y="2000240"/>
                <a:ext cx="1655773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34"/>
          <p:cNvGrpSpPr>
            <a:grpSpLocks/>
          </p:cNvGrpSpPr>
          <p:nvPr/>
        </p:nvGrpSpPr>
        <p:grpSpPr bwMode="auto">
          <a:xfrm>
            <a:off x="1036638" y="3333752"/>
            <a:ext cx="3821112" cy="3143249"/>
            <a:chOff x="500034" y="3143248"/>
            <a:chExt cx="3821414" cy="3143272"/>
          </a:xfrm>
        </p:grpSpPr>
        <p:pic>
          <p:nvPicPr>
            <p:cNvPr id="87065" name="图片 31" descr="U5P2T1D227475F8DT20140225122846_副本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3143248"/>
              <a:ext cx="3821414" cy="31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矩形 32"/>
            <p:cNvSpPr/>
            <p:nvPr/>
          </p:nvSpPr>
          <p:spPr>
            <a:xfrm rot="19112097">
              <a:off x="714026" y="3579855"/>
              <a:ext cx="430921" cy="54919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理 想</a:t>
              </a:r>
            </a:p>
          </p:txBody>
        </p:sp>
        <p:sp>
          <p:nvSpPr>
            <p:cNvPr id="34" name="矩形 33"/>
            <p:cNvSpPr/>
            <p:nvPr/>
          </p:nvSpPr>
          <p:spPr>
            <a:xfrm rot="18801041">
              <a:off x="1071257" y="3294085"/>
              <a:ext cx="430890" cy="54923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信 念</a:t>
              </a:r>
            </a:p>
          </p:txBody>
        </p:sp>
      </p:grpSp>
      <p:pic>
        <p:nvPicPr>
          <p:cNvPr id="24" name="图片 23" descr="4896131936119993733_副本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B6D9F7"/>
              </a:clrFrom>
              <a:clrTo>
                <a:srgbClr val="B6D9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6775" y="1428751"/>
            <a:ext cx="3752850" cy="278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42"/>
          <p:cNvGrpSpPr>
            <a:grpSpLocks/>
          </p:cNvGrpSpPr>
          <p:nvPr/>
        </p:nvGrpSpPr>
        <p:grpSpPr bwMode="auto">
          <a:xfrm>
            <a:off x="5929314" y="3771901"/>
            <a:ext cx="1976589" cy="830997"/>
            <a:chOff x="755577" y="4765416"/>
            <a:chExt cx="1893327" cy="830145"/>
          </a:xfrm>
        </p:grpSpPr>
        <p:sp>
          <p:nvSpPr>
            <p:cNvPr id="87063" name="矩形 43"/>
            <p:cNvSpPr>
              <a:spLocks noChangeArrowheads="1"/>
            </p:cNvSpPr>
            <p:nvPr/>
          </p:nvSpPr>
          <p:spPr bwMode="auto">
            <a:xfrm>
              <a:off x="755577" y="4986617"/>
              <a:ext cx="1555372" cy="45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b="1">
                  <a:latin typeface="Calibri" pitchFamily="34" charset="0"/>
                </a:rPr>
                <a:t>缩小收入差距</a:t>
              </a:r>
            </a:p>
          </p:txBody>
        </p:sp>
        <p:sp>
          <p:nvSpPr>
            <p:cNvPr id="87064" name="矩形 44"/>
            <p:cNvSpPr>
              <a:spLocks noChangeArrowheads="1"/>
            </p:cNvSpPr>
            <p:nvPr/>
          </p:nvSpPr>
          <p:spPr bwMode="auto">
            <a:xfrm>
              <a:off x="2174134" y="4765416"/>
              <a:ext cx="474770" cy="83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48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sz="4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2" name="组合 45"/>
          <p:cNvGrpSpPr>
            <a:grpSpLocks/>
          </p:cNvGrpSpPr>
          <p:nvPr/>
        </p:nvGrpSpPr>
        <p:grpSpPr bwMode="auto">
          <a:xfrm>
            <a:off x="6877051" y="3246967"/>
            <a:ext cx="1959110" cy="830997"/>
            <a:chOff x="755577" y="4765416"/>
            <a:chExt cx="1876512" cy="831732"/>
          </a:xfrm>
        </p:grpSpPr>
        <p:sp>
          <p:nvSpPr>
            <p:cNvPr id="87061" name="矩形 46"/>
            <p:cNvSpPr>
              <a:spLocks noChangeArrowheads="1"/>
            </p:cNvSpPr>
            <p:nvPr/>
          </p:nvSpPr>
          <p:spPr bwMode="auto">
            <a:xfrm>
              <a:off x="755577" y="4986617"/>
              <a:ext cx="1555372" cy="45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b="1">
                  <a:latin typeface="Calibri" pitchFamily="34" charset="0"/>
                </a:rPr>
                <a:t>打扶贫攻坚战</a:t>
              </a:r>
            </a:p>
          </p:txBody>
        </p:sp>
        <p:sp>
          <p:nvSpPr>
            <p:cNvPr id="87062" name="矩形 47"/>
            <p:cNvSpPr>
              <a:spLocks noChangeArrowheads="1"/>
            </p:cNvSpPr>
            <p:nvPr/>
          </p:nvSpPr>
          <p:spPr bwMode="auto">
            <a:xfrm>
              <a:off x="2157337" y="4765416"/>
              <a:ext cx="474752" cy="8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48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sz="4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4" name="组合 48"/>
          <p:cNvGrpSpPr>
            <a:grpSpLocks/>
          </p:cNvGrpSpPr>
          <p:nvPr/>
        </p:nvGrpSpPr>
        <p:grpSpPr bwMode="auto">
          <a:xfrm>
            <a:off x="5000625" y="4317999"/>
            <a:ext cx="1981266" cy="975260"/>
            <a:chOff x="755577" y="4823980"/>
            <a:chExt cx="1897474" cy="974706"/>
          </a:xfrm>
        </p:grpSpPr>
        <p:sp>
          <p:nvSpPr>
            <p:cNvPr id="87059" name="矩形 49"/>
            <p:cNvSpPr>
              <a:spLocks noChangeArrowheads="1"/>
            </p:cNvSpPr>
            <p:nvPr/>
          </p:nvSpPr>
          <p:spPr bwMode="auto">
            <a:xfrm>
              <a:off x="755577" y="4986617"/>
              <a:ext cx="1555372" cy="812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b="1">
                  <a:latin typeface="Calibri" pitchFamily="34" charset="0"/>
                </a:rPr>
                <a:t>建立健全社会保障体系</a:t>
              </a:r>
            </a:p>
          </p:txBody>
        </p:sp>
        <p:sp>
          <p:nvSpPr>
            <p:cNvPr id="87060" name="矩形 50"/>
            <p:cNvSpPr>
              <a:spLocks noChangeArrowheads="1"/>
            </p:cNvSpPr>
            <p:nvPr/>
          </p:nvSpPr>
          <p:spPr bwMode="auto">
            <a:xfrm>
              <a:off x="2178364" y="4823980"/>
              <a:ext cx="474687" cy="83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48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sz="4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5" name="组合 61"/>
          <p:cNvGrpSpPr>
            <a:grpSpLocks/>
          </p:cNvGrpSpPr>
          <p:nvPr/>
        </p:nvGrpSpPr>
        <p:grpSpPr bwMode="auto">
          <a:xfrm>
            <a:off x="6143626" y="4174067"/>
            <a:ext cx="2500313" cy="1073151"/>
            <a:chOff x="6143636" y="4214818"/>
            <a:chExt cx="2500330" cy="1071570"/>
          </a:xfrm>
        </p:grpSpPr>
        <p:cxnSp>
          <p:nvCxnSpPr>
            <p:cNvPr id="53" name="肘形连接符 52"/>
            <p:cNvCxnSpPr/>
            <p:nvPr/>
          </p:nvCxnSpPr>
          <p:spPr>
            <a:xfrm flipV="1">
              <a:off x="7072330" y="4214818"/>
              <a:ext cx="1571636" cy="429051"/>
            </a:xfrm>
            <a:prstGeom prst="bentConnector3">
              <a:avLst>
                <a:gd name="adj1" fmla="val 56089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肘形连接符 56"/>
            <p:cNvCxnSpPr/>
            <p:nvPr/>
          </p:nvCxnSpPr>
          <p:spPr>
            <a:xfrm rot="10800000" flipV="1">
              <a:off x="6143636" y="4643869"/>
              <a:ext cx="1071570" cy="642519"/>
            </a:xfrm>
            <a:prstGeom prst="bentConnector3">
              <a:avLst>
                <a:gd name="adj1" fmla="val 14279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矩形 62"/>
          <p:cNvSpPr/>
          <p:nvPr/>
        </p:nvSpPr>
        <p:spPr>
          <a:xfrm>
            <a:off x="5813425" y="5448300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让老百姓逐步地过上好日子</a:t>
            </a:r>
          </a:p>
        </p:txBody>
      </p:sp>
      <p:sp>
        <p:nvSpPr>
          <p:cNvPr id="64" name="矩形 63"/>
          <p:cNvSpPr/>
          <p:nvPr/>
        </p:nvSpPr>
        <p:spPr>
          <a:xfrm>
            <a:off x="5238751" y="5888567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让老百姓信共产主义</a:t>
            </a:r>
          </a:p>
        </p:txBody>
      </p:sp>
      <p:sp>
        <p:nvSpPr>
          <p:cNvPr id="36" name="矩形 35"/>
          <p:cNvSpPr/>
          <p:nvPr/>
        </p:nvSpPr>
        <p:spPr>
          <a:xfrm>
            <a:off x="2339975" y="645585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坚定理想信念不动摇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63" grpId="0"/>
      <p:bldP spid="64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642938" y="4938183"/>
            <a:ext cx="5286375" cy="1443567"/>
            <a:chOff x="357158" y="1429493"/>
            <a:chExt cx="5286412" cy="1118340"/>
          </a:xfrm>
        </p:grpSpPr>
        <p:sp>
          <p:nvSpPr>
            <p:cNvPr id="88118" name="Rectangle 1"/>
            <p:cNvSpPr>
              <a:spLocks noChangeArrowheads="1"/>
            </p:cNvSpPr>
            <p:nvPr/>
          </p:nvSpPr>
          <p:spPr bwMode="auto">
            <a:xfrm>
              <a:off x="357158" y="1504034"/>
              <a:ext cx="5286412" cy="92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zh-CN" altLang="en-US" sz="1600" b="1">
                  <a:latin typeface="Calibri" pitchFamily="34" charset="0"/>
                </a:rPr>
                <a:t> 坚持中国特色社会主义</a:t>
              </a:r>
              <a:r>
                <a:rPr lang="zh-CN" altLang="en-US" sz="1600" b="1">
                  <a:solidFill>
                    <a:srgbClr val="C00000"/>
                  </a:solidFill>
                  <a:latin typeface="Calibri" pitchFamily="34" charset="0"/>
                </a:rPr>
                <a:t>道路、理论、制度、文化自信</a:t>
              </a:r>
              <a:endParaRPr lang="en-US" altLang="zh-CN" sz="1600" b="1">
                <a:solidFill>
                  <a:srgbClr val="C00000"/>
                </a:solidFill>
                <a:latin typeface="Calibri" pitchFamily="34" charset="0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zh-CN" altLang="en-US" sz="1600" b="1">
                  <a:latin typeface="Calibri" pitchFamily="34" charset="0"/>
                </a:rPr>
                <a:t> 坚持</a:t>
              </a:r>
              <a:r>
                <a:rPr lang="zh-CN" altLang="en-US" sz="1600" b="1">
                  <a:solidFill>
                    <a:srgbClr val="C00000"/>
                  </a:solidFill>
                  <a:latin typeface="Calibri" pitchFamily="34" charset="0"/>
                </a:rPr>
                <a:t>党的基本路线不动摇</a:t>
              </a:r>
              <a:endParaRPr lang="en-US" altLang="zh-CN" sz="1600" b="1">
                <a:solidFill>
                  <a:srgbClr val="C00000"/>
                </a:solidFill>
                <a:latin typeface="Calibri" pitchFamily="34" charset="0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zh-CN" altLang="en-US" sz="1600" b="1">
                  <a:latin typeface="Calibri" pitchFamily="34" charset="0"/>
                </a:rPr>
                <a:t> 不断把</a:t>
              </a:r>
              <a:r>
                <a:rPr lang="zh-CN" altLang="en-US" sz="1600" b="1">
                  <a:solidFill>
                    <a:srgbClr val="C00000"/>
                  </a:solidFill>
                  <a:latin typeface="Calibri" pitchFamily="34" charset="0"/>
                </a:rPr>
                <a:t>中国特色社会主义伟大事业</a:t>
              </a:r>
              <a:r>
                <a:rPr lang="zh-CN" altLang="en-US" sz="1600" b="1">
                  <a:latin typeface="Calibri" pitchFamily="34" charset="0"/>
                </a:rPr>
                <a:t>推向前进</a:t>
              </a:r>
              <a:endParaRPr lang="zh-CN" altLang="en-US" sz="1700"/>
            </a:p>
          </p:txBody>
        </p:sp>
        <p:sp>
          <p:nvSpPr>
            <p:cNvPr id="4" name="矩形 3"/>
            <p:cNvSpPr/>
            <p:nvPr/>
          </p:nvSpPr>
          <p:spPr>
            <a:xfrm>
              <a:off x="357158" y="1429493"/>
              <a:ext cx="5286412" cy="111834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grpSp>
        <p:nvGrpSpPr>
          <p:cNvPr id="3" name="组合 38"/>
          <p:cNvGrpSpPr>
            <a:grpSpLocks/>
          </p:cNvGrpSpPr>
          <p:nvPr/>
        </p:nvGrpSpPr>
        <p:grpSpPr bwMode="auto">
          <a:xfrm>
            <a:off x="142876" y="2468033"/>
            <a:ext cx="5872163" cy="2305051"/>
            <a:chOff x="699947" y="1000108"/>
            <a:chExt cx="6015193" cy="2304256"/>
          </a:xfrm>
        </p:grpSpPr>
        <p:grpSp>
          <p:nvGrpSpPr>
            <p:cNvPr id="5" name="组合 36"/>
            <p:cNvGrpSpPr>
              <a:grpSpLocks/>
            </p:cNvGrpSpPr>
            <p:nvPr/>
          </p:nvGrpSpPr>
          <p:grpSpPr bwMode="auto">
            <a:xfrm>
              <a:off x="1034639" y="1000108"/>
              <a:ext cx="5680501" cy="2304256"/>
              <a:chOff x="891763" y="1000108"/>
              <a:chExt cx="5680501" cy="2304256"/>
            </a:xfrm>
          </p:grpSpPr>
          <p:grpSp>
            <p:nvGrpSpPr>
              <p:cNvPr id="6" name="组合 5"/>
              <p:cNvGrpSpPr>
                <a:grpSpLocks/>
              </p:cNvGrpSpPr>
              <p:nvPr/>
            </p:nvGrpSpPr>
            <p:grpSpPr bwMode="auto">
              <a:xfrm>
                <a:off x="891763" y="1000108"/>
                <a:ext cx="5680501" cy="2304256"/>
                <a:chOff x="2707923" y="908720"/>
                <a:chExt cx="5680501" cy="2304256"/>
              </a:xfrm>
            </p:grpSpPr>
            <p:pic>
              <p:nvPicPr>
                <p:cNvPr id="88092" name="图片 6" descr="QQ截图20160111100352_副本.pn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092280" y="908720"/>
                  <a:ext cx="1296144" cy="2304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7" name="组合 57"/>
                <p:cNvGrpSpPr>
                  <a:grpSpLocks/>
                </p:cNvGrpSpPr>
                <p:nvPr/>
              </p:nvGrpSpPr>
              <p:grpSpPr bwMode="auto">
                <a:xfrm>
                  <a:off x="2707923" y="1316766"/>
                  <a:ext cx="4852903" cy="1288823"/>
                  <a:chOff x="2987824" y="1172750"/>
                  <a:chExt cx="4852903" cy="1288823"/>
                </a:xfrm>
              </p:grpSpPr>
              <p:grpSp>
                <p:nvGrpSpPr>
                  <p:cNvPr id="8" name="组合 50"/>
                  <p:cNvGrpSpPr>
                    <a:grpSpLocks/>
                  </p:cNvGrpSpPr>
                  <p:nvPr/>
                </p:nvGrpSpPr>
                <p:grpSpPr bwMode="auto">
                  <a:xfrm>
                    <a:off x="2987824" y="1172750"/>
                    <a:ext cx="4464480" cy="1032098"/>
                    <a:chOff x="3203848" y="1172750"/>
                    <a:chExt cx="4464480" cy="1032098"/>
                  </a:xfrm>
                </p:grpSpPr>
                <p:sp>
                  <p:nvSpPr>
                    <p:cNvPr id="27" name="矩形 26"/>
                    <p:cNvSpPr/>
                    <p:nvPr/>
                  </p:nvSpPr>
                  <p:spPr>
                    <a:xfrm>
                      <a:off x="3275697" y="1173081"/>
                      <a:ext cx="4325605" cy="931012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/>
                    </a:p>
                  </p:txBody>
                </p:sp>
                <p:cxnSp>
                  <p:nvCxnSpPr>
                    <p:cNvPr id="28" name="直接连接符 27"/>
                    <p:cNvCxnSpPr/>
                    <p:nvPr/>
                  </p:nvCxnSpPr>
                  <p:spPr>
                    <a:xfrm>
                      <a:off x="3275697" y="1196355"/>
                      <a:ext cx="0" cy="931012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直接连接符 28"/>
                    <p:cNvCxnSpPr/>
                    <p:nvPr/>
                  </p:nvCxnSpPr>
                  <p:spPr>
                    <a:xfrm>
                      <a:off x="7601302" y="1196355"/>
                      <a:ext cx="0" cy="931012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直接连接符 29"/>
                    <p:cNvCxnSpPr/>
                    <p:nvPr/>
                  </p:nvCxnSpPr>
                  <p:spPr>
                    <a:xfrm>
                      <a:off x="3277324" y="2127367"/>
                      <a:ext cx="4323978" cy="0"/>
                    </a:xfrm>
                    <a:prstGeom prst="line">
                      <a:avLst/>
                    </a:prstGeom>
                    <a:ln w="76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" name="椭圆 30"/>
                    <p:cNvSpPr/>
                    <p:nvPr/>
                  </p:nvSpPr>
                  <p:spPr>
                    <a:xfrm>
                      <a:off x="3204146" y="2055425"/>
                      <a:ext cx="144729" cy="1438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/>
                    </a:p>
                  </p:txBody>
                </p:sp>
                <p:sp>
                  <p:nvSpPr>
                    <p:cNvPr id="32" name="椭圆 31"/>
                    <p:cNvSpPr/>
                    <p:nvPr/>
                  </p:nvSpPr>
                  <p:spPr>
                    <a:xfrm>
                      <a:off x="7528125" y="2055425"/>
                      <a:ext cx="144728" cy="1438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/>
                    </a:p>
                  </p:txBody>
                </p:sp>
                <p:sp>
                  <p:nvSpPr>
                    <p:cNvPr id="33" name="椭圆 32"/>
                    <p:cNvSpPr/>
                    <p:nvPr/>
                  </p:nvSpPr>
                  <p:spPr>
                    <a:xfrm>
                      <a:off x="5887322" y="2055425"/>
                      <a:ext cx="144729" cy="1438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/>
                    </a:p>
                  </p:txBody>
                </p:sp>
                <p:sp>
                  <p:nvSpPr>
                    <p:cNvPr id="34" name="椭圆 33"/>
                    <p:cNvSpPr/>
                    <p:nvPr/>
                  </p:nvSpPr>
                  <p:spPr>
                    <a:xfrm>
                      <a:off x="4979921" y="2055425"/>
                      <a:ext cx="144729" cy="1438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/>
                    </a:p>
                  </p:txBody>
                </p:sp>
                <p:sp>
                  <p:nvSpPr>
                    <p:cNvPr id="35" name="椭圆 34"/>
                    <p:cNvSpPr/>
                    <p:nvPr/>
                  </p:nvSpPr>
                  <p:spPr>
                    <a:xfrm>
                      <a:off x="6745938" y="2055425"/>
                      <a:ext cx="143103" cy="1438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/>
                    </a:p>
                  </p:txBody>
                </p:sp>
              </p:grpSp>
              <p:grpSp>
                <p:nvGrpSpPr>
                  <p:cNvPr id="9" name="组合 56"/>
                  <p:cNvGrpSpPr>
                    <a:grpSpLocks/>
                  </p:cNvGrpSpPr>
                  <p:nvPr/>
                </p:nvGrpSpPr>
                <p:grpSpPr bwMode="auto">
                  <a:xfrm>
                    <a:off x="3524757" y="2108324"/>
                    <a:ext cx="4315970" cy="353249"/>
                    <a:chOff x="3524757" y="2108324"/>
                    <a:chExt cx="4315970" cy="353249"/>
                  </a:xfrm>
                </p:grpSpPr>
                <p:sp>
                  <p:nvSpPr>
                    <p:cNvPr id="22" name="矩形 21"/>
                    <p:cNvSpPr/>
                    <p:nvPr/>
                  </p:nvSpPr>
                  <p:spPr>
                    <a:xfrm>
                      <a:off x="3524757" y="2108324"/>
                      <a:ext cx="819710" cy="33843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</a:rPr>
                        <a:t>1975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</a:rPr>
                        <a:t>年</a:t>
                      </a:r>
                    </a:p>
                  </p:txBody>
                </p:sp>
                <p:sp>
                  <p:nvSpPr>
                    <p:cNvPr id="23" name="矩形 22"/>
                    <p:cNvSpPr/>
                    <p:nvPr/>
                  </p:nvSpPr>
                  <p:spPr>
                    <a:xfrm>
                      <a:off x="4453299" y="2123135"/>
                      <a:ext cx="819710" cy="33843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</a:rPr>
                        <a:t>1985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</a:rPr>
                        <a:t>年</a:t>
                      </a:r>
                    </a:p>
                  </p:txBody>
                </p:sp>
                <p:sp>
                  <p:nvSpPr>
                    <p:cNvPr id="24" name="矩形 23"/>
                    <p:cNvSpPr/>
                    <p:nvPr/>
                  </p:nvSpPr>
                  <p:spPr>
                    <a:xfrm>
                      <a:off x="5367205" y="2123135"/>
                      <a:ext cx="819710" cy="33843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</a:rPr>
                        <a:t>1995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</a:rPr>
                        <a:t>年</a:t>
                      </a:r>
                    </a:p>
                  </p:txBody>
                </p:sp>
                <p:sp>
                  <p:nvSpPr>
                    <p:cNvPr id="25" name="矩形 24"/>
                    <p:cNvSpPr/>
                    <p:nvPr/>
                  </p:nvSpPr>
                  <p:spPr>
                    <a:xfrm>
                      <a:off x="6225821" y="2123135"/>
                      <a:ext cx="819710" cy="33843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</a:rPr>
                        <a:t>2005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</a:rPr>
                        <a:t>年</a:t>
                      </a:r>
                    </a:p>
                  </p:txBody>
                </p:sp>
                <p:sp>
                  <p:nvSpPr>
                    <p:cNvPr id="26" name="矩形 25"/>
                    <p:cNvSpPr/>
                    <p:nvPr/>
                  </p:nvSpPr>
                  <p:spPr>
                    <a:xfrm>
                      <a:off x="7021017" y="2123135"/>
                      <a:ext cx="819710" cy="33843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</a:rPr>
                        <a:t>2015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</a:rPr>
                        <a:t>年</a:t>
                      </a:r>
                    </a:p>
                  </p:txBody>
                </p:sp>
              </p:grpSp>
            </p:grpSp>
            <p:grpSp>
              <p:nvGrpSpPr>
                <p:cNvPr id="10" name="组合 73"/>
                <p:cNvGrpSpPr>
                  <a:grpSpLocks/>
                </p:cNvGrpSpPr>
                <p:nvPr/>
              </p:nvGrpSpPr>
              <p:grpSpPr bwMode="auto">
                <a:xfrm>
                  <a:off x="2987824" y="1321329"/>
                  <a:ext cx="4091411" cy="724680"/>
                  <a:chOff x="2987824" y="1321329"/>
                  <a:chExt cx="4091411" cy="724680"/>
                </a:xfrm>
              </p:grpSpPr>
              <p:grpSp>
                <p:nvGrpSpPr>
                  <p:cNvPr id="11" name="组合 70"/>
                  <p:cNvGrpSpPr>
                    <a:grpSpLocks/>
                  </p:cNvGrpSpPr>
                  <p:nvPr/>
                </p:nvGrpSpPr>
                <p:grpSpPr bwMode="auto">
                  <a:xfrm>
                    <a:off x="2987824" y="1484784"/>
                    <a:ext cx="1728192" cy="432048"/>
                    <a:chOff x="2987824" y="1484784"/>
                    <a:chExt cx="1728192" cy="432048"/>
                  </a:xfrm>
                </p:grpSpPr>
                <p:sp>
                  <p:nvSpPr>
                    <p:cNvPr id="15" name="流程图: 延期 14"/>
                    <p:cNvSpPr/>
                    <p:nvPr/>
                  </p:nvSpPr>
                  <p:spPr>
                    <a:xfrm flipH="1">
                      <a:off x="2987922" y="1484255"/>
                      <a:ext cx="575663" cy="431651"/>
                    </a:xfrm>
                    <a:prstGeom prst="flowChartDelay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/>
                    </a:p>
                  </p:txBody>
                </p:sp>
                <p:sp>
                  <p:nvSpPr>
                    <p:cNvPr id="16" name="流程图: 延期 15"/>
                    <p:cNvSpPr/>
                    <p:nvPr/>
                  </p:nvSpPr>
                  <p:spPr>
                    <a:xfrm>
                      <a:off x="4140875" y="1484255"/>
                      <a:ext cx="575663" cy="431651"/>
                    </a:xfrm>
                    <a:prstGeom prst="flowChartDelay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/>
                    </a:p>
                  </p:txBody>
                </p:sp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3492034" y="1484255"/>
                      <a:ext cx="720393" cy="431651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/>
                    </a:p>
                  </p:txBody>
                </p:sp>
              </p:grpSp>
              <p:sp>
                <p:nvSpPr>
                  <p:cNvPr id="88096" name="矩形 11"/>
                  <p:cNvSpPr>
                    <a:spLocks noChangeArrowheads="1"/>
                  </p:cNvSpPr>
                  <p:nvPr/>
                </p:nvSpPr>
                <p:spPr bwMode="auto">
                  <a:xfrm>
                    <a:off x="2987824" y="1506271"/>
                    <a:ext cx="1678502" cy="338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b="1"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rPr>
                      <a:t>1965</a:t>
                    </a:r>
                    <a:r>
                      <a:rPr lang="zh-CN" altLang="en-US" sz="1600" b="1"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rPr>
                      <a:t>年至</a:t>
                    </a:r>
                    <a:r>
                      <a:rPr lang="en-US" altLang="zh-CN" sz="1600" b="1"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rPr>
                      <a:t>2015</a:t>
                    </a:r>
                    <a:r>
                      <a:rPr lang="zh-CN" altLang="en-US" sz="1600" b="1"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rPr>
                      <a:t>年</a:t>
                    </a:r>
                    <a:endParaRPr lang="zh-CN" altLang="en-US" sz="1600">
                      <a:solidFill>
                        <a:schemeClr val="bg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4771829" y="1321329"/>
                    <a:ext cx="2307406" cy="33843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黑体" pitchFamily="2" charset="-122"/>
                        <a:ea typeface="黑体" pitchFamily="2" charset="-122"/>
                      </a:rPr>
                      <a:t>我国人均国内生产总值</a:t>
                    </a:r>
                  </a:p>
                </p:txBody>
              </p:sp>
              <p:sp>
                <p:nvSpPr>
                  <p:cNvPr id="88098" name="矩形 13"/>
                  <p:cNvSpPr>
                    <a:spLocks noChangeArrowheads="1"/>
                  </p:cNvSpPr>
                  <p:nvPr/>
                </p:nvSpPr>
                <p:spPr bwMode="auto">
                  <a:xfrm>
                    <a:off x="4959399" y="1676805"/>
                    <a:ext cx="1739257" cy="369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b="1">
                        <a:solidFill>
                          <a:srgbClr val="C00000"/>
                        </a:solidFill>
                        <a:latin typeface="黑体" pitchFamily="49" charset="-122"/>
                        <a:ea typeface="黑体" pitchFamily="49" charset="-122"/>
                      </a:rPr>
                      <a:t>增长超过</a:t>
                    </a:r>
                    <a:r>
                      <a:rPr lang="en-US" altLang="zh-CN" b="1">
                        <a:solidFill>
                          <a:srgbClr val="C00000"/>
                        </a:solidFill>
                        <a:latin typeface="黑体" pitchFamily="49" charset="-122"/>
                        <a:ea typeface="黑体" pitchFamily="49" charset="-122"/>
                      </a:rPr>
                      <a:t>200</a:t>
                    </a:r>
                    <a:r>
                      <a:rPr lang="zh-CN" altLang="en-US" b="1">
                        <a:solidFill>
                          <a:srgbClr val="C00000"/>
                        </a:solidFill>
                        <a:latin typeface="黑体" pitchFamily="49" charset="-122"/>
                        <a:ea typeface="黑体" pitchFamily="49" charset="-122"/>
                      </a:rPr>
                      <a:t>倍</a:t>
                    </a:r>
                  </a:p>
                </p:txBody>
              </p:sp>
            </p:grpSp>
          </p:grpSp>
          <p:sp>
            <p:nvSpPr>
              <p:cNvPr id="36" name="椭圆 35"/>
              <p:cNvSpPr/>
              <p:nvPr/>
            </p:nvSpPr>
            <p:spPr>
              <a:xfrm>
                <a:off x="1786453" y="2286598"/>
                <a:ext cx="143103" cy="1438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699947" y="2343729"/>
              <a:ext cx="819710" cy="338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itchFamily="49" charset="-122"/>
                  <a:ea typeface="黑体" pitchFamily="49" charset="-122"/>
                </a:rPr>
                <a:t>1965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itchFamily="49" charset="-122"/>
                  <a:ea typeface="黑体" pitchFamily="49" charset="-122"/>
                </a:rPr>
                <a:t>年</a:t>
              </a:r>
            </a:p>
          </p:txBody>
        </p:sp>
      </p:grpSp>
      <p:grpSp>
        <p:nvGrpSpPr>
          <p:cNvPr id="12" name="组合 39"/>
          <p:cNvGrpSpPr>
            <a:grpSpLocks/>
          </p:cNvGrpSpPr>
          <p:nvPr/>
        </p:nvGrpSpPr>
        <p:grpSpPr bwMode="auto">
          <a:xfrm>
            <a:off x="857250" y="1098551"/>
            <a:ext cx="4198585" cy="1663700"/>
            <a:chOff x="2930802" y="1180334"/>
            <a:chExt cx="4198232" cy="1663311"/>
          </a:xfrm>
        </p:grpSpPr>
        <p:pic>
          <p:nvPicPr>
            <p:cNvPr id="88086" name="图片 40" descr="bc84e96532cfe6ff69b190ce09f6babf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880" t="43498" r="19760" b="40686"/>
            <a:stretch>
              <a:fillRect/>
            </a:stretch>
          </p:blipFill>
          <p:spPr bwMode="auto">
            <a:xfrm>
              <a:off x="3073677" y="1772817"/>
              <a:ext cx="3571901" cy="1070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矩形 41"/>
            <p:cNvSpPr/>
            <p:nvPr/>
          </p:nvSpPr>
          <p:spPr>
            <a:xfrm>
              <a:off x="2930802" y="1180334"/>
              <a:ext cx="4198232" cy="4615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30</a:t>
              </a:r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年时间，中国城镇人口增加超过</a:t>
              </a:r>
              <a:r>
                <a:rPr lang="en-US" altLang="en-US" sz="24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亿</a:t>
              </a:r>
            </a:p>
          </p:txBody>
        </p:sp>
      </p:grpSp>
      <p:grpSp>
        <p:nvGrpSpPr>
          <p:cNvPr id="14" name="组合 48"/>
          <p:cNvGrpSpPr>
            <a:grpSpLocks/>
          </p:cNvGrpSpPr>
          <p:nvPr/>
        </p:nvGrpSpPr>
        <p:grpSpPr bwMode="auto">
          <a:xfrm>
            <a:off x="6000750" y="2118785"/>
            <a:ext cx="2357438" cy="1595967"/>
            <a:chOff x="6357950" y="2714620"/>
            <a:chExt cx="2357454" cy="1285884"/>
          </a:xfrm>
        </p:grpSpPr>
        <p:sp>
          <p:nvSpPr>
            <p:cNvPr id="48" name="云形标注 47"/>
            <p:cNvSpPr/>
            <p:nvPr/>
          </p:nvSpPr>
          <p:spPr>
            <a:xfrm>
              <a:off x="6357950" y="2714620"/>
              <a:ext cx="2357454" cy="1285884"/>
            </a:xfrm>
            <a:prstGeom prst="cloudCallout">
              <a:avLst>
                <a:gd name="adj1" fmla="val -3806"/>
                <a:gd name="adj2" fmla="val 12286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47" name="矩形 46"/>
            <p:cNvSpPr/>
            <p:nvPr/>
          </p:nvSpPr>
          <p:spPr>
            <a:xfrm>
              <a:off x="6572264" y="2869812"/>
              <a:ext cx="2071701" cy="6100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C00000"/>
                  </a:solidFill>
                  <a:latin typeface="+mn-lt"/>
                  <a:ea typeface="+mn-ea"/>
                </a:rPr>
                <a:t>13</a:t>
              </a:r>
              <a:r>
                <a:rPr lang="zh-CN" altLang="en-US" b="1" dirty="0">
                  <a:solidFill>
                    <a:srgbClr val="C00000"/>
                  </a:solidFill>
                  <a:latin typeface="+mn-lt"/>
                  <a:ea typeface="+mn-ea"/>
                </a:rPr>
                <a:t>亿</a:t>
              </a:r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中国人几乎人均一部移动电话</a:t>
              </a:r>
              <a:endPara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49"/>
          <p:cNvGrpSpPr>
            <a:grpSpLocks/>
          </p:cNvGrpSpPr>
          <p:nvPr/>
        </p:nvGrpSpPr>
        <p:grpSpPr bwMode="auto">
          <a:xfrm>
            <a:off x="7367588" y="3429001"/>
            <a:ext cx="1847850" cy="1454151"/>
            <a:chOff x="6357950" y="2714620"/>
            <a:chExt cx="1847864" cy="1143008"/>
          </a:xfrm>
        </p:grpSpPr>
        <p:sp>
          <p:nvSpPr>
            <p:cNvPr id="51" name="云形标注 50"/>
            <p:cNvSpPr/>
            <p:nvPr/>
          </p:nvSpPr>
          <p:spPr>
            <a:xfrm>
              <a:off x="6357950" y="2714620"/>
              <a:ext cx="1776425" cy="1143008"/>
            </a:xfrm>
            <a:prstGeom prst="cloudCallout">
              <a:avLst>
                <a:gd name="adj1" fmla="val -18278"/>
                <a:gd name="adj2" fmla="val 8358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52" name="矩形 51"/>
            <p:cNvSpPr/>
            <p:nvPr/>
          </p:nvSpPr>
          <p:spPr>
            <a:xfrm>
              <a:off x="6572264" y="2929246"/>
              <a:ext cx="1633550" cy="5951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超过</a:t>
              </a:r>
              <a:r>
                <a:rPr lang="en-US" altLang="zh-CN" b="1" dirty="0">
                  <a:solidFill>
                    <a:srgbClr val="C00000"/>
                  </a:solidFill>
                  <a:latin typeface="+mn-lt"/>
                  <a:ea typeface="+mn-ea"/>
                </a:rPr>
                <a:t>7</a:t>
              </a:r>
              <a:r>
                <a:rPr lang="zh-CN" altLang="en-US" b="1" dirty="0">
                  <a:solidFill>
                    <a:srgbClr val="C00000"/>
                  </a:solidFill>
                  <a:latin typeface="+mn-lt"/>
                  <a:ea typeface="+mn-ea"/>
                </a:rPr>
                <a:t>亿</a:t>
              </a:r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人搭上网络快车</a:t>
              </a:r>
              <a:endPara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50"/>
          <p:cNvGrpSpPr>
            <a:grpSpLocks/>
          </p:cNvGrpSpPr>
          <p:nvPr/>
        </p:nvGrpSpPr>
        <p:grpSpPr bwMode="auto">
          <a:xfrm>
            <a:off x="5429251" y="1333502"/>
            <a:ext cx="3571875" cy="584201"/>
            <a:chOff x="5357818" y="1345693"/>
            <a:chExt cx="3571900" cy="583824"/>
          </a:xfrm>
        </p:grpSpPr>
        <p:pic>
          <p:nvPicPr>
            <p:cNvPr id="88078" name="图片 54" descr="5698746_123803031000_2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57818" y="1345693"/>
              <a:ext cx="779057" cy="58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组合 49"/>
            <p:cNvGrpSpPr>
              <a:grpSpLocks/>
            </p:cNvGrpSpPr>
            <p:nvPr/>
          </p:nvGrpSpPr>
          <p:grpSpPr bwMode="auto">
            <a:xfrm>
              <a:off x="5572132" y="1345693"/>
              <a:ext cx="3357586" cy="583824"/>
              <a:chOff x="5572132" y="1345693"/>
              <a:chExt cx="3357586" cy="583824"/>
            </a:xfrm>
          </p:grpSpPr>
          <p:sp>
            <p:nvSpPr>
              <p:cNvPr id="88080" name="TextBox 56"/>
              <p:cNvSpPr txBox="1">
                <a:spLocks noChangeArrowheads="1"/>
              </p:cNvSpPr>
              <p:nvPr/>
            </p:nvSpPr>
            <p:spPr bwMode="auto">
              <a:xfrm>
                <a:off x="5572132" y="1345693"/>
                <a:ext cx="3357586" cy="461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神州大地 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翻天覆地</a:t>
                </a:r>
                <a:endParaRPr lang="zh-CN" altLang="en-US" sz="360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5730883" y="1929517"/>
                <a:ext cx="2771794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60"/>
          <p:cNvGrpSpPr>
            <a:grpSpLocks/>
          </p:cNvGrpSpPr>
          <p:nvPr/>
        </p:nvGrpSpPr>
        <p:grpSpPr bwMode="auto">
          <a:xfrm>
            <a:off x="6429376" y="4430185"/>
            <a:ext cx="1641475" cy="1856316"/>
            <a:chOff x="6360182" y="4286256"/>
            <a:chExt cx="1640842" cy="1857388"/>
          </a:xfrm>
        </p:grpSpPr>
        <p:pic>
          <p:nvPicPr>
            <p:cNvPr id="88076" name="图片 59" descr="200711314056788_2_副本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4562" y="4964012"/>
              <a:ext cx="926462" cy="1179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图片 58" descr="73758PIC9Ed_1024.pn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60182" y="4286256"/>
              <a:ext cx="1069338" cy="1785950"/>
            </a:xfrm>
            <a:prstGeom prst="rect">
              <a:avLst/>
            </a:prstGeom>
          </p:spPr>
        </p:pic>
      </p:grpSp>
      <p:sp>
        <p:nvSpPr>
          <p:cNvPr id="62" name="矩形 61"/>
          <p:cNvSpPr/>
          <p:nvPr/>
        </p:nvSpPr>
        <p:spPr>
          <a:xfrm>
            <a:off x="2195513" y="645585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坚定道路、理论、制度、文化自信</a:t>
            </a:r>
          </a:p>
        </p:txBody>
      </p:sp>
      <p:grpSp>
        <p:nvGrpSpPr>
          <p:cNvPr id="37" name="组合 1"/>
          <p:cNvGrpSpPr>
            <a:grpSpLocks/>
          </p:cNvGrpSpPr>
          <p:nvPr/>
        </p:nvGrpSpPr>
        <p:grpSpPr bwMode="auto">
          <a:xfrm>
            <a:off x="3563938" y="4292604"/>
            <a:ext cx="1465466" cy="480484"/>
            <a:chOff x="3563888" y="3219822"/>
            <a:chExt cx="1465670" cy="359821"/>
          </a:xfrm>
        </p:grpSpPr>
        <p:sp>
          <p:nvSpPr>
            <p:cNvPr id="63" name="圆角矩形标注 62"/>
            <p:cNvSpPr/>
            <p:nvPr/>
          </p:nvSpPr>
          <p:spPr>
            <a:xfrm>
              <a:off x="3586116" y="3219822"/>
              <a:ext cx="1421010" cy="359821"/>
            </a:xfrm>
            <a:prstGeom prst="wedgeRoundRectCallout">
              <a:avLst>
                <a:gd name="adj1" fmla="val 28641"/>
                <a:gd name="adj2" fmla="val -69434"/>
                <a:gd name="adj3" fmla="val 16667"/>
              </a:avLst>
            </a:prstGeom>
            <a:noFill/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88075" name="矩形 63"/>
            <p:cNvSpPr>
              <a:spLocks noChangeArrowheads="1"/>
            </p:cNvSpPr>
            <p:nvPr/>
          </p:nvSpPr>
          <p:spPr bwMode="auto">
            <a:xfrm>
              <a:off x="3563888" y="3219822"/>
              <a:ext cx="1465670" cy="276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800" b="1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达到</a:t>
              </a:r>
              <a:r>
                <a:rPr lang="en-US" altLang="zh-CN" sz="1800" b="1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5.2</a:t>
              </a:r>
              <a:r>
                <a:rPr lang="zh-CN" altLang="en-US" sz="1800" b="1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万元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95513" y="645585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坚定道路、理论、制度、文化自信</a:t>
            </a:r>
          </a:p>
        </p:txBody>
      </p:sp>
      <p:grpSp>
        <p:nvGrpSpPr>
          <p:cNvPr id="2" name="组合 50"/>
          <p:cNvGrpSpPr>
            <a:grpSpLocks/>
          </p:cNvGrpSpPr>
          <p:nvPr/>
        </p:nvGrpSpPr>
        <p:grpSpPr bwMode="auto">
          <a:xfrm>
            <a:off x="571500" y="1238250"/>
            <a:ext cx="3457575" cy="550333"/>
            <a:chOff x="5471476" y="1381105"/>
            <a:chExt cx="3458242" cy="549984"/>
          </a:xfrm>
        </p:grpSpPr>
        <p:pic>
          <p:nvPicPr>
            <p:cNvPr id="89109" name="图片 4" descr="5698746_123803031000_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71476" y="1381105"/>
              <a:ext cx="707620" cy="52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组合 49"/>
            <p:cNvGrpSpPr>
              <a:grpSpLocks/>
            </p:cNvGrpSpPr>
            <p:nvPr/>
          </p:nvGrpSpPr>
          <p:grpSpPr bwMode="auto">
            <a:xfrm>
              <a:off x="5572132" y="1381110"/>
              <a:ext cx="3357586" cy="549979"/>
              <a:chOff x="5572132" y="1381110"/>
              <a:chExt cx="3357586" cy="549979"/>
            </a:xfrm>
          </p:grpSpPr>
          <p:sp>
            <p:nvSpPr>
              <p:cNvPr id="89111" name="TextBox 6"/>
              <p:cNvSpPr txBox="1">
                <a:spLocks noChangeArrowheads="1"/>
              </p:cNvSpPr>
              <p:nvPr/>
            </p:nvSpPr>
            <p:spPr bwMode="auto">
              <a:xfrm>
                <a:off x="5572132" y="1381110"/>
                <a:ext cx="3357586" cy="461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经得起 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国际比较</a:t>
                </a:r>
                <a:endParaRPr lang="zh-CN" altLang="en-US" sz="360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5730289" y="1928973"/>
                <a:ext cx="2772310" cy="211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图片 8" descr="703D638CC4A4BE64EDC886834C69DB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1519767"/>
            <a:ext cx="1198562" cy="209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0"/>
          <p:cNvGrpSpPr>
            <a:grpSpLocks/>
          </p:cNvGrpSpPr>
          <p:nvPr/>
        </p:nvGrpSpPr>
        <p:grpSpPr bwMode="auto">
          <a:xfrm>
            <a:off x="931864" y="1902883"/>
            <a:ext cx="4948237" cy="944032"/>
            <a:chOff x="3305748" y="2918278"/>
            <a:chExt cx="3881227" cy="943718"/>
          </a:xfrm>
        </p:grpSpPr>
        <p:sp>
          <p:nvSpPr>
            <p:cNvPr id="89106" name="矩形 11"/>
            <p:cNvSpPr>
              <a:spLocks noChangeArrowheads="1"/>
            </p:cNvSpPr>
            <p:nvPr/>
          </p:nvSpPr>
          <p:spPr bwMode="auto">
            <a:xfrm>
              <a:off x="3521563" y="2918278"/>
              <a:ext cx="3539413" cy="81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>
                  <a:latin typeface="黑体" pitchFamily="49" charset="-122"/>
                  <a:ea typeface="黑体" pitchFamily="49" charset="-122"/>
                </a:rPr>
                <a:t>   “在中国为下一代制定五年规划之时，美国人只在为下一届选举规划。”</a:t>
              </a:r>
              <a:endParaRPr lang="en-US" altLang="zh-CN" sz="180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" name="右大括号 12"/>
            <p:cNvSpPr/>
            <p:nvPr/>
          </p:nvSpPr>
          <p:spPr>
            <a:xfrm>
              <a:off x="6935449" y="2941553"/>
              <a:ext cx="251526" cy="901399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4" name="右大括号 13"/>
            <p:cNvSpPr/>
            <p:nvPr/>
          </p:nvSpPr>
          <p:spPr>
            <a:xfrm flipH="1">
              <a:off x="3305748" y="2960597"/>
              <a:ext cx="254017" cy="901399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17775" y="2921000"/>
            <a:ext cx="433965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1800">
                <a:latin typeface="黑体" pitchFamily="49" charset="-122"/>
                <a:ea typeface="黑体" pitchFamily="49" charset="-122"/>
              </a:rPr>
              <a:t>诺贝尔经济学奖得主罗伯特</a:t>
            </a:r>
            <a:r>
              <a:rPr lang="en-US" altLang="zh-CN" sz="180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1800">
                <a:latin typeface="黑体" pitchFamily="49" charset="-122"/>
                <a:ea typeface="黑体" pitchFamily="49" charset="-122"/>
              </a:rPr>
              <a:t>恩格尔</a:t>
            </a:r>
          </a:p>
        </p:txBody>
      </p:sp>
      <p:grpSp>
        <p:nvGrpSpPr>
          <p:cNvPr id="6" name="组合 19"/>
          <p:cNvGrpSpPr>
            <a:grpSpLocks/>
          </p:cNvGrpSpPr>
          <p:nvPr/>
        </p:nvGrpSpPr>
        <p:grpSpPr bwMode="auto">
          <a:xfrm>
            <a:off x="1857375" y="4572000"/>
            <a:ext cx="4211638" cy="2000251"/>
            <a:chOff x="2055140" y="2930522"/>
            <a:chExt cx="4212000" cy="2000264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2055140" y="4928669"/>
              <a:ext cx="4212000" cy="211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16200000" flipH="1">
              <a:off x="3135871" y="3921656"/>
              <a:ext cx="1998147" cy="1587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2" name="图片 21" descr="141235yvoyrz81fzvik2az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3619500"/>
            <a:ext cx="2479675" cy="276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 descr="5639ad612e04b_thumb_副本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023785"/>
            <a:ext cx="2286000" cy="235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27"/>
          <p:cNvGrpSpPr>
            <a:grpSpLocks/>
          </p:cNvGrpSpPr>
          <p:nvPr/>
        </p:nvGrpSpPr>
        <p:grpSpPr bwMode="auto">
          <a:xfrm>
            <a:off x="71439" y="4262967"/>
            <a:ext cx="1285875" cy="785284"/>
            <a:chOff x="-32" y="4071942"/>
            <a:chExt cx="1285884" cy="785818"/>
          </a:xfrm>
        </p:grpSpPr>
        <p:sp>
          <p:nvSpPr>
            <p:cNvPr id="25" name="云形标注 24"/>
            <p:cNvSpPr/>
            <p:nvPr/>
          </p:nvSpPr>
          <p:spPr>
            <a:xfrm>
              <a:off x="-32" y="4071942"/>
              <a:ext cx="1285884" cy="785818"/>
            </a:xfrm>
            <a:prstGeom prst="cloudCallout">
              <a:avLst>
                <a:gd name="adj1" fmla="val 83352"/>
                <a:gd name="adj2" fmla="val 104069"/>
              </a:avLst>
            </a:prstGeom>
            <a:noFill/>
            <a:ln>
              <a:solidFill>
                <a:schemeClr val="tx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9103" name="矩形 25"/>
            <p:cNvSpPr>
              <a:spLocks noChangeArrowheads="1"/>
            </p:cNvSpPr>
            <p:nvPr/>
          </p:nvSpPr>
          <p:spPr bwMode="auto">
            <a:xfrm>
              <a:off x="106413" y="4214818"/>
              <a:ext cx="1108004" cy="369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800">
                  <a:latin typeface="黑体" pitchFamily="49" charset="-122"/>
                  <a:ea typeface="黑体" pitchFamily="49" charset="-122"/>
                </a:rPr>
                <a:t>推不动</a:t>
              </a:r>
              <a:r>
                <a:rPr lang="en-US" altLang="zh-CN" sz="1800">
                  <a:latin typeface="黑体" pitchFamily="49" charset="-122"/>
                  <a:ea typeface="黑体" pitchFamily="49" charset="-122"/>
                </a:rPr>
                <a:t>…</a:t>
              </a:r>
              <a:endParaRPr lang="zh-CN" altLang="en-US" sz="180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0" name="组合 35"/>
          <p:cNvGrpSpPr>
            <a:grpSpLocks/>
          </p:cNvGrpSpPr>
          <p:nvPr/>
        </p:nvGrpSpPr>
        <p:grpSpPr bwMode="auto">
          <a:xfrm>
            <a:off x="6608764" y="4392084"/>
            <a:ext cx="2357437" cy="1532466"/>
            <a:chOff x="6643702" y="3714753"/>
            <a:chExt cx="2357454" cy="1354591"/>
          </a:xfrm>
        </p:grpSpPr>
        <p:sp>
          <p:nvSpPr>
            <p:cNvPr id="89100" name="矩形 20"/>
            <p:cNvSpPr>
              <a:spLocks noChangeArrowheads="1"/>
            </p:cNvSpPr>
            <p:nvPr/>
          </p:nvSpPr>
          <p:spPr bwMode="auto">
            <a:xfrm>
              <a:off x="6643734" y="3714753"/>
              <a:ext cx="2357422" cy="1224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zh-CN" altLang="en-US" sz="1800">
                  <a:latin typeface="Calibri" pitchFamily="34" charset="0"/>
                </a:rPr>
                <a:t> 稳定性、连续性</a:t>
              </a:r>
              <a:endParaRPr lang="en-US" altLang="zh-CN" sz="1800">
                <a:latin typeface="Calibri" pitchFamily="34" charset="0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zh-CN" altLang="en-US" sz="1800">
                  <a:latin typeface="Calibri" pitchFamily="34" charset="0"/>
                </a:rPr>
                <a:t> 跨越周期长远规划</a:t>
              </a:r>
              <a:endParaRPr lang="en-US" altLang="zh-CN" sz="1800">
                <a:latin typeface="Calibri" pitchFamily="34" charset="0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zh-CN" altLang="en-US" sz="1800">
                  <a:latin typeface="Calibri" pitchFamily="34" charset="0"/>
                </a:rPr>
                <a:t> 重大项目步步迈进</a:t>
              </a:r>
              <a:r>
                <a:rPr lang="zh-CN" altLang="en-US" sz="1600">
                  <a:latin typeface="Calibri" pitchFamily="34" charset="0"/>
                </a:rPr>
                <a:t>         </a:t>
              </a:r>
              <a:endParaRPr lang="en-US" altLang="zh-CN" sz="1600">
                <a:latin typeface="Calibri" pitchFamily="34" charset="0"/>
              </a:endParaRPr>
            </a:p>
            <a:p>
              <a:pPr>
                <a:lnSpc>
                  <a:spcPct val="120000"/>
                </a:lnSpc>
              </a:pPr>
              <a:endParaRPr lang="zh-CN" altLang="en-US" sz="1600">
                <a:latin typeface="Calibri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643702" y="3727849"/>
              <a:ext cx="2357454" cy="134149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sp>
        <p:nvSpPr>
          <p:cNvPr id="37" name=" 3"/>
          <p:cNvSpPr/>
          <p:nvPr/>
        </p:nvSpPr>
        <p:spPr>
          <a:xfrm rot="1252348">
            <a:off x="5576888" y="3909484"/>
            <a:ext cx="679450" cy="742949"/>
          </a:xfrm>
          <a:prstGeom prst="swooshArrow">
            <a:avLst>
              <a:gd name="adj1" fmla="val 18973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5513" y="645585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坚定道路、理论、制度、文化自信</a:t>
            </a:r>
          </a:p>
        </p:txBody>
      </p: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6011864" y="4580468"/>
            <a:ext cx="2460625" cy="1833033"/>
            <a:chOff x="6215074" y="1571613"/>
            <a:chExt cx="2461119" cy="1357321"/>
          </a:xfrm>
        </p:grpSpPr>
        <p:pic>
          <p:nvPicPr>
            <p:cNvPr id="10" name="图片 9" descr="1456973203911499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5074" y="1571613"/>
              <a:ext cx="2461119" cy="13573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矩形 10"/>
            <p:cNvSpPr/>
            <p:nvPr/>
          </p:nvSpPr>
          <p:spPr>
            <a:xfrm rot="393799">
              <a:off x="6802575" y="2407409"/>
              <a:ext cx="1114632" cy="273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制定流程</a:t>
              </a:r>
            </a:p>
          </p:txBody>
        </p:sp>
      </p:grpSp>
      <p:grpSp>
        <p:nvGrpSpPr>
          <p:cNvPr id="4" name="组合 11"/>
          <p:cNvGrpSpPr>
            <a:grpSpLocks/>
          </p:cNvGrpSpPr>
          <p:nvPr/>
        </p:nvGrpSpPr>
        <p:grpSpPr bwMode="auto">
          <a:xfrm>
            <a:off x="4071939" y="1178984"/>
            <a:ext cx="4791075" cy="845653"/>
            <a:chOff x="2320044" y="985131"/>
            <a:chExt cx="4790764" cy="846402"/>
          </a:xfrm>
        </p:grpSpPr>
        <p:sp>
          <p:nvSpPr>
            <p:cNvPr id="90161" name="矩形 12"/>
            <p:cNvSpPr>
              <a:spLocks noChangeArrowheads="1"/>
            </p:cNvSpPr>
            <p:nvPr/>
          </p:nvSpPr>
          <p:spPr bwMode="auto">
            <a:xfrm>
              <a:off x="2320044" y="1417208"/>
              <a:ext cx="4790764" cy="4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900" b="1">
                  <a:latin typeface="Calibri" pitchFamily="34" charset="0"/>
                </a:rPr>
                <a:t>成立由中央领导牵头的文件起草小组</a:t>
              </a:r>
            </a:p>
          </p:txBody>
        </p:sp>
        <p:sp>
          <p:nvSpPr>
            <p:cNvPr id="90162" name="矩形 13"/>
            <p:cNvSpPr>
              <a:spLocks noChangeArrowheads="1"/>
            </p:cNvSpPr>
            <p:nvPr/>
          </p:nvSpPr>
          <p:spPr bwMode="auto">
            <a:xfrm>
              <a:off x="2320044" y="985131"/>
              <a:ext cx="495617" cy="83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48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sz="4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" name="组合 57"/>
          <p:cNvGrpSpPr>
            <a:grpSpLocks/>
          </p:cNvGrpSpPr>
          <p:nvPr/>
        </p:nvGrpSpPr>
        <p:grpSpPr bwMode="auto">
          <a:xfrm>
            <a:off x="7000875" y="1143001"/>
            <a:ext cx="1854200" cy="1460500"/>
            <a:chOff x="1928794" y="2469259"/>
            <a:chExt cx="1853445" cy="1459807"/>
          </a:xfrm>
        </p:grpSpPr>
        <p:grpSp>
          <p:nvGrpSpPr>
            <p:cNvPr id="6" name="Group 69"/>
            <p:cNvGrpSpPr>
              <a:grpSpLocks/>
            </p:cNvGrpSpPr>
            <p:nvPr/>
          </p:nvGrpSpPr>
          <p:grpSpPr bwMode="auto">
            <a:xfrm rot="-4554618">
              <a:off x="3114467" y="2950809"/>
              <a:ext cx="1149321" cy="186222"/>
              <a:chOff x="0" y="0"/>
              <a:chExt cx="6705601" cy="531495"/>
            </a:xfrm>
          </p:grpSpPr>
          <p:sp>
            <p:nvSpPr>
              <p:cNvPr id="19" name="Rounded Rectangle 70"/>
              <p:cNvSpPr>
                <a:spLocks noChangeArrowheads="1"/>
              </p:cNvSpPr>
              <p:nvPr/>
            </p:nvSpPr>
            <p:spPr bwMode="auto">
              <a:xfrm>
                <a:off x="5831591" y="118686"/>
                <a:ext cx="839366" cy="298916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noFill/>
                  <a:sym typeface="Calibri" pitchFamily="34" charset="0"/>
                </a:endParaRPr>
              </a:p>
            </p:txBody>
          </p:sp>
          <p:sp>
            <p:nvSpPr>
              <p:cNvPr id="20" name="Isosceles Triangle 12"/>
              <p:cNvSpPr>
                <a:spLocks noChangeArrowheads="1"/>
              </p:cNvSpPr>
              <p:nvPr/>
            </p:nvSpPr>
            <p:spPr bwMode="auto">
              <a:xfrm rot="-5400000">
                <a:off x="160054" y="84356"/>
                <a:ext cx="81522" cy="333274"/>
              </a:xfrm>
              <a:custGeom>
                <a:avLst/>
                <a:gdLst>
                  <a:gd name="T0" fmla="*/ 428032 w 64009"/>
                  <a:gd name="T1" fmla="*/ 550217 h 266094"/>
                  <a:gd name="T2" fmla="*/ 428032 w 64009"/>
                  <a:gd name="T3" fmla="*/ 806436 h 266094"/>
                  <a:gd name="T4" fmla="*/ 428030 w 64009"/>
                  <a:gd name="T5" fmla="*/ 806436 h 266094"/>
                  <a:gd name="T6" fmla="*/ 428030 w 64009"/>
                  <a:gd name="T7" fmla="*/ 1779324 h 266094"/>
                  <a:gd name="T8" fmla="*/ 0 w 64009"/>
                  <a:gd name="T9" fmla="*/ 1779324 h 266094"/>
                  <a:gd name="T10" fmla="*/ 0 w 64009"/>
                  <a:gd name="T11" fmla="*/ 760253 h 266094"/>
                  <a:gd name="T12" fmla="*/ 1 w 64009"/>
                  <a:gd name="T13" fmla="*/ 760253 h 266094"/>
                  <a:gd name="T14" fmla="*/ 1 w 64009"/>
                  <a:gd name="T15" fmla="*/ 550217 h 266094"/>
                  <a:gd name="T16" fmla="*/ 191823 w 64009"/>
                  <a:gd name="T17" fmla="*/ 0 h 266094"/>
                  <a:gd name="T18" fmla="*/ 236224 w 64009"/>
                  <a:gd name="T19" fmla="*/ 0 h 266094"/>
                  <a:gd name="T20" fmla="*/ 428032 w 64009"/>
                  <a:gd name="T21" fmla="*/ 550217 h 2660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009"/>
                  <a:gd name="T34" fmla="*/ 0 h 266094"/>
                  <a:gd name="T35" fmla="*/ 64009 w 64009"/>
                  <a:gd name="T36" fmla="*/ 266094 h 2660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009" h="266094">
                    <a:moveTo>
                      <a:pt x="64009" y="82284"/>
                    </a:moveTo>
                    <a:lnTo>
                      <a:pt x="64009" y="120601"/>
                    </a:lnTo>
                    <a:lnTo>
                      <a:pt x="64008" y="120601"/>
                    </a:lnTo>
                    <a:lnTo>
                      <a:pt x="64008" y="266094"/>
                    </a:lnTo>
                    <a:lnTo>
                      <a:pt x="0" y="266094"/>
                    </a:lnTo>
                    <a:lnTo>
                      <a:pt x="0" y="113694"/>
                    </a:lnTo>
                    <a:lnTo>
                      <a:pt x="1" y="113694"/>
                    </a:lnTo>
                    <a:lnTo>
                      <a:pt x="1" y="82284"/>
                    </a:lnTo>
                    <a:lnTo>
                      <a:pt x="28685" y="0"/>
                    </a:lnTo>
                    <a:lnTo>
                      <a:pt x="35325" y="0"/>
                    </a:lnTo>
                    <a:lnTo>
                      <a:pt x="64009" y="82284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noFill/>
                </a:endParaRPr>
              </a:p>
            </p:txBody>
          </p:sp>
          <p:sp>
            <p:nvSpPr>
              <p:cNvPr id="21" name="Rounded Rectangle 72"/>
              <p:cNvSpPr>
                <a:spLocks noChangeArrowheads="1"/>
              </p:cNvSpPr>
              <p:nvPr/>
            </p:nvSpPr>
            <p:spPr bwMode="auto">
              <a:xfrm>
                <a:off x="867084" y="-6135"/>
                <a:ext cx="2295914" cy="516309"/>
              </a:xfrm>
              <a:prstGeom prst="roundRect">
                <a:avLst>
                  <a:gd name="adj" fmla="val 10718"/>
                </a:avLst>
              </a:prstGeom>
              <a:no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noFill/>
                  <a:sym typeface="Calibri" pitchFamily="34" charset="0"/>
                </a:endParaRPr>
              </a:p>
            </p:txBody>
          </p:sp>
          <p:sp>
            <p:nvSpPr>
              <p:cNvPr id="22" name="Isosceles Triangle 24"/>
              <p:cNvSpPr>
                <a:spLocks noChangeArrowheads="1"/>
              </p:cNvSpPr>
              <p:nvPr/>
            </p:nvSpPr>
            <p:spPr bwMode="auto">
              <a:xfrm rot="-5400000">
                <a:off x="290938" y="-87470"/>
                <a:ext cx="457433" cy="678903"/>
              </a:xfrm>
              <a:custGeom>
                <a:avLst/>
                <a:gdLst>
                  <a:gd name="T0" fmla="*/ 2445807 w 365760"/>
                  <a:gd name="T1" fmla="*/ 3589193 h 536750"/>
                  <a:gd name="T2" fmla="*/ 0 w 365760"/>
                  <a:gd name="T3" fmla="*/ 3589193 h 536750"/>
                  <a:gd name="T4" fmla="*/ 862796 w 365760"/>
                  <a:gd name="T5" fmla="*/ 0 h 536750"/>
                  <a:gd name="T6" fmla="*/ 1583009 w 365760"/>
                  <a:gd name="T7" fmla="*/ 0 h 536750"/>
                  <a:gd name="T8" fmla="*/ 2445807 w 365760"/>
                  <a:gd name="T9" fmla="*/ 3589193 h 5367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5760"/>
                  <a:gd name="T16" fmla="*/ 0 h 536750"/>
                  <a:gd name="T17" fmla="*/ 365760 w 365760"/>
                  <a:gd name="T18" fmla="*/ 536750 h 5367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5760" h="536750">
                    <a:moveTo>
                      <a:pt x="365760" y="536750"/>
                    </a:moveTo>
                    <a:lnTo>
                      <a:pt x="0" y="536750"/>
                    </a:lnTo>
                    <a:lnTo>
                      <a:pt x="129028" y="0"/>
                    </a:lnTo>
                    <a:lnTo>
                      <a:pt x="236732" y="0"/>
                    </a:lnTo>
                    <a:lnTo>
                      <a:pt x="365760" y="536750"/>
                    </a:lnTo>
                    <a:close/>
                  </a:path>
                </a:pathLst>
              </a:custGeom>
              <a:no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noFill/>
                </a:endParaRPr>
              </a:p>
            </p:txBody>
          </p:sp>
          <p:sp>
            <p:nvSpPr>
              <p:cNvPr id="23" name="Freeform 74"/>
              <p:cNvSpPr>
                <a:spLocks noChangeAspect="1" noChangeArrowheads="1"/>
              </p:cNvSpPr>
              <p:nvPr/>
            </p:nvSpPr>
            <p:spPr bwMode="auto">
              <a:xfrm>
                <a:off x="3163745" y="-998"/>
                <a:ext cx="3369806" cy="511781"/>
              </a:xfrm>
              <a:custGeom>
                <a:avLst/>
                <a:gdLst>
                  <a:gd name="T0" fmla="*/ 2147483647 w 3084"/>
                  <a:gd name="T1" fmla="*/ 2147483647 h 476"/>
                  <a:gd name="T2" fmla="*/ 2147483647 w 3084"/>
                  <a:gd name="T3" fmla="*/ 2147483647 h 476"/>
                  <a:gd name="T4" fmla="*/ 2147483647 w 3084"/>
                  <a:gd name="T5" fmla="*/ 2147483647 h 476"/>
                  <a:gd name="T6" fmla="*/ 2147483647 w 3084"/>
                  <a:gd name="T7" fmla="*/ 2147483647 h 476"/>
                  <a:gd name="T8" fmla="*/ 0 w 3084"/>
                  <a:gd name="T9" fmla="*/ 2147483647 h 476"/>
                  <a:gd name="T10" fmla="*/ 0 w 3084"/>
                  <a:gd name="T11" fmla="*/ 0 h 476"/>
                  <a:gd name="T12" fmla="*/ 2147483647 w 3084"/>
                  <a:gd name="T13" fmla="*/ 2147483647 h 476"/>
                  <a:gd name="T14" fmla="*/ 2147483647 w 3084"/>
                  <a:gd name="T15" fmla="*/ 2147483647 h 476"/>
                  <a:gd name="T16" fmla="*/ 2147483647 w 3084"/>
                  <a:gd name="T17" fmla="*/ 2147483647 h 4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84"/>
                  <a:gd name="T28" fmla="*/ 0 h 476"/>
                  <a:gd name="T29" fmla="*/ 3084 w 3084"/>
                  <a:gd name="T30" fmla="*/ 476 h 4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84" h="476">
                    <a:moveTo>
                      <a:pt x="3065" y="68"/>
                    </a:moveTo>
                    <a:cubicBezTo>
                      <a:pt x="3084" y="85"/>
                      <a:pt x="3079" y="397"/>
                      <a:pt x="3064" y="414"/>
                    </a:cubicBezTo>
                    <a:cubicBezTo>
                      <a:pt x="3049" y="431"/>
                      <a:pt x="2891" y="455"/>
                      <a:pt x="2791" y="458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105" y="449"/>
                      <a:pt x="44" y="462"/>
                      <a:pt x="0" y="47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9" y="21"/>
                      <a:pt x="126" y="25"/>
                      <a:pt x="219" y="28"/>
                    </a:cubicBezTo>
                    <a:cubicBezTo>
                      <a:pt x="2786" y="43"/>
                      <a:pt x="2786" y="43"/>
                      <a:pt x="2786" y="43"/>
                    </a:cubicBezTo>
                    <a:cubicBezTo>
                      <a:pt x="2890" y="40"/>
                      <a:pt x="3045" y="51"/>
                      <a:pt x="3065" y="68"/>
                    </a:cubicBezTo>
                    <a:close/>
                  </a:path>
                </a:pathLst>
              </a:custGeom>
              <a:no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noFill/>
                </a:endParaRPr>
              </a:p>
            </p:txBody>
          </p:sp>
          <p:sp>
            <p:nvSpPr>
              <p:cNvPr id="24" name="Rectangle 75"/>
              <p:cNvSpPr>
                <a:spLocks noChangeArrowheads="1"/>
              </p:cNvSpPr>
              <p:nvPr/>
            </p:nvSpPr>
            <p:spPr bwMode="auto">
              <a:xfrm>
                <a:off x="3099552" y="-956"/>
                <a:ext cx="49374" cy="51178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noFill/>
                  <a:sym typeface="Calibri" pitchFamily="34" charset="0"/>
                </a:endParaRPr>
              </a:p>
            </p:txBody>
          </p:sp>
          <p:sp>
            <p:nvSpPr>
              <p:cNvPr id="25" name="Rounded Rectangle 76"/>
              <p:cNvSpPr>
                <a:spLocks noChangeArrowheads="1"/>
              </p:cNvSpPr>
              <p:nvPr/>
            </p:nvSpPr>
            <p:spPr bwMode="auto">
              <a:xfrm>
                <a:off x="860029" y="-741"/>
                <a:ext cx="61722" cy="511781"/>
              </a:xfrm>
              <a:prstGeom prst="roundRect">
                <a:avLst>
                  <a:gd name="adj" fmla="val 36856"/>
                </a:avLst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noFill/>
                  <a:sym typeface="Calibri" pitchFamily="34" charset="0"/>
                </a:endParaRPr>
              </a:p>
            </p:txBody>
          </p:sp>
          <p:sp>
            <p:nvSpPr>
              <p:cNvPr id="26" name="Rounded Rectangle 77"/>
              <p:cNvSpPr>
                <a:spLocks noChangeArrowheads="1"/>
              </p:cNvSpPr>
              <p:nvPr/>
            </p:nvSpPr>
            <p:spPr bwMode="auto">
              <a:xfrm>
                <a:off x="6193498" y="21719"/>
                <a:ext cx="160471" cy="502720"/>
              </a:xfrm>
              <a:prstGeom prst="roundRect">
                <a:avLst>
                  <a:gd name="adj" fmla="val 19810"/>
                </a:avLst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noFill/>
                  <a:sym typeface="Calibri" pitchFamily="34" charset="0"/>
                </a:endParaRPr>
              </a:p>
            </p:txBody>
          </p:sp>
          <p:sp>
            <p:nvSpPr>
              <p:cNvPr id="27" name="Rounded Rectangle 78"/>
              <p:cNvSpPr>
                <a:spLocks noChangeArrowheads="1"/>
              </p:cNvSpPr>
              <p:nvPr/>
            </p:nvSpPr>
            <p:spPr bwMode="auto">
              <a:xfrm>
                <a:off x="4627018" y="187350"/>
                <a:ext cx="1814509" cy="167573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noFill/>
                  <a:sym typeface="Calibri" pitchFamily="34" charset="0"/>
                </a:endParaRPr>
              </a:p>
            </p:txBody>
          </p:sp>
          <p:grpSp>
            <p:nvGrpSpPr>
              <p:cNvPr id="7" name="Group 79"/>
              <p:cNvGrpSpPr>
                <a:grpSpLocks/>
              </p:cNvGrpSpPr>
              <p:nvPr/>
            </p:nvGrpSpPr>
            <p:grpSpPr bwMode="auto">
              <a:xfrm>
                <a:off x="4767243" y="256179"/>
                <a:ext cx="1511430" cy="55159"/>
                <a:chOff x="0" y="0"/>
                <a:chExt cx="1706048" cy="55159"/>
              </a:xfrm>
            </p:grpSpPr>
            <p:sp>
              <p:nvSpPr>
                <p:cNvPr id="29" name="Straight Connector 80"/>
                <p:cNvSpPr>
                  <a:spLocks noChangeShapeType="1"/>
                </p:cNvSpPr>
                <p:nvPr/>
              </p:nvSpPr>
              <p:spPr bwMode="auto">
                <a:xfrm>
                  <a:off x="14467" y="41324"/>
                  <a:ext cx="1685905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>
                    <a:noFill/>
                  </a:endParaRPr>
                </a:p>
              </p:txBody>
            </p:sp>
            <p:sp>
              <p:nvSpPr>
                <p:cNvPr id="30" name="Straight Connector 81"/>
                <p:cNvSpPr>
                  <a:spLocks noChangeShapeType="1"/>
                </p:cNvSpPr>
                <p:nvPr/>
              </p:nvSpPr>
              <p:spPr bwMode="auto">
                <a:xfrm>
                  <a:off x="14305" y="-14699"/>
                  <a:ext cx="168589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>
                    <a:noFill/>
                  </a:endParaRPr>
                </a:p>
              </p:txBody>
            </p:sp>
          </p:grpSp>
        </p:grpSp>
        <p:sp>
          <p:nvSpPr>
            <p:cNvPr id="90148" name="Oval 1"/>
            <p:cNvSpPr>
              <a:spLocks noChangeArrowheads="1"/>
            </p:cNvSpPr>
            <p:nvPr/>
          </p:nvSpPr>
          <p:spPr bwMode="auto">
            <a:xfrm flipV="1">
              <a:off x="1928794" y="3531837"/>
              <a:ext cx="1561912" cy="397229"/>
            </a:xfrm>
            <a:custGeom>
              <a:avLst/>
              <a:gdLst>
                <a:gd name="T0" fmla="*/ 3 w 4239998"/>
                <a:gd name="T1" fmla="*/ 0 h 1601996"/>
                <a:gd name="T2" fmla="*/ 24 w 4239998"/>
                <a:gd name="T3" fmla="*/ 0 h 1601996"/>
                <a:gd name="T4" fmla="*/ 12 w 4239998"/>
                <a:gd name="T5" fmla="*/ 0 h 1601996"/>
                <a:gd name="T6" fmla="*/ 30 w 4239998"/>
                <a:gd name="T7" fmla="*/ 0 h 1601996"/>
                <a:gd name="T8" fmla="*/ 25 w 4239998"/>
                <a:gd name="T9" fmla="*/ 0 h 1601996"/>
                <a:gd name="T10" fmla="*/ 42 w 4239998"/>
                <a:gd name="T11" fmla="*/ 0 h 16019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39998"/>
                <a:gd name="T19" fmla="*/ 0 h 1601996"/>
                <a:gd name="T20" fmla="*/ 4239998 w 4239998"/>
                <a:gd name="T21" fmla="*/ 1601996 h 16019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39998" h="1601996">
                  <a:moveTo>
                    <a:pt x="245299" y="254963"/>
                  </a:moveTo>
                  <a:cubicBezTo>
                    <a:pt x="-863677" y="1360431"/>
                    <a:pt x="2132100" y="-204513"/>
                    <a:pt x="2391408" y="22950"/>
                  </a:cubicBezTo>
                  <a:cubicBezTo>
                    <a:pt x="2650716" y="250413"/>
                    <a:pt x="1035732" y="916879"/>
                    <a:pt x="1227937" y="1128420"/>
                  </a:cubicBezTo>
                  <a:cubicBezTo>
                    <a:pt x="1420142" y="1339961"/>
                    <a:pt x="2747199" y="578149"/>
                    <a:pt x="3053325" y="718986"/>
                  </a:cubicBezTo>
                  <a:cubicBezTo>
                    <a:pt x="3359451" y="859823"/>
                    <a:pt x="2443839" y="1384997"/>
                    <a:pt x="2573379" y="1564010"/>
                  </a:cubicBezTo>
                  <a:cubicBezTo>
                    <a:pt x="2702919" y="1743023"/>
                    <a:pt x="3247996" y="1008811"/>
                    <a:pt x="4239998" y="1601996"/>
                  </a:cubicBezTo>
                </a:path>
              </a:pathLst>
            </a:custGeom>
            <a:noFill/>
            <a:ln w="28575" cap="rnd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31"/>
          <p:cNvGrpSpPr>
            <a:grpSpLocks/>
          </p:cNvGrpSpPr>
          <p:nvPr/>
        </p:nvGrpSpPr>
        <p:grpSpPr bwMode="auto">
          <a:xfrm>
            <a:off x="323850" y="2095500"/>
            <a:ext cx="4357688" cy="1205242"/>
            <a:chOff x="2210559" y="727063"/>
            <a:chExt cx="4357718" cy="1204622"/>
          </a:xfrm>
        </p:grpSpPr>
        <p:sp>
          <p:nvSpPr>
            <p:cNvPr id="90145" name="矩形 32"/>
            <p:cNvSpPr>
              <a:spLocks noChangeArrowheads="1"/>
            </p:cNvSpPr>
            <p:nvPr/>
          </p:nvSpPr>
          <p:spPr bwMode="auto">
            <a:xfrm>
              <a:off x="2210559" y="1196477"/>
              <a:ext cx="4357718" cy="735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b="1">
                  <a:latin typeface="Calibri" pitchFamily="34" charset="0"/>
                </a:rPr>
                <a:t>        </a:t>
              </a:r>
              <a:r>
                <a:rPr lang="zh-CN" altLang="en-US" sz="1900" b="1">
                  <a:latin typeface="Calibri" pitchFamily="34" charset="0"/>
                </a:rPr>
                <a:t>在党内一定范围征求该议题的</a:t>
              </a:r>
              <a:endParaRPr lang="en-US" altLang="zh-CN" sz="1900" b="1">
                <a:latin typeface="Calibri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900" b="1">
                  <a:latin typeface="Calibri" pitchFamily="34" charset="0"/>
                </a:rPr>
                <a:t>意见和建议，并进行多次调研</a:t>
              </a:r>
            </a:p>
          </p:txBody>
        </p:sp>
        <p:sp>
          <p:nvSpPr>
            <p:cNvPr id="90146" name="矩形 33"/>
            <p:cNvSpPr>
              <a:spLocks noChangeArrowheads="1"/>
            </p:cNvSpPr>
            <p:nvPr/>
          </p:nvSpPr>
          <p:spPr bwMode="auto">
            <a:xfrm>
              <a:off x="2458503" y="727063"/>
              <a:ext cx="495652" cy="830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48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sz="4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2" name="组合 46"/>
          <p:cNvGrpSpPr>
            <a:grpSpLocks/>
          </p:cNvGrpSpPr>
          <p:nvPr/>
        </p:nvGrpSpPr>
        <p:grpSpPr bwMode="auto">
          <a:xfrm>
            <a:off x="4857750" y="2476499"/>
            <a:ext cx="3524250" cy="1327224"/>
            <a:chOff x="975590" y="2786058"/>
            <a:chExt cx="3524972" cy="1224711"/>
          </a:xfrm>
        </p:grpSpPr>
        <p:grpSp>
          <p:nvGrpSpPr>
            <p:cNvPr id="13" name="组合 37"/>
            <p:cNvGrpSpPr>
              <a:grpSpLocks/>
            </p:cNvGrpSpPr>
            <p:nvPr/>
          </p:nvGrpSpPr>
          <p:grpSpPr bwMode="auto">
            <a:xfrm>
              <a:off x="975590" y="2786058"/>
              <a:ext cx="3524972" cy="1224711"/>
              <a:chOff x="5724128" y="2276872"/>
              <a:chExt cx="3524972" cy="1224711"/>
            </a:xfrm>
          </p:grpSpPr>
          <p:pic>
            <p:nvPicPr>
              <p:cNvPr id="39" name="图片 38" descr="20108211910746_副本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 bwMode="auto">
              <a:xfrm>
                <a:off x="7534588" y="2278759"/>
                <a:ext cx="559264" cy="574177"/>
              </a:xfrm>
              <a:prstGeom prst="rect">
                <a:avLst/>
              </a:prstGeom>
            </p:spPr>
          </p:pic>
          <p:pic>
            <p:nvPicPr>
              <p:cNvPr id="40" name="图片 39" descr="20108211910746_副本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 bwMode="auto">
              <a:xfrm>
                <a:off x="8320406" y="2276872"/>
                <a:ext cx="559264" cy="574177"/>
              </a:xfrm>
              <a:prstGeom prst="rect">
                <a:avLst/>
              </a:prstGeom>
            </p:spPr>
          </p:pic>
          <p:grpSp>
            <p:nvGrpSpPr>
              <p:cNvPr id="14" name="组合 21"/>
              <p:cNvGrpSpPr>
                <a:grpSpLocks/>
              </p:cNvGrpSpPr>
              <p:nvPr/>
            </p:nvGrpSpPr>
            <p:grpSpPr bwMode="auto">
              <a:xfrm>
                <a:off x="5724128" y="2276872"/>
                <a:ext cx="3524972" cy="1224711"/>
                <a:chOff x="2627784" y="1988265"/>
                <a:chExt cx="3524972" cy="1224711"/>
              </a:xfrm>
            </p:grpSpPr>
            <p:pic>
              <p:nvPicPr>
                <p:cNvPr id="42" name="图片 41" descr="20108211910746_副本.jpg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 bwMode="auto">
                <a:xfrm>
                  <a:off x="3664666" y="1988265"/>
                  <a:ext cx="559264" cy="574177"/>
                </a:xfrm>
                <a:prstGeom prst="rect">
                  <a:avLst/>
                </a:prstGeom>
              </p:spPr>
            </p:pic>
            <p:grpSp>
              <p:nvGrpSpPr>
                <p:cNvPr id="15" name="组合 13"/>
                <p:cNvGrpSpPr>
                  <a:grpSpLocks/>
                </p:cNvGrpSpPr>
                <p:nvPr/>
              </p:nvGrpSpPr>
              <p:grpSpPr bwMode="auto">
                <a:xfrm>
                  <a:off x="2627784" y="1988265"/>
                  <a:ext cx="3524972" cy="1224711"/>
                  <a:chOff x="827584" y="1988265"/>
                  <a:chExt cx="3524972" cy="1224711"/>
                </a:xfrm>
              </p:grpSpPr>
              <p:pic>
                <p:nvPicPr>
                  <p:cNvPr id="44" name="图片 43" descr="20108211910746_副本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 bwMode="auto">
                  <a:xfrm>
                    <a:off x="1066408" y="1988265"/>
                    <a:ext cx="559264" cy="574177"/>
                  </a:xfrm>
                  <a:prstGeom prst="rect">
                    <a:avLst/>
                  </a:prstGeom>
                </p:spPr>
              </p:pic>
              <p:sp>
                <p:nvSpPr>
                  <p:cNvPr id="45" name="圆角矩形 44"/>
                  <p:cNvSpPr/>
                  <p:nvPr/>
                </p:nvSpPr>
                <p:spPr>
                  <a:xfrm>
                    <a:off x="827584" y="2419918"/>
                    <a:ext cx="3524972" cy="792990"/>
                  </a:xfrm>
                  <a:prstGeom prst="roundRect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lnSpc>
                        <a:spcPct val="12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600" dirty="0">
                      <a:solidFill>
                        <a:schemeClr val="tx2"/>
                      </a:solidFill>
                      <a:latin typeface="黑体" pitchFamily="2" charset="-122"/>
                      <a:ea typeface="黑体" pitchFamily="2" charset="-122"/>
                    </a:endParaRPr>
                  </a:p>
                </p:txBody>
              </p:sp>
            </p:grpSp>
          </p:grpSp>
        </p:grpSp>
        <p:sp>
          <p:nvSpPr>
            <p:cNvPr id="90137" name="矩形 45"/>
            <p:cNvSpPr>
              <a:spLocks noChangeArrowheads="1"/>
            </p:cNvSpPr>
            <p:nvPr/>
          </p:nvSpPr>
          <p:spPr bwMode="auto">
            <a:xfrm>
              <a:off x="1000100" y="3172324"/>
              <a:ext cx="3500462" cy="59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>
                  <a:latin typeface="黑体" pitchFamily="49" charset="-122"/>
                  <a:ea typeface="黑体" pitchFamily="49" charset="-122"/>
                </a:rPr>
                <a:t>2015</a:t>
              </a:r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年以来政治局常委共开展了</a:t>
              </a:r>
              <a:r>
                <a:rPr lang="en-US" altLang="zh-CN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26</a:t>
              </a:r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次调研，足迹遍布</a:t>
              </a:r>
              <a:r>
                <a:rPr lang="en-US" altLang="zh-CN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19</a:t>
              </a:r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个省份</a:t>
              </a:r>
              <a:endParaRPr lang="zh-CN" altLang="en-US" sz="1600">
                <a:latin typeface="Calibri" pitchFamily="34" charset="0"/>
              </a:endParaRPr>
            </a:p>
          </p:txBody>
        </p:sp>
      </p:grpSp>
      <p:grpSp>
        <p:nvGrpSpPr>
          <p:cNvPr id="16" name="组合 47"/>
          <p:cNvGrpSpPr>
            <a:grpSpLocks/>
          </p:cNvGrpSpPr>
          <p:nvPr/>
        </p:nvGrpSpPr>
        <p:grpSpPr bwMode="auto">
          <a:xfrm>
            <a:off x="250826" y="3333751"/>
            <a:ext cx="4786313" cy="1191712"/>
            <a:chOff x="2567179" y="714734"/>
            <a:chExt cx="4786346" cy="1191097"/>
          </a:xfrm>
        </p:grpSpPr>
        <p:sp>
          <p:nvSpPr>
            <p:cNvPr id="90134" name="矩形 48"/>
            <p:cNvSpPr>
              <a:spLocks noChangeArrowheads="1"/>
            </p:cNvSpPr>
            <p:nvPr/>
          </p:nvSpPr>
          <p:spPr bwMode="auto">
            <a:xfrm>
              <a:off x="2567179" y="1170625"/>
              <a:ext cx="4786346" cy="73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900" b="1">
                  <a:latin typeface="Calibri" pitchFamily="34" charset="0"/>
                </a:rPr>
                <a:t>初稿完成后，向党内、民主党派、</a:t>
              </a:r>
              <a:endParaRPr lang="en-US" altLang="zh-CN" sz="1900" b="1">
                <a:latin typeface="Calibri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900" b="1">
                  <a:latin typeface="Calibri" pitchFamily="34" charset="0"/>
                </a:rPr>
                <a:t>全国工商联负责人和无党派人士听取意见</a:t>
              </a:r>
              <a:endParaRPr lang="en-US" altLang="zh-CN" sz="1900" b="1">
                <a:latin typeface="Calibri" pitchFamily="34" charset="0"/>
              </a:endParaRPr>
            </a:p>
          </p:txBody>
        </p:sp>
        <p:sp>
          <p:nvSpPr>
            <p:cNvPr id="90135" name="矩形 49"/>
            <p:cNvSpPr>
              <a:spLocks noChangeArrowheads="1"/>
            </p:cNvSpPr>
            <p:nvPr/>
          </p:nvSpPr>
          <p:spPr bwMode="auto">
            <a:xfrm>
              <a:off x="2677234" y="714734"/>
              <a:ext cx="495652" cy="830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48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sz="4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7" name="组合 53"/>
          <p:cNvGrpSpPr>
            <a:grpSpLocks/>
          </p:cNvGrpSpPr>
          <p:nvPr/>
        </p:nvGrpSpPr>
        <p:grpSpPr bwMode="auto">
          <a:xfrm>
            <a:off x="5214938" y="3714749"/>
            <a:ext cx="3714750" cy="830997"/>
            <a:chOff x="2294818" y="5455524"/>
            <a:chExt cx="3714776" cy="831733"/>
          </a:xfrm>
        </p:grpSpPr>
        <p:sp>
          <p:nvSpPr>
            <p:cNvPr id="90132" name="矩形 51"/>
            <p:cNvSpPr>
              <a:spLocks noChangeArrowheads="1"/>
            </p:cNvSpPr>
            <p:nvPr/>
          </p:nvSpPr>
          <p:spPr bwMode="auto">
            <a:xfrm>
              <a:off x="2714612" y="5741275"/>
              <a:ext cx="3294982" cy="472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900" b="1">
                  <a:latin typeface="Calibri" pitchFamily="34" charset="0"/>
                </a:rPr>
                <a:t>完成文字方面的技术性修改</a:t>
              </a:r>
            </a:p>
          </p:txBody>
        </p:sp>
        <p:sp>
          <p:nvSpPr>
            <p:cNvPr id="90133" name="矩形 52"/>
            <p:cNvSpPr>
              <a:spLocks noChangeArrowheads="1"/>
            </p:cNvSpPr>
            <p:nvPr/>
          </p:nvSpPr>
          <p:spPr bwMode="auto">
            <a:xfrm>
              <a:off x="2294818" y="5455524"/>
              <a:ext cx="495652" cy="83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48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sz="4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8" name="组合 60"/>
          <p:cNvGrpSpPr>
            <a:grpSpLocks/>
          </p:cNvGrpSpPr>
          <p:nvPr/>
        </p:nvGrpSpPr>
        <p:grpSpPr bwMode="auto">
          <a:xfrm>
            <a:off x="1571626" y="4953000"/>
            <a:ext cx="4214813" cy="1524000"/>
            <a:chOff x="1785918" y="5500701"/>
            <a:chExt cx="4214842" cy="1524010"/>
          </a:xfrm>
        </p:grpSpPr>
        <p:sp>
          <p:nvSpPr>
            <p:cNvPr id="55" name="矩形 54"/>
            <p:cNvSpPr/>
            <p:nvPr/>
          </p:nvSpPr>
          <p:spPr>
            <a:xfrm>
              <a:off x="2428860" y="5500701"/>
              <a:ext cx="3571900" cy="10895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黑体" pitchFamily="2" charset="-122"/>
                  <a:ea typeface="黑体" pitchFamily="2" charset="-122"/>
                </a:rPr>
                <a:t>“十三五”规划建议的编制经过</a:t>
              </a:r>
              <a:r>
                <a:rPr lang="en-US" altLang="zh-CN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4</a:t>
              </a:r>
              <a:r>
                <a:rPr lang="zh-CN" altLang="en-US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次</a:t>
              </a:r>
              <a:r>
                <a:rPr lang="zh-CN" altLang="en-US" sz="1600" dirty="0">
                  <a:latin typeface="黑体" pitchFamily="2" charset="-122"/>
                  <a:ea typeface="黑体" pitchFamily="2" charset="-122"/>
                </a:rPr>
                <a:t>中央政治局常委会会议</a:t>
              </a:r>
              <a:r>
                <a:rPr lang="zh-CN" altLang="en-US" sz="1600" dirty="0">
                  <a:solidFill>
                    <a:srgbClr val="C00000"/>
                  </a:solidFill>
                  <a:latin typeface="黑体" pitchFamily="2" charset="-122"/>
                  <a:ea typeface="黑体" pitchFamily="2" charset="-122"/>
                </a:rPr>
                <a:t>，</a:t>
              </a:r>
              <a:r>
                <a:rPr lang="en-US" altLang="zh-CN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2</a:t>
              </a:r>
              <a:r>
                <a:rPr lang="zh-CN" altLang="en-US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次</a:t>
              </a:r>
              <a:r>
                <a:rPr lang="zh-CN" altLang="en-US" sz="1600" dirty="0">
                  <a:latin typeface="黑体" pitchFamily="2" charset="-122"/>
                  <a:ea typeface="黑体" pitchFamily="2" charset="-122"/>
                </a:rPr>
                <a:t>中央政治局会议，</a:t>
              </a:r>
              <a:r>
                <a:rPr lang="en-US" altLang="zh-CN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1</a:t>
              </a:r>
              <a:r>
                <a:rPr lang="zh-CN" altLang="en-US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次</a:t>
              </a:r>
              <a:r>
                <a:rPr lang="zh-CN" altLang="en-US" sz="1600" dirty="0">
                  <a:latin typeface="黑体" pitchFamily="2" charset="-122"/>
                  <a:ea typeface="黑体" pitchFamily="2" charset="-122"/>
                </a:rPr>
                <a:t>中央全会讨论和审议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2214546" y="5500701"/>
              <a:ext cx="3714776" cy="152401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56" name="矩形 55"/>
            <p:cNvSpPr/>
            <p:nvPr/>
          </p:nvSpPr>
          <p:spPr>
            <a:xfrm>
              <a:off x="1785918" y="5644635"/>
              <a:ext cx="649541" cy="8125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集体</a:t>
              </a:r>
              <a:endPara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决策</a:t>
              </a:r>
              <a:endPara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8" name="组合 59"/>
          <p:cNvGrpSpPr>
            <a:grpSpLocks/>
          </p:cNvGrpSpPr>
          <p:nvPr/>
        </p:nvGrpSpPr>
        <p:grpSpPr bwMode="auto">
          <a:xfrm>
            <a:off x="357188" y="1238250"/>
            <a:ext cx="3929062" cy="940792"/>
            <a:chOff x="928661" y="1142984"/>
            <a:chExt cx="3929091" cy="940864"/>
          </a:xfrm>
        </p:grpSpPr>
        <p:grpSp>
          <p:nvGrpSpPr>
            <p:cNvPr id="31" name="组合 50"/>
            <p:cNvGrpSpPr>
              <a:grpSpLocks/>
            </p:cNvGrpSpPr>
            <p:nvPr/>
          </p:nvGrpSpPr>
          <p:grpSpPr bwMode="auto">
            <a:xfrm>
              <a:off x="928661" y="1142984"/>
              <a:ext cx="3929091" cy="573660"/>
              <a:chOff x="6114418" y="1216010"/>
              <a:chExt cx="3929091" cy="573660"/>
            </a:xfrm>
          </p:grpSpPr>
          <p:pic>
            <p:nvPicPr>
              <p:cNvPr id="90125" name="图片 4" descr="5698746_123803031000_2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14418" y="1216010"/>
                <a:ext cx="749841" cy="56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2" name="组合 49"/>
              <p:cNvGrpSpPr>
                <a:grpSpLocks/>
              </p:cNvGrpSpPr>
              <p:nvPr/>
            </p:nvGrpSpPr>
            <p:grpSpPr bwMode="auto">
              <a:xfrm>
                <a:off x="6344607" y="1216010"/>
                <a:ext cx="3698902" cy="573660"/>
                <a:chOff x="6344607" y="1216010"/>
                <a:chExt cx="3698902" cy="573660"/>
              </a:xfrm>
            </p:grpSpPr>
            <p:sp>
              <p:nvSpPr>
                <p:cNvPr id="90127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6685924" y="1216010"/>
                  <a:ext cx="3357585" cy="461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b="1">
                      <a:latin typeface="黑体" pitchFamily="49" charset="-122"/>
                      <a:ea typeface="黑体" pitchFamily="49" charset="-122"/>
                    </a:rPr>
                    <a:t>文化自信 </a:t>
                  </a:r>
                  <a:r>
                    <a:rPr lang="zh-CN" altLang="en-US" sz="2400" b="1">
                      <a:solidFill>
                        <a:srgbClr val="C00000"/>
                      </a:solidFill>
                      <a:latin typeface="黑体" pitchFamily="49" charset="-122"/>
                      <a:ea typeface="黑体" pitchFamily="49" charset="-122"/>
                    </a:rPr>
                    <a:t>决策民主</a:t>
                  </a:r>
                  <a:endParaRPr lang="zh-CN" altLang="en-US" sz="32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endParaRP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6344607" y="1787554"/>
                  <a:ext cx="2484456" cy="2116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124" name="矩形 58"/>
            <p:cNvSpPr>
              <a:spLocks noChangeArrowheads="1"/>
            </p:cNvSpPr>
            <p:nvPr/>
          </p:nvSpPr>
          <p:spPr bwMode="auto">
            <a:xfrm>
              <a:off x="1571603" y="1714488"/>
              <a:ext cx="2741476" cy="36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latin typeface="黑体" pitchFamily="49" charset="-122"/>
                  <a:ea typeface="黑体" pitchFamily="49" charset="-122"/>
                </a:rPr>
                <a:t>更基础、更广泛、更深厚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071938" y="3714751"/>
            <a:ext cx="4786312" cy="242993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2" name="矩形 1"/>
          <p:cNvSpPr/>
          <p:nvPr/>
        </p:nvSpPr>
        <p:spPr>
          <a:xfrm>
            <a:off x="2195513" y="645585"/>
            <a:ext cx="513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全力推进小康进程和“两个一百年”</a:t>
            </a:r>
          </a:p>
        </p:txBody>
      </p:sp>
      <p:grpSp>
        <p:nvGrpSpPr>
          <p:cNvPr id="3" name="组合 3"/>
          <p:cNvGrpSpPr>
            <a:grpSpLocks/>
          </p:cNvGrpSpPr>
          <p:nvPr/>
        </p:nvGrpSpPr>
        <p:grpSpPr bwMode="auto">
          <a:xfrm>
            <a:off x="415926" y="2667000"/>
            <a:ext cx="3084513" cy="1377553"/>
            <a:chOff x="5231472" y="1979548"/>
            <a:chExt cx="3084944" cy="1377404"/>
          </a:xfrm>
        </p:grpSpPr>
        <p:sp>
          <p:nvSpPr>
            <p:cNvPr id="5" name="圆角矩形标注 4"/>
            <p:cNvSpPr/>
            <p:nvPr/>
          </p:nvSpPr>
          <p:spPr>
            <a:xfrm>
              <a:off x="5231472" y="1979548"/>
              <a:ext cx="1656184" cy="720080"/>
            </a:xfrm>
            <a:prstGeom prst="wedgeRoundRectCallout">
              <a:avLst>
                <a:gd name="adj1" fmla="val 34680"/>
                <a:gd name="adj2" fmla="val 60418"/>
                <a:gd name="adj3" fmla="val 16667"/>
              </a:avLst>
            </a:prstGeom>
            <a:noFill/>
            <a:ln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/>
                <a:t>到中国共产党成立</a:t>
              </a:r>
              <a:r>
                <a:rPr lang="en-US" altLang="zh-CN" b="1" dirty="0">
                  <a:solidFill>
                    <a:srgbClr val="C00000"/>
                  </a:solidFill>
                </a:rPr>
                <a:t>100</a:t>
              </a:r>
              <a:r>
                <a:rPr lang="zh-CN" altLang="en-US" sz="1800" dirty="0"/>
                <a:t>年时</a:t>
              </a:r>
            </a:p>
          </p:txBody>
        </p:sp>
        <p:sp>
          <p:nvSpPr>
            <p:cNvPr id="92200" name="矩形 5"/>
            <p:cNvSpPr>
              <a:spLocks noChangeArrowheads="1"/>
            </p:cNvSpPr>
            <p:nvPr/>
          </p:nvSpPr>
          <p:spPr bwMode="auto">
            <a:xfrm>
              <a:off x="6084168" y="2987660"/>
              <a:ext cx="2031609" cy="36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1800">
                  <a:latin typeface="Calibri" pitchFamily="34" charset="0"/>
                </a:rPr>
                <a:t>全面建成小康社会</a:t>
              </a:r>
              <a:endParaRPr lang="zh-CN" altLang="en-US" sz="1800">
                <a:latin typeface="Calibri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 bwMode="auto">
            <a:xfrm>
              <a:off x="6407974" y="2915013"/>
              <a:ext cx="1908442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7364352" y="2170049"/>
              <a:ext cx="906144" cy="954004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目标</a:t>
              </a:r>
              <a:endParaRPr lang="zh-CN" altLang="en-US" sz="28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grpSp>
        <p:nvGrpSpPr>
          <p:cNvPr id="4" name="组合 8"/>
          <p:cNvGrpSpPr>
            <a:grpSpLocks/>
          </p:cNvGrpSpPr>
          <p:nvPr/>
        </p:nvGrpSpPr>
        <p:grpSpPr bwMode="auto">
          <a:xfrm>
            <a:off x="428626" y="4415367"/>
            <a:ext cx="3643313" cy="1655917"/>
            <a:chOff x="5177134" y="4005064"/>
            <a:chExt cx="3643338" cy="1656355"/>
          </a:xfrm>
        </p:grpSpPr>
        <p:sp>
          <p:nvSpPr>
            <p:cNvPr id="92195" name="矩形 9"/>
            <p:cNvSpPr>
              <a:spLocks noChangeArrowheads="1"/>
            </p:cNvSpPr>
            <p:nvPr/>
          </p:nvSpPr>
          <p:spPr bwMode="auto">
            <a:xfrm>
              <a:off x="5652120" y="5014917"/>
              <a:ext cx="3168352" cy="646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Calibri" pitchFamily="34" charset="0"/>
                </a:rPr>
                <a:t>        </a:t>
              </a:r>
              <a:r>
                <a:rPr lang="zh-CN" altLang="zh-CN" sz="1800">
                  <a:latin typeface="Calibri" pitchFamily="34" charset="0"/>
                </a:rPr>
                <a:t>建成富强、民主、文明、和谐的社会主义现代化国家</a:t>
              </a:r>
              <a:endParaRPr lang="zh-CN" altLang="en-US" sz="1800">
                <a:latin typeface="Calibri" pitchFamily="34" charset="0"/>
              </a:endParaRPr>
            </a:p>
          </p:txBody>
        </p:sp>
        <p:sp>
          <p:nvSpPr>
            <p:cNvPr id="11" name="圆角矩形标注 10"/>
            <p:cNvSpPr/>
            <p:nvPr/>
          </p:nvSpPr>
          <p:spPr>
            <a:xfrm>
              <a:off x="5177134" y="4005064"/>
              <a:ext cx="1656184" cy="720080"/>
            </a:xfrm>
            <a:prstGeom prst="wedgeRoundRectCallout">
              <a:avLst>
                <a:gd name="adj1" fmla="val 34680"/>
                <a:gd name="adj2" fmla="val 60418"/>
                <a:gd name="adj3" fmla="val 16667"/>
              </a:avLst>
            </a:prstGeom>
            <a:noFill/>
            <a:ln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/>
                <a:t>到新中国</a:t>
              </a:r>
              <a:endParaRPr lang="en-US" altLang="zh-CN" sz="18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/>
                <a:t>成立</a:t>
              </a:r>
              <a:r>
                <a:rPr lang="en-US" altLang="zh-CN" b="1" dirty="0">
                  <a:solidFill>
                    <a:srgbClr val="C00000"/>
                  </a:solidFill>
                </a:rPr>
                <a:t>100</a:t>
              </a:r>
              <a:r>
                <a:rPr lang="zh-CN" altLang="en-US" sz="1800" dirty="0"/>
                <a:t>年时</a:t>
              </a:r>
            </a:p>
          </p:txBody>
        </p:sp>
        <p:cxnSp>
          <p:nvCxnSpPr>
            <p:cNvPr id="12" name="直接连接符 11"/>
            <p:cNvCxnSpPr/>
            <p:nvPr/>
          </p:nvCxnSpPr>
          <p:spPr bwMode="auto">
            <a:xfrm>
              <a:off x="6443968" y="4942996"/>
              <a:ext cx="1908188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391712" y="4257431"/>
              <a:ext cx="906023" cy="52335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目标</a:t>
              </a:r>
              <a:endParaRPr lang="zh-CN" alt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grpSp>
        <p:nvGrpSpPr>
          <p:cNvPr id="6" name="组合 50"/>
          <p:cNvGrpSpPr>
            <a:grpSpLocks/>
          </p:cNvGrpSpPr>
          <p:nvPr/>
        </p:nvGrpSpPr>
        <p:grpSpPr bwMode="auto">
          <a:xfrm>
            <a:off x="4357688" y="1333501"/>
            <a:ext cx="3929062" cy="596899"/>
            <a:chOff x="6156640" y="1263635"/>
            <a:chExt cx="3929090" cy="597024"/>
          </a:xfrm>
        </p:grpSpPr>
        <p:pic>
          <p:nvPicPr>
            <p:cNvPr id="92191" name="图片 17" descr="5698746_123803031000_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640" y="1263635"/>
              <a:ext cx="707619" cy="52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组合 49"/>
            <p:cNvGrpSpPr>
              <a:grpSpLocks/>
            </p:cNvGrpSpPr>
            <p:nvPr/>
          </p:nvGrpSpPr>
          <p:grpSpPr bwMode="auto">
            <a:xfrm>
              <a:off x="6315391" y="1287448"/>
              <a:ext cx="3770339" cy="573211"/>
              <a:chOff x="6315391" y="1287448"/>
              <a:chExt cx="3770339" cy="573211"/>
            </a:xfrm>
          </p:grpSpPr>
          <p:sp>
            <p:nvSpPr>
              <p:cNvPr id="92193" name="TextBox 19"/>
              <p:cNvSpPr txBox="1">
                <a:spLocks noChangeArrowheads="1"/>
              </p:cNvSpPr>
              <p:nvPr/>
            </p:nvSpPr>
            <p:spPr bwMode="auto">
              <a:xfrm>
                <a:off x="6728145" y="1287448"/>
                <a:ext cx="3357585" cy="461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全面 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建成小康社会</a:t>
                </a:r>
                <a:endParaRPr lang="zh-CN" altLang="en-US" sz="28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6315391" y="1858543"/>
                <a:ext cx="2627331" cy="211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21"/>
          <p:cNvGrpSpPr>
            <a:grpSpLocks/>
          </p:cNvGrpSpPr>
          <p:nvPr/>
        </p:nvGrpSpPr>
        <p:grpSpPr bwMode="auto">
          <a:xfrm>
            <a:off x="4429126" y="2095501"/>
            <a:ext cx="1008063" cy="1377951"/>
            <a:chOff x="1260306" y="1844824"/>
            <a:chExt cx="1008000" cy="1189996"/>
          </a:xfrm>
        </p:grpSpPr>
        <p:grpSp>
          <p:nvGrpSpPr>
            <p:cNvPr id="14" name="组合 7"/>
            <p:cNvGrpSpPr>
              <a:grpSpLocks/>
            </p:cNvGrpSpPr>
            <p:nvPr/>
          </p:nvGrpSpPr>
          <p:grpSpPr bwMode="auto">
            <a:xfrm>
              <a:off x="1260306" y="1844824"/>
              <a:ext cx="1008000" cy="1189996"/>
              <a:chOff x="1656226" y="2535287"/>
              <a:chExt cx="1008000" cy="1189996"/>
            </a:xfrm>
          </p:grpSpPr>
          <p:sp>
            <p:nvSpPr>
              <p:cNvPr id="92188" name="椭圆 24"/>
              <p:cNvSpPr>
                <a:spLocks noChangeArrowheads="1"/>
              </p:cNvSpPr>
              <p:nvPr/>
            </p:nvSpPr>
            <p:spPr bwMode="auto">
              <a:xfrm>
                <a:off x="1656226" y="2564903"/>
                <a:ext cx="1008000" cy="1160380"/>
              </a:xfrm>
              <a:prstGeom prst="ellipse">
                <a:avLst/>
              </a:prstGeom>
              <a:noFill/>
              <a:ln w="5715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sz="24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946721" y="2564534"/>
                <a:ext cx="360339" cy="4441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953070" y="2535287"/>
                <a:ext cx="340137" cy="398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1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1279355" y="2232349"/>
              <a:ext cx="881918" cy="558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itchFamily="49" charset="-122"/>
                  <a:ea typeface="黑体" pitchFamily="49" charset="-122"/>
                </a:rPr>
                <a:t>一个都</a:t>
              </a:r>
              <a:endPara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itchFamily="49" charset="-122"/>
                  <a:ea typeface="黑体" pitchFamily="49" charset="-122"/>
                </a:rPr>
                <a:t>不能少</a:t>
              </a:r>
            </a:p>
          </p:txBody>
        </p:sp>
      </p:grpSp>
      <p:grpSp>
        <p:nvGrpSpPr>
          <p:cNvPr id="15" name="组合 27"/>
          <p:cNvGrpSpPr>
            <a:grpSpLocks/>
          </p:cNvGrpSpPr>
          <p:nvPr/>
        </p:nvGrpSpPr>
        <p:grpSpPr bwMode="auto">
          <a:xfrm>
            <a:off x="7564438" y="2095500"/>
            <a:ext cx="1008062" cy="1373717"/>
            <a:chOff x="1231711" y="1844824"/>
            <a:chExt cx="1176000" cy="1392377"/>
          </a:xfrm>
        </p:grpSpPr>
        <p:grpSp>
          <p:nvGrpSpPr>
            <p:cNvPr id="16" name="组合 7"/>
            <p:cNvGrpSpPr>
              <a:grpSpLocks/>
            </p:cNvGrpSpPr>
            <p:nvPr/>
          </p:nvGrpSpPr>
          <p:grpSpPr bwMode="auto">
            <a:xfrm>
              <a:off x="1231711" y="1844824"/>
              <a:ext cx="1176000" cy="1392377"/>
              <a:chOff x="1627631" y="2535287"/>
              <a:chExt cx="1176000" cy="1392377"/>
            </a:xfrm>
          </p:grpSpPr>
          <p:sp>
            <p:nvSpPr>
              <p:cNvPr id="31" name="椭圆 30"/>
              <p:cNvSpPr/>
              <p:nvPr/>
            </p:nvSpPr>
            <p:spPr bwMode="auto">
              <a:xfrm>
                <a:off x="1627631" y="2565323"/>
                <a:ext cx="1176000" cy="1362341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 sz="2400" b="1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009137" y="2565323"/>
                <a:ext cx="461140" cy="53421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035064" y="2535287"/>
                <a:ext cx="396827" cy="467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3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309494" y="2303943"/>
              <a:ext cx="1028905" cy="655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itchFamily="49" charset="-122"/>
                  <a:ea typeface="黑体" pitchFamily="49" charset="-122"/>
                </a:rPr>
                <a:t>一步都</a:t>
              </a:r>
              <a:endPara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itchFamily="49" charset="-122"/>
                  <a:ea typeface="黑体" pitchFamily="49" charset="-122"/>
                </a:rPr>
                <a:t>不能迟</a:t>
              </a:r>
            </a:p>
          </p:txBody>
        </p:sp>
      </p:grpSp>
      <p:grpSp>
        <p:nvGrpSpPr>
          <p:cNvPr id="17" name="组合 33"/>
          <p:cNvGrpSpPr>
            <a:grpSpLocks/>
          </p:cNvGrpSpPr>
          <p:nvPr/>
        </p:nvGrpSpPr>
        <p:grpSpPr bwMode="auto">
          <a:xfrm>
            <a:off x="5992813" y="2095500"/>
            <a:ext cx="1008062" cy="1380068"/>
            <a:chOff x="1251876" y="1844824"/>
            <a:chExt cx="1008000" cy="1136150"/>
          </a:xfrm>
        </p:grpSpPr>
        <p:grpSp>
          <p:nvGrpSpPr>
            <p:cNvPr id="18" name="组合 7"/>
            <p:cNvGrpSpPr>
              <a:grpSpLocks/>
            </p:cNvGrpSpPr>
            <p:nvPr/>
          </p:nvGrpSpPr>
          <p:grpSpPr bwMode="auto">
            <a:xfrm>
              <a:off x="1251876" y="1844824"/>
              <a:ext cx="1008000" cy="1136150"/>
              <a:chOff x="1647796" y="2535287"/>
              <a:chExt cx="1008000" cy="1136150"/>
            </a:xfrm>
          </p:grpSpPr>
          <p:sp>
            <p:nvSpPr>
              <p:cNvPr id="37" name="椭圆 36"/>
              <p:cNvSpPr/>
              <p:nvPr/>
            </p:nvSpPr>
            <p:spPr bwMode="auto">
              <a:xfrm>
                <a:off x="1647796" y="2564911"/>
                <a:ext cx="1008000" cy="1106526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 sz="2400" b="1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941465" y="2564911"/>
                <a:ext cx="395264" cy="433897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984325" y="2535287"/>
                <a:ext cx="340137" cy="380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2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1291561" y="2292663"/>
              <a:ext cx="881919" cy="5320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itchFamily="49" charset="-122"/>
                  <a:ea typeface="黑体" pitchFamily="49" charset="-122"/>
                </a:rPr>
                <a:t>一项都</a:t>
              </a:r>
              <a:endPara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itchFamily="49" charset="-122"/>
                  <a:ea typeface="黑体" pitchFamily="49" charset="-122"/>
                </a:rPr>
                <a:t>不能少</a:t>
              </a:r>
            </a:p>
          </p:txBody>
        </p:sp>
      </p:grpSp>
      <p:pic>
        <p:nvPicPr>
          <p:cNvPr id="40" name="图片 39" descr="bnmx.png"/>
          <p:cNvPicPr>
            <a:picLocks noChangeAspect="1"/>
          </p:cNvPicPr>
          <p:nvPr/>
        </p:nvPicPr>
        <p:blipFill>
          <a:blip r:embed="rId3" cstate="print"/>
          <a:srcRect r="53125" b="48315"/>
          <a:stretch>
            <a:fillRect/>
          </a:stretch>
        </p:blipFill>
        <p:spPr bwMode="auto">
          <a:xfrm>
            <a:off x="611189" y="740834"/>
            <a:ext cx="3571875" cy="204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矩形 40"/>
          <p:cNvSpPr/>
          <p:nvPr/>
        </p:nvSpPr>
        <p:spPr>
          <a:xfrm>
            <a:off x="4500564" y="3714752"/>
            <a:ext cx="4429125" cy="7201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13</a:t>
            </a:r>
            <a:r>
              <a:rPr lang="zh-CN" altLang="en-US" sz="1800" b="1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亿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人的小康、</a:t>
            </a:r>
            <a:r>
              <a:rPr lang="en-US" altLang="zh-CN" sz="1800" b="1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56</a:t>
            </a:r>
            <a:r>
              <a:rPr lang="zh-CN" altLang="en-US" sz="1800" b="1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民族的小康、</a:t>
            </a:r>
            <a:r>
              <a:rPr lang="en-US" altLang="zh-CN" sz="1800" b="1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960</a:t>
            </a:r>
            <a:r>
              <a:rPr lang="zh-CN" altLang="en-US" sz="1800" b="1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万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平方公里每一寸土地上的小康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4148138" y="3560234"/>
            <a:ext cx="4956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480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545014" y="4572000"/>
            <a:ext cx="405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经济、政治、文化、社会、生态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的小康</a:t>
            </a:r>
          </a:p>
        </p:txBody>
      </p:sp>
      <p:sp>
        <p:nvSpPr>
          <p:cNvPr id="48" name="矩形 47"/>
          <p:cNvSpPr/>
          <p:nvPr/>
        </p:nvSpPr>
        <p:spPr>
          <a:xfrm>
            <a:off x="4148138" y="4286251"/>
            <a:ext cx="495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48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572000" y="5143501"/>
            <a:ext cx="4286250" cy="7201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accent3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2020</a:t>
            </a:r>
            <a:r>
              <a:rPr lang="zh-CN" altLang="en-US" sz="1600" b="1" dirty="0">
                <a:solidFill>
                  <a:schemeClr val="accent3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年之前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，发达地区、欠发达地区、贫困落后地区实现</a:t>
            </a:r>
            <a:r>
              <a:rPr lang="zh-CN" altLang="en-US" sz="1800" b="1" dirty="0">
                <a:solidFill>
                  <a:schemeClr val="accent3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同步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小康</a:t>
            </a:r>
          </a:p>
        </p:txBody>
      </p:sp>
      <p:sp>
        <p:nvSpPr>
          <p:cNvPr id="49" name="矩形 48"/>
          <p:cNvSpPr/>
          <p:nvPr/>
        </p:nvSpPr>
        <p:spPr>
          <a:xfrm>
            <a:off x="4148138" y="5084234"/>
            <a:ext cx="495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chemeClr val="accent3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48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41" grpId="0"/>
      <p:bldP spid="47" grpId="0"/>
      <p:bldP spid="45" grpId="0"/>
      <p:bldP spid="48" grpId="0"/>
      <p:bldP spid="46" grpId="0"/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5736" y="548680"/>
            <a:ext cx="513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全力推进小康进程和“两个一百年”</a:t>
            </a:r>
          </a:p>
        </p:txBody>
      </p:sp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142876" y="1191684"/>
            <a:ext cx="5072063" cy="618067"/>
            <a:chOff x="4500562" y="1500175"/>
            <a:chExt cx="5072098" cy="618470"/>
          </a:xfrm>
        </p:grpSpPr>
        <p:pic>
          <p:nvPicPr>
            <p:cNvPr id="93219" name="图片 4" descr="5698746_123803031000_2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76731" y="1523987"/>
              <a:ext cx="795467" cy="594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组合 49"/>
            <p:cNvGrpSpPr>
              <a:grpSpLocks/>
            </p:cNvGrpSpPr>
            <p:nvPr/>
          </p:nvGrpSpPr>
          <p:grpSpPr bwMode="auto">
            <a:xfrm>
              <a:off x="4500562" y="1500175"/>
              <a:ext cx="5072098" cy="618470"/>
              <a:chOff x="4500562" y="1500175"/>
              <a:chExt cx="5072098" cy="618470"/>
            </a:xfrm>
          </p:grpSpPr>
          <p:sp>
            <p:nvSpPr>
              <p:cNvPr id="93221" name="TextBox 6"/>
              <p:cNvSpPr txBox="1">
                <a:spLocks noChangeArrowheads="1"/>
              </p:cNvSpPr>
              <p:nvPr/>
            </p:nvSpPr>
            <p:spPr bwMode="auto">
              <a:xfrm>
                <a:off x="4500562" y="1500175"/>
                <a:ext cx="5072098" cy="461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    </a:t>
                </a:r>
                <a:r>
                  <a:rPr lang="zh-CN" altLang="en-US" sz="18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 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“四个全面</a:t>
                </a:r>
                <a:r>
                  <a:rPr lang="en-US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”</a:t>
                </a:r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战略布局</a:t>
                </a:r>
                <a:endParaRPr lang="zh-CN" altLang="en-US" sz="28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5715008" y="2116526"/>
                <a:ext cx="2808306" cy="211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8"/>
          <p:cNvGrpSpPr>
            <a:grpSpLocks/>
          </p:cNvGrpSpPr>
          <p:nvPr/>
        </p:nvGrpSpPr>
        <p:grpSpPr bwMode="auto">
          <a:xfrm>
            <a:off x="571500" y="2000251"/>
            <a:ext cx="4000500" cy="2027767"/>
            <a:chOff x="5630987" y="813468"/>
            <a:chExt cx="4000529" cy="2026932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5630989" y="813468"/>
              <a:ext cx="4000527" cy="2026932"/>
              <a:chOff x="6506767" y="1185635"/>
              <a:chExt cx="4913910" cy="2132760"/>
            </a:xfrm>
          </p:grpSpPr>
          <p:sp>
            <p:nvSpPr>
              <p:cNvPr id="93217" name="AutoShape 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506767" y="1185635"/>
                <a:ext cx="2819170" cy="555567"/>
              </a:xfrm>
              <a:prstGeom prst="homePlate">
                <a:avLst>
                  <a:gd name="adj" fmla="val 25325"/>
                </a:avLst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72000" tIns="0" rIns="0" bIns="0" anchor="ctr"/>
              <a:lstStyle/>
              <a:p>
                <a:endParaRPr lang="zh-CN" altLang="en-US" sz="1800">
                  <a:latin typeface="Calibri" pitchFamily="34" charset="0"/>
                </a:endParaRPr>
              </a:p>
            </p:txBody>
          </p:sp>
          <p:sp>
            <p:nvSpPr>
              <p:cNvPr id="93218" name="Rectangle 36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596043" y="1500174"/>
                <a:ext cx="4824634" cy="1818221"/>
              </a:xfrm>
              <a:prstGeom prst="rect">
                <a:avLst/>
              </a:prstGeom>
              <a:noFill/>
              <a:ln w="190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sz="1800" b="1"/>
              </a:p>
            </p:txBody>
          </p:sp>
        </p:grpSp>
        <p:sp>
          <p:nvSpPr>
            <p:cNvPr id="93215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30987" y="946094"/>
              <a:ext cx="2286016" cy="27688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全面建成小康社会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  <p:sp>
          <p:nvSpPr>
            <p:cNvPr id="93216" name="TextBox 11"/>
            <p:cNvSpPr txBox="1">
              <a:spLocks noChangeArrowheads="1"/>
            </p:cNvSpPr>
            <p:nvPr/>
          </p:nvSpPr>
          <p:spPr bwMode="auto">
            <a:xfrm>
              <a:off x="5724128" y="1412776"/>
              <a:ext cx="2880320" cy="338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/>
              <a:r>
                <a:rPr lang="en-US" altLang="zh-CN" sz="1600">
                  <a:latin typeface="Calibri" pitchFamily="34" charset="0"/>
                </a:rPr>
                <a:t>   </a:t>
              </a:r>
              <a:endParaRPr kumimoji="1" lang="en-US" altLang="zh-CN" sz="1400">
                <a:latin typeface="Times New Roman" pitchFamily="18" charset="0"/>
                <a:ea typeface="楷体_GB2312"/>
                <a:cs typeface="楷体_GB2312"/>
              </a:endParaRP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14376" y="2607733"/>
            <a:ext cx="2214563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latin typeface="Calibri" pitchFamily="34" charset="0"/>
              </a:rPr>
              <a:t>        党的十八大提出，到</a:t>
            </a:r>
            <a:r>
              <a:rPr lang="en-US" altLang="zh-CN" sz="1600">
                <a:latin typeface="Calibri" pitchFamily="34" charset="0"/>
              </a:rPr>
              <a:t>2020</a:t>
            </a:r>
            <a:r>
              <a:rPr lang="zh-CN" altLang="en-US" sz="1600">
                <a:latin typeface="Calibri" pitchFamily="34" charset="0"/>
              </a:rPr>
              <a:t>年实现全面建成小康社会宏伟目标</a:t>
            </a:r>
          </a:p>
        </p:txBody>
      </p:sp>
      <p:pic>
        <p:nvPicPr>
          <p:cNvPr id="16" name="图片 15" descr="dbf554ed5f81019cb21cb118.jpg"/>
          <p:cNvPicPr>
            <a:picLocks noChangeAspect="1"/>
          </p:cNvPicPr>
          <p:nvPr/>
        </p:nvPicPr>
        <p:blipFill>
          <a:blip r:embed="rId15" cstate="print"/>
          <a:srcRect b="10450"/>
          <a:stretch>
            <a:fillRect/>
          </a:stretch>
        </p:blipFill>
        <p:spPr>
          <a:xfrm>
            <a:off x="2928939" y="2476500"/>
            <a:ext cx="1571625" cy="1390651"/>
          </a:xfrm>
          <a:prstGeom prst="rect">
            <a:avLst/>
          </a:prstGeom>
          <a:ln w="3175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组合 16"/>
          <p:cNvGrpSpPr>
            <a:grpSpLocks/>
          </p:cNvGrpSpPr>
          <p:nvPr/>
        </p:nvGrpSpPr>
        <p:grpSpPr bwMode="auto">
          <a:xfrm>
            <a:off x="571500" y="4095751"/>
            <a:ext cx="4000500" cy="2095500"/>
            <a:chOff x="5630990" y="908720"/>
            <a:chExt cx="4000527" cy="2095515"/>
          </a:xfrm>
        </p:grpSpPr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5630990" y="908720"/>
              <a:ext cx="4000527" cy="2095515"/>
              <a:chOff x="6506768" y="1285860"/>
              <a:chExt cx="4913910" cy="2204924"/>
            </a:xfrm>
          </p:grpSpPr>
          <p:sp>
            <p:nvSpPr>
              <p:cNvPr id="93212" name="AutoShape 5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506768" y="1285860"/>
                <a:ext cx="2369207" cy="555568"/>
              </a:xfrm>
              <a:prstGeom prst="homePlate">
                <a:avLst>
                  <a:gd name="adj" fmla="val 25330"/>
                </a:avLst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72000" tIns="0" rIns="0" bIns="0" anchor="ctr"/>
              <a:lstStyle/>
              <a:p>
                <a:endParaRPr lang="zh-CN" altLang="en-US" sz="1800">
                  <a:latin typeface="Calibri" pitchFamily="34" charset="0"/>
                </a:endParaRPr>
              </a:p>
            </p:txBody>
          </p:sp>
          <p:sp>
            <p:nvSpPr>
              <p:cNvPr id="93213" name="Rectangle 36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596043" y="1500174"/>
                <a:ext cx="4824635" cy="1990610"/>
              </a:xfrm>
              <a:prstGeom prst="rect">
                <a:avLst/>
              </a:prstGeom>
              <a:noFill/>
              <a:ln w="190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sz="1800" b="1"/>
              </a:p>
            </p:txBody>
          </p:sp>
        </p:grpSp>
        <p:sp>
          <p:nvSpPr>
            <p:cNvPr id="93210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73866" y="999216"/>
              <a:ext cx="1714512" cy="27700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全面依法治国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  <p:sp>
          <p:nvSpPr>
            <p:cNvPr id="93211" name="TextBox 19"/>
            <p:cNvSpPr txBox="1">
              <a:spLocks noChangeArrowheads="1"/>
            </p:cNvSpPr>
            <p:nvPr/>
          </p:nvSpPr>
          <p:spPr bwMode="auto">
            <a:xfrm>
              <a:off x="5724128" y="1412776"/>
              <a:ext cx="2880320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/>
              <a:r>
                <a:rPr lang="en-US" altLang="zh-CN" sz="1600">
                  <a:latin typeface="Calibri" pitchFamily="34" charset="0"/>
                </a:rPr>
                <a:t>   </a:t>
              </a:r>
              <a:endParaRPr kumimoji="1" lang="en-US" altLang="zh-CN" sz="1400">
                <a:latin typeface="Times New Roman" pitchFamily="18" charset="0"/>
                <a:ea typeface="楷体_GB2312"/>
                <a:cs typeface="楷体_GB2312"/>
              </a:endParaRPr>
            </a:p>
          </p:txBody>
        </p:sp>
      </p:grpSp>
      <p:grpSp>
        <p:nvGrpSpPr>
          <p:cNvPr id="10" name="组合 23"/>
          <p:cNvGrpSpPr>
            <a:grpSpLocks/>
          </p:cNvGrpSpPr>
          <p:nvPr/>
        </p:nvGrpSpPr>
        <p:grpSpPr bwMode="auto">
          <a:xfrm>
            <a:off x="4857750" y="2000251"/>
            <a:ext cx="4000500" cy="2023533"/>
            <a:chOff x="4824010" y="727937"/>
            <a:chExt cx="4000529" cy="1724270"/>
          </a:xfrm>
        </p:grpSpPr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4824010" y="727937"/>
              <a:ext cx="4000529" cy="1724270"/>
              <a:chOff x="5515542" y="1095637"/>
              <a:chExt cx="4913912" cy="1814296"/>
            </a:xfrm>
          </p:grpSpPr>
          <p:sp>
            <p:nvSpPr>
              <p:cNvPr id="93207" name="AutoShape 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H="1">
                <a:off x="8060247" y="1095637"/>
                <a:ext cx="2369207" cy="473277"/>
              </a:xfrm>
              <a:prstGeom prst="homePlate">
                <a:avLst>
                  <a:gd name="adj" fmla="val 25331"/>
                </a:avLst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72000" tIns="0" rIns="0" bIns="0" anchor="ctr"/>
              <a:lstStyle/>
              <a:p>
                <a:endParaRPr lang="zh-CN" altLang="en-US" sz="1800">
                  <a:latin typeface="Calibri" pitchFamily="34" charset="0"/>
                </a:endParaRPr>
              </a:p>
            </p:txBody>
          </p:sp>
          <p:sp>
            <p:nvSpPr>
              <p:cNvPr id="93208" name="Rectangle 36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515542" y="1361027"/>
                <a:ext cx="4835850" cy="1548906"/>
              </a:xfrm>
              <a:prstGeom prst="rect">
                <a:avLst/>
              </a:prstGeom>
              <a:noFill/>
              <a:ln w="190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sz="1800" b="1"/>
              </a:p>
            </p:txBody>
          </p:sp>
        </p:grpSp>
        <p:sp>
          <p:nvSpPr>
            <p:cNvPr id="93205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38589" y="840837"/>
              <a:ext cx="1714512" cy="23603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全面深化改革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  <p:sp>
          <p:nvSpPr>
            <p:cNvPr id="93206" name="TextBox 26"/>
            <p:cNvSpPr txBox="1">
              <a:spLocks noChangeArrowheads="1"/>
            </p:cNvSpPr>
            <p:nvPr/>
          </p:nvSpPr>
          <p:spPr bwMode="auto">
            <a:xfrm>
              <a:off x="5724128" y="1412776"/>
              <a:ext cx="2880320" cy="288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/>
              <a:r>
                <a:rPr lang="en-US" altLang="zh-CN" sz="1600">
                  <a:latin typeface="Calibri" pitchFamily="34" charset="0"/>
                </a:rPr>
                <a:t>   </a:t>
              </a:r>
              <a:endParaRPr kumimoji="1" lang="en-US" altLang="zh-CN" sz="1400">
                <a:latin typeface="Times New Roman" pitchFamily="18" charset="0"/>
                <a:ea typeface="楷体_GB2312"/>
                <a:cs typeface="楷体_GB2312"/>
              </a:endParaRPr>
            </a:p>
          </p:txBody>
        </p:sp>
      </p:grpSp>
      <p:grpSp>
        <p:nvGrpSpPr>
          <p:cNvPr id="12" name="组合 30"/>
          <p:cNvGrpSpPr>
            <a:grpSpLocks/>
          </p:cNvGrpSpPr>
          <p:nvPr/>
        </p:nvGrpSpPr>
        <p:grpSpPr bwMode="auto">
          <a:xfrm>
            <a:off x="4857750" y="4140200"/>
            <a:ext cx="4000500" cy="2051051"/>
            <a:chOff x="4966888" y="952224"/>
            <a:chExt cx="4000527" cy="2052010"/>
          </a:xfrm>
        </p:grpSpPr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4966888" y="952224"/>
              <a:ext cx="4000527" cy="2052010"/>
              <a:chOff x="5691039" y="1331636"/>
              <a:chExt cx="4913908" cy="2159148"/>
            </a:xfrm>
          </p:grpSpPr>
          <p:sp>
            <p:nvSpPr>
              <p:cNvPr id="93202" name="AutoShape 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 flipH="1">
                <a:off x="8235741" y="1331636"/>
                <a:ext cx="2369206" cy="555568"/>
              </a:xfrm>
              <a:prstGeom prst="homePlate">
                <a:avLst>
                  <a:gd name="adj" fmla="val 25330"/>
                </a:avLst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72000" tIns="0" rIns="0" bIns="0" anchor="ctr"/>
              <a:lstStyle/>
              <a:p>
                <a:endParaRPr lang="zh-CN" altLang="en-US" sz="1800">
                  <a:latin typeface="Calibri" pitchFamily="34" charset="0"/>
                </a:endParaRPr>
              </a:p>
            </p:txBody>
          </p:sp>
          <p:sp>
            <p:nvSpPr>
              <p:cNvPr id="93203" name="Rectangle 36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691039" y="1500174"/>
                <a:ext cx="4819909" cy="1990610"/>
              </a:xfrm>
              <a:prstGeom prst="rect">
                <a:avLst/>
              </a:prstGeom>
              <a:noFill/>
              <a:ln w="190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sz="1800" b="1"/>
              </a:p>
            </p:txBody>
          </p:sp>
        </p:grpSp>
        <p:sp>
          <p:nvSpPr>
            <p:cNvPr id="93200" name="Text Box 6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81465" y="1041225"/>
              <a:ext cx="1714512" cy="27712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全面从严治党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  <p:sp>
          <p:nvSpPr>
            <p:cNvPr id="93201" name="TextBox 33"/>
            <p:cNvSpPr txBox="1">
              <a:spLocks noChangeArrowheads="1"/>
            </p:cNvSpPr>
            <p:nvPr/>
          </p:nvSpPr>
          <p:spPr bwMode="auto">
            <a:xfrm>
              <a:off x="5724128" y="1412776"/>
              <a:ext cx="2880320" cy="33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/>
              <a:r>
                <a:rPr lang="en-US" altLang="zh-CN" sz="1600">
                  <a:latin typeface="Calibri" pitchFamily="34" charset="0"/>
                </a:rPr>
                <a:t>   </a:t>
              </a:r>
              <a:endParaRPr kumimoji="1" lang="en-US" altLang="zh-CN" sz="1400">
                <a:latin typeface="Times New Roman" pitchFamily="18" charset="0"/>
                <a:ea typeface="楷体_GB2312"/>
                <a:cs typeface="楷体_GB2312"/>
              </a:endParaRPr>
            </a:p>
          </p:txBody>
        </p:sp>
      </p:grp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6143626" y="2476500"/>
            <a:ext cx="2500313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latin typeface="Calibri" pitchFamily="34" charset="0"/>
              </a:rPr>
              <a:t>       十八届三中全会讨论通过了</a:t>
            </a:r>
            <a:r>
              <a:rPr lang="en-US" altLang="zh-CN" sz="1600">
                <a:latin typeface="Calibri" pitchFamily="34" charset="0"/>
              </a:rPr>
              <a:t>《</a:t>
            </a:r>
            <a:r>
              <a:rPr lang="zh-CN" altLang="en-US" sz="1600">
                <a:latin typeface="Calibri" pitchFamily="34" charset="0"/>
              </a:rPr>
              <a:t>关于全面深化改革若干重大问题的决定</a:t>
            </a:r>
            <a:r>
              <a:rPr lang="en-US" altLang="zh-CN" sz="1600">
                <a:latin typeface="Calibri" pitchFamily="34" charset="0"/>
              </a:rPr>
              <a:t>》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723901" y="4586817"/>
            <a:ext cx="2214563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latin typeface="Calibri" pitchFamily="34" charset="0"/>
              </a:rPr>
              <a:t>        十八届四中全会讨论通过了</a:t>
            </a:r>
            <a:r>
              <a:rPr lang="en-US" altLang="zh-CN" sz="1600">
                <a:latin typeface="Calibri" pitchFamily="34" charset="0"/>
              </a:rPr>
              <a:t>《</a:t>
            </a:r>
            <a:r>
              <a:rPr lang="zh-CN" altLang="en-US" sz="1600">
                <a:latin typeface="Calibri" pitchFamily="34" charset="0"/>
              </a:rPr>
              <a:t>关于全面推进依法治国若干重大问题的决定</a:t>
            </a:r>
            <a:r>
              <a:rPr lang="en-US" altLang="zh-CN" sz="1600">
                <a:latin typeface="Calibri" pitchFamily="34" charset="0"/>
              </a:rPr>
              <a:t>》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643688" y="4694767"/>
            <a:ext cx="22860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latin typeface="Calibri" pitchFamily="34" charset="0"/>
              </a:rPr>
              <a:t>    习近平总书记在党的群众路线教育实践总结大会的讲话中提出</a:t>
            </a:r>
          </a:p>
        </p:txBody>
      </p:sp>
      <p:pic>
        <p:nvPicPr>
          <p:cNvPr id="42" name="图片 41" descr="rBEhVVKWv1sIAAAAAAGft-kc49gAAGLegDXuJsAAZ_P937.jpg!q70.jpg"/>
          <p:cNvPicPr>
            <a:picLocks noChangeAspect="1"/>
          </p:cNvPicPr>
          <p:nvPr/>
        </p:nvPicPr>
        <p:blipFill>
          <a:blip r:embed="rId16" cstate="print"/>
          <a:srcRect l="16667" t="2083" r="17708" b="2083"/>
          <a:stretch>
            <a:fillRect/>
          </a:stretch>
        </p:blipFill>
        <p:spPr>
          <a:xfrm>
            <a:off x="5000626" y="2095501"/>
            <a:ext cx="1071563" cy="1877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 descr="u=1429095482,2845061248&amp;fm=21&amp;gp=0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8464" y="4476752"/>
            <a:ext cx="1419225" cy="161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图片 43" descr="W020151228423953937370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286252"/>
            <a:ext cx="2214562" cy="20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8" grpId="0"/>
      <p:bldP spid="39" grpId="0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5736" y="548680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坚定不移改革开放  勇于全面深化改革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35600" y="1551517"/>
            <a:ext cx="3233738" cy="245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857250" y="2068627"/>
            <a:ext cx="40005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06400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rgbClr val="000000"/>
                </a:solidFill>
                <a:latin typeface="+mn-ea"/>
                <a:ea typeface="+mn-ea"/>
                <a:cs typeface="宋体" pitchFamily="2" charset="-122"/>
              </a:rPr>
              <a:t>——</a:t>
            </a:r>
            <a:r>
              <a:rPr lang="zh-CN" altLang="zh-CN" sz="1600" dirty="0">
                <a:solidFill>
                  <a:srgbClr val="000000"/>
                </a:solidFill>
                <a:latin typeface="+mn-ea"/>
                <a:ea typeface="+mn-ea"/>
                <a:cs typeface="宋体" pitchFamily="2" charset="-122"/>
              </a:rPr>
              <a:t>“</a:t>
            </a:r>
            <a:r>
              <a:rPr lang="zh-CN" sz="1600" dirty="0">
                <a:solidFill>
                  <a:srgbClr val="000000"/>
                </a:solidFill>
                <a:latin typeface="+mn-ea"/>
                <a:ea typeface="+mn-ea"/>
                <a:cs typeface="宋体" pitchFamily="2" charset="-122"/>
              </a:rPr>
              <a:t>改革开放只有进行时没有完成时。没有改革开放，就没有中国的今天，也就没有中国的明天”。</a:t>
            </a:r>
            <a:endParaRPr lang="zh-CN" sz="1800" dirty="0">
              <a:latin typeface="+mn-ea"/>
              <a:ea typeface="+mn-ea"/>
              <a:cs typeface="宋体" pitchFamily="2" charset="-122"/>
            </a:endParaRPr>
          </a:p>
        </p:txBody>
      </p:sp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0" y="1333500"/>
            <a:ext cx="5715000" cy="594784"/>
            <a:chOff x="4500562" y="1428078"/>
            <a:chExt cx="5715040" cy="594399"/>
          </a:xfrm>
        </p:grpSpPr>
        <p:pic>
          <p:nvPicPr>
            <p:cNvPr id="94226" name="图片 24" descr="5698746_123803031000_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94274" y="1428736"/>
              <a:ext cx="763610" cy="57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组合 49"/>
            <p:cNvGrpSpPr>
              <a:grpSpLocks/>
            </p:cNvGrpSpPr>
            <p:nvPr/>
          </p:nvGrpSpPr>
          <p:grpSpPr bwMode="auto">
            <a:xfrm>
              <a:off x="4500562" y="1428078"/>
              <a:ext cx="5715040" cy="594399"/>
              <a:chOff x="4500562" y="1428078"/>
              <a:chExt cx="5715040" cy="594399"/>
            </a:xfrm>
          </p:grpSpPr>
          <p:sp>
            <p:nvSpPr>
              <p:cNvPr id="94228" name="TextBox 26"/>
              <p:cNvSpPr txBox="1">
                <a:spLocks noChangeArrowheads="1"/>
              </p:cNvSpPr>
              <p:nvPr/>
            </p:nvSpPr>
            <p:spPr bwMode="auto">
              <a:xfrm>
                <a:off x="4500562" y="1428078"/>
                <a:ext cx="5715040" cy="461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    </a:t>
                </a:r>
                <a:r>
                  <a:rPr lang="zh-CN" altLang="en-US" sz="18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 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“改革不停顿、开放不止步”</a:t>
                </a:r>
                <a:endParaRPr lang="zh-CN" altLang="en-US" sz="280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5653095" y="2022477"/>
                <a:ext cx="3419499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4929188" y="4643362"/>
            <a:ext cx="4286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+mn-lt"/>
                <a:ea typeface="+mn-ea"/>
              </a:rPr>
              <a:t>坚定不移</a:t>
            </a:r>
            <a:r>
              <a:rPr lang="zh-CN" altLang="en-US" sz="1600" b="1" dirty="0">
                <a:solidFill>
                  <a:srgbClr val="C00000"/>
                </a:solidFill>
                <a:latin typeface="+mn-lt"/>
                <a:ea typeface="+mn-ea"/>
              </a:rPr>
              <a:t>高举改革开放旗帜</a:t>
            </a:r>
            <a:endParaRPr lang="en-US" altLang="zh-CN" sz="160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+mn-lt"/>
                <a:ea typeface="+mn-ea"/>
              </a:rPr>
              <a:t>勇于</a:t>
            </a:r>
            <a:r>
              <a:rPr lang="zh-CN" altLang="en-US" sz="1600" b="1" dirty="0">
                <a:solidFill>
                  <a:srgbClr val="C00000"/>
                </a:solidFill>
                <a:latin typeface="+mn-lt"/>
                <a:ea typeface="+mn-ea"/>
              </a:rPr>
              <a:t>全面深化改革</a:t>
            </a:r>
            <a:endParaRPr lang="en-US" altLang="zh-CN" sz="160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+mn-lt"/>
                <a:ea typeface="+mn-ea"/>
              </a:rPr>
              <a:t>进一步</a:t>
            </a:r>
            <a:r>
              <a:rPr lang="zh-CN" altLang="en-US" sz="1600" b="1" dirty="0">
                <a:solidFill>
                  <a:srgbClr val="C00000"/>
                </a:solidFill>
                <a:latin typeface="+mn-lt"/>
                <a:ea typeface="+mn-ea"/>
              </a:rPr>
              <a:t>解放思想</a:t>
            </a:r>
            <a:r>
              <a:rPr lang="zh-CN" altLang="en-US" sz="1600" b="1" dirty="0">
                <a:latin typeface="+mn-lt"/>
                <a:ea typeface="+mn-ea"/>
              </a:rPr>
              <a:t>、解放和发展</a:t>
            </a:r>
            <a:r>
              <a:rPr lang="zh-CN" altLang="en-US" sz="1600" b="1" dirty="0">
                <a:solidFill>
                  <a:srgbClr val="C00000"/>
                </a:solidFill>
                <a:latin typeface="+mn-lt"/>
                <a:ea typeface="+mn-ea"/>
              </a:rPr>
              <a:t>社会生产力</a:t>
            </a:r>
            <a:endParaRPr lang="en-US" altLang="zh-CN" sz="160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+mn-lt"/>
                <a:ea typeface="+mn-ea"/>
              </a:rPr>
              <a:t>解放和增强</a:t>
            </a:r>
            <a:r>
              <a:rPr lang="zh-CN" altLang="en-US" sz="1600" b="1" dirty="0">
                <a:solidFill>
                  <a:srgbClr val="C00000"/>
                </a:solidFill>
                <a:latin typeface="+mn-lt"/>
                <a:ea typeface="+mn-ea"/>
              </a:rPr>
              <a:t>社会活力</a:t>
            </a:r>
            <a:endParaRPr lang="en-US" altLang="zh-CN" sz="160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+mn-lt"/>
                <a:ea typeface="+mn-ea"/>
              </a:rPr>
              <a:t>不断把</a:t>
            </a:r>
            <a:r>
              <a:rPr lang="zh-CN" altLang="en-US" sz="1600" b="1" dirty="0">
                <a:solidFill>
                  <a:srgbClr val="C00000"/>
                </a:solidFill>
                <a:latin typeface="+mn-lt"/>
                <a:ea typeface="+mn-ea"/>
              </a:rPr>
              <a:t>改革开放</a:t>
            </a:r>
            <a:r>
              <a:rPr lang="zh-CN" altLang="en-US" sz="1600" b="1" dirty="0">
                <a:latin typeface="+mn-lt"/>
                <a:ea typeface="+mn-ea"/>
              </a:rPr>
              <a:t>推向前进。</a:t>
            </a:r>
            <a:endParaRPr lang="zh-CN" sz="1800" dirty="0">
              <a:latin typeface="+mn-ea"/>
              <a:ea typeface="+mn-ea"/>
              <a:cs typeface="宋体" pitchFamily="2" charset="-122"/>
            </a:endParaRPr>
          </a:p>
        </p:txBody>
      </p:sp>
      <p:grpSp>
        <p:nvGrpSpPr>
          <p:cNvPr id="5" name="组合 42"/>
          <p:cNvGrpSpPr>
            <a:grpSpLocks/>
          </p:cNvGrpSpPr>
          <p:nvPr/>
        </p:nvGrpSpPr>
        <p:grpSpPr bwMode="auto">
          <a:xfrm>
            <a:off x="2643188" y="2952751"/>
            <a:ext cx="2500312" cy="1143000"/>
            <a:chOff x="2643174" y="3071808"/>
            <a:chExt cx="2500330" cy="1143007"/>
          </a:xfrm>
        </p:grpSpPr>
        <p:sp>
          <p:nvSpPr>
            <p:cNvPr id="42" name="云形标注 41"/>
            <p:cNvSpPr/>
            <p:nvPr/>
          </p:nvSpPr>
          <p:spPr>
            <a:xfrm>
              <a:off x="2643174" y="3071808"/>
              <a:ext cx="2500330" cy="1143007"/>
            </a:xfrm>
            <a:prstGeom prst="cloudCallout">
              <a:avLst>
                <a:gd name="adj1" fmla="val -63499"/>
                <a:gd name="adj2" fmla="val 10027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94225" name="矩形 30"/>
            <p:cNvSpPr>
              <a:spLocks noChangeArrowheads="1"/>
            </p:cNvSpPr>
            <p:nvPr/>
          </p:nvSpPr>
          <p:spPr bwMode="auto">
            <a:xfrm>
              <a:off x="2928926" y="3167061"/>
              <a:ext cx="2143140" cy="757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0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  改革已经进入深水区和攻坚期</a:t>
              </a:r>
              <a:r>
                <a:rPr lang="en-US" altLang="zh-CN" sz="180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……</a:t>
              </a:r>
              <a:endParaRPr lang="zh-CN" altLang="en-US" sz="180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" name="组合 36"/>
          <p:cNvGrpSpPr>
            <a:grpSpLocks/>
          </p:cNvGrpSpPr>
          <p:nvPr/>
        </p:nvGrpSpPr>
        <p:grpSpPr bwMode="auto">
          <a:xfrm>
            <a:off x="3214689" y="4667252"/>
            <a:ext cx="1857285" cy="1333500"/>
            <a:chOff x="1214414" y="4887839"/>
            <a:chExt cx="1857298" cy="1333523"/>
          </a:xfrm>
        </p:grpSpPr>
        <p:pic>
          <p:nvPicPr>
            <p:cNvPr id="94220" name="图片 31" descr="165717363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1336"/>
            <a:stretch>
              <a:fillRect/>
            </a:stretch>
          </p:blipFill>
          <p:spPr bwMode="auto">
            <a:xfrm>
              <a:off x="1214414" y="4887839"/>
              <a:ext cx="714380" cy="1327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组合 35"/>
            <p:cNvGrpSpPr>
              <a:grpSpLocks/>
            </p:cNvGrpSpPr>
            <p:nvPr/>
          </p:nvGrpSpPr>
          <p:grpSpPr bwMode="auto">
            <a:xfrm>
              <a:off x="1809819" y="4983090"/>
              <a:ext cx="1261893" cy="1238272"/>
              <a:chOff x="2952827" y="4667262"/>
              <a:chExt cx="1261893" cy="1238272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2952827" y="4667262"/>
                <a:ext cx="1261893" cy="954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改革</a:t>
                </a:r>
                <a:endParaRPr lang="en-US" altLang="zh-CN" sz="2800" b="1" dirty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进行时</a:t>
                </a:r>
                <a:endParaRPr lang="zh-CN" altLang="en-US" sz="2800" dirty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3143239" y="5903417"/>
                <a:ext cx="928695" cy="21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39"/>
          <p:cNvGrpSpPr>
            <a:grpSpLocks/>
          </p:cNvGrpSpPr>
          <p:nvPr/>
        </p:nvGrpSpPr>
        <p:grpSpPr bwMode="auto">
          <a:xfrm>
            <a:off x="214314" y="3238501"/>
            <a:ext cx="2935287" cy="2571751"/>
            <a:chOff x="357158" y="3643314"/>
            <a:chExt cx="3078703" cy="2571768"/>
          </a:xfrm>
        </p:grpSpPr>
        <p:pic>
          <p:nvPicPr>
            <p:cNvPr id="94218" name="图片 37" descr="W020140304528183696173_副本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57158" y="3643314"/>
              <a:ext cx="3078703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矩形 38"/>
            <p:cNvSpPr/>
            <p:nvPr/>
          </p:nvSpPr>
          <p:spPr>
            <a:xfrm rot="1621439">
              <a:off x="1914122" y="3832813"/>
              <a:ext cx="627471" cy="3385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>
                      <a:lumMod val="75000"/>
                    </a:schemeClr>
                  </a:solidFill>
                  <a:latin typeface="黑体" pitchFamily="49" charset="-122"/>
                  <a:ea typeface="黑体" pitchFamily="49" charset="-122"/>
                  <a:cs typeface="宋体" pitchFamily="2" charset="-122"/>
                </a:rPr>
                <a:t>攻坚</a:t>
              </a:r>
              <a:endPara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3214688" y="4430184"/>
            <a:ext cx="5715000" cy="2046816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01" grpId="0"/>
      <p:bldP spid="102402" grpId="0"/>
      <p:bldP spid="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5514" y="645585"/>
            <a:ext cx="6317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坚定不移改革开放  勇于全面深化改革</a:t>
            </a:r>
          </a:p>
        </p:txBody>
      </p:sp>
      <p:grpSp>
        <p:nvGrpSpPr>
          <p:cNvPr id="3" name="组合 9"/>
          <p:cNvGrpSpPr>
            <a:grpSpLocks/>
          </p:cNvGrpSpPr>
          <p:nvPr/>
        </p:nvGrpSpPr>
        <p:grpSpPr bwMode="auto">
          <a:xfrm>
            <a:off x="3132139" y="4197351"/>
            <a:ext cx="5938962" cy="1077383"/>
            <a:chOff x="2500298" y="2571744"/>
            <a:chExt cx="6011333" cy="1078607"/>
          </a:xfrm>
        </p:grpSpPr>
        <p:sp>
          <p:nvSpPr>
            <p:cNvPr id="5" name="等腰三角形 4"/>
            <p:cNvSpPr/>
            <p:nvPr/>
          </p:nvSpPr>
          <p:spPr>
            <a:xfrm rot="21122371" flipV="1">
              <a:off x="2500298" y="3078202"/>
              <a:ext cx="5786248" cy="144097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7" name="矩形 6"/>
            <p:cNvSpPr/>
            <p:nvPr/>
          </p:nvSpPr>
          <p:spPr>
            <a:xfrm>
              <a:off x="4857539" y="2722197"/>
              <a:ext cx="715046" cy="9281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pic>
          <p:nvPicPr>
            <p:cNvPr id="6" name="图片 5" descr="u=505084675,2949651250&amp;fm=206&amp;gp=0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44132" y="2571744"/>
              <a:ext cx="792000" cy="1007169"/>
            </a:xfrm>
            <a:prstGeom prst="rect">
              <a:avLst/>
            </a:prstGeom>
          </p:spPr>
        </p:pic>
        <p:sp>
          <p:nvSpPr>
            <p:cNvPr id="95267" name="矩形 7"/>
            <p:cNvSpPr>
              <a:spLocks noChangeArrowheads="1"/>
            </p:cNvSpPr>
            <p:nvPr/>
          </p:nvSpPr>
          <p:spPr bwMode="auto">
            <a:xfrm rot="21040189">
              <a:off x="2742508" y="2936393"/>
              <a:ext cx="1822433" cy="369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latin typeface="黑体" pitchFamily="49" charset="-122"/>
                  <a:ea typeface="黑体" pitchFamily="49" charset="-122"/>
                </a:rPr>
                <a:t>以问题倒逼改革</a:t>
              </a:r>
            </a:p>
          </p:txBody>
        </p:sp>
        <p:sp>
          <p:nvSpPr>
            <p:cNvPr id="95268" name="矩形 8"/>
            <p:cNvSpPr>
              <a:spLocks noChangeArrowheads="1"/>
            </p:cNvSpPr>
            <p:nvPr/>
          </p:nvSpPr>
          <p:spPr bwMode="auto">
            <a:xfrm rot="20940000">
              <a:off x="5287326" y="2953592"/>
              <a:ext cx="3224305" cy="369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800">
                  <a:latin typeface="黑体" pitchFamily="49" charset="-122"/>
                  <a:ea typeface="黑体" pitchFamily="49" charset="-122"/>
                </a:rPr>
                <a:t>问题在哪里，改革就指向哪里</a:t>
              </a:r>
            </a:p>
          </p:txBody>
        </p:sp>
      </p:grpSp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34925" y="1221318"/>
            <a:ext cx="5715000" cy="577849"/>
            <a:chOff x="4393214" y="1516864"/>
            <a:chExt cx="5715040" cy="578629"/>
          </a:xfrm>
        </p:grpSpPr>
        <p:pic>
          <p:nvPicPr>
            <p:cNvPr id="95260" name="图片 13" descr="5698746_123803031000_2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64895" y="1523989"/>
              <a:ext cx="764493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组合 49"/>
            <p:cNvGrpSpPr>
              <a:grpSpLocks/>
            </p:cNvGrpSpPr>
            <p:nvPr/>
          </p:nvGrpSpPr>
          <p:grpSpPr bwMode="auto">
            <a:xfrm>
              <a:off x="4393214" y="1516864"/>
              <a:ext cx="5715040" cy="578629"/>
              <a:chOff x="4393214" y="1516864"/>
              <a:chExt cx="5715040" cy="578629"/>
            </a:xfrm>
          </p:grpSpPr>
          <p:sp>
            <p:nvSpPr>
              <p:cNvPr id="95262" name="TextBox 15"/>
              <p:cNvSpPr txBox="1">
                <a:spLocks noChangeArrowheads="1"/>
              </p:cNvSpPr>
              <p:nvPr/>
            </p:nvSpPr>
            <p:spPr bwMode="auto">
              <a:xfrm>
                <a:off x="4393214" y="1516864"/>
                <a:ext cx="5715040" cy="369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重视深化改革</a:t>
                </a:r>
                <a:endParaRPr lang="zh-CN" altLang="en-US" sz="240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6017238" y="2093374"/>
                <a:ext cx="2413017" cy="211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矩形 17"/>
          <p:cNvSpPr/>
          <p:nvPr/>
        </p:nvSpPr>
        <p:spPr>
          <a:xfrm>
            <a:off x="911226" y="1919818"/>
            <a:ext cx="6018213" cy="1604433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25" name="Oval 24"/>
          <p:cNvSpPr/>
          <p:nvPr/>
        </p:nvSpPr>
        <p:spPr bwMode="auto">
          <a:xfrm>
            <a:off x="3429001" y="2808818"/>
            <a:ext cx="792163" cy="49953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</a:rPr>
              <a:t>腐败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708400" y="2019300"/>
            <a:ext cx="857250" cy="7366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</a:rPr>
              <a:t>社会保障</a:t>
            </a:r>
          </a:p>
        </p:txBody>
      </p:sp>
      <p:grpSp>
        <p:nvGrpSpPr>
          <p:cNvPr id="9" name="组合 30"/>
          <p:cNvGrpSpPr>
            <a:grpSpLocks/>
          </p:cNvGrpSpPr>
          <p:nvPr/>
        </p:nvGrpSpPr>
        <p:grpSpPr bwMode="auto">
          <a:xfrm>
            <a:off x="4286250" y="2880785"/>
            <a:ext cx="857250" cy="501649"/>
            <a:chOff x="2786050" y="2857496"/>
            <a:chExt cx="857256" cy="500443"/>
          </a:xfrm>
        </p:grpSpPr>
        <p:sp>
          <p:nvSpPr>
            <p:cNvPr id="23" name="Oval 22"/>
            <p:cNvSpPr/>
            <p:nvPr/>
          </p:nvSpPr>
          <p:spPr bwMode="auto">
            <a:xfrm>
              <a:off x="2786050" y="2857496"/>
              <a:ext cx="857256" cy="500443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14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5259" name="矩形 27"/>
            <p:cNvSpPr>
              <a:spLocks noChangeArrowheads="1"/>
            </p:cNvSpPr>
            <p:nvPr/>
          </p:nvSpPr>
          <p:spPr bwMode="auto">
            <a:xfrm>
              <a:off x="2848593" y="2947569"/>
              <a:ext cx="723280" cy="30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latin typeface="Calibri" pitchFamily="34" charset="0"/>
                </a:rPr>
                <a:t>不平衡</a:t>
              </a:r>
            </a:p>
          </p:txBody>
        </p:sp>
      </p:grpSp>
      <p:grpSp>
        <p:nvGrpSpPr>
          <p:cNvPr id="10" name="组合 31"/>
          <p:cNvGrpSpPr>
            <a:grpSpLocks/>
          </p:cNvGrpSpPr>
          <p:nvPr/>
        </p:nvGrpSpPr>
        <p:grpSpPr bwMode="auto">
          <a:xfrm>
            <a:off x="2786063" y="2190750"/>
            <a:ext cx="857253" cy="499533"/>
            <a:chOff x="3786182" y="2429543"/>
            <a:chExt cx="857259" cy="498915"/>
          </a:xfrm>
        </p:grpSpPr>
        <p:sp>
          <p:nvSpPr>
            <p:cNvPr id="24" name="Oval 23"/>
            <p:cNvSpPr/>
            <p:nvPr/>
          </p:nvSpPr>
          <p:spPr bwMode="auto">
            <a:xfrm>
              <a:off x="3786182" y="2429543"/>
              <a:ext cx="857256" cy="498915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14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5257" name="矩形 28"/>
            <p:cNvSpPr>
              <a:spLocks noChangeArrowheads="1"/>
            </p:cNvSpPr>
            <p:nvPr/>
          </p:nvSpPr>
          <p:spPr bwMode="auto">
            <a:xfrm>
              <a:off x="3838406" y="2500306"/>
              <a:ext cx="805035" cy="338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/>
                <a:t>不协调</a:t>
              </a:r>
            </a:p>
          </p:txBody>
        </p:sp>
      </p:grpSp>
      <p:grpSp>
        <p:nvGrpSpPr>
          <p:cNvPr id="11" name="组合 32"/>
          <p:cNvGrpSpPr>
            <a:grpSpLocks/>
          </p:cNvGrpSpPr>
          <p:nvPr/>
        </p:nvGrpSpPr>
        <p:grpSpPr bwMode="auto">
          <a:xfrm>
            <a:off x="4429126" y="2286004"/>
            <a:ext cx="1285875" cy="575734"/>
            <a:chOff x="4643438" y="3071810"/>
            <a:chExt cx="1285884" cy="428274"/>
          </a:xfrm>
        </p:grpSpPr>
        <p:sp>
          <p:nvSpPr>
            <p:cNvPr id="27" name="Oval 26"/>
            <p:cNvSpPr/>
            <p:nvPr/>
          </p:nvSpPr>
          <p:spPr bwMode="auto">
            <a:xfrm>
              <a:off x="4643438" y="3071810"/>
              <a:ext cx="1285884" cy="428274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14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5255" name="矩形 29"/>
            <p:cNvSpPr>
              <a:spLocks noChangeArrowheads="1"/>
            </p:cNvSpPr>
            <p:nvPr/>
          </p:nvSpPr>
          <p:spPr bwMode="auto">
            <a:xfrm>
              <a:off x="4704098" y="3143249"/>
              <a:ext cx="1082356" cy="228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latin typeface="Calibri" pitchFamily="34" charset="0"/>
                </a:rPr>
                <a:t>结构不合理</a:t>
              </a:r>
            </a:p>
          </p:txBody>
        </p:sp>
      </p:grpSp>
      <p:grpSp>
        <p:nvGrpSpPr>
          <p:cNvPr id="12" name="组合 35"/>
          <p:cNvGrpSpPr>
            <a:grpSpLocks/>
          </p:cNvGrpSpPr>
          <p:nvPr/>
        </p:nvGrpSpPr>
        <p:grpSpPr bwMode="auto">
          <a:xfrm>
            <a:off x="2428873" y="2810935"/>
            <a:ext cx="1071566" cy="499534"/>
            <a:chOff x="2643171" y="3571876"/>
            <a:chExt cx="1071573" cy="499176"/>
          </a:xfrm>
        </p:grpSpPr>
        <p:sp>
          <p:nvSpPr>
            <p:cNvPr id="34" name="Oval 24"/>
            <p:cNvSpPr/>
            <p:nvPr/>
          </p:nvSpPr>
          <p:spPr bwMode="auto">
            <a:xfrm>
              <a:off x="2643174" y="3571876"/>
              <a:ext cx="1071570" cy="499176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14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5253" name="矩形 34"/>
            <p:cNvSpPr>
              <a:spLocks noChangeArrowheads="1"/>
            </p:cNvSpPr>
            <p:nvPr/>
          </p:nvSpPr>
          <p:spPr bwMode="auto">
            <a:xfrm>
              <a:off x="2643171" y="3661949"/>
              <a:ext cx="1011822" cy="33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/>
                <a:t>生活困难</a:t>
              </a:r>
            </a:p>
          </p:txBody>
        </p:sp>
      </p:grpSp>
      <p:sp>
        <p:nvSpPr>
          <p:cNvPr id="41" name="Oval 24"/>
          <p:cNvSpPr/>
          <p:nvPr/>
        </p:nvSpPr>
        <p:spPr bwMode="auto">
          <a:xfrm>
            <a:off x="5357813" y="2808818"/>
            <a:ext cx="1071562" cy="49953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</a:rPr>
              <a:t>差距大</a:t>
            </a:r>
          </a:p>
        </p:txBody>
      </p:sp>
      <p:sp>
        <p:nvSpPr>
          <p:cNvPr id="43" name="Oval 26"/>
          <p:cNvSpPr/>
          <p:nvPr/>
        </p:nvSpPr>
        <p:spPr bwMode="auto">
          <a:xfrm>
            <a:off x="5429251" y="2095500"/>
            <a:ext cx="1285875" cy="49953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</a:rPr>
              <a:t>方式粗放</a:t>
            </a:r>
          </a:p>
        </p:txBody>
      </p:sp>
      <p:sp>
        <p:nvSpPr>
          <p:cNvPr id="45" name="Oval 24"/>
          <p:cNvSpPr/>
          <p:nvPr/>
        </p:nvSpPr>
        <p:spPr bwMode="auto">
          <a:xfrm>
            <a:off x="1500188" y="2571751"/>
            <a:ext cx="792162" cy="80856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</a:rPr>
              <a:t>矛盾增多</a:t>
            </a:r>
          </a:p>
        </p:txBody>
      </p:sp>
      <p:sp>
        <p:nvSpPr>
          <p:cNvPr id="46" name="Oval 24"/>
          <p:cNvSpPr/>
          <p:nvPr/>
        </p:nvSpPr>
        <p:spPr bwMode="auto">
          <a:xfrm>
            <a:off x="1571626" y="2190751"/>
            <a:ext cx="1285875" cy="49953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Arial" pitchFamily="34" charset="0"/>
              </a:rPr>
              <a:t>形式主义</a:t>
            </a:r>
          </a:p>
        </p:txBody>
      </p:sp>
      <p:sp>
        <p:nvSpPr>
          <p:cNvPr id="47" name="矩形 46"/>
          <p:cNvSpPr/>
          <p:nvPr/>
        </p:nvSpPr>
        <p:spPr>
          <a:xfrm>
            <a:off x="735310" y="2074333"/>
            <a:ext cx="461665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系列问题</a:t>
            </a:r>
          </a:p>
        </p:txBody>
      </p:sp>
      <p:pic>
        <p:nvPicPr>
          <p:cNvPr id="48" name="图片 47" descr="61402487968207660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5" b="7813"/>
          <a:stretch>
            <a:fillRect/>
          </a:stretch>
        </p:blipFill>
        <p:spPr bwMode="auto">
          <a:xfrm>
            <a:off x="911226" y="3598334"/>
            <a:ext cx="2428875" cy="25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42"/>
          <p:cNvGrpSpPr>
            <a:grpSpLocks/>
          </p:cNvGrpSpPr>
          <p:nvPr/>
        </p:nvGrpSpPr>
        <p:grpSpPr bwMode="auto">
          <a:xfrm>
            <a:off x="7258050" y="1714500"/>
            <a:ext cx="1797050" cy="1524000"/>
            <a:chOff x="2866427" y="2786058"/>
            <a:chExt cx="2170199" cy="1524011"/>
          </a:xfrm>
        </p:grpSpPr>
        <p:sp>
          <p:nvSpPr>
            <p:cNvPr id="52" name="云形标注 51"/>
            <p:cNvSpPr/>
            <p:nvPr/>
          </p:nvSpPr>
          <p:spPr>
            <a:xfrm>
              <a:off x="2900935" y="2786058"/>
              <a:ext cx="2070508" cy="1524011"/>
            </a:xfrm>
            <a:prstGeom prst="cloudCallout">
              <a:avLst>
                <a:gd name="adj1" fmla="val -84404"/>
                <a:gd name="adj2" fmla="val 1287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95251" name="矩形 52"/>
            <p:cNvSpPr>
              <a:spLocks noChangeArrowheads="1"/>
            </p:cNvSpPr>
            <p:nvPr/>
          </p:nvSpPr>
          <p:spPr bwMode="auto">
            <a:xfrm>
              <a:off x="2866427" y="2970269"/>
              <a:ext cx="2170199" cy="757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00">
                  <a:latin typeface="黑体" pitchFamily="49" charset="-122"/>
                  <a:ea typeface="黑体" pitchFamily="49" charset="-122"/>
                </a:rPr>
                <a:t>  只能通过</a:t>
              </a:r>
              <a:endParaRPr lang="en-US" altLang="zh-CN" sz="1800">
                <a:latin typeface="黑体" pitchFamily="49" charset="-122"/>
                <a:ea typeface="黑体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800">
                  <a:latin typeface="黑体" pitchFamily="49" charset="-122"/>
                  <a:ea typeface="黑体" pitchFamily="49" charset="-122"/>
                </a:rPr>
                <a:t>改革去解决</a:t>
              </a:r>
              <a:r>
                <a:rPr lang="en-US" altLang="zh-CN" sz="1800">
                  <a:latin typeface="黑体" pitchFamily="49" charset="-122"/>
                  <a:ea typeface="黑体" pitchFamily="49" charset="-122"/>
                </a:rPr>
                <a:t>……</a:t>
              </a:r>
              <a:endParaRPr lang="zh-CN" altLang="en-US" sz="180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5" grpId="0" animBg="1"/>
      <p:bldP spid="26" grpId="0" animBg="1"/>
      <p:bldP spid="41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5513" y="645585"/>
            <a:ext cx="5596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坚持一切为了人民  一切依靠人民</a:t>
            </a:r>
          </a:p>
        </p:txBody>
      </p:sp>
      <p:pic>
        <p:nvPicPr>
          <p:cNvPr id="3" name="图片 2" descr="u=3533160207,4196769886&amp;fm=23&amp;gp=0_副本_副本_副本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1" y="4144434"/>
            <a:ext cx="2024063" cy="178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>
            <a:grpSpLocks/>
          </p:cNvGrpSpPr>
          <p:nvPr/>
        </p:nvGrpSpPr>
        <p:grpSpPr bwMode="auto">
          <a:xfrm rot="-5400000">
            <a:off x="5548313" y="2333626"/>
            <a:ext cx="1809751" cy="3619500"/>
            <a:chOff x="2303794" y="2563185"/>
            <a:chExt cx="1571635" cy="4754236"/>
          </a:xfrm>
        </p:grpSpPr>
        <p:pic>
          <p:nvPicPr>
            <p:cNvPr id="96273" name="图片 4" descr="u=129500983,1470358227&amp;fm=21&amp;gp=0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515" b="4640"/>
            <a:stretch>
              <a:fillRect/>
            </a:stretch>
          </p:blipFill>
          <p:spPr bwMode="auto">
            <a:xfrm rot="5400000">
              <a:off x="712494" y="4154485"/>
              <a:ext cx="4754236" cy="157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 rot="5400000">
              <a:off x="1580858" y="4512273"/>
              <a:ext cx="3367202" cy="828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itchFamily="2" charset="-122"/>
                  <a:ea typeface="华文行楷" pitchFamily="2" charset="-122"/>
                </a:rPr>
                <a:t>知屋漏者在宇下</a:t>
              </a:r>
              <a:endParaRPr lang="en-US" altLang="zh-CN" sz="2800" spc="-1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itchFamily="2" charset="-122"/>
                  <a:ea typeface="华文行楷" pitchFamily="2" charset="-122"/>
                </a:rPr>
                <a:t>知政失者在草野</a:t>
              </a:r>
            </a:p>
          </p:txBody>
        </p:sp>
      </p:grpSp>
      <p:pic>
        <p:nvPicPr>
          <p:cNvPr id="7" name="图片 6" descr="19873255_113859183009_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DA"/>
              </a:clrFrom>
              <a:clrTo>
                <a:srgbClr val="FFFDDA">
                  <a:alpha val="0"/>
                </a:srgbClr>
              </a:clrTo>
            </a:clrChange>
          </a:blip>
          <a:srcRect l="5469" t="10385" r="32031" b="13686"/>
          <a:stretch>
            <a:fillRect/>
          </a:stretch>
        </p:blipFill>
        <p:spPr bwMode="auto">
          <a:xfrm>
            <a:off x="857250" y="1284818"/>
            <a:ext cx="1714500" cy="178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20"/>
          <p:cNvGrpSpPr>
            <a:grpSpLocks/>
          </p:cNvGrpSpPr>
          <p:nvPr/>
        </p:nvGrpSpPr>
        <p:grpSpPr bwMode="auto">
          <a:xfrm>
            <a:off x="2857500" y="1316567"/>
            <a:ext cx="5643563" cy="1905000"/>
            <a:chOff x="2857488" y="1601624"/>
            <a:chExt cx="5643602" cy="1737590"/>
          </a:xfrm>
        </p:grpSpPr>
        <p:sp>
          <p:nvSpPr>
            <p:cNvPr id="96271" name="Rectangle 1"/>
            <p:cNvSpPr>
              <a:spLocks noChangeArrowheads="1"/>
            </p:cNvSpPr>
            <p:nvPr/>
          </p:nvSpPr>
          <p:spPr bwMode="auto">
            <a:xfrm>
              <a:off x="2928926" y="1829657"/>
              <a:ext cx="5572164" cy="1296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en-US" altLang="zh-CN" sz="18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zh-CN" altLang="en-US" sz="1800" b="1">
                  <a:solidFill>
                    <a:srgbClr val="000000"/>
                  </a:solidFill>
                  <a:latin typeface="Calibri" pitchFamily="34" charset="0"/>
                </a:rPr>
                <a:t>坚信</a:t>
              </a:r>
              <a:r>
                <a:rPr lang="zh-CN" altLang="en-US" sz="1800" b="1">
                  <a:solidFill>
                    <a:srgbClr val="C00000"/>
                  </a:solidFill>
                  <a:latin typeface="Calibri" pitchFamily="34" charset="0"/>
                </a:rPr>
                <a:t>党的根基在人民、党的力量在人民</a:t>
              </a:r>
              <a:endParaRPr lang="en-US" altLang="zh-CN" sz="1800" b="1">
                <a:solidFill>
                  <a:srgbClr val="C00000"/>
                </a:solidFill>
                <a:latin typeface="Calibri" pitchFamily="34" charset="0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en-US" altLang="zh-CN" sz="18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zh-CN" altLang="en-US" sz="1800" b="1">
                  <a:solidFill>
                    <a:srgbClr val="000000"/>
                  </a:solidFill>
                  <a:latin typeface="Calibri" pitchFamily="34" charset="0"/>
                </a:rPr>
                <a:t>坚持</a:t>
              </a:r>
              <a:r>
                <a:rPr lang="zh-CN" altLang="en-US" sz="1800" b="1">
                  <a:solidFill>
                    <a:srgbClr val="C00000"/>
                  </a:solidFill>
                  <a:latin typeface="Calibri" pitchFamily="34" charset="0"/>
                </a:rPr>
                <a:t>一切为了人民、一切依靠人民</a:t>
              </a:r>
              <a:endParaRPr lang="en-US" altLang="zh-CN" sz="1800" b="1">
                <a:solidFill>
                  <a:srgbClr val="C00000"/>
                </a:solidFill>
                <a:latin typeface="Calibri" pitchFamily="34" charset="0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en-US" altLang="zh-CN" sz="18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zh-CN" altLang="en-US" sz="1800" b="1">
                  <a:solidFill>
                    <a:srgbClr val="000000"/>
                  </a:solidFill>
                  <a:latin typeface="Calibri" pitchFamily="34" charset="0"/>
                </a:rPr>
                <a:t>充分发挥广大人民群众</a:t>
              </a:r>
              <a:r>
                <a:rPr lang="zh-CN" altLang="en-US" sz="1800" b="1">
                  <a:solidFill>
                    <a:srgbClr val="C00000"/>
                  </a:solidFill>
                  <a:latin typeface="Calibri" pitchFamily="34" charset="0"/>
                </a:rPr>
                <a:t>积极性、主动性、创造性</a:t>
              </a:r>
              <a:endParaRPr lang="en-US" altLang="zh-CN" sz="1800" b="1">
                <a:solidFill>
                  <a:srgbClr val="C00000"/>
                </a:solidFill>
                <a:latin typeface="Calibri" pitchFamily="34" charset="0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en-US" altLang="zh-CN" sz="18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zh-CN" altLang="en-US" sz="1800" b="1">
                  <a:solidFill>
                    <a:srgbClr val="000000"/>
                  </a:solidFill>
                  <a:latin typeface="Calibri" pitchFamily="34" charset="0"/>
                </a:rPr>
                <a:t>不断把</a:t>
              </a:r>
              <a:r>
                <a:rPr lang="zh-CN" altLang="en-US" sz="1800" b="1">
                  <a:solidFill>
                    <a:srgbClr val="C00000"/>
                  </a:solidFill>
                  <a:latin typeface="Calibri" pitchFamily="34" charset="0"/>
                </a:rPr>
                <a:t>为人民造福</a:t>
              </a:r>
              <a:r>
                <a:rPr lang="zh-CN" altLang="en-US" sz="1800" b="1">
                  <a:solidFill>
                    <a:srgbClr val="000000"/>
                  </a:solidFill>
                  <a:latin typeface="Calibri" pitchFamily="34" charset="0"/>
                </a:rPr>
                <a:t>事业推向前进。</a:t>
              </a: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857488" y="1601624"/>
              <a:ext cx="5429288" cy="1737590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grpSp>
        <p:nvGrpSpPr>
          <p:cNvPr id="8" name="组合 25"/>
          <p:cNvGrpSpPr>
            <a:grpSpLocks/>
          </p:cNvGrpSpPr>
          <p:nvPr/>
        </p:nvGrpSpPr>
        <p:grpSpPr bwMode="auto">
          <a:xfrm>
            <a:off x="928368" y="3333751"/>
            <a:ext cx="2659702" cy="630767"/>
            <a:chOff x="1053092" y="2358449"/>
            <a:chExt cx="2660360" cy="62960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499609" y="2985944"/>
              <a:ext cx="1929290" cy="211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6270" name="矩形 9"/>
            <p:cNvSpPr>
              <a:spLocks noChangeArrowheads="1"/>
            </p:cNvSpPr>
            <p:nvPr/>
          </p:nvSpPr>
          <p:spPr bwMode="auto">
            <a:xfrm>
              <a:off x="1053092" y="2358449"/>
              <a:ext cx="2660360" cy="460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坚持人民主体地位</a:t>
              </a:r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57188" y="4053418"/>
            <a:ext cx="414337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>
                <a:latin typeface="Calibri" pitchFamily="34" charset="0"/>
              </a:rPr>
              <a:t>         十八届五中全会明确了如期实现全面建成小康社会奋斗目标、推动经济社会持续健康发展必须遵循的</a:t>
            </a:r>
            <a:r>
              <a:rPr lang="zh-CN" altLang="en-US" sz="1800" b="1">
                <a:solidFill>
                  <a:srgbClr val="C00000"/>
                </a:solidFill>
                <a:latin typeface="Calibri" pitchFamily="34" charset="0"/>
              </a:rPr>
              <a:t>首位原则</a:t>
            </a:r>
          </a:p>
        </p:txBody>
      </p:sp>
      <p:grpSp>
        <p:nvGrpSpPr>
          <p:cNvPr id="9" name="组合 25"/>
          <p:cNvGrpSpPr>
            <a:grpSpLocks/>
          </p:cNvGrpSpPr>
          <p:nvPr/>
        </p:nvGrpSpPr>
        <p:grpSpPr bwMode="auto">
          <a:xfrm>
            <a:off x="5357813" y="4857751"/>
            <a:ext cx="1928812" cy="649816"/>
            <a:chOff x="1500172" y="2337723"/>
            <a:chExt cx="1928825" cy="650334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500172" y="2985939"/>
              <a:ext cx="1928825" cy="211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6268" name="矩形 9"/>
            <p:cNvSpPr>
              <a:spLocks noChangeArrowheads="1"/>
            </p:cNvSpPr>
            <p:nvPr/>
          </p:nvSpPr>
          <p:spPr bwMode="auto">
            <a:xfrm>
              <a:off x="2000242" y="2337723"/>
              <a:ext cx="1422194" cy="462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衡量标准</a:t>
              </a:r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643438" y="5579533"/>
            <a:ext cx="392906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>
                <a:latin typeface="Calibri" pitchFamily="34" charset="0"/>
              </a:rPr>
              <a:t>         人民拥护不拥护、赞成不赞成、高兴不高兴、答应不答应</a:t>
            </a:r>
          </a:p>
        </p:txBody>
      </p:sp>
      <p:sp>
        <p:nvSpPr>
          <p:cNvPr id="20" name="矩形 19"/>
          <p:cNvSpPr/>
          <p:nvPr/>
        </p:nvSpPr>
        <p:spPr>
          <a:xfrm>
            <a:off x="762000" y="5507567"/>
            <a:ext cx="4095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-150" dirty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实现全体人民共同富裕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7ce2812exa3f2f24ddf0e&amp;690_副本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800"/>
          <a:stretch>
            <a:fillRect/>
          </a:stretch>
        </p:blipFill>
        <p:spPr bwMode="auto">
          <a:xfrm>
            <a:off x="3786188" y="1223433"/>
            <a:ext cx="2928937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124076" y="645585"/>
            <a:ext cx="6857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走和平发展道路 奉行互利共赢的开放战略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1564" y="4470854"/>
            <a:ext cx="5214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16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zh-CN" altLang="en-US" sz="1600" b="1">
                <a:solidFill>
                  <a:srgbClr val="000000"/>
                </a:solidFill>
                <a:latin typeface="Calibri" pitchFamily="34" charset="0"/>
              </a:rPr>
              <a:t>始终不渝</a:t>
            </a:r>
            <a:r>
              <a:rPr lang="zh-CN" altLang="en-US" sz="1600" b="1">
                <a:solidFill>
                  <a:srgbClr val="C00000"/>
                </a:solidFill>
                <a:latin typeface="Calibri" pitchFamily="34" charset="0"/>
              </a:rPr>
              <a:t>走和平发展道路</a:t>
            </a:r>
            <a:endParaRPr lang="en-US" altLang="zh-CN" sz="16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16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zh-CN" altLang="en-US" sz="1600" b="1">
                <a:solidFill>
                  <a:srgbClr val="000000"/>
                </a:solidFill>
                <a:latin typeface="Calibri" pitchFamily="34" charset="0"/>
              </a:rPr>
              <a:t>始终不渝奉行</a:t>
            </a:r>
            <a:r>
              <a:rPr lang="zh-CN" altLang="en-US" sz="1600" b="1">
                <a:solidFill>
                  <a:srgbClr val="C00000"/>
                </a:solidFill>
                <a:latin typeface="Calibri" pitchFamily="34" charset="0"/>
              </a:rPr>
              <a:t>互利共赢的开放战略</a:t>
            </a:r>
            <a:endParaRPr lang="en-US" altLang="zh-CN" sz="16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16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zh-CN" altLang="en-US" sz="1600" b="1">
                <a:solidFill>
                  <a:srgbClr val="000000"/>
                </a:solidFill>
                <a:latin typeface="Calibri" pitchFamily="34" charset="0"/>
              </a:rPr>
              <a:t>加强同</a:t>
            </a:r>
            <a:r>
              <a:rPr lang="zh-CN" altLang="en-US" sz="1600" b="1">
                <a:solidFill>
                  <a:srgbClr val="C00000"/>
                </a:solidFill>
                <a:latin typeface="Calibri" pitchFamily="34" charset="0"/>
              </a:rPr>
              <a:t>各国的友好往来</a:t>
            </a:r>
            <a:endParaRPr lang="en-US" altLang="zh-CN" sz="16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16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zh-CN" altLang="en-US" sz="1600" b="1">
                <a:solidFill>
                  <a:srgbClr val="000000"/>
                </a:solidFill>
                <a:latin typeface="Calibri" pitchFamily="34" charset="0"/>
              </a:rPr>
              <a:t>同各国人民一道</a:t>
            </a:r>
            <a:endParaRPr lang="en-US" altLang="zh-CN" sz="1600" b="1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b="1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zh-CN" altLang="en-US" sz="1600" b="1">
                <a:solidFill>
                  <a:srgbClr val="000000"/>
                </a:solidFill>
                <a:latin typeface="Calibri" pitchFamily="34" charset="0"/>
              </a:rPr>
              <a:t>不断把</a:t>
            </a:r>
            <a:r>
              <a:rPr lang="zh-CN" altLang="en-US" sz="1600" b="1">
                <a:solidFill>
                  <a:srgbClr val="C00000"/>
                </a:solidFill>
                <a:latin typeface="Calibri" pitchFamily="34" charset="0"/>
              </a:rPr>
              <a:t>人类和平与发展</a:t>
            </a:r>
            <a:r>
              <a:rPr lang="zh-CN" altLang="en-US" sz="1600" b="1">
                <a:solidFill>
                  <a:srgbClr val="000000"/>
                </a:solidFill>
                <a:latin typeface="Calibri" pitchFamily="34" charset="0"/>
              </a:rPr>
              <a:t>的崇高事业推向前进</a:t>
            </a:r>
            <a:endParaRPr lang="zh-CN" altLang="en-US" sz="1600"/>
          </a:p>
        </p:txBody>
      </p:sp>
      <p:pic>
        <p:nvPicPr>
          <p:cNvPr id="7" name="图片 6" descr="c2fdfc039245d688a01adf89a6c27d1ed21b248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238251"/>
            <a:ext cx="3143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732589" y="1797051"/>
            <a:ext cx="181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Calibri" pitchFamily="34" charset="0"/>
              </a:rPr>
              <a:t>“军事威胁论”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332414" y="2072218"/>
            <a:ext cx="181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Calibri" pitchFamily="34" charset="0"/>
              </a:rPr>
              <a:t>“经济威胁论”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080250" y="1316567"/>
            <a:ext cx="181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Calibri" pitchFamily="34" charset="0"/>
              </a:rPr>
              <a:t>“文明威胁论”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137150" y="3128433"/>
            <a:ext cx="181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Calibri" pitchFamily="34" charset="0"/>
              </a:rPr>
              <a:t>“粮食威胁论”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364163" y="1411818"/>
            <a:ext cx="181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Calibri" pitchFamily="34" charset="0"/>
              </a:rPr>
              <a:t>“网络威胁论”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000750" y="2660651"/>
            <a:ext cx="181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Calibri" pitchFamily="34" charset="0"/>
              </a:rPr>
              <a:t>“环境威胁论”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688138" y="3236385"/>
            <a:ext cx="2276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Calibri" pitchFamily="34" charset="0"/>
              </a:rPr>
              <a:t>“地缘政治威胁论”</a:t>
            </a:r>
          </a:p>
        </p:txBody>
      </p:sp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714375" y="3810001"/>
            <a:ext cx="5143500" cy="2476500"/>
            <a:chOff x="5630990" y="908720"/>
            <a:chExt cx="5143534" cy="2476517"/>
          </a:xfrm>
        </p:grpSpPr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5630990" y="908720"/>
              <a:ext cx="5143534" cy="2476517"/>
              <a:chOff x="6506768" y="1285860"/>
              <a:chExt cx="6317883" cy="2605819"/>
            </a:xfrm>
          </p:grpSpPr>
          <p:sp>
            <p:nvSpPr>
              <p:cNvPr id="97299" name="AutoShape 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506768" y="1285860"/>
                <a:ext cx="2281456" cy="505061"/>
              </a:xfrm>
              <a:prstGeom prst="homePlate">
                <a:avLst>
                  <a:gd name="adj" fmla="val 25326"/>
                </a:avLst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72000" tIns="0" rIns="0" bIns="0" anchor="ctr"/>
              <a:lstStyle/>
              <a:p>
                <a:endParaRPr lang="zh-CN" altLang="en-US" sz="1800">
                  <a:latin typeface="Calibri" pitchFamily="34" charset="0"/>
                </a:endParaRPr>
              </a:p>
            </p:txBody>
          </p:sp>
          <p:sp>
            <p:nvSpPr>
              <p:cNvPr id="97300" name="Rectangle 36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6857758" y="1500174"/>
                <a:ext cx="5966893" cy="2391505"/>
              </a:xfrm>
              <a:prstGeom prst="rect">
                <a:avLst/>
              </a:prstGeom>
              <a:noFill/>
              <a:ln w="190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sz="1800" b="1"/>
              </a:p>
            </p:txBody>
          </p:sp>
        </p:grpSp>
        <p:sp>
          <p:nvSpPr>
            <p:cNvPr id="97298" name="Text Box 6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854438" y="975403"/>
              <a:ext cx="1848252" cy="27700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宋体" charset="-122"/>
                </a:rPr>
                <a:t>向世界重申</a:t>
              </a:r>
              <a:endParaRPr lang="en-US" altLang="zh-CN" b="1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grpSp>
        <p:nvGrpSpPr>
          <p:cNvPr id="5" name="组合 24"/>
          <p:cNvGrpSpPr>
            <a:grpSpLocks/>
          </p:cNvGrpSpPr>
          <p:nvPr/>
        </p:nvGrpSpPr>
        <p:grpSpPr bwMode="auto">
          <a:xfrm>
            <a:off x="6143625" y="3619501"/>
            <a:ext cx="2071688" cy="2447615"/>
            <a:chOff x="3430162" y="3573016"/>
            <a:chExt cx="2143140" cy="2448487"/>
          </a:xfrm>
        </p:grpSpPr>
        <p:pic>
          <p:nvPicPr>
            <p:cNvPr id="26" name="图片 25" descr="2368667_160202064_2_副本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761135" y="3573016"/>
              <a:ext cx="1530945" cy="181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27" name="矩形 26"/>
            <p:cNvSpPr/>
            <p:nvPr/>
          </p:nvSpPr>
          <p:spPr>
            <a:xfrm>
              <a:off x="3430162" y="5374942"/>
              <a:ext cx="2143140" cy="64656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中国崇尚和平、</a:t>
              </a:r>
              <a:endParaRPr lang="en-US" altLang="zh-CN" sz="18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和睦、和谐的理念</a:t>
              </a:r>
              <a:endParaRPr lang="zh-CN" altLang="en-US" sz="18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22" name="图片 21" descr="u=505084675,2949651250&amp;fm=206&amp;gp=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84074">
            <a:off x="7644370" y="2228616"/>
            <a:ext cx="657979" cy="1115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21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1467"/>
            <a:ext cx="9144000" cy="1079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第一章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425451"/>
            <a:ext cx="3214687" cy="192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500" y="2679327"/>
            <a:ext cx="614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中国共产党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95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年的丰功伟绩</a:t>
            </a:r>
          </a:p>
        </p:txBody>
      </p:sp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2700338" y="3524252"/>
            <a:ext cx="6443662" cy="740833"/>
            <a:chOff x="2699792" y="3521528"/>
            <a:chExt cx="6444208" cy="505766"/>
          </a:xfrm>
        </p:grpSpPr>
        <p:sp>
          <p:nvSpPr>
            <p:cNvPr id="3" name="矩形 2"/>
            <p:cNvSpPr/>
            <p:nvPr/>
          </p:nvSpPr>
          <p:spPr>
            <a:xfrm>
              <a:off x="2699792" y="3595225"/>
              <a:ext cx="6444208" cy="4320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6" name="矩形 5"/>
            <p:cNvSpPr/>
            <p:nvPr/>
          </p:nvSpPr>
          <p:spPr>
            <a:xfrm>
              <a:off x="4585902" y="3521528"/>
              <a:ext cx="3057506" cy="3572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——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三大历史成就</a:t>
              </a:r>
            </a:p>
          </p:txBody>
        </p:sp>
      </p:grpSp>
      <p:pic>
        <p:nvPicPr>
          <p:cNvPr id="56325" name="Picture 8" descr="图片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479117"/>
            <a:ext cx="2468563" cy="3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94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45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92275" y="2717801"/>
            <a:ext cx="4206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相反，美国推行霸权主义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660526" y="3363385"/>
            <a:ext cx="385762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latin typeface="Calibri" pitchFamily="34" charset="0"/>
              </a:rPr>
              <a:t>         2014</a:t>
            </a:r>
            <a:r>
              <a:rPr lang="zh-CN" altLang="en-US" sz="1600">
                <a:latin typeface="Calibri" pitchFamily="34" charset="0"/>
              </a:rPr>
              <a:t>年，奥巴马在西点军校声称，“未来最重要的问题是美国如何</a:t>
            </a:r>
            <a:r>
              <a:rPr lang="zh-CN" altLang="en-US" sz="1600" b="1">
                <a:solidFill>
                  <a:srgbClr val="C00000"/>
                </a:solidFill>
                <a:latin typeface="Calibri" pitchFamily="34" charset="0"/>
              </a:rPr>
              <a:t>领导</a:t>
            </a:r>
            <a:r>
              <a:rPr lang="zh-CN" altLang="en-US" sz="1600">
                <a:latin typeface="Calibri" pitchFamily="34" charset="0"/>
              </a:rPr>
              <a:t>世界，”他的底线是，美国</a:t>
            </a:r>
            <a:r>
              <a:rPr lang="zh-CN" altLang="en-US" sz="1600" b="1">
                <a:solidFill>
                  <a:srgbClr val="C00000"/>
                </a:solidFill>
                <a:latin typeface="Calibri" pitchFamily="34" charset="0"/>
              </a:rPr>
              <a:t>必须领导</a:t>
            </a:r>
            <a:r>
              <a:rPr lang="zh-CN" altLang="en-US" sz="1600">
                <a:latin typeface="Calibri" pitchFamily="34" charset="0"/>
              </a:rPr>
              <a:t>世界。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43689" y="3697818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“入侵阿富汗”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 rot="-516124">
            <a:off x="5303705" y="3477167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“伊拉克战争”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 rot="275419">
            <a:off x="7013590" y="3324767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“狂轰滥炸南联盟”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 rot="288879">
            <a:off x="5596449" y="2898259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“利比亚”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 rot="213006">
            <a:off x="6653550" y="2724693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“宣布伊朗无赖”</a:t>
            </a:r>
          </a:p>
        </p:txBody>
      </p:sp>
      <p:pic>
        <p:nvPicPr>
          <p:cNvPr id="13" name="图片 12" descr="f7246b600c338744c23f3b82510fd9f9d62aa051.jpg"/>
          <p:cNvPicPr>
            <a:picLocks noChangeAspect="1"/>
          </p:cNvPicPr>
          <p:nvPr/>
        </p:nvPicPr>
        <p:blipFill>
          <a:blip r:embed="rId2" cstate="print"/>
          <a:srcRect t="2885" b="24963"/>
          <a:stretch>
            <a:fillRect/>
          </a:stretch>
        </p:blipFill>
        <p:spPr bwMode="auto">
          <a:xfrm>
            <a:off x="5580063" y="4102101"/>
            <a:ext cx="3143250" cy="235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428751" y="5168900"/>
            <a:ext cx="42148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latin typeface="Calibri" pitchFamily="34" charset="0"/>
              </a:rPr>
              <a:t>         从</a:t>
            </a:r>
            <a:r>
              <a:rPr lang="en-US" altLang="zh-CN" sz="1600">
                <a:latin typeface="Calibri" pitchFamily="34" charset="0"/>
              </a:rPr>
              <a:t>2003</a:t>
            </a:r>
            <a:r>
              <a:rPr lang="zh-CN" altLang="en-US" sz="1600">
                <a:latin typeface="Calibri" pitchFamily="34" charset="0"/>
              </a:rPr>
              <a:t>年开始，直至</a:t>
            </a:r>
            <a:r>
              <a:rPr lang="en-US" altLang="zh-CN" sz="1600">
                <a:latin typeface="Calibri" pitchFamily="34" charset="0"/>
              </a:rPr>
              <a:t>2009</a:t>
            </a:r>
            <a:r>
              <a:rPr lang="zh-CN" altLang="en-US" sz="1600">
                <a:latin typeface="Calibri" pitchFamily="34" charset="0"/>
              </a:rPr>
              <a:t>年美国从伊拉克撤军，伊拉克方面至少</a:t>
            </a:r>
            <a:r>
              <a:rPr lang="en-US" altLang="zh-CN" sz="1800" b="1">
                <a:solidFill>
                  <a:srgbClr val="C00000"/>
                </a:solidFill>
                <a:latin typeface="Calibri" pitchFamily="34" charset="0"/>
              </a:rPr>
              <a:t>15</a:t>
            </a:r>
            <a:r>
              <a:rPr lang="zh-CN" altLang="en-US" sz="1800" b="1">
                <a:solidFill>
                  <a:srgbClr val="C00000"/>
                </a:solidFill>
                <a:latin typeface="Calibri" pitchFamily="34" charset="0"/>
              </a:rPr>
              <a:t>万</a:t>
            </a:r>
            <a:r>
              <a:rPr lang="zh-CN" altLang="en-US" sz="1600">
                <a:latin typeface="Calibri" pitchFamily="34" charset="0"/>
              </a:rPr>
              <a:t>人丧生，其中多数为平民，流离失所的百姓数量</a:t>
            </a:r>
            <a:r>
              <a:rPr lang="zh-CN" altLang="en-US" sz="1800" b="1">
                <a:solidFill>
                  <a:srgbClr val="C00000"/>
                </a:solidFill>
                <a:latin typeface="Calibri" pitchFamily="34" charset="0"/>
              </a:rPr>
              <a:t>超过</a:t>
            </a:r>
            <a:r>
              <a:rPr lang="en-US" altLang="zh-CN" sz="1800" b="1">
                <a:solidFill>
                  <a:srgbClr val="C00000"/>
                </a:solidFill>
                <a:latin typeface="Calibri" pitchFamily="34" charset="0"/>
              </a:rPr>
              <a:t>100</a:t>
            </a:r>
            <a:r>
              <a:rPr lang="zh-CN" altLang="en-US" sz="1800" b="1">
                <a:solidFill>
                  <a:srgbClr val="C00000"/>
                </a:solidFill>
                <a:latin typeface="Calibri" pitchFamily="34" charset="0"/>
              </a:rPr>
              <a:t>万</a:t>
            </a:r>
            <a:r>
              <a:rPr lang="zh-CN" altLang="en-US" sz="1600">
                <a:latin typeface="Calibri" pitchFamily="34" charset="0"/>
              </a:rPr>
              <a:t>。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74638" y="4572000"/>
            <a:ext cx="5226111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300" b="1">
                <a:latin typeface="黑体" pitchFamily="49" charset="-122"/>
                <a:ea typeface="黑体" pitchFamily="49" charset="-122"/>
              </a:rPr>
              <a:t>战争造成的难民危机对全世界都是灾难</a:t>
            </a:r>
          </a:p>
        </p:txBody>
      </p:sp>
      <p:sp>
        <p:nvSpPr>
          <p:cNvPr id="27" name="矩形 26"/>
          <p:cNvSpPr/>
          <p:nvPr/>
        </p:nvSpPr>
        <p:spPr>
          <a:xfrm>
            <a:off x="2051051" y="740834"/>
            <a:ext cx="6857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走和平发展道路 奉行互利共赢的开放战略</a:t>
            </a:r>
          </a:p>
        </p:txBody>
      </p:sp>
      <p:grpSp>
        <p:nvGrpSpPr>
          <p:cNvPr id="4" name="组合 33"/>
          <p:cNvGrpSpPr>
            <a:grpSpLocks/>
          </p:cNvGrpSpPr>
          <p:nvPr/>
        </p:nvGrpSpPr>
        <p:grpSpPr bwMode="auto">
          <a:xfrm>
            <a:off x="0" y="1238251"/>
            <a:ext cx="9144000" cy="1403349"/>
            <a:chOff x="-32" y="928676"/>
            <a:chExt cx="9144032" cy="1053000"/>
          </a:xfrm>
        </p:grpSpPr>
        <p:grpSp>
          <p:nvGrpSpPr>
            <p:cNvPr id="6" name="组合 21"/>
            <p:cNvGrpSpPr>
              <a:grpSpLocks/>
            </p:cNvGrpSpPr>
            <p:nvPr/>
          </p:nvGrpSpPr>
          <p:grpSpPr bwMode="auto">
            <a:xfrm>
              <a:off x="-32" y="928676"/>
              <a:ext cx="4572032" cy="1053000"/>
              <a:chOff x="71360" y="2549539"/>
              <a:chExt cx="8947915" cy="2323633"/>
            </a:xfrm>
          </p:grpSpPr>
          <p:pic>
            <p:nvPicPr>
              <p:cNvPr id="17" name="图片 16" descr="u=402279309,4097702249&amp;fm=21&amp;gp=0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bg2">
                    <a:lumMod val="75000"/>
                    <a:tint val="45000"/>
                    <a:satMod val="400000"/>
                  </a:schemeClr>
                </a:duotone>
                <a:lum bright="30000"/>
              </a:blip>
              <a:srcRect t="9091"/>
              <a:stretch>
                <a:fillRect/>
              </a:stretch>
            </p:blipFill>
            <p:spPr>
              <a:xfrm>
                <a:off x="71406" y="2549539"/>
                <a:ext cx="8947869" cy="2323633"/>
              </a:xfrm>
              <a:prstGeom prst="rect">
                <a:avLst/>
              </a:prstGeom>
            </p:spPr>
          </p:pic>
          <p:pic>
            <p:nvPicPr>
              <p:cNvPr id="18" name="图片 17" descr="5366d0160924ab184aded6c935fae6cd7a890b07_副本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1360" y="2863223"/>
                <a:ext cx="2320208" cy="169623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图片 18" descr="20051121048344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285983" y="2928393"/>
                <a:ext cx="2286016" cy="1535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图片 19" descr="U9298P27T1D836170F26DT20150731160616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598588" y="2914080"/>
                <a:ext cx="2161402" cy="15941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图片 20" descr="52297e12a7499daefed_副本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764524" y="2828742"/>
                <a:ext cx="2236632" cy="182245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7" name="组合 21"/>
            <p:cNvGrpSpPr>
              <a:grpSpLocks/>
            </p:cNvGrpSpPr>
            <p:nvPr/>
          </p:nvGrpSpPr>
          <p:grpSpPr bwMode="auto">
            <a:xfrm>
              <a:off x="4572024" y="928676"/>
              <a:ext cx="4571976" cy="1053000"/>
              <a:chOff x="71407" y="2666202"/>
              <a:chExt cx="8947868" cy="2323633"/>
            </a:xfrm>
          </p:grpSpPr>
          <p:pic>
            <p:nvPicPr>
              <p:cNvPr id="29" name="图片 28" descr="u=402279309,4097702249&amp;fm=21&amp;gp=0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bg2">
                    <a:lumMod val="75000"/>
                    <a:tint val="45000"/>
                    <a:satMod val="400000"/>
                  </a:schemeClr>
                </a:duotone>
                <a:lum bright="30000"/>
              </a:blip>
              <a:srcRect t="9091"/>
              <a:stretch>
                <a:fillRect/>
              </a:stretch>
            </p:blipFill>
            <p:spPr>
              <a:xfrm>
                <a:off x="71407" y="2666202"/>
                <a:ext cx="8947868" cy="2323633"/>
              </a:xfrm>
              <a:prstGeom prst="rect">
                <a:avLst/>
              </a:prstGeom>
            </p:spPr>
          </p:pic>
          <p:pic>
            <p:nvPicPr>
              <p:cNvPr id="30" name="图片 29" descr="5366d0160924ab184aded6c935fae6cd7a890b07_副本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7495" y="2863223"/>
                <a:ext cx="2267936" cy="169623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图片 30" descr="20051121048344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292118" y="2827883"/>
                <a:ext cx="2273743" cy="17366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图片 31" descr="U9298P27T1D836170F26DT20150731160616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681926" y="2914080"/>
                <a:ext cx="1994727" cy="15941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图片 32" descr="52297e12a7499daefed_副本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764524" y="2904958"/>
                <a:ext cx="2236632" cy="167001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950" y="3333751"/>
            <a:ext cx="1595438" cy="120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68538" y="645585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保持党的先进性和纯洁性</a:t>
            </a:r>
          </a:p>
        </p:txBody>
      </p:sp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1116014" y="4197352"/>
            <a:ext cx="4643437" cy="2000249"/>
            <a:chOff x="1000068" y="4238627"/>
            <a:chExt cx="4643470" cy="2000261"/>
          </a:xfrm>
        </p:grpSpPr>
        <p:sp>
          <p:nvSpPr>
            <p:cNvPr id="18" name="矩形 17"/>
            <p:cNvSpPr/>
            <p:nvPr/>
          </p:nvSpPr>
          <p:spPr>
            <a:xfrm>
              <a:off x="1000068" y="4238627"/>
              <a:ext cx="4572032" cy="2000261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01390" name="矩形 12"/>
            <p:cNvSpPr>
              <a:spLocks noChangeArrowheads="1"/>
            </p:cNvSpPr>
            <p:nvPr/>
          </p:nvSpPr>
          <p:spPr bwMode="auto">
            <a:xfrm>
              <a:off x="1071538" y="4342986"/>
              <a:ext cx="4572000" cy="1421937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zh-CN" altLang="en-US" sz="1800" b="1">
                  <a:latin typeface="Calibri" pitchFamily="34" charset="0"/>
                </a:rPr>
                <a:t> 保持</a:t>
              </a:r>
              <a:r>
                <a:rPr lang="zh-CN" altLang="en-US" sz="1800" b="1">
                  <a:solidFill>
                    <a:srgbClr val="C00000"/>
                  </a:solidFill>
                  <a:latin typeface="Calibri" pitchFamily="34" charset="0"/>
                </a:rPr>
                <a:t>党的先进性和纯洁性</a:t>
              </a:r>
              <a:endParaRPr lang="en-US" altLang="zh-CN" sz="1800" b="1">
                <a:solidFill>
                  <a:srgbClr val="C00000"/>
                </a:solidFill>
                <a:latin typeface="Calibri" pitchFamily="34" charset="0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zh-CN" altLang="en-US" sz="1800" b="1">
                  <a:latin typeface="Calibri" pitchFamily="34" charset="0"/>
                </a:rPr>
                <a:t> 着力提高</a:t>
              </a:r>
              <a:r>
                <a:rPr lang="zh-CN" altLang="en-US" sz="1800" b="1">
                  <a:solidFill>
                    <a:srgbClr val="C00000"/>
                  </a:solidFill>
                  <a:latin typeface="Calibri" pitchFamily="34" charset="0"/>
                </a:rPr>
                <a:t>执政能力和领导水平</a:t>
              </a:r>
              <a:endParaRPr lang="en-US" altLang="zh-CN" sz="1800" b="1">
                <a:solidFill>
                  <a:srgbClr val="C00000"/>
                </a:solidFill>
                <a:latin typeface="Calibri" pitchFamily="34" charset="0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zh-CN" altLang="en-US" sz="1800" b="1">
                  <a:latin typeface="Calibri" pitchFamily="34" charset="0"/>
                </a:rPr>
                <a:t> 着力增强</a:t>
              </a:r>
              <a:r>
                <a:rPr lang="zh-CN" altLang="en-US" sz="1800" b="1">
                  <a:solidFill>
                    <a:srgbClr val="C00000"/>
                  </a:solidFill>
                  <a:latin typeface="Calibri" pitchFamily="34" charset="0"/>
                </a:rPr>
                <a:t>抵御风险和拒腐防变</a:t>
              </a:r>
              <a:r>
                <a:rPr lang="zh-CN" altLang="en-US" sz="1800" b="1">
                  <a:latin typeface="Calibri" pitchFamily="34" charset="0"/>
                </a:rPr>
                <a:t>能力</a:t>
              </a:r>
              <a:endParaRPr lang="en-US" altLang="zh-CN" sz="1800" b="1">
                <a:latin typeface="Calibri" pitchFamily="34" charset="0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zh-CN" altLang="en-US" sz="1800" b="1">
                  <a:latin typeface="Calibri" pitchFamily="34" charset="0"/>
                </a:rPr>
                <a:t> 不断把</a:t>
              </a:r>
              <a:r>
                <a:rPr lang="zh-CN" altLang="en-US" sz="1800" b="1">
                  <a:solidFill>
                    <a:srgbClr val="C00000"/>
                  </a:solidFill>
                  <a:latin typeface="Calibri" pitchFamily="34" charset="0"/>
                </a:rPr>
                <a:t>党的建设新的伟大工程</a:t>
              </a:r>
              <a:r>
                <a:rPr lang="zh-CN" altLang="en-US" sz="1800" b="1">
                  <a:latin typeface="Calibri" pitchFamily="34" charset="0"/>
                </a:rPr>
                <a:t>推向前进</a:t>
              </a:r>
              <a:endParaRPr lang="zh-CN" altLang="en-US" sz="1800">
                <a:latin typeface="Calibri" pitchFamily="34" charset="0"/>
              </a:endParaRPr>
            </a:p>
          </p:txBody>
        </p:sp>
      </p:grpSp>
      <p:pic>
        <p:nvPicPr>
          <p:cNvPr id="14" name="图片 13" descr="rb01b105c_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191001"/>
            <a:ext cx="2571750" cy="221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22"/>
          <p:cNvGrpSpPr>
            <a:grpSpLocks/>
          </p:cNvGrpSpPr>
          <p:nvPr/>
        </p:nvGrpSpPr>
        <p:grpSpPr bwMode="auto">
          <a:xfrm>
            <a:off x="571500" y="1566335"/>
            <a:ext cx="7715250" cy="628651"/>
            <a:chOff x="571472" y="2571744"/>
            <a:chExt cx="7715304" cy="503325"/>
          </a:xfrm>
        </p:grpSpPr>
        <p:sp>
          <p:nvSpPr>
            <p:cNvPr id="20" name="矩形 19"/>
            <p:cNvSpPr/>
            <p:nvPr/>
          </p:nvSpPr>
          <p:spPr>
            <a:xfrm>
              <a:off x="571472" y="2571744"/>
              <a:ext cx="7307314" cy="5033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571472" y="2622585"/>
              <a:ext cx="7715304" cy="2957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accent1">
                      <a:lumMod val="75000"/>
                    </a:schemeClr>
                  </a:solidFill>
                  <a:latin typeface="黑体" pitchFamily="49" charset="-122"/>
                  <a:ea typeface="黑体" pitchFamily="49" charset="-122"/>
                </a:rPr>
                <a:t>四大考验：</a:t>
              </a:r>
              <a:r>
                <a:rPr lang="zh-CN" altLang="en-US" sz="1800" dirty="0">
                  <a:latin typeface="+mn-lt"/>
                  <a:ea typeface="+mn-ea"/>
                </a:rPr>
                <a:t>执政</a:t>
              </a:r>
              <a:r>
                <a:rPr lang="zh-CN" altLang="en-US" sz="1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考验</a:t>
              </a:r>
              <a:r>
                <a:rPr lang="zh-CN" altLang="en-US" sz="1800" dirty="0">
                  <a:latin typeface="+mn-lt"/>
                  <a:ea typeface="+mn-ea"/>
                </a:rPr>
                <a:t>、改革开放</a:t>
              </a:r>
              <a:r>
                <a:rPr lang="zh-CN" altLang="en-US" sz="1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考验</a:t>
              </a:r>
              <a:r>
                <a:rPr lang="zh-CN" altLang="en-US" sz="1800" dirty="0">
                  <a:latin typeface="+mn-lt"/>
                  <a:ea typeface="+mn-ea"/>
                </a:rPr>
                <a:t>、市场经济</a:t>
              </a:r>
              <a:r>
                <a:rPr lang="zh-CN" altLang="en-US" sz="1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考验</a:t>
              </a:r>
              <a:r>
                <a:rPr lang="zh-CN" altLang="en-US" sz="1800" dirty="0">
                  <a:latin typeface="+mn-lt"/>
                  <a:ea typeface="+mn-ea"/>
                </a:rPr>
                <a:t>、外部环境</a:t>
              </a:r>
              <a:r>
                <a:rPr lang="zh-CN" altLang="en-US" sz="1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考验</a:t>
              </a:r>
            </a:p>
          </p:txBody>
        </p:sp>
      </p:grpSp>
      <p:grpSp>
        <p:nvGrpSpPr>
          <p:cNvPr id="5" name="组合 23"/>
          <p:cNvGrpSpPr>
            <a:grpSpLocks/>
          </p:cNvGrpSpPr>
          <p:nvPr/>
        </p:nvGrpSpPr>
        <p:grpSpPr bwMode="auto">
          <a:xfrm>
            <a:off x="571501" y="2372782"/>
            <a:ext cx="7307263" cy="679449"/>
            <a:chOff x="571472" y="3071810"/>
            <a:chExt cx="7308000" cy="504582"/>
          </a:xfrm>
        </p:grpSpPr>
        <p:sp>
          <p:nvSpPr>
            <p:cNvPr id="21" name="矩形 20"/>
            <p:cNvSpPr/>
            <p:nvPr/>
          </p:nvSpPr>
          <p:spPr>
            <a:xfrm>
              <a:off x="571472" y="3071810"/>
              <a:ext cx="7308000" cy="5045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01386" name="矩形 15"/>
            <p:cNvSpPr>
              <a:spLocks noChangeArrowheads="1"/>
            </p:cNvSpPr>
            <p:nvPr/>
          </p:nvSpPr>
          <p:spPr bwMode="auto">
            <a:xfrm>
              <a:off x="571472" y="3131106"/>
              <a:ext cx="6215106" cy="274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800" b="1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四大危险：</a:t>
              </a:r>
              <a:r>
                <a:rPr lang="zh-CN" altLang="en-US" sz="1800">
                  <a:latin typeface="Calibri" pitchFamily="34" charset="0"/>
                </a:rPr>
                <a:t>精神懈怠、能力不足、脱离群众、消极腐败</a:t>
              </a:r>
              <a:endParaRPr lang="zh-CN" altLang="en-US" sz="1800" b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组合 24"/>
          <p:cNvGrpSpPr>
            <a:grpSpLocks/>
          </p:cNvGrpSpPr>
          <p:nvPr/>
        </p:nvGrpSpPr>
        <p:grpSpPr bwMode="auto">
          <a:xfrm>
            <a:off x="611188" y="3236386"/>
            <a:ext cx="7308850" cy="728134"/>
            <a:chOff x="571472" y="3571876"/>
            <a:chExt cx="7308000" cy="503444"/>
          </a:xfrm>
        </p:grpSpPr>
        <p:sp>
          <p:nvSpPr>
            <p:cNvPr id="22" name="矩形 21"/>
            <p:cNvSpPr/>
            <p:nvPr/>
          </p:nvSpPr>
          <p:spPr>
            <a:xfrm>
              <a:off x="571472" y="3571876"/>
              <a:ext cx="7308000" cy="5034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571472" y="3631879"/>
              <a:ext cx="6644502" cy="2553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accent3">
                      <a:lumMod val="75000"/>
                    </a:schemeClr>
                  </a:solidFill>
                  <a:latin typeface="黑体" pitchFamily="49" charset="-122"/>
                  <a:ea typeface="黑体" pitchFamily="49" charset="-122"/>
                </a:rPr>
                <a:t>四个自我：</a:t>
              </a:r>
              <a:r>
                <a:rPr lang="zh-CN" altLang="en-US" sz="1800" b="1" dirty="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</a:rPr>
                <a:t>自我</a:t>
              </a:r>
              <a:r>
                <a:rPr lang="zh-CN" altLang="en-US" sz="1800" dirty="0">
                  <a:latin typeface="+mn-lt"/>
                  <a:ea typeface="+mn-ea"/>
                </a:rPr>
                <a:t>净化、</a:t>
              </a:r>
              <a:r>
                <a:rPr lang="zh-CN" altLang="en-US" sz="1800" b="1" dirty="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</a:rPr>
                <a:t>自我</a:t>
              </a:r>
              <a:r>
                <a:rPr lang="zh-CN" altLang="en-US" sz="1800" dirty="0">
                  <a:latin typeface="+mn-lt"/>
                  <a:ea typeface="+mn-ea"/>
                </a:rPr>
                <a:t>完善、</a:t>
              </a:r>
              <a:r>
                <a:rPr lang="zh-CN" altLang="en-US" sz="1800" b="1" dirty="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</a:rPr>
                <a:t>自我</a:t>
              </a:r>
              <a:r>
                <a:rPr lang="zh-CN" altLang="en-US" sz="1800" dirty="0">
                  <a:latin typeface="+mn-lt"/>
                  <a:ea typeface="+mn-ea"/>
                </a:rPr>
                <a:t>革新、</a:t>
              </a:r>
              <a:r>
                <a:rPr lang="zh-CN" altLang="en-US" sz="1800" b="1" dirty="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</a:rPr>
                <a:t>自我</a:t>
              </a:r>
              <a:r>
                <a:rPr lang="zh-CN" altLang="en-US" sz="1800" dirty="0">
                  <a:latin typeface="+mn-lt"/>
                  <a:ea typeface="+mn-ea"/>
                </a:rPr>
                <a:t>提高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顺序访问存储器 10"/>
          <p:cNvSpPr/>
          <p:nvPr/>
        </p:nvSpPr>
        <p:spPr>
          <a:xfrm rot="4416907">
            <a:off x="2944019" y="1966120"/>
            <a:ext cx="1104900" cy="792162"/>
          </a:xfrm>
          <a:prstGeom prst="flowChartMagneticTap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流程图: 顺序访问存储器 8"/>
          <p:cNvSpPr/>
          <p:nvPr/>
        </p:nvSpPr>
        <p:spPr>
          <a:xfrm rot="18352264" flipH="1">
            <a:off x="1686984" y="1463676"/>
            <a:ext cx="1248833" cy="971550"/>
          </a:xfrm>
          <a:prstGeom prst="flowChartMagneticTap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7" name="流程图: 顺序访问存储器 6"/>
          <p:cNvSpPr/>
          <p:nvPr/>
        </p:nvSpPr>
        <p:spPr>
          <a:xfrm rot="18352264" flipH="1">
            <a:off x="421747" y="1867960"/>
            <a:ext cx="1248833" cy="971550"/>
          </a:xfrm>
          <a:prstGeom prst="flowChartMagneticTap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2" name="矩形 1"/>
          <p:cNvSpPr/>
          <p:nvPr/>
        </p:nvSpPr>
        <p:spPr>
          <a:xfrm>
            <a:off x="2268538" y="645585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保持党的先进性和纯洁性</a:t>
            </a:r>
          </a:p>
        </p:txBody>
      </p:sp>
      <p:sp>
        <p:nvSpPr>
          <p:cNvPr id="8" name="流程图: 顺序访问存储器 7"/>
          <p:cNvSpPr/>
          <p:nvPr/>
        </p:nvSpPr>
        <p:spPr>
          <a:xfrm rot="3247736">
            <a:off x="1795199" y="2583658"/>
            <a:ext cx="433916" cy="325437"/>
          </a:xfrm>
          <a:prstGeom prst="flowChartMagneticTap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6" name="流程图: 顺序访问存储器 5"/>
          <p:cNvSpPr/>
          <p:nvPr/>
        </p:nvSpPr>
        <p:spPr>
          <a:xfrm rot="2298158">
            <a:off x="1057276" y="1485900"/>
            <a:ext cx="936625" cy="1295400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流程图: 顺序访问存储器 9"/>
          <p:cNvSpPr/>
          <p:nvPr/>
        </p:nvSpPr>
        <p:spPr>
          <a:xfrm rot="3247736">
            <a:off x="1977761" y="1432719"/>
            <a:ext cx="1488016" cy="1116012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3" name="流程图: 顺序访问存储器 12"/>
          <p:cNvSpPr/>
          <p:nvPr/>
        </p:nvSpPr>
        <p:spPr>
          <a:xfrm rot="18780788" flipH="1">
            <a:off x="3171561" y="1627982"/>
            <a:ext cx="1341967" cy="973138"/>
          </a:xfrm>
          <a:prstGeom prst="flowChartMagneticTap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4" name="流程图: 顺序访问存储器 13"/>
          <p:cNvSpPr/>
          <p:nvPr/>
        </p:nvSpPr>
        <p:spPr>
          <a:xfrm rot="3778716">
            <a:off x="3515784" y="1698626"/>
            <a:ext cx="1248833" cy="971550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矩形 14"/>
          <p:cNvSpPr/>
          <p:nvPr/>
        </p:nvSpPr>
        <p:spPr>
          <a:xfrm>
            <a:off x="1071564" y="1809751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accent3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“打虎”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849438" y="1371600"/>
            <a:ext cx="181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“带电高压线”</a:t>
            </a:r>
          </a:p>
        </p:txBody>
      </p:sp>
      <p:sp>
        <p:nvSpPr>
          <p:cNvPr id="17" name="矩形 16"/>
          <p:cNvSpPr/>
          <p:nvPr/>
        </p:nvSpPr>
        <p:spPr>
          <a:xfrm>
            <a:off x="3143251" y="232410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“拍蝇”</a:t>
            </a:r>
          </a:p>
        </p:txBody>
      </p:sp>
      <p:sp>
        <p:nvSpPr>
          <p:cNvPr id="18" name="矩形 17"/>
          <p:cNvSpPr/>
          <p:nvPr/>
        </p:nvSpPr>
        <p:spPr>
          <a:xfrm>
            <a:off x="2000250" y="2000251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“无禁区”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71501" y="2381251"/>
            <a:ext cx="181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“共腐关系圈”</a:t>
            </a:r>
          </a:p>
        </p:txBody>
      </p:sp>
      <p:sp>
        <p:nvSpPr>
          <p:cNvPr id="20" name="矩形 19"/>
          <p:cNvSpPr/>
          <p:nvPr/>
        </p:nvSpPr>
        <p:spPr>
          <a:xfrm>
            <a:off x="357189" y="1428751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“零容忍”</a:t>
            </a:r>
          </a:p>
        </p:txBody>
      </p:sp>
      <p:sp>
        <p:nvSpPr>
          <p:cNvPr id="21" name="矩形 20"/>
          <p:cNvSpPr/>
          <p:nvPr/>
        </p:nvSpPr>
        <p:spPr>
          <a:xfrm>
            <a:off x="3429001" y="175260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黑体" pitchFamily="49" charset="-122"/>
                <a:ea typeface="黑体" pitchFamily="49" charset="-122"/>
              </a:rPr>
              <a:t>“猎狐”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857750" y="1524000"/>
            <a:ext cx="41783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>
                <a:latin typeface="Calibri" pitchFamily="34" charset="0"/>
              </a:rPr>
              <a:t>          </a:t>
            </a:r>
            <a:r>
              <a:rPr lang="en-US" altLang="zh-CN" sz="1800">
                <a:latin typeface="Calibri" pitchFamily="34" charset="0"/>
              </a:rPr>
              <a:t>2012</a:t>
            </a:r>
            <a:r>
              <a:rPr lang="zh-CN" altLang="en-US" sz="1800">
                <a:latin typeface="Calibri" pitchFamily="34" charset="0"/>
              </a:rPr>
              <a:t>年</a:t>
            </a:r>
            <a:r>
              <a:rPr lang="en-US" altLang="zh-CN" sz="1800">
                <a:latin typeface="Calibri" pitchFamily="34" charset="0"/>
              </a:rPr>
              <a:t>12</a:t>
            </a:r>
            <a:r>
              <a:rPr lang="zh-CN" altLang="en-US" sz="1800">
                <a:latin typeface="Calibri" pitchFamily="34" charset="0"/>
              </a:rPr>
              <a:t>月至</a:t>
            </a:r>
            <a:r>
              <a:rPr lang="en-US" altLang="zh-CN" sz="1800">
                <a:latin typeface="Calibri" pitchFamily="34" charset="0"/>
              </a:rPr>
              <a:t>2015</a:t>
            </a:r>
            <a:r>
              <a:rPr lang="zh-CN" altLang="en-US" sz="1800">
                <a:latin typeface="Calibri" pitchFamily="34" charset="0"/>
              </a:rPr>
              <a:t>年</a:t>
            </a:r>
            <a:r>
              <a:rPr lang="en-US" altLang="zh-CN" sz="1800">
                <a:latin typeface="Calibri" pitchFamily="34" charset="0"/>
              </a:rPr>
              <a:t>11</a:t>
            </a:r>
            <a:r>
              <a:rPr lang="zh-CN" altLang="en-US" sz="1800">
                <a:latin typeface="Calibri" pitchFamily="34" charset="0"/>
              </a:rPr>
              <a:t>月，落马</a:t>
            </a:r>
            <a:endParaRPr lang="en-US" altLang="zh-CN" sz="180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800">
                <a:solidFill>
                  <a:srgbClr val="C00000"/>
                </a:solidFill>
                <a:latin typeface="Calibri" pitchFamily="34" charset="0"/>
              </a:rPr>
              <a:t>省部级</a:t>
            </a:r>
            <a:r>
              <a:rPr lang="en-US" altLang="zh-CN" sz="1800">
                <a:latin typeface="Calibri" pitchFamily="34" charset="0"/>
              </a:rPr>
              <a:t>(</a:t>
            </a:r>
            <a:r>
              <a:rPr lang="zh-CN" altLang="en-US" sz="1800">
                <a:latin typeface="Calibri" pitchFamily="34" charset="0"/>
              </a:rPr>
              <a:t>军级</a:t>
            </a:r>
            <a:r>
              <a:rPr lang="en-US" altLang="zh-CN" sz="1800">
                <a:latin typeface="Calibri" pitchFamily="34" charset="0"/>
              </a:rPr>
              <a:t>)</a:t>
            </a:r>
            <a:r>
              <a:rPr lang="zh-CN" altLang="en-US" sz="1800">
                <a:latin typeface="Calibri" pitchFamily="34" charset="0"/>
              </a:rPr>
              <a:t>以上官员已经达到</a:t>
            </a:r>
            <a:r>
              <a:rPr lang="en-US" altLang="zh-CN" sz="1800">
                <a:solidFill>
                  <a:srgbClr val="C00000"/>
                </a:solidFill>
                <a:latin typeface="Calibri" pitchFamily="34" charset="0"/>
              </a:rPr>
              <a:t>145</a:t>
            </a:r>
            <a:r>
              <a:rPr lang="zh-CN" altLang="en-US" sz="1800">
                <a:solidFill>
                  <a:srgbClr val="C00000"/>
                </a:solidFill>
                <a:latin typeface="Calibri" pitchFamily="34" charset="0"/>
              </a:rPr>
              <a:t>名</a:t>
            </a:r>
            <a:r>
              <a:rPr lang="zh-CN" altLang="en-US" sz="1800">
                <a:latin typeface="Calibri" pitchFamily="34" charset="0"/>
              </a:rPr>
              <a:t>。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85813" y="3048001"/>
            <a:ext cx="45005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民众的反腐败信心指数继续上涨</a:t>
            </a:r>
          </a:p>
        </p:txBody>
      </p:sp>
      <p:grpSp>
        <p:nvGrpSpPr>
          <p:cNvPr id="3" name="组合 53"/>
          <p:cNvGrpSpPr>
            <a:grpSpLocks/>
          </p:cNvGrpSpPr>
          <p:nvPr/>
        </p:nvGrpSpPr>
        <p:grpSpPr bwMode="auto">
          <a:xfrm>
            <a:off x="785814" y="3725334"/>
            <a:ext cx="1081087" cy="1799167"/>
            <a:chOff x="785786" y="4071942"/>
            <a:chExt cx="1080691" cy="1357322"/>
          </a:xfrm>
        </p:grpSpPr>
        <p:grpSp>
          <p:nvGrpSpPr>
            <p:cNvPr id="4" name="组合 29"/>
            <p:cNvGrpSpPr>
              <a:grpSpLocks/>
            </p:cNvGrpSpPr>
            <p:nvPr/>
          </p:nvGrpSpPr>
          <p:grpSpPr bwMode="auto">
            <a:xfrm>
              <a:off x="785786" y="4071942"/>
              <a:ext cx="1080691" cy="1357322"/>
              <a:chOff x="1187622" y="3160440"/>
              <a:chExt cx="1152129" cy="1636712"/>
            </a:xfrm>
          </p:grpSpPr>
          <p:sp>
            <p:nvSpPr>
              <p:cNvPr id="31" name="AutoShape 34"/>
              <p:cNvSpPr>
                <a:spLocks noChangeArrowheads="1"/>
              </p:cNvSpPr>
              <p:nvPr/>
            </p:nvSpPr>
            <p:spPr bwMode="gray">
              <a:xfrm rot="5400000">
                <a:off x="945331" y="3402731"/>
                <a:ext cx="1636712" cy="1152129"/>
              </a:xfrm>
              <a:prstGeom prst="leftArrow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009999">
                      <a:gamma/>
                      <a:tint val="0"/>
                      <a:invGamma/>
                      <a:alpha val="0"/>
                    </a:srgbClr>
                  </a:gs>
                </a:gsLst>
                <a:lin ang="19200000" scaled="0"/>
                <a:tileRect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vert270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ea typeface="+mn-ea"/>
                </a:endParaRPr>
              </a:p>
            </p:txBody>
          </p:sp>
          <p:sp>
            <p:nvSpPr>
              <p:cNvPr id="99403" name="矩形 31"/>
              <p:cNvSpPr>
                <a:spLocks noChangeArrowheads="1"/>
              </p:cNvSpPr>
              <p:nvPr/>
            </p:nvSpPr>
            <p:spPr bwMode="auto">
              <a:xfrm>
                <a:off x="1416104" y="3332725"/>
                <a:ext cx="749070" cy="335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800">
                    <a:latin typeface="黑体" pitchFamily="49" charset="-122"/>
                    <a:ea typeface="黑体" pitchFamily="49" charset="-122"/>
                  </a:rPr>
                  <a:t>上升</a:t>
                </a:r>
              </a:p>
            </p:txBody>
          </p:sp>
        </p:grpSp>
        <p:sp>
          <p:nvSpPr>
            <p:cNvPr id="99401" name="矩形 32"/>
            <p:cNvSpPr>
              <a:spLocks noChangeArrowheads="1"/>
            </p:cNvSpPr>
            <p:nvPr/>
          </p:nvSpPr>
          <p:spPr bwMode="auto">
            <a:xfrm>
              <a:off x="955939" y="4500570"/>
              <a:ext cx="758263" cy="27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>
                  <a:latin typeface="Calibri" pitchFamily="34" charset="0"/>
                </a:rPr>
                <a:t>10.2%</a:t>
              </a:r>
              <a:endParaRPr lang="zh-CN" altLang="en-US" sz="1800">
                <a:latin typeface="Calibri" pitchFamily="34" charset="0"/>
              </a:endParaRPr>
            </a:p>
          </p:txBody>
        </p:sp>
      </p:grpSp>
      <p:grpSp>
        <p:nvGrpSpPr>
          <p:cNvPr id="5" name="组合 54"/>
          <p:cNvGrpSpPr>
            <a:grpSpLocks/>
          </p:cNvGrpSpPr>
          <p:nvPr/>
        </p:nvGrpSpPr>
        <p:grpSpPr bwMode="auto">
          <a:xfrm>
            <a:off x="2562224" y="3663952"/>
            <a:ext cx="1081088" cy="1799167"/>
            <a:chOff x="2500297" y="4071944"/>
            <a:chExt cx="1080691" cy="1357322"/>
          </a:xfrm>
        </p:grpSpPr>
        <p:grpSp>
          <p:nvGrpSpPr>
            <p:cNvPr id="12" name="组合 36"/>
            <p:cNvGrpSpPr>
              <a:grpSpLocks/>
            </p:cNvGrpSpPr>
            <p:nvPr/>
          </p:nvGrpSpPr>
          <p:grpSpPr bwMode="auto">
            <a:xfrm>
              <a:off x="2500297" y="4071944"/>
              <a:ext cx="1080691" cy="1357322"/>
              <a:chOff x="1187621" y="3160442"/>
              <a:chExt cx="1152129" cy="1636712"/>
            </a:xfrm>
          </p:grpSpPr>
          <p:sp>
            <p:nvSpPr>
              <p:cNvPr id="38" name="AutoShape 34"/>
              <p:cNvSpPr>
                <a:spLocks noChangeArrowheads="1"/>
              </p:cNvSpPr>
              <p:nvPr/>
            </p:nvSpPr>
            <p:spPr bwMode="gray">
              <a:xfrm rot="5400000">
                <a:off x="945330" y="3402733"/>
                <a:ext cx="1636712" cy="1152129"/>
              </a:xfrm>
              <a:prstGeom prst="leftArrow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009999">
                      <a:gamma/>
                      <a:tint val="0"/>
                      <a:invGamma/>
                      <a:alpha val="0"/>
                    </a:srgbClr>
                  </a:gs>
                </a:gsLst>
                <a:lin ang="19200000" scaled="0"/>
                <a:tileRect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vert270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ea typeface="+mn-ea"/>
                </a:endParaRPr>
              </a:p>
            </p:txBody>
          </p:sp>
          <p:sp>
            <p:nvSpPr>
              <p:cNvPr id="99399" name="矩形 38"/>
              <p:cNvSpPr>
                <a:spLocks noChangeArrowheads="1"/>
              </p:cNvSpPr>
              <p:nvPr/>
            </p:nvSpPr>
            <p:spPr bwMode="auto">
              <a:xfrm>
                <a:off x="1416103" y="3332725"/>
                <a:ext cx="749070" cy="335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800">
                    <a:latin typeface="黑体" pitchFamily="49" charset="-122"/>
                    <a:ea typeface="黑体" pitchFamily="49" charset="-122"/>
                  </a:rPr>
                  <a:t>上升</a:t>
                </a:r>
              </a:p>
            </p:txBody>
          </p:sp>
        </p:grpSp>
        <p:sp>
          <p:nvSpPr>
            <p:cNvPr id="99397" name="矩形 39"/>
            <p:cNvSpPr>
              <a:spLocks noChangeArrowheads="1"/>
            </p:cNvSpPr>
            <p:nvPr/>
          </p:nvSpPr>
          <p:spPr bwMode="auto">
            <a:xfrm>
              <a:off x="2714612" y="4500570"/>
              <a:ext cx="758262" cy="27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>
                  <a:latin typeface="Calibri" pitchFamily="34" charset="0"/>
                </a:rPr>
                <a:t>21.5%</a:t>
              </a:r>
              <a:endParaRPr lang="zh-CN" altLang="en-US" sz="1800">
                <a:latin typeface="Calibri" pitchFamily="34" charset="0"/>
              </a:endParaRPr>
            </a:p>
          </p:txBody>
        </p:sp>
      </p:grpSp>
      <p:grpSp>
        <p:nvGrpSpPr>
          <p:cNvPr id="24" name="组合 56"/>
          <p:cNvGrpSpPr>
            <a:grpSpLocks/>
          </p:cNvGrpSpPr>
          <p:nvPr/>
        </p:nvGrpSpPr>
        <p:grpSpPr bwMode="auto">
          <a:xfrm>
            <a:off x="4143374" y="3759201"/>
            <a:ext cx="1081088" cy="1799167"/>
            <a:chOff x="4214809" y="4071943"/>
            <a:chExt cx="1080691" cy="1357322"/>
          </a:xfrm>
        </p:grpSpPr>
        <p:grpSp>
          <p:nvGrpSpPr>
            <p:cNvPr id="25" name="组合 42"/>
            <p:cNvGrpSpPr>
              <a:grpSpLocks/>
            </p:cNvGrpSpPr>
            <p:nvPr/>
          </p:nvGrpSpPr>
          <p:grpSpPr bwMode="auto">
            <a:xfrm>
              <a:off x="4214809" y="4071943"/>
              <a:ext cx="1080691" cy="1357322"/>
              <a:chOff x="1187621" y="3160441"/>
              <a:chExt cx="1152129" cy="1636712"/>
            </a:xfrm>
          </p:grpSpPr>
          <p:sp>
            <p:nvSpPr>
              <p:cNvPr id="44" name="AutoShape 34"/>
              <p:cNvSpPr>
                <a:spLocks noChangeArrowheads="1"/>
              </p:cNvSpPr>
              <p:nvPr/>
            </p:nvSpPr>
            <p:spPr bwMode="gray">
              <a:xfrm rot="5400000">
                <a:off x="945330" y="3402732"/>
                <a:ext cx="1636712" cy="1152129"/>
              </a:xfrm>
              <a:prstGeom prst="leftArrow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009999">
                      <a:gamma/>
                      <a:tint val="0"/>
                      <a:invGamma/>
                      <a:alpha val="0"/>
                    </a:srgbClr>
                  </a:gs>
                </a:gsLst>
                <a:lin ang="19200000" scaled="0"/>
                <a:tileRect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vert270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ea typeface="+mn-ea"/>
                </a:endParaRPr>
              </a:p>
            </p:txBody>
          </p:sp>
          <p:sp>
            <p:nvSpPr>
              <p:cNvPr id="99395" name="矩形 44"/>
              <p:cNvSpPr>
                <a:spLocks noChangeArrowheads="1"/>
              </p:cNvSpPr>
              <p:nvPr/>
            </p:nvSpPr>
            <p:spPr bwMode="auto">
              <a:xfrm>
                <a:off x="1416103" y="3332725"/>
                <a:ext cx="749070" cy="335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800">
                    <a:latin typeface="黑体" pitchFamily="49" charset="-122"/>
                    <a:ea typeface="黑体" pitchFamily="49" charset="-122"/>
                  </a:rPr>
                  <a:t>上升</a:t>
                </a:r>
              </a:p>
            </p:txBody>
          </p:sp>
        </p:grpSp>
        <p:sp>
          <p:nvSpPr>
            <p:cNvPr id="99393" name="矩形 45"/>
            <p:cNvSpPr>
              <a:spLocks noChangeArrowheads="1"/>
            </p:cNvSpPr>
            <p:nvPr/>
          </p:nvSpPr>
          <p:spPr bwMode="auto">
            <a:xfrm>
              <a:off x="4384963" y="4500570"/>
              <a:ext cx="758262" cy="27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>
                  <a:latin typeface="Calibri" pitchFamily="34" charset="0"/>
                </a:rPr>
                <a:t>10.2%</a:t>
              </a:r>
              <a:endParaRPr lang="zh-CN" altLang="en-US" sz="1800">
                <a:latin typeface="Calibri" pitchFamily="34" charset="0"/>
              </a:endParaRPr>
            </a:p>
          </p:txBody>
        </p:sp>
      </p:grpSp>
      <p:grpSp>
        <p:nvGrpSpPr>
          <p:cNvPr id="26" name="组合 52"/>
          <p:cNvGrpSpPr>
            <a:grpSpLocks/>
          </p:cNvGrpSpPr>
          <p:nvPr/>
        </p:nvGrpSpPr>
        <p:grpSpPr bwMode="auto">
          <a:xfrm>
            <a:off x="234951" y="3795216"/>
            <a:ext cx="2387599" cy="2932521"/>
            <a:chOff x="233333" y="6184118"/>
            <a:chExt cx="2462229" cy="2251079"/>
          </a:xfrm>
        </p:grpSpPr>
        <p:graphicFrame>
          <p:nvGraphicFramePr>
            <p:cNvPr id="99360" name="Object 32"/>
            <p:cNvGraphicFramePr>
              <a:graphicFrameLocks/>
            </p:cNvGraphicFramePr>
            <p:nvPr/>
          </p:nvGraphicFramePr>
          <p:xfrm>
            <a:off x="233333" y="6184118"/>
            <a:ext cx="2462229" cy="2175645"/>
          </p:xfrm>
          <a:graphic>
            <a:graphicData uri="http://schemas.openxmlformats.org/presentationml/2006/ole">
              <p:oleObj spid="_x0000_s1028" r:id="rId3" imgW="2383743" imgH="2127688" progId="Excel.Sheet.8">
                <p:embed/>
              </p:oleObj>
            </a:graphicData>
          </a:graphic>
        </p:graphicFrame>
        <p:sp>
          <p:nvSpPr>
            <p:cNvPr id="99390" name="矩形 34"/>
            <p:cNvSpPr>
              <a:spLocks noChangeArrowheads="1"/>
            </p:cNvSpPr>
            <p:nvPr/>
          </p:nvSpPr>
          <p:spPr bwMode="auto">
            <a:xfrm>
              <a:off x="1500166" y="7395581"/>
              <a:ext cx="782251" cy="283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>
                  <a:latin typeface="Calibri" pitchFamily="34" charset="0"/>
                </a:rPr>
                <a:t>90.6%</a:t>
              </a:r>
              <a:endParaRPr lang="zh-CN" altLang="en-US" sz="1800">
                <a:latin typeface="Calibri" pitchFamily="34" charset="0"/>
              </a:endParaRPr>
            </a:p>
          </p:txBody>
        </p:sp>
        <p:sp>
          <p:nvSpPr>
            <p:cNvPr id="99391" name="矩形 47"/>
            <p:cNvSpPr>
              <a:spLocks noChangeArrowheads="1"/>
            </p:cNvSpPr>
            <p:nvPr/>
          </p:nvSpPr>
          <p:spPr bwMode="auto">
            <a:xfrm>
              <a:off x="923391" y="8175314"/>
              <a:ext cx="1036829" cy="259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普通干部</a:t>
              </a:r>
            </a:p>
          </p:txBody>
        </p:sp>
      </p:grpSp>
      <p:grpSp>
        <p:nvGrpSpPr>
          <p:cNvPr id="27" name="组合 55"/>
          <p:cNvGrpSpPr>
            <a:grpSpLocks/>
          </p:cNvGrpSpPr>
          <p:nvPr/>
        </p:nvGrpSpPr>
        <p:grpSpPr bwMode="auto">
          <a:xfrm>
            <a:off x="1949451" y="3837506"/>
            <a:ext cx="2387599" cy="2904770"/>
            <a:chOff x="1947845" y="4162846"/>
            <a:chExt cx="2462229" cy="2228375"/>
          </a:xfrm>
        </p:grpSpPr>
        <p:graphicFrame>
          <p:nvGraphicFramePr>
            <p:cNvPr id="99357" name="Object 29"/>
            <p:cNvGraphicFramePr>
              <a:graphicFrameLocks/>
            </p:cNvGraphicFramePr>
            <p:nvPr/>
          </p:nvGraphicFramePr>
          <p:xfrm>
            <a:off x="1947845" y="4162846"/>
            <a:ext cx="2462229" cy="2175645"/>
          </p:xfrm>
          <a:graphic>
            <a:graphicData uri="http://schemas.openxmlformats.org/presentationml/2006/ole">
              <p:oleObj spid="_x0000_s1027" r:id="rId4" imgW="2383743" imgH="2127688" progId="Excel.Sheet.8">
                <p:embed/>
              </p:oleObj>
            </a:graphicData>
          </a:graphic>
        </p:graphicFrame>
        <p:sp>
          <p:nvSpPr>
            <p:cNvPr id="99388" name="矩形 40"/>
            <p:cNvSpPr>
              <a:spLocks noChangeArrowheads="1"/>
            </p:cNvSpPr>
            <p:nvPr/>
          </p:nvSpPr>
          <p:spPr bwMode="auto">
            <a:xfrm>
              <a:off x="3286116" y="5286388"/>
              <a:ext cx="782251" cy="28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>
                  <a:latin typeface="Calibri" pitchFamily="34" charset="0"/>
                </a:rPr>
                <a:t>86.9%</a:t>
              </a:r>
              <a:endParaRPr lang="zh-CN" altLang="en-US" sz="1800">
                <a:latin typeface="Calibri" pitchFamily="34" charset="0"/>
              </a:endParaRPr>
            </a:p>
          </p:txBody>
        </p:sp>
        <p:sp>
          <p:nvSpPr>
            <p:cNvPr id="99389" name="矩形 48"/>
            <p:cNvSpPr>
              <a:spLocks noChangeArrowheads="1"/>
            </p:cNvSpPr>
            <p:nvPr/>
          </p:nvSpPr>
          <p:spPr bwMode="auto">
            <a:xfrm>
              <a:off x="2428860" y="6131502"/>
              <a:ext cx="1036829" cy="259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专业人员</a:t>
              </a:r>
            </a:p>
          </p:txBody>
        </p:sp>
      </p:grpSp>
      <p:grpSp>
        <p:nvGrpSpPr>
          <p:cNvPr id="28" name="组合 57"/>
          <p:cNvGrpSpPr>
            <a:grpSpLocks/>
          </p:cNvGrpSpPr>
          <p:nvPr/>
        </p:nvGrpSpPr>
        <p:grpSpPr bwMode="auto">
          <a:xfrm>
            <a:off x="3663950" y="3837504"/>
            <a:ext cx="2387599" cy="2904767"/>
            <a:chOff x="3662357" y="4162846"/>
            <a:chExt cx="2462229" cy="2228349"/>
          </a:xfrm>
        </p:grpSpPr>
        <p:graphicFrame>
          <p:nvGraphicFramePr>
            <p:cNvPr id="99354" name="图表 57"/>
            <p:cNvGraphicFramePr>
              <a:graphicFrameLocks/>
            </p:cNvGraphicFramePr>
            <p:nvPr/>
          </p:nvGraphicFramePr>
          <p:xfrm>
            <a:off x="3662357" y="4162846"/>
            <a:ext cx="2462229" cy="2175645"/>
          </p:xfrm>
          <a:graphic>
            <a:graphicData uri="http://schemas.openxmlformats.org/presentationml/2006/ole">
              <p:oleObj spid="_x0000_s1026" r:id="rId5" imgW="2389839" imgH="2127688" progId="Excel.Sheet.8">
                <p:embed/>
              </p:oleObj>
            </a:graphicData>
          </a:graphic>
        </p:graphicFrame>
        <p:sp>
          <p:nvSpPr>
            <p:cNvPr id="99386" name="矩形 46"/>
            <p:cNvSpPr>
              <a:spLocks noChangeArrowheads="1"/>
            </p:cNvSpPr>
            <p:nvPr/>
          </p:nvSpPr>
          <p:spPr bwMode="auto">
            <a:xfrm>
              <a:off x="5000628" y="5274246"/>
              <a:ext cx="782251" cy="283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>
                  <a:latin typeface="Calibri" pitchFamily="34" charset="0"/>
                </a:rPr>
                <a:t>85.4%</a:t>
              </a:r>
              <a:endParaRPr lang="zh-CN" altLang="en-US" sz="1800">
                <a:latin typeface="Calibri" pitchFamily="34" charset="0"/>
              </a:endParaRPr>
            </a:p>
          </p:txBody>
        </p:sp>
        <p:sp>
          <p:nvSpPr>
            <p:cNvPr id="99387" name="矩形 49"/>
            <p:cNvSpPr>
              <a:spLocks noChangeArrowheads="1"/>
            </p:cNvSpPr>
            <p:nvPr/>
          </p:nvSpPr>
          <p:spPr bwMode="auto">
            <a:xfrm>
              <a:off x="3929059" y="6131478"/>
              <a:ext cx="1460025" cy="259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企业管理人员</a:t>
              </a:r>
            </a:p>
          </p:txBody>
        </p:sp>
      </p:grpSp>
      <p:pic>
        <p:nvPicPr>
          <p:cNvPr id="54" name="图片 53" descr="2d0zt083gw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0" t="4762" r="4440" b="9525"/>
          <a:stretch>
            <a:fillRect/>
          </a:stretch>
        </p:blipFill>
        <p:spPr bwMode="auto">
          <a:xfrm>
            <a:off x="5873751" y="2571751"/>
            <a:ext cx="3413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7" grpId="0" animBg="1"/>
      <p:bldP spid="2" grpId="0"/>
      <p:bldP spid="8" grpId="0" animBg="1"/>
      <p:bldP spid="6" grpId="0" animBg="1"/>
      <p:bldP spid="10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83569" y="1988840"/>
            <a:ext cx="7992888" cy="3936437"/>
            <a:chOff x="1287293" y="1966814"/>
            <a:chExt cx="6657497" cy="3953668"/>
          </a:xfrm>
          <a:effectLst>
            <a:outerShdw blurRad="266700" dist="215900" dir="2700000">
              <a:srgbClr val="000000">
                <a:alpha val="43000"/>
              </a:srgb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1287293" y="1966814"/>
              <a:ext cx="6657497" cy="39536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u"/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中国共产党</a:t>
              </a:r>
              <a:r>
                <a:rPr lang="en-US" altLang="zh-CN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95 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年来应对危局和困境的伟大实践及历史启示</a:t>
              </a:r>
              <a:r>
                <a:rPr lang="en-US" altLang="zh-CN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endPara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何毅亭 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《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学习时报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》 2016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年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7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月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21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日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u"/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中国共产党的历史责任</a:t>
              </a:r>
              <a:r>
                <a:rPr lang="en-US" altLang="zh-CN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储新宇 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《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光明日报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》 2016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年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7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月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24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日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u"/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以信仰之光照亮奋斗之路</a:t>
              </a:r>
              <a:r>
                <a:rPr lang="en-US" altLang="zh-CN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任仲平 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《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人民日报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》  2016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年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7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月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2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日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u"/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我们党的生机活力从哪里来</a:t>
              </a:r>
              <a:r>
                <a:rPr lang="en-US" altLang="zh-CN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李洪峰  求是理论网  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2016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年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6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月</a:t>
              </a: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29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日</a:t>
              </a:r>
              <a:endParaRPr 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7427822" y="1941040"/>
              <a:ext cx="491194" cy="542742"/>
            </a:xfrm>
            <a:prstGeom prst="halfFrame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1313067" y="5403514"/>
              <a:ext cx="491194" cy="542742"/>
            </a:xfrm>
            <a:prstGeom prst="halfFrame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 descr="AA05382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3964" y="702734"/>
            <a:ext cx="631825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延伸阅读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95802" y="703250"/>
            <a:ext cx="2048406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双横杠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1426" y="1358900"/>
            <a:ext cx="2822575" cy="21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D00208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6" y="772585"/>
            <a:ext cx="10461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/>
        </p:nvGrpSpPr>
        <p:grpSpPr>
          <a:xfrm>
            <a:off x="714348" y="2071679"/>
            <a:ext cx="7388108" cy="2861063"/>
            <a:chOff x="1287293" y="1966814"/>
            <a:chExt cx="6657497" cy="3953668"/>
          </a:xfrm>
          <a:effectLst>
            <a:outerShdw blurRad="266700" dist="215900" dir="2700000">
              <a:srgbClr val="000000">
                <a:alpha val="43000"/>
              </a:srgbClr>
            </a:outerShdw>
          </a:effectLst>
        </p:grpSpPr>
        <p:sp>
          <p:nvSpPr>
            <p:cNvPr id="4" name="Rectangle 7"/>
            <p:cNvSpPr/>
            <p:nvPr/>
          </p:nvSpPr>
          <p:spPr>
            <a:xfrm>
              <a:off x="1287293" y="1966814"/>
              <a:ext cx="6657497" cy="39536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u"/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黑体" pitchFamily="2" charset="-122"/>
                  <a:ea typeface="黑体" pitchFamily="2" charset="-122"/>
                </a:rPr>
                <a:t>中国共产党为什么能带领全国各族人民，把贫穷落后的旧中国变成日益走向繁荣富强的新中国？</a:t>
              </a:r>
              <a:endParaRPr lang="en-US" altLang="zh-CN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u"/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黑体" pitchFamily="2" charset="-122"/>
                  <a:ea typeface="黑体" pitchFamily="2" charset="-122"/>
                </a:rPr>
                <a:t>从</a:t>
              </a:r>
              <a:r>
                <a:rPr lang="en-US" altLang="zh-CN" dirty="0">
                  <a:solidFill>
                    <a:schemeClr val="tx1"/>
                  </a:solidFill>
                  <a:latin typeface="黑体" pitchFamily="2" charset="-122"/>
                  <a:ea typeface="黑体" pitchFamily="2" charset="-122"/>
                </a:rPr>
                <a:t>95</a:t>
              </a:r>
              <a:r>
                <a:rPr lang="zh-CN" altLang="en-US" dirty="0">
                  <a:solidFill>
                    <a:schemeClr val="tx1"/>
                  </a:solidFill>
                  <a:latin typeface="黑体" pitchFamily="2" charset="-122"/>
                  <a:ea typeface="黑体" pitchFamily="2" charset="-122"/>
                </a:rPr>
                <a:t>年前</a:t>
              </a:r>
              <a:r>
                <a:rPr lang="en-US" altLang="zh-CN" dirty="0">
                  <a:solidFill>
                    <a:schemeClr val="tx1"/>
                  </a:solidFill>
                  <a:latin typeface="黑体" pitchFamily="2" charset="-122"/>
                  <a:ea typeface="黑体" pitchFamily="2" charset="-122"/>
                </a:rPr>
                <a:t>50</a:t>
              </a:r>
              <a:r>
                <a:rPr lang="zh-CN" altLang="en-US" dirty="0">
                  <a:solidFill>
                    <a:schemeClr val="tx1"/>
                  </a:solidFill>
                  <a:latin typeface="黑体" pitchFamily="2" charset="-122"/>
                  <a:ea typeface="黑体" pitchFamily="2" charset="-122"/>
                </a:rPr>
                <a:t>多人发展壮大到今天</a:t>
              </a:r>
              <a:r>
                <a:rPr lang="en-US" altLang="zh-CN" dirty="0">
                  <a:solidFill>
                    <a:schemeClr val="tx1"/>
                  </a:solidFill>
                  <a:latin typeface="黑体" pitchFamily="2" charset="-122"/>
                  <a:ea typeface="黑体" pitchFamily="2" charset="-122"/>
                </a:rPr>
                <a:t>8800</a:t>
              </a:r>
              <a:r>
                <a:rPr lang="zh-CN" altLang="en-US" dirty="0">
                  <a:solidFill>
                    <a:schemeClr val="tx1"/>
                  </a:solidFill>
                  <a:latin typeface="黑体" pitchFamily="2" charset="-122"/>
                  <a:ea typeface="黑体" pitchFamily="2" charset="-122"/>
                </a:rPr>
                <a:t>多万人，中国共产党的生机与活力源自哪里？</a:t>
              </a:r>
              <a:endParaRPr lang="en-US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5" name="Half Frame 8"/>
            <p:cNvSpPr/>
            <p:nvPr/>
          </p:nvSpPr>
          <p:spPr>
            <a:xfrm rot="5400000">
              <a:off x="7427822" y="1941040"/>
              <a:ext cx="491194" cy="542742"/>
            </a:xfrm>
            <a:prstGeom prst="halfFrame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6" name="Half Frame 9"/>
            <p:cNvSpPr/>
            <p:nvPr/>
          </p:nvSpPr>
          <p:spPr>
            <a:xfrm rot="16200000">
              <a:off x="1313067" y="5403514"/>
              <a:ext cx="491194" cy="542742"/>
            </a:xfrm>
            <a:prstGeom prst="halfFrame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10" descr="思考题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8" y="670985"/>
            <a:ext cx="1738312" cy="73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双横杠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676" y="1344084"/>
            <a:ext cx="2822575" cy="21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1811338" y="1456267"/>
            <a:ext cx="0" cy="31284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464" y="-4233"/>
            <a:ext cx="1552575" cy="1585384"/>
            <a:chOff x="171" y="-3"/>
            <a:chExt cx="978" cy="999"/>
          </a:xfrm>
        </p:grpSpPr>
        <p:sp>
          <p:nvSpPr>
            <p:cNvPr id="6" name="Freeform 4"/>
            <p:cNvSpPr>
              <a:spLocks/>
            </p:cNvSpPr>
            <p:nvPr/>
          </p:nvSpPr>
          <p:spPr bwMode="gray">
            <a:xfrm>
              <a:off x="653" y="-3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171" y="0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8" name="Freeform 7"/>
          <p:cNvSpPr>
            <a:spLocks/>
          </p:cNvSpPr>
          <p:nvPr/>
        </p:nvSpPr>
        <p:spPr bwMode="gray">
          <a:xfrm>
            <a:off x="1871664" y="-8467"/>
            <a:ext cx="1895475" cy="1517651"/>
          </a:xfrm>
          <a:custGeom>
            <a:avLst/>
            <a:gdLst>
              <a:gd name="T0" fmla="*/ 2147483647 w 1194"/>
              <a:gd name="T1" fmla="*/ 0 h 957"/>
              <a:gd name="T2" fmla="*/ 0 w 1194"/>
              <a:gd name="T3" fmla="*/ 2147483647 h 957"/>
              <a:gd name="T4" fmla="*/ 0 w 1194"/>
              <a:gd name="T5" fmla="*/ 2147483647 h 957"/>
              <a:gd name="T6" fmla="*/ 2147483647 w 1194"/>
              <a:gd name="T7" fmla="*/ 0 h 957"/>
              <a:gd name="T8" fmla="*/ 2147483647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38" tIns="45719" rIns="91438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gray">
          <a:xfrm>
            <a:off x="1871663" y="-14817"/>
            <a:ext cx="2138362" cy="1581151"/>
          </a:xfrm>
          <a:custGeom>
            <a:avLst/>
            <a:gdLst>
              <a:gd name="T0" fmla="*/ 2147483647 w 1347"/>
              <a:gd name="T1" fmla="*/ 0 h 996"/>
              <a:gd name="T2" fmla="*/ 0 w 1347"/>
              <a:gd name="T3" fmla="*/ 2147483647 h 996"/>
              <a:gd name="T4" fmla="*/ 0 w 1347"/>
              <a:gd name="T5" fmla="*/ 2147483647 h 996"/>
              <a:gd name="T6" fmla="*/ 2147483647 w 1347"/>
              <a:gd name="T7" fmla="*/ 0 h 996"/>
              <a:gd name="T8" fmla="*/ 2147483647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38" tIns="45719" rIns="91438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gray">
          <a:xfrm>
            <a:off x="1871663" y="-14817"/>
            <a:ext cx="2338387" cy="1627717"/>
          </a:xfrm>
          <a:custGeom>
            <a:avLst/>
            <a:gdLst>
              <a:gd name="T0" fmla="*/ 2147483647 w 1473"/>
              <a:gd name="T1" fmla="*/ 2147483647 h 1025"/>
              <a:gd name="T2" fmla="*/ 2147483647 w 1473"/>
              <a:gd name="T3" fmla="*/ 2147483647 h 1025"/>
              <a:gd name="T4" fmla="*/ 0 w 1473"/>
              <a:gd name="T5" fmla="*/ 2147483647 h 1025"/>
              <a:gd name="T6" fmla="*/ 2147483647 w 1473"/>
              <a:gd name="T7" fmla="*/ 0 h 1025"/>
              <a:gd name="T8" fmla="*/ 2147483647 w 1473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38" tIns="45719" rIns="91438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>
            <a:off x="1874839" y="4436534"/>
            <a:ext cx="3525837" cy="2436284"/>
          </a:xfrm>
          <a:custGeom>
            <a:avLst/>
            <a:gdLst>
              <a:gd name="T0" fmla="*/ 2147483647 w 2221"/>
              <a:gd name="T1" fmla="*/ 2147483647 h 1534"/>
              <a:gd name="T2" fmla="*/ 0 w 2221"/>
              <a:gd name="T3" fmla="*/ 0 h 1534"/>
              <a:gd name="T4" fmla="*/ 2147483647 w 2221"/>
              <a:gd name="T5" fmla="*/ 2147483647 h 1534"/>
              <a:gd name="T6" fmla="*/ 2147483647 w 2221"/>
              <a:gd name="T7" fmla="*/ 2147483647 h 1534"/>
              <a:gd name="T8" fmla="*/ 2147483647 w 2221"/>
              <a:gd name="T9" fmla="*/ 2147483647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38" tIns="45719" rIns="91438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gray">
          <a:xfrm>
            <a:off x="1876425" y="4474634"/>
            <a:ext cx="3265488" cy="2393951"/>
          </a:xfrm>
          <a:custGeom>
            <a:avLst/>
            <a:gdLst>
              <a:gd name="T0" fmla="*/ 2147483647 w 2057"/>
              <a:gd name="T1" fmla="*/ 2147483647 h 1507"/>
              <a:gd name="T2" fmla="*/ 0 w 2057"/>
              <a:gd name="T3" fmla="*/ 0 h 1507"/>
              <a:gd name="T4" fmla="*/ 0 w 2057"/>
              <a:gd name="T5" fmla="*/ 2147483647 h 1507"/>
              <a:gd name="T6" fmla="*/ 2147483647 w 2057"/>
              <a:gd name="T7" fmla="*/ 2147483647 h 1507"/>
              <a:gd name="T8" fmla="*/ 2147483647 w 205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38" tIns="45719" rIns="91438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gray">
          <a:xfrm>
            <a:off x="1871663" y="4519084"/>
            <a:ext cx="2946400" cy="2343149"/>
          </a:xfrm>
          <a:custGeom>
            <a:avLst/>
            <a:gdLst>
              <a:gd name="T0" fmla="*/ 2147483647 w 1856"/>
              <a:gd name="T1" fmla="*/ 2147483647 h 1477"/>
              <a:gd name="T2" fmla="*/ 0 w 1856"/>
              <a:gd name="T3" fmla="*/ 2147483647 h 1477"/>
              <a:gd name="T4" fmla="*/ 0 w 1856"/>
              <a:gd name="T5" fmla="*/ 0 h 1477"/>
              <a:gd name="T6" fmla="*/ 2147483647 w 1856"/>
              <a:gd name="T7" fmla="*/ 2147483647 h 1477"/>
              <a:gd name="T8" fmla="*/ 2147483647 w 1856"/>
              <a:gd name="T9" fmla="*/ 2147483647 h 1477"/>
              <a:gd name="T10" fmla="*/ 2147483647 w 1856"/>
              <a:gd name="T11" fmla="*/ 2147483647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lIns="91438" tIns="45719" rIns="91438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gray">
          <a:xfrm>
            <a:off x="1876425" y="1553633"/>
            <a:ext cx="0" cy="295698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" name="Rectangle 40"/>
          <p:cNvSpPr txBox="1">
            <a:spLocks noChangeArrowheads="1"/>
          </p:cNvSpPr>
          <p:nvPr/>
        </p:nvSpPr>
        <p:spPr bwMode="white">
          <a:xfrm>
            <a:off x="1763714" y="2061633"/>
            <a:ext cx="4968875" cy="136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9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kumimoji="1" lang="zh-CN" altLang="en-US" sz="39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时事报告</a:t>
            </a:r>
            <a:r>
              <a:rPr kumimoji="1" lang="en-US" altLang="zh-CN" sz="39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kumimoji="1" lang="zh-CN" altLang="en-US" sz="39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杂志社</a:t>
            </a:r>
            <a:endParaRPr kumimoji="1" lang="ko-KR" altLang="en-US" sz="3975" b="1" dirty="0">
              <a:solidFill>
                <a:schemeClr val="bg1"/>
              </a:solidFill>
              <a:latin typeface="微软雅黑" pitchFamily="34" charset="-122"/>
              <a:ea typeface="冬青黑体简体中文 W6" charset="-122"/>
            </a:endParaRPr>
          </a:p>
        </p:txBody>
      </p:sp>
      <p:sp>
        <p:nvSpPr>
          <p:cNvPr id="16" name="Rectangle 41"/>
          <p:cNvSpPr txBox="1">
            <a:spLocks noChangeArrowheads="1"/>
          </p:cNvSpPr>
          <p:nvPr/>
        </p:nvSpPr>
        <p:spPr bwMode="white">
          <a:xfrm>
            <a:off x="2051050" y="2997200"/>
            <a:ext cx="5473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fontAlgn="auto" latinLnBrk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775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形势与政策课专用</a:t>
            </a:r>
            <a:endParaRPr kumimoji="1" lang="ko-KR" altLang="en-US" sz="2775" b="1" dirty="0">
              <a:solidFill>
                <a:schemeClr val="bg1"/>
              </a:solidFill>
              <a:latin typeface="华文楷体" pitchFamily="2" charset="-122"/>
              <a:ea typeface="楷体-简" charset="-122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gray">
          <a:xfrm>
            <a:off x="65088" y="4457701"/>
            <a:ext cx="176212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gray">
          <a:xfrm>
            <a:off x="1811338" y="-10584"/>
            <a:ext cx="7332662" cy="6946901"/>
          </a:xfrm>
          <a:custGeom>
            <a:avLst/>
            <a:gdLst>
              <a:gd name="T0" fmla="*/ 2147483647 w 4579"/>
              <a:gd name="T1" fmla="*/ 0 h 4338"/>
              <a:gd name="T2" fmla="*/ 2147483647 w 4579"/>
              <a:gd name="T3" fmla="*/ 2147483647 h 4338"/>
              <a:gd name="T4" fmla="*/ 0 w 4579"/>
              <a:gd name="T5" fmla="*/ 2147483647 h 4338"/>
              <a:gd name="T6" fmla="*/ 2147483647 w 4579"/>
              <a:gd name="T7" fmla="*/ 2147483647 h 4338"/>
              <a:gd name="T8" fmla="*/ 2147483647 w 4579"/>
              <a:gd name="T9" fmla="*/ 2147483647 h 4338"/>
              <a:gd name="T10" fmla="*/ 2147483647 w 4579"/>
              <a:gd name="T11" fmla="*/ 0 h 4338"/>
              <a:gd name="T12" fmla="*/ 2147483647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8" tIns="45719" rIns="91438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pic>
        <p:nvPicPr>
          <p:cNvPr id="104462" name="Picture 8" descr="谢谢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2214034"/>
            <a:ext cx="1219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22764" y="740834"/>
            <a:ext cx="4821237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1950</a:t>
            </a:r>
            <a:r>
              <a:rPr lang="zh-CN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年，中国国民生产总值为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180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亿</a:t>
            </a:r>
            <a:r>
              <a:rPr lang="zh-CN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美元，只有美国的约</a:t>
            </a:r>
            <a:r>
              <a:rPr lang="en-US" altLang="zh-CN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5%……</a:t>
            </a:r>
            <a:endParaRPr lang="zh-CN" altLang="en-US" sz="18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仿宋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9275" y="1951567"/>
            <a:ext cx="451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现在，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已经发生根本性变化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——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43313" y="357718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以前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86189" y="2537884"/>
            <a:ext cx="2198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全球</a:t>
            </a:r>
            <a:r>
              <a:rPr lang="zh-CN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第二大经济体</a:t>
            </a:r>
            <a:endParaRPr lang="zh-CN" altLang="en-US" sz="18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仿宋" pitchFamily="49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96013" y="4286251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第一</a:t>
            </a:r>
            <a:r>
              <a:rPr lang="zh-CN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大贸易国</a:t>
            </a:r>
            <a:endParaRPr lang="zh-CN" altLang="en-US" sz="18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仿宋" pitchFamily="49" charset="-122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57939" y="2785534"/>
            <a:ext cx="2198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第一</a:t>
            </a:r>
            <a:r>
              <a:rPr lang="zh-CN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大外汇储备国</a:t>
            </a:r>
            <a:endParaRPr lang="zh-CN" altLang="en-US" sz="18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仿宋" pitchFamily="49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97175" y="3109384"/>
            <a:ext cx="3632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220</a:t>
            </a:r>
            <a:r>
              <a:rPr lang="zh-CN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多种工业产品产量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全球第一</a:t>
            </a:r>
            <a:endParaRPr lang="zh-CN" altLang="en-US" sz="36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仿宋" pitchFamily="49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57626" y="3611034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120</a:t>
            </a:r>
            <a:r>
              <a:rPr lang="zh-CN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多个国家和地区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最大</a:t>
            </a:r>
            <a:r>
              <a:rPr lang="zh-CN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贸易伙伴</a:t>
            </a:r>
            <a:endParaRPr lang="zh-CN" altLang="en-US" sz="18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仿宋" pitchFamily="49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0250" y="4785784"/>
            <a:ext cx="60007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共计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7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亿</a:t>
            </a:r>
            <a:r>
              <a:rPr lang="zh-CN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多人口摆脱贫困，对全球减贫贡献率逾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70%</a:t>
            </a:r>
            <a:endParaRPr lang="zh-CN" altLang="en-US" sz="2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仿宋" pitchFamily="49" charset="-122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05064" y="4182534"/>
            <a:ext cx="359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人均国民总收入增至约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7880</a:t>
            </a:r>
            <a:r>
              <a:rPr lang="zh-CN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美元</a:t>
            </a:r>
            <a:endParaRPr lang="zh-CN" altLang="en-US" sz="18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仿宋" pitchFamily="49" charset="-122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60576" y="5357284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对世界经济增长的贡献率达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  <a:cs typeface="Times New Roman" pitchFamily="18" charset="0"/>
              </a:rPr>
              <a:t>30%</a:t>
            </a:r>
            <a:endParaRPr lang="zh-CN" altLang="en-US" sz="2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仿宋" pitchFamily="49" charset="-122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b="12201"/>
          <a:stretch/>
        </p:blipFill>
        <p:spPr>
          <a:xfrm>
            <a:off x="150566" y="2824787"/>
            <a:ext cx="2477219" cy="19852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143251"/>
            <a:ext cx="9144000" cy="1079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（一）实现民族独立，建立新中国 </a:t>
            </a:r>
          </a:p>
        </p:txBody>
      </p:sp>
      <p:sp>
        <p:nvSpPr>
          <p:cNvPr id="6" name="矩形 5"/>
          <p:cNvSpPr/>
          <p:nvPr/>
        </p:nvSpPr>
        <p:spPr>
          <a:xfrm>
            <a:off x="1428750" y="2095501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9263" y="2190751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三大历史成就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——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717"/>
            <a:ext cx="3071813" cy="183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6" descr="图片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479117"/>
            <a:ext cx="2468563" cy="3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39752" y="476672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实现民族独立，建立新中国</a:t>
            </a:r>
          </a:p>
        </p:txBody>
      </p:sp>
      <p:grpSp>
        <p:nvGrpSpPr>
          <p:cNvPr id="3" name="组合 19"/>
          <p:cNvGrpSpPr>
            <a:grpSpLocks/>
          </p:cNvGrpSpPr>
          <p:nvPr/>
        </p:nvGrpSpPr>
        <p:grpSpPr bwMode="auto">
          <a:xfrm>
            <a:off x="4387851" y="2565399"/>
            <a:ext cx="3929063" cy="652263"/>
            <a:chOff x="1071538" y="2928934"/>
            <a:chExt cx="3929062" cy="500066"/>
          </a:xfrm>
        </p:grpSpPr>
        <p:grpSp>
          <p:nvGrpSpPr>
            <p:cNvPr id="5" name="组合 8"/>
            <p:cNvGrpSpPr/>
            <p:nvPr/>
          </p:nvGrpSpPr>
          <p:grpSpPr>
            <a:xfrm>
              <a:off x="1071538" y="2928934"/>
              <a:ext cx="1112628" cy="500066"/>
              <a:chOff x="1071538" y="2928934"/>
              <a:chExt cx="1112628" cy="500066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48" name="流程图: 延期 47"/>
              <p:cNvSpPr/>
              <p:nvPr/>
            </p:nvSpPr>
            <p:spPr>
              <a:xfrm flipH="1">
                <a:off x="1071538" y="2928934"/>
                <a:ext cx="428628" cy="500066"/>
              </a:xfrm>
              <a:prstGeom prst="flowChartDelay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500166" y="2928934"/>
                <a:ext cx="684000" cy="50006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</p:grpSp>
        <p:sp>
          <p:nvSpPr>
            <p:cNvPr id="59415" name="矩形 21"/>
            <p:cNvSpPr>
              <a:spLocks noChangeArrowheads="1"/>
            </p:cNvSpPr>
            <p:nvPr/>
          </p:nvSpPr>
          <p:spPr bwMode="auto">
            <a:xfrm>
              <a:off x="1071538" y="2988230"/>
              <a:ext cx="1214446" cy="283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中心任务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2143101" y="2928934"/>
              <a:ext cx="2857499" cy="4998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tx1"/>
                  </a:solidFill>
                </a:rPr>
                <a:t>讨论正式成立中国共产党</a:t>
              </a:r>
            </a:p>
          </p:txBody>
        </p:sp>
      </p:grpSp>
      <p:grpSp>
        <p:nvGrpSpPr>
          <p:cNvPr id="6" name="组合 11"/>
          <p:cNvGrpSpPr>
            <a:grpSpLocks/>
          </p:cNvGrpSpPr>
          <p:nvPr/>
        </p:nvGrpSpPr>
        <p:grpSpPr bwMode="auto">
          <a:xfrm>
            <a:off x="4211639" y="1701799"/>
            <a:ext cx="2428875" cy="652263"/>
            <a:chOff x="1071538" y="2928934"/>
            <a:chExt cx="2428891" cy="500066"/>
          </a:xfrm>
        </p:grpSpPr>
        <p:grpSp>
          <p:nvGrpSpPr>
            <p:cNvPr id="7" name="组合 8"/>
            <p:cNvGrpSpPr/>
            <p:nvPr/>
          </p:nvGrpSpPr>
          <p:grpSpPr>
            <a:xfrm>
              <a:off x="1071538" y="2928934"/>
              <a:ext cx="716628" cy="500066"/>
              <a:chOff x="1071538" y="2928934"/>
              <a:chExt cx="716628" cy="500066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67" name="流程图: 延期 66"/>
              <p:cNvSpPr/>
              <p:nvPr/>
            </p:nvSpPr>
            <p:spPr>
              <a:xfrm flipH="1">
                <a:off x="1071538" y="2928934"/>
                <a:ext cx="428628" cy="50006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500166" y="2928934"/>
                <a:ext cx="288000" cy="500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</p:grpSp>
        <p:sp>
          <p:nvSpPr>
            <p:cNvPr id="59412" name="矩形 9"/>
            <p:cNvSpPr>
              <a:spLocks noChangeArrowheads="1"/>
            </p:cNvSpPr>
            <p:nvPr/>
          </p:nvSpPr>
          <p:spPr bwMode="auto">
            <a:xfrm>
              <a:off x="1142975" y="2988230"/>
              <a:ext cx="649537" cy="283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时间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1785918" y="2928934"/>
              <a:ext cx="1714511" cy="4998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1921</a:t>
              </a: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年</a:t>
              </a:r>
              <a:r>
                <a:rPr lang="en-US" altLang="zh-CN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</a:t>
              </a: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月</a:t>
              </a:r>
            </a:p>
          </p:txBody>
        </p:sp>
      </p:grpSp>
      <p:grpSp>
        <p:nvGrpSpPr>
          <p:cNvPr id="8" name="组合 18"/>
          <p:cNvGrpSpPr>
            <a:grpSpLocks/>
          </p:cNvGrpSpPr>
          <p:nvPr/>
        </p:nvGrpSpPr>
        <p:grpSpPr bwMode="auto">
          <a:xfrm>
            <a:off x="6516688" y="1701799"/>
            <a:ext cx="2159000" cy="652263"/>
            <a:chOff x="1911680" y="3643314"/>
            <a:chExt cx="2160254" cy="500066"/>
          </a:xfrm>
        </p:grpSpPr>
        <p:grpSp>
          <p:nvGrpSpPr>
            <p:cNvPr id="9" name="组合 8"/>
            <p:cNvGrpSpPr/>
            <p:nvPr/>
          </p:nvGrpSpPr>
          <p:grpSpPr>
            <a:xfrm flipH="1">
              <a:off x="3355306" y="3643314"/>
              <a:ext cx="716628" cy="500066"/>
              <a:chOff x="1071538" y="2928934"/>
              <a:chExt cx="716628" cy="500066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73" name="流程图: 延期 72"/>
              <p:cNvSpPr/>
              <p:nvPr/>
            </p:nvSpPr>
            <p:spPr>
              <a:xfrm flipH="1">
                <a:off x="1071538" y="2928934"/>
                <a:ext cx="428628" cy="50006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500166" y="2928934"/>
                <a:ext cx="288000" cy="500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</p:grpSp>
        <p:sp>
          <p:nvSpPr>
            <p:cNvPr id="59409" name="矩形 14"/>
            <p:cNvSpPr>
              <a:spLocks noChangeArrowheads="1"/>
            </p:cNvSpPr>
            <p:nvPr/>
          </p:nvSpPr>
          <p:spPr bwMode="auto">
            <a:xfrm>
              <a:off x="3357554" y="3702610"/>
              <a:ext cx="649537" cy="283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地点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1911680" y="3643314"/>
              <a:ext cx="1445464" cy="4998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上海、嘉兴</a:t>
              </a:r>
            </a:p>
          </p:txBody>
        </p:sp>
      </p:grpSp>
      <p:grpSp>
        <p:nvGrpSpPr>
          <p:cNvPr id="10" name="组合 50"/>
          <p:cNvGrpSpPr>
            <a:grpSpLocks/>
          </p:cNvGrpSpPr>
          <p:nvPr/>
        </p:nvGrpSpPr>
        <p:grpSpPr bwMode="auto">
          <a:xfrm>
            <a:off x="566738" y="1316567"/>
            <a:ext cx="3357562" cy="670984"/>
            <a:chOff x="4786314" y="1329451"/>
            <a:chExt cx="3357586" cy="670789"/>
          </a:xfrm>
        </p:grpSpPr>
        <p:pic>
          <p:nvPicPr>
            <p:cNvPr id="59404" name="图片 75" descr="5698746_123803031000_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9190" y="1329451"/>
              <a:ext cx="862732" cy="64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组合 49"/>
            <p:cNvGrpSpPr>
              <a:grpSpLocks/>
            </p:cNvGrpSpPr>
            <p:nvPr/>
          </p:nvGrpSpPr>
          <p:grpSpPr bwMode="auto">
            <a:xfrm>
              <a:off x="4786314" y="1374054"/>
              <a:ext cx="3357586" cy="626186"/>
              <a:chOff x="4786314" y="1374054"/>
              <a:chExt cx="3357586" cy="626186"/>
            </a:xfrm>
          </p:grpSpPr>
          <p:sp>
            <p:nvSpPr>
              <p:cNvPr id="59406" name="TextBox 77"/>
              <p:cNvSpPr txBox="1">
                <a:spLocks noChangeArrowheads="1"/>
              </p:cNvSpPr>
              <p:nvPr/>
            </p:nvSpPr>
            <p:spPr bwMode="auto">
              <a:xfrm>
                <a:off x="4786314" y="1374054"/>
                <a:ext cx="3357586" cy="461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    </a:t>
                </a:r>
                <a:r>
                  <a:rPr lang="zh-CN" altLang="en-US" sz="18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 </a:t>
                </a:r>
                <a:r>
                  <a:rPr lang="zh-CN" altLang="en-US" sz="2400" b="1">
                    <a:solidFill>
                      <a:srgbClr val="C00000"/>
                    </a:solidFill>
                    <a:latin typeface="黑体" pitchFamily="49" charset="-122"/>
                    <a:ea typeface="黑体" pitchFamily="49" charset="-122"/>
                  </a:rPr>
                  <a:t>中共一大 </a:t>
                </a:r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召开</a:t>
                </a:r>
                <a:endParaRPr lang="zh-CN" altLang="en-US" sz="2800">
                  <a:latin typeface="黑体" pitchFamily="49" charset="-122"/>
                  <a:ea typeface="黑体" pitchFamily="49" charset="-122"/>
                </a:endParaRPr>
              </a:p>
            </p:txBody>
          </p:sp>
          <p:cxnSp>
            <p:nvCxnSpPr>
              <p:cNvPr id="79" name="直接连接符 78"/>
              <p:cNvCxnSpPr/>
              <p:nvPr/>
            </p:nvCxnSpPr>
            <p:spPr>
              <a:xfrm>
                <a:off x="5286380" y="1998123"/>
                <a:ext cx="2376505" cy="2117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50"/>
          <p:cNvGrpSpPr>
            <a:grpSpLocks/>
          </p:cNvGrpSpPr>
          <p:nvPr/>
        </p:nvGrpSpPr>
        <p:grpSpPr bwMode="auto">
          <a:xfrm>
            <a:off x="611189" y="2313518"/>
            <a:ext cx="3170237" cy="3803649"/>
            <a:chOff x="601439" y="1104900"/>
            <a:chExt cx="3306944" cy="3359274"/>
          </a:xfrm>
        </p:grpSpPr>
        <p:pic>
          <p:nvPicPr>
            <p:cNvPr id="4" name="图片 3" descr="ori_4dccad0870eef.jpeg"/>
            <p:cNvPicPr>
              <a:picLocks noChangeAspect="1"/>
            </p:cNvPicPr>
            <p:nvPr/>
          </p:nvPicPr>
          <p:blipFill rotWithShape="1">
            <a:blip r:embed="rId4" cstate="print"/>
            <a:srcRect l="7588" t="16601" r="1" b="5586"/>
            <a:stretch/>
          </p:blipFill>
          <p:spPr>
            <a:xfrm>
              <a:off x="601439" y="1104900"/>
              <a:ext cx="3306944" cy="1686180"/>
            </a:xfrm>
            <a:prstGeom prst="rect">
              <a:avLst/>
            </a:prstGeom>
            <a:ln w="38100" cap="sq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 cstate="print"/>
            <a:srcRect t="6146" b="5857"/>
            <a:stretch/>
          </p:blipFill>
          <p:spPr>
            <a:xfrm>
              <a:off x="601439" y="2787341"/>
              <a:ext cx="3306944" cy="1676833"/>
            </a:xfrm>
            <a:prstGeom prst="rect">
              <a:avLst/>
            </a:prstGeom>
            <a:ln w="38100" cap="sq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4" name="矩形 53"/>
          <p:cNvSpPr/>
          <p:nvPr/>
        </p:nvSpPr>
        <p:spPr>
          <a:xfrm>
            <a:off x="5076825" y="3524251"/>
            <a:ext cx="4572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中共一大宣告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：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中国共产党正式成立</a:t>
            </a:r>
            <a:r>
              <a:rPr lang="en-US" altLang="zh-CN" dirty="0">
                <a:latin typeface="黑体" pitchFamily="2" charset="-122"/>
                <a:ea typeface="黑体" pitchFamily="2" charset="-122"/>
              </a:rPr>
              <a:t>    </a:t>
            </a:r>
            <a:endParaRPr lang="zh-CN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3" name="图片 102" descr="1(14)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3579284"/>
            <a:ext cx="1028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4140200" y="4868333"/>
            <a:ext cx="489585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>
                <a:latin typeface="Calibri" pitchFamily="34" charset="0"/>
              </a:rPr>
              <a:t>         ——</a:t>
            </a:r>
            <a:r>
              <a:rPr lang="zh-CN" altLang="zh-CN" sz="1600" b="1">
                <a:latin typeface="Calibri" pitchFamily="34" charset="0"/>
              </a:rPr>
              <a:t>从此，在古老落后的中国出现了完全新式的，以马克思列宁主义为行动指南的，以实现社会主义和共产主义为奋斗目标的统一的无产阶级政党。</a:t>
            </a:r>
            <a:endParaRPr lang="zh-CN" altLang="en-US" sz="1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肘形连接符 1"/>
          <p:cNvCxnSpPr/>
          <p:nvPr/>
        </p:nvCxnSpPr>
        <p:spPr>
          <a:xfrm>
            <a:off x="357188" y="3357034"/>
            <a:ext cx="8786812" cy="929217"/>
          </a:xfrm>
          <a:prstGeom prst="bentConnector3">
            <a:avLst>
              <a:gd name="adj1" fmla="val 45881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20085268841854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1229785"/>
            <a:ext cx="857250" cy="124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1071564" y="2000252"/>
            <a:ext cx="3857625" cy="1119716"/>
            <a:chOff x="1785918" y="5500699"/>
            <a:chExt cx="3616548" cy="1120359"/>
          </a:xfrm>
        </p:grpSpPr>
        <p:sp>
          <p:nvSpPr>
            <p:cNvPr id="61494" name="矩形 21"/>
            <p:cNvSpPr>
              <a:spLocks noChangeArrowheads="1"/>
            </p:cNvSpPr>
            <p:nvPr/>
          </p:nvSpPr>
          <p:spPr bwMode="auto">
            <a:xfrm>
              <a:off x="2428860" y="5500699"/>
              <a:ext cx="2839660" cy="86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latin typeface="Calibri" pitchFamily="34" charset="0"/>
                </a:rPr>
                <a:t>消除内乱，打倒军阀，推翻国际帝国主义压迫，实现民族完全独立，统一中国为真正的民主共和国</a:t>
              </a:r>
              <a:endParaRPr lang="zh-CN" altLang="en-US" sz="1400">
                <a:solidFill>
                  <a:schemeClr val="tx2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214546" y="5500699"/>
              <a:ext cx="3187920" cy="112035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785918" y="5642596"/>
              <a:ext cx="608945" cy="81299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基本</a:t>
              </a:r>
              <a:endPara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纲领</a:t>
              </a:r>
              <a:endPara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35" name="图片 34" descr="dc54564e9258d109dae6a7d1d058ccbf6c814d4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6" y="3651252"/>
            <a:ext cx="1643063" cy="30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5429251" y="4476752"/>
            <a:ext cx="307181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>
                <a:latin typeface="黑体" pitchFamily="49" charset="-122"/>
                <a:ea typeface="黑体" pitchFamily="49" charset="-122"/>
              </a:rPr>
              <a:t>国民党右派突然叛变革命，革命步履维艰</a:t>
            </a:r>
            <a:r>
              <a:rPr lang="en-US" altLang="zh-CN" sz="1800"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180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" name="组合 56"/>
          <p:cNvGrpSpPr>
            <a:grpSpLocks/>
          </p:cNvGrpSpPr>
          <p:nvPr/>
        </p:nvGrpSpPr>
        <p:grpSpPr bwMode="auto">
          <a:xfrm>
            <a:off x="2143125" y="4694767"/>
            <a:ext cx="2571750" cy="1572684"/>
            <a:chOff x="2714612" y="4643446"/>
            <a:chExt cx="2571768" cy="1571636"/>
          </a:xfrm>
        </p:grpSpPr>
        <p:grpSp>
          <p:nvGrpSpPr>
            <p:cNvPr id="6" name="组合 39"/>
            <p:cNvGrpSpPr>
              <a:grpSpLocks/>
            </p:cNvGrpSpPr>
            <p:nvPr/>
          </p:nvGrpSpPr>
          <p:grpSpPr bwMode="auto">
            <a:xfrm>
              <a:off x="2714612" y="4710159"/>
              <a:ext cx="2571768" cy="1187600"/>
              <a:chOff x="7143768" y="1424011"/>
              <a:chExt cx="2571768" cy="1187600"/>
            </a:xfrm>
          </p:grpSpPr>
          <p:sp>
            <p:nvSpPr>
              <p:cNvPr id="61492" name="矩形 35"/>
              <p:cNvSpPr>
                <a:spLocks noChangeArrowheads="1"/>
              </p:cNvSpPr>
              <p:nvPr/>
            </p:nvSpPr>
            <p:spPr bwMode="auto">
              <a:xfrm>
                <a:off x="7143768" y="1928802"/>
                <a:ext cx="2571768" cy="682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zh-CN" altLang="en-US" sz="1600">
                    <a:latin typeface="Calibri" pitchFamily="34" charset="0"/>
                  </a:rPr>
                  <a:t>推进了北伐战争</a:t>
                </a:r>
                <a:endParaRPr lang="en-US" altLang="zh-CN" sz="1600">
                  <a:latin typeface="Calibri" pitchFamily="34" charset="0"/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zh-CN" altLang="en-US" sz="1600">
                    <a:latin typeface="Calibri" pitchFamily="34" charset="0"/>
                  </a:rPr>
                  <a:t>动摇了北洋军阀的统治</a:t>
                </a:r>
              </a:p>
            </p:txBody>
          </p:sp>
          <p:sp>
            <p:nvSpPr>
              <p:cNvPr id="61493" name="矩形 37"/>
              <p:cNvSpPr>
                <a:spLocks noChangeArrowheads="1"/>
              </p:cNvSpPr>
              <p:nvPr/>
            </p:nvSpPr>
            <p:spPr bwMode="auto">
              <a:xfrm>
                <a:off x="7215207" y="1424011"/>
                <a:ext cx="1800506" cy="369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800">
                    <a:latin typeface="黑体" pitchFamily="49" charset="-122"/>
                    <a:ea typeface="黑体" pitchFamily="49" charset="-122"/>
                  </a:rPr>
                  <a:t>第一次国共合作</a:t>
                </a:r>
                <a:endParaRPr lang="en-US" altLang="zh-CN" sz="180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2714612" y="4643446"/>
              <a:ext cx="2357455" cy="1571636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grpSp>
        <p:nvGrpSpPr>
          <p:cNvPr id="7" name="组合 57"/>
          <p:cNvGrpSpPr>
            <a:grpSpLocks/>
          </p:cNvGrpSpPr>
          <p:nvPr/>
        </p:nvGrpSpPr>
        <p:grpSpPr bwMode="auto">
          <a:xfrm flipV="1">
            <a:off x="4643439" y="4214283"/>
            <a:ext cx="720725" cy="2178312"/>
            <a:chOff x="208334" y="1913679"/>
            <a:chExt cx="761947" cy="1587321"/>
          </a:xfrm>
        </p:grpSpPr>
        <p:grpSp>
          <p:nvGrpSpPr>
            <p:cNvPr id="8" name="组合 15"/>
            <p:cNvGrpSpPr>
              <a:grpSpLocks/>
            </p:cNvGrpSpPr>
            <p:nvPr/>
          </p:nvGrpSpPr>
          <p:grpSpPr bwMode="auto">
            <a:xfrm>
              <a:off x="208334" y="1913679"/>
              <a:ext cx="761947" cy="1527733"/>
              <a:chOff x="208334" y="1913679"/>
              <a:chExt cx="761947" cy="1527733"/>
            </a:xfrm>
          </p:grpSpPr>
          <p:grpSp>
            <p:nvGrpSpPr>
              <p:cNvPr id="9" name="组合 40"/>
              <p:cNvGrpSpPr>
                <a:grpSpLocks noChangeAspect="1"/>
              </p:cNvGrpSpPr>
              <p:nvPr/>
            </p:nvGrpSpPr>
            <p:grpSpPr bwMode="auto">
              <a:xfrm>
                <a:off x="208334" y="1913679"/>
                <a:ext cx="761947" cy="1527733"/>
                <a:chOff x="6087803" y="3057554"/>
                <a:chExt cx="825747" cy="1655650"/>
              </a:xfrm>
            </p:grpSpPr>
            <p:grpSp>
              <p:nvGrpSpPr>
                <p:cNvPr id="10" name="组合 37"/>
                <p:cNvGrpSpPr>
                  <a:grpSpLocks noChangeAspect="1"/>
                </p:cNvGrpSpPr>
                <p:nvPr/>
              </p:nvGrpSpPr>
              <p:grpSpPr bwMode="auto">
                <a:xfrm>
                  <a:off x="6087803" y="3057554"/>
                  <a:ext cx="825747" cy="758275"/>
                  <a:chOff x="4677677" y="2358310"/>
                  <a:chExt cx="3071978" cy="2820968"/>
                </a:xfrm>
              </p:grpSpPr>
              <p:sp>
                <p:nvSpPr>
                  <p:cNvPr id="65" name="椭圆 64"/>
                  <p:cNvSpPr/>
                  <p:nvPr/>
                </p:nvSpPr>
                <p:spPr>
                  <a:xfrm>
                    <a:off x="4677677" y="2359082"/>
                    <a:ext cx="3071978" cy="2804567"/>
                  </a:xfrm>
                  <a:prstGeom prst="ellipse">
                    <a:avLst/>
                  </a:prstGeom>
                  <a:noFill/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66" name="椭圆 65"/>
                  <p:cNvSpPr>
                    <a:spLocks/>
                  </p:cNvSpPr>
                  <p:nvPr/>
                </p:nvSpPr>
                <p:spPr>
                  <a:xfrm>
                    <a:off x="5076897" y="2732195"/>
                    <a:ext cx="2300600" cy="2114309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cxnSp>
              <p:nvCxnSpPr>
                <p:cNvPr id="64" name="直接连接符 63"/>
                <p:cNvCxnSpPr/>
                <p:nvPr/>
              </p:nvCxnSpPr>
              <p:spPr bwMode="auto">
                <a:xfrm>
                  <a:off x="6526139" y="3814971"/>
                  <a:ext cx="0" cy="89762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矩形 61"/>
              <p:cNvSpPr/>
              <p:nvPr/>
            </p:nvSpPr>
            <p:spPr>
              <a:xfrm flipV="1">
                <a:off x="367772" y="2104582"/>
                <a:ext cx="442652" cy="470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3</a:t>
                </a:r>
                <a:endPara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 rot="16200000">
              <a:off x="558096" y="3228114"/>
              <a:ext cx="72492" cy="47328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sp>
        <p:nvSpPr>
          <p:cNvPr id="67" name="矩形 66"/>
          <p:cNvSpPr/>
          <p:nvPr/>
        </p:nvSpPr>
        <p:spPr>
          <a:xfrm>
            <a:off x="7177088" y="5454651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四一二政变</a:t>
            </a:r>
          </a:p>
        </p:txBody>
      </p:sp>
      <p:pic>
        <p:nvPicPr>
          <p:cNvPr id="69" name="图片 68" descr="3B86C05404013BBF02498D13745C6957.jpg"/>
          <p:cNvPicPr>
            <a:picLocks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29257" y="5429264"/>
            <a:ext cx="904881" cy="816000"/>
          </a:xfrm>
          <a:prstGeom prst="rect">
            <a:avLst/>
          </a:prstGeom>
        </p:spPr>
      </p:pic>
      <p:pic>
        <p:nvPicPr>
          <p:cNvPr id="71" name="图片 70" descr="u=2826448401,1800090427&amp;fm=21&amp;gp=0.jpg"/>
          <p:cNvPicPr>
            <a:picLocks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715009" y="6143643"/>
            <a:ext cx="1197067" cy="384000"/>
          </a:xfrm>
          <a:prstGeom prst="rect">
            <a:avLst/>
          </a:prstGeom>
        </p:spPr>
      </p:pic>
      <p:pic>
        <p:nvPicPr>
          <p:cNvPr id="72" name="图片 71" descr="5004926_133912096532_2.jpg"/>
          <p:cNvPicPr>
            <a:picLocks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rot="6804564">
            <a:off x="6372477" y="5631348"/>
            <a:ext cx="528000" cy="576000"/>
          </a:xfrm>
          <a:prstGeom prst="rect">
            <a:avLst/>
          </a:prstGeom>
        </p:spPr>
      </p:pic>
      <p:grpSp>
        <p:nvGrpSpPr>
          <p:cNvPr id="11" name="组合 73"/>
          <p:cNvGrpSpPr>
            <a:grpSpLocks/>
          </p:cNvGrpSpPr>
          <p:nvPr/>
        </p:nvGrpSpPr>
        <p:grpSpPr bwMode="auto">
          <a:xfrm>
            <a:off x="8174038" y="2095501"/>
            <a:ext cx="755650" cy="2190751"/>
            <a:chOff x="214282" y="1857369"/>
            <a:chExt cx="756000" cy="1718341"/>
          </a:xfrm>
        </p:grpSpPr>
        <p:grpSp>
          <p:nvGrpSpPr>
            <p:cNvPr id="12" name="组合 15"/>
            <p:cNvGrpSpPr>
              <a:grpSpLocks/>
            </p:cNvGrpSpPr>
            <p:nvPr/>
          </p:nvGrpSpPr>
          <p:grpSpPr bwMode="auto">
            <a:xfrm>
              <a:off x="214282" y="1857369"/>
              <a:ext cx="756000" cy="1643630"/>
              <a:chOff x="214282" y="1857369"/>
              <a:chExt cx="756000" cy="1643630"/>
            </a:xfrm>
          </p:grpSpPr>
          <p:grpSp>
            <p:nvGrpSpPr>
              <p:cNvPr id="13" name="组合 40"/>
              <p:cNvGrpSpPr>
                <a:grpSpLocks noChangeAspect="1"/>
              </p:cNvGrpSpPr>
              <p:nvPr/>
            </p:nvGrpSpPr>
            <p:grpSpPr bwMode="auto">
              <a:xfrm>
                <a:off x="214282" y="1857369"/>
                <a:ext cx="756000" cy="1643630"/>
                <a:chOff x="6094249" y="2996529"/>
                <a:chExt cx="819302" cy="1781251"/>
              </a:xfrm>
            </p:grpSpPr>
            <p:grpSp>
              <p:nvGrpSpPr>
                <p:cNvPr id="14" name="组合 37"/>
                <p:cNvGrpSpPr>
                  <a:grpSpLocks noChangeAspect="1"/>
                </p:cNvGrpSpPr>
                <p:nvPr/>
              </p:nvGrpSpPr>
              <p:grpSpPr bwMode="auto">
                <a:xfrm>
                  <a:off x="6094249" y="2996529"/>
                  <a:ext cx="819302" cy="856832"/>
                  <a:chOff x="4701655" y="2131277"/>
                  <a:chExt cx="3048000" cy="3187620"/>
                </a:xfrm>
              </p:grpSpPr>
              <p:sp>
                <p:nvSpPr>
                  <p:cNvPr id="81" name="椭圆 80"/>
                  <p:cNvSpPr/>
                  <p:nvPr/>
                </p:nvSpPr>
                <p:spPr>
                  <a:xfrm>
                    <a:off x="4701655" y="2131277"/>
                    <a:ext cx="3048000" cy="3186161"/>
                  </a:xfrm>
                  <a:prstGeom prst="ellipse">
                    <a:avLst/>
                  </a:prstGeom>
                  <a:noFill/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82" name="椭圆 81"/>
                  <p:cNvSpPr>
                    <a:spLocks noChangeAspect="1"/>
                  </p:cNvSpPr>
                  <p:nvPr/>
                </p:nvSpPr>
                <p:spPr>
                  <a:xfrm>
                    <a:off x="5073050" y="2499428"/>
                    <a:ext cx="2350032" cy="2349457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cxnSp>
              <p:nvCxnSpPr>
                <p:cNvPr id="80" name="直接连接符 79"/>
                <p:cNvCxnSpPr/>
                <p:nvPr/>
              </p:nvCxnSpPr>
              <p:spPr bwMode="auto">
                <a:xfrm>
                  <a:off x="6526275" y="3879958"/>
                  <a:ext cx="0" cy="89782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矩形 77"/>
              <p:cNvSpPr/>
              <p:nvPr/>
            </p:nvSpPr>
            <p:spPr>
              <a:xfrm>
                <a:off x="366753" y="1928760"/>
                <a:ext cx="418898" cy="506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4</a:t>
                </a:r>
                <a:endPara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 rot="16200000">
              <a:off x="558968" y="3302574"/>
              <a:ext cx="71391" cy="47488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pic>
        <p:nvPicPr>
          <p:cNvPr id="83" name="图片 82" descr="55b747a3498e4b57cd483119.png"/>
          <p:cNvPicPr>
            <a:picLocks noChangeAspect="1"/>
          </p:cNvPicPr>
          <p:nvPr/>
        </p:nvPicPr>
        <p:blipFill>
          <a:blip r:embed="rId7" cstate="print"/>
          <a:srcRect r="2509" b="15396"/>
          <a:stretch>
            <a:fillRect/>
          </a:stretch>
        </p:blipFill>
        <p:spPr bwMode="auto">
          <a:xfrm>
            <a:off x="5224464" y="1428751"/>
            <a:ext cx="2776537" cy="18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矩形 85"/>
          <p:cNvSpPr>
            <a:spLocks noChangeArrowheads="1"/>
          </p:cNvSpPr>
          <p:nvPr/>
        </p:nvSpPr>
        <p:spPr bwMode="auto">
          <a:xfrm>
            <a:off x="4854576" y="3240618"/>
            <a:ext cx="350361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>
                <a:latin typeface="黑体" pitchFamily="49" charset="-122"/>
                <a:ea typeface="黑体" pitchFamily="49" charset="-122"/>
              </a:rPr>
              <a:t>开辟“农村包围城市，武装夺取政权”的中国特色革命道路</a:t>
            </a:r>
            <a:r>
              <a:rPr lang="en-US" altLang="zh-CN" sz="1800"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180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5" name="组合 69"/>
          <p:cNvGrpSpPr>
            <a:grpSpLocks/>
          </p:cNvGrpSpPr>
          <p:nvPr/>
        </p:nvGrpSpPr>
        <p:grpSpPr bwMode="auto">
          <a:xfrm>
            <a:off x="285750" y="1619251"/>
            <a:ext cx="755650" cy="1809749"/>
            <a:chOff x="214282" y="1857363"/>
            <a:chExt cx="756000" cy="1419505"/>
          </a:xfrm>
        </p:grpSpPr>
        <p:grpSp>
          <p:nvGrpSpPr>
            <p:cNvPr id="16" name="组合 15"/>
            <p:cNvGrpSpPr>
              <a:grpSpLocks/>
            </p:cNvGrpSpPr>
            <p:nvPr/>
          </p:nvGrpSpPr>
          <p:grpSpPr bwMode="auto">
            <a:xfrm>
              <a:off x="214282" y="1857363"/>
              <a:ext cx="756000" cy="1342722"/>
              <a:chOff x="214282" y="1857363"/>
              <a:chExt cx="756000" cy="1342722"/>
            </a:xfrm>
          </p:grpSpPr>
          <p:grpSp>
            <p:nvGrpSpPr>
              <p:cNvPr id="17" name="组合 40"/>
              <p:cNvGrpSpPr>
                <a:grpSpLocks noChangeAspect="1"/>
              </p:cNvGrpSpPr>
              <p:nvPr/>
            </p:nvGrpSpPr>
            <p:grpSpPr bwMode="auto">
              <a:xfrm>
                <a:off x="214282" y="1857363"/>
                <a:ext cx="756000" cy="1342722"/>
                <a:chOff x="6094249" y="2996529"/>
                <a:chExt cx="819302" cy="1455151"/>
              </a:xfrm>
            </p:grpSpPr>
            <p:grpSp>
              <p:nvGrpSpPr>
                <p:cNvPr id="18" name="组合 37"/>
                <p:cNvGrpSpPr>
                  <a:grpSpLocks noChangeAspect="1"/>
                </p:cNvGrpSpPr>
                <p:nvPr/>
              </p:nvGrpSpPr>
              <p:grpSpPr bwMode="auto">
                <a:xfrm>
                  <a:off x="6094249" y="2996529"/>
                  <a:ext cx="819302" cy="856832"/>
                  <a:chOff x="4701655" y="2131277"/>
                  <a:chExt cx="3048000" cy="3187620"/>
                </a:xfrm>
              </p:grpSpPr>
              <p:sp>
                <p:nvSpPr>
                  <p:cNvPr id="90" name="椭圆 89"/>
                  <p:cNvSpPr/>
                  <p:nvPr/>
                </p:nvSpPr>
                <p:spPr>
                  <a:xfrm>
                    <a:off x="4701655" y="2131277"/>
                    <a:ext cx="3048000" cy="3186182"/>
                  </a:xfrm>
                  <a:prstGeom prst="ellipse">
                    <a:avLst/>
                  </a:prstGeom>
                  <a:noFill/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1" name="椭圆 90"/>
                  <p:cNvSpPr>
                    <a:spLocks noChangeAspect="1"/>
                  </p:cNvSpPr>
                  <p:nvPr/>
                </p:nvSpPr>
                <p:spPr>
                  <a:xfrm>
                    <a:off x="5073050" y="2499426"/>
                    <a:ext cx="2350036" cy="2349477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cxnSp>
              <p:nvCxnSpPr>
                <p:cNvPr id="89" name="直接连接符 88"/>
                <p:cNvCxnSpPr/>
                <p:nvPr/>
              </p:nvCxnSpPr>
              <p:spPr bwMode="auto">
                <a:xfrm>
                  <a:off x="6526276" y="3879963"/>
                  <a:ext cx="0" cy="57216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矩形 86"/>
              <p:cNvSpPr/>
              <p:nvPr/>
            </p:nvSpPr>
            <p:spPr>
              <a:xfrm>
                <a:off x="366753" y="1928753"/>
                <a:ext cx="418898" cy="506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1</a:t>
                </a:r>
                <a:endPara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  <p:sp>
          <p:nvSpPr>
            <p:cNvPr id="84" name="矩形 83"/>
            <p:cNvSpPr/>
            <p:nvPr/>
          </p:nvSpPr>
          <p:spPr>
            <a:xfrm rot="16200000">
              <a:off x="558970" y="3003731"/>
              <a:ext cx="71390" cy="47488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grpSp>
        <p:nvGrpSpPr>
          <p:cNvPr id="19" name="组合 91"/>
          <p:cNvGrpSpPr>
            <a:grpSpLocks/>
          </p:cNvGrpSpPr>
          <p:nvPr/>
        </p:nvGrpSpPr>
        <p:grpSpPr bwMode="auto">
          <a:xfrm rot="5400000" flipV="1">
            <a:off x="3131874" y="3179500"/>
            <a:ext cx="960967" cy="1633537"/>
            <a:chOff x="208334" y="1913679"/>
            <a:chExt cx="761947" cy="1587321"/>
          </a:xfrm>
        </p:grpSpPr>
        <p:grpSp>
          <p:nvGrpSpPr>
            <p:cNvPr id="21" name="组合 15"/>
            <p:cNvGrpSpPr>
              <a:grpSpLocks/>
            </p:cNvGrpSpPr>
            <p:nvPr/>
          </p:nvGrpSpPr>
          <p:grpSpPr bwMode="auto">
            <a:xfrm>
              <a:off x="208334" y="1913679"/>
              <a:ext cx="761947" cy="1527733"/>
              <a:chOff x="208334" y="1913679"/>
              <a:chExt cx="761947" cy="1527733"/>
            </a:xfrm>
          </p:grpSpPr>
          <p:grpSp>
            <p:nvGrpSpPr>
              <p:cNvPr id="22" name="组合 40"/>
              <p:cNvGrpSpPr>
                <a:grpSpLocks noChangeAspect="1"/>
              </p:cNvGrpSpPr>
              <p:nvPr/>
            </p:nvGrpSpPr>
            <p:grpSpPr bwMode="auto">
              <a:xfrm>
                <a:off x="208334" y="1913679"/>
                <a:ext cx="761947" cy="1527733"/>
                <a:chOff x="6087803" y="3057554"/>
                <a:chExt cx="825747" cy="1655650"/>
              </a:xfrm>
            </p:grpSpPr>
            <p:grpSp>
              <p:nvGrpSpPr>
                <p:cNvPr id="25" name="组合 37"/>
                <p:cNvGrpSpPr>
                  <a:grpSpLocks noChangeAspect="1"/>
                </p:cNvGrpSpPr>
                <p:nvPr/>
              </p:nvGrpSpPr>
              <p:grpSpPr bwMode="auto">
                <a:xfrm>
                  <a:off x="6087803" y="3057554"/>
                  <a:ext cx="825747" cy="758275"/>
                  <a:chOff x="4677677" y="2358310"/>
                  <a:chExt cx="3071978" cy="2820968"/>
                </a:xfrm>
              </p:grpSpPr>
              <p:sp>
                <p:nvSpPr>
                  <p:cNvPr id="99" name="椭圆 98"/>
                  <p:cNvSpPr/>
                  <p:nvPr/>
                </p:nvSpPr>
                <p:spPr>
                  <a:xfrm>
                    <a:off x="4677679" y="2364525"/>
                    <a:ext cx="3071978" cy="2804909"/>
                  </a:xfrm>
                  <a:prstGeom prst="ellipse">
                    <a:avLst/>
                  </a:prstGeom>
                  <a:noFill/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100" name="椭圆 99"/>
                  <p:cNvSpPr>
                    <a:spLocks/>
                  </p:cNvSpPr>
                  <p:nvPr/>
                </p:nvSpPr>
                <p:spPr>
                  <a:xfrm>
                    <a:off x="5076897" y="2743907"/>
                    <a:ext cx="2300600" cy="210212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cxnSp>
              <p:nvCxnSpPr>
                <p:cNvPr id="98" name="直接连接符 97"/>
                <p:cNvCxnSpPr/>
                <p:nvPr/>
              </p:nvCxnSpPr>
              <p:spPr bwMode="auto">
                <a:xfrm>
                  <a:off x="6526140" y="3814854"/>
                  <a:ext cx="0" cy="897729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矩形 95"/>
              <p:cNvSpPr/>
              <p:nvPr/>
            </p:nvSpPr>
            <p:spPr>
              <a:xfrm rot="5400000" flipV="1">
                <a:off x="304778" y="2022841"/>
                <a:ext cx="406858" cy="512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2</a:t>
                </a:r>
                <a:endPara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  <p:sp>
          <p:nvSpPr>
            <p:cNvPr id="94" name="矩形 93"/>
            <p:cNvSpPr/>
            <p:nvPr/>
          </p:nvSpPr>
          <p:spPr>
            <a:xfrm rot="16200000">
              <a:off x="558091" y="3228110"/>
              <a:ext cx="72501" cy="47328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sp>
        <p:nvSpPr>
          <p:cNvPr id="3" name="矩形 1"/>
          <p:cNvSpPr/>
          <p:nvPr/>
        </p:nvSpPr>
        <p:spPr>
          <a:xfrm>
            <a:off x="2700338" y="548218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实现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民族独立，建立新中国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7" grpId="0"/>
      <p:bldP spid="8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22t58PICjby_102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09"/>
          <a:stretch>
            <a:fillRect/>
          </a:stretch>
        </p:blipFill>
        <p:spPr bwMode="auto">
          <a:xfrm>
            <a:off x="785813" y="4286251"/>
            <a:ext cx="3857625" cy="257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5"/>
          <p:cNvGrpSpPr>
            <a:grpSpLocks/>
          </p:cNvGrpSpPr>
          <p:nvPr/>
        </p:nvGrpSpPr>
        <p:grpSpPr bwMode="auto">
          <a:xfrm>
            <a:off x="839758" y="1202267"/>
            <a:ext cx="2763898" cy="797984"/>
            <a:chOff x="1053382" y="2248668"/>
            <a:chExt cx="2763978" cy="79809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570952" y="3044646"/>
              <a:ext cx="1928868" cy="211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932" name="矩形 9"/>
            <p:cNvSpPr>
              <a:spLocks noChangeArrowheads="1"/>
            </p:cNvSpPr>
            <p:nvPr/>
          </p:nvSpPr>
          <p:spPr bwMode="auto">
            <a:xfrm>
              <a:off x="1053382" y="2248668"/>
              <a:ext cx="2763978" cy="584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10</a:t>
              </a:r>
              <a:r>
                <a:rPr lang="zh-CN" altLang="en-US" sz="2400" b="1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年土地革命战争</a:t>
              </a:r>
            </a:p>
          </p:txBody>
        </p:sp>
      </p:grpSp>
      <p:grpSp>
        <p:nvGrpSpPr>
          <p:cNvPr id="4" name="组合 26"/>
          <p:cNvGrpSpPr>
            <a:grpSpLocks/>
          </p:cNvGrpSpPr>
          <p:nvPr/>
        </p:nvGrpSpPr>
        <p:grpSpPr bwMode="auto">
          <a:xfrm>
            <a:off x="2322383" y="4377267"/>
            <a:ext cx="1963999" cy="857250"/>
            <a:chOff x="5751121" y="1452721"/>
            <a:chExt cx="1964275" cy="857086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5946541" y="2309807"/>
              <a:ext cx="1643294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929" name="矩形 14"/>
            <p:cNvSpPr>
              <a:spLocks noChangeArrowheads="1"/>
            </p:cNvSpPr>
            <p:nvPr/>
          </p:nvSpPr>
          <p:spPr bwMode="auto">
            <a:xfrm>
              <a:off x="5751121" y="1452721"/>
              <a:ext cx="1964275" cy="646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8</a:t>
              </a:r>
              <a:r>
                <a:rPr lang="zh-CN" altLang="en-US" sz="2400" b="1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年抗日战争</a:t>
              </a:r>
              <a:endParaRPr lang="zh-CN" altLang="en-US" sz="16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" name="组合 27"/>
          <p:cNvGrpSpPr>
            <a:grpSpLocks/>
          </p:cNvGrpSpPr>
          <p:nvPr/>
        </p:nvGrpSpPr>
        <p:grpSpPr bwMode="auto">
          <a:xfrm>
            <a:off x="5286376" y="1189567"/>
            <a:ext cx="2232025" cy="895351"/>
            <a:chOff x="2357421" y="3890517"/>
            <a:chExt cx="2232041" cy="895334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357421" y="4783734"/>
              <a:ext cx="2232041" cy="2117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926" name="矩形 18"/>
            <p:cNvSpPr>
              <a:spLocks noChangeArrowheads="1"/>
            </p:cNvSpPr>
            <p:nvPr/>
          </p:nvSpPr>
          <p:spPr bwMode="auto">
            <a:xfrm>
              <a:off x="2393803" y="3890517"/>
              <a:ext cx="1964013" cy="646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zh-CN" altLang="en-US" sz="2400" b="1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年解放战争</a:t>
              </a:r>
              <a:endParaRPr lang="zh-CN" altLang="en-US" sz="16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" name="组合 27"/>
          <p:cNvGrpSpPr>
            <a:grpSpLocks/>
          </p:cNvGrpSpPr>
          <p:nvPr/>
        </p:nvGrpSpPr>
        <p:grpSpPr bwMode="auto">
          <a:xfrm>
            <a:off x="357486" y="1416051"/>
            <a:ext cx="3779540" cy="2870200"/>
            <a:chOff x="357455" y="1333484"/>
            <a:chExt cx="3779806" cy="2870218"/>
          </a:xfrm>
        </p:grpSpPr>
        <p:pic>
          <p:nvPicPr>
            <p:cNvPr id="62482" name="图片 25" descr="001od57Cgy6Ih5G6jnw0e&amp;69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24" y="2071678"/>
              <a:ext cx="3280037" cy="213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矩形 26"/>
            <p:cNvSpPr/>
            <p:nvPr/>
          </p:nvSpPr>
          <p:spPr bwMode="auto">
            <a:xfrm>
              <a:off x="357455" y="1333484"/>
              <a:ext cx="461697" cy="2870218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49" charset="-122"/>
                  <a:ea typeface="黑体" pitchFamily="49" charset="-122"/>
                </a:rPr>
                <a:t>打碎封建土地所有制</a:t>
              </a:r>
              <a:endPara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7" name="组合 11"/>
          <p:cNvGrpSpPr>
            <a:grpSpLocks/>
          </p:cNvGrpSpPr>
          <p:nvPr/>
        </p:nvGrpSpPr>
        <p:grpSpPr bwMode="auto">
          <a:xfrm>
            <a:off x="4446588" y="3621617"/>
            <a:ext cx="4214812" cy="2667000"/>
            <a:chOff x="857224" y="1643050"/>
            <a:chExt cx="4214842" cy="2214578"/>
          </a:xfrm>
        </p:grpSpPr>
        <p:sp>
          <p:nvSpPr>
            <p:cNvPr id="52" name="圆角矩形 51"/>
            <p:cNvSpPr/>
            <p:nvPr/>
          </p:nvSpPr>
          <p:spPr>
            <a:xfrm>
              <a:off x="857224" y="1643050"/>
              <a:ext cx="4214842" cy="221457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53" name="椭圆 52"/>
            <p:cNvSpPr/>
            <p:nvPr/>
          </p:nvSpPr>
          <p:spPr>
            <a:xfrm>
              <a:off x="1071538" y="1857477"/>
              <a:ext cx="142876" cy="1423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54" name="椭圆 53"/>
            <p:cNvSpPr/>
            <p:nvPr/>
          </p:nvSpPr>
          <p:spPr>
            <a:xfrm>
              <a:off x="1071538" y="3500834"/>
              <a:ext cx="142876" cy="14236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55" name="椭圆 54"/>
            <p:cNvSpPr/>
            <p:nvPr/>
          </p:nvSpPr>
          <p:spPr>
            <a:xfrm>
              <a:off x="4714876" y="1857477"/>
              <a:ext cx="142876" cy="1423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56" name="椭圆 55"/>
            <p:cNvSpPr/>
            <p:nvPr/>
          </p:nvSpPr>
          <p:spPr>
            <a:xfrm>
              <a:off x="4714876" y="3500834"/>
              <a:ext cx="142876" cy="14236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grpSp>
        <p:nvGrpSpPr>
          <p:cNvPr id="8" name="组合 54"/>
          <p:cNvGrpSpPr>
            <a:grpSpLocks/>
          </p:cNvGrpSpPr>
          <p:nvPr/>
        </p:nvGrpSpPr>
        <p:grpSpPr bwMode="auto">
          <a:xfrm>
            <a:off x="4732378" y="4097867"/>
            <a:ext cx="553998" cy="1737783"/>
            <a:chOff x="1089127" y="1931108"/>
            <a:chExt cx="554713" cy="1737111"/>
          </a:xfrm>
        </p:grpSpPr>
        <p:sp>
          <p:nvSpPr>
            <p:cNvPr id="62475" name="矩形 57"/>
            <p:cNvSpPr>
              <a:spLocks noChangeArrowheads="1"/>
            </p:cNvSpPr>
            <p:nvPr/>
          </p:nvSpPr>
          <p:spPr bwMode="auto">
            <a:xfrm>
              <a:off x="1089127" y="1931108"/>
              <a:ext cx="554713" cy="1303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24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中流砥柱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 rot="5400000">
              <a:off x="892977" y="2917356"/>
              <a:ext cx="1500137" cy="1589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矩形 59"/>
          <p:cNvSpPr/>
          <p:nvPr/>
        </p:nvSpPr>
        <p:spPr>
          <a:xfrm>
            <a:off x="5357813" y="3763433"/>
            <a:ext cx="371475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倡导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抗日民族统一战线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提出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重大思想理论方针政策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回答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决定抗战胜利的根本性问题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开辟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广大的敌后战场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支撑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全民族救亡图存的希望</a:t>
            </a: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4173538" y="2315633"/>
            <a:ext cx="4935537" cy="130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lnSpc>
                <a:spcPct val="120000"/>
              </a:lnSpc>
            </a:pPr>
            <a:r>
              <a:rPr lang="zh-CN" altLang="en-US" sz="160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经过辽沈、平津、淮海三大战役和渡江作战，彻底消灭国民党军队，推翻国民党政府，建立中华人民共和国。从此，占全人类四分之一的中国人站起来了。</a:t>
            </a:r>
            <a:endParaRPr lang="zh-CN" altLang="en-US">
              <a:latin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00338" y="548218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实现民族独立，建立新中国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4753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MDeW3OZEOQmtGZj_uI9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0LFowHx0COidzmne_F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c1DYMKK0CGG9J2KnaoN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MDeW3OZEOQmtGZj_uI9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0LFowHx0COidzmne_F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c1DYMKK0CGG9J2KnaoN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MDeW3OZEOQmtGZj_uI9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0LFowHx0COidzmne_FM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c1DYMKK0CGG9J2KnaoN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MDeW3OZEOQmtGZj_uI9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0LFowHx0COidzmne_F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c1DYMKK0CGG9J2KnaoN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c1DYMKK0CGG9J2KnaoN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MDeW3OZEOQmtGZj_uI9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0LFowHx0COidzmne_F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MDeW3OZEOQmtGZj_uI9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c1DYMKK0CGG9J2Knao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0LFowHx0COidzmne_FM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0LFowHx0COidzmne_F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c1DYMKK0CGG9J2Knao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MDeW3OZEOQmtGZj_uI9g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3226</Words>
  <Application>Microsoft Office PowerPoint</Application>
  <PresentationFormat>全屏显示(4:3)</PresentationFormat>
  <Paragraphs>506</Paragraphs>
  <Slides>45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7" baseType="lpstr">
      <vt:lpstr>Office 主题</vt:lpstr>
      <vt:lpstr>Microsoft Office Excel 97-2003 工作表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</vt:vector>
  </TitlesOfParts>
  <Company>Clipit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Clippit</dc:creator>
  <cp:lastModifiedBy>Clippit</cp:lastModifiedBy>
  <cp:revision>2</cp:revision>
  <dcterms:created xsi:type="dcterms:W3CDTF">2017-08-20T09:11:12Z</dcterms:created>
  <dcterms:modified xsi:type="dcterms:W3CDTF">2017-08-20T09:37:10Z</dcterms:modified>
</cp:coreProperties>
</file>