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5175"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594" y="-90"/>
      </p:cViewPr>
      <p:guideLst>
        <p:guide orient="horz" pos="2160"/>
        <p:guide pos="384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页眉占位符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zh-CN" sz="1800" b="0" i="0" u="none" strike="noStrike" kern="1200" cap="none" spc="0" baseline="0">
                <a:solidFill>
                  <a:srgbClr val="000000"/>
                </a:solidFill>
                <a:uFillTx/>
                <a:latin typeface="Arial" pitchFamily="34"/>
                <a:ea typeface="宋体" pitchFamily="2"/>
              </a:defRPr>
            </a:lvl1pPr>
          </a:lstStyle>
          <a:p>
            <a:pPr lvl="0"/>
            <a:endParaRPr lang="zh-CN"/>
          </a:p>
        </p:txBody>
      </p:sp>
      <p:sp>
        <p:nvSpPr>
          <p:cNvPr id="3" name="日期占位符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pitchFamily="34"/>
                <a:ea typeface="宋体" pitchFamily="2"/>
              </a:defRPr>
            </a:lvl1pPr>
          </a:lstStyle>
          <a:p>
            <a:pPr lvl="0"/>
            <a:fld id="{8AC88901-75E8-4141-9300-F08D55BDE9D2}" type="datetime1">
              <a:rPr lang="en-US"/>
              <a:pPr lvl="0"/>
              <a:t>2019/5/31</a:t>
            </a:fld>
            <a:endParaRPr lang="en-US"/>
          </a:p>
        </p:txBody>
      </p:sp>
      <p:sp>
        <p:nvSpPr>
          <p:cNvPr id="4" name="幻灯片图像占位符 3"/>
          <p:cNvSpPr>
            <a:spLocks noGrp="1" noRot="1" noChangeAspect="1"/>
          </p:cNvSpPr>
          <p:nvPr>
            <p:ph type="sldImg" idx="2"/>
          </p:nvPr>
        </p:nvSpPr>
        <p:spPr>
          <a:xfrm>
            <a:off x="381003" y="685800"/>
            <a:ext cx="6096003" cy="3429000"/>
          </a:xfrm>
          <a:prstGeom prst="rect">
            <a:avLst/>
          </a:prstGeom>
          <a:noFill/>
          <a:ln>
            <a:noFill/>
            <a:prstDash val="solid"/>
          </a:ln>
        </p:spPr>
      </p:sp>
      <p:sp>
        <p:nvSpPr>
          <p:cNvPr id="5" name="备注占位符 4"/>
          <p:cNvSpPr/>
          <p:nvPr/>
        </p:nvSpPr>
        <p:spPr>
          <a:xfrm>
            <a:off x="685800" y="4343400"/>
            <a:ext cx="5486400" cy="4114800"/>
          </a:xfrm>
          <a:prstGeom prst="rect">
            <a:avLst/>
          </a:prstGeom>
          <a:noFill/>
          <a:ln>
            <a:noFill/>
            <a:prstDash val="solid"/>
          </a:ln>
        </p:spPr>
        <p:txBody>
          <a:bodyPr vert="horz" wrap="square" lIns="91440" tIns="45720" rIns="91440" bIns="45720" anchor="ctr" anchorCtr="0" compatLnSpc="1"/>
          <a:lstStyle/>
          <a:p>
            <a:pPr marL="0" marR="0" lvl="0" indent="0" algn="l" defTabSz="0" rtl="0" fontAlgn="auto" hangingPunct="0">
              <a:lnSpc>
                <a:spcPct val="100000"/>
              </a:lnSpc>
              <a:spcBef>
                <a:spcPts val="400"/>
              </a:spcBef>
              <a:spcAft>
                <a:spcPts val="0"/>
              </a:spcAft>
              <a:buNone/>
              <a:tabLst/>
              <a:defRPr sz="1800" b="0" i="0" u="none" strike="noStrike" kern="0" cap="none" spc="0" baseline="0">
                <a:solidFill>
                  <a:srgbClr val="000000"/>
                </a:solidFill>
                <a:uFillTx/>
              </a:defRPr>
            </a:pPr>
            <a:r>
              <a:rPr lang="zh-CN" sz="1200" b="0" i="0" u="none" strike="noStrike" kern="1200" cap="none" spc="0" baseline="0">
                <a:solidFill>
                  <a:srgbClr val="000000"/>
                </a:solidFill>
                <a:uFillTx/>
                <a:latin typeface="Arial" pitchFamily="34"/>
                <a:ea typeface="宋体" pitchFamily="2"/>
              </a:rPr>
              <a:t>单击此处编辑母版文本样式</a:t>
            </a:r>
          </a:p>
          <a:p>
            <a:pPr marL="0" marR="0" lvl="0" indent="0" algn="l" defTabSz="0" rtl="0" fontAlgn="auto" hangingPunct="0">
              <a:lnSpc>
                <a:spcPct val="100000"/>
              </a:lnSpc>
              <a:spcBef>
                <a:spcPts val="400"/>
              </a:spcBef>
              <a:spcAft>
                <a:spcPts val="0"/>
              </a:spcAft>
              <a:buNone/>
              <a:tabLst/>
              <a:defRPr sz="1800" b="0" i="0" u="none" strike="noStrike" kern="0" cap="none" spc="0" baseline="0">
                <a:solidFill>
                  <a:srgbClr val="000000"/>
                </a:solidFill>
                <a:uFillTx/>
              </a:defRPr>
            </a:pPr>
            <a:r>
              <a:rPr lang="zh-CN" sz="1200" b="0" i="0" u="none" strike="noStrike" kern="1200" cap="none" spc="0" baseline="0">
                <a:solidFill>
                  <a:srgbClr val="000000"/>
                </a:solidFill>
                <a:uFillTx/>
                <a:latin typeface="Arial" pitchFamily="34"/>
                <a:ea typeface="宋体" pitchFamily="2"/>
              </a:rPr>
              <a:t>第二级</a:t>
            </a:r>
          </a:p>
          <a:p>
            <a:pPr marL="0" marR="0" lvl="0" indent="0" algn="l" defTabSz="0" rtl="0" fontAlgn="auto" hangingPunct="0">
              <a:lnSpc>
                <a:spcPct val="100000"/>
              </a:lnSpc>
              <a:spcBef>
                <a:spcPts val="400"/>
              </a:spcBef>
              <a:spcAft>
                <a:spcPts val="0"/>
              </a:spcAft>
              <a:buNone/>
              <a:tabLst/>
              <a:defRPr sz="1800" b="0" i="0" u="none" strike="noStrike" kern="0" cap="none" spc="0" baseline="0">
                <a:solidFill>
                  <a:srgbClr val="000000"/>
                </a:solidFill>
                <a:uFillTx/>
              </a:defRPr>
            </a:pPr>
            <a:r>
              <a:rPr lang="zh-CN" sz="1200" b="0" i="0" u="none" strike="noStrike" kern="1200" cap="none" spc="0" baseline="0">
                <a:solidFill>
                  <a:srgbClr val="000000"/>
                </a:solidFill>
                <a:uFillTx/>
                <a:latin typeface="Arial" pitchFamily="34"/>
                <a:ea typeface="宋体" pitchFamily="2"/>
              </a:rPr>
              <a:t>第三级</a:t>
            </a:r>
          </a:p>
          <a:p>
            <a:pPr marL="0" marR="0" lvl="0" indent="0" algn="l" defTabSz="0" rtl="0" fontAlgn="auto" hangingPunct="0">
              <a:lnSpc>
                <a:spcPct val="100000"/>
              </a:lnSpc>
              <a:spcBef>
                <a:spcPts val="400"/>
              </a:spcBef>
              <a:spcAft>
                <a:spcPts val="0"/>
              </a:spcAft>
              <a:buNone/>
              <a:tabLst/>
              <a:defRPr sz="1800" b="0" i="0" u="none" strike="noStrike" kern="0" cap="none" spc="0" baseline="0">
                <a:solidFill>
                  <a:srgbClr val="000000"/>
                </a:solidFill>
                <a:uFillTx/>
              </a:defRPr>
            </a:pPr>
            <a:r>
              <a:rPr lang="zh-CN" sz="1200" b="0" i="0" u="none" strike="noStrike" kern="1200" cap="none" spc="0" baseline="0">
                <a:solidFill>
                  <a:srgbClr val="000000"/>
                </a:solidFill>
                <a:uFillTx/>
                <a:latin typeface="Arial" pitchFamily="34"/>
                <a:ea typeface="宋体" pitchFamily="2"/>
              </a:rPr>
              <a:t>第四级</a:t>
            </a:r>
          </a:p>
          <a:p>
            <a:pPr marL="0" marR="0" lvl="0" indent="0" algn="l" defTabSz="0" rtl="0" fontAlgn="auto" hangingPunct="0">
              <a:lnSpc>
                <a:spcPct val="100000"/>
              </a:lnSpc>
              <a:spcBef>
                <a:spcPts val="400"/>
              </a:spcBef>
              <a:spcAft>
                <a:spcPts val="0"/>
              </a:spcAft>
              <a:buNone/>
              <a:tabLst/>
              <a:defRPr sz="1800" b="0" i="0" u="none" strike="noStrike" kern="0" cap="none" spc="0" baseline="0">
                <a:solidFill>
                  <a:srgbClr val="000000"/>
                </a:solidFill>
                <a:uFillTx/>
              </a:defRPr>
            </a:pPr>
            <a:r>
              <a:rPr lang="zh-CN" sz="1200" b="0" i="0" u="none" strike="noStrike" kern="1200" cap="none" spc="0" baseline="0">
                <a:solidFill>
                  <a:srgbClr val="000000"/>
                </a:solidFill>
                <a:uFillTx/>
                <a:latin typeface="Arial" pitchFamily="34"/>
                <a:ea typeface="宋体" pitchFamily="2"/>
              </a:rPr>
              <a:t>第五级</a:t>
            </a:r>
            <a:endParaRPr lang="en-US" sz="1200" b="0" i="0" u="none" strike="noStrike" kern="1200" cap="none" spc="0" baseline="0">
              <a:solidFill>
                <a:srgbClr val="000000"/>
              </a:solidFill>
              <a:uFillTx/>
              <a:latin typeface="Arial" pitchFamily="34"/>
              <a:ea typeface="宋体" pitchFamily="2"/>
            </a:endParaRPr>
          </a:p>
        </p:txBody>
      </p:sp>
      <p:sp>
        <p:nvSpPr>
          <p:cNvPr id="6" name="页脚占位符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zh-CN" sz="1800" b="0" i="0" u="none" strike="noStrike" kern="1200" cap="none" spc="0" baseline="0">
                <a:solidFill>
                  <a:srgbClr val="000000"/>
                </a:solidFill>
                <a:uFillTx/>
                <a:latin typeface="Arial" pitchFamily="34"/>
                <a:ea typeface="宋体" pitchFamily="2"/>
              </a:defRPr>
            </a:lvl1pPr>
          </a:lstStyle>
          <a:p>
            <a:pPr lvl="0"/>
            <a:endParaRPr lang="zh-CN"/>
          </a:p>
        </p:txBody>
      </p:sp>
      <p:sp>
        <p:nvSpPr>
          <p:cNvPr id="7" name="灯片编号占位符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pitchFamily="34"/>
                <a:ea typeface="宋体" pitchFamily="2"/>
              </a:defRPr>
            </a:lvl1pPr>
          </a:lstStyle>
          <a:p>
            <a:pPr lvl="0"/>
            <a:fld id="{52DBA5DD-B6AD-43A0-9C8B-90C36D061099}" type="slidenum">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日期占位符 3"/>
          <p:cNvSpPr txBox="1"/>
          <p:nvPr/>
        </p:nvSpPr>
        <p:spPr>
          <a:xfrm>
            <a:off x="3884608" y="0"/>
            <a:ext cx="2971800" cy="45720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3B64A7-9985-475A-826C-791B1247F827}" type="datetime1">
              <a:rPr lang="en-US" sz="1800" b="0" i="0" u="none" strike="noStrike" kern="1200" cap="none" spc="0" baseline="0">
                <a:solidFill>
                  <a:srgbClr val="000000"/>
                </a:solidFill>
                <a:uFillTx/>
                <a:latin typeface="Arial" pitchFamily="34"/>
                <a:ea typeface="宋体" pitchFamily="2"/>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2019/5/31</a:t>
            </a:fld>
            <a:endParaRPr lang="en-US" sz="1800" b="0" i="0" u="none" strike="noStrike" kern="1200" cap="none" spc="0" baseline="0">
              <a:solidFill>
                <a:srgbClr val="000000"/>
              </a:solidFill>
              <a:uFillTx/>
              <a:latin typeface="Arial" pitchFamily="34"/>
              <a:ea typeface="宋体" pitchFamily="2"/>
            </a:endParaRPr>
          </a:p>
        </p:txBody>
      </p:sp>
      <p:sp>
        <p:nvSpPr>
          <p:cNvPr id="5" name="灯片编号占位符 4"/>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349945-DF19-4396-91FD-F74A38FE70A8}" type="slidenum">
              <a:t>1</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5EC9BE-BC7B-4836-A3C4-2B82C8C2ED67}" type="slidenum">
              <a:t>30</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7A2724-165F-407A-8A22-E1E6DF08F7DA}" type="slidenum">
              <a:t>31</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F7796F-BB5C-4C2C-9687-2384CE8FF9D0}" type="slidenum">
              <a:t>32</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508BF1-B898-4780-ADF2-5E580E8C059B}" type="slidenum">
              <a:t>33</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248A34-DA4C-4CDC-BFF9-9A3D150665CF}" type="slidenum">
              <a:t>34</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7891B4-01FB-4367-8BA0-BD97E5A6D263}" type="slidenum">
              <a:t>35</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E24DD04-6E7E-48FE-AB8C-B232E0D6FD94}" type="slidenum">
              <a:t>36</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5B7220-5C38-498C-ACA9-D4E2DCCD092C}" type="slidenum">
              <a:t>37</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DF083C-D7E8-4C02-B712-39A0C8293E7A}" type="slidenum">
              <a:t>38</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日期占位符 3"/>
          <p:cNvSpPr txBox="1"/>
          <p:nvPr/>
        </p:nvSpPr>
        <p:spPr>
          <a:xfrm>
            <a:off x="3884608" y="0"/>
            <a:ext cx="2971800" cy="45720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ECFE5E-19EE-4560-998B-C927513FF1BF}" type="datetime1">
              <a:rPr lang="en-US" sz="1800" b="0" i="0" u="none" strike="noStrike" kern="1200" cap="none" spc="0" baseline="0">
                <a:solidFill>
                  <a:srgbClr val="000000"/>
                </a:solidFill>
                <a:uFillTx/>
                <a:latin typeface="Arial" pitchFamily="34"/>
                <a:ea typeface="宋体" pitchFamily="2"/>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2019/5/31</a:t>
            </a:fld>
            <a:endParaRPr lang="en-US" sz="1800" b="0" i="0" u="none" strike="noStrike" kern="1200" cap="none" spc="0" baseline="0">
              <a:solidFill>
                <a:srgbClr val="000000"/>
              </a:solidFill>
              <a:uFillTx/>
              <a:latin typeface="Arial" pitchFamily="34"/>
              <a:ea typeface="宋体" pitchFamily="2"/>
            </a:endParaRPr>
          </a:p>
        </p:txBody>
      </p:sp>
      <p:sp>
        <p:nvSpPr>
          <p:cNvPr id="5" name="灯片编号占位符 4"/>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9CA623-8AEB-4B11-9D02-F1758BA5FEEF}" type="slidenum">
              <a:t>3</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47FAE4-C742-4DB0-BEFD-AA69032F9F0D}" type="slidenum">
              <a:t>23</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D41239-9EDC-40D9-B355-C3AAB2228A39}" type="slidenum">
              <a:t>24</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D6DA93-95F1-44F2-9E3C-29D7BF9A23F9}" type="slidenum">
              <a:t>25</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F81395-47B0-431E-82F9-FE02678A2A7F}" type="slidenum">
              <a:t>26</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B10453-F0FF-4850-BEE2-CCAE4F5DE283}" type="slidenum">
              <a:t>27</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BD85C3-94A0-412B-B20A-05E7C463AF9E}" type="slidenum">
              <a:t>28</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a:xfrm>
            <a:off x="685800" y="4343400"/>
            <a:ext cx="5486400" cy="4114800"/>
          </a:xfrm>
          <a:prstGeom prst="rect">
            <a:avLst/>
          </a:prstGeom>
          <a:noFill/>
          <a:ln>
            <a:noFill/>
          </a:ln>
        </p:spPr>
        <p:txBody>
          <a:bodyPr vert="horz" wrap="square" lIns="91440" tIns="45720" rIns="91440" bIns="45720" anchor="t" anchorCtr="0" compatLnSpc="1"/>
          <a:lstStyle/>
          <a:p>
            <a:endParaRPr lang="zh-CN" altLang="en-US"/>
          </a:p>
        </p:txBody>
      </p:sp>
      <p:sp>
        <p:nvSpPr>
          <p:cNvPr id="4" name="灯片编号占位符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933B03-51DA-4B40-943E-5889BF99677D}" type="slidenum">
              <a:t>29</a:t>
            </a:fld>
            <a:endParaRPr lang="en-US" sz="1800" b="0" i="0" u="none" strike="noStrike" kern="1200" cap="none" spc="0" baseline="0">
              <a:solidFill>
                <a:srgbClr val="000000"/>
              </a:solidFill>
              <a:uFillTx/>
              <a:latin typeface="Arial" pitchFamily="34"/>
              <a:ea typeface="宋体"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txBox="1">
            <a:spLocks noGrp="1"/>
          </p:cNvSpPr>
          <p:nvPr>
            <p:ph type="ctrTitle"/>
          </p:nvPr>
        </p:nvSpPr>
        <p:spPr>
          <a:xfrm>
            <a:off x="914400" y="2130423"/>
            <a:ext cx="10366379" cy="1470026"/>
          </a:xfrm>
        </p:spPr>
        <p:txBody>
          <a:bodyPr/>
          <a:lstStyle>
            <a:lvl1pPr>
              <a:defRPr/>
            </a:lvl1pPr>
          </a:lstStyle>
          <a:p>
            <a:pPr lvl="0"/>
            <a:r>
              <a:rPr lang="zh-CN"/>
              <a:t>单击此处编辑母版标题样式</a:t>
            </a:r>
            <a:endParaRPr lang="en-US"/>
          </a:p>
        </p:txBody>
      </p:sp>
      <p:sp>
        <p:nvSpPr>
          <p:cNvPr id="3" name="副标题 2"/>
          <p:cNvSpPr txBox="1">
            <a:spLocks noGrp="1"/>
          </p:cNvSpPr>
          <p:nvPr>
            <p:ph type="subTitle" idx="1"/>
          </p:nvPr>
        </p:nvSpPr>
        <p:spPr>
          <a:xfrm>
            <a:off x="1828800" y="3886200"/>
            <a:ext cx="8537579" cy="1752603"/>
          </a:xfrm>
        </p:spPr>
        <p:txBody>
          <a:bodyPr anchorCtr="1"/>
          <a:lstStyle>
            <a:lvl1pPr marL="0" indent="0" algn="ctr">
              <a:buNone/>
              <a:defRPr/>
            </a:lvl1pPr>
          </a:lstStyle>
          <a:p>
            <a:pPr lvl="0"/>
            <a:r>
              <a:rPr lang="zh-CN"/>
              <a:t>单击此处编辑母版副标题样式</a:t>
            </a:r>
            <a:endParaRPr lang="en-US"/>
          </a:p>
        </p:txBody>
      </p:sp>
      <p:sp>
        <p:nvSpPr>
          <p:cNvPr id="4" name="日期占位符 3"/>
          <p:cNvSpPr txBox="1">
            <a:spLocks noGrp="1"/>
          </p:cNvSpPr>
          <p:nvPr>
            <p:ph type="dt" sz="half" idx="7"/>
          </p:nvPr>
        </p:nvSpPr>
        <p:spPr/>
        <p:txBody>
          <a:bodyPr/>
          <a:lstStyle>
            <a:lvl1pPr>
              <a:defRPr/>
            </a:lvl1pPr>
          </a:lstStyle>
          <a:p>
            <a:pPr lvl="0"/>
            <a:fld id="{ED609944-AE8C-40F7-9FC7-C51605871E98}" type="datetime1">
              <a:rPr lang="en-US"/>
              <a:pPr lvl="0"/>
              <a:t>2019/5/31</a:t>
            </a:fld>
            <a:endParaRPr lang="en-US"/>
          </a:p>
        </p:txBody>
      </p:sp>
      <p:sp>
        <p:nvSpPr>
          <p:cNvPr id="5" name="页脚占位符 4"/>
          <p:cNvSpPr txBox="1">
            <a:spLocks noGrp="1"/>
          </p:cNvSpPr>
          <p:nvPr>
            <p:ph type="ftr" sz="quarter" idx="9"/>
          </p:nvPr>
        </p:nvSpPr>
        <p:spPr/>
        <p:txBody>
          <a:bodyPr/>
          <a:lstStyle>
            <a:lvl1pPr>
              <a:defRPr/>
            </a:lvl1pPr>
          </a:lstStyle>
          <a:p>
            <a:pPr lvl="0"/>
            <a:endParaRPr lang="zh-CN"/>
          </a:p>
        </p:txBody>
      </p:sp>
      <p:sp>
        <p:nvSpPr>
          <p:cNvPr id="6" name="灯片编号占位符 5"/>
          <p:cNvSpPr txBox="1">
            <a:spLocks noGrp="1"/>
          </p:cNvSpPr>
          <p:nvPr>
            <p:ph type="sldNum" sz="quarter" idx="8"/>
          </p:nvPr>
        </p:nvSpPr>
        <p:spPr/>
        <p:txBody>
          <a:bodyPr/>
          <a:lstStyle>
            <a:lvl1pPr>
              <a:defRPr/>
            </a:lvl1pPr>
          </a:lstStyle>
          <a:p>
            <a:pPr lvl="0"/>
            <a:fld id="{CD0D6421-5316-4CCF-AD75-0A4C7E1EA06F}" type="slidenum">
              <a:t>‹#›</a:t>
            </a:fld>
            <a:endParaRPr lang="en-US"/>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竖排文字占位符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日期占位符 3"/>
          <p:cNvSpPr txBox="1">
            <a:spLocks noGrp="1"/>
          </p:cNvSpPr>
          <p:nvPr>
            <p:ph type="dt" sz="half" idx="7"/>
          </p:nvPr>
        </p:nvSpPr>
        <p:spPr/>
        <p:txBody>
          <a:bodyPr/>
          <a:lstStyle>
            <a:lvl1pPr>
              <a:defRPr/>
            </a:lvl1pPr>
          </a:lstStyle>
          <a:p>
            <a:pPr lvl="0"/>
            <a:fld id="{19EDE2F9-D443-46C6-BAE9-AE5BD36A6C57}" type="datetime1">
              <a:rPr lang="en-US"/>
              <a:pPr lvl="0"/>
              <a:t>2019/5/31</a:t>
            </a:fld>
            <a:endParaRPr lang="en-US"/>
          </a:p>
        </p:txBody>
      </p:sp>
      <p:sp>
        <p:nvSpPr>
          <p:cNvPr id="5" name="页脚占位符 4"/>
          <p:cNvSpPr txBox="1">
            <a:spLocks noGrp="1"/>
          </p:cNvSpPr>
          <p:nvPr>
            <p:ph type="ftr" sz="quarter" idx="9"/>
          </p:nvPr>
        </p:nvSpPr>
        <p:spPr/>
        <p:txBody>
          <a:bodyPr/>
          <a:lstStyle>
            <a:lvl1pPr>
              <a:defRPr/>
            </a:lvl1pPr>
          </a:lstStyle>
          <a:p>
            <a:pPr lvl="0"/>
            <a:endParaRPr lang="zh-CN"/>
          </a:p>
        </p:txBody>
      </p:sp>
      <p:sp>
        <p:nvSpPr>
          <p:cNvPr id="6" name="灯片编号占位符 5"/>
          <p:cNvSpPr txBox="1">
            <a:spLocks noGrp="1"/>
          </p:cNvSpPr>
          <p:nvPr>
            <p:ph type="sldNum" sz="quarter" idx="8"/>
          </p:nvPr>
        </p:nvSpPr>
        <p:spPr/>
        <p:txBody>
          <a:bodyPr/>
          <a:lstStyle>
            <a:lvl1pPr>
              <a:defRPr/>
            </a:lvl1pPr>
          </a:lstStyle>
          <a:p>
            <a:pPr lvl="0"/>
            <a:fld id="{3D594C10-B5C8-497F-AD3A-228284D3A17C}" type="slidenum">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txBox="1">
            <a:spLocks noGrp="1"/>
          </p:cNvSpPr>
          <p:nvPr>
            <p:ph type="title" orient="vert"/>
          </p:nvPr>
        </p:nvSpPr>
        <p:spPr>
          <a:xfrm>
            <a:off x="8842376" y="274640"/>
            <a:ext cx="2743200" cy="5851529"/>
          </a:xfrm>
        </p:spPr>
        <p:txBody>
          <a:bodyPr vert="eaVert"/>
          <a:lstStyle>
            <a:lvl1pPr>
              <a:defRPr/>
            </a:lvl1pPr>
          </a:lstStyle>
          <a:p>
            <a:pPr lvl="0"/>
            <a:r>
              <a:rPr lang="zh-CN"/>
              <a:t>单击此处编辑母版标题样式</a:t>
            </a:r>
            <a:endParaRPr lang="en-US"/>
          </a:p>
        </p:txBody>
      </p:sp>
      <p:sp>
        <p:nvSpPr>
          <p:cNvPr id="3" name="竖排文字占位符 2"/>
          <p:cNvSpPr txBox="1">
            <a:spLocks noGrp="1"/>
          </p:cNvSpPr>
          <p:nvPr>
            <p:ph type="body" orient="vert" idx="1"/>
          </p:nvPr>
        </p:nvSpPr>
        <p:spPr>
          <a:xfrm>
            <a:off x="609603" y="274640"/>
            <a:ext cx="8080379" cy="5851529"/>
          </a:xfrm>
        </p:spPr>
        <p:txBody>
          <a:bodyPr vert="eaVert"/>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日期占位符 3"/>
          <p:cNvSpPr txBox="1">
            <a:spLocks noGrp="1"/>
          </p:cNvSpPr>
          <p:nvPr>
            <p:ph type="dt" sz="half" idx="7"/>
          </p:nvPr>
        </p:nvSpPr>
        <p:spPr/>
        <p:txBody>
          <a:bodyPr/>
          <a:lstStyle>
            <a:lvl1pPr>
              <a:defRPr/>
            </a:lvl1pPr>
          </a:lstStyle>
          <a:p>
            <a:pPr lvl="0"/>
            <a:fld id="{5BC36AC0-E5FB-408F-BED3-500C94A98090}" type="datetime1">
              <a:rPr lang="en-US"/>
              <a:pPr lvl="0"/>
              <a:t>2019/5/31</a:t>
            </a:fld>
            <a:endParaRPr lang="en-US"/>
          </a:p>
        </p:txBody>
      </p:sp>
      <p:sp>
        <p:nvSpPr>
          <p:cNvPr id="5" name="页脚占位符 4"/>
          <p:cNvSpPr txBox="1">
            <a:spLocks noGrp="1"/>
          </p:cNvSpPr>
          <p:nvPr>
            <p:ph type="ftr" sz="quarter" idx="9"/>
          </p:nvPr>
        </p:nvSpPr>
        <p:spPr/>
        <p:txBody>
          <a:bodyPr/>
          <a:lstStyle>
            <a:lvl1pPr>
              <a:defRPr/>
            </a:lvl1pPr>
          </a:lstStyle>
          <a:p>
            <a:pPr lvl="0"/>
            <a:endParaRPr lang="zh-CN"/>
          </a:p>
        </p:txBody>
      </p:sp>
      <p:sp>
        <p:nvSpPr>
          <p:cNvPr id="6" name="灯片编号占位符 5"/>
          <p:cNvSpPr txBox="1">
            <a:spLocks noGrp="1"/>
          </p:cNvSpPr>
          <p:nvPr>
            <p:ph type="sldNum" sz="quarter" idx="8"/>
          </p:nvPr>
        </p:nvSpPr>
        <p:spPr/>
        <p:txBody>
          <a:bodyPr/>
          <a:lstStyle>
            <a:lvl1pPr>
              <a:defRPr/>
            </a:lvl1pPr>
          </a:lstStyle>
          <a:p>
            <a:pPr lvl="0"/>
            <a:fld id="{A4D2A9FE-0C68-442A-B656-EC9108D6F08D}" type="slidenum">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日期占位符 3"/>
          <p:cNvSpPr txBox="1">
            <a:spLocks noGrp="1"/>
          </p:cNvSpPr>
          <p:nvPr>
            <p:ph type="dt" sz="half" idx="7"/>
          </p:nvPr>
        </p:nvSpPr>
        <p:spPr/>
        <p:txBody>
          <a:bodyPr/>
          <a:lstStyle>
            <a:lvl1pPr>
              <a:defRPr/>
            </a:lvl1pPr>
          </a:lstStyle>
          <a:p>
            <a:pPr lvl="0"/>
            <a:fld id="{47DCC909-249E-41DC-A4AB-82A1836FD1EF}" type="datetime1">
              <a:rPr lang="en-US"/>
              <a:pPr lvl="0"/>
              <a:t>2019/5/31</a:t>
            </a:fld>
            <a:endParaRPr lang="en-US"/>
          </a:p>
        </p:txBody>
      </p:sp>
      <p:sp>
        <p:nvSpPr>
          <p:cNvPr id="4" name="页脚占位符 4"/>
          <p:cNvSpPr txBox="1">
            <a:spLocks noGrp="1"/>
          </p:cNvSpPr>
          <p:nvPr>
            <p:ph type="ftr" sz="quarter" idx="9"/>
          </p:nvPr>
        </p:nvSpPr>
        <p:spPr/>
        <p:txBody>
          <a:bodyPr/>
          <a:lstStyle>
            <a:lvl1pPr>
              <a:defRPr/>
            </a:lvl1pPr>
          </a:lstStyle>
          <a:p>
            <a:pPr lvl="0"/>
            <a:endParaRPr lang="zh-CN"/>
          </a:p>
        </p:txBody>
      </p:sp>
      <p:sp>
        <p:nvSpPr>
          <p:cNvPr id="5" name="灯片编号占位符 5"/>
          <p:cNvSpPr txBox="1">
            <a:spLocks noGrp="1"/>
          </p:cNvSpPr>
          <p:nvPr>
            <p:ph type="sldNum" sz="quarter" idx="8"/>
          </p:nvPr>
        </p:nvSpPr>
        <p:spPr/>
        <p:txBody>
          <a:bodyPr/>
          <a:lstStyle>
            <a:lvl1pPr>
              <a:defRPr/>
            </a:lvl1pPr>
          </a:lstStyle>
          <a:p>
            <a:pPr lvl="0"/>
            <a:fld id="{248C1988-D264-4870-B407-72070877A9D4}" type="slidenum">
              <a:t>‹#›</a:t>
            </a:fld>
            <a:endParaRPr lang="en-US"/>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
        <p:nvSpPr>
          <p:cNvPr id="2" name="日期占位符 1"/>
          <p:cNvSpPr txBox="1">
            <a:spLocks noGrp="1"/>
          </p:cNvSpPr>
          <p:nvPr>
            <p:ph type="dt" sz="half" idx="7"/>
          </p:nvPr>
        </p:nvSpPr>
        <p:spPr/>
        <p:txBody>
          <a:bodyPr/>
          <a:lstStyle>
            <a:lvl1pPr>
              <a:defRPr/>
            </a:lvl1pPr>
          </a:lstStyle>
          <a:p>
            <a:pPr lvl="0"/>
            <a:fld id="{D3F6C451-40CF-46A5-A191-D8C7FEC6196B}" type="datetime1">
              <a:rPr lang="en-US"/>
              <a:pPr lvl="0"/>
              <a:t>2019/5/31</a:t>
            </a:fld>
            <a:endParaRPr lang="en-US"/>
          </a:p>
        </p:txBody>
      </p:sp>
      <p:sp>
        <p:nvSpPr>
          <p:cNvPr id="3" name="页脚占位符 2"/>
          <p:cNvSpPr txBox="1">
            <a:spLocks noGrp="1"/>
          </p:cNvSpPr>
          <p:nvPr>
            <p:ph type="ftr" sz="quarter" idx="9"/>
          </p:nvPr>
        </p:nvSpPr>
        <p:spPr/>
        <p:txBody>
          <a:bodyPr/>
          <a:lstStyle>
            <a:lvl1pPr>
              <a:defRPr/>
            </a:lvl1pPr>
          </a:lstStyle>
          <a:p>
            <a:pPr lvl="0"/>
            <a:endParaRPr lang="zh-CN"/>
          </a:p>
        </p:txBody>
      </p:sp>
      <p:sp>
        <p:nvSpPr>
          <p:cNvPr id="4" name="灯片编号占位符 3"/>
          <p:cNvSpPr txBox="1">
            <a:spLocks noGrp="1"/>
          </p:cNvSpPr>
          <p:nvPr>
            <p:ph type="sldNum" sz="quarter" idx="8"/>
          </p:nvPr>
        </p:nvSpPr>
        <p:spPr/>
        <p:txBody>
          <a:bodyPr/>
          <a:lstStyle>
            <a:lvl1pPr>
              <a:defRPr/>
            </a:lvl1pPr>
          </a:lstStyle>
          <a:p>
            <a:pPr lvl="0"/>
            <a:fld id="{0F2B8239-08FD-47A9-88AF-A2D0689AF279}" type="slidenum">
              <a:t>‹#›</a:t>
            </a:fld>
            <a:endParaRPr lang="en-US"/>
          </a:p>
        </p:txBody>
      </p:sp>
    </p:spTree>
  </p:cSld>
  <p:clrMapOvr>
    <a:masterClrMapping/>
  </p:clrMapOvr>
  <p:transition spd="slow" advTm="1000">
    <p:pull/>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内容占位符 2"/>
          <p:cNvSpPr txBox="1">
            <a:spLocks noGrp="1"/>
          </p:cNvSpPr>
          <p:nvPr>
            <p:ph idx="1"/>
          </p:nvPr>
        </p:nvSpPr>
        <p:spPr/>
        <p:txBody>
          <a:bodyPr/>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日期占位符 3"/>
          <p:cNvSpPr txBox="1">
            <a:spLocks noGrp="1"/>
          </p:cNvSpPr>
          <p:nvPr>
            <p:ph type="dt" sz="half" idx="7"/>
          </p:nvPr>
        </p:nvSpPr>
        <p:spPr/>
        <p:txBody>
          <a:bodyPr/>
          <a:lstStyle>
            <a:lvl1pPr>
              <a:defRPr/>
            </a:lvl1pPr>
          </a:lstStyle>
          <a:p>
            <a:pPr lvl="0"/>
            <a:fld id="{2CA48C64-D3B6-4AE5-BCC4-8FD7C28E2E82}" type="datetime1">
              <a:rPr lang="en-US"/>
              <a:pPr lvl="0"/>
              <a:t>2019/5/31</a:t>
            </a:fld>
            <a:endParaRPr lang="en-US"/>
          </a:p>
        </p:txBody>
      </p:sp>
      <p:sp>
        <p:nvSpPr>
          <p:cNvPr id="5" name="页脚占位符 4"/>
          <p:cNvSpPr txBox="1">
            <a:spLocks noGrp="1"/>
          </p:cNvSpPr>
          <p:nvPr>
            <p:ph type="ftr" sz="quarter" idx="9"/>
          </p:nvPr>
        </p:nvSpPr>
        <p:spPr/>
        <p:txBody>
          <a:bodyPr/>
          <a:lstStyle>
            <a:lvl1pPr>
              <a:defRPr/>
            </a:lvl1pPr>
          </a:lstStyle>
          <a:p>
            <a:pPr lvl="0"/>
            <a:endParaRPr lang="zh-CN"/>
          </a:p>
        </p:txBody>
      </p:sp>
      <p:sp>
        <p:nvSpPr>
          <p:cNvPr id="6" name="灯片编号占位符 5"/>
          <p:cNvSpPr txBox="1">
            <a:spLocks noGrp="1"/>
          </p:cNvSpPr>
          <p:nvPr>
            <p:ph type="sldNum" sz="quarter" idx="8"/>
          </p:nvPr>
        </p:nvSpPr>
        <p:spPr/>
        <p:txBody>
          <a:bodyPr/>
          <a:lstStyle>
            <a:lvl1pPr>
              <a:defRPr/>
            </a:lvl1pPr>
          </a:lstStyle>
          <a:p>
            <a:pPr lvl="0"/>
            <a:fld id="{61C338A3-446A-4E9B-A67C-654918296BB7}" type="slidenum">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txBox="1">
            <a:spLocks noGrp="1"/>
          </p:cNvSpPr>
          <p:nvPr>
            <p:ph type="title"/>
          </p:nvPr>
        </p:nvSpPr>
        <p:spPr>
          <a:xfrm>
            <a:off x="963613" y="4406895"/>
            <a:ext cx="10366379" cy="1362071"/>
          </a:xfrm>
        </p:spPr>
        <p:txBody>
          <a:bodyPr anchor="t" anchorCtr="0"/>
          <a:lstStyle>
            <a:lvl1pPr algn="l">
              <a:defRPr sz="4000" b="1" cap="all"/>
            </a:lvl1pPr>
          </a:lstStyle>
          <a:p>
            <a:pPr lvl="0"/>
            <a:r>
              <a:rPr lang="zh-CN"/>
              <a:t>单击此处编辑母版标题样式</a:t>
            </a:r>
            <a:endParaRPr lang="en-US"/>
          </a:p>
        </p:txBody>
      </p:sp>
      <p:sp>
        <p:nvSpPr>
          <p:cNvPr id="3" name="文本占位符 2"/>
          <p:cNvSpPr txBox="1">
            <a:spLocks noGrp="1"/>
          </p:cNvSpPr>
          <p:nvPr>
            <p:ph type="body" idx="1"/>
          </p:nvPr>
        </p:nvSpPr>
        <p:spPr>
          <a:xfrm>
            <a:off x="963613" y="2906713"/>
            <a:ext cx="10366379" cy="1500182"/>
          </a:xfrm>
        </p:spPr>
        <p:txBody>
          <a:bodyPr anchor="b"/>
          <a:lstStyle>
            <a:lvl1pPr marL="0" indent="0">
              <a:spcBef>
                <a:spcPts val="500"/>
              </a:spcBef>
              <a:buNone/>
              <a:defRPr sz="2000"/>
            </a:lvl1pPr>
          </a:lstStyle>
          <a:p>
            <a:pPr lvl="0"/>
            <a:r>
              <a:rPr lang="zh-CN"/>
              <a:t>单击此处编辑母版文本样式</a:t>
            </a:r>
          </a:p>
        </p:txBody>
      </p:sp>
      <p:sp>
        <p:nvSpPr>
          <p:cNvPr id="4" name="日期占位符 3"/>
          <p:cNvSpPr txBox="1">
            <a:spLocks noGrp="1"/>
          </p:cNvSpPr>
          <p:nvPr>
            <p:ph type="dt" sz="half" idx="7"/>
          </p:nvPr>
        </p:nvSpPr>
        <p:spPr/>
        <p:txBody>
          <a:bodyPr/>
          <a:lstStyle>
            <a:lvl1pPr>
              <a:defRPr/>
            </a:lvl1pPr>
          </a:lstStyle>
          <a:p>
            <a:pPr lvl="0"/>
            <a:fld id="{430C7343-F61C-4901-B414-885191FD1669}" type="datetime1">
              <a:rPr lang="en-US"/>
              <a:pPr lvl="0"/>
              <a:t>2019/5/31</a:t>
            </a:fld>
            <a:endParaRPr lang="en-US"/>
          </a:p>
        </p:txBody>
      </p:sp>
      <p:sp>
        <p:nvSpPr>
          <p:cNvPr id="5" name="页脚占位符 4"/>
          <p:cNvSpPr txBox="1">
            <a:spLocks noGrp="1"/>
          </p:cNvSpPr>
          <p:nvPr>
            <p:ph type="ftr" sz="quarter" idx="9"/>
          </p:nvPr>
        </p:nvSpPr>
        <p:spPr/>
        <p:txBody>
          <a:bodyPr/>
          <a:lstStyle>
            <a:lvl1pPr>
              <a:defRPr/>
            </a:lvl1pPr>
          </a:lstStyle>
          <a:p>
            <a:pPr lvl="0"/>
            <a:endParaRPr lang="zh-CN"/>
          </a:p>
        </p:txBody>
      </p:sp>
      <p:sp>
        <p:nvSpPr>
          <p:cNvPr id="6" name="灯片编号占位符 5"/>
          <p:cNvSpPr txBox="1">
            <a:spLocks noGrp="1"/>
          </p:cNvSpPr>
          <p:nvPr>
            <p:ph type="sldNum" sz="quarter" idx="8"/>
          </p:nvPr>
        </p:nvSpPr>
        <p:spPr/>
        <p:txBody>
          <a:bodyPr/>
          <a:lstStyle>
            <a:lvl1pPr>
              <a:defRPr/>
            </a:lvl1pPr>
          </a:lstStyle>
          <a:p>
            <a:pPr lvl="0"/>
            <a:fld id="{A10615AE-8748-48CF-9E5C-5E747C511ECC}" type="slidenum">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内容占位符 2"/>
          <p:cNvSpPr txBox="1">
            <a:spLocks noGrp="1"/>
          </p:cNvSpPr>
          <p:nvPr>
            <p:ph idx="1"/>
          </p:nvPr>
        </p:nvSpPr>
        <p:spPr>
          <a:xfrm>
            <a:off x="609603" y="1600200"/>
            <a:ext cx="541178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内容占位符 3"/>
          <p:cNvSpPr txBox="1">
            <a:spLocks noGrp="1"/>
          </p:cNvSpPr>
          <p:nvPr>
            <p:ph idx="2"/>
          </p:nvPr>
        </p:nvSpPr>
        <p:spPr>
          <a:xfrm>
            <a:off x="6173791" y="1600200"/>
            <a:ext cx="5411784"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5" name="日期占位符 3"/>
          <p:cNvSpPr txBox="1">
            <a:spLocks noGrp="1"/>
          </p:cNvSpPr>
          <p:nvPr>
            <p:ph type="dt" sz="half" idx="7"/>
          </p:nvPr>
        </p:nvSpPr>
        <p:spPr/>
        <p:txBody>
          <a:bodyPr/>
          <a:lstStyle>
            <a:lvl1pPr>
              <a:defRPr/>
            </a:lvl1pPr>
          </a:lstStyle>
          <a:p>
            <a:pPr lvl="0"/>
            <a:fld id="{AA3848CE-A114-488A-BA05-EB66FCFFC6EC}" type="datetime1">
              <a:rPr lang="en-US"/>
              <a:pPr lvl="0"/>
              <a:t>2019/5/31</a:t>
            </a:fld>
            <a:endParaRPr lang="en-US"/>
          </a:p>
        </p:txBody>
      </p:sp>
      <p:sp>
        <p:nvSpPr>
          <p:cNvPr id="6" name="页脚占位符 4"/>
          <p:cNvSpPr txBox="1">
            <a:spLocks noGrp="1"/>
          </p:cNvSpPr>
          <p:nvPr>
            <p:ph type="ftr" sz="quarter" idx="9"/>
          </p:nvPr>
        </p:nvSpPr>
        <p:spPr/>
        <p:txBody>
          <a:bodyPr/>
          <a:lstStyle>
            <a:lvl1pPr>
              <a:defRPr/>
            </a:lvl1pPr>
          </a:lstStyle>
          <a:p>
            <a:pPr lvl="0"/>
            <a:endParaRPr lang="zh-CN"/>
          </a:p>
        </p:txBody>
      </p:sp>
      <p:sp>
        <p:nvSpPr>
          <p:cNvPr id="7" name="灯片编号占位符 5"/>
          <p:cNvSpPr txBox="1">
            <a:spLocks noGrp="1"/>
          </p:cNvSpPr>
          <p:nvPr>
            <p:ph type="sldNum" sz="quarter" idx="8"/>
          </p:nvPr>
        </p:nvSpPr>
        <p:spPr/>
        <p:txBody>
          <a:bodyPr/>
          <a:lstStyle>
            <a:lvl1pPr>
              <a:defRPr/>
            </a:lvl1pPr>
          </a:lstStyle>
          <a:p>
            <a:pPr lvl="0"/>
            <a:fld id="{2CCC0D9A-6300-4140-BBD2-427432EE62B1}" type="slidenum">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文本占位符 2"/>
          <p:cNvSpPr txBox="1">
            <a:spLocks noGrp="1"/>
          </p:cNvSpPr>
          <p:nvPr>
            <p:ph type="body" idx="1"/>
          </p:nvPr>
        </p:nvSpPr>
        <p:spPr>
          <a:xfrm>
            <a:off x="609603" y="1535113"/>
            <a:ext cx="5387973" cy="639759"/>
          </a:xfrm>
        </p:spPr>
        <p:txBody>
          <a:bodyPr anchor="b"/>
          <a:lstStyle>
            <a:lvl1pPr marL="0" indent="0">
              <a:spcBef>
                <a:spcPts val="600"/>
              </a:spcBef>
              <a:buNone/>
              <a:defRPr sz="2400" b="1"/>
            </a:lvl1pPr>
          </a:lstStyle>
          <a:p>
            <a:pPr lvl="0"/>
            <a:r>
              <a:rPr lang="zh-CN"/>
              <a:t>单击此处编辑母版文本样式</a:t>
            </a:r>
          </a:p>
        </p:txBody>
      </p:sp>
      <p:sp>
        <p:nvSpPr>
          <p:cNvPr id="4" name="内容占位符 3"/>
          <p:cNvSpPr txBox="1">
            <a:spLocks noGrp="1"/>
          </p:cNvSpPr>
          <p:nvPr>
            <p:ph idx="2"/>
          </p:nvPr>
        </p:nvSpPr>
        <p:spPr>
          <a:xfrm>
            <a:off x="609603" y="2174872"/>
            <a:ext cx="5387973"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5" name="文本占位符 4"/>
          <p:cNvSpPr txBox="1">
            <a:spLocks noGrp="1"/>
          </p:cNvSpPr>
          <p:nvPr>
            <p:ph type="body" idx="3"/>
          </p:nvPr>
        </p:nvSpPr>
        <p:spPr>
          <a:xfrm>
            <a:off x="6194429" y="1535113"/>
            <a:ext cx="5391146" cy="639759"/>
          </a:xfrm>
        </p:spPr>
        <p:txBody>
          <a:bodyPr anchor="b"/>
          <a:lstStyle>
            <a:lvl1pPr marL="0" indent="0">
              <a:spcBef>
                <a:spcPts val="600"/>
              </a:spcBef>
              <a:buNone/>
              <a:defRPr sz="2400" b="1"/>
            </a:lvl1pPr>
          </a:lstStyle>
          <a:p>
            <a:pPr lvl="0"/>
            <a:r>
              <a:rPr lang="zh-CN"/>
              <a:t>单击此处编辑母版文本样式</a:t>
            </a:r>
          </a:p>
        </p:txBody>
      </p:sp>
      <p:sp>
        <p:nvSpPr>
          <p:cNvPr id="6" name="内容占位符 5"/>
          <p:cNvSpPr txBox="1">
            <a:spLocks noGrp="1"/>
          </p:cNvSpPr>
          <p:nvPr>
            <p:ph idx="4"/>
          </p:nvPr>
        </p:nvSpPr>
        <p:spPr>
          <a:xfrm>
            <a:off x="6194429" y="2174872"/>
            <a:ext cx="539114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7" name="日期占位符 3"/>
          <p:cNvSpPr txBox="1">
            <a:spLocks noGrp="1"/>
          </p:cNvSpPr>
          <p:nvPr>
            <p:ph type="dt" sz="half" idx="7"/>
          </p:nvPr>
        </p:nvSpPr>
        <p:spPr/>
        <p:txBody>
          <a:bodyPr/>
          <a:lstStyle>
            <a:lvl1pPr>
              <a:defRPr/>
            </a:lvl1pPr>
          </a:lstStyle>
          <a:p>
            <a:pPr lvl="0"/>
            <a:fld id="{A87F6E2D-7A33-437B-B5D7-5F93E8734063}" type="datetime1">
              <a:rPr lang="en-US"/>
              <a:pPr lvl="0"/>
              <a:t>2019/5/31</a:t>
            </a:fld>
            <a:endParaRPr lang="en-US"/>
          </a:p>
        </p:txBody>
      </p:sp>
      <p:sp>
        <p:nvSpPr>
          <p:cNvPr id="8" name="页脚占位符 4"/>
          <p:cNvSpPr txBox="1">
            <a:spLocks noGrp="1"/>
          </p:cNvSpPr>
          <p:nvPr>
            <p:ph type="ftr" sz="quarter" idx="9"/>
          </p:nvPr>
        </p:nvSpPr>
        <p:spPr/>
        <p:txBody>
          <a:bodyPr/>
          <a:lstStyle>
            <a:lvl1pPr>
              <a:defRPr/>
            </a:lvl1pPr>
          </a:lstStyle>
          <a:p>
            <a:pPr lvl="0"/>
            <a:endParaRPr lang="zh-CN"/>
          </a:p>
        </p:txBody>
      </p:sp>
      <p:sp>
        <p:nvSpPr>
          <p:cNvPr id="9" name="灯片编号占位符 5"/>
          <p:cNvSpPr txBox="1">
            <a:spLocks noGrp="1"/>
          </p:cNvSpPr>
          <p:nvPr>
            <p:ph type="sldNum" sz="quarter" idx="8"/>
          </p:nvPr>
        </p:nvSpPr>
        <p:spPr/>
        <p:txBody>
          <a:bodyPr/>
          <a:lstStyle>
            <a:lvl1pPr>
              <a:defRPr/>
            </a:lvl1pPr>
          </a:lstStyle>
          <a:p>
            <a:pPr lvl="0"/>
            <a:fld id="{A62D77AC-1454-4CC4-9811-DCF3C14565B9}" type="slidenum">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txBox="1">
            <a:spLocks noGrp="1"/>
          </p:cNvSpPr>
          <p:nvPr>
            <p:ph type="title"/>
          </p:nvPr>
        </p:nvSpPr>
        <p:spPr/>
        <p:txBody>
          <a:bodyPr/>
          <a:lstStyle>
            <a:lvl1pPr>
              <a:defRPr/>
            </a:lvl1pPr>
          </a:lstStyle>
          <a:p>
            <a:pPr lvl="0"/>
            <a:r>
              <a:rPr lang="zh-CN"/>
              <a:t>单击此处编辑母版标题样式</a:t>
            </a:r>
            <a:endParaRPr lang="en-US"/>
          </a:p>
        </p:txBody>
      </p:sp>
      <p:sp>
        <p:nvSpPr>
          <p:cNvPr id="3" name="日期占位符 3"/>
          <p:cNvSpPr txBox="1">
            <a:spLocks noGrp="1"/>
          </p:cNvSpPr>
          <p:nvPr>
            <p:ph type="dt" sz="half" idx="7"/>
          </p:nvPr>
        </p:nvSpPr>
        <p:spPr/>
        <p:txBody>
          <a:bodyPr/>
          <a:lstStyle>
            <a:lvl1pPr>
              <a:defRPr/>
            </a:lvl1pPr>
          </a:lstStyle>
          <a:p>
            <a:pPr lvl="0"/>
            <a:fld id="{EB1BC336-8E5B-44A7-95B5-5ECE981AEEF1}" type="datetime1">
              <a:rPr lang="en-US"/>
              <a:pPr lvl="0"/>
              <a:t>2019/5/31</a:t>
            </a:fld>
            <a:endParaRPr lang="en-US"/>
          </a:p>
        </p:txBody>
      </p:sp>
      <p:sp>
        <p:nvSpPr>
          <p:cNvPr id="4" name="页脚占位符 4"/>
          <p:cNvSpPr txBox="1">
            <a:spLocks noGrp="1"/>
          </p:cNvSpPr>
          <p:nvPr>
            <p:ph type="ftr" sz="quarter" idx="9"/>
          </p:nvPr>
        </p:nvSpPr>
        <p:spPr/>
        <p:txBody>
          <a:bodyPr/>
          <a:lstStyle>
            <a:lvl1pPr>
              <a:defRPr/>
            </a:lvl1pPr>
          </a:lstStyle>
          <a:p>
            <a:pPr lvl="0"/>
            <a:endParaRPr lang="zh-CN"/>
          </a:p>
        </p:txBody>
      </p:sp>
      <p:sp>
        <p:nvSpPr>
          <p:cNvPr id="5" name="灯片编号占位符 5"/>
          <p:cNvSpPr txBox="1">
            <a:spLocks noGrp="1"/>
          </p:cNvSpPr>
          <p:nvPr>
            <p:ph type="sldNum" sz="quarter" idx="8"/>
          </p:nvPr>
        </p:nvSpPr>
        <p:spPr/>
        <p:txBody>
          <a:bodyPr/>
          <a:lstStyle>
            <a:lvl1pPr>
              <a:defRPr/>
            </a:lvl1pPr>
          </a:lstStyle>
          <a:p>
            <a:pPr lvl="0"/>
            <a:fld id="{81146A13-09C4-4ABC-BCB5-1787BFC8F1C3}" type="slidenum">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txBox="1">
            <a:spLocks noGrp="1"/>
          </p:cNvSpPr>
          <p:nvPr>
            <p:ph type="dt" sz="half" idx="7"/>
          </p:nvPr>
        </p:nvSpPr>
        <p:spPr/>
        <p:txBody>
          <a:bodyPr/>
          <a:lstStyle>
            <a:lvl1pPr>
              <a:defRPr/>
            </a:lvl1pPr>
          </a:lstStyle>
          <a:p>
            <a:pPr lvl="0"/>
            <a:fld id="{BAEA0932-CACB-4E68-AC17-2FE33E7518FE}" type="datetime1">
              <a:rPr lang="en-US"/>
              <a:pPr lvl="0"/>
              <a:t>2019/5/31</a:t>
            </a:fld>
            <a:endParaRPr lang="en-US"/>
          </a:p>
        </p:txBody>
      </p:sp>
      <p:sp>
        <p:nvSpPr>
          <p:cNvPr id="3" name="页脚占位符 4"/>
          <p:cNvSpPr txBox="1">
            <a:spLocks noGrp="1"/>
          </p:cNvSpPr>
          <p:nvPr>
            <p:ph type="ftr" sz="quarter" idx="9"/>
          </p:nvPr>
        </p:nvSpPr>
        <p:spPr/>
        <p:txBody>
          <a:bodyPr/>
          <a:lstStyle>
            <a:lvl1pPr>
              <a:defRPr/>
            </a:lvl1pPr>
          </a:lstStyle>
          <a:p>
            <a:pPr lvl="0"/>
            <a:endParaRPr lang="zh-CN"/>
          </a:p>
        </p:txBody>
      </p:sp>
      <p:sp>
        <p:nvSpPr>
          <p:cNvPr id="4" name="灯片编号占位符 5"/>
          <p:cNvSpPr txBox="1">
            <a:spLocks noGrp="1"/>
          </p:cNvSpPr>
          <p:nvPr>
            <p:ph type="sldNum" sz="quarter" idx="8"/>
          </p:nvPr>
        </p:nvSpPr>
        <p:spPr/>
        <p:txBody>
          <a:bodyPr/>
          <a:lstStyle>
            <a:lvl1pPr>
              <a:defRPr/>
            </a:lvl1pPr>
          </a:lstStyle>
          <a:p>
            <a:pPr lvl="0"/>
            <a:fld id="{BB25DE7F-8176-4368-8980-9F434ED0AADC}" type="slidenum">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txBox="1">
            <a:spLocks noGrp="1"/>
          </p:cNvSpPr>
          <p:nvPr>
            <p:ph type="title"/>
          </p:nvPr>
        </p:nvSpPr>
        <p:spPr>
          <a:xfrm>
            <a:off x="609603" y="273048"/>
            <a:ext cx="4011609" cy="1162046"/>
          </a:xfrm>
        </p:spPr>
        <p:txBody>
          <a:bodyPr anchor="b" anchorCtr="0"/>
          <a:lstStyle>
            <a:lvl1pPr algn="l">
              <a:defRPr sz="2000" b="1"/>
            </a:lvl1pPr>
          </a:lstStyle>
          <a:p>
            <a:pPr lvl="0"/>
            <a:r>
              <a:rPr lang="zh-CN"/>
              <a:t>单击此处编辑母版标题样式</a:t>
            </a:r>
            <a:endParaRPr lang="en-US"/>
          </a:p>
        </p:txBody>
      </p:sp>
      <p:sp>
        <p:nvSpPr>
          <p:cNvPr id="3" name="内容占位符 2"/>
          <p:cNvSpPr txBox="1">
            <a:spLocks noGrp="1"/>
          </p:cNvSpPr>
          <p:nvPr>
            <p:ph idx="1"/>
          </p:nvPr>
        </p:nvSpPr>
        <p:spPr>
          <a:xfrm>
            <a:off x="4767260" y="273048"/>
            <a:ext cx="6818315" cy="5853110"/>
          </a:xfrm>
        </p:spPr>
        <p:txBody>
          <a:bodyPr/>
          <a:lstStyle>
            <a:lvl1pPr>
              <a:defRPr/>
            </a:lvl1pPr>
            <a:lvl2pPr>
              <a:defRPr/>
            </a:lvl2pPr>
            <a:lvl3pPr>
              <a:defRPr/>
            </a:lvl3pPr>
            <a:lvl4pPr>
              <a:defRPr/>
            </a:lvl4pPr>
            <a:lvl5pPr>
              <a:defRPr/>
            </a:lvl5p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endParaRPr lang="en-US"/>
          </a:p>
        </p:txBody>
      </p:sp>
      <p:sp>
        <p:nvSpPr>
          <p:cNvPr id="4" name="文本占位符 3"/>
          <p:cNvSpPr txBox="1">
            <a:spLocks noGrp="1"/>
          </p:cNvSpPr>
          <p:nvPr>
            <p:ph type="body" idx="2"/>
          </p:nvPr>
        </p:nvSpPr>
        <p:spPr>
          <a:xfrm>
            <a:off x="609603" y="1435095"/>
            <a:ext cx="4011609" cy="4691064"/>
          </a:xfrm>
        </p:spPr>
        <p:txBody>
          <a:bodyPr/>
          <a:lstStyle>
            <a:lvl1pPr marL="0" indent="0">
              <a:spcBef>
                <a:spcPts val="300"/>
              </a:spcBef>
              <a:buNone/>
              <a:defRPr sz="1400"/>
            </a:lvl1pPr>
          </a:lstStyle>
          <a:p>
            <a:pPr lvl="0"/>
            <a:r>
              <a:rPr lang="zh-CN"/>
              <a:t>单击此处编辑母版文本样式</a:t>
            </a:r>
          </a:p>
        </p:txBody>
      </p:sp>
      <p:sp>
        <p:nvSpPr>
          <p:cNvPr id="5" name="日期占位符 3"/>
          <p:cNvSpPr txBox="1">
            <a:spLocks noGrp="1"/>
          </p:cNvSpPr>
          <p:nvPr>
            <p:ph type="dt" sz="half" idx="7"/>
          </p:nvPr>
        </p:nvSpPr>
        <p:spPr/>
        <p:txBody>
          <a:bodyPr/>
          <a:lstStyle>
            <a:lvl1pPr>
              <a:defRPr/>
            </a:lvl1pPr>
          </a:lstStyle>
          <a:p>
            <a:pPr lvl="0"/>
            <a:fld id="{C6EB5DBE-AF29-4BF7-8B0D-C36F512DD8A1}" type="datetime1">
              <a:rPr lang="en-US"/>
              <a:pPr lvl="0"/>
              <a:t>2019/5/31</a:t>
            </a:fld>
            <a:endParaRPr lang="en-US"/>
          </a:p>
        </p:txBody>
      </p:sp>
      <p:sp>
        <p:nvSpPr>
          <p:cNvPr id="6" name="页脚占位符 4"/>
          <p:cNvSpPr txBox="1">
            <a:spLocks noGrp="1"/>
          </p:cNvSpPr>
          <p:nvPr>
            <p:ph type="ftr" sz="quarter" idx="9"/>
          </p:nvPr>
        </p:nvSpPr>
        <p:spPr/>
        <p:txBody>
          <a:bodyPr/>
          <a:lstStyle>
            <a:lvl1pPr>
              <a:defRPr/>
            </a:lvl1pPr>
          </a:lstStyle>
          <a:p>
            <a:pPr lvl="0"/>
            <a:endParaRPr lang="zh-CN"/>
          </a:p>
        </p:txBody>
      </p:sp>
      <p:sp>
        <p:nvSpPr>
          <p:cNvPr id="7" name="灯片编号占位符 5"/>
          <p:cNvSpPr txBox="1">
            <a:spLocks noGrp="1"/>
          </p:cNvSpPr>
          <p:nvPr>
            <p:ph type="sldNum" sz="quarter" idx="8"/>
          </p:nvPr>
        </p:nvSpPr>
        <p:spPr/>
        <p:txBody>
          <a:bodyPr/>
          <a:lstStyle>
            <a:lvl1pPr>
              <a:defRPr/>
            </a:lvl1pPr>
          </a:lstStyle>
          <a:p>
            <a:pPr lvl="0"/>
            <a:fld id="{506177A7-7102-434A-ABDC-345717A4B570}" type="slidenum">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txBox="1">
            <a:spLocks noGrp="1"/>
          </p:cNvSpPr>
          <p:nvPr>
            <p:ph type="title"/>
          </p:nvPr>
        </p:nvSpPr>
        <p:spPr>
          <a:xfrm>
            <a:off x="2390771" y="4800600"/>
            <a:ext cx="7316791" cy="566735"/>
          </a:xfrm>
        </p:spPr>
        <p:txBody>
          <a:bodyPr anchor="b" anchorCtr="0"/>
          <a:lstStyle>
            <a:lvl1pPr algn="l">
              <a:defRPr sz="2000" b="1"/>
            </a:lvl1pPr>
          </a:lstStyle>
          <a:p>
            <a:pPr lvl="0"/>
            <a:r>
              <a:rPr lang="zh-CN"/>
              <a:t>单击此处编辑母版标题样式</a:t>
            </a:r>
            <a:endParaRPr lang="en-US"/>
          </a:p>
        </p:txBody>
      </p:sp>
      <p:sp>
        <p:nvSpPr>
          <p:cNvPr id="3" name="图片占位符 2"/>
          <p:cNvSpPr txBox="1">
            <a:spLocks noGrp="1"/>
          </p:cNvSpPr>
          <p:nvPr>
            <p:ph type="pic" idx="1"/>
          </p:nvPr>
        </p:nvSpPr>
        <p:spPr>
          <a:xfrm>
            <a:off x="2390771" y="612776"/>
            <a:ext cx="7316791" cy="4114800"/>
          </a:xfrm>
        </p:spPr>
        <p:txBody>
          <a:bodyPr/>
          <a:lstStyle>
            <a:lvl1pPr marL="0" indent="0">
              <a:buNone/>
              <a:defRPr lang="en-US"/>
            </a:lvl1pPr>
          </a:lstStyle>
          <a:p>
            <a:pPr lvl="0"/>
            <a:endParaRPr lang="en-US"/>
          </a:p>
        </p:txBody>
      </p:sp>
      <p:sp>
        <p:nvSpPr>
          <p:cNvPr id="4" name="文本占位符 3"/>
          <p:cNvSpPr txBox="1">
            <a:spLocks noGrp="1"/>
          </p:cNvSpPr>
          <p:nvPr>
            <p:ph type="body" idx="2"/>
          </p:nvPr>
        </p:nvSpPr>
        <p:spPr>
          <a:xfrm>
            <a:off x="2390771" y="5367335"/>
            <a:ext cx="7316791" cy="804864"/>
          </a:xfrm>
        </p:spPr>
        <p:txBody>
          <a:bodyPr/>
          <a:lstStyle>
            <a:lvl1pPr marL="0" indent="0">
              <a:spcBef>
                <a:spcPts val="300"/>
              </a:spcBef>
              <a:buNone/>
              <a:defRPr sz="1400"/>
            </a:lvl1pPr>
          </a:lstStyle>
          <a:p>
            <a:pPr lvl="0"/>
            <a:r>
              <a:rPr lang="zh-CN"/>
              <a:t>单击此处编辑母版文本样式</a:t>
            </a:r>
          </a:p>
        </p:txBody>
      </p:sp>
      <p:sp>
        <p:nvSpPr>
          <p:cNvPr id="5" name="日期占位符 3"/>
          <p:cNvSpPr txBox="1">
            <a:spLocks noGrp="1"/>
          </p:cNvSpPr>
          <p:nvPr>
            <p:ph type="dt" sz="half" idx="7"/>
          </p:nvPr>
        </p:nvSpPr>
        <p:spPr/>
        <p:txBody>
          <a:bodyPr/>
          <a:lstStyle>
            <a:lvl1pPr>
              <a:defRPr/>
            </a:lvl1pPr>
          </a:lstStyle>
          <a:p>
            <a:pPr lvl="0"/>
            <a:fld id="{EEB2654B-8BCC-4EF2-BBD9-F4C4C96BABD4}" type="datetime1">
              <a:rPr lang="en-US"/>
              <a:pPr lvl="0"/>
              <a:t>2019/5/31</a:t>
            </a:fld>
            <a:endParaRPr lang="en-US"/>
          </a:p>
        </p:txBody>
      </p:sp>
      <p:sp>
        <p:nvSpPr>
          <p:cNvPr id="6" name="页脚占位符 4"/>
          <p:cNvSpPr txBox="1">
            <a:spLocks noGrp="1"/>
          </p:cNvSpPr>
          <p:nvPr>
            <p:ph type="ftr" sz="quarter" idx="9"/>
          </p:nvPr>
        </p:nvSpPr>
        <p:spPr/>
        <p:txBody>
          <a:bodyPr/>
          <a:lstStyle>
            <a:lvl1pPr>
              <a:defRPr/>
            </a:lvl1pPr>
          </a:lstStyle>
          <a:p>
            <a:pPr lvl="0"/>
            <a:endParaRPr lang="zh-CN"/>
          </a:p>
        </p:txBody>
      </p:sp>
      <p:sp>
        <p:nvSpPr>
          <p:cNvPr id="7" name="灯片编号占位符 5"/>
          <p:cNvSpPr txBox="1">
            <a:spLocks noGrp="1"/>
          </p:cNvSpPr>
          <p:nvPr>
            <p:ph type="sldNum" sz="quarter" idx="8"/>
          </p:nvPr>
        </p:nvSpPr>
        <p:spPr/>
        <p:txBody>
          <a:bodyPr/>
          <a:lstStyle>
            <a:lvl1pPr>
              <a:defRPr/>
            </a:lvl1pPr>
          </a:lstStyle>
          <a:p>
            <a:pPr lvl="0"/>
            <a:fld id="{A3E64EF8-C1D7-4394-BDD8-500246DDEECD}" type="slidenum">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57.jpe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r:link="rId16" cstate="print"/>
          <a:stretch>
            <a:fillRect/>
          </a:stretch>
        </a:blipFill>
        <a:effectLst/>
      </p:bgPr>
    </p:bg>
    <p:spTree>
      <p:nvGrpSpPr>
        <p:cNvPr id="1" name=""/>
        <p:cNvGrpSpPr/>
        <p:nvPr/>
      </p:nvGrpSpPr>
      <p:grpSpPr>
        <a:xfrm>
          <a:off x="0" y="0"/>
          <a:ext cx="0" cy="0"/>
          <a:chOff x="0" y="0"/>
          <a:chExt cx="0" cy="0"/>
        </a:xfrm>
      </p:grpSpPr>
      <p:sp>
        <p:nvSpPr>
          <p:cNvPr id="2" name="标题占位符 1"/>
          <p:cNvSpPr txBox="1">
            <a:spLocks noGrp="1"/>
          </p:cNvSpPr>
          <p:nvPr>
            <p:ph type="title"/>
          </p:nvPr>
        </p:nvSpPr>
        <p:spPr>
          <a:xfrm>
            <a:off x="609603" y="274640"/>
            <a:ext cx="10975972" cy="1143000"/>
          </a:xfrm>
          <a:prstGeom prst="rect">
            <a:avLst/>
          </a:prstGeom>
          <a:noFill/>
          <a:ln>
            <a:noFill/>
          </a:ln>
        </p:spPr>
        <p:txBody>
          <a:bodyPr vert="horz" wrap="square" lIns="91440" tIns="45720" rIns="91440" bIns="45720" anchor="ctr" anchorCtr="1" compatLnSpc="1"/>
          <a:lstStyle/>
          <a:p>
            <a:pPr lvl="0"/>
            <a:r>
              <a:rPr lang="zh-CN"/>
              <a:t>单击此处编辑母版标题样式</a:t>
            </a:r>
          </a:p>
        </p:txBody>
      </p:sp>
      <p:sp>
        <p:nvSpPr>
          <p:cNvPr id="3" name="文本占位符 2"/>
          <p:cNvSpPr txBox="1">
            <a:spLocks noGrp="1"/>
          </p:cNvSpPr>
          <p:nvPr>
            <p:ph type="body" idx="1"/>
          </p:nvPr>
        </p:nvSpPr>
        <p:spPr>
          <a:xfrm>
            <a:off x="609603" y="1600200"/>
            <a:ext cx="10975972" cy="4525959"/>
          </a:xfrm>
          <a:prstGeom prst="rect">
            <a:avLst/>
          </a:prstGeom>
          <a:noFill/>
          <a:ln>
            <a:noFill/>
          </a:ln>
        </p:spPr>
        <p:txBody>
          <a:bodyPr vert="horz" wrap="square" lIns="91440" tIns="45720" rIns="91440" bIns="45720"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txBox="1">
            <a:spLocks noGrp="1"/>
          </p:cNvSpPr>
          <p:nvPr>
            <p:ph type="dt" sz="half" idx="2"/>
          </p:nvPr>
        </p:nvSpPr>
        <p:spPr>
          <a:xfrm>
            <a:off x="609603" y="6356351"/>
            <a:ext cx="2844798"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ea typeface="宋体" pitchFamily="2"/>
              </a:defRPr>
            </a:lvl1pPr>
          </a:lstStyle>
          <a:p>
            <a:pPr lvl="0"/>
            <a:fld id="{0DF76F50-993C-4C5C-8A56-7FB5BFBA7245}" type="datetime1">
              <a:rPr lang="en-US"/>
              <a:pPr lvl="0"/>
              <a:t>2019/5/31</a:t>
            </a:fld>
            <a:endParaRPr lang="en-US"/>
          </a:p>
        </p:txBody>
      </p:sp>
      <p:sp>
        <p:nvSpPr>
          <p:cNvPr id="5" name="页脚占位符 4"/>
          <p:cNvSpPr txBox="1">
            <a:spLocks noGrp="1"/>
          </p:cNvSpPr>
          <p:nvPr>
            <p:ph type="ftr" sz="quarter" idx="3"/>
          </p:nvPr>
        </p:nvSpPr>
        <p:spPr>
          <a:xfrm>
            <a:off x="4167185" y="6356351"/>
            <a:ext cx="3862389"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zh-CN" sz="1200" b="0" i="0" u="none" strike="noStrike" kern="1200" cap="none" spc="0" baseline="0">
                <a:solidFill>
                  <a:srgbClr val="898989"/>
                </a:solidFill>
                <a:uFillTx/>
                <a:latin typeface="Arial" pitchFamily="34"/>
                <a:ea typeface="宋体" pitchFamily="2"/>
              </a:defRPr>
            </a:lvl1pPr>
          </a:lstStyle>
          <a:p>
            <a:pPr lvl="0"/>
            <a:endParaRPr lang="zh-CN"/>
          </a:p>
        </p:txBody>
      </p:sp>
      <p:sp>
        <p:nvSpPr>
          <p:cNvPr id="6" name="灯片编号占位符 5"/>
          <p:cNvSpPr txBox="1">
            <a:spLocks noGrp="1"/>
          </p:cNvSpPr>
          <p:nvPr>
            <p:ph type="sldNum" sz="quarter" idx="4"/>
          </p:nvPr>
        </p:nvSpPr>
        <p:spPr>
          <a:xfrm>
            <a:off x="8740777" y="6356351"/>
            <a:ext cx="2844798"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pitchFamily="34"/>
                <a:ea typeface="宋体" pitchFamily="2"/>
              </a:defRPr>
            </a:lvl1pPr>
          </a:lstStyle>
          <a:p>
            <a:pPr lvl="0"/>
            <a:fld id="{3BE0A7E6-A6FB-4B45-BDB2-19B5B0E2D57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marL="914400" marR="0" lvl="0" indent="-914400" algn="ctr" defTabSz="914400" rtl="0" fontAlgn="auto" hangingPunct="0">
        <a:lnSpc>
          <a:spcPct val="100000"/>
        </a:lnSpc>
        <a:spcBef>
          <a:spcPts val="0"/>
        </a:spcBef>
        <a:spcAft>
          <a:spcPts val="0"/>
        </a:spcAft>
        <a:buNone/>
        <a:tabLst/>
        <a:defRPr lang="zh-CN" sz="4400" b="0" i="0" u="none" strike="noStrike" kern="0" cap="none" spc="0" baseline="0">
          <a:solidFill>
            <a:srgbClr val="000000"/>
          </a:solidFill>
          <a:uFillTx/>
          <a:latin typeface="Calibri"/>
          <a:ea typeface="宋体"/>
        </a:defRPr>
      </a:lvl1pPr>
    </p:titleStyle>
    <p:bodyStyle>
      <a:lvl1pPr marL="342900" marR="0" lvl="0" indent="-342900" algn="l" defTabSz="914400" rtl="0" fontAlgn="auto" hangingPunct="0">
        <a:lnSpc>
          <a:spcPct val="100000"/>
        </a:lnSpc>
        <a:spcBef>
          <a:spcPts val="800"/>
        </a:spcBef>
        <a:spcAft>
          <a:spcPts val="0"/>
        </a:spcAft>
        <a:buSzPct val="100000"/>
        <a:buFont typeface="Arial" pitchFamily="34"/>
        <a:buChar char="•"/>
        <a:tabLst/>
        <a:defRPr lang="zh-CN" sz="3200" b="0" i="0" u="none" strike="noStrike" kern="0" cap="none" spc="0" baseline="0">
          <a:solidFill>
            <a:srgbClr val="000000"/>
          </a:solidFill>
          <a:uFillTx/>
          <a:latin typeface="Calibri"/>
          <a:ea typeface="宋体"/>
        </a:defRPr>
      </a:lvl1pPr>
      <a:lvl2pPr marL="742950" marR="0" lvl="1" indent="-285750" algn="l" defTabSz="914400" rtl="0" fontAlgn="auto" hangingPunct="0">
        <a:lnSpc>
          <a:spcPct val="100000"/>
        </a:lnSpc>
        <a:spcBef>
          <a:spcPts val="700"/>
        </a:spcBef>
        <a:spcAft>
          <a:spcPts val="0"/>
        </a:spcAft>
        <a:buSzPct val="100000"/>
        <a:buFont typeface="Arial" pitchFamily="34"/>
        <a:buChar char="–"/>
        <a:tabLst/>
        <a:defRPr lang="zh-CN" sz="2800" b="0" i="0" u="none" strike="noStrike" kern="0" cap="none" spc="0" baseline="0">
          <a:solidFill>
            <a:srgbClr val="000000"/>
          </a:solidFill>
          <a:uFillTx/>
          <a:latin typeface="Calibri"/>
          <a:ea typeface="宋体"/>
        </a:defRPr>
      </a:lvl2pPr>
      <a:lvl3pPr marL="1143000" marR="0" lvl="2" indent="-228600" algn="l" defTabSz="914400" rtl="0" fontAlgn="auto" hangingPunct="0">
        <a:lnSpc>
          <a:spcPct val="100000"/>
        </a:lnSpc>
        <a:spcBef>
          <a:spcPts val="600"/>
        </a:spcBef>
        <a:spcAft>
          <a:spcPts val="0"/>
        </a:spcAft>
        <a:buSzPct val="100000"/>
        <a:buFont typeface="Arial" pitchFamily="34"/>
        <a:buChar char="•"/>
        <a:tabLst/>
        <a:defRPr lang="zh-CN" sz="2400" b="0" i="0" u="none" strike="noStrike" kern="0" cap="none" spc="0" baseline="0">
          <a:solidFill>
            <a:srgbClr val="000000"/>
          </a:solidFill>
          <a:uFillTx/>
          <a:latin typeface="Calibri"/>
          <a:ea typeface="宋体"/>
        </a:defRPr>
      </a:lvl3pPr>
      <a:lvl4pPr marL="1600200" marR="0" lvl="3" indent="-228600" algn="l" defTabSz="914400" rtl="0" fontAlgn="auto" hangingPunct="0">
        <a:lnSpc>
          <a:spcPct val="100000"/>
        </a:lnSpc>
        <a:spcBef>
          <a:spcPts val="500"/>
        </a:spcBef>
        <a:spcAft>
          <a:spcPts val="0"/>
        </a:spcAft>
        <a:buSzPct val="100000"/>
        <a:buFont typeface="Arial" pitchFamily="34"/>
        <a:buChar char="–"/>
        <a:tabLst/>
        <a:defRPr lang="zh-CN" sz="2000" b="0" i="0" u="none" strike="noStrike" kern="0" cap="none" spc="0" baseline="0">
          <a:solidFill>
            <a:srgbClr val="000000"/>
          </a:solidFill>
          <a:uFillTx/>
          <a:latin typeface="Calibri"/>
          <a:ea typeface="宋体"/>
        </a:defRPr>
      </a:lvl4pPr>
      <a:lvl5pPr marL="2057400" marR="0" lvl="4" indent="-228600" algn="l" defTabSz="914400" rtl="0" fontAlgn="auto" hangingPunct="0">
        <a:lnSpc>
          <a:spcPct val="100000"/>
        </a:lnSpc>
        <a:spcBef>
          <a:spcPts val="500"/>
        </a:spcBef>
        <a:spcAft>
          <a:spcPts val="0"/>
        </a:spcAft>
        <a:buSzPct val="100000"/>
        <a:buFont typeface="Arial" pitchFamily="34"/>
        <a:buChar char="»"/>
        <a:tabLst/>
        <a:defRPr lang="zh-CN" sz="2000" b="0" i="0" u="none" strike="noStrike" kern="0" cap="none" spc="0" baseline="0">
          <a:solidFill>
            <a:srgbClr val="000000"/>
          </a:solidFill>
          <a:uFillTx/>
          <a:latin typeface="Calibri"/>
          <a:ea typeface="宋体"/>
        </a:defRPr>
      </a:lvl5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8.jpe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 TargetMode="External"/><Relationship Id="rId3" Type="http://schemas.openxmlformats.org/officeDocument/2006/relationships/image" Target="../media/image25.jpeg"/><Relationship Id="rId7" Type="http://schemas.openxmlformats.org/officeDocument/2006/relationships/image" Target="../media/image15.pn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56.pn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56.p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56.p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56.p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6.png" TargetMode="External"/><Relationship Id="rId5" Type="http://schemas.openxmlformats.org/officeDocument/2006/relationships/image" Target="../media/image15.png"/><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56.png"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r:link="rId4" cstate="print"/>
          <a:stretch>
            <a:fillRect/>
          </a:stretch>
        </a:blipFill>
        <a:effectLst/>
      </p:bgPr>
    </p:bg>
    <p:spTree>
      <p:nvGrpSpPr>
        <p:cNvPr id="1" name=""/>
        <p:cNvGrpSpPr/>
        <p:nvPr/>
      </p:nvGrpSpPr>
      <p:grpSpPr>
        <a:xfrm>
          <a:off x="0" y="0"/>
          <a:ext cx="0" cy="0"/>
          <a:chOff x="0" y="0"/>
          <a:chExt cx="0" cy="0"/>
        </a:xfrm>
      </p:grpSpPr>
      <p:pic>
        <p:nvPicPr>
          <p:cNvPr id="2" name="图片 2"/>
          <p:cNvPicPr>
            <a:picLocks noChangeAspect="1"/>
          </p:cNvPicPr>
          <p:nvPr/>
        </p:nvPicPr>
        <p:blipFill>
          <a:blip r:embed="rId5" cstate="print"/>
          <a:srcRect/>
          <a:stretch>
            <a:fillRect/>
          </a:stretch>
        </p:blipFill>
        <p:spPr>
          <a:xfrm>
            <a:off x="1957392" y="758823"/>
            <a:ext cx="2287591" cy="1676396"/>
          </a:xfrm>
          <a:prstGeom prst="rect">
            <a:avLst/>
          </a:prstGeom>
          <a:noFill/>
          <a:ln>
            <a:noFill/>
          </a:ln>
        </p:spPr>
      </p:pic>
      <p:pic>
        <p:nvPicPr>
          <p:cNvPr id="3" name="图片 6"/>
          <p:cNvPicPr>
            <a:picLocks noChangeAspect="1"/>
          </p:cNvPicPr>
          <p:nvPr/>
        </p:nvPicPr>
        <p:blipFill>
          <a:blip r:embed="rId6" cstate="print"/>
          <a:srcRect/>
          <a:stretch>
            <a:fillRect/>
          </a:stretch>
        </p:blipFill>
        <p:spPr>
          <a:xfrm>
            <a:off x="0" y="4086225"/>
            <a:ext cx="12195179" cy="2771774"/>
          </a:xfrm>
          <a:prstGeom prst="rect">
            <a:avLst/>
          </a:prstGeom>
          <a:noFill/>
          <a:ln>
            <a:noFill/>
          </a:ln>
        </p:spPr>
      </p:pic>
      <p:pic>
        <p:nvPicPr>
          <p:cNvPr id="4" name="图片 7"/>
          <p:cNvPicPr>
            <a:picLocks noChangeAspect="1"/>
          </p:cNvPicPr>
          <p:nvPr/>
        </p:nvPicPr>
        <p:blipFill>
          <a:blip r:embed="rId7" cstate="print"/>
          <a:srcRect/>
          <a:stretch>
            <a:fillRect/>
          </a:stretch>
        </p:blipFill>
        <p:spPr>
          <a:xfrm>
            <a:off x="8104190" y="306388"/>
            <a:ext cx="4089397" cy="6551611"/>
          </a:xfrm>
          <a:prstGeom prst="rect">
            <a:avLst/>
          </a:prstGeom>
          <a:noFill/>
          <a:ln>
            <a:noFill/>
          </a:ln>
        </p:spPr>
      </p:pic>
      <p:pic>
        <p:nvPicPr>
          <p:cNvPr id="5" name="图片 8"/>
          <p:cNvPicPr>
            <a:picLocks noChangeAspect="1"/>
          </p:cNvPicPr>
          <p:nvPr/>
        </p:nvPicPr>
        <p:blipFill>
          <a:blip r:embed="rId8" cstate="print"/>
          <a:srcRect/>
          <a:stretch>
            <a:fillRect/>
          </a:stretch>
        </p:blipFill>
        <p:spPr>
          <a:xfrm>
            <a:off x="15873" y="301623"/>
            <a:ext cx="2416173" cy="1873248"/>
          </a:xfrm>
          <a:prstGeom prst="rect">
            <a:avLst/>
          </a:prstGeom>
          <a:noFill/>
          <a:ln>
            <a:noFill/>
          </a:ln>
        </p:spPr>
      </p:pic>
      <p:sp>
        <p:nvSpPr>
          <p:cNvPr id="6" name="Text Box 6"/>
          <p:cNvSpPr txBox="1"/>
          <p:nvPr/>
        </p:nvSpPr>
        <p:spPr>
          <a:xfrm>
            <a:off x="0" y="2348883"/>
            <a:ext cx="12195179" cy="923333"/>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3200"/>
              </a:spcBef>
              <a:spcAft>
                <a:spcPts val="0"/>
              </a:spcAft>
              <a:buNone/>
              <a:tabLst/>
              <a:defRPr sz="1800" b="0" i="0" u="none" strike="noStrike" kern="0" cap="none" spc="0" baseline="0">
                <a:solidFill>
                  <a:srgbClr val="000000"/>
                </a:solidFill>
                <a:uFillTx/>
              </a:defRPr>
            </a:pPr>
            <a:r>
              <a:rPr lang="zh-CN" sz="5400" b="1" i="0" u="none" strike="noStrike" kern="1200" cap="none" spc="0" baseline="0">
                <a:solidFill>
                  <a:srgbClr val="000000"/>
                </a:solidFill>
                <a:effectLst>
                  <a:outerShdw dist="38096" dir="2700000">
                    <a:srgbClr val="000000"/>
                  </a:outerShdw>
                </a:effectLst>
                <a:uFillTx/>
                <a:latin typeface="微软雅黑" pitchFamily="34"/>
                <a:ea typeface="微软雅黑" pitchFamily="34"/>
              </a:rPr>
              <a:t>新时期的党风廉政建设</a:t>
            </a:r>
            <a:endParaRPr lang="en-US" sz="5400" b="1" i="0" u="none" strike="noStrike" kern="1200" cap="none" spc="0" baseline="0" dirty="0">
              <a:solidFill>
                <a:srgbClr val="000000"/>
              </a:solidFill>
              <a:effectLst>
                <a:outerShdw dist="38096" dir="2700000">
                  <a:srgbClr val="000000"/>
                </a:outerShdw>
              </a:effectLst>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0"/>
                                          </p:val>
                                        </p:tav>
                                        <p:tav tm="100000">
                                          <p:val>
                                            <p:strVal val="#ppt_w"/>
                                          </p:val>
                                        </p:tav>
                                      </p:tavLst>
                                    </p:anim>
                                    <p:anim calcmode="lin" valueType="num">
                                      <p:cBhvr>
                                        <p:cTn id="19" dur="500" fill="hold"/>
                                        <p:tgtEl>
                                          <p:spTgt spid="5"/>
                                        </p:tgtEl>
                                        <p:attrNameLst>
                                          <p:attrName>ppt_h</p:attrName>
                                        </p:attrNameLst>
                                      </p:cBhvr>
                                      <p:tavLst>
                                        <p:tav tm="0">
                                          <p:val>
                                            <p:strVal val="0"/>
                                          </p:val>
                                        </p:tav>
                                        <p:tav tm="100000">
                                          <p:val>
                                            <p:strVal val="#ppt_h"/>
                                          </p:val>
                                        </p:tav>
                                      </p:tavLst>
                                    </p:anim>
                                    <p:animEffect transition="in" filter="fade">
                                      <p:cBhvr>
                                        <p:cTn id="20" dur="500"/>
                                        <p:tgtEl>
                                          <p:spTgt spid="5"/>
                                        </p:tgtEl>
                                      </p:cBhvr>
                                    </p:animEffect>
                                  </p:childTnLst>
                                </p:cTn>
                              </p:par>
                            </p:childTnLst>
                          </p:cTn>
                        </p:par>
                        <p:par>
                          <p:cTn id="21" fill="hold">
                            <p:stCondLst>
                              <p:cond delay="175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1+#ppt_w/2"/>
                                          </p:val>
                                        </p:tav>
                                        <p:tav tm="100000">
                                          <p:val>
                                            <p:strVal val="#ppt_x"/>
                                          </p:val>
                                        </p:tav>
                                      </p:tavLst>
                                    </p:anim>
                                    <p:anim calcmode="lin" valueType="num">
                                      <p:cBhvr>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圓角矩形 13"/>
          <p:cNvSpPr/>
          <p:nvPr/>
        </p:nvSpPr>
        <p:spPr>
          <a:xfrm>
            <a:off x="1741483" y="3465511"/>
            <a:ext cx="2879729"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0" i="0" u="none" strike="noStrike" kern="1200" cap="none" spc="0" baseline="0">
                <a:solidFill>
                  <a:srgbClr val="C00000"/>
                </a:solidFill>
                <a:uFillTx/>
                <a:latin typeface="Calibri"/>
                <a:ea typeface="宋体"/>
              </a:rPr>
              <a:t>打折扣</a:t>
            </a:r>
            <a:endParaRPr lang="en-US" sz="2800" b="0" i="0" u="none" strike="noStrike" kern="1200" cap="none" spc="0" baseline="0">
              <a:solidFill>
                <a:srgbClr val="C00000"/>
              </a:solidFill>
              <a:uFillTx/>
              <a:latin typeface="方正大黑简体" pitchFamily="2"/>
              <a:ea typeface="方正大黑简体" pitchFamily="2"/>
              <a:cs typeface="Arial" pitchFamily="34"/>
            </a:endParaRPr>
          </a:p>
        </p:txBody>
      </p:sp>
      <p:sp>
        <p:nvSpPr>
          <p:cNvPr id="3" name="橢圓 14"/>
          <p:cNvSpPr/>
          <p:nvPr/>
        </p:nvSpPr>
        <p:spPr>
          <a:xfrm>
            <a:off x="4333871" y="3608386"/>
            <a:ext cx="503240"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C000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1</a:t>
            </a:r>
          </a:p>
        </p:txBody>
      </p:sp>
      <p:sp>
        <p:nvSpPr>
          <p:cNvPr id="4" name="圓角矩形 15"/>
          <p:cNvSpPr/>
          <p:nvPr/>
        </p:nvSpPr>
        <p:spPr>
          <a:xfrm>
            <a:off x="1741483" y="4400549"/>
            <a:ext cx="2879729"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D9670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0" i="0" u="none" strike="noStrike" kern="1200" cap="none" spc="0" baseline="0">
                <a:solidFill>
                  <a:srgbClr val="C00000"/>
                </a:solidFill>
                <a:uFillTx/>
                <a:latin typeface="Calibri"/>
                <a:ea typeface="宋体"/>
              </a:rPr>
              <a:t>摆两面</a:t>
            </a:r>
            <a:endParaRPr lang="en-US" sz="2800" b="0" i="0" u="none" strike="noStrike" kern="1200" cap="none" spc="0" baseline="0">
              <a:solidFill>
                <a:srgbClr val="C00000"/>
              </a:solidFill>
              <a:uFillTx/>
              <a:latin typeface="Calibri"/>
              <a:ea typeface="宋体"/>
            </a:endParaRPr>
          </a:p>
        </p:txBody>
      </p:sp>
      <p:sp>
        <p:nvSpPr>
          <p:cNvPr id="5" name="橢圓 16"/>
          <p:cNvSpPr/>
          <p:nvPr/>
        </p:nvSpPr>
        <p:spPr>
          <a:xfrm>
            <a:off x="4333871" y="4545016"/>
            <a:ext cx="503240"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D96709"/>
          </a:solidFill>
          <a:ln w="25402">
            <a:solidFill>
              <a:srgbClr val="D96709"/>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2</a:t>
            </a:r>
          </a:p>
        </p:txBody>
      </p:sp>
      <p:sp>
        <p:nvSpPr>
          <p:cNvPr id="6" name="圓角矩形 17"/>
          <p:cNvSpPr/>
          <p:nvPr/>
        </p:nvSpPr>
        <p:spPr>
          <a:xfrm>
            <a:off x="1741483" y="5408611"/>
            <a:ext cx="2879729"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00B05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0" i="0" u="none" strike="noStrike" kern="1200" cap="none" spc="0" baseline="0">
                <a:solidFill>
                  <a:srgbClr val="C00000"/>
                </a:solidFill>
                <a:uFillTx/>
                <a:latin typeface="Calibri"/>
                <a:ea typeface="宋体"/>
              </a:rPr>
              <a:t>做选择</a:t>
            </a:r>
            <a:endParaRPr lang="en-US" sz="2800" b="0" i="0" u="none" strike="noStrike" kern="1200" cap="none" spc="0" baseline="0">
              <a:solidFill>
                <a:srgbClr val="C00000"/>
              </a:solidFill>
              <a:uFillTx/>
              <a:latin typeface="Calibri"/>
              <a:ea typeface="宋体"/>
            </a:endParaRPr>
          </a:p>
        </p:txBody>
      </p:sp>
      <p:sp>
        <p:nvSpPr>
          <p:cNvPr id="7" name="橢圓 18"/>
          <p:cNvSpPr/>
          <p:nvPr/>
        </p:nvSpPr>
        <p:spPr>
          <a:xfrm>
            <a:off x="4333871" y="5553078"/>
            <a:ext cx="503240"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00B050"/>
          </a:solidFill>
          <a:ln w="25402">
            <a:solidFill>
              <a:srgbClr val="00B05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3</a:t>
            </a:r>
          </a:p>
        </p:txBody>
      </p:sp>
      <p:sp>
        <p:nvSpPr>
          <p:cNvPr id="8" name="圓角矩形 19"/>
          <p:cNvSpPr/>
          <p:nvPr/>
        </p:nvSpPr>
        <p:spPr>
          <a:xfrm>
            <a:off x="7321545" y="3465511"/>
            <a:ext cx="2881310"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8C430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0" i="0" u="none" strike="noStrike" kern="1200" cap="none" spc="0" baseline="0">
                <a:solidFill>
                  <a:srgbClr val="C00000"/>
                </a:solidFill>
                <a:uFillTx/>
                <a:latin typeface="Calibri"/>
                <a:ea typeface="宋体"/>
              </a:rPr>
              <a:t>讲怪话</a:t>
            </a:r>
            <a:endParaRPr lang="en-US" sz="2800" b="0" i="0" u="none" strike="noStrike" kern="1200" cap="none" spc="0" baseline="0">
              <a:solidFill>
                <a:srgbClr val="C00000"/>
              </a:solidFill>
              <a:uFillTx/>
              <a:latin typeface="Calibri"/>
              <a:ea typeface="宋体"/>
            </a:endParaRPr>
          </a:p>
        </p:txBody>
      </p:sp>
      <p:sp>
        <p:nvSpPr>
          <p:cNvPr id="9" name="橢圓 20"/>
          <p:cNvSpPr/>
          <p:nvPr/>
        </p:nvSpPr>
        <p:spPr>
          <a:xfrm>
            <a:off x="7105646" y="3608386"/>
            <a:ext cx="504821"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8C4306"/>
          </a:solidFill>
          <a:ln w="25402">
            <a:solidFill>
              <a:srgbClr val="8C430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4</a:t>
            </a:r>
          </a:p>
        </p:txBody>
      </p:sp>
      <p:sp>
        <p:nvSpPr>
          <p:cNvPr id="10" name="圓角矩形 21"/>
          <p:cNvSpPr/>
          <p:nvPr/>
        </p:nvSpPr>
        <p:spPr>
          <a:xfrm>
            <a:off x="7321545" y="4400549"/>
            <a:ext cx="2881310"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6E8B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0" i="0" u="none" strike="noStrike" kern="1200" cap="none" spc="0" baseline="0">
                <a:solidFill>
                  <a:srgbClr val="C00000"/>
                </a:solidFill>
                <a:uFillTx/>
                <a:latin typeface="Calibri"/>
                <a:ea typeface="宋体"/>
              </a:rPr>
              <a:t>搞变通</a:t>
            </a:r>
            <a:endParaRPr lang="en-US" sz="2800" b="0" i="0" u="none" strike="noStrike" kern="1200" cap="none" spc="0" baseline="0">
              <a:solidFill>
                <a:srgbClr val="C00000"/>
              </a:solidFill>
              <a:uFillTx/>
              <a:latin typeface="Calibri"/>
              <a:ea typeface="宋体"/>
            </a:endParaRPr>
          </a:p>
        </p:txBody>
      </p:sp>
      <p:sp>
        <p:nvSpPr>
          <p:cNvPr id="11" name="橢圓 22"/>
          <p:cNvSpPr/>
          <p:nvPr/>
        </p:nvSpPr>
        <p:spPr>
          <a:xfrm>
            <a:off x="7105646" y="4545016"/>
            <a:ext cx="504821"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6E8BBB"/>
          </a:solidFill>
          <a:ln w="25402">
            <a:solidFill>
              <a:srgbClr val="6E8B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5</a:t>
            </a:r>
          </a:p>
        </p:txBody>
      </p:sp>
      <p:sp>
        <p:nvSpPr>
          <p:cNvPr id="12" name="圓角矩形 23"/>
          <p:cNvSpPr/>
          <p:nvPr/>
        </p:nvSpPr>
        <p:spPr>
          <a:xfrm>
            <a:off x="7321545" y="5408611"/>
            <a:ext cx="2881310"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FFC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0" i="0" u="none" strike="noStrike" kern="1200" cap="none" spc="0" baseline="0">
                <a:solidFill>
                  <a:srgbClr val="C00000"/>
                </a:solidFill>
                <a:uFillTx/>
                <a:latin typeface="Calibri"/>
                <a:ea typeface="宋体"/>
              </a:rPr>
              <a:t>慢半拍</a:t>
            </a:r>
            <a:endParaRPr lang="en-US" sz="2800" b="0" i="0" u="none" strike="noStrike" kern="1200" cap="none" spc="0" baseline="0">
              <a:solidFill>
                <a:srgbClr val="C00000"/>
              </a:solidFill>
              <a:uFillTx/>
              <a:latin typeface="Calibri"/>
              <a:ea typeface="宋体"/>
            </a:endParaRPr>
          </a:p>
        </p:txBody>
      </p:sp>
      <p:sp>
        <p:nvSpPr>
          <p:cNvPr id="13" name="橢圓 24"/>
          <p:cNvSpPr/>
          <p:nvPr/>
        </p:nvSpPr>
        <p:spPr>
          <a:xfrm>
            <a:off x="7105646" y="5553078"/>
            <a:ext cx="504821"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C000"/>
          </a:solidFill>
          <a:ln w="25402">
            <a:solidFill>
              <a:srgbClr val="FFC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6</a:t>
            </a:r>
          </a:p>
        </p:txBody>
      </p:sp>
      <p:grpSp>
        <p:nvGrpSpPr>
          <p:cNvPr id="14" name="组合 3"/>
          <p:cNvGrpSpPr/>
          <p:nvPr/>
        </p:nvGrpSpPr>
        <p:grpSpPr>
          <a:xfrm>
            <a:off x="1608136" y="1163638"/>
            <a:ext cx="884233" cy="887416"/>
            <a:chOff x="1608136" y="1163638"/>
            <a:chExt cx="884233" cy="887416"/>
          </a:xfrm>
        </p:grpSpPr>
        <p:grpSp>
          <p:nvGrpSpPr>
            <p:cNvPr id="15" name="组合 71"/>
            <p:cNvGrpSpPr/>
            <p:nvPr/>
          </p:nvGrpSpPr>
          <p:grpSpPr>
            <a:xfrm>
              <a:off x="1608136" y="1163638"/>
              <a:ext cx="884233" cy="887416"/>
              <a:chOff x="1608136" y="1163638"/>
              <a:chExt cx="884233" cy="887416"/>
            </a:xfrm>
          </p:grpSpPr>
          <p:grpSp>
            <p:nvGrpSpPr>
              <p:cNvPr id="16" name="组合 72"/>
              <p:cNvGrpSpPr/>
              <p:nvPr/>
            </p:nvGrpSpPr>
            <p:grpSpPr>
              <a:xfrm>
                <a:off x="1608136" y="1163638"/>
                <a:ext cx="884233" cy="887416"/>
                <a:chOff x="1608136" y="1163638"/>
                <a:chExt cx="884233" cy="887416"/>
              </a:xfrm>
            </p:grpSpPr>
            <p:grpSp>
              <p:nvGrpSpPr>
                <p:cNvPr id="17" name="组合 84"/>
                <p:cNvGrpSpPr/>
                <p:nvPr/>
              </p:nvGrpSpPr>
              <p:grpSpPr>
                <a:xfrm>
                  <a:off x="1608136" y="1163638"/>
                  <a:ext cx="884233" cy="887416"/>
                  <a:chOff x="1608136" y="1163638"/>
                  <a:chExt cx="884233" cy="887416"/>
                </a:xfrm>
              </p:grpSpPr>
              <p:pic>
                <p:nvPicPr>
                  <p:cNvPr id="18"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19"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20"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21" name="Group 20"/>
              <p:cNvGrpSpPr/>
              <p:nvPr/>
            </p:nvGrpSpPr>
            <p:grpSpPr>
              <a:xfrm>
                <a:off x="1668020" y="1861340"/>
                <a:ext cx="763626" cy="151994"/>
                <a:chOff x="1668020" y="1861340"/>
                <a:chExt cx="763626" cy="151994"/>
              </a:xfrm>
            </p:grpSpPr>
            <p:grpSp>
              <p:nvGrpSpPr>
                <p:cNvPr id="22" name="Group 21"/>
                <p:cNvGrpSpPr/>
                <p:nvPr/>
              </p:nvGrpSpPr>
              <p:grpSpPr>
                <a:xfrm>
                  <a:off x="1804038" y="1861340"/>
                  <a:ext cx="627608" cy="151618"/>
                  <a:chOff x="1804038" y="1861340"/>
                  <a:chExt cx="627608" cy="151618"/>
                </a:xfrm>
              </p:grpSpPr>
              <p:sp>
                <p:nvSpPr>
                  <p:cNvPr id="23"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4"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5"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6"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27" name="Group 26"/>
                <p:cNvGrpSpPr/>
                <p:nvPr/>
              </p:nvGrpSpPr>
              <p:grpSpPr>
                <a:xfrm>
                  <a:off x="1668020" y="1870984"/>
                  <a:ext cx="629611" cy="142350"/>
                  <a:chOff x="1668020" y="1870984"/>
                  <a:chExt cx="629611" cy="142350"/>
                </a:xfrm>
              </p:grpSpPr>
              <p:sp>
                <p:nvSpPr>
                  <p:cNvPr id="28"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9"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0"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1"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32" name="矩形 17"/>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33" name="TextBox 34"/>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34" name="TextBox 35"/>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关于维护党章和加强纪律建设</a:t>
            </a:r>
            <a:endParaRPr lang="en-US" sz="2800" b="1" i="0" u="none" strike="noStrike" kern="1200" cap="none" spc="0" baseline="0">
              <a:solidFill>
                <a:srgbClr val="C00000"/>
              </a:solidFill>
              <a:uFillTx/>
              <a:latin typeface="微软雅黑" pitchFamily="34"/>
              <a:ea typeface="微软雅黑" pitchFamily="34"/>
            </a:endParaRPr>
          </a:p>
        </p:txBody>
      </p:sp>
      <p:grpSp>
        <p:nvGrpSpPr>
          <p:cNvPr id="35" name="组合 3"/>
          <p:cNvGrpSpPr/>
          <p:nvPr/>
        </p:nvGrpSpPr>
        <p:grpSpPr>
          <a:xfrm>
            <a:off x="1671642" y="2144715"/>
            <a:ext cx="1527175" cy="590547"/>
            <a:chOff x="1671642" y="2144715"/>
            <a:chExt cx="1527175" cy="590547"/>
          </a:xfrm>
        </p:grpSpPr>
        <p:sp>
          <p:nvSpPr>
            <p:cNvPr id="36" name="对角圆角矩形 37"/>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7" name="五角星 38"/>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8" name="TextBox 39"/>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第二</a:t>
              </a:r>
              <a:endParaRPr lang="en-US" sz="1600" b="1" i="0" u="none" strike="noStrike" kern="0" cap="all" spc="0" baseline="0">
                <a:solidFill>
                  <a:srgbClr val="FFFF00"/>
                </a:solidFill>
                <a:uFillTx/>
                <a:latin typeface="微软雅黑" pitchFamily="34"/>
                <a:ea typeface="微软雅黑" pitchFamily="34"/>
              </a:endParaRPr>
            </a:p>
          </p:txBody>
        </p:sp>
      </p:grpSp>
      <p:sp>
        <p:nvSpPr>
          <p:cNvPr id="39" name="流程图: 终止 41"/>
          <p:cNvSpPr/>
          <p:nvPr/>
        </p:nvSpPr>
        <p:spPr>
          <a:xfrm>
            <a:off x="5665786" y="2924178"/>
            <a:ext cx="792163" cy="3492495"/>
          </a:xfrm>
          <a:custGeom>
            <a:avLst/>
            <a:gdLst>
              <a:gd name="f0" fmla="val 10800000"/>
              <a:gd name="f1" fmla="val 5400000"/>
              <a:gd name="f2" fmla="val 16200000"/>
              <a:gd name="f3" fmla="val w"/>
              <a:gd name="f4" fmla="val h"/>
              <a:gd name="f5" fmla="val 0"/>
              <a:gd name="f6" fmla="val 21600"/>
              <a:gd name="f7" fmla="val 3475"/>
              <a:gd name="f8" fmla="val 18125"/>
              <a:gd name="f9" fmla="val 10800"/>
              <a:gd name="f10" fmla="*/ f3 1 21600"/>
              <a:gd name="f11" fmla="*/ f4 1 21600"/>
              <a:gd name="f12" fmla="val f5"/>
              <a:gd name="f13" fmla="val f6"/>
              <a:gd name="f14" fmla="+- f13 0 f12"/>
              <a:gd name="f15" fmla="*/ f14 1 21600"/>
              <a:gd name="f16" fmla="*/ f14 1018 1"/>
              <a:gd name="f17" fmla="*/ f14 20582 1"/>
              <a:gd name="f18" fmla="*/ f14 3163 1"/>
              <a:gd name="f19" fmla="*/ f14 18437 1"/>
              <a:gd name="f20" fmla="*/ f16 1 21600"/>
              <a:gd name="f21" fmla="*/ f17 1 21600"/>
              <a:gd name="f22" fmla="*/ f18 1 21600"/>
              <a:gd name="f23" fmla="*/ f19 1 21600"/>
              <a:gd name="f24" fmla="*/ f20 1 f15"/>
              <a:gd name="f25" fmla="*/ f21 1 f15"/>
              <a:gd name="f26" fmla="*/ f22 1 f15"/>
              <a:gd name="f27" fmla="*/ f23 1 f15"/>
              <a:gd name="f28" fmla="*/ f24 f10 1"/>
              <a:gd name="f29" fmla="*/ f25 f10 1"/>
              <a:gd name="f30" fmla="*/ f27 f11 1"/>
              <a:gd name="f31" fmla="*/ f26 f11 1"/>
            </a:gdLst>
            <a:ahLst/>
            <a:cxnLst>
              <a:cxn ang="3cd4">
                <a:pos x="hc" y="t"/>
              </a:cxn>
              <a:cxn ang="0">
                <a:pos x="r" y="vc"/>
              </a:cxn>
              <a:cxn ang="cd4">
                <a:pos x="hc" y="b"/>
              </a:cxn>
              <a:cxn ang="cd2">
                <a:pos x="l" y="vc"/>
              </a:cxn>
            </a:cxnLst>
            <a:rect l="f28" t="f31" r="f29" b="f30"/>
            <a:pathLst>
              <a:path w="21600" h="21600">
                <a:moveTo>
                  <a:pt x="f7" y="f5"/>
                </a:moveTo>
                <a:lnTo>
                  <a:pt x="f8" y="f5"/>
                </a:lnTo>
                <a:arcTo wR="f7" hR="f9" stAng="f2" swAng="f0"/>
                <a:lnTo>
                  <a:pt x="f7" y="f6"/>
                </a:lnTo>
                <a:arcTo wR="f7" hR="f9" stAng="f1" swAng="f0"/>
                <a:close/>
              </a:path>
            </a:pathLst>
          </a:custGeom>
          <a:gradFill>
            <a:gsLst>
              <a:gs pos="0">
                <a:srgbClr val="9B2D2A"/>
              </a:gs>
              <a:gs pos="100000">
                <a:srgbClr val="CB3D3A"/>
              </a:gs>
            </a:gsLst>
            <a:lin ang="16200000"/>
          </a:gradFill>
          <a:ln>
            <a:noFill/>
            <a:prstDash val="solid"/>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40" name="矩形 42"/>
          <p:cNvSpPr/>
          <p:nvPr/>
        </p:nvSpPr>
        <p:spPr>
          <a:xfrm>
            <a:off x="5845173" y="3213101"/>
            <a:ext cx="411159" cy="286226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FF"/>
                </a:solidFill>
                <a:uFillTx/>
                <a:latin typeface="微软雅黑" pitchFamily="34"/>
                <a:ea typeface="微软雅黑" pitchFamily="34"/>
              </a:rPr>
              <a:t>政令不通的六种表现</a:t>
            </a:r>
            <a:endParaRPr lang="en-US" sz="2000" b="1" i="0" u="none" strike="noStrike" kern="1200" cap="none" spc="0" baseline="0">
              <a:solidFill>
                <a:srgbClr val="FFFFFF"/>
              </a:solidFill>
              <a:uFillTx/>
              <a:latin typeface="微软雅黑" pitchFamily="34"/>
              <a:ea typeface="微软雅黑" pitchFamily="34"/>
            </a:endParaRPr>
          </a:p>
        </p:txBody>
      </p:sp>
      <p:cxnSp>
        <p:nvCxnSpPr>
          <p:cNvPr id="41" name="直接连接符 44"/>
          <p:cNvCxnSpPr>
            <a:stCxn id="3" idx="1"/>
          </p:cNvCxnSpPr>
          <p:nvPr/>
        </p:nvCxnSpPr>
        <p:spPr>
          <a:xfrm>
            <a:off x="4837111" y="3860797"/>
            <a:ext cx="828675" cy="809629"/>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42" name="直接连接符 46"/>
          <p:cNvCxnSpPr>
            <a:stCxn id="5" idx="1"/>
          </p:cNvCxnSpPr>
          <p:nvPr/>
        </p:nvCxnSpPr>
        <p:spPr>
          <a:xfrm>
            <a:off x="4837111" y="4797427"/>
            <a:ext cx="828675" cy="36512"/>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43" name="直接连接符 48"/>
          <p:cNvCxnSpPr>
            <a:stCxn id="7" idx="1"/>
          </p:cNvCxnSpPr>
          <p:nvPr/>
        </p:nvCxnSpPr>
        <p:spPr>
          <a:xfrm flipV="1">
            <a:off x="4837111" y="4976814"/>
            <a:ext cx="828675" cy="828675"/>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44" name="直接连接符 50"/>
          <p:cNvCxnSpPr>
            <a:endCxn id="9" idx="3"/>
          </p:cNvCxnSpPr>
          <p:nvPr/>
        </p:nvCxnSpPr>
        <p:spPr>
          <a:xfrm flipV="1">
            <a:off x="6457949" y="3860797"/>
            <a:ext cx="647697" cy="809629"/>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45" name="直接连接符 52"/>
          <p:cNvCxnSpPr>
            <a:stCxn id="11" idx="3"/>
            <a:endCxn id="9" idx="3"/>
          </p:cNvCxnSpPr>
          <p:nvPr/>
        </p:nvCxnSpPr>
        <p:spPr>
          <a:xfrm flipV="1">
            <a:off x="7105646" y="3860797"/>
            <a:ext cx="0" cy="936630"/>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46" name="直接连接符 55"/>
          <p:cNvCxnSpPr>
            <a:stCxn id="13" idx="3"/>
            <a:endCxn id="9" idx="3"/>
          </p:cNvCxnSpPr>
          <p:nvPr/>
        </p:nvCxnSpPr>
        <p:spPr>
          <a:xfrm flipV="1">
            <a:off x="7105646" y="3860797"/>
            <a:ext cx="0" cy="1944692"/>
          </a:xfrm>
          <a:prstGeom prst="straightConnector1">
            <a:avLst/>
          </a:prstGeom>
          <a:noFill/>
          <a:ln w="38103">
            <a:solidFill>
              <a:srgbClr val="AE4845"/>
            </a:solidFill>
            <a:prstDash val="solid"/>
          </a:ln>
          <a:effectLst>
            <a:outerShdw dist="22997" dir="5400000" algn="tl">
              <a:srgbClr val="000000">
                <a:alpha val="35000"/>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0-#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1+#ppt_w/2"/>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200" fill="hold"/>
                                        <p:tgtEl>
                                          <p:spTgt spid="35"/>
                                        </p:tgtEl>
                                        <p:attrNameLst>
                                          <p:attrName>ppt_w</p:attrName>
                                        </p:attrNameLst>
                                      </p:cBhvr>
                                      <p:tavLst>
                                        <p:tav tm="0">
                                          <p:val>
                                            <p:strVal val="0"/>
                                          </p:val>
                                        </p:tav>
                                        <p:tav tm="100000">
                                          <p:val>
                                            <p:strVal val="#ppt_w"/>
                                          </p:val>
                                        </p:tav>
                                      </p:tavLst>
                                    </p:anim>
                                    <p:anim calcmode="lin" valueType="num">
                                      <p:cBhvr>
                                        <p:cTn id="18" dur="200" fill="hold"/>
                                        <p:tgtEl>
                                          <p:spTgt spid="35"/>
                                        </p:tgtEl>
                                        <p:attrNameLst>
                                          <p:attrName>ppt_h</p:attrName>
                                        </p:attrNameLst>
                                      </p:cBhvr>
                                      <p:tavLst>
                                        <p:tav tm="0">
                                          <p:val>
                                            <p:strVal val="0"/>
                                          </p:val>
                                        </p:tav>
                                        <p:tav tm="100000">
                                          <p:val>
                                            <p:strVal val="#ppt_h"/>
                                          </p:val>
                                        </p:tav>
                                      </p:tavLst>
                                    </p:anim>
                                    <p:animEffect transition="in" filter="fade">
                                      <p:cBhvr>
                                        <p:cTn id="19" dur="200"/>
                                        <p:tgtEl>
                                          <p:spTgt spid="35"/>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750" fill="hold"/>
                                        <p:tgtEl>
                                          <p:spTgt spid="34"/>
                                        </p:tgtEl>
                                        <p:attrNameLst>
                                          <p:attrName>ppt_x</p:attrName>
                                        </p:attrNameLst>
                                      </p:cBhvr>
                                      <p:tavLst>
                                        <p:tav tm="0">
                                          <p:val>
                                            <p:strVal val="1+#ppt_w/2"/>
                                          </p:val>
                                        </p:tav>
                                        <p:tav tm="100000">
                                          <p:val>
                                            <p:strVal val="#ppt_x"/>
                                          </p:val>
                                        </p:tav>
                                      </p:tavLst>
                                    </p:anim>
                                    <p:anim calcmode="lin" valueType="num">
                                      <p:cBhvr>
                                        <p:cTn id="24" dur="75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1+#ppt_h/2"/>
                                          </p:val>
                                        </p:tav>
                                        <p:tav tm="100000">
                                          <p:val>
                                            <p:strVal val="#ppt_y"/>
                                          </p:val>
                                        </p:tav>
                                      </p:tavLst>
                                    </p:anim>
                                  </p:childTnLst>
                                </p:cTn>
                              </p:par>
                            </p:childTnLst>
                          </p:cTn>
                        </p:par>
                        <p:par>
                          <p:cTn id="30" fill="hold">
                            <p:stCondLst>
                              <p:cond delay="3050"/>
                            </p:stCondLst>
                            <p:childTnLst>
                              <p:par>
                                <p:cTn id="31" presetID="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ppt_x</p:attrName>
                                        </p:attrNameLst>
                                      </p:cBhvr>
                                      <p:tavLst>
                                        <p:tav tm="0">
                                          <p:val>
                                            <p:strVal val="#ppt_x"/>
                                          </p:val>
                                        </p:tav>
                                        <p:tav tm="100000">
                                          <p:val>
                                            <p:strVal val="#ppt_x"/>
                                          </p:val>
                                        </p:tav>
                                      </p:tavLst>
                                    </p:anim>
                                    <p:anim calcmode="lin" valueType="num">
                                      <p:cBhvr>
                                        <p:cTn id="34" dur="500" fill="hold"/>
                                        <p:tgtEl>
                                          <p:spTgt spid="40"/>
                                        </p:tgtEl>
                                        <p:attrNameLst>
                                          <p:attrName>ppt_y</p:attrName>
                                        </p:attrNameLst>
                                      </p:cBhvr>
                                      <p:tavLst>
                                        <p:tav tm="0">
                                          <p:val>
                                            <p:strVal val="1+#ppt_h/2"/>
                                          </p:val>
                                        </p:tav>
                                        <p:tav tm="100000">
                                          <p:val>
                                            <p:strVal val="#ppt_y"/>
                                          </p:val>
                                        </p:tav>
                                      </p:tavLst>
                                    </p:anim>
                                  </p:childTnLst>
                                </p:cTn>
                              </p:par>
                            </p:childTnLst>
                          </p:cTn>
                        </p:par>
                        <p:par>
                          <p:cTn id="35" fill="hold">
                            <p:stCondLst>
                              <p:cond delay="3550"/>
                            </p:stCondLst>
                            <p:childTnLst>
                              <p:par>
                                <p:cTn id="36" presetID="22" presetClass="entr" presetSubtype="2"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500"/>
                                        <p:tgtEl>
                                          <p:spTgt spid="41"/>
                                        </p:tgtEl>
                                      </p:cBhvr>
                                    </p:animEffect>
                                  </p:childTnLst>
                                </p:cTn>
                              </p:par>
                            </p:childTnLst>
                          </p:cTn>
                        </p:par>
                        <p:par>
                          <p:cTn id="39" fill="hold">
                            <p:stCondLst>
                              <p:cond delay="4050"/>
                            </p:stCondLst>
                            <p:childTnLst>
                              <p:par>
                                <p:cTn id="40" presetID="2" presetClass="entr" presetSubtype="4"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ppt_x</p:attrName>
                                        </p:attrNameLst>
                                      </p:cBhvr>
                                      <p:tavLst>
                                        <p:tav tm="0">
                                          <p:val>
                                            <p:strVal val="#ppt_x"/>
                                          </p:val>
                                        </p:tav>
                                        <p:tav tm="100000">
                                          <p:val>
                                            <p:strVal val="#ppt_x"/>
                                          </p:val>
                                        </p:tav>
                                      </p:tavLst>
                                    </p:anim>
                                    <p:anim calcmode="lin" valueType="num">
                                      <p:cBhvr>
                                        <p:cTn id="43" dur="500" fill="hold"/>
                                        <p:tgtEl>
                                          <p:spTgt spid="3"/>
                                        </p:tgtEl>
                                        <p:attrNameLst>
                                          <p:attrName>ppt_y</p:attrName>
                                        </p:attrNameLst>
                                      </p:cBhvr>
                                      <p:tavLst>
                                        <p:tav tm="0">
                                          <p:val>
                                            <p:strVal val="1+#ppt_h/2"/>
                                          </p:val>
                                        </p:tav>
                                        <p:tav tm="100000">
                                          <p:val>
                                            <p:strVal val="#ppt_y"/>
                                          </p:val>
                                        </p:tav>
                                      </p:tavLst>
                                    </p:anim>
                                  </p:childTnLst>
                                </p:cTn>
                              </p:par>
                            </p:childTnLst>
                          </p:cTn>
                        </p:par>
                        <p:par>
                          <p:cTn id="44" fill="hold">
                            <p:stCondLst>
                              <p:cond delay="4550"/>
                            </p:stCondLst>
                            <p:childTnLst>
                              <p:par>
                                <p:cTn id="45" presetID="42"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anim calcmode="lin" valueType="num">
                                      <p:cBhvr>
                                        <p:cTn id="48" dur="500" fill="hold"/>
                                        <p:tgtEl>
                                          <p:spTgt spid="2"/>
                                        </p:tgtEl>
                                        <p:attrNameLst>
                                          <p:attrName>ppt_x</p:attrName>
                                        </p:attrNameLst>
                                      </p:cBhvr>
                                      <p:tavLst>
                                        <p:tav tm="0">
                                          <p:val>
                                            <p:strVal val="#ppt_x"/>
                                          </p:val>
                                        </p:tav>
                                        <p:tav tm="100000">
                                          <p:val>
                                            <p:strVal val="#ppt_x"/>
                                          </p:val>
                                        </p:tav>
                                      </p:tavLst>
                                    </p:anim>
                                    <p:anim calcmode="lin" valueType="num">
                                      <p:cBhvr>
                                        <p:cTn id="49" dur="500" fill="hold"/>
                                        <p:tgtEl>
                                          <p:spTgt spid="2"/>
                                        </p:tgtEl>
                                        <p:attrNameLst>
                                          <p:attrName>ppt_y</p:attrName>
                                        </p:attrNameLst>
                                      </p:cBhvr>
                                      <p:tavLst>
                                        <p:tav tm="0">
                                          <p:val>
                                            <p:strVal val="#ppt_y+.1"/>
                                          </p:val>
                                        </p:tav>
                                        <p:tav tm="100000">
                                          <p:val>
                                            <p:strVal val="#ppt_y"/>
                                          </p:val>
                                        </p:tav>
                                      </p:tavLst>
                                    </p:anim>
                                  </p:childTnLst>
                                </p:cTn>
                              </p:par>
                              <p:par>
                                <p:cTn id="50" presetID="22" presetClass="entr" presetSubtype="2"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500"/>
                                        <p:tgtEl>
                                          <p:spTgt spid="42"/>
                                        </p:tgtEl>
                                      </p:cBhvr>
                                    </p:animEffect>
                                  </p:childTnLst>
                                </p:cTn>
                              </p:par>
                            </p:childTnLst>
                          </p:cTn>
                        </p:par>
                        <p:par>
                          <p:cTn id="53" fill="hold">
                            <p:stCondLst>
                              <p:cond delay="5050"/>
                            </p:stCondLst>
                            <p:childTnLst>
                              <p:par>
                                <p:cTn id="54" presetID="42"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childTnLst>
                          </p:cTn>
                        </p:par>
                        <p:par>
                          <p:cTn id="59" fill="hold">
                            <p:stCondLst>
                              <p:cond delay="5550"/>
                            </p:stCondLst>
                            <p:childTnLst>
                              <p:par>
                                <p:cTn id="60" presetID="6" presetClass="entr" presetSubtype="16"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circle(in)">
                                      <p:cBhvr>
                                        <p:cTn id="62" dur="500"/>
                                        <p:tgtEl>
                                          <p:spTgt spid="4"/>
                                        </p:tgtEl>
                                      </p:cBhvr>
                                    </p:animEffect>
                                  </p:childTnLst>
                                </p:cTn>
                              </p:par>
                              <p:par>
                                <p:cTn id="63" presetID="22" presetClass="entr" presetSubtype="2"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right)">
                                      <p:cBhvr>
                                        <p:cTn id="65" dur="500"/>
                                        <p:tgtEl>
                                          <p:spTgt spid="43"/>
                                        </p:tgtEl>
                                      </p:cBhvr>
                                    </p:animEffect>
                                  </p:childTnLst>
                                </p:cTn>
                              </p:par>
                            </p:childTnLst>
                          </p:cTn>
                        </p:par>
                        <p:par>
                          <p:cTn id="66" fill="hold">
                            <p:stCondLst>
                              <p:cond delay="6050"/>
                            </p:stCondLst>
                            <p:childTnLst>
                              <p:par>
                                <p:cTn id="67" presetID="6"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circle(in)">
                                      <p:cBhvr>
                                        <p:cTn id="69" dur="500"/>
                                        <p:tgtEl>
                                          <p:spTgt spid="7"/>
                                        </p:tgtEl>
                                      </p:cBhvr>
                                    </p:animEffect>
                                  </p:childTnLst>
                                </p:cTn>
                              </p:par>
                            </p:childTnLst>
                          </p:cTn>
                        </p:par>
                        <p:par>
                          <p:cTn id="70" fill="hold">
                            <p:stCondLst>
                              <p:cond delay="6550"/>
                            </p:stCondLst>
                            <p:childTnLst>
                              <p:par>
                                <p:cTn id="71" presetID="21" presetClass="entr" presetSubtype="1"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1)">
                                      <p:cBhvr>
                                        <p:cTn id="73" dur="500"/>
                                        <p:tgtEl>
                                          <p:spTgt spid="6"/>
                                        </p:tgtEl>
                                      </p:cBhvr>
                                    </p:animEffect>
                                  </p:childTnLst>
                                </p:cTn>
                              </p:par>
                            </p:childTnLst>
                          </p:cTn>
                        </p:par>
                        <p:par>
                          <p:cTn id="74" fill="hold">
                            <p:stCondLst>
                              <p:cond delay="7050"/>
                            </p:stCondLst>
                            <p:childTnLst>
                              <p:par>
                                <p:cTn id="75" presetID="22" presetClass="entr" presetSubtype="8"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par>
                          <p:cTn id="78" fill="hold">
                            <p:stCondLst>
                              <p:cond delay="7550"/>
                            </p:stCondLst>
                            <p:childTnLst>
                              <p:par>
                                <p:cTn id="79" presetID="10" presetClass="entr" presetSubtype="1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par>
                          <p:cTn id="82" fill="hold">
                            <p:stCondLst>
                              <p:cond delay="8050"/>
                            </p:stCondLst>
                            <p:childTnLst>
                              <p:par>
                                <p:cTn id="83" presetID="6" presetClass="entr" presetSubtype="16"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circle(in)">
                                      <p:cBhvr>
                                        <p:cTn id="85" dur="500"/>
                                        <p:tgtEl>
                                          <p:spTgt spid="8"/>
                                        </p:tgtEl>
                                      </p:cBhvr>
                                    </p:animEffect>
                                  </p:childTnLst>
                                </p:cTn>
                              </p:par>
                            </p:childTnLst>
                          </p:cTn>
                        </p:par>
                        <p:par>
                          <p:cTn id="86" fill="hold">
                            <p:stCondLst>
                              <p:cond delay="8550"/>
                            </p:stCondLst>
                            <p:childTnLst>
                              <p:par>
                                <p:cTn id="87" presetID="22" presetClass="entr" presetSubtype="8" fill="hold"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childTnLst>
                          </p:cTn>
                        </p:par>
                        <p:par>
                          <p:cTn id="90" fill="hold">
                            <p:stCondLst>
                              <p:cond delay="9050"/>
                            </p:stCondLst>
                            <p:childTnLst>
                              <p:par>
                                <p:cTn id="91" presetID="16" presetClass="entr" presetSubtype="21"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barn(inVertical)">
                                      <p:cBhvr>
                                        <p:cTn id="93" dur="500"/>
                                        <p:tgtEl>
                                          <p:spTgt spid="11"/>
                                        </p:tgtEl>
                                      </p:cBhvr>
                                    </p:animEffect>
                                  </p:childTnLst>
                                </p:cTn>
                              </p:par>
                            </p:childTnLst>
                          </p:cTn>
                        </p:par>
                        <p:par>
                          <p:cTn id="94" fill="hold">
                            <p:stCondLst>
                              <p:cond delay="955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anim calcmode="lin" valueType="num">
                                      <p:cBhvr>
                                        <p:cTn id="98" dur="500" fill="hold"/>
                                        <p:tgtEl>
                                          <p:spTgt spid="10"/>
                                        </p:tgtEl>
                                        <p:attrNameLst>
                                          <p:attrName>ppt_x</p:attrName>
                                        </p:attrNameLst>
                                      </p:cBhvr>
                                      <p:tavLst>
                                        <p:tav tm="0">
                                          <p:val>
                                            <p:strVal val="#ppt_x"/>
                                          </p:val>
                                        </p:tav>
                                        <p:tav tm="100000">
                                          <p:val>
                                            <p:strVal val="#ppt_x"/>
                                          </p:val>
                                        </p:tav>
                                      </p:tavLst>
                                    </p:anim>
                                    <p:anim calcmode="lin" valueType="num">
                                      <p:cBhvr>
                                        <p:cTn id="99" dur="5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10050"/>
                            </p:stCondLst>
                            <p:childTnLst>
                              <p:par>
                                <p:cTn id="101" presetID="22" presetClass="entr" presetSubtype="8" fill="hold"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par>
                          <p:cTn id="104" fill="hold">
                            <p:stCondLst>
                              <p:cond delay="10550"/>
                            </p:stCondLst>
                            <p:childTnLst>
                              <p:par>
                                <p:cTn id="105" presetID="42" presetClass="entr" presetSubtype="0"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500"/>
                                        <p:tgtEl>
                                          <p:spTgt spid="13"/>
                                        </p:tgtEl>
                                      </p:cBhvr>
                                    </p:animEffect>
                                    <p:anim calcmode="lin" valueType="num">
                                      <p:cBhvr>
                                        <p:cTn id="108" dur="500" fill="hold"/>
                                        <p:tgtEl>
                                          <p:spTgt spid="13"/>
                                        </p:tgtEl>
                                        <p:attrNameLst>
                                          <p:attrName>ppt_x</p:attrName>
                                        </p:attrNameLst>
                                      </p:cBhvr>
                                      <p:tavLst>
                                        <p:tav tm="0">
                                          <p:val>
                                            <p:strVal val="#ppt_x"/>
                                          </p:val>
                                        </p:tav>
                                        <p:tav tm="100000">
                                          <p:val>
                                            <p:strVal val="#ppt_x"/>
                                          </p:val>
                                        </p:tav>
                                      </p:tavLst>
                                    </p:anim>
                                    <p:anim calcmode="lin" valueType="num">
                                      <p:cBhvr>
                                        <p:cTn id="109" dur="500" fill="hold"/>
                                        <p:tgtEl>
                                          <p:spTgt spid="13"/>
                                        </p:tgtEl>
                                        <p:attrNameLst>
                                          <p:attrName>ppt_y</p:attrName>
                                        </p:attrNameLst>
                                      </p:cBhvr>
                                      <p:tavLst>
                                        <p:tav tm="0">
                                          <p:val>
                                            <p:strVal val="#ppt_y+.1"/>
                                          </p:val>
                                        </p:tav>
                                        <p:tav tm="100000">
                                          <p:val>
                                            <p:strVal val="#ppt_y"/>
                                          </p:val>
                                        </p:tav>
                                      </p:tavLst>
                                    </p:anim>
                                  </p:childTnLst>
                                </p:cTn>
                              </p:par>
                            </p:childTnLst>
                          </p:cTn>
                        </p:par>
                        <p:par>
                          <p:cTn id="110" fill="hold">
                            <p:stCondLst>
                              <p:cond delay="11050"/>
                            </p:stCondLst>
                            <p:childTnLst>
                              <p:par>
                                <p:cTn id="111" presetID="21" presetClass="entr" presetSubtype="1" fill="hold" grpId="0" nodeType="after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wheel(1)">
                                      <p:cBhvr>
                                        <p:cTn id="1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4"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grpSp>
        <p:nvGrpSpPr>
          <p:cNvPr id="2" name="组合 3"/>
          <p:cNvGrpSpPr/>
          <p:nvPr/>
        </p:nvGrpSpPr>
        <p:grpSpPr>
          <a:xfrm>
            <a:off x="1608136" y="1163638"/>
            <a:ext cx="884233" cy="887416"/>
            <a:chOff x="1608136" y="1163638"/>
            <a:chExt cx="884233" cy="887416"/>
          </a:xfrm>
        </p:grpSpPr>
        <p:grpSp>
          <p:nvGrpSpPr>
            <p:cNvPr id="3" name="组合 71"/>
            <p:cNvGrpSpPr/>
            <p:nvPr/>
          </p:nvGrpSpPr>
          <p:grpSpPr>
            <a:xfrm>
              <a:off x="1608136" y="1163638"/>
              <a:ext cx="884233" cy="887416"/>
              <a:chOff x="1608136" y="1163638"/>
              <a:chExt cx="884233" cy="887416"/>
            </a:xfrm>
          </p:grpSpPr>
          <p:grpSp>
            <p:nvGrpSpPr>
              <p:cNvPr id="4" name="组合 72"/>
              <p:cNvGrpSpPr/>
              <p:nvPr/>
            </p:nvGrpSpPr>
            <p:grpSpPr>
              <a:xfrm>
                <a:off x="1608136" y="1163638"/>
                <a:ext cx="884233" cy="887416"/>
                <a:chOff x="1608136" y="1163638"/>
                <a:chExt cx="884233" cy="887416"/>
              </a:xfrm>
            </p:grpSpPr>
            <p:grpSp>
              <p:nvGrpSpPr>
                <p:cNvPr id="5" name="组合 84"/>
                <p:cNvGrpSpPr/>
                <p:nvPr/>
              </p:nvGrpSpPr>
              <p:grpSpPr>
                <a:xfrm>
                  <a:off x="1608136" y="1163638"/>
                  <a:ext cx="884233" cy="887416"/>
                  <a:chOff x="1608136" y="1163638"/>
                  <a:chExt cx="884233" cy="887416"/>
                </a:xfrm>
              </p:grpSpPr>
              <p:pic>
                <p:nvPicPr>
                  <p:cNvPr id="6"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7"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8"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9" name="Group 20"/>
              <p:cNvGrpSpPr/>
              <p:nvPr/>
            </p:nvGrpSpPr>
            <p:grpSpPr>
              <a:xfrm>
                <a:off x="1668020" y="1861340"/>
                <a:ext cx="763626" cy="151994"/>
                <a:chOff x="1668020" y="1861340"/>
                <a:chExt cx="763626" cy="151994"/>
              </a:xfrm>
            </p:grpSpPr>
            <p:grpSp>
              <p:nvGrpSpPr>
                <p:cNvPr id="10" name="Group 21"/>
                <p:cNvGrpSpPr/>
                <p:nvPr/>
              </p:nvGrpSpPr>
              <p:grpSpPr>
                <a:xfrm>
                  <a:off x="1804038" y="1861340"/>
                  <a:ext cx="627608" cy="151618"/>
                  <a:chOff x="1804038" y="1861340"/>
                  <a:chExt cx="627608" cy="151618"/>
                </a:xfrm>
              </p:grpSpPr>
              <p:sp>
                <p:nvSpPr>
                  <p:cNvPr id="11"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2"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5" name="Group 26"/>
                <p:cNvGrpSpPr/>
                <p:nvPr/>
              </p:nvGrpSpPr>
              <p:grpSpPr>
                <a:xfrm>
                  <a:off x="1668020" y="1870984"/>
                  <a:ext cx="629611" cy="142350"/>
                  <a:chOff x="1668020" y="1870984"/>
                  <a:chExt cx="629611" cy="142350"/>
                </a:xfrm>
              </p:grpSpPr>
              <p:sp>
                <p:nvSpPr>
                  <p:cNvPr id="16"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0" name="矩形 5"/>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1" name="TextBox 22"/>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pic>
        <p:nvPicPr>
          <p:cNvPr id="22" name="Picture 30"/>
          <p:cNvPicPr>
            <a:picLocks noChangeAspect="1"/>
          </p:cNvPicPr>
          <p:nvPr/>
        </p:nvPicPr>
        <p:blipFill>
          <a:blip r:embed="rId6" cstate="print"/>
          <a:srcRect r="14035" b="7239"/>
          <a:stretch>
            <a:fillRect/>
          </a:stretch>
        </p:blipFill>
        <p:spPr>
          <a:xfrm>
            <a:off x="841001" y="3212972"/>
            <a:ext cx="3528395" cy="3340047"/>
          </a:xfrm>
          <a:prstGeom prst="rect">
            <a:avLst/>
          </a:prstGeom>
          <a:noFill/>
          <a:ln>
            <a:noFill/>
          </a:ln>
          <a:effectLst>
            <a:outerShdw dist="38098" dir="7799737" algn="tl">
              <a:srgbClr val="000000">
                <a:alpha val="40000"/>
              </a:srgbClr>
            </a:outerShdw>
          </a:effectLst>
        </p:spPr>
      </p:pic>
      <p:sp>
        <p:nvSpPr>
          <p:cNvPr id="23" name="圆角矩形 28"/>
          <p:cNvSpPr/>
          <p:nvPr/>
        </p:nvSpPr>
        <p:spPr>
          <a:xfrm>
            <a:off x="4368802" y="3213101"/>
            <a:ext cx="7058025" cy="334803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4" name="矩形 29"/>
          <p:cNvSpPr/>
          <p:nvPr/>
        </p:nvSpPr>
        <p:spPr>
          <a:xfrm>
            <a:off x="4729167" y="3465511"/>
            <a:ext cx="6481760" cy="284320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党的纪律建设</a:t>
            </a:r>
            <a:r>
              <a:rPr lang="zh-CN" sz="2000" b="0" i="0" u="none" strike="noStrike" kern="1200" cap="none" spc="0" baseline="0">
                <a:solidFill>
                  <a:srgbClr val="C00000"/>
                </a:solidFill>
                <a:uFillTx/>
                <a:latin typeface="微软雅黑" pitchFamily="34"/>
                <a:ea typeface="微软雅黑" pitchFamily="34"/>
              </a:rPr>
              <a:t>是党的建设的重要内容，是维护党的先进性和纯洁性的重要保证。这一概念曾出现在中央领导同志的讲话中，比如，习近平同志在中央党校</a:t>
            </a:r>
            <a:r>
              <a:rPr lang="en-US" sz="2000" b="0" i="0" u="none" strike="noStrike" kern="1200" cap="none" spc="0" baseline="0">
                <a:solidFill>
                  <a:srgbClr val="C00000"/>
                </a:solidFill>
                <a:uFillTx/>
                <a:latin typeface="微软雅黑" pitchFamily="34"/>
                <a:ea typeface="微软雅黑" pitchFamily="34"/>
              </a:rPr>
              <a:t>2012</a:t>
            </a:r>
            <a:r>
              <a:rPr lang="zh-CN" sz="2000" b="0" i="0" u="none" strike="noStrike" kern="1200" cap="none" spc="0" baseline="0">
                <a:solidFill>
                  <a:srgbClr val="C00000"/>
                </a:solidFill>
                <a:uFillTx/>
                <a:latin typeface="微软雅黑" pitchFamily="34"/>
                <a:ea typeface="微软雅黑" pitchFamily="34"/>
              </a:rPr>
              <a:t>年春季学期开学典礼上就明确要求“党的各级领导干部还要担负起加强纪律建设的责任”。</a:t>
            </a:r>
            <a:r>
              <a:rPr lang="zh-CN" sz="2000" b="1" i="0" u="none" strike="noStrike" kern="1200" cap="none" spc="0" baseline="0">
                <a:solidFill>
                  <a:srgbClr val="C00000"/>
                </a:solidFill>
                <a:uFillTx/>
                <a:latin typeface="微软雅黑" pitchFamily="34"/>
                <a:ea typeface="微软雅黑" pitchFamily="34"/>
              </a:rPr>
              <a:t>但在党代会报告中还是第一次出现。</a:t>
            </a:r>
            <a:r>
              <a:rPr lang="zh-CN" sz="2000" b="0" i="0" u="none" strike="noStrike" kern="1200" cap="none" spc="0" baseline="0">
                <a:solidFill>
                  <a:srgbClr val="C00000"/>
                </a:solidFill>
                <a:uFillTx/>
                <a:latin typeface="微软雅黑" pitchFamily="34"/>
                <a:ea typeface="微软雅黑" pitchFamily="34"/>
              </a:rPr>
              <a:t>十八大报告关于纪律建设的部署，丰富了党的建设的工作内容。我们加强党的建设，既要加强党的作风建设和反腐倡廉建设，也要着力抓好党的纪律建设，更好维护党的集中统一。</a:t>
            </a:r>
            <a:endParaRPr lang="en-US" sz="2000" b="0" i="0" u="none" strike="noStrike" kern="1200" cap="none" spc="0" baseline="0">
              <a:solidFill>
                <a:srgbClr val="C00000"/>
              </a:solidFill>
              <a:uFillTx/>
              <a:latin typeface="微软雅黑" pitchFamily="34"/>
              <a:ea typeface="微软雅黑" pitchFamily="34"/>
            </a:endParaRPr>
          </a:p>
        </p:txBody>
      </p:sp>
      <p:sp>
        <p:nvSpPr>
          <p:cNvPr id="25" name="TextBox 30"/>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关于维护党章和加强纪律建设</a:t>
            </a:r>
            <a:endParaRPr lang="en-US" sz="2800" b="1" i="0" u="none" strike="noStrike" kern="1200" cap="none" spc="0" baseline="0">
              <a:solidFill>
                <a:srgbClr val="C00000"/>
              </a:solidFill>
              <a:uFillTx/>
              <a:latin typeface="微软雅黑" pitchFamily="34"/>
              <a:ea typeface="微软雅黑" pitchFamily="34"/>
            </a:endParaRPr>
          </a:p>
        </p:txBody>
      </p:sp>
      <p:grpSp>
        <p:nvGrpSpPr>
          <p:cNvPr id="26" name="组合 3"/>
          <p:cNvGrpSpPr/>
          <p:nvPr/>
        </p:nvGrpSpPr>
        <p:grpSpPr>
          <a:xfrm>
            <a:off x="1671642" y="2144715"/>
            <a:ext cx="1527175" cy="590547"/>
            <a:chOff x="1671642" y="2144715"/>
            <a:chExt cx="1527175" cy="590547"/>
          </a:xfrm>
        </p:grpSpPr>
        <p:sp>
          <p:nvSpPr>
            <p:cNvPr id="27" name="对角圆角矩形 32"/>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五角星 33"/>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TextBox 34"/>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第二</a:t>
              </a:r>
              <a:endParaRPr lang="en-US" sz="1600" b="1" i="0" u="none" strike="noStrike" kern="0" cap="all" spc="0" baseline="0">
                <a:solidFill>
                  <a:srgbClr val="FFFF00"/>
                </a:solidFill>
                <a:uFillTx/>
                <a:latin typeface="微软雅黑" pitchFamily="34"/>
                <a:ea typeface="微软雅黑" pitchFamily="3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1+#ppt_w/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00" fill="hold"/>
                                        <p:tgtEl>
                                          <p:spTgt spid="26"/>
                                        </p:tgtEl>
                                        <p:attrNameLst>
                                          <p:attrName>ppt_w</p:attrName>
                                        </p:attrNameLst>
                                      </p:cBhvr>
                                      <p:tavLst>
                                        <p:tav tm="0">
                                          <p:val>
                                            <p:strVal val="0"/>
                                          </p:val>
                                        </p:tav>
                                        <p:tav tm="100000">
                                          <p:val>
                                            <p:strVal val="#ppt_w"/>
                                          </p:val>
                                        </p:tav>
                                      </p:tavLst>
                                    </p:anim>
                                    <p:anim calcmode="lin" valueType="num">
                                      <p:cBhvr>
                                        <p:cTn id="18" dur="200" fill="hold"/>
                                        <p:tgtEl>
                                          <p:spTgt spid="26"/>
                                        </p:tgtEl>
                                        <p:attrNameLst>
                                          <p:attrName>ppt_h</p:attrName>
                                        </p:attrNameLst>
                                      </p:cBhvr>
                                      <p:tavLst>
                                        <p:tav tm="0">
                                          <p:val>
                                            <p:strVal val="0"/>
                                          </p:val>
                                        </p:tav>
                                        <p:tav tm="100000">
                                          <p:val>
                                            <p:strVal val="#ppt_h"/>
                                          </p:val>
                                        </p:tav>
                                      </p:tavLst>
                                    </p:anim>
                                    <p:animEffect transition="in" filter="fade">
                                      <p:cBhvr>
                                        <p:cTn id="19" dur="200"/>
                                        <p:tgtEl>
                                          <p:spTgt spid="26"/>
                                        </p:tgtEl>
                                      </p:cBhvr>
                                    </p:animEffect>
                                  </p:childTnLst>
                                </p:cTn>
                              </p:par>
                            </p:childTnLst>
                          </p:cTn>
                        </p:par>
                        <p:par>
                          <p:cTn id="20" fill="hold">
                            <p:stCondLst>
                              <p:cond delay="1800"/>
                            </p:stCondLst>
                            <p:childTnLst>
                              <p:par>
                                <p:cTn id="21" presetID="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750" fill="hold"/>
                                        <p:tgtEl>
                                          <p:spTgt spid="25"/>
                                        </p:tgtEl>
                                        <p:attrNameLst>
                                          <p:attrName>ppt_x</p:attrName>
                                        </p:attrNameLst>
                                      </p:cBhvr>
                                      <p:tavLst>
                                        <p:tav tm="0">
                                          <p:val>
                                            <p:strVal val="1+#ppt_w/2"/>
                                          </p:val>
                                        </p:tav>
                                        <p:tav tm="100000">
                                          <p:val>
                                            <p:strVal val="#ppt_x"/>
                                          </p:val>
                                        </p:tav>
                                      </p:tavLst>
                                    </p:anim>
                                    <p:anim calcmode="lin" valueType="num">
                                      <p:cBhvr>
                                        <p:cTn id="24" dur="75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13" presetClass="entr" presetSubtype="3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plus(out)">
                                      <p:cBhvr>
                                        <p:cTn id="28" dur="1000"/>
                                        <p:tgtEl>
                                          <p:spTgt spid="22"/>
                                        </p:tgtEl>
                                      </p:cBhvr>
                                    </p:animEffect>
                                  </p:childTnLst>
                                </p:cTn>
                              </p:par>
                            </p:childTnLst>
                          </p:cTn>
                        </p:par>
                        <p:par>
                          <p:cTn id="29" fill="hold">
                            <p:stCondLst>
                              <p:cond delay="355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4050"/>
                            </p:stCondLst>
                            <p:childTnLst>
                              <p:par>
                                <p:cTn id="34" presetID="22" presetClass="entr" presetSubtype="1"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31"/>
          <p:cNvPicPr>
            <a:picLocks noChangeAspect="1"/>
          </p:cNvPicPr>
          <p:nvPr/>
        </p:nvPicPr>
        <p:blipFill>
          <a:blip r:embed="rId2" cstate="print"/>
          <a:srcRect/>
          <a:stretch>
            <a:fillRect/>
          </a:stretch>
        </p:blipFill>
        <p:spPr>
          <a:xfrm>
            <a:off x="7894508" y="2420892"/>
            <a:ext cx="3957166" cy="3168350"/>
          </a:xfrm>
          <a:prstGeom prst="rect">
            <a:avLst/>
          </a:prstGeom>
          <a:noFill/>
          <a:ln w="88897">
            <a:solidFill>
              <a:srgbClr val="FFFFFF"/>
            </a:solidFill>
            <a:prstDash val="solid"/>
            <a:miter/>
          </a:ln>
          <a:effectLst>
            <a:outerShdw dir="16200000" algn="tl">
              <a:srgbClr val="000000">
                <a:alpha val="43000"/>
              </a:srgbClr>
            </a:outerShdw>
          </a:effectLst>
        </p:spPr>
      </p:pic>
      <p:pic>
        <p:nvPicPr>
          <p:cNvPr id="3" name="Picture 32"/>
          <p:cNvPicPr>
            <a:picLocks noChangeAspect="1"/>
          </p:cNvPicPr>
          <p:nvPr/>
        </p:nvPicPr>
        <p:blipFill>
          <a:blip r:embed="rId3" cstate="print"/>
          <a:srcRect/>
          <a:stretch>
            <a:fillRect/>
          </a:stretch>
        </p:blipFill>
        <p:spPr>
          <a:xfrm>
            <a:off x="5017468" y="4437107"/>
            <a:ext cx="3136904" cy="1882777"/>
          </a:xfrm>
          <a:prstGeom prst="rect">
            <a:avLst/>
          </a:prstGeom>
          <a:solidFill>
            <a:srgbClr val="EDEDED"/>
          </a:solidFill>
          <a:ln w="190496">
            <a:solidFill>
              <a:srgbClr val="FFFFFF"/>
            </a:solidFill>
            <a:prstDash val="solid"/>
            <a:miter/>
          </a:ln>
          <a:effectLst>
            <a:outerShdw dist="50803" dir="12900142" algn="tl">
              <a:srgbClr val="000000">
                <a:alpha val="30000"/>
              </a:srgbClr>
            </a:outerShdw>
          </a:effectLst>
        </p:spPr>
      </p:pic>
      <p:pic>
        <p:nvPicPr>
          <p:cNvPr id="4" name="Picture 30"/>
          <p:cNvPicPr>
            <a:picLocks noChangeAspect="1"/>
          </p:cNvPicPr>
          <p:nvPr/>
        </p:nvPicPr>
        <p:blipFill>
          <a:blip r:embed="rId4" cstate="print"/>
          <a:srcRect/>
          <a:stretch>
            <a:fillRect/>
          </a:stretch>
        </p:blipFill>
        <p:spPr>
          <a:xfrm>
            <a:off x="841001" y="3320991"/>
            <a:ext cx="3976506" cy="3168350"/>
          </a:xfrm>
          <a:prstGeom prst="rect">
            <a:avLst/>
          </a:prstGeom>
          <a:noFill/>
          <a:ln w="88897">
            <a:solidFill>
              <a:srgbClr val="FFFFFF"/>
            </a:solidFill>
            <a:prstDash val="solid"/>
            <a:miter/>
          </a:ln>
          <a:effectLst>
            <a:outerShdw dir="16200000" algn="tl">
              <a:srgbClr val="000000">
                <a:alpha val="43000"/>
              </a:srgbClr>
            </a:outerShdw>
          </a:effectLst>
        </p:spPr>
      </p:pic>
      <p:grpSp>
        <p:nvGrpSpPr>
          <p:cNvPr id="5" name="组合 3"/>
          <p:cNvGrpSpPr/>
          <p:nvPr/>
        </p:nvGrpSpPr>
        <p:grpSpPr>
          <a:xfrm>
            <a:off x="1608136" y="1163638"/>
            <a:ext cx="884233" cy="887416"/>
            <a:chOff x="1608136" y="1163638"/>
            <a:chExt cx="884233" cy="887416"/>
          </a:xfrm>
        </p:grpSpPr>
        <p:grpSp>
          <p:nvGrpSpPr>
            <p:cNvPr id="6" name="组合 71"/>
            <p:cNvGrpSpPr/>
            <p:nvPr/>
          </p:nvGrpSpPr>
          <p:grpSpPr>
            <a:xfrm>
              <a:off x="1608136" y="1163638"/>
              <a:ext cx="884233" cy="887416"/>
              <a:chOff x="1608136" y="1163638"/>
              <a:chExt cx="884233" cy="887416"/>
            </a:xfrm>
          </p:grpSpPr>
          <p:grpSp>
            <p:nvGrpSpPr>
              <p:cNvPr id="7" name="组合 72"/>
              <p:cNvGrpSpPr/>
              <p:nvPr/>
            </p:nvGrpSpPr>
            <p:grpSpPr>
              <a:xfrm>
                <a:off x="1608136" y="1163638"/>
                <a:ext cx="884233" cy="887416"/>
                <a:chOff x="1608136" y="1163638"/>
                <a:chExt cx="884233" cy="887416"/>
              </a:xfrm>
            </p:grpSpPr>
            <p:grpSp>
              <p:nvGrpSpPr>
                <p:cNvPr id="8" name="组合 84"/>
                <p:cNvGrpSpPr/>
                <p:nvPr/>
              </p:nvGrpSpPr>
              <p:grpSpPr>
                <a:xfrm>
                  <a:off x="1608136" y="1163638"/>
                  <a:ext cx="884233" cy="887416"/>
                  <a:chOff x="1608136" y="1163638"/>
                  <a:chExt cx="884233" cy="887416"/>
                </a:xfrm>
              </p:grpSpPr>
              <p:pic>
                <p:nvPicPr>
                  <p:cNvPr id="9" name="Picture 17" descr="circuler_1"/>
                  <p:cNvPicPr>
                    <a:picLocks noChangeAspect="1"/>
                  </p:cNvPicPr>
                  <p:nvPr/>
                </p:nvPicPr>
                <p:blipFill>
                  <a:blip r:embed="rId5" cstate="print"/>
                  <a:srcRect/>
                  <a:stretch>
                    <a:fillRect/>
                  </a:stretch>
                </p:blipFill>
                <p:spPr>
                  <a:xfrm>
                    <a:off x="1608136" y="1163638"/>
                    <a:ext cx="884233" cy="884800"/>
                  </a:xfrm>
                  <a:prstGeom prst="rect">
                    <a:avLst/>
                  </a:prstGeom>
                  <a:noFill/>
                  <a:ln>
                    <a:noFill/>
                  </a:ln>
                </p:spPr>
              </p:pic>
              <p:sp>
                <p:nvSpPr>
                  <p:cNvPr id="10"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11" name="Picture 19" descr="Picture2"/>
                <p:cNvPicPr>
                  <a:picLocks noChangeAspect="1"/>
                </p:cNvPicPr>
                <p:nvPr/>
              </p:nvPicPr>
              <p:blipFill>
                <a:blip r:embed="rId6" cstate="print"/>
                <a:srcRect/>
                <a:stretch>
                  <a:fillRect/>
                </a:stretch>
              </p:blipFill>
              <p:spPr>
                <a:xfrm>
                  <a:off x="1701058" y="1179228"/>
                  <a:ext cx="698391" cy="313511"/>
                </a:xfrm>
                <a:prstGeom prst="rect">
                  <a:avLst/>
                </a:prstGeom>
                <a:noFill/>
                <a:ln>
                  <a:noFill/>
                </a:ln>
              </p:spPr>
            </p:pic>
          </p:grpSp>
          <p:grpSp>
            <p:nvGrpSpPr>
              <p:cNvPr id="12" name="Group 20"/>
              <p:cNvGrpSpPr/>
              <p:nvPr/>
            </p:nvGrpSpPr>
            <p:grpSpPr>
              <a:xfrm>
                <a:off x="1668020" y="1861340"/>
                <a:ext cx="763626" cy="151994"/>
                <a:chOff x="1668020" y="1861340"/>
                <a:chExt cx="763626" cy="151994"/>
              </a:xfrm>
            </p:grpSpPr>
            <p:grpSp>
              <p:nvGrpSpPr>
                <p:cNvPr id="13" name="Group 21"/>
                <p:cNvGrpSpPr/>
                <p:nvPr/>
              </p:nvGrpSpPr>
              <p:grpSpPr>
                <a:xfrm>
                  <a:off x="1804038" y="1861340"/>
                  <a:ext cx="627608" cy="151618"/>
                  <a:chOff x="1804038" y="1861340"/>
                  <a:chExt cx="627608" cy="151618"/>
                </a:xfrm>
              </p:grpSpPr>
              <p:sp>
                <p:nvSpPr>
                  <p:cNvPr id="14"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8" name="Group 26"/>
                <p:cNvGrpSpPr/>
                <p:nvPr/>
              </p:nvGrpSpPr>
              <p:grpSpPr>
                <a:xfrm>
                  <a:off x="1668020" y="1870984"/>
                  <a:ext cx="629611" cy="142350"/>
                  <a:chOff x="1668020" y="1870984"/>
                  <a:chExt cx="629611" cy="142350"/>
                </a:xfrm>
              </p:grpSpPr>
              <p:sp>
                <p:nvSpPr>
                  <p:cNvPr id="19"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1"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2"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3" name="矩形 31"/>
            <p:cNvSpPr/>
            <p:nvPr/>
          </p:nvSpPr>
          <p:spPr>
            <a:xfrm>
              <a:off x="1762121" y="1289047"/>
              <a:ext cx="542925" cy="541333"/>
            </a:xfrm>
            <a:prstGeom prst="rect">
              <a:avLst/>
            </a:prstGeom>
            <a:blipFill>
              <a:blip r:embed="rId7" r:link="rId8"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4" name="TextBox 48"/>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5" name="TextBox 49"/>
          <p:cNvSpPr txBox="1"/>
          <p:nvPr/>
        </p:nvSpPr>
        <p:spPr>
          <a:xfrm>
            <a:off x="3300417" y="2144716"/>
            <a:ext cx="4849813" cy="10826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关于严格执行改进工作作风、密切联系群众的八项规定。</a:t>
            </a:r>
            <a:endParaRPr lang="en-US" sz="2800" b="1" i="0" u="none" strike="noStrike" kern="1200" cap="none" spc="0" baseline="0">
              <a:solidFill>
                <a:srgbClr val="C00000"/>
              </a:solidFill>
              <a:uFillTx/>
              <a:latin typeface="微软雅黑" pitchFamily="34"/>
              <a:ea typeface="微软雅黑" pitchFamily="34"/>
            </a:endParaRPr>
          </a:p>
        </p:txBody>
      </p:sp>
      <p:grpSp>
        <p:nvGrpSpPr>
          <p:cNvPr id="26" name="组合 3"/>
          <p:cNvGrpSpPr/>
          <p:nvPr/>
        </p:nvGrpSpPr>
        <p:grpSpPr>
          <a:xfrm>
            <a:off x="1671642" y="2144715"/>
            <a:ext cx="1527175" cy="590547"/>
            <a:chOff x="1671642" y="2144715"/>
            <a:chExt cx="1527175" cy="590547"/>
          </a:xfrm>
        </p:grpSpPr>
        <p:sp>
          <p:nvSpPr>
            <p:cNvPr id="27" name="对角圆角矩形 51"/>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五角星 52"/>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TextBox 53"/>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第三</a:t>
              </a:r>
              <a:endParaRPr lang="en-US" sz="1600" b="1" i="0" u="none" strike="noStrike" kern="0" cap="all" spc="0" baseline="0">
                <a:solidFill>
                  <a:srgbClr val="FFFF00"/>
                </a:solidFill>
                <a:uFillTx/>
                <a:latin typeface="微软雅黑" pitchFamily="34"/>
                <a:ea typeface="微软雅黑" pitchFamily="3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00" fill="hold"/>
                                        <p:tgtEl>
                                          <p:spTgt spid="26"/>
                                        </p:tgtEl>
                                        <p:attrNameLst>
                                          <p:attrName>ppt_w</p:attrName>
                                        </p:attrNameLst>
                                      </p:cBhvr>
                                      <p:tavLst>
                                        <p:tav tm="0">
                                          <p:val>
                                            <p:strVal val="0"/>
                                          </p:val>
                                        </p:tav>
                                        <p:tav tm="100000">
                                          <p:val>
                                            <p:strVal val="#ppt_w"/>
                                          </p:val>
                                        </p:tav>
                                      </p:tavLst>
                                    </p:anim>
                                    <p:anim calcmode="lin" valueType="num">
                                      <p:cBhvr>
                                        <p:cTn id="18" dur="200" fill="hold"/>
                                        <p:tgtEl>
                                          <p:spTgt spid="26"/>
                                        </p:tgtEl>
                                        <p:attrNameLst>
                                          <p:attrName>ppt_h</p:attrName>
                                        </p:attrNameLst>
                                      </p:cBhvr>
                                      <p:tavLst>
                                        <p:tav tm="0">
                                          <p:val>
                                            <p:strVal val="0"/>
                                          </p:val>
                                        </p:tav>
                                        <p:tav tm="100000">
                                          <p:val>
                                            <p:strVal val="#ppt_h"/>
                                          </p:val>
                                        </p:tav>
                                      </p:tavLst>
                                    </p:anim>
                                    <p:animEffect transition="in" filter="fade">
                                      <p:cBhvr>
                                        <p:cTn id="19" dur="200"/>
                                        <p:tgtEl>
                                          <p:spTgt spid="26"/>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750" fill="hold"/>
                                        <p:tgtEl>
                                          <p:spTgt spid="25"/>
                                        </p:tgtEl>
                                        <p:attrNameLst>
                                          <p:attrName>ppt_x</p:attrName>
                                        </p:attrNameLst>
                                      </p:cBhvr>
                                      <p:tavLst>
                                        <p:tav tm="0">
                                          <p:val>
                                            <p:strVal val="1+#ppt_w/2"/>
                                          </p:val>
                                        </p:tav>
                                        <p:tav tm="100000">
                                          <p:val>
                                            <p:strVal val="#ppt_x"/>
                                          </p:val>
                                        </p:tav>
                                      </p:tavLst>
                                    </p:anim>
                                    <p:anim calcmode="lin" valueType="num">
                                      <p:cBhvr>
                                        <p:cTn id="24" dur="75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43"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
                                        <p:tgtEl>
                                          <p:spTgt spid="4"/>
                                        </p:tgtEl>
                                      </p:cBhvr>
                                    </p:animEffect>
                                    <p:anim calcmode="lin" valueType="num">
                                      <p:cBhvr>
                                        <p:cTn id="29" dur="400" fill="hold"/>
                                        <p:tgtEl>
                                          <p:spTgt spid="4"/>
                                        </p:tgtEl>
                                        <p:attrNameLst>
                                          <p:attrName>ppt_x</p:attrName>
                                        </p:attrNameLst>
                                      </p:cBhvr>
                                      <p:tavLst>
                                        <p:tav tm="0">
                                          <p:val>
                                            <p:strVal val="#ppt_x"/>
                                          </p:val>
                                        </p:tav>
                                        <p:tav tm="100000">
                                          <p:val>
                                            <p:strVal val="#ppt_x"/>
                                          </p:val>
                                        </p:tav>
                                      </p:tavLst>
                                    </p:anim>
                                    <p:anim calcmode="lin" valueType="num">
                                      <p:cBhvr>
                                        <p:cTn id="30" dur="400" fill="hold"/>
                                        <p:tgtEl>
                                          <p:spTgt spid="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3" fill="hold">
                            <p:stCondLst>
                              <p:cond delay="355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50"/>
                            </p:stCondLst>
                            <p:childTnLst>
                              <p:par>
                                <p:cTn id="39" presetID="2" presetClass="entr" presetSubtype="2"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ppt_x</p:attrName>
                                        </p:attrNameLst>
                                      </p:cBhvr>
                                      <p:tavLst>
                                        <p:tav tm="0">
                                          <p:val>
                                            <p:strVal val="1+#ppt_w/2"/>
                                          </p:val>
                                        </p:tav>
                                        <p:tav tm="100000">
                                          <p:val>
                                            <p:strVal val="#ppt_x"/>
                                          </p:val>
                                        </p:tav>
                                      </p:tavLst>
                                    </p:anim>
                                    <p:anim calcmode="lin" valueType="num">
                                      <p:cBhvr>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圆角矩形 33"/>
          <p:cNvSpPr/>
          <p:nvPr/>
        </p:nvSpPr>
        <p:spPr>
          <a:xfrm>
            <a:off x="552453" y="3752853"/>
            <a:ext cx="11090272" cy="28447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BCBCBC"/>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 name="Rectangle 1"/>
          <p:cNvSpPr/>
          <p:nvPr/>
        </p:nvSpPr>
        <p:spPr>
          <a:xfrm>
            <a:off x="841376" y="4230691"/>
            <a:ext cx="10440984" cy="2124078"/>
          </a:xfrm>
          <a:prstGeom prst="rect">
            <a:avLst/>
          </a:prstGeom>
          <a:noFill/>
          <a:ln>
            <a:noFill/>
            <a:prstDash val="solid"/>
          </a:ln>
          <a:effectLst>
            <a:outerShdw dist="17962" dir="2700000" algn="tl">
              <a:srgbClr val="2F4D71"/>
            </a:outerShdw>
          </a:effectLst>
        </p:spPr>
        <p:txBody>
          <a:bodyPr vert="horz" wrap="square" lIns="91440" tIns="45720" rIns="91440" bIns="45720" anchor="ctr" anchorCtr="0" compatLnSpc="1">
            <a:spAutoFit/>
          </a:bodyPr>
          <a:lstStyle/>
          <a:p>
            <a:pPr marL="285750" marR="0" lvl="0" indent="-285750" algn="l" defTabSz="914400" rtl="0" fontAlgn="auto" hangingPunct="1">
              <a:lnSpc>
                <a:spcPct val="100000"/>
              </a:lnSpc>
              <a:spcBef>
                <a:spcPts val="500"/>
              </a:spcBef>
              <a:spcAft>
                <a:spcPts val="0"/>
              </a:spcAft>
              <a:buClr>
                <a:srgbClr val="C00000"/>
              </a:buClr>
              <a:buSzPct val="78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隐性与显性的区别：</a:t>
            </a:r>
            <a:r>
              <a:rPr lang="zh-CN" sz="2000" b="0" i="0" u="none" strike="noStrike" kern="1200" cap="none" spc="0" baseline="0">
                <a:solidFill>
                  <a:srgbClr val="C00000"/>
                </a:solidFill>
                <a:uFillTx/>
                <a:latin typeface="微软雅黑" pitchFamily="34"/>
                <a:ea typeface="微软雅黑" pitchFamily="34"/>
              </a:rPr>
              <a:t>四风问题是显性的，而党内腐败问题、腐败现象具有隐蔽性。</a:t>
            </a:r>
          </a:p>
          <a:p>
            <a:pPr marL="285750" marR="0" lvl="0" indent="-285750" algn="l" defTabSz="914400" rtl="0" fontAlgn="auto" hangingPunct="1">
              <a:lnSpc>
                <a:spcPct val="100000"/>
              </a:lnSpc>
              <a:spcBef>
                <a:spcPts val="500"/>
              </a:spcBef>
              <a:spcAft>
                <a:spcPts val="0"/>
              </a:spcAft>
              <a:buClr>
                <a:srgbClr val="C00000"/>
              </a:buClr>
              <a:buSzPct val="78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多与少的区别：</a:t>
            </a:r>
            <a:r>
              <a:rPr lang="zh-CN" sz="2000" b="0" i="0" u="none" strike="noStrike" kern="1200" cap="none" spc="0" baseline="0">
                <a:solidFill>
                  <a:srgbClr val="C00000"/>
                </a:solidFill>
                <a:uFillTx/>
                <a:latin typeface="微软雅黑" pitchFamily="34"/>
                <a:ea typeface="微软雅黑" pitchFamily="34"/>
              </a:rPr>
              <a:t>腐败分子是少数，而作风问题面广、量大，随处可见。</a:t>
            </a:r>
          </a:p>
          <a:p>
            <a:pPr marL="285750" marR="0" lvl="0" indent="-285750" algn="l" defTabSz="914400" rtl="0" fontAlgn="auto" hangingPunct="1">
              <a:lnSpc>
                <a:spcPct val="100000"/>
              </a:lnSpc>
              <a:spcBef>
                <a:spcPts val="500"/>
              </a:spcBef>
              <a:spcAft>
                <a:spcPts val="0"/>
              </a:spcAft>
              <a:buClr>
                <a:srgbClr val="C00000"/>
              </a:buClr>
              <a:buSzPct val="78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稳定性与突发性的区别：</a:t>
            </a:r>
            <a:r>
              <a:rPr lang="zh-CN" sz="2000" b="0" i="0" u="none" strike="noStrike" kern="1200" cap="none" spc="0" baseline="0">
                <a:solidFill>
                  <a:srgbClr val="C00000"/>
                </a:solidFill>
                <a:uFillTx/>
                <a:latin typeface="微软雅黑" pitchFamily="34"/>
                <a:ea typeface="微软雅黑" pitchFamily="34"/>
              </a:rPr>
              <a:t>腐败案件查处具有突发性、偶发性，作风问题具有稳定性、顽固性，且高发易发。</a:t>
            </a:r>
          </a:p>
          <a:p>
            <a:pPr marL="285750" marR="0" lvl="0" indent="-285750" algn="l" defTabSz="914400" rtl="0" fontAlgn="auto" hangingPunct="1">
              <a:lnSpc>
                <a:spcPct val="100000"/>
              </a:lnSpc>
              <a:spcBef>
                <a:spcPts val="500"/>
              </a:spcBef>
              <a:spcAft>
                <a:spcPts val="0"/>
              </a:spcAft>
              <a:buClr>
                <a:srgbClr val="C00000"/>
              </a:buClr>
              <a:buSzPct val="78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远与的的区别：</a:t>
            </a:r>
            <a:r>
              <a:rPr lang="zh-CN" sz="2000" b="0" i="0" u="none" strike="noStrike" kern="1200" cap="none" spc="0" baseline="0">
                <a:solidFill>
                  <a:srgbClr val="C00000"/>
                </a:solidFill>
                <a:uFillTx/>
                <a:latin typeface="微软雅黑" pitchFamily="34"/>
                <a:ea typeface="微软雅黑" pitchFamily="34"/>
              </a:rPr>
              <a:t>查处腐败，处理腐败分子，老百姓觉得远，但干部作风问题就随时发生在老百姓眼皮底下，离他们很近，每天都在感受。</a:t>
            </a:r>
          </a:p>
        </p:txBody>
      </p:sp>
      <p:grpSp>
        <p:nvGrpSpPr>
          <p:cNvPr id="4" name="组合 3"/>
          <p:cNvGrpSpPr/>
          <p:nvPr/>
        </p:nvGrpSpPr>
        <p:grpSpPr>
          <a:xfrm>
            <a:off x="1608136" y="1163638"/>
            <a:ext cx="884233" cy="887416"/>
            <a:chOff x="1608136" y="1163638"/>
            <a:chExt cx="884233" cy="887416"/>
          </a:xfrm>
        </p:grpSpPr>
        <p:grpSp>
          <p:nvGrpSpPr>
            <p:cNvPr id="5" name="组合 71"/>
            <p:cNvGrpSpPr/>
            <p:nvPr/>
          </p:nvGrpSpPr>
          <p:grpSpPr>
            <a:xfrm>
              <a:off x="1608136" y="1163638"/>
              <a:ext cx="884233" cy="887416"/>
              <a:chOff x="1608136" y="1163638"/>
              <a:chExt cx="884233" cy="887416"/>
            </a:xfrm>
          </p:grpSpPr>
          <p:grpSp>
            <p:nvGrpSpPr>
              <p:cNvPr id="6" name="组合 72"/>
              <p:cNvGrpSpPr/>
              <p:nvPr/>
            </p:nvGrpSpPr>
            <p:grpSpPr>
              <a:xfrm>
                <a:off x="1608136" y="1163638"/>
                <a:ext cx="884233" cy="887416"/>
                <a:chOff x="1608136" y="1163638"/>
                <a:chExt cx="884233" cy="887416"/>
              </a:xfrm>
            </p:grpSpPr>
            <p:grpSp>
              <p:nvGrpSpPr>
                <p:cNvPr id="7" name="组合 84"/>
                <p:cNvGrpSpPr/>
                <p:nvPr/>
              </p:nvGrpSpPr>
              <p:grpSpPr>
                <a:xfrm>
                  <a:off x="1608136" y="1163638"/>
                  <a:ext cx="884233" cy="887416"/>
                  <a:chOff x="1608136" y="1163638"/>
                  <a:chExt cx="884233" cy="887416"/>
                </a:xfrm>
              </p:grpSpPr>
              <p:pic>
                <p:nvPicPr>
                  <p:cNvPr id="8"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9"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10"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11" name="Group 20"/>
              <p:cNvGrpSpPr/>
              <p:nvPr/>
            </p:nvGrpSpPr>
            <p:grpSpPr>
              <a:xfrm>
                <a:off x="1668020" y="1861340"/>
                <a:ext cx="763626" cy="151994"/>
                <a:chOff x="1668020" y="1861340"/>
                <a:chExt cx="763626" cy="151994"/>
              </a:xfrm>
            </p:grpSpPr>
            <p:grpSp>
              <p:nvGrpSpPr>
                <p:cNvPr id="12" name="Group 21"/>
                <p:cNvGrpSpPr/>
                <p:nvPr/>
              </p:nvGrpSpPr>
              <p:grpSpPr>
                <a:xfrm>
                  <a:off x="1804038" y="1861340"/>
                  <a:ext cx="627608" cy="151618"/>
                  <a:chOff x="1804038" y="1861340"/>
                  <a:chExt cx="627608" cy="151618"/>
                </a:xfrm>
              </p:grpSpPr>
              <p:sp>
                <p:nvSpPr>
                  <p:cNvPr id="13"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7" name="Group 26"/>
                <p:cNvGrpSpPr/>
                <p:nvPr/>
              </p:nvGrpSpPr>
              <p:grpSpPr>
                <a:xfrm>
                  <a:off x="1668020" y="1870984"/>
                  <a:ext cx="629611" cy="142350"/>
                  <a:chOff x="1668020" y="1870984"/>
                  <a:chExt cx="629611" cy="142350"/>
                </a:xfrm>
              </p:grpSpPr>
              <p:sp>
                <p:nvSpPr>
                  <p:cNvPr id="18"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1"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2" name="矩形 6"/>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3" name="TextBox 23"/>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4" name="TextBox 24"/>
          <p:cNvSpPr txBox="1"/>
          <p:nvPr/>
        </p:nvSpPr>
        <p:spPr>
          <a:xfrm>
            <a:off x="3300417" y="2144716"/>
            <a:ext cx="4849813" cy="10826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关于严格执行改进工作作风、密切联系群众的八项规定。</a:t>
            </a:r>
            <a:endParaRPr lang="en-US" sz="2800" b="1" i="0" u="none" strike="noStrike" kern="1200" cap="none" spc="0" baseline="0">
              <a:solidFill>
                <a:srgbClr val="C00000"/>
              </a:solidFill>
              <a:uFillTx/>
              <a:latin typeface="微软雅黑" pitchFamily="34"/>
              <a:ea typeface="微软雅黑" pitchFamily="34"/>
            </a:endParaRPr>
          </a:p>
        </p:txBody>
      </p:sp>
      <p:grpSp>
        <p:nvGrpSpPr>
          <p:cNvPr id="25" name="组合 3"/>
          <p:cNvGrpSpPr/>
          <p:nvPr/>
        </p:nvGrpSpPr>
        <p:grpSpPr>
          <a:xfrm>
            <a:off x="1671642" y="2144715"/>
            <a:ext cx="1527175" cy="590547"/>
            <a:chOff x="1671642" y="2144715"/>
            <a:chExt cx="1527175" cy="590547"/>
          </a:xfrm>
        </p:grpSpPr>
        <p:sp>
          <p:nvSpPr>
            <p:cNvPr id="26" name="对角圆角矩形 26"/>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7" name="五角星 27"/>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TextBox 28"/>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第三</a:t>
              </a:r>
              <a:endParaRPr lang="en-US" sz="1600" b="1" i="0" u="none" strike="noStrike" kern="0" cap="all" spc="0" baseline="0">
                <a:solidFill>
                  <a:srgbClr val="FFFF00"/>
                </a:solidFill>
                <a:uFillTx/>
                <a:latin typeface="微软雅黑" pitchFamily="34"/>
                <a:ea typeface="微软雅黑" pitchFamily="34"/>
              </a:endParaRPr>
            </a:p>
          </p:txBody>
        </p:sp>
      </p:grpSp>
      <p:grpSp>
        <p:nvGrpSpPr>
          <p:cNvPr id="29" name="组合 65"/>
          <p:cNvGrpSpPr/>
          <p:nvPr/>
        </p:nvGrpSpPr>
        <p:grpSpPr>
          <a:xfrm>
            <a:off x="949320" y="3465511"/>
            <a:ext cx="7308854" cy="558799"/>
            <a:chOff x="949320" y="3465511"/>
            <a:chExt cx="7308854" cy="558799"/>
          </a:xfrm>
        </p:grpSpPr>
        <p:sp>
          <p:nvSpPr>
            <p:cNvPr id="30" name="梯形 31"/>
            <p:cNvSpPr/>
            <p:nvPr/>
          </p:nvSpPr>
          <p:spPr>
            <a:xfrm flipV="1">
              <a:off x="949320" y="3465511"/>
              <a:ext cx="7308854" cy="530223"/>
            </a:xfrm>
            <a:custGeom>
              <a:avLst>
                <a:gd name="f8" fmla="val 45372"/>
              </a:avLst>
              <a:gdLst>
                <a:gd name="f1" fmla="val 10800000"/>
                <a:gd name="f2" fmla="val 5400000"/>
                <a:gd name="f3" fmla="val 180"/>
                <a:gd name="f4" fmla="val w"/>
                <a:gd name="f5" fmla="val h"/>
                <a:gd name="f6" fmla="val ss"/>
                <a:gd name="f7" fmla="val 0"/>
                <a:gd name="f8" fmla="val 45372"/>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gradFill>
              <a:gsLst>
                <a:gs pos="0">
                  <a:srgbClr val="FF3300"/>
                </a:gs>
                <a:gs pos="100000">
                  <a:srgbClr val="C000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1" name="TextBox 67"/>
            <p:cNvSpPr txBox="1"/>
            <p:nvPr/>
          </p:nvSpPr>
          <p:spPr>
            <a:xfrm>
              <a:off x="1345292" y="3500999"/>
              <a:ext cx="6516910" cy="52331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FFFF00"/>
                  </a:solidFill>
                  <a:uFillTx/>
                  <a:latin typeface="微软雅黑" pitchFamily="34"/>
                  <a:ea typeface="微软雅黑" pitchFamily="34"/>
                </a:rPr>
                <a:t>作风问题与腐败问题的区别</a:t>
              </a:r>
            </a:p>
          </p:txBody>
        </p:sp>
      </p:grpSp>
      <p:pic>
        <p:nvPicPr>
          <p:cNvPr id="32" name="Picture 3"/>
          <p:cNvPicPr>
            <a:picLocks noChangeAspect="1"/>
          </p:cNvPicPr>
          <p:nvPr/>
        </p:nvPicPr>
        <p:blipFill>
          <a:blip r:embed="rId6" cstate="print"/>
          <a:srcRect/>
          <a:stretch>
            <a:fillRect/>
          </a:stretch>
        </p:blipFill>
        <p:spPr>
          <a:xfrm>
            <a:off x="8473854" y="1232757"/>
            <a:ext cx="3240359" cy="2154500"/>
          </a:xfrm>
          <a:prstGeom prst="rect">
            <a:avLst/>
          </a:prstGeom>
          <a:noFill/>
          <a:ln w="88897">
            <a:solidFill>
              <a:srgbClr val="FFFFFF"/>
            </a:solidFill>
            <a:prstDash val="solid"/>
            <a:miter/>
          </a:ln>
          <a:effectLst>
            <a:outerShdw dir="16200000" algn="tl">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1+#ppt_w/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200" fill="hold"/>
                                        <p:tgtEl>
                                          <p:spTgt spid="25"/>
                                        </p:tgtEl>
                                        <p:attrNameLst>
                                          <p:attrName>ppt_w</p:attrName>
                                        </p:attrNameLst>
                                      </p:cBhvr>
                                      <p:tavLst>
                                        <p:tav tm="0">
                                          <p:val>
                                            <p:strVal val="0"/>
                                          </p:val>
                                        </p:tav>
                                        <p:tav tm="100000">
                                          <p:val>
                                            <p:strVal val="#ppt_w"/>
                                          </p:val>
                                        </p:tav>
                                      </p:tavLst>
                                    </p:anim>
                                    <p:anim calcmode="lin" valueType="num">
                                      <p:cBhvr>
                                        <p:cTn id="18" dur="200" fill="hold"/>
                                        <p:tgtEl>
                                          <p:spTgt spid="25"/>
                                        </p:tgtEl>
                                        <p:attrNameLst>
                                          <p:attrName>ppt_h</p:attrName>
                                        </p:attrNameLst>
                                      </p:cBhvr>
                                      <p:tavLst>
                                        <p:tav tm="0">
                                          <p:val>
                                            <p:strVal val="0"/>
                                          </p:val>
                                        </p:tav>
                                        <p:tav tm="100000">
                                          <p:val>
                                            <p:strVal val="#ppt_h"/>
                                          </p:val>
                                        </p:tav>
                                      </p:tavLst>
                                    </p:anim>
                                    <p:animEffect transition="in" filter="fade">
                                      <p:cBhvr>
                                        <p:cTn id="19" dur="200"/>
                                        <p:tgtEl>
                                          <p:spTgt spid="25"/>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ppt_x</p:attrName>
                                        </p:attrNameLst>
                                      </p:cBhvr>
                                      <p:tavLst>
                                        <p:tav tm="0">
                                          <p:val>
                                            <p:strVal val="1+#ppt_w/2"/>
                                          </p:val>
                                        </p:tav>
                                        <p:tav tm="100000">
                                          <p:val>
                                            <p:strVal val="#ppt_x"/>
                                          </p:val>
                                        </p:tav>
                                      </p:tavLst>
                                    </p:anim>
                                    <p:anim calcmode="lin" valueType="num">
                                      <p:cBhvr>
                                        <p:cTn id="24" dur="75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42"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550"/>
                            </p:stCondLst>
                            <p:childTnLst>
                              <p:par>
                                <p:cTn id="32" presetID="22" presetClass="entr" presetSubtype="1"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par>
                          <p:cTn id="38" fill="hold">
                            <p:stCondLst>
                              <p:cond delay="4050"/>
                            </p:stCondLst>
                            <p:childTnLst>
                              <p:par>
                                <p:cTn id="39" presetID="10" presetClass="entr" presetSubtype="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grpSp>
        <p:nvGrpSpPr>
          <p:cNvPr id="2" name="组合 3"/>
          <p:cNvGrpSpPr/>
          <p:nvPr/>
        </p:nvGrpSpPr>
        <p:grpSpPr>
          <a:xfrm>
            <a:off x="1608136" y="1163638"/>
            <a:ext cx="884233" cy="887416"/>
            <a:chOff x="1608136" y="1163638"/>
            <a:chExt cx="884233" cy="887416"/>
          </a:xfrm>
        </p:grpSpPr>
        <p:grpSp>
          <p:nvGrpSpPr>
            <p:cNvPr id="3" name="组合 71"/>
            <p:cNvGrpSpPr/>
            <p:nvPr/>
          </p:nvGrpSpPr>
          <p:grpSpPr>
            <a:xfrm>
              <a:off x="1608136" y="1163638"/>
              <a:ext cx="884233" cy="887416"/>
              <a:chOff x="1608136" y="1163638"/>
              <a:chExt cx="884233" cy="887416"/>
            </a:xfrm>
          </p:grpSpPr>
          <p:grpSp>
            <p:nvGrpSpPr>
              <p:cNvPr id="4" name="组合 72"/>
              <p:cNvGrpSpPr/>
              <p:nvPr/>
            </p:nvGrpSpPr>
            <p:grpSpPr>
              <a:xfrm>
                <a:off x="1608136" y="1163638"/>
                <a:ext cx="884233" cy="887416"/>
                <a:chOff x="1608136" y="1163638"/>
                <a:chExt cx="884233" cy="887416"/>
              </a:xfrm>
            </p:grpSpPr>
            <p:grpSp>
              <p:nvGrpSpPr>
                <p:cNvPr id="5" name="组合 84"/>
                <p:cNvGrpSpPr/>
                <p:nvPr/>
              </p:nvGrpSpPr>
              <p:grpSpPr>
                <a:xfrm>
                  <a:off x="1608136" y="1163638"/>
                  <a:ext cx="884233" cy="887416"/>
                  <a:chOff x="1608136" y="1163638"/>
                  <a:chExt cx="884233" cy="887416"/>
                </a:xfrm>
              </p:grpSpPr>
              <p:pic>
                <p:nvPicPr>
                  <p:cNvPr id="6"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7"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8"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9" name="Group 20"/>
              <p:cNvGrpSpPr/>
              <p:nvPr/>
            </p:nvGrpSpPr>
            <p:grpSpPr>
              <a:xfrm>
                <a:off x="1668020" y="1861340"/>
                <a:ext cx="763626" cy="151994"/>
                <a:chOff x="1668020" y="1861340"/>
                <a:chExt cx="763626" cy="151994"/>
              </a:xfrm>
            </p:grpSpPr>
            <p:grpSp>
              <p:nvGrpSpPr>
                <p:cNvPr id="10" name="Group 21"/>
                <p:cNvGrpSpPr/>
                <p:nvPr/>
              </p:nvGrpSpPr>
              <p:grpSpPr>
                <a:xfrm>
                  <a:off x="1804038" y="1861340"/>
                  <a:ext cx="627608" cy="151618"/>
                  <a:chOff x="1804038" y="1861340"/>
                  <a:chExt cx="627608" cy="151618"/>
                </a:xfrm>
              </p:grpSpPr>
              <p:sp>
                <p:nvSpPr>
                  <p:cNvPr id="11"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2"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5" name="Group 26"/>
                <p:cNvGrpSpPr/>
                <p:nvPr/>
              </p:nvGrpSpPr>
              <p:grpSpPr>
                <a:xfrm>
                  <a:off x="1668020" y="1870984"/>
                  <a:ext cx="629611" cy="142350"/>
                  <a:chOff x="1668020" y="1870984"/>
                  <a:chExt cx="629611" cy="142350"/>
                </a:xfrm>
              </p:grpSpPr>
              <p:sp>
                <p:nvSpPr>
                  <p:cNvPr id="16"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0" name="矩形 6"/>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1" name="TextBox 23"/>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2" name="TextBox 24"/>
          <p:cNvSpPr txBox="1"/>
          <p:nvPr/>
        </p:nvSpPr>
        <p:spPr>
          <a:xfrm>
            <a:off x="3300417" y="2144716"/>
            <a:ext cx="4849813" cy="10826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关于严格执行改进工作作风、密切联系群众的八项规定。</a:t>
            </a:r>
            <a:endParaRPr lang="en-US" sz="2800" b="1" i="0" u="none" strike="noStrike" kern="1200" cap="none" spc="0" baseline="0">
              <a:solidFill>
                <a:srgbClr val="C00000"/>
              </a:solidFill>
              <a:uFillTx/>
              <a:latin typeface="微软雅黑" pitchFamily="34"/>
              <a:ea typeface="微软雅黑" pitchFamily="34"/>
            </a:endParaRPr>
          </a:p>
        </p:txBody>
      </p:sp>
      <p:grpSp>
        <p:nvGrpSpPr>
          <p:cNvPr id="23" name="组合 3"/>
          <p:cNvGrpSpPr/>
          <p:nvPr/>
        </p:nvGrpSpPr>
        <p:grpSpPr>
          <a:xfrm>
            <a:off x="1671642" y="2144715"/>
            <a:ext cx="1527175" cy="590547"/>
            <a:chOff x="1671642" y="2144715"/>
            <a:chExt cx="1527175" cy="590547"/>
          </a:xfrm>
        </p:grpSpPr>
        <p:sp>
          <p:nvSpPr>
            <p:cNvPr id="24" name="对角圆角矩形 26"/>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5" name="五角星 27"/>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TextBox 28"/>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第三</a:t>
              </a:r>
              <a:endParaRPr lang="en-US" sz="1600" b="1" i="0" u="none" strike="noStrike" kern="0" cap="all" spc="0" baseline="0">
                <a:solidFill>
                  <a:srgbClr val="FFFF00"/>
                </a:solidFill>
                <a:uFillTx/>
                <a:latin typeface="微软雅黑" pitchFamily="34"/>
                <a:ea typeface="微软雅黑" pitchFamily="34"/>
              </a:endParaRPr>
            </a:p>
          </p:txBody>
        </p:sp>
      </p:grpSp>
      <p:sp>
        <p:nvSpPr>
          <p:cNvPr id="27" name="圆角矩形 35"/>
          <p:cNvSpPr/>
          <p:nvPr/>
        </p:nvSpPr>
        <p:spPr>
          <a:xfrm>
            <a:off x="552453" y="3752853"/>
            <a:ext cx="8066086" cy="28447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BCBCBC"/>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Rectangle 1"/>
          <p:cNvSpPr/>
          <p:nvPr/>
        </p:nvSpPr>
        <p:spPr>
          <a:xfrm>
            <a:off x="841376" y="4414842"/>
            <a:ext cx="7127876" cy="1755776"/>
          </a:xfrm>
          <a:prstGeom prst="rect">
            <a:avLst/>
          </a:prstGeom>
          <a:noFill/>
          <a:ln>
            <a:noFill/>
            <a:prstDash val="solid"/>
          </a:ln>
          <a:effectLst>
            <a:outerShdw dist="17962" dir="2700000" algn="tl">
              <a:srgbClr val="2F4D71"/>
            </a:outerShdw>
          </a:effectLst>
        </p:spPr>
        <p:txBody>
          <a:bodyPr vert="horz" wrap="square" lIns="91440" tIns="45720" rIns="91440" bIns="45720" anchor="ctr" anchorCtr="0" compatLnSpc="1">
            <a:spAutoFit/>
          </a:bodyPr>
          <a:lstStyle/>
          <a:p>
            <a:pPr marL="0" marR="0" lvl="0" indent="406395" algn="l" defTabSz="914400" rtl="0" fontAlgn="auto" hangingPunct="0">
              <a:lnSpc>
                <a:spcPct val="150000"/>
              </a:lnSpc>
              <a:spcBef>
                <a:spcPts val="0"/>
              </a:spcBef>
              <a:spcAft>
                <a:spcPts val="0"/>
              </a:spcAft>
              <a:buNone/>
              <a:tabLst/>
              <a:defRPr sz="1800" b="0" i="0" u="none" strike="noStrike" kern="0" cap="none" spc="0" baseline="0">
                <a:solidFill>
                  <a:srgbClr val="000000"/>
                </a:solidFill>
                <a:uFillTx/>
              </a:defRPr>
            </a:pPr>
            <a:r>
              <a:rPr lang="zh-CN" sz="2400" b="0" i="0" u="none" strike="noStrike" kern="1200" cap="none" spc="0" baseline="0">
                <a:solidFill>
                  <a:srgbClr val="C00000"/>
                </a:solidFill>
                <a:uFillTx/>
                <a:latin typeface="微软雅黑" pitchFamily="34"/>
                <a:ea typeface="微软雅黑" pitchFamily="34"/>
              </a:rPr>
              <a:t>一是要以踏石留印、抓铁有痕的劲头抓下去。</a:t>
            </a:r>
          </a:p>
          <a:p>
            <a:pPr marL="0" marR="0" lvl="0" indent="406395" algn="l" defTabSz="914400" rtl="0" fontAlgn="auto" hangingPunct="0">
              <a:lnSpc>
                <a:spcPct val="150000"/>
              </a:lnSpc>
              <a:spcBef>
                <a:spcPts val="0"/>
              </a:spcBef>
              <a:spcAft>
                <a:spcPts val="0"/>
              </a:spcAft>
              <a:buNone/>
              <a:tabLst/>
              <a:defRPr sz="1800" b="0" i="0" u="none" strike="noStrike" kern="0" cap="none" spc="0" baseline="0">
                <a:solidFill>
                  <a:srgbClr val="000000"/>
                </a:solidFill>
                <a:uFillTx/>
              </a:defRPr>
            </a:pPr>
            <a:r>
              <a:rPr lang="zh-CN" sz="2400" b="0" i="0" u="none" strike="noStrike" kern="1200" cap="none" spc="0" baseline="0">
                <a:solidFill>
                  <a:srgbClr val="C00000"/>
                </a:solidFill>
                <a:uFillTx/>
                <a:latin typeface="微软雅黑" pitchFamily="34"/>
                <a:ea typeface="微软雅黑" pitchFamily="34"/>
              </a:rPr>
              <a:t>二是纪检监察机关要执好纪、问好责、把好关。</a:t>
            </a:r>
          </a:p>
          <a:p>
            <a:pPr marL="0" marR="0" lvl="0" indent="406395" algn="l" defTabSz="914400" rtl="0" fontAlgn="auto" hangingPunct="0">
              <a:lnSpc>
                <a:spcPct val="150000"/>
              </a:lnSpc>
              <a:spcBef>
                <a:spcPts val="0"/>
              </a:spcBef>
              <a:spcAft>
                <a:spcPts val="0"/>
              </a:spcAft>
              <a:buNone/>
              <a:tabLst/>
              <a:defRPr sz="1800" b="0" i="0" u="none" strike="noStrike" kern="0" cap="none" spc="0" baseline="0">
                <a:solidFill>
                  <a:srgbClr val="000000"/>
                </a:solidFill>
                <a:uFillTx/>
              </a:defRPr>
            </a:pPr>
            <a:r>
              <a:rPr lang="zh-CN" sz="2400" b="0" i="0" u="none" strike="noStrike" kern="1200" cap="none" spc="0" baseline="0">
                <a:solidFill>
                  <a:srgbClr val="C00000"/>
                </a:solidFill>
                <a:uFillTx/>
                <a:latin typeface="微软雅黑" pitchFamily="34"/>
                <a:ea typeface="微软雅黑" pitchFamily="34"/>
              </a:rPr>
              <a:t>三是要加强制度建设和源头治理。</a:t>
            </a:r>
          </a:p>
        </p:txBody>
      </p:sp>
      <p:grpSp>
        <p:nvGrpSpPr>
          <p:cNvPr id="29" name="组合 65"/>
          <p:cNvGrpSpPr/>
          <p:nvPr/>
        </p:nvGrpSpPr>
        <p:grpSpPr>
          <a:xfrm>
            <a:off x="949320" y="3465511"/>
            <a:ext cx="7308854" cy="989015"/>
            <a:chOff x="949320" y="3465511"/>
            <a:chExt cx="7308854" cy="989015"/>
          </a:xfrm>
        </p:grpSpPr>
        <p:sp>
          <p:nvSpPr>
            <p:cNvPr id="30" name="梯形 38"/>
            <p:cNvSpPr/>
            <p:nvPr/>
          </p:nvSpPr>
          <p:spPr>
            <a:xfrm flipV="1">
              <a:off x="949320" y="3465511"/>
              <a:ext cx="7308854" cy="530223"/>
            </a:xfrm>
            <a:custGeom>
              <a:avLst>
                <a:gd name="f8" fmla="val 45372"/>
              </a:avLst>
              <a:gdLst>
                <a:gd name="f1" fmla="val 10800000"/>
                <a:gd name="f2" fmla="val 5400000"/>
                <a:gd name="f3" fmla="val 180"/>
                <a:gd name="f4" fmla="val w"/>
                <a:gd name="f5" fmla="val h"/>
                <a:gd name="f6" fmla="val ss"/>
                <a:gd name="f7" fmla="val 0"/>
                <a:gd name="f8" fmla="val 45372"/>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gradFill>
              <a:gsLst>
                <a:gs pos="0">
                  <a:srgbClr val="FF3300"/>
                </a:gs>
                <a:gs pos="100000">
                  <a:srgbClr val="C000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1" name="TextBox 67"/>
            <p:cNvSpPr txBox="1"/>
            <p:nvPr/>
          </p:nvSpPr>
          <p:spPr>
            <a:xfrm>
              <a:off x="1345292" y="3500981"/>
              <a:ext cx="6516910" cy="95354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FFFF00"/>
                  </a:solidFill>
                  <a:uFillTx/>
                  <a:latin typeface="微软雅黑" pitchFamily="34"/>
                  <a:ea typeface="微软雅黑" pitchFamily="34"/>
                </a:rPr>
                <a:t>如何抓好八项规定的落实？</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a:solidFill>
                  <a:srgbClr val="FFFF00"/>
                </a:solidFill>
                <a:uFillTx/>
                <a:latin typeface="微软雅黑" pitchFamily="34"/>
                <a:ea typeface="微软雅黑" pitchFamily="34"/>
              </a:endParaRPr>
            </a:p>
          </p:txBody>
        </p:sp>
      </p:grpSp>
      <p:pic>
        <p:nvPicPr>
          <p:cNvPr id="32" name="Picture 3"/>
          <p:cNvPicPr>
            <a:picLocks noChangeAspect="1"/>
          </p:cNvPicPr>
          <p:nvPr/>
        </p:nvPicPr>
        <p:blipFill>
          <a:blip r:embed="rId6" cstate="print"/>
          <a:srcRect l="22374" r="21104"/>
          <a:stretch>
            <a:fillRect/>
          </a:stretch>
        </p:blipFill>
        <p:spPr>
          <a:xfrm>
            <a:off x="8509854" y="1484784"/>
            <a:ext cx="3123553" cy="4860538"/>
          </a:xfrm>
          <a:prstGeom prst="rect">
            <a:avLst/>
          </a:prstGeom>
          <a:solidFill>
            <a:srgbClr val="EDEDED"/>
          </a:solidFill>
          <a:ln w="190496">
            <a:solidFill>
              <a:srgbClr val="FFFFFF"/>
            </a:solidFill>
            <a:prstDash val="solid"/>
          </a:ln>
          <a:effectLst>
            <a:outerShdw dist="12701" dir="11399334" algn="tl">
              <a:srgbClr val="000000">
                <a:alpha val="3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1+#ppt_w/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00" fill="hold"/>
                                        <p:tgtEl>
                                          <p:spTgt spid="23"/>
                                        </p:tgtEl>
                                        <p:attrNameLst>
                                          <p:attrName>ppt_w</p:attrName>
                                        </p:attrNameLst>
                                      </p:cBhvr>
                                      <p:tavLst>
                                        <p:tav tm="0">
                                          <p:val>
                                            <p:strVal val="0"/>
                                          </p:val>
                                        </p:tav>
                                        <p:tav tm="100000">
                                          <p:val>
                                            <p:strVal val="#ppt_w"/>
                                          </p:val>
                                        </p:tav>
                                      </p:tavLst>
                                    </p:anim>
                                    <p:anim calcmode="lin" valueType="num">
                                      <p:cBhvr>
                                        <p:cTn id="18" dur="200" fill="hold"/>
                                        <p:tgtEl>
                                          <p:spTgt spid="23"/>
                                        </p:tgtEl>
                                        <p:attrNameLst>
                                          <p:attrName>ppt_h</p:attrName>
                                        </p:attrNameLst>
                                      </p:cBhvr>
                                      <p:tavLst>
                                        <p:tav tm="0">
                                          <p:val>
                                            <p:strVal val="0"/>
                                          </p:val>
                                        </p:tav>
                                        <p:tav tm="100000">
                                          <p:val>
                                            <p:strVal val="#ppt_h"/>
                                          </p:val>
                                        </p:tav>
                                      </p:tavLst>
                                    </p:anim>
                                    <p:animEffect transition="in" filter="fade">
                                      <p:cBhvr>
                                        <p:cTn id="19" dur="200"/>
                                        <p:tgtEl>
                                          <p:spTgt spid="23"/>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750" fill="hold"/>
                                        <p:tgtEl>
                                          <p:spTgt spid="22"/>
                                        </p:tgtEl>
                                        <p:attrNameLst>
                                          <p:attrName>ppt_x</p:attrName>
                                        </p:attrNameLst>
                                      </p:cBhvr>
                                      <p:tavLst>
                                        <p:tav tm="0">
                                          <p:val>
                                            <p:strVal val="1+#ppt_w/2"/>
                                          </p:val>
                                        </p:tav>
                                        <p:tav tm="100000">
                                          <p:val>
                                            <p:strVal val="#ppt_x"/>
                                          </p:val>
                                        </p:tav>
                                      </p:tavLst>
                                    </p:anim>
                                    <p:anim calcmode="lin" valueType="num">
                                      <p:cBhvr>
                                        <p:cTn id="24" dur="75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42"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55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550"/>
                            </p:stCondLst>
                            <p:childTnLst>
                              <p:par>
                                <p:cTn id="43" presetID="55" presetClass="entr" presetSubtype="0"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strVal val="#ppt_w*0.70"/>
                                          </p:val>
                                        </p:tav>
                                        <p:tav tm="100000">
                                          <p:val>
                                            <p:strVal val="#ppt_w"/>
                                          </p:val>
                                        </p:tav>
                                      </p:tavLst>
                                    </p:anim>
                                    <p:anim calcmode="lin" valueType="num">
                                      <p:cBhvr>
                                        <p:cTn id="46" dur="1000" fill="hold"/>
                                        <p:tgtEl>
                                          <p:spTgt spid="32"/>
                                        </p:tgtEl>
                                        <p:attrNameLst>
                                          <p:attrName>ppt_h</p:attrName>
                                        </p:attrNameLst>
                                      </p:cBhvr>
                                      <p:tavLst>
                                        <p:tav tm="0">
                                          <p:val>
                                            <p:strVal val="#ppt_h"/>
                                          </p:val>
                                        </p:tav>
                                        <p:tav tm="100000">
                                          <p:val>
                                            <p:strVal val="#ppt_h"/>
                                          </p:val>
                                        </p:tav>
                                      </p:tavLst>
                                    </p:anim>
                                    <p:animEffect transition="in" filter="fade">
                                      <p:cBhvr>
                                        <p:cTn id="4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圆角矩形 32"/>
          <p:cNvSpPr/>
          <p:nvPr/>
        </p:nvSpPr>
        <p:spPr>
          <a:xfrm>
            <a:off x="841376" y="3176589"/>
            <a:ext cx="6516691" cy="298926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BDBDBD"/>
              </a:gs>
              <a:gs pos="100000">
                <a:srgbClr val="F7F7F7"/>
              </a:gs>
            </a:gsLst>
            <a:lin ang="16200000"/>
          </a:gradFill>
          <a:ln>
            <a:noFill/>
            <a:prstDash val="solid"/>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nvGrpSpPr>
          <p:cNvPr id="3" name="组合 3"/>
          <p:cNvGrpSpPr/>
          <p:nvPr/>
        </p:nvGrpSpPr>
        <p:grpSpPr>
          <a:xfrm>
            <a:off x="1608136" y="1163638"/>
            <a:ext cx="884233" cy="887416"/>
            <a:chOff x="1608136" y="1163638"/>
            <a:chExt cx="884233" cy="887416"/>
          </a:xfrm>
        </p:grpSpPr>
        <p:grpSp>
          <p:nvGrpSpPr>
            <p:cNvPr id="4" name="组合 71"/>
            <p:cNvGrpSpPr/>
            <p:nvPr/>
          </p:nvGrpSpPr>
          <p:grpSpPr>
            <a:xfrm>
              <a:off x="1608136" y="1163638"/>
              <a:ext cx="884233" cy="887416"/>
              <a:chOff x="1608136" y="1163638"/>
              <a:chExt cx="884233" cy="887416"/>
            </a:xfrm>
          </p:grpSpPr>
          <p:grpSp>
            <p:nvGrpSpPr>
              <p:cNvPr id="5" name="组合 72"/>
              <p:cNvGrpSpPr/>
              <p:nvPr/>
            </p:nvGrpSpPr>
            <p:grpSpPr>
              <a:xfrm>
                <a:off x="1608136" y="1163638"/>
                <a:ext cx="884233" cy="887416"/>
                <a:chOff x="1608136" y="1163638"/>
                <a:chExt cx="884233" cy="887416"/>
              </a:xfrm>
            </p:grpSpPr>
            <p:grpSp>
              <p:nvGrpSpPr>
                <p:cNvPr id="6" name="组合 84"/>
                <p:cNvGrpSpPr/>
                <p:nvPr/>
              </p:nvGrpSpPr>
              <p:grpSpPr>
                <a:xfrm>
                  <a:off x="1608136" y="1163638"/>
                  <a:ext cx="884233" cy="887416"/>
                  <a:chOff x="1608136" y="1163638"/>
                  <a:chExt cx="884233" cy="887416"/>
                </a:xfrm>
              </p:grpSpPr>
              <p:pic>
                <p:nvPicPr>
                  <p:cNvPr id="7"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8"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10" name="Group 20"/>
              <p:cNvGrpSpPr/>
              <p:nvPr/>
            </p:nvGrpSpPr>
            <p:grpSpPr>
              <a:xfrm>
                <a:off x="1668020" y="1861340"/>
                <a:ext cx="763626" cy="151994"/>
                <a:chOff x="1668020" y="1861340"/>
                <a:chExt cx="763626" cy="151994"/>
              </a:xfrm>
            </p:grpSpPr>
            <p:grpSp>
              <p:nvGrpSpPr>
                <p:cNvPr id="11" name="Group 21"/>
                <p:cNvGrpSpPr/>
                <p:nvPr/>
              </p:nvGrpSpPr>
              <p:grpSpPr>
                <a:xfrm>
                  <a:off x="1804038" y="1861340"/>
                  <a:ext cx="627608" cy="151618"/>
                  <a:chOff x="1804038" y="1861340"/>
                  <a:chExt cx="627608" cy="151618"/>
                </a:xfrm>
              </p:grpSpPr>
              <p:sp>
                <p:nvSpPr>
                  <p:cNvPr id="12"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668020" y="1870984"/>
                  <a:ext cx="629611" cy="142350"/>
                  <a:chOff x="1668020" y="1870984"/>
                  <a:chExt cx="629611" cy="142350"/>
                </a:xfrm>
              </p:grpSpPr>
              <p:sp>
                <p:nvSpPr>
                  <p:cNvPr id="17"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5"/>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TextBox 22"/>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3" name="TextBox 23"/>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要坚持老虎苍蝇一起打。</a:t>
            </a:r>
            <a:endParaRPr lang="en-US" sz="2800" b="1" i="0" u="none" strike="noStrike" kern="1200" cap="none" spc="0" baseline="0">
              <a:solidFill>
                <a:srgbClr val="C00000"/>
              </a:solidFill>
              <a:uFillTx/>
              <a:latin typeface="微软雅黑" pitchFamily="34"/>
              <a:ea typeface="微软雅黑" pitchFamily="34"/>
            </a:endParaRPr>
          </a:p>
        </p:txBody>
      </p:sp>
      <p:grpSp>
        <p:nvGrpSpPr>
          <p:cNvPr id="24" name="组合 3"/>
          <p:cNvGrpSpPr/>
          <p:nvPr/>
        </p:nvGrpSpPr>
        <p:grpSpPr>
          <a:xfrm>
            <a:off x="1671642" y="2144715"/>
            <a:ext cx="1527175" cy="590547"/>
            <a:chOff x="1671642" y="2144715"/>
            <a:chExt cx="1527175" cy="590547"/>
          </a:xfrm>
        </p:grpSpPr>
        <p:sp>
          <p:nvSpPr>
            <p:cNvPr id="25" name="对角圆角矩形 25"/>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五角星 26"/>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7" name="TextBox 27"/>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第四</a:t>
              </a:r>
              <a:endParaRPr lang="en-US" sz="1600" b="1" i="0" u="none" strike="noStrike" kern="0" cap="all" spc="0" baseline="0">
                <a:solidFill>
                  <a:srgbClr val="FFFF00"/>
                </a:solidFill>
                <a:uFillTx/>
                <a:latin typeface="微软雅黑" pitchFamily="34"/>
                <a:ea typeface="微软雅黑" pitchFamily="34"/>
              </a:endParaRPr>
            </a:p>
          </p:txBody>
        </p:sp>
      </p:grpSp>
      <p:sp>
        <p:nvSpPr>
          <p:cNvPr id="28" name="矩形 30"/>
          <p:cNvSpPr/>
          <p:nvPr/>
        </p:nvSpPr>
        <p:spPr>
          <a:xfrm>
            <a:off x="1057275" y="3573466"/>
            <a:ext cx="5976939" cy="193833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C00000"/>
                </a:solidFill>
                <a:uFillTx/>
                <a:latin typeface="微软雅黑" pitchFamily="34"/>
                <a:ea typeface="微软雅黑" pitchFamily="34"/>
              </a:rPr>
              <a:t>       </a:t>
            </a:r>
            <a:r>
              <a:rPr lang="zh-CN" sz="2400" b="1" i="0" u="none" strike="noStrike" kern="1200" cap="none" spc="0" baseline="0">
                <a:solidFill>
                  <a:srgbClr val="C00000"/>
                </a:solidFill>
                <a:uFillTx/>
                <a:latin typeface="微软雅黑" pitchFamily="34"/>
                <a:ea typeface="微软雅黑" pitchFamily="34"/>
              </a:rPr>
              <a:t>习近平强调，</a:t>
            </a:r>
            <a:r>
              <a:rPr lang="zh-CN" sz="2400" b="0" i="0" u="none" strike="noStrike" kern="1200" cap="none" spc="0" baseline="0">
                <a:solidFill>
                  <a:srgbClr val="C00000"/>
                </a:solidFill>
                <a:uFillTx/>
                <a:latin typeface="微软雅黑" pitchFamily="34"/>
                <a:ea typeface="微软雅黑" pitchFamily="34"/>
              </a:rPr>
              <a:t>在反腐工作中，打苍蝇（即基层人员）和打老虎（即高级官员）同等重要。要坚持老虎、苍蝇一起打，既坚决查处领导干部违纪违法案件，又切实解决发生在群众身边的不正之风和腐败问题。</a:t>
            </a:r>
            <a:endParaRPr lang="en-US" sz="2400" b="0" i="0" u="none" strike="noStrike" kern="1200" cap="none" spc="0" baseline="0">
              <a:solidFill>
                <a:srgbClr val="C00000"/>
              </a:solidFill>
              <a:uFillTx/>
              <a:latin typeface="微软雅黑" pitchFamily="34"/>
              <a:ea typeface="微软雅黑" pitchFamily="34"/>
            </a:endParaRPr>
          </a:p>
        </p:txBody>
      </p:sp>
      <p:pic>
        <p:nvPicPr>
          <p:cNvPr id="29" name="Picture 3"/>
          <p:cNvPicPr>
            <a:picLocks noChangeAspect="1"/>
          </p:cNvPicPr>
          <p:nvPr/>
        </p:nvPicPr>
        <p:blipFill>
          <a:blip r:embed="rId6" cstate="print"/>
          <a:srcRect/>
          <a:stretch>
            <a:fillRect/>
          </a:stretch>
        </p:blipFill>
        <p:spPr>
          <a:xfrm>
            <a:off x="7645755" y="2240865"/>
            <a:ext cx="3863733" cy="3697230"/>
          </a:xfrm>
          <a:prstGeom prst="rect">
            <a:avLst/>
          </a:prstGeom>
          <a:solidFill>
            <a:srgbClr val="EDEDED"/>
          </a:solidFill>
          <a:ln w="190496">
            <a:solidFill>
              <a:srgbClr val="FFFFFF"/>
            </a:solidFill>
            <a:prstDash val="solid"/>
            <a:miter/>
          </a:ln>
          <a:effectLst>
            <a:outerShdw dist="50803" dir="12900142" algn="tl">
              <a:srgbClr val="000000">
                <a:alpha val="3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ppt_x</p:attrName>
                                        </p:attrNameLst>
                                      </p:cBhvr>
                                      <p:tavLst>
                                        <p:tav tm="0">
                                          <p:val>
                                            <p:strVal val="1+#ppt_w/2"/>
                                          </p:val>
                                        </p:tav>
                                        <p:tav tm="100000">
                                          <p:val>
                                            <p:strVal val="#ppt_x"/>
                                          </p:val>
                                        </p:tav>
                                      </p:tavLst>
                                    </p:anim>
                                    <p:anim calcmode="lin" valueType="num">
                                      <p:cBhvr>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200" fill="hold"/>
                                        <p:tgtEl>
                                          <p:spTgt spid="24"/>
                                        </p:tgtEl>
                                        <p:attrNameLst>
                                          <p:attrName>ppt_w</p:attrName>
                                        </p:attrNameLst>
                                      </p:cBhvr>
                                      <p:tavLst>
                                        <p:tav tm="0">
                                          <p:val>
                                            <p:strVal val="0"/>
                                          </p:val>
                                        </p:tav>
                                        <p:tav tm="100000">
                                          <p:val>
                                            <p:strVal val="#ppt_w"/>
                                          </p:val>
                                        </p:tav>
                                      </p:tavLst>
                                    </p:anim>
                                    <p:anim calcmode="lin" valueType="num">
                                      <p:cBhvr>
                                        <p:cTn id="18" dur="200" fill="hold"/>
                                        <p:tgtEl>
                                          <p:spTgt spid="24"/>
                                        </p:tgtEl>
                                        <p:attrNameLst>
                                          <p:attrName>ppt_h</p:attrName>
                                        </p:attrNameLst>
                                      </p:cBhvr>
                                      <p:tavLst>
                                        <p:tav tm="0">
                                          <p:val>
                                            <p:strVal val="0"/>
                                          </p:val>
                                        </p:tav>
                                        <p:tav tm="100000">
                                          <p:val>
                                            <p:strVal val="#ppt_h"/>
                                          </p:val>
                                        </p:tav>
                                      </p:tavLst>
                                    </p:anim>
                                    <p:animEffect transition="in" filter="fade">
                                      <p:cBhvr>
                                        <p:cTn id="19" dur="200"/>
                                        <p:tgtEl>
                                          <p:spTgt spid="24"/>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750" fill="hold"/>
                                        <p:tgtEl>
                                          <p:spTgt spid="23"/>
                                        </p:tgtEl>
                                        <p:attrNameLst>
                                          <p:attrName>ppt_x</p:attrName>
                                        </p:attrNameLst>
                                      </p:cBhvr>
                                      <p:tavLst>
                                        <p:tav tm="0">
                                          <p:val>
                                            <p:strVal val="1+#ppt_w/2"/>
                                          </p:val>
                                        </p:tav>
                                        <p:tav tm="100000">
                                          <p:val>
                                            <p:strVal val="#ppt_x"/>
                                          </p:val>
                                        </p:tav>
                                      </p:tavLst>
                                    </p:anim>
                                    <p:anim calcmode="lin" valueType="num">
                                      <p:cBhvr>
                                        <p:cTn id="24" dur="75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13" presetClass="entr" presetSubtype="3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plus(out)">
                                      <p:cBhvr>
                                        <p:cTn id="28" dur="2000"/>
                                        <p:tgtEl>
                                          <p:spTgt spid="2"/>
                                        </p:tgtEl>
                                      </p:cBhvr>
                                    </p:animEffect>
                                  </p:childTnLst>
                                </p:cTn>
                              </p:par>
                              <p:par>
                                <p:cTn id="29" presetID="13" presetClass="entr" presetSubtype="3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plus(out)">
                                      <p:cBhvr>
                                        <p:cTn id="31" dur="2000"/>
                                        <p:tgtEl>
                                          <p:spTgt spid="28"/>
                                        </p:tgtEl>
                                      </p:cBhvr>
                                    </p:animEffect>
                                  </p:childTnLst>
                                </p:cTn>
                              </p:par>
                            </p:childTnLst>
                          </p:cTn>
                        </p:par>
                        <p:par>
                          <p:cTn id="32" fill="hold">
                            <p:stCondLst>
                              <p:cond delay="4550"/>
                            </p:stCondLst>
                            <p:childTnLst>
                              <p:par>
                                <p:cTn id="33" presetID="55"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strVal val="#ppt_w*0.70"/>
                                          </p:val>
                                        </p:tav>
                                        <p:tav tm="100000">
                                          <p:val>
                                            <p:strVal val="#ppt_w"/>
                                          </p:val>
                                        </p:tav>
                                      </p:tavLst>
                                    </p:anim>
                                    <p:anim calcmode="lin" valueType="num">
                                      <p:cBhvr>
                                        <p:cTn id="36" dur="1000" fill="hold"/>
                                        <p:tgtEl>
                                          <p:spTgt spid="29"/>
                                        </p:tgtEl>
                                        <p:attrNameLst>
                                          <p:attrName>ppt_h</p:attrName>
                                        </p:attrNameLst>
                                      </p:cBhvr>
                                      <p:tavLst>
                                        <p:tav tm="0">
                                          <p:val>
                                            <p:strVal val="#ppt_h"/>
                                          </p:val>
                                        </p:tav>
                                        <p:tav tm="100000">
                                          <p:val>
                                            <p:strVal val="#ppt_h"/>
                                          </p:val>
                                        </p:tav>
                                      </p:tavLst>
                                    </p:anim>
                                    <p:animEffect transition="in" filter="fade">
                                      <p:cBhvr>
                                        <p:cTn id="3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矩形 27"/>
          <p:cNvSpPr/>
          <p:nvPr/>
        </p:nvSpPr>
        <p:spPr>
          <a:xfrm>
            <a:off x="1057275" y="3392488"/>
            <a:ext cx="5832472" cy="270827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200"/>
              </a:spcAft>
              <a:buSzPct val="100000"/>
              <a:buFont typeface="Wingdings" pitchFamily="2"/>
              <a:buChar char="u"/>
              <a:tabLst/>
              <a:defRPr sz="1800" b="0" i="0" u="none" strike="noStrike" kern="0" cap="none" spc="0" baseline="0">
                <a:solidFill>
                  <a:srgbClr val="000000"/>
                </a:solidFill>
                <a:uFillTx/>
              </a:defRPr>
            </a:pPr>
            <a:r>
              <a:rPr lang="zh-CN" sz="2000" b="0" i="0" u="none" strike="noStrike" kern="1200" cap="none" spc="0" baseline="0">
                <a:solidFill>
                  <a:srgbClr val="C00000"/>
                </a:solidFill>
                <a:uFillTx/>
                <a:latin typeface="微软雅黑" pitchFamily="34"/>
                <a:ea typeface="微软雅黑" pitchFamily="34"/>
              </a:rPr>
              <a:t>从加强对权力的制约和监督，到完善制约和监督机制，再到健全权力运行制约和监督体系，表明今后制约和监督会更加重视制度体系建设，注重对权力运行的</a:t>
            </a:r>
            <a:r>
              <a:rPr lang="zh-CN" sz="2000" b="1" i="0" u="none" strike="noStrike" kern="1200" cap="none" spc="0" baseline="0">
                <a:solidFill>
                  <a:srgbClr val="C00000"/>
                </a:solidFill>
                <a:uFillTx/>
                <a:latin typeface="微软雅黑" pitchFamily="34"/>
                <a:ea typeface="微软雅黑" pitchFamily="34"/>
              </a:rPr>
              <a:t>系统化、立体化、全方位制约监督</a:t>
            </a:r>
            <a:r>
              <a:rPr lang="zh-CN" sz="2000" b="0" i="0" u="none" strike="noStrike" kern="1200" cap="none" spc="0" baseline="0">
                <a:solidFill>
                  <a:srgbClr val="C00000"/>
                </a:solidFill>
                <a:uFillTx/>
                <a:latin typeface="微软雅黑" pitchFamily="34"/>
                <a:ea typeface="微软雅黑" pitchFamily="34"/>
              </a:rPr>
              <a:t>，以完善的体系形成合力、增强实效。</a:t>
            </a:r>
            <a:endParaRPr lang="en-US" sz="2000" b="0" i="0" u="none" strike="noStrike" kern="1200" cap="none" spc="0" baseline="0">
              <a:solidFill>
                <a:srgbClr val="C00000"/>
              </a:solidFill>
              <a:uFillTx/>
              <a:latin typeface="微软雅黑" pitchFamily="34"/>
              <a:ea typeface="微软雅黑" pitchFamily="34"/>
            </a:endParaRPr>
          </a:p>
          <a:p>
            <a:pPr marL="0" marR="0" lvl="0" indent="0" algn="l" defTabSz="914400" rtl="0" fontAlgn="auto" hangingPunct="1">
              <a:lnSpc>
                <a:spcPct val="100000"/>
              </a:lnSpc>
              <a:spcBef>
                <a:spcPts val="0"/>
              </a:spcBef>
              <a:spcAft>
                <a:spcPts val="1200"/>
              </a:spcAft>
              <a:buSzPct val="100000"/>
              <a:buFont typeface="Wingdings" pitchFamily="2"/>
              <a:buChar char="u"/>
              <a:tabLst/>
              <a:defRPr sz="1800" b="0" i="0" u="none" strike="noStrike" kern="0" cap="none" spc="0" baseline="0">
                <a:solidFill>
                  <a:srgbClr val="000000"/>
                </a:solidFill>
                <a:uFillTx/>
              </a:defRPr>
            </a:pPr>
            <a:r>
              <a:rPr lang="zh-CN" sz="2000" b="0" i="0" u="none" strike="noStrike" kern="1200" cap="none" spc="0" baseline="0">
                <a:solidFill>
                  <a:srgbClr val="C00000"/>
                </a:solidFill>
                <a:uFillTx/>
                <a:latin typeface="微软雅黑" pitchFamily="34"/>
                <a:ea typeface="微软雅黑" pitchFamily="34"/>
              </a:rPr>
              <a:t>十八大报告的表述，是对多年来实践经验的总结和权力制约监督规律的新认识，更是进一步推进权力制约监督机制建设的重要指针。</a:t>
            </a:r>
            <a:endParaRPr lang="en-US" sz="2000" b="0" i="0" u="none" strike="noStrike" kern="1200" cap="none" spc="0" baseline="0">
              <a:solidFill>
                <a:srgbClr val="C00000"/>
              </a:solidFill>
              <a:uFillTx/>
              <a:latin typeface="微软雅黑" pitchFamily="34"/>
              <a:ea typeface="微软雅黑" pitchFamily="34"/>
            </a:endParaRPr>
          </a:p>
        </p:txBody>
      </p:sp>
      <p:pic>
        <p:nvPicPr>
          <p:cNvPr id="3" name="Picture 30"/>
          <p:cNvPicPr>
            <a:picLocks noChangeAspect="1"/>
          </p:cNvPicPr>
          <p:nvPr/>
        </p:nvPicPr>
        <p:blipFill>
          <a:blip r:embed="rId2" cstate="print"/>
          <a:srcRect/>
          <a:stretch>
            <a:fillRect/>
          </a:stretch>
        </p:blipFill>
        <p:spPr>
          <a:xfrm>
            <a:off x="7939936" y="2708919"/>
            <a:ext cx="3709263" cy="3672404"/>
          </a:xfrm>
          <a:prstGeom prst="rect">
            <a:avLst/>
          </a:prstGeom>
          <a:noFill/>
          <a:ln>
            <a:noFill/>
          </a:ln>
        </p:spPr>
      </p:pic>
      <p:grpSp>
        <p:nvGrpSpPr>
          <p:cNvPr id="4" name="组合 28"/>
          <p:cNvGrpSpPr/>
          <p:nvPr/>
        </p:nvGrpSpPr>
        <p:grpSpPr>
          <a:xfrm>
            <a:off x="1608136" y="1163638"/>
            <a:ext cx="884233" cy="887416"/>
            <a:chOff x="1608136" y="1163638"/>
            <a:chExt cx="884233" cy="887416"/>
          </a:xfrm>
        </p:grpSpPr>
        <p:grpSp>
          <p:nvGrpSpPr>
            <p:cNvPr id="5" name="组合 71"/>
            <p:cNvGrpSpPr/>
            <p:nvPr/>
          </p:nvGrpSpPr>
          <p:grpSpPr>
            <a:xfrm>
              <a:off x="1608136" y="1163638"/>
              <a:ext cx="884233" cy="887416"/>
              <a:chOff x="1608136" y="1163638"/>
              <a:chExt cx="884233" cy="887416"/>
            </a:xfrm>
          </p:grpSpPr>
          <p:grpSp>
            <p:nvGrpSpPr>
              <p:cNvPr id="6" name="组合 72"/>
              <p:cNvGrpSpPr/>
              <p:nvPr/>
            </p:nvGrpSpPr>
            <p:grpSpPr>
              <a:xfrm>
                <a:off x="1608136" y="1163638"/>
                <a:ext cx="884233" cy="887416"/>
                <a:chOff x="1608136" y="1163638"/>
                <a:chExt cx="884233" cy="887416"/>
              </a:xfrm>
            </p:grpSpPr>
            <p:grpSp>
              <p:nvGrpSpPr>
                <p:cNvPr id="7" name="组合 84"/>
                <p:cNvGrpSpPr/>
                <p:nvPr/>
              </p:nvGrpSpPr>
              <p:grpSpPr>
                <a:xfrm>
                  <a:off x="1608136" y="1163638"/>
                  <a:ext cx="884233" cy="887416"/>
                  <a:chOff x="1608136" y="1163638"/>
                  <a:chExt cx="884233" cy="887416"/>
                </a:xfrm>
              </p:grpSpPr>
              <p:pic>
                <p:nvPicPr>
                  <p:cNvPr id="8" name="Picture 17" descr="circuler_1"/>
                  <p:cNvPicPr>
                    <a:picLocks noChangeAspect="1"/>
                  </p:cNvPicPr>
                  <p:nvPr/>
                </p:nvPicPr>
                <p:blipFill>
                  <a:blip r:embed="rId3" cstate="print"/>
                  <a:srcRect/>
                  <a:stretch>
                    <a:fillRect/>
                  </a:stretch>
                </p:blipFill>
                <p:spPr>
                  <a:xfrm>
                    <a:off x="1608136" y="1163638"/>
                    <a:ext cx="884233" cy="884800"/>
                  </a:xfrm>
                  <a:prstGeom prst="rect">
                    <a:avLst/>
                  </a:prstGeom>
                  <a:noFill/>
                  <a:ln>
                    <a:noFill/>
                  </a:ln>
                </p:spPr>
              </p:pic>
              <p:sp>
                <p:nvSpPr>
                  <p:cNvPr id="9"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10" name="Picture 19" descr="Picture2"/>
                <p:cNvPicPr>
                  <a:picLocks noChangeAspect="1"/>
                </p:cNvPicPr>
                <p:nvPr/>
              </p:nvPicPr>
              <p:blipFill>
                <a:blip r:embed="rId4" cstate="print"/>
                <a:srcRect/>
                <a:stretch>
                  <a:fillRect/>
                </a:stretch>
              </p:blipFill>
              <p:spPr>
                <a:xfrm>
                  <a:off x="1701058" y="1179228"/>
                  <a:ext cx="698391" cy="313511"/>
                </a:xfrm>
                <a:prstGeom prst="rect">
                  <a:avLst/>
                </a:prstGeom>
                <a:noFill/>
                <a:ln>
                  <a:noFill/>
                </a:ln>
              </p:spPr>
            </p:pic>
          </p:grpSp>
          <p:grpSp>
            <p:nvGrpSpPr>
              <p:cNvPr id="11" name="Group 20"/>
              <p:cNvGrpSpPr/>
              <p:nvPr/>
            </p:nvGrpSpPr>
            <p:grpSpPr>
              <a:xfrm>
                <a:off x="1668020" y="1861340"/>
                <a:ext cx="763626" cy="151994"/>
                <a:chOff x="1668020" y="1861340"/>
                <a:chExt cx="763626" cy="151994"/>
              </a:xfrm>
            </p:grpSpPr>
            <p:grpSp>
              <p:nvGrpSpPr>
                <p:cNvPr id="12" name="Group 21"/>
                <p:cNvGrpSpPr/>
                <p:nvPr/>
              </p:nvGrpSpPr>
              <p:grpSpPr>
                <a:xfrm>
                  <a:off x="1804038" y="1861340"/>
                  <a:ext cx="627608" cy="151618"/>
                  <a:chOff x="1804038" y="1861340"/>
                  <a:chExt cx="627608" cy="151618"/>
                </a:xfrm>
              </p:grpSpPr>
              <p:sp>
                <p:nvSpPr>
                  <p:cNvPr id="13"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7" name="Group 26"/>
                <p:cNvGrpSpPr/>
                <p:nvPr/>
              </p:nvGrpSpPr>
              <p:grpSpPr>
                <a:xfrm>
                  <a:off x="1668020" y="1870984"/>
                  <a:ext cx="629611" cy="142350"/>
                  <a:chOff x="1668020" y="1870984"/>
                  <a:chExt cx="629611" cy="142350"/>
                </a:xfrm>
              </p:grpSpPr>
              <p:sp>
                <p:nvSpPr>
                  <p:cNvPr id="18"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1"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2" name="矩形 33"/>
            <p:cNvSpPr/>
            <p:nvPr/>
          </p:nvSpPr>
          <p:spPr>
            <a:xfrm>
              <a:off x="1762121" y="1289047"/>
              <a:ext cx="542925" cy="541333"/>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3" name="TextBox 50"/>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4" name="TextBox 51"/>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要把权力关进制度的笼子里。</a:t>
            </a:r>
            <a:endParaRPr lang="en-US" sz="2800" b="1" i="0" u="none" strike="noStrike" kern="1200" cap="none" spc="0" baseline="0">
              <a:solidFill>
                <a:srgbClr val="C00000"/>
              </a:solidFill>
              <a:uFillTx/>
              <a:latin typeface="微软雅黑" pitchFamily="34"/>
              <a:ea typeface="微软雅黑" pitchFamily="34"/>
            </a:endParaRPr>
          </a:p>
        </p:txBody>
      </p:sp>
      <p:grpSp>
        <p:nvGrpSpPr>
          <p:cNvPr id="25" name="组合 3"/>
          <p:cNvGrpSpPr/>
          <p:nvPr/>
        </p:nvGrpSpPr>
        <p:grpSpPr>
          <a:xfrm>
            <a:off x="1671642" y="2144715"/>
            <a:ext cx="1527175" cy="590547"/>
            <a:chOff x="1671642" y="2144715"/>
            <a:chExt cx="1527175" cy="590547"/>
          </a:xfrm>
        </p:grpSpPr>
        <p:sp>
          <p:nvSpPr>
            <p:cNvPr id="26" name="对角圆角矩形 53"/>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7" name="五角星 54"/>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TextBox 55"/>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第五</a:t>
              </a:r>
              <a:endParaRPr lang="en-US" sz="1600" b="1" i="0" u="none" strike="noStrike" kern="0" cap="all" spc="0" baseline="0">
                <a:solidFill>
                  <a:srgbClr val="FFFF00"/>
                </a:solidFill>
                <a:uFillTx/>
                <a:latin typeface="微软雅黑" pitchFamily="34"/>
                <a:ea typeface="微软雅黑" pitchFamily="3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1+#ppt_w/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200" fill="hold"/>
                                        <p:tgtEl>
                                          <p:spTgt spid="25"/>
                                        </p:tgtEl>
                                        <p:attrNameLst>
                                          <p:attrName>ppt_w</p:attrName>
                                        </p:attrNameLst>
                                      </p:cBhvr>
                                      <p:tavLst>
                                        <p:tav tm="0">
                                          <p:val>
                                            <p:strVal val="0"/>
                                          </p:val>
                                        </p:tav>
                                        <p:tav tm="100000">
                                          <p:val>
                                            <p:strVal val="#ppt_w"/>
                                          </p:val>
                                        </p:tav>
                                      </p:tavLst>
                                    </p:anim>
                                    <p:anim calcmode="lin" valueType="num">
                                      <p:cBhvr>
                                        <p:cTn id="18" dur="200" fill="hold"/>
                                        <p:tgtEl>
                                          <p:spTgt spid="25"/>
                                        </p:tgtEl>
                                        <p:attrNameLst>
                                          <p:attrName>ppt_h</p:attrName>
                                        </p:attrNameLst>
                                      </p:cBhvr>
                                      <p:tavLst>
                                        <p:tav tm="0">
                                          <p:val>
                                            <p:strVal val="0"/>
                                          </p:val>
                                        </p:tav>
                                        <p:tav tm="100000">
                                          <p:val>
                                            <p:strVal val="#ppt_h"/>
                                          </p:val>
                                        </p:tav>
                                      </p:tavLst>
                                    </p:anim>
                                    <p:animEffect transition="in" filter="fade">
                                      <p:cBhvr>
                                        <p:cTn id="19" dur="200"/>
                                        <p:tgtEl>
                                          <p:spTgt spid="25"/>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ppt_x</p:attrName>
                                        </p:attrNameLst>
                                      </p:cBhvr>
                                      <p:tavLst>
                                        <p:tav tm="0">
                                          <p:val>
                                            <p:strVal val="1+#ppt_w/2"/>
                                          </p:val>
                                        </p:tav>
                                        <p:tav tm="100000">
                                          <p:val>
                                            <p:strVal val="#ppt_x"/>
                                          </p:val>
                                        </p:tav>
                                      </p:tavLst>
                                    </p:anim>
                                    <p:anim calcmode="lin" valueType="num">
                                      <p:cBhvr>
                                        <p:cTn id="24" dur="75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3050"/>
                            </p:stCondLst>
                            <p:childTnLst>
                              <p:par>
                                <p:cTn id="30" presetID="2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edge">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矩形 28"/>
          <p:cNvSpPr/>
          <p:nvPr/>
        </p:nvSpPr>
        <p:spPr>
          <a:xfrm>
            <a:off x="4981459" y="2924946"/>
            <a:ext cx="6408709" cy="3420377"/>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pic>
        <p:nvPicPr>
          <p:cNvPr id="3" name="Picture 30"/>
          <p:cNvPicPr>
            <a:picLocks noChangeAspect="1"/>
          </p:cNvPicPr>
          <p:nvPr/>
        </p:nvPicPr>
        <p:blipFill>
          <a:blip r:embed="rId2" cstate="print"/>
          <a:srcRect l="4591" r="4736" b="8734"/>
          <a:stretch>
            <a:fillRect/>
          </a:stretch>
        </p:blipFill>
        <p:spPr>
          <a:xfrm>
            <a:off x="985019" y="2960946"/>
            <a:ext cx="3932834" cy="3348368"/>
          </a:xfrm>
          <a:prstGeom prst="rect">
            <a:avLst/>
          </a:prstGeom>
          <a:solidFill>
            <a:srgbClr val="EDEDED"/>
          </a:solidFill>
          <a:ln w="88897">
            <a:solidFill>
              <a:srgbClr val="FFFFFF"/>
            </a:solidFill>
            <a:prstDash val="solid"/>
            <a:miter/>
          </a:ln>
          <a:effectLst>
            <a:outerShdw dist="18004" dir="5400000" algn="tl">
              <a:srgbClr val="000000">
                <a:alpha val="40000"/>
              </a:srgbClr>
            </a:outerShdw>
          </a:effectLst>
        </p:spPr>
      </p:pic>
      <p:sp>
        <p:nvSpPr>
          <p:cNvPr id="4" name="矩形 29"/>
          <p:cNvSpPr/>
          <p:nvPr/>
        </p:nvSpPr>
        <p:spPr>
          <a:xfrm>
            <a:off x="5126034" y="3141658"/>
            <a:ext cx="6096003" cy="309244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党内腐败问题频发，归要到底是监督不力、监督不到位的问题。在一党执政情况下，怎么解决好监督问题？毛主席早在延安时就提出把监督权赋予人民。</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微软雅黑" pitchFamily="34"/>
                <a:ea typeface="微软雅黑" pitchFamily="34"/>
              </a:rPr>
              <a:t>       </a:t>
            </a:r>
            <a:r>
              <a:rPr lang="zh-CN" sz="2000" b="0" i="0" u="none" strike="noStrike" kern="1200" cap="none" spc="0" baseline="0">
                <a:solidFill>
                  <a:srgbClr val="FFFFFF"/>
                </a:solidFill>
                <a:uFillTx/>
                <a:latin typeface="微软雅黑" pitchFamily="34"/>
                <a:ea typeface="微软雅黑" pitchFamily="34"/>
              </a:rPr>
              <a:t>让人民监督要力有两个方面特别注意：</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一是</a:t>
            </a:r>
            <a:r>
              <a:rPr lang="zh-CN" sz="2000" b="0" i="0" u="none" strike="noStrike" kern="1200" cap="none" spc="0" baseline="0">
                <a:solidFill>
                  <a:srgbClr val="FFFFFF"/>
                </a:solidFill>
                <a:uFillTx/>
                <a:latin typeface="微软雅黑" pitchFamily="34"/>
                <a:ea typeface="微软雅黑" pitchFamily="34"/>
              </a:rPr>
              <a:t>尊重和保障群众的知情权、参与权、表面 权、监督权，健全信访举报工作机制，让人民监督权力。</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二是</a:t>
            </a:r>
            <a:r>
              <a:rPr lang="zh-CN" sz="2000" b="0" i="0" u="none" strike="noStrike" kern="1200" cap="none" spc="0" baseline="0">
                <a:solidFill>
                  <a:srgbClr val="FFFFFF"/>
                </a:solidFill>
                <a:uFillTx/>
                <a:latin typeface="微软雅黑" pitchFamily="34"/>
                <a:ea typeface="微软雅黑" pitchFamily="34"/>
              </a:rPr>
              <a:t>支持新闻媒体开展舆论监督，依法监督，及时处理和回应新闻媒体，及网络舆情反映的问题。</a:t>
            </a:r>
            <a:endParaRPr lang="en-US" sz="2000" b="0" i="0" u="none" strike="noStrike" kern="1200" cap="none" spc="0" baseline="0">
              <a:solidFill>
                <a:srgbClr val="FFFFFF"/>
              </a:solidFill>
              <a:uFillTx/>
              <a:latin typeface="微软雅黑" pitchFamily="34"/>
              <a:ea typeface="微软雅黑" pitchFamily="34"/>
            </a:endParaRPr>
          </a:p>
        </p:txBody>
      </p:sp>
      <p:grpSp>
        <p:nvGrpSpPr>
          <p:cNvPr id="5" name="组合 30"/>
          <p:cNvGrpSpPr/>
          <p:nvPr/>
        </p:nvGrpSpPr>
        <p:grpSpPr>
          <a:xfrm>
            <a:off x="1608136" y="1163638"/>
            <a:ext cx="884233" cy="887416"/>
            <a:chOff x="1608136" y="1163638"/>
            <a:chExt cx="884233" cy="887416"/>
          </a:xfrm>
        </p:grpSpPr>
        <p:grpSp>
          <p:nvGrpSpPr>
            <p:cNvPr id="6" name="组合 71"/>
            <p:cNvGrpSpPr/>
            <p:nvPr/>
          </p:nvGrpSpPr>
          <p:grpSpPr>
            <a:xfrm>
              <a:off x="1608136" y="1163638"/>
              <a:ext cx="884233" cy="887416"/>
              <a:chOff x="1608136" y="1163638"/>
              <a:chExt cx="884233" cy="887416"/>
            </a:xfrm>
          </p:grpSpPr>
          <p:grpSp>
            <p:nvGrpSpPr>
              <p:cNvPr id="7" name="组合 72"/>
              <p:cNvGrpSpPr/>
              <p:nvPr/>
            </p:nvGrpSpPr>
            <p:grpSpPr>
              <a:xfrm>
                <a:off x="1608136" y="1163638"/>
                <a:ext cx="884233" cy="887416"/>
                <a:chOff x="1608136" y="1163638"/>
                <a:chExt cx="884233" cy="887416"/>
              </a:xfrm>
            </p:grpSpPr>
            <p:grpSp>
              <p:nvGrpSpPr>
                <p:cNvPr id="8" name="组合 84"/>
                <p:cNvGrpSpPr/>
                <p:nvPr/>
              </p:nvGrpSpPr>
              <p:grpSpPr>
                <a:xfrm>
                  <a:off x="1608136" y="1163638"/>
                  <a:ext cx="884233" cy="887416"/>
                  <a:chOff x="1608136" y="1163638"/>
                  <a:chExt cx="884233" cy="887416"/>
                </a:xfrm>
              </p:grpSpPr>
              <p:pic>
                <p:nvPicPr>
                  <p:cNvPr id="9" name="Picture 17" descr="circuler_1"/>
                  <p:cNvPicPr>
                    <a:picLocks noChangeAspect="1"/>
                  </p:cNvPicPr>
                  <p:nvPr/>
                </p:nvPicPr>
                <p:blipFill>
                  <a:blip r:embed="rId3" cstate="print"/>
                  <a:srcRect/>
                  <a:stretch>
                    <a:fillRect/>
                  </a:stretch>
                </p:blipFill>
                <p:spPr>
                  <a:xfrm>
                    <a:off x="1608136" y="1163638"/>
                    <a:ext cx="884233" cy="884800"/>
                  </a:xfrm>
                  <a:prstGeom prst="rect">
                    <a:avLst/>
                  </a:prstGeom>
                  <a:noFill/>
                  <a:ln>
                    <a:noFill/>
                  </a:ln>
                </p:spPr>
              </p:pic>
              <p:sp>
                <p:nvSpPr>
                  <p:cNvPr id="10"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11" name="Picture 19" descr="Picture2"/>
                <p:cNvPicPr>
                  <a:picLocks noChangeAspect="1"/>
                </p:cNvPicPr>
                <p:nvPr/>
              </p:nvPicPr>
              <p:blipFill>
                <a:blip r:embed="rId4" cstate="print"/>
                <a:srcRect/>
                <a:stretch>
                  <a:fillRect/>
                </a:stretch>
              </p:blipFill>
              <p:spPr>
                <a:xfrm>
                  <a:off x="1701058" y="1179228"/>
                  <a:ext cx="698391" cy="313511"/>
                </a:xfrm>
                <a:prstGeom prst="rect">
                  <a:avLst/>
                </a:prstGeom>
                <a:noFill/>
                <a:ln>
                  <a:noFill/>
                </a:ln>
              </p:spPr>
            </p:pic>
          </p:grpSp>
          <p:grpSp>
            <p:nvGrpSpPr>
              <p:cNvPr id="12" name="Group 20"/>
              <p:cNvGrpSpPr/>
              <p:nvPr/>
            </p:nvGrpSpPr>
            <p:grpSpPr>
              <a:xfrm>
                <a:off x="1668020" y="1861340"/>
                <a:ext cx="763626" cy="151994"/>
                <a:chOff x="1668020" y="1861340"/>
                <a:chExt cx="763626" cy="151994"/>
              </a:xfrm>
            </p:grpSpPr>
            <p:grpSp>
              <p:nvGrpSpPr>
                <p:cNvPr id="13" name="Group 21"/>
                <p:cNvGrpSpPr/>
                <p:nvPr/>
              </p:nvGrpSpPr>
              <p:grpSpPr>
                <a:xfrm>
                  <a:off x="1804038" y="1861340"/>
                  <a:ext cx="627608" cy="151618"/>
                  <a:chOff x="1804038" y="1861340"/>
                  <a:chExt cx="627608" cy="151618"/>
                </a:xfrm>
              </p:grpSpPr>
              <p:sp>
                <p:nvSpPr>
                  <p:cNvPr id="14"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8" name="Group 26"/>
                <p:cNvGrpSpPr/>
                <p:nvPr/>
              </p:nvGrpSpPr>
              <p:grpSpPr>
                <a:xfrm>
                  <a:off x="1668020" y="1870984"/>
                  <a:ext cx="629611" cy="142350"/>
                  <a:chOff x="1668020" y="1870984"/>
                  <a:chExt cx="629611" cy="142350"/>
                </a:xfrm>
              </p:grpSpPr>
              <p:sp>
                <p:nvSpPr>
                  <p:cNvPr id="19"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1"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2"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3" name="矩形 32"/>
            <p:cNvSpPr/>
            <p:nvPr/>
          </p:nvSpPr>
          <p:spPr>
            <a:xfrm>
              <a:off x="1762121" y="1289047"/>
              <a:ext cx="542925" cy="541333"/>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4" name="TextBox 49"/>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5" name="TextBox 50"/>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要把权力关进制度的笼子里。</a:t>
            </a:r>
            <a:endParaRPr lang="en-US" sz="2800" b="1" i="0" u="none" strike="noStrike" kern="1200" cap="none" spc="0" baseline="0">
              <a:solidFill>
                <a:srgbClr val="C00000"/>
              </a:solidFill>
              <a:uFillTx/>
              <a:latin typeface="微软雅黑" pitchFamily="34"/>
              <a:ea typeface="微软雅黑" pitchFamily="34"/>
            </a:endParaRPr>
          </a:p>
        </p:txBody>
      </p:sp>
      <p:grpSp>
        <p:nvGrpSpPr>
          <p:cNvPr id="26" name="组合 3"/>
          <p:cNvGrpSpPr/>
          <p:nvPr/>
        </p:nvGrpSpPr>
        <p:grpSpPr>
          <a:xfrm>
            <a:off x="1671642" y="2144715"/>
            <a:ext cx="1527175" cy="590547"/>
            <a:chOff x="1671642" y="2144715"/>
            <a:chExt cx="1527175" cy="590547"/>
          </a:xfrm>
        </p:grpSpPr>
        <p:sp>
          <p:nvSpPr>
            <p:cNvPr id="27" name="对角圆角矩形 52"/>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五角星 53"/>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TextBox 54"/>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第五</a:t>
              </a:r>
              <a:endParaRPr lang="en-US" sz="1600" b="1" i="0" u="none" strike="noStrike" kern="0" cap="all" spc="0" baseline="0">
                <a:solidFill>
                  <a:srgbClr val="FFFF00"/>
                </a:solidFill>
                <a:uFillTx/>
                <a:latin typeface="微软雅黑" pitchFamily="34"/>
                <a:ea typeface="微软雅黑" pitchFamily="3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00" fill="hold"/>
                                        <p:tgtEl>
                                          <p:spTgt spid="26"/>
                                        </p:tgtEl>
                                        <p:attrNameLst>
                                          <p:attrName>ppt_w</p:attrName>
                                        </p:attrNameLst>
                                      </p:cBhvr>
                                      <p:tavLst>
                                        <p:tav tm="0">
                                          <p:val>
                                            <p:strVal val="0"/>
                                          </p:val>
                                        </p:tav>
                                        <p:tav tm="100000">
                                          <p:val>
                                            <p:strVal val="#ppt_w"/>
                                          </p:val>
                                        </p:tav>
                                      </p:tavLst>
                                    </p:anim>
                                    <p:anim calcmode="lin" valueType="num">
                                      <p:cBhvr>
                                        <p:cTn id="18" dur="200" fill="hold"/>
                                        <p:tgtEl>
                                          <p:spTgt spid="26"/>
                                        </p:tgtEl>
                                        <p:attrNameLst>
                                          <p:attrName>ppt_h</p:attrName>
                                        </p:attrNameLst>
                                      </p:cBhvr>
                                      <p:tavLst>
                                        <p:tav tm="0">
                                          <p:val>
                                            <p:strVal val="0"/>
                                          </p:val>
                                        </p:tav>
                                        <p:tav tm="100000">
                                          <p:val>
                                            <p:strVal val="#ppt_h"/>
                                          </p:val>
                                        </p:tav>
                                      </p:tavLst>
                                    </p:anim>
                                    <p:animEffect transition="in" filter="fade">
                                      <p:cBhvr>
                                        <p:cTn id="19" dur="200"/>
                                        <p:tgtEl>
                                          <p:spTgt spid="26"/>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750" fill="hold"/>
                                        <p:tgtEl>
                                          <p:spTgt spid="25"/>
                                        </p:tgtEl>
                                        <p:attrNameLst>
                                          <p:attrName>ppt_x</p:attrName>
                                        </p:attrNameLst>
                                      </p:cBhvr>
                                      <p:tavLst>
                                        <p:tav tm="0">
                                          <p:val>
                                            <p:strVal val="1+#ppt_w/2"/>
                                          </p:val>
                                        </p:tav>
                                        <p:tav tm="100000">
                                          <p:val>
                                            <p:strVal val="#ppt_x"/>
                                          </p:val>
                                        </p:tav>
                                      </p:tavLst>
                                    </p:anim>
                                    <p:anim calcmode="lin" valueType="num">
                                      <p:cBhvr>
                                        <p:cTn id="24" dur="750" fill="hold"/>
                                        <p:tgtEl>
                                          <p:spTgt spid="25"/>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050"/>
                            </p:stCondLst>
                            <p:childTnLst>
                              <p:par>
                                <p:cTn id="33" presetID="2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strVal val="0"/>
                                          </p:val>
                                        </p:tav>
                                        <p:tav tm="100000">
                                          <p:val>
                                            <p:strVal val="#ppt_w"/>
                                          </p:val>
                                        </p:tav>
                                      </p:tavLst>
                                    </p:anim>
                                    <p:anim calcmode="lin" valueType="num">
                                      <p:cBhvr>
                                        <p:cTn id="36" dur="500" fill="hold"/>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矩形 28"/>
          <p:cNvSpPr/>
          <p:nvPr/>
        </p:nvSpPr>
        <p:spPr>
          <a:xfrm>
            <a:off x="841001" y="2888937"/>
            <a:ext cx="6408709" cy="3420377"/>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3" name="矩形 29"/>
          <p:cNvSpPr/>
          <p:nvPr/>
        </p:nvSpPr>
        <p:spPr>
          <a:xfrm>
            <a:off x="984251" y="3105146"/>
            <a:ext cx="6096003" cy="309244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加强对一把手的监督，就现行的体制是有难度的。难在三个方面：</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一是</a:t>
            </a:r>
            <a:r>
              <a:rPr lang="zh-CN" sz="2000" b="0" i="0" u="none" strike="noStrike" kern="1200" cap="none" spc="0" baseline="0">
                <a:solidFill>
                  <a:srgbClr val="FFFFFF"/>
                </a:solidFill>
                <a:uFillTx/>
                <a:latin typeface="微软雅黑" pitchFamily="34"/>
                <a:ea typeface="微软雅黑" pitchFamily="34"/>
              </a:rPr>
              <a:t>一把手与班子其他成员在权力拥有和使用上是不匹配的；</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二是</a:t>
            </a:r>
            <a:r>
              <a:rPr lang="zh-CN" sz="2000" b="0" i="0" u="none" strike="noStrike" kern="1200" cap="none" spc="0" baseline="0">
                <a:solidFill>
                  <a:srgbClr val="FFFFFF"/>
                </a:solidFill>
                <a:uFillTx/>
                <a:latin typeface="微软雅黑" pitchFamily="34"/>
                <a:ea typeface="微软雅黑" pitchFamily="34"/>
              </a:rPr>
              <a:t>一把手权力过大，中国的各级政府承担着无限责任，西方政府承担的是有限责任，中国是自上而上实行的是压力型政治体制；</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三是</a:t>
            </a:r>
            <a:r>
              <a:rPr lang="zh-CN" sz="2000" b="0" i="0" u="none" strike="noStrike" kern="1200" cap="none" spc="0" baseline="0">
                <a:solidFill>
                  <a:srgbClr val="FFFFFF"/>
                </a:solidFill>
                <a:uFillTx/>
                <a:latin typeface="微软雅黑" pitchFamily="34"/>
                <a:ea typeface="微软雅黑" pitchFamily="34"/>
              </a:rPr>
              <a:t>制度制约与设计，实践中对一把手制约有限。</a:t>
            </a:r>
            <a:endParaRPr lang="en-US" sz="2000" b="0" i="0" u="none" strike="noStrike" kern="1200" cap="none" spc="0" baseline="0">
              <a:solidFill>
                <a:srgbClr val="FFFFFF"/>
              </a:solidFill>
              <a:uFillTx/>
              <a:latin typeface="微软雅黑" pitchFamily="34"/>
              <a:ea typeface="微软雅黑" pitchFamily="34"/>
            </a:endParaRPr>
          </a:p>
        </p:txBody>
      </p:sp>
      <p:grpSp>
        <p:nvGrpSpPr>
          <p:cNvPr id="4" name="组合 30"/>
          <p:cNvGrpSpPr/>
          <p:nvPr/>
        </p:nvGrpSpPr>
        <p:grpSpPr>
          <a:xfrm>
            <a:off x="1608136" y="1163638"/>
            <a:ext cx="884233" cy="887416"/>
            <a:chOff x="1608136" y="1163638"/>
            <a:chExt cx="884233" cy="887416"/>
          </a:xfrm>
        </p:grpSpPr>
        <p:grpSp>
          <p:nvGrpSpPr>
            <p:cNvPr id="5" name="组合 71"/>
            <p:cNvGrpSpPr/>
            <p:nvPr/>
          </p:nvGrpSpPr>
          <p:grpSpPr>
            <a:xfrm>
              <a:off x="1608136" y="1163638"/>
              <a:ext cx="884233" cy="887416"/>
              <a:chOff x="1608136" y="1163638"/>
              <a:chExt cx="884233" cy="887416"/>
            </a:xfrm>
          </p:grpSpPr>
          <p:grpSp>
            <p:nvGrpSpPr>
              <p:cNvPr id="6" name="组合 72"/>
              <p:cNvGrpSpPr/>
              <p:nvPr/>
            </p:nvGrpSpPr>
            <p:grpSpPr>
              <a:xfrm>
                <a:off x="1608136" y="1163638"/>
                <a:ext cx="884233" cy="887416"/>
                <a:chOff x="1608136" y="1163638"/>
                <a:chExt cx="884233" cy="887416"/>
              </a:xfrm>
            </p:grpSpPr>
            <p:grpSp>
              <p:nvGrpSpPr>
                <p:cNvPr id="7" name="组合 84"/>
                <p:cNvGrpSpPr/>
                <p:nvPr/>
              </p:nvGrpSpPr>
              <p:grpSpPr>
                <a:xfrm>
                  <a:off x="1608136" y="1163638"/>
                  <a:ext cx="884233" cy="887416"/>
                  <a:chOff x="1608136" y="1163638"/>
                  <a:chExt cx="884233" cy="887416"/>
                </a:xfrm>
              </p:grpSpPr>
              <p:pic>
                <p:nvPicPr>
                  <p:cNvPr id="8"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9"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10"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11" name="Group 20"/>
              <p:cNvGrpSpPr/>
              <p:nvPr/>
            </p:nvGrpSpPr>
            <p:grpSpPr>
              <a:xfrm>
                <a:off x="1668020" y="1861340"/>
                <a:ext cx="763626" cy="151994"/>
                <a:chOff x="1668020" y="1861340"/>
                <a:chExt cx="763626" cy="151994"/>
              </a:xfrm>
            </p:grpSpPr>
            <p:grpSp>
              <p:nvGrpSpPr>
                <p:cNvPr id="12" name="Group 21"/>
                <p:cNvGrpSpPr/>
                <p:nvPr/>
              </p:nvGrpSpPr>
              <p:grpSpPr>
                <a:xfrm>
                  <a:off x="1804038" y="1861340"/>
                  <a:ext cx="627608" cy="151618"/>
                  <a:chOff x="1804038" y="1861340"/>
                  <a:chExt cx="627608" cy="151618"/>
                </a:xfrm>
              </p:grpSpPr>
              <p:sp>
                <p:nvSpPr>
                  <p:cNvPr id="13"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7" name="Group 26"/>
                <p:cNvGrpSpPr/>
                <p:nvPr/>
              </p:nvGrpSpPr>
              <p:grpSpPr>
                <a:xfrm>
                  <a:off x="1668020" y="1870984"/>
                  <a:ext cx="629611" cy="142350"/>
                  <a:chOff x="1668020" y="1870984"/>
                  <a:chExt cx="629611" cy="142350"/>
                </a:xfrm>
              </p:grpSpPr>
              <p:sp>
                <p:nvSpPr>
                  <p:cNvPr id="18"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1"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2" name="矩形 32"/>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3" name="TextBox 49"/>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4" name="TextBox 50"/>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要把权力关进制度的笼子里。</a:t>
            </a:r>
            <a:endParaRPr lang="en-US" sz="2800" b="1" i="0" u="none" strike="noStrike" kern="1200" cap="none" spc="0" baseline="0">
              <a:solidFill>
                <a:srgbClr val="C00000"/>
              </a:solidFill>
              <a:uFillTx/>
              <a:latin typeface="微软雅黑" pitchFamily="34"/>
              <a:ea typeface="微软雅黑" pitchFamily="34"/>
            </a:endParaRPr>
          </a:p>
        </p:txBody>
      </p:sp>
      <p:grpSp>
        <p:nvGrpSpPr>
          <p:cNvPr id="25" name="组合 3"/>
          <p:cNvGrpSpPr/>
          <p:nvPr/>
        </p:nvGrpSpPr>
        <p:grpSpPr>
          <a:xfrm>
            <a:off x="1671642" y="2144715"/>
            <a:ext cx="1527175" cy="590547"/>
            <a:chOff x="1671642" y="2144715"/>
            <a:chExt cx="1527175" cy="590547"/>
          </a:xfrm>
        </p:grpSpPr>
        <p:sp>
          <p:nvSpPr>
            <p:cNvPr id="26" name="对角圆角矩形 52"/>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7" name="五角星 53"/>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TextBox 54"/>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第五</a:t>
              </a:r>
              <a:endParaRPr lang="en-US" sz="1600" b="1" i="0" u="none" strike="noStrike" kern="0" cap="all" spc="0" baseline="0">
                <a:solidFill>
                  <a:srgbClr val="FFFF00"/>
                </a:solidFill>
                <a:uFillTx/>
                <a:latin typeface="微软雅黑" pitchFamily="34"/>
                <a:ea typeface="微软雅黑" pitchFamily="34"/>
              </a:endParaRPr>
            </a:p>
          </p:txBody>
        </p:sp>
      </p:grpSp>
      <p:pic>
        <p:nvPicPr>
          <p:cNvPr id="29" name="Picture 2" descr="F:\廉政ppt资料\图片\权力关进制度的笼子.jpg"/>
          <p:cNvPicPr>
            <a:picLocks noChangeAspect="1"/>
          </p:cNvPicPr>
          <p:nvPr/>
        </p:nvPicPr>
        <p:blipFill>
          <a:blip r:embed="rId6" cstate="print"/>
          <a:srcRect/>
          <a:stretch>
            <a:fillRect/>
          </a:stretch>
        </p:blipFill>
        <p:spPr>
          <a:xfrm>
            <a:off x="7250113" y="2913058"/>
            <a:ext cx="4248146" cy="3360740"/>
          </a:xfrm>
          <a:prstGeom prst="rect">
            <a:avLst/>
          </a:prstGeom>
          <a:noFill/>
          <a:ln w="38103">
            <a:solidFill>
              <a:srgbClr val="FF0000"/>
            </a:solidFill>
            <a:prstDash val="solid"/>
            <a:miter/>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1+#ppt_w/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200" fill="hold"/>
                                        <p:tgtEl>
                                          <p:spTgt spid="25"/>
                                        </p:tgtEl>
                                        <p:attrNameLst>
                                          <p:attrName>ppt_w</p:attrName>
                                        </p:attrNameLst>
                                      </p:cBhvr>
                                      <p:tavLst>
                                        <p:tav tm="0">
                                          <p:val>
                                            <p:strVal val="0"/>
                                          </p:val>
                                        </p:tav>
                                        <p:tav tm="100000">
                                          <p:val>
                                            <p:strVal val="#ppt_w"/>
                                          </p:val>
                                        </p:tav>
                                      </p:tavLst>
                                    </p:anim>
                                    <p:anim calcmode="lin" valueType="num">
                                      <p:cBhvr>
                                        <p:cTn id="18" dur="200" fill="hold"/>
                                        <p:tgtEl>
                                          <p:spTgt spid="25"/>
                                        </p:tgtEl>
                                        <p:attrNameLst>
                                          <p:attrName>ppt_h</p:attrName>
                                        </p:attrNameLst>
                                      </p:cBhvr>
                                      <p:tavLst>
                                        <p:tav tm="0">
                                          <p:val>
                                            <p:strVal val="0"/>
                                          </p:val>
                                        </p:tav>
                                        <p:tav tm="100000">
                                          <p:val>
                                            <p:strVal val="#ppt_h"/>
                                          </p:val>
                                        </p:tav>
                                      </p:tavLst>
                                    </p:anim>
                                    <p:animEffect transition="in" filter="fade">
                                      <p:cBhvr>
                                        <p:cTn id="19" dur="200"/>
                                        <p:tgtEl>
                                          <p:spTgt spid="25"/>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ppt_x</p:attrName>
                                        </p:attrNameLst>
                                      </p:cBhvr>
                                      <p:tavLst>
                                        <p:tav tm="0">
                                          <p:val>
                                            <p:strVal val="1+#ppt_w/2"/>
                                          </p:val>
                                        </p:tav>
                                        <p:tav tm="100000">
                                          <p:val>
                                            <p:strVal val="#ppt_x"/>
                                          </p:val>
                                        </p:tav>
                                      </p:tavLst>
                                    </p:anim>
                                    <p:anim calcmode="lin" valueType="num">
                                      <p:cBhvr>
                                        <p:cTn id="24" dur="75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050"/>
                            </p:stCondLst>
                            <p:childTnLst>
                              <p:par>
                                <p:cTn id="33" presetID="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1+#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grpSp>
        <p:nvGrpSpPr>
          <p:cNvPr id="2" name="组合 30"/>
          <p:cNvGrpSpPr/>
          <p:nvPr/>
        </p:nvGrpSpPr>
        <p:grpSpPr>
          <a:xfrm>
            <a:off x="1608136" y="1163638"/>
            <a:ext cx="884233" cy="887416"/>
            <a:chOff x="1608136" y="1163638"/>
            <a:chExt cx="884233" cy="887416"/>
          </a:xfrm>
        </p:grpSpPr>
        <p:grpSp>
          <p:nvGrpSpPr>
            <p:cNvPr id="3" name="组合 71"/>
            <p:cNvGrpSpPr/>
            <p:nvPr/>
          </p:nvGrpSpPr>
          <p:grpSpPr>
            <a:xfrm>
              <a:off x="1608136" y="1163638"/>
              <a:ext cx="884233" cy="887416"/>
              <a:chOff x="1608136" y="1163638"/>
              <a:chExt cx="884233" cy="887416"/>
            </a:xfrm>
          </p:grpSpPr>
          <p:grpSp>
            <p:nvGrpSpPr>
              <p:cNvPr id="4" name="组合 72"/>
              <p:cNvGrpSpPr/>
              <p:nvPr/>
            </p:nvGrpSpPr>
            <p:grpSpPr>
              <a:xfrm>
                <a:off x="1608136" y="1163638"/>
                <a:ext cx="884233" cy="887416"/>
                <a:chOff x="1608136" y="1163638"/>
                <a:chExt cx="884233" cy="887416"/>
              </a:xfrm>
            </p:grpSpPr>
            <p:grpSp>
              <p:nvGrpSpPr>
                <p:cNvPr id="5" name="组合 84"/>
                <p:cNvGrpSpPr/>
                <p:nvPr/>
              </p:nvGrpSpPr>
              <p:grpSpPr>
                <a:xfrm>
                  <a:off x="1608136" y="1163638"/>
                  <a:ext cx="884233" cy="887416"/>
                  <a:chOff x="1608136" y="1163638"/>
                  <a:chExt cx="884233" cy="887416"/>
                </a:xfrm>
              </p:grpSpPr>
              <p:pic>
                <p:nvPicPr>
                  <p:cNvPr id="6"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7"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8"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9" name="Group 20"/>
              <p:cNvGrpSpPr/>
              <p:nvPr/>
            </p:nvGrpSpPr>
            <p:grpSpPr>
              <a:xfrm>
                <a:off x="1668020" y="1861340"/>
                <a:ext cx="763626" cy="151994"/>
                <a:chOff x="1668020" y="1861340"/>
                <a:chExt cx="763626" cy="151994"/>
              </a:xfrm>
            </p:grpSpPr>
            <p:grpSp>
              <p:nvGrpSpPr>
                <p:cNvPr id="10" name="Group 21"/>
                <p:cNvGrpSpPr/>
                <p:nvPr/>
              </p:nvGrpSpPr>
              <p:grpSpPr>
                <a:xfrm>
                  <a:off x="1804038" y="1861340"/>
                  <a:ext cx="627608" cy="151618"/>
                  <a:chOff x="1804038" y="1861340"/>
                  <a:chExt cx="627608" cy="151618"/>
                </a:xfrm>
              </p:grpSpPr>
              <p:sp>
                <p:nvSpPr>
                  <p:cNvPr id="11"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2"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5" name="Group 26"/>
                <p:cNvGrpSpPr/>
                <p:nvPr/>
              </p:nvGrpSpPr>
              <p:grpSpPr>
                <a:xfrm>
                  <a:off x="1668020" y="1870984"/>
                  <a:ext cx="629611" cy="142350"/>
                  <a:chOff x="1668020" y="1870984"/>
                  <a:chExt cx="629611" cy="142350"/>
                </a:xfrm>
              </p:grpSpPr>
              <p:sp>
                <p:nvSpPr>
                  <p:cNvPr id="16"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0" name="矩形 32"/>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1" name="TextBox 49"/>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2" name="TextBox 50"/>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研究并实施制度创新。</a:t>
            </a:r>
            <a:endParaRPr lang="en-US" sz="2800" b="1" i="0" u="none" strike="noStrike" kern="1200" cap="none" spc="0" baseline="0">
              <a:solidFill>
                <a:srgbClr val="C00000"/>
              </a:solidFill>
              <a:uFillTx/>
              <a:latin typeface="微软雅黑" pitchFamily="34"/>
              <a:ea typeface="微软雅黑" pitchFamily="34"/>
            </a:endParaRPr>
          </a:p>
        </p:txBody>
      </p:sp>
      <p:grpSp>
        <p:nvGrpSpPr>
          <p:cNvPr id="23" name="组合 3"/>
          <p:cNvGrpSpPr/>
          <p:nvPr/>
        </p:nvGrpSpPr>
        <p:grpSpPr>
          <a:xfrm>
            <a:off x="1671642" y="2144715"/>
            <a:ext cx="1527175" cy="590547"/>
            <a:chOff x="1671642" y="2144715"/>
            <a:chExt cx="1527175" cy="590547"/>
          </a:xfrm>
        </p:grpSpPr>
        <p:sp>
          <p:nvSpPr>
            <p:cNvPr id="24" name="对角圆角矩形 52"/>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5" name="五角星 53"/>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TextBox 54"/>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第六</a:t>
              </a:r>
              <a:endParaRPr lang="en-US" sz="1600" b="1" i="0" u="none" strike="noStrike" kern="0" cap="all" spc="0" baseline="0">
                <a:solidFill>
                  <a:srgbClr val="FFFF00"/>
                </a:solidFill>
                <a:uFillTx/>
                <a:latin typeface="微软雅黑" pitchFamily="34"/>
                <a:ea typeface="微软雅黑" pitchFamily="34"/>
              </a:endParaRPr>
            </a:p>
          </p:txBody>
        </p:sp>
      </p:grpSp>
      <p:sp>
        <p:nvSpPr>
          <p:cNvPr id="27" name="矩形 30"/>
          <p:cNvSpPr/>
          <p:nvPr/>
        </p:nvSpPr>
        <p:spPr>
          <a:xfrm>
            <a:off x="3073398" y="3933821"/>
            <a:ext cx="2185992" cy="523878"/>
          </a:xfrm>
          <a:prstGeom prst="rect">
            <a:avLst/>
          </a:prstGeom>
          <a:gradFill>
            <a:gsLst>
              <a:gs pos="0">
                <a:srgbClr val="FF3300"/>
              </a:gs>
              <a:gs pos="100000">
                <a:srgbClr val="C000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00"/>
                </a:solidFill>
                <a:uFillTx/>
                <a:latin typeface="微软雅黑" pitchFamily="34"/>
                <a:ea typeface="微软雅黑" pitchFamily="34"/>
              </a:rPr>
              <a:t>制度健全</a:t>
            </a:r>
            <a:endParaRPr lang="en-US" sz="2000" b="1" i="0" u="none" strike="noStrike" kern="1200" cap="none" spc="0" baseline="0">
              <a:solidFill>
                <a:srgbClr val="FFFF00"/>
              </a:solidFill>
              <a:uFillTx/>
              <a:latin typeface="微软雅黑" pitchFamily="34"/>
              <a:ea typeface="微软雅黑" pitchFamily="34"/>
            </a:endParaRPr>
          </a:p>
        </p:txBody>
      </p:sp>
      <p:sp>
        <p:nvSpPr>
          <p:cNvPr id="28" name="矩形 31"/>
          <p:cNvSpPr/>
          <p:nvPr/>
        </p:nvSpPr>
        <p:spPr>
          <a:xfrm>
            <a:off x="3073398" y="4616448"/>
            <a:ext cx="2195510" cy="561971"/>
          </a:xfrm>
          <a:prstGeom prst="rect">
            <a:avLst/>
          </a:prstGeom>
          <a:gradFill>
            <a:gsLst>
              <a:gs pos="0">
                <a:srgbClr val="FF3300"/>
              </a:gs>
              <a:gs pos="100000">
                <a:srgbClr val="C000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00"/>
                </a:solidFill>
                <a:uFillTx/>
                <a:latin typeface="微软雅黑" pitchFamily="34"/>
                <a:ea typeface="微软雅黑" pitchFamily="34"/>
              </a:rPr>
              <a:t>机制创新</a:t>
            </a:r>
            <a:endParaRPr lang="en-US" sz="2000" b="1" i="0" u="none" strike="noStrike" kern="1200" cap="none" spc="0" baseline="0">
              <a:solidFill>
                <a:srgbClr val="FFFF00"/>
              </a:solidFill>
              <a:uFillTx/>
              <a:latin typeface="微软雅黑" pitchFamily="34"/>
              <a:ea typeface="微软雅黑" pitchFamily="34"/>
            </a:endParaRPr>
          </a:p>
        </p:txBody>
      </p:sp>
      <p:sp>
        <p:nvSpPr>
          <p:cNvPr id="29" name="矩形 33"/>
          <p:cNvSpPr/>
          <p:nvPr/>
        </p:nvSpPr>
        <p:spPr>
          <a:xfrm>
            <a:off x="3073398" y="5300667"/>
            <a:ext cx="2195510" cy="631822"/>
          </a:xfrm>
          <a:prstGeom prst="rect">
            <a:avLst/>
          </a:prstGeom>
          <a:gradFill>
            <a:gsLst>
              <a:gs pos="0">
                <a:srgbClr val="FF3300"/>
              </a:gs>
              <a:gs pos="100000">
                <a:srgbClr val="C000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00"/>
                </a:solidFill>
                <a:uFillTx/>
                <a:latin typeface="微软雅黑" pitchFamily="34"/>
                <a:ea typeface="微软雅黑" pitchFamily="34"/>
              </a:rPr>
              <a:t>抓好执行和监督</a:t>
            </a:r>
            <a:endParaRPr lang="en-US" sz="2000" b="1" i="0" u="none" strike="noStrike" kern="1200" cap="none" spc="0" baseline="0">
              <a:solidFill>
                <a:srgbClr val="FFFF00"/>
              </a:solidFill>
              <a:uFillTx/>
              <a:latin typeface="微软雅黑" pitchFamily="34"/>
              <a:ea typeface="微软雅黑" pitchFamily="34"/>
            </a:endParaRPr>
          </a:p>
        </p:txBody>
      </p:sp>
      <p:sp>
        <p:nvSpPr>
          <p:cNvPr id="30" name="矩形 35"/>
          <p:cNvSpPr/>
          <p:nvPr/>
        </p:nvSpPr>
        <p:spPr>
          <a:xfrm>
            <a:off x="1333945" y="3501018"/>
            <a:ext cx="5560228" cy="2751923"/>
          </a:xfrm>
          <a:prstGeom prst="rect">
            <a:avLst/>
          </a:prstGeom>
          <a:noFill/>
          <a:ln w="25402">
            <a:solidFill>
              <a:srgbClr val="FF03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C00000"/>
              </a:solidFill>
              <a:uFillTx/>
              <a:latin typeface="微软雅黑" pitchFamily="34"/>
              <a:ea typeface="微软雅黑" pitchFamily="34"/>
            </a:endParaRPr>
          </a:p>
        </p:txBody>
      </p:sp>
      <p:grpSp>
        <p:nvGrpSpPr>
          <p:cNvPr id="31" name="组合 65"/>
          <p:cNvGrpSpPr/>
          <p:nvPr/>
        </p:nvGrpSpPr>
        <p:grpSpPr>
          <a:xfrm>
            <a:off x="1633539" y="3249613"/>
            <a:ext cx="4962521" cy="530223"/>
            <a:chOff x="1633539" y="3249613"/>
            <a:chExt cx="4962521" cy="530223"/>
          </a:xfrm>
        </p:grpSpPr>
        <p:sp>
          <p:nvSpPr>
            <p:cNvPr id="32" name="梯形 45"/>
            <p:cNvSpPr/>
            <p:nvPr/>
          </p:nvSpPr>
          <p:spPr>
            <a:xfrm flipV="1">
              <a:off x="1633539" y="3249613"/>
              <a:ext cx="4962521" cy="530223"/>
            </a:xfrm>
            <a:custGeom>
              <a:avLst>
                <a:gd name="f8" fmla="val 45372"/>
              </a:avLst>
              <a:gdLst>
                <a:gd name="f1" fmla="val 10800000"/>
                <a:gd name="f2" fmla="val 5400000"/>
                <a:gd name="f3" fmla="val 180"/>
                <a:gd name="f4" fmla="val w"/>
                <a:gd name="f5" fmla="val h"/>
                <a:gd name="f6" fmla="val ss"/>
                <a:gd name="f7" fmla="val 0"/>
                <a:gd name="f8" fmla="val 45372"/>
                <a:gd name="f9" fmla="+- 0 0 -270"/>
                <a:gd name="f10" fmla="+- 0 0 -9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 f35 1 3"/>
                <a:gd name="f41" fmla="*/ f36 1 4"/>
                <a:gd name="f42" fmla="min f36 f35"/>
                <a:gd name="f43" fmla="*/ 50000 f36 1"/>
                <a:gd name="f44" fmla="+- f14 f39 0"/>
                <a:gd name="f45" fmla="*/ f43 1 f42"/>
                <a:gd name="f46" fmla="*/ f42 f15 1"/>
                <a:gd name="f47" fmla="*/ f41 f15 1"/>
                <a:gd name="f48" fmla="*/ f40 f15 1"/>
                <a:gd name="f49" fmla="*/ f46 1 200000"/>
                <a:gd name="f50" fmla="*/ f46 1 100000"/>
                <a:gd name="f51" fmla="*/ f47 1 f45"/>
                <a:gd name="f52" fmla="*/ f48 1 f45"/>
                <a:gd name="f53" fmla="*/ f44 f29 1"/>
                <a:gd name="f54" fmla="+- f32 0 f50"/>
                <a:gd name="f55" fmla="+- f32 0 f49"/>
                <a:gd name="f56" fmla="+- f32 0 f51"/>
                <a:gd name="f57" fmla="*/ f51 f29 1"/>
                <a:gd name="f58" fmla="*/ f52 f29 1"/>
                <a:gd name="f59" fmla="*/ f50 f29 1"/>
                <a:gd name="f60" fmla="*/ f49 f29 1"/>
                <a:gd name="f61" fmla="*/ f56 f29 1"/>
                <a:gd name="f62" fmla="*/ f54 f29 1"/>
                <a:gd name="f63" fmla="*/ f55 f29 1"/>
              </a:gdLst>
              <a:ahLst/>
              <a:cxnLst>
                <a:cxn ang="3cd4">
                  <a:pos x="hc" y="t"/>
                </a:cxn>
                <a:cxn ang="0">
                  <a:pos x="r" y="vc"/>
                </a:cxn>
                <a:cxn ang="cd4">
                  <a:pos x="hc" y="b"/>
                </a:cxn>
                <a:cxn ang="cd2">
                  <a:pos x="l" y="vc"/>
                </a:cxn>
                <a:cxn ang="f27">
                  <a:pos x="f60" y="f53"/>
                </a:cxn>
                <a:cxn ang="f28">
                  <a:pos x="f63" y="f53"/>
                </a:cxn>
              </a:cxnLst>
              <a:rect l="f57" t="f58" r="f61" b="f37"/>
              <a:pathLst>
                <a:path>
                  <a:moveTo>
                    <a:pt x="f34" y="f37"/>
                  </a:moveTo>
                  <a:lnTo>
                    <a:pt x="f59" y="f34"/>
                  </a:lnTo>
                  <a:lnTo>
                    <a:pt x="f62" y="f34"/>
                  </a:lnTo>
                  <a:lnTo>
                    <a:pt x="f38" y="f37"/>
                  </a:lnTo>
                  <a:close/>
                </a:path>
              </a:pathLst>
            </a:custGeom>
            <a:gradFill>
              <a:gsLst>
                <a:gs pos="0">
                  <a:srgbClr val="FF3300"/>
                </a:gs>
                <a:gs pos="100000">
                  <a:srgbClr val="C000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3" name="TextBox 67"/>
            <p:cNvSpPr txBox="1"/>
            <p:nvPr/>
          </p:nvSpPr>
          <p:spPr>
            <a:xfrm>
              <a:off x="1902390" y="3285100"/>
              <a:ext cx="4424818"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00"/>
                  </a:solidFill>
                  <a:uFillTx/>
                  <a:latin typeface="微软雅黑" pitchFamily="34"/>
                  <a:ea typeface="微软雅黑" pitchFamily="34"/>
                </a:rPr>
                <a:t>廉政制度建设的三个关键点</a:t>
              </a:r>
              <a:endParaRPr lang="en-US" sz="2400" b="1" i="0" u="none" strike="noStrike" kern="1200" cap="none" spc="0" baseline="0">
                <a:solidFill>
                  <a:srgbClr val="FFFF00"/>
                </a:solidFill>
                <a:uFillTx/>
                <a:latin typeface="微软雅黑" pitchFamily="34"/>
                <a:ea typeface="微软雅黑" pitchFamily="34"/>
              </a:endParaRPr>
            </a:p>
          </p:txBody>
        </p:sp>
      </p:grpSp>
      <p:pic>
        <p:nvPicPr>
          <p:cNvPr id="34" name="Picture 5"/>
          <p:cNvPicPr>
            <a:picLocks noChangeAspect="1"/>
          </p:cNvPicPr>
          <p:nvPr/>
        </p:nvPicPr>
        <p:blipFill>
          <a:blip r:embed="rId6" cstate="print"/>
          <a:srcRect t="6010" b="6010"/>
          <a:stretch>
            <a:fillRect/>
          </a:stretch>
        </p:blipFill>
        <p:spPr>
          <a:xfrm>
            <a:off x="7861782" y="1376775"/>
            <a:ext cx="3600404" cy="5086240"/>
          </a:xfrm>
          <a:prstGeom prst="rect">
            <a:avLst/>
          </a:prstGeom>
          <a:noFill/>
          <a:ln w="88897">
            <a:solidFill>
              <a:srgbClr val="FFFFFF"/>
            </a:solidFill>
            <a:prstDash val="solid"/>
            <a:miter/>
          </a:ln>
          <a:effectLst>
            <a:outerShdw dir="16200000" algn="tl">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1+#ppt_w/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00" fill="hold"/>
                                        <p:tgtEl>
                                          <p:spTgt spid="23"/>
                                        </p:tgtEl>
                                        <p:attrNameLst>
                                          <p:attrName>ppt_w</p:attrName>
                                        </p:attrNameLst>
                                      </p:cBhvr>
                                      <p:tavLst>
                                        <p:tav tm="0">
                                          <p:val>
                                            <p:strVal val="0"/>
                                          </p:val>
                                        </p:tav>
                                        <p:tav tm="100000">
                                          <p:val>
                                            <p:strVal val="#ppt_w"/>
                                          </p:val>
                                        </p:tav>
                                      </p:tavLst>
                                    </p:anim>
                                    <p:anim calcmode="lin" valueType="num">
                                      <p:cBhvr>
                                        <p:cTn id="18" dur="200" fill="hold"/>
                                        <p:tgtEl>
                                          <p:spTgt spid="23"/>
                                        </p:tgtEl>
                                        <p:attrNameLst>
                                          <p:attrName>ppt_h</p:attrName>
                                        </p:attrNameLst>
                                      </p:cBhvr>
                                      <p:tavLst>
                                        <p:tav tm="0">
                                          <p:val>
                                            <p:strVal val="0"/>
                                          </p:val>
                                        </p:tav>
                                        <p:tav tm="100000">
                                          <p:val>
                                            <p:strVal val="#ppt_h"/>
                                          </p:val>
                                        </p:tav>
                                      </p:tavLst>
                                    </p:anim>
                                    <p:animEffect transition="in" filter="fade">
                                      <p:cBhvr>
                                        <p:cTn id="19" dur="200"/>
                                        <p:tgtEl>
                                          <p:spTgt spid="23"/>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750" fill="hold"/>
                                        <p:tgtEl>
                                          <p:spTgt spid="22"/>
                                        </p:tgtEl>
                                        <p:attrNameLst>
                                          <p:attrName>ppt_x</p:attrName>
                                        </p:attrNameLst>
                                      </p:cBhvr>
                                      <p:tavLst>
                                        <p:tav tm="0">
                                          <p:val>
                                            <p:strVal val="1+#ppt_w/2"/>
                                          </p:val>
                                        </p:tav>
                                        <p:tav tm="100000">
                                          <p:val>
                                            <p:strVal val="#ppt_x"/>
                                          </p:val>
                                        </p:tav>
                                      </p:tavLst>
                                    </p:anim>
                                    <p:anim calcmode="lin" valueType="num">
                                      <p:cBhvr>
                                        <p:cTn id="24" dur="75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42" presetClass="entr" presetSubtype="0"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par>
                          <p:cTn id="31" fill="hold">
                            <p:stCondLst>
                              <p:cond delay="3550"/>
                            </p:stCondLst>
                            <p:childTnLst>
                              <p:par>
                                <p:cTn id="32" presetID="22" presetClass="entr" presetSubtype="1"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par>
                          <p:cTn id="35" fill="hold">
                            <p:stCondLst>
                              <p:cond delay="4050"/>
                            </p:stCondLst>
                            <p:childTnLst>
                              <p:par>
                                <p:cTn id="36" presetID="42"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750"/>
                                        <p:tgtEl>
                                          <p:spTgt spid="27"/>
                                        </p:tgtEl>
                                      </p:cBhvr>
                                    </p:animEffect>
                                    <p:anim calcmode="lin" valueType="num">
                                      <p:cBhvr>
                                        <p:cTn id="39" dur="750" fill="hold"/>
                                        <p:tgtEl>
                                          <p:spTgt spid="27"/>
                                        </p:tgtEl>
                                        <p:attrNameLst>
                                          <p:attrName>ppt_x</p:attrName>
                                        </p:attrNameLst>
                                      </p:cBhvr>
                                      <p:tavLst>
                                        <p:tav tm="0">
                                          <p:val>
                                            <p:strVal val="#ppt_x"/>
                                          </p:val>
                                        </p:tav>
                                        <p:tav tm="100000">
                                          <p:val>
                                            <p:strVal val="#ppt_x"/>
                                          </p:val>
                                        </p:tav>
                                      </p:tavLst>
                                    </p:anim>
                                    <p:anim calcmode="lin" valueType="num">
                                      <p:cBhvr>
                                        <p:cTn id="40" dur="750" fill="hold"/>
                                        <p:tgtEl>
                                          <p:spTgt spid="2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750"/>
                                        <p:tgtEl>
                                          <p:spTgt spid="28"/>
                                        </p:tgtEl>
                                      </p:cBhvr>
                                    </p:animEffect>
                                    <p:anim calcmode="lin" valueType="num">
                                      <p:cBhvr>
                                        <p:cTn id="44" dur="750" fill="hold"/>
                                        <p:tgtEl>
                                          <p:spTgt spid="28"/>
                                        </p:tgtEl>
                                        <p:attrNameLst>
                                          <p:attrName>ppt_x</p:attrName>
                                        </p:attrNameLst>
                                      </p:cBhvr>
                                      <p:tavLst>
                                        <p:tav tm="0">
                                          <p:val>
                                            <p:strVal val="#ppt_x"/>
                                          </p:val>
                                        </p:tav>
                                        <p:tav tm="100000">
                                          <p:val>
                                            <p:strVal val="#ppt_x"/>
                                          </p:val>
                                        </p:tav>
                                      </p:tavLst>
                                    </p:anim>
                                    <p:anim calcmode="lin" valueType="num">
                                      <p:cBhvr>
                                        <p:cTn id="45" dur="75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750"/>
                                        <p:tgtEl>
                                          <p:spTgt spid="29"/>
                                        </p:tgtEl>
                                      </p:cBhvr>
                                    </p:animEffect>
                                    <p:anim calcmode="lin" valueType="num">
                                      <p:cBhvr>
                                        <p:cTn id="49" dur="750" fill="hold"/>
                                        <p:tgtEl>
                                          <p:spTgt spid="29"/>
                                        </p:tgtEl>
                                        <p:attrNameLst>
                                          <p:attrName>ppt_x</p:attrName>
                                        </p:attrNameLst>
                                      </p:cBhvr>
                                      <p:tavLst>
                                        <p:tav tm="0">
                                          <p:val>
                                            <p:strVal val="#ppt_x"/>
                                          </p:val>
                                        </p:tav>
                                        <p:tav tm="100000">
                                          <p:val>
                                            <p:strVal val="#ppt_x"/>
                                          </p:val>
                                        </p:tav>
                                      </p:tavLst>
                                    </p:anim>
                                    <p:anim calcmode="lin" valueType="num">
                                      <p:cBhvr>
                                        <p:cTn id="50" dur="750" fill="hold"/>
                                        <p:tgtEl>
                                          <p:spTgt spid="29"/>
                                        </p:tgtEl>
                                        <p:attrNameLst>
                                          <p:attrName>ppt_y</p:attrName>
                                        </p:attrNameLst>
                                      </p:cBhvr>
                                      <p:tavLst>
                                        <p:tav tm="0">
                                          <p:val>
                                            <p:strVal val="#ppt_y+.1"/>
                                          </p:val>
                                        </p:tav>
                                        <p:tav tm="100000">
                                          <p:val>
                                            <p:strVal val="#ppt_y"/>
                                          </p:val>
                                        </p:tav>
                                      </p:tavLst>
                                    </p:anim>
                                  </p:childTnLst>
                                </p:cTn>
                              </p:par>
                            </p:childTnLst>
                          </p:cTn>
                        </p:par>
                        <p:par>
                          <p:cTn id="51" fill="hold">
                            <p:stCondLst>
                              <p:cond delay="5300"/>
                            </p:stCondLst>
                            <p:childTnLst>
                              <p:par>
                                <p:cTn id="52" presetID="10" presetClass="entr" presetSubtype="10"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3"/>
          <p:cNvSpPr txBox="1"/>
          <p:nvPr/>
        </p:nvSpPr>
        <p:spPr>
          <a:xfrm>
            <a:off x="2677207" y="3374986"/>
            <a:ext cx="6776060" cy="42472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反腐斗争的高压态势已基本形成</a:t>
            </a:r>
            <a:endParaRPr lang="en-US" sz="2400" b="1" i="0" u="none" strike="noStrike" kern="0" cap="all" spc="0" baseline="0">
              <a:solidFill>
                <a:srgbClr val="000000"/>
              </a:solidFill>
              <a:uFillTx/>
              <a:latin typeface="微软雅黑" pitchFamily="34"/>
              <a:ea typeface="微软雅黑" pitchFamily="34"/>
            </a:endParaRPr>
          </a:p>
        </p:txBody>
      </p:sp>
      <p:sp>
        <p:nvSpPr>
          <p:cNvPr id="3" name="圆角矩形 4"/>
          <p:cNvSpPr/>
          <p:nvPr/>
        </p:nvSpPr>
        <p:spPr>
          <a:xfrm>
            <a:off x="4441405" y="1916829"/>
            <a:ext cx="3348368" cy="8280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00"/>
                </a:solidFill>
                <a:uFillTx/>
                <a:latin typeface="微软雅黑" pitchFamily="34"/>
                <a:ea typeface="微软雅黑" pitchFamily="34"/>
              </a:rPr>
              <a:t>九个前所未有</a:t>
            </a:r>
          </a:p>
        </p:txBody>
      </p:sp>
      <p:cxnSp>
        <p:nvCxnSpPr>
          <p:cNvPr id="4" name="直接连接符 5"/>
          <p:cNvCxnSpPr/>
          <p:nvPr/>
        </p:nvCxnSpPr>
        <p:spPr>
          <a:xfrm>
            <a:off x="1309685" y="3608386"/>
            <a:ext cx="2566986" cy="0"/>
          </a:xfrm>
          <a:prstGeom prst="straightConnector1">
            <a:avLst/>
          </a:prstGeom>
          <a:noFill/>
          <a:ln w="12701">
            <a:solidFill>
              <a:srgbClr val="C00000"/>
            </a:solidFill>
            <a:prstDash val="solid"/>
          </a:ln>
        </p:spPr>
      </p:cxnSp>
      <p:cxnSp>
        <p:nvCxnSpPr>
          <p:cNvPr id="5" name="直接连接符 7"/>
          <p:cNvCxnSpPr/>
          <p:nvPr/>
        </p:nvCxnSpPr>
        <p:spPr>
          <a:xfrm>
            <a:off x="8221663" y="3573466"/>
            <a:ext cx="2555876" cy="0"/>
          </a:xfrm>
          <a:prstGeom prst="straightConnector1">
            <a:avLst/>
          </a:prstGeom>
          <a:noFill/>
          <a:ln w="12701">
            <a:solidFill>
              <a:srgbClr val="C00000"/>
            </a:solidFill>
            <a:prstDash val="solid"/>
          </a:ln>
        </p:spPr>
      </p:cxnSp>
      <p:grpSp>
        <p:nvGrpSpPr>
          <p:cNvPr id="6" name="组合 8"/>
          <p:cNvGrpSpPr/>
          <p:nvPr/>
        </p:nvGrpSpPr>
        <p:grpSpPr>
          <a:xfrm>
            <a:off x="2865436" y="4044948"/>
            <a:ext cx="585782" cy="2047871"/>
            <a:chOff x="2865436" y="4044948"/>
            <a:chExt cx="585782" cy="2047871"/>
          </a:xfrm>
        </p:grpSpPr>
        <p:sp>
          <p:nvSpPr>
            <p:cNvPr id="7" name="圆角矩形 9"/>
            <p:cNvSpPr/>
            <p:nvPr/>
          </p:nvSpPr>
          <p:spPr>
            <a:xfrm>
              <a:off x="2865436" y="4057650"/>
              <a:ext cx="585782"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8" name="TextBox 10"/>
            <p:cNvSpPr txBox="1"/>
            <p:nvPr/>
          </p:nvSpPr>
          <p:spPr>
            <a:xfrm>
              <a:off x="2915975" y="4044948"/>
              <a:ext cx="516224"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认识的清醒</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9" name="组合 11"/>
          <p:cNvGrpSpPr/>
          <p:nvPr/>
        </p:nvGrpSpPr>
        <p:grpSpPr>
          <a:xfrm>
            <a:off x="3876671" y="4044948"/>
            <a:ext cx="587373" cy="2047871"/>
            <a:chOff x="3876671" y="4044948"/>
            <a:chExt cx="587373" cy="2047871"/>
          </a:xfrm>
        </p:grpSpPr>
        <p:sp>
          <p:nvSpPr>
            <p:cNvPr id="10" name="圆角矩形 12"/>
            <p:cNvSpPr/>
            <p:nvPr/>
          </p:nvSpPr>
          <p:spPr>
            <a:xfrm>
              <a:off x="3876671" y="4057650"/>
              <a:ext cx="587373"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1" name="TextBox 13"/>
            <p:cNvSpPr txBox="1"/>
            <p:nvPr/>
          </p:nvSpPr>
          <p:spPr>
            <a:xfrm>
              <a:off x="3927357" y="4044948"/>
              <a:ext cx="517623"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反思的勇气</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12" name="组合 14"/>
          <p:cNvGrpSpPr/>
          <p:nvPr/>
        </p:nvGrpSpPr>
        <p:grpSpPr>
          <a:xfrm>
            <a:off x="4889497" y="4044948"/>
            <a:ext cx="585792" cy="2047871"/>
            <a:chOff x="4889497" y="4044948"/>
            <a:chExt cx="585792" cy="2047871"/>
          </a:xfrm>
        </p:grpSpPr>
        <p:sp>
          <p:nvSpPr>
            <p:cNvPr id="13" name="圆角矩形 15"/>
            <p:cNvSpPr/>
            <p:nvPr/>
          </p:nvSpPr>
          <p:spPr>
            <a:xfrm>
              <a:off x="4889497" y="4057650"/>
              <a:ext cx="585792"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4" name="TextBox 16"/>
            <p:cNvSpPr txBox="1"/>
            <p:nvPr/>
          </p:nvSpPr>
          <p:spPr>
            <a:xfrm>
              <a:off x="4940036" y="4044948"/>
              <a:ext cx="516224"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调研的深入</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15" name="组合 17"/>
          <p:cNvGrpSpPr/>
          <p:nvPr/>
        </p:nvGrpSpPr>
        <p:grpSpPr>
          <a:xfrm>
            <a:off x="5900742" y="4044948"/>
            <a:ext cx="587373" cy="2047871"/>
            <a:chOff x="5900742" y="4044948"/>
            <a:chExt cx="587373" cy="2047871"/>
          </a:xfrm>
        </p:grpSpPr>
        <p:sp>
          <p:nvSpPr>
            <p:cNvPr id="16" name="圆角矩形 18"/>
            <p:cNvSpPr/>
            <p:nvPr/>
          </p:nvSpPr>
          <p:spPr>
            <a:xfrm>
              <a:off x="5900742" y="4057650"/>
              <a:ext cx="587373"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7" name="TextBox 19"/>
            <p:cNvSpPr txBox="1"/>
            <p:nvPr/>
          </p:nvSpPr>
          <p:spPr>
            <a:xfrm>
              <a:off x="5951418" y="4044948"/>
              <a:ext cx="517623"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高层的表率</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18" name="组合 20"/>
          <p:cNvGrpSpPr/>
          <p:nvPr/>
        </p:nvGrpSpPr>
        <p:grpSpPr>
          <a:xfrm>
            <a:off x="6913558" y="4044948"/>
            <a:ext cx="585782" cy="2047871"/>
            <a:chOff x="6913558" y="4044948"/>
            <a:chExt cx="585782" cy="2047871"/>
          </a:xfrm>
        </p:grpSpPr>
        <p:sp>
          <p:nvSpPr>
            <p:cNvPr id="19" name="圆角矩形 21"/>
            <p:cNvSpPr/>
            <p:nvPr/>
          </p:nvSpPr>
          <p:spPr>
            <a:xfrm>
              <a:off x="6913558" y="4057650"/>
              <a:ext cx="585782"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0" name="TextBox 22"/>
            <p:cNvSpPr txBox="1"/>
            <p:nvPr/>
          </p:nvSpPr>
          <p:spPr>
            <a:xfrm>
              <a:off x="6913558" y="4044948"/>
              <a:ext cx="516069"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工作的扎实</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21" name="组合 23"/>
          <p:cNvGrpSpPr/>
          <p:nvPr/>
        </p:nvGrpSpPr>
        <p:grpSpPr>
          <a:xfrm>
            <a:off x="7924803" y="4044948"/>
            <a:ext cx="587373" cy="2047871"/>
            <a:chOff x="7924803" y="4044948"/>
            <a:chExt cx="587373" cy="2047871"/>
          </a:xfrm>
        </p:grpSpPr>
        <p:sp>
          <p:nvSpPr>
            <p:cNvPr id="22" name="圆角矩形 24"/>
            <p:cNvSpPr/>
            <p:nvPr/>
          </p:nvSpPr>
          <p:spPr>
            <a:xfrm>
              <a:off x="7924803" y="4057650"/>
              <a:ext cx="587373"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TextBox 25"/>
            <p:cNvSpPr txBox="1"/>
            <p:nvPr/>
          </p:nvSpPr>
          <p:spPr>
            <a:xfrm>
              <a:off x="7924803" y="4044948"/>
              <a:ext cx="517468"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报道的公开</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24" name="组合 27"/>
          <p:cNvGrpSpPr/>
          <p:nvPr/>
        </p:nvGrpSpPr>
        <p:grpSpPr>
          <a:xfrm>
            <a:off x="1993904" y="4059241"/>
            <a:ext cx="585792" cy="2047871"/>
            <a:chOff x="1993904" y="4059241"/>
            <a:chExt cx="585792" cy="2047871"/>
          </a:xfrm>
        </p:grpSpPr>
        <p:sp>
          <p:nvSpPr>
            <p:cNvPr id="25" name="圆角矩形 28"/>
            <p:cNvSpPr/>
            <p:nvPr/>
          </p:nvSpPr>
          <p:spPr>
            <a:xfrm>
              <a:off x="1993904" y="4071942"/>
              <a:ext cx="585792"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TextBox 29"/>
            <p:cNvSpPr txBox="1"/>
            <p:nvPr/>
          </p:nvSpPr>
          <p:spPr>
            <a:xfrm>
              <a:off x="2044442" y="4059241"/>
              <a:ext cx="516224"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重视的程度</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27" name="组合 30"/>
          <p:cNvGrpSpPr/>
          <p:nvPr/>
        </p:nvGrpSpPr>
        <p:grpSpPr>
          <a:xfrm>
            <a:off x="8761415" y="4059241"/>
            <a:ext cx="587373" cy="2047871"/>
            <a:chOff x="8761415" y="4059241"/>
            <a:chExt cx="587373" cy="2047871"/>
          </a:xfrm>
        </p:grpSpPr>
        <p:sp>
          <p:nvSpPr>
            <p:cNvPr id="28" name="圆角矩形 31"/>
            <p:cNvSpPr/>
            <p:nvPr/>
          </p:nvSpPr>
          <p:spPr>
            <a:xfrm>
              <a:off x="8761415" y="4071942"/>
              <a:ext cx="587373"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TextBox 32"/>
            <p:cNvSpPr txBox="1"/>
            <p:nvPr/>
          </p:nvSpPr>
          <p:spPr>
            <a:xfrm>
              <a:off x="8812091" y="4059241"/>
              <a:ext cx="517623"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群众的参与</a:t>
              </a:r>
              <a:endParaRPr lang="en-US" sz="2400" b="1" i="0" u="none" strike="noStrike" kern="0" cap="all" spc="0" baseline="0">
                <a:solidFill>
                  <a:srgbClr val="000000"/>
                </a:solidFill>
                <a:uFillTx/>
                <a:latin typeface="微软雅黑" pitchFamily="34"/>
                <a:ea typeface="微软雅黑" pitchFamily="34"/>
              </a:endParaRPr>
            </a:p>
          </p:txBody>
        </p:sp>
      </p:grpSp>
      <p:grpSp>
        <p:nvGrpSpPr>
          <p:cNvPr id="30" name="组合 33"/>
          <p:cNvGrpSpPr/>
          <p:nvPr/>
        </p:nvGrpSpPr>
        <p:grpSpPr>
          <a:xfrm>
            <a:off x="9590090" y="4059241"/>
            <a:ext cx="587373" cy="2047871"/>
            <a:chOff x="9590090" y="4059241"/>
            <a:chExt cx="587373" cy="2047871"/>
          </a:xfrm>
        </p:grpSpPr>
        <p:sp>
          <p:nvSpPr>
            <p:cNvPr id="31" name="圆角矩形 34"/>
            <p:cNvSpPr/>
            <p:nvPr/>
          </p:nvSpPr>
          <p:spPr>
            <a:xfrm>
              <a:off x="9590090" y="4071942"/>
              <a:ext cx="587373" cy="198754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2" name="TextBox 35"/>
            <p:cNvSpPr txBox="1"/>
            <p:nvPr/>
          </p:nvSpPr>
          <p:spPr>
            <a:xfrm>
              <a:off x="9640766" y="4059241"/>
              <a:ext cx="517623" cy="2047871"/>
            </a:xfrm>
            <a:prstGeom prst="rect">
              <a:avLst/>
            </a:prstGeom>
            <a:noFill/>
            <a:ln>
              <a:noFill/>
            </a:ln>
          </p:spPr>
          <p:txBody>
            <a:bodyPr vert="eaVert"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成效的明显</a:t>
              </a:r>
              <a:endParaRPr lang="en-US" sz="2400" b="1" i="0" u="none" strike="noStrike" kern="0" cap="all" spc="0" baseline="0">
                <a:solidFill>
                  <a:srgbClr val="000000"/>
                </a:solidFill>
                <a:uFillTx/>
                <a:latin typeface="微软雅黑" pitchFamily="34"/>
                <a:ea typeface="微软雅黑" pitchFamily="34"/>
              </a:endParaRPr>
            </a:p>
          </p:txBody>
        </p:sp>
      </p:grpSp>
      <p:pic>
        <p:nvPicPr>
          <p:cNvPr id="33" name="Picture 2"/>
          <p:cNvPicPr>
            <a:picLocks noChangeAspect="1"/>
          </p:cNvPicPr>
          <p:nvPr/>
        </p:nvPicPr>
        <p:blipFill>
          <a:blip r:embed="rId2" cstate="print"/>
          <a:stretch>
            <a:fillRect/>
          </a:stretch>
        </p:blipFill>
        <p:spPr>
          <a:xfrm>
            <a:off x="8653872" y="1268757"/>
            <a:ext cx="3024332" cy="2124233"/>
          </a:xfrm>
          <a:prstGeom prst="rect">
            <a:avLst/>
          </a:prstGeom>
          <a:noFill/>
          <a:ln>
            <a:noFill/>
          </a:ln>
        </p:spPr>
      </p:pic>
      <p:pic>
        <p:nvPicPr>
          <p:cNvPr id="34" name="Picture 2"/>
          <p:cNvPicPr>
            <a:picLocks noChangeAspect="1"/>
          </p:cNvPicPr>
          <p:nvPr/>
        </p:nvPicPr>
        <p:blipFill>
          <a:blip r:embed="rId3" cstate="print"/>
          <a:srcRect/>
          <a:stretch>
            <a:fillRect/>
          </a:stretch>
        </p:blipFill>
        <p:spPr>
          <a:xfrm>
            <a:off x="444956" y="1196748"/>
            <a:ext cx="3278937" cy="216024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strVal val="0"/>
                                          </p:val>
                                        </p:tav>
                                        <p:tav tm="100000">
                                          <p:val>
                                            <p:strVal val="#ppt_w"/>
                                          </p:val>
                                        </p:tav>
                                      </p:tavLst>
                                    </p:anim>
                                    <p:anim calcmode="lin" valueType="num">
                                      <p:cBhvr>
                                        <p:cTn id="25" dur="500" fill="hold"/>
                                        <p:tgtEl>
                                          <p:spTgt spid="24"/>
                                        </p:tgtEl>
                                        <p:attrNameLst>
                                          <p:attrName>ppt_h</p:attrName>
                                        </p:attrNameLst>
                                      </p:cBhvr>
                                      <p:tavLst>
                                        <p:tav tm="0">
                                          <p:val>
                                            <p:strVal val="0"/>
                                          </p:val>
                                        </p:tav>
                                        <p:tav tm="100000">
                                          <p:val>
                                            <p:strVal val="#ppt_h"/>
                                          </p:val>
                                        </p:tav>
                                      </p:tavLst>
                                    </p:anim>
                                    <p:anim calcmode="lin" valueType="num">
                                      <p:cBhvr>
                                        <p:cTn id="26" dur="500" fill="hold"/>
                                        <p:tgtEl>
                                          <p:spTgt spid="24"/>
                                        </p:tgtEl>
                                        <p:attrNameLst>
                                          <p:attrName>r</p:attrName>
                                        </p:attrNameLst>
                                      </p:cBhvr>
                                      <p:tavLst>
                                        <p:tav tm="0">
                                          <p:val>
                                            <p:strVal val="90"/>
                                          </p:val>
                                        </p:tav>
                                        <p:tav tm="100000">
                                          <p:val>
                                            <p:strVal val="0"/>
                                          </p:val>
                                        </p:tav>
                                      </p:tavLst>
                                    </p:anim>
                                    <p:animEffect transition="in" filter="fade">
                                      <p:cBhvr>
                                        <p:cTn id="27" dur="500"/>
                                        <p:tgtEl>
                                          <p:spTgt spid="24"/>
                                        </p:tgtEl>
                                      </p:cBhvr>
                                    </p:animEffect>
                                  </p:childTnLst>
                                </p:cTn>
                              </p:par>
                            </p:childTnLst>
                          </p:cTn>
                        </p:par>
                        <p:par>
                          <p:cTn id="28" fill="hold">
                            <p:stCondLst>
                              <p:cond delay="2500"/>
                            </p:stCondLst>
                            <p:childTnLst>
                              <p:par>
                                <p:cTn id="29" presetID="3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0"/>
                                          </p:val>
                                        </p:tav>
                                        <p:tav tm="100000">
                                          <p:val>
                                            <p:strVal val="#ppt_w"/>
                                          </p:val>
                                        </p:tav>
                                      </p:tavLst>
                                    </p:anim>
                                    <p:anim calcmode="lin" valueType="num">
                                      <p:cBhvr>
                                        <p:cTn id="32" dur="500" fill="hold"/>
                                        <p:tgtEl>
                                          <p:spTgt spid="6"/>
                                        </p:tgtEl>
                                        <p:attrNameLst>
                                          <p:attrName>ppt_h</p:attrName>
                                        </p:attrNameLst>
                                      </p:cBhvr>
                                      <p:tavLst>
                                        <p:tav tm="0">
                                          <p:val>
                                            <p:strVal val="0"/>
                                          </p:val>
                                        </p:tav>
                                        <p:tav tm="100000">
                                          <p:val>
                                            <p:strVal val="#ppt_h"/>
                                          </p:val>
                                        </p:tav>
                                      </p:tavLst>
                                    </p:anim>
                                    <p:anim calcmode="lin" valueType="num">
                                      <p:cBhvr>
                                        <p:cTn id="33" dur="500" fill="hold"/>
                                        <p:tgtEl>
                                          <p:spTgt spid="6"/>
                                        </p:tgtEl>
                                        <p:attrNameLst>
                                          <p:attrName>r</p:attrName>
                                        </p:attrNameLst>
                                      </p:cBhvr>
                                      <p:tavLst>
                                        <p:tav tm="0">
                                          <p:val>
                                            <p:strVal val="90"/>
                                          </p:val>
                                        </p:tav>
                                        <p:tav tm="100000">
                                          <p:val>
                                            <p:strVal val="0"/>
                                          </p:val>
                                        </p:tav>
                                      </p:tavLst>
                                    </p:anim>
                                    <p:animEffect transition="in" filter="fade">
                                      <p:cBhvr>
                                        <p:cTn id="34" dur="500"/>
                                        <p:tgtEl>
                                          <p:spTgt spid="6"/>
                                        </p:tgtEl>
                                      </p:cBhvr>
                                    </p:animEffect>
                                  </p:childTnLst>
                                </p:cTn>
                              </p:par>
                            </p:childTnLst>
                          </p:cTn>
                        </p:par>
                        <p:par>
                          <p:cTn id="35" fill="hold">
                            <p:stCondLst>
                              <p:cond delay="3000"/>
                            </p:stCondLst>
                            <p:childTnLst>
                              <p:par>
                                <p:cTn id="36" presetID="31"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strVal val="0"/>
                                          </p:val>
                                        </p:tav>
                                        <p:tav tm="100000">
                                          <p:val>
                                            <p:strVal val="#ppt_w"/>
                                          </p:val>
                                        </p:tav>
                                      </p:tavLst>
                                    </p:anim>
                                    <p:anim calcmode="lin" valueType="num">
                                      <p:cBhvr>
                                        <p:cTn id="39" dur="500" fill="hold"/>
                                        <p:tgtEl>
                                          <p:spTgt spid="9"/>
                                        </p:tgtEl>
                                        <p:attrNameLst>
                                          <p:attrName>ppt_h</p:attrName>
                                        </p:attrNameLst>
                                      </p:cBhvr>
                                      <p:tavLst>
                                        <p:tav tm="0">
                                          <p:val>
                                            <p:strVal val="0"/>
                                          </p:val>
                                        </p:tav>
                                        <p:tav tm="100000">
                                          <p:val>
                                            <p:strVal val="#ppt_h"/>
                                          </p:val>
                                        </p:tav>
                                      </p:tavLst>
                                    </p:anim>
                                    <p:anim calcmode="lin" valueType="num">
                                      <p:cBhvr>
                                        <p:cTn id="40" dur="500" fill="hold"/>
                                        <p:tgtEl>
                                          <p:spTgt spid="9"/>
                                        </p:tgtEl>
                                        <p:attrNameLst>
                                          <p:attrName>r</p:attrName>
                                        </p:attrNameLst>
                                      </p:cBhvr>
                                      <p:tavLst>
                                        <p:tav tm="0">
                                          <p:val>
                                            <p:strVal val="90"/>
                                          </p:val>
                                        </p:tav>
                                        <p:tav tm="100000">
                                          <p:val>
                                            <p:strVal val="0"/>
                                          </p:val>
                                        </p:tav>
                                      </p:tavLst>
                                    </p:anim>
                                    <p:animEffect transition="in" filter="fade">
                                      <p:cBhvr>
                                        <p:cTn id="41" dur="500"/>
                                        <p:tgtEl>
                                          <p:spTgt spid="9"/>
                                        </p:tgtEl>
                                      </p:cBhvr>
                                    </p:animEffect>
                                  </p:childTnLst>
                                </p:cTn>
                              </p:par>
                            </p:childTnLst>
                          </p:cTn>
                        </p:par>
                        <p:par>
                          <p:cTn id="42" fill="hold">
                            <p:stCondLst>
                              <p:cond delay="3500"/>
                            </p:stCondLst>
                            <p:childTnLst>
                              <p:par>
                                <p:cTn id="43" presetID="31"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strVal val="0"/>
                                          </p:val>
                                        </p:tav>
                                        <p:tav tm="100000">
                                          <p:val>
                                            <p:strVal val="#ppt_w"/>
                                          </p:val>
                                        </p:tav>
                                      </p:tavLst>
                                    </p:anim>
                                    <p:anim calcmode="lin" valueType="num">
                                      <p:cBhvr>
                                        <p:cTn id="46" dur="500" fill="hold"/>
                                        <p:tgtEl>
                                          <p:spTgt spid="12"/>
                                        </p:tgtEl>
                                        <p:attrNameLst>
                                          <p:attrName>ppt_h</p:attrName>
                                        </p:attrNameLst>
                                      </p:cBhvr>
                                      <p:tavLst>
                                        <p:tav tm="0">
                                          <p:val>
                                            <p:strVal val="0"/>
                                          </p:val>
                                        </p:tav>
                                        <p:tav tm="100000">
                                          <p:val>
                                            <p:strVal val="#ppt_h"/>
                                          </p:val>
                                        </p:tav>
                                      </p:tavLst>
                                    </p:anim>
                                    <p:anim calcmode="lin" valueType="num">
                                      <p:cBhvr>
                                        <p:cTn id="47" dur="500" fill="hold"/>
                                        <p:tgtEl>
                                          <p:spTgt spid="12"/>
                                        </p:tgtEl>
                                        <p:attrNameLst>
                                          <p:attrName>r</p:attrName>
                                        </p:attrNameLst>
                                      </p:cBhvr>
                                      <p:tavLst>
                                        <p:tav tm="0">
                                          <p:val>
                                            <p:strVal val="90"/>
                                          </p:val>
                                        </p:tav>
                                        <p:tav tm="100000">
                                          <p:val>
                                            <p:strVal val="0"/>
                                          </p:val>
                                        </p:tav>
                                      </p:tavLst>
                                    </p:anim>
                                    <p:animEffect transition="in" filter="fade">
                                      <p:cBhvr>
                                        <p:cTn id="48" dur="500"/>
                                        <p:tgtEl>
                                          <p:spTgt spid="12"/>
                                        </p:tgtEl>
                                      </p:cBhvr>
                                    </p:animEffect>
                                  </p:childTnLst>
                                </p:cTn>
                              </p:par>
                            </p:childTnLst>
                          </p:cTn>
                        </p:par>
                        <p:par>
                          <p:cTn id="49" fill="hold">
                            <p:stCondLst>
                              <p:cond delay="4000"/>
                            </p:stCondLst>
                            <p:childTnLst>
                              <p:par>
                                <p:cTn id="50" presetID="31"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0"/>
                                          </p:val>
                                        </p:tav>
                                        <p:tav tm="100000">
                                          <p:val>
                                            <p:strVal val="#ppt_w"/>
                                          </p:val>
                                        </p:tav>
                                      </p:tavLst>
                                    </p:anim>
                                    <p:anim calcmode="lin" valueType="num">
                                      <p:cBhvr>
                                        <p:cTn id="53" dur="500" fill="hold"/>
                                        <p:tgtEl>
                                          <p:spTgt spid="15"/>
                                        </p:tgtEl>
                                        <p:attrNameLst>
                                          <p:attrName>ppt_h</p:attrName>
                                        </p:attrNameLst>
                                      </p:cBhvr>
                                      <p:tavLst>
                                        <p:tav tm="0">
                                          <p:val>
                                            <p:strVal val="0"/>
                                          </p:val>
                                        </p:tav>
                                        <p:tav tm="100000">
                                          <p:val>
                                            <p:strVal val="#ppt_h"/>
                                          </p:val>
                                        </p:tav>
                                      </p:tavLst>
                                    </p:anim>
                                    <p:anim calcmode="lin" valueType="num">
                                      <p:cBhvr>
                                        <p:cTn id="54" dur="500" fill="hold"/>
                                        <p:tgtEl>
                                          <p:spTgt spid="15"/>
                                        </p:tgtEl>
                                        <p:attrNameLst>
                                          <p:attrName>r</p:attrName>
                                        </p:attrNameLst>
                                      </p:cBhvr>
                                      <p:tavLst>
                                        <p:tav tm="0">
                                          <p:val>
                                            <p:strVal val="90"/>
                                          </p:val>
                                        </p:tav>
                                        <p:tav tm="100000">
                                          <p:val>
                                            <p:strVal val="0"/>
                                          </p:val>
                                        </p:tav>
                                      </p:tavLst>
                                    </p:anim>
                                    <p:animEffect transition="in" filter="fade">
                                      <p:cBhvr>
                                        <p:cTn id="55" dur="500"/>
                                        <p:tgtEl>
                                          <p:spTgt spid="15"/>
                                        </p:tgtEl>
                                      </p:cBhvr>
                                    </p:animEffect>
                                  </p:childTnLst>
                                </p:cTn>
                              </p:par>
                            </p:childTnLst>
                          </p:cTn>
                        </p:par>
                        <p:par>
                          <p:cTn id="56" fill="hold">
                            <p:stCondLst>
                              <p:cond delay="4500"/>
                            </p:stCondLst>
                            <p:childTnLst>
                              <p:par>
                                <p:cTn id="57" presetID="31"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strVal val="0"/>
                                          </p:val>
                                        </p:tav>
                                        <p:tav tm="100000">
                                          <p:val>
                                            <p:strVal val="#ppt_w"/>
                                          </p:val>
                                        </p:tav>
                                      </p:tavLst>
                                    </p:anim>
                                    <p:anim calcmode="lin" valueType="num">
                                      <p:cBhvr>
                                        <p:cTn id="60" dur="500" fill="hold"/>
                                        <p:tgtEl>
                                          <p:spTgt spid="18"/>
                                        </p:tgtEl>
                                        <p:attrNameLst>
                                          <p:attrName>ppt_h</p:attrName>
                                        </p:attrNameLst>
                                      </p:cBhvr>
                                      <p:tavLst>
                                        <p:tav tm="0">
                                          <p:val>
                                            <p:strVal val="0"/>
                                          </p:val>
                                        </p:tav>
                                        <p:tav tm="100000">
                                          <p:val>
                                            <p:strVal val="#ppt_h"/>
                                          </p:val>
                                        </p:tav>
                                      </p:tavLst>
                                    </p:anim>
                                    <p:anim calcmode="lin" valueType="num">
                                      <p:cBhvr>
                                        <p:cTn id="61" dur="500" fill="hold"/>
                                        <p:tgtEl>
                                          <p:spTgt spid="18"/>
                                        </p:tgtEl>
                                        <p:attrNameLst>
                                          <p:attrName>r</p:attrName>
                                        </p:attrNameLst>
                                      </p:cBhvr>
                                      <p:tavLst>
                                        <p:tav tm="0">
                                          <p:val>
                                            <p:strVal val="90"/>
                                          </p:val>
                                        </p:tav>
                                        <p:tav tm="100000">
                                          <p:val>
                                            <p:strVal val="0"/>
                                          </p:val>
                                        </p:tav>
                                      </p:tavLst>
                                    </p:anim>
                                    <p:animEffect transition="in" filter="fade">
                                      <p:cBhvr>
                                        <p:cTn id="62" dur="500"/>
                                        <p:tgtEl>
                                          <p:spTgt spid="18"/>
                                        </p:tgtEl>
                                      </p:cBhvr>
                                    </p:animEffect>
                                  </p:childTnLst>
                                </p:cTn>
                              </p:par>
                            </p:childTnLst>
                          </p:cTn>
                        </p:par>
                        <p:par>
                          <p:cTn id="63" fill="hold">
                            <p:stCondLst>
                              <p:cond delay="5000"/>
                            </p:stCondLst>
                            <p:childTnLst>
                              <p:par>
                                <p:cTn id="64" presetID="31"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strVal val="0"/>
                                          </p:val>
                                        </p:tav>
                                        <p:tav tm="100000">
                                          <p:val>
                                            <p:strVal val="#ppt_w"/>
                                          </p:val>
                                        </p:tav>
                                      </p:tavLst>
                                    </p:anim>
                                    <p:anim calcmode="lin" valueType="num">
                                      <p:cBhvr>
                                        <p:cTn id="67" dur="500" fill="hold"/>
                                        <p:tgtEl>
                                          <p:spTgt spid="21"/>
                                        </p:tgtEl>
                                        <p:attrNameLst>
                                          <p:attrName>ppt_h</p:attrName>
                                        </p:attrNameLst>
                                      </p:cBhvr>
                                      <p:tavLst>
                                        <p:tav tm="0">
                                          <p:val>
                                            <p:strVal val="0"/>
                                          </p:val>
                                        </p:tav>
                                        <p:tav tm="100000">
                                          <p:val>
                                            <p:strVal val="#ppt_h"/>
                                          </p:val>
                                        </p:tav>
                                      </p:tavLst>
                                    </p:anim>
                                    <p:anim calcmode="lin" valueType="num">
                                      <p:cBhvr>
                                        <p:cTn id="68" dur="500" fill="hold"/>
                                        <p:tgtEl>
                                          <p:spTgt spid="21"/>
                                        </p:tgtEl>
                                        <p:attrNameLst>
                                          <p:attrName>r</p:attrName>
                                        </p:attrNameLst>
                                      </p:cBhvr>
                                      <p:tavLst>
                                        <p:tav tm="0">
                                          <p:val>
                                            <p:strVal val="90"/>
                                          </p:val>
                                        </p:tav>
                                        <p:tav tm="100000">
                                          <p:val>
                                            <p:strVal val="0"/>
                                          </p:val>
                                        </p:tav>
                                      </p:tavLst>
                                    </p:anim>
                                    <p:animEffect transition="in" filter="fade">
                                      <p:cBhvr>
                                        <p:cTn id="69" dur="500"/>
                                        <p:tgtEl>
                                          <p:spTgt spid="21"/>
                                        </p:tgtEl>
                                      </p:cBhvr>
                                    </p:animEffect>
                                  </p:childTnLst>
                                </p:cTn>
                              </p:par>
                            </p:childTnLst>
                          </p:cTn>
                        </p:par>
                        <p:par>
                          <p:cTn id="70" fill="hold">
                            <p:stCondLst>
                              <p:cond delay="5500"/>
                            </p:stCondLst>
                            <p:childTnLst>
                              <p:par>
                                <p:cTn id="71" presetID="31"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strVal val="0"/>
                                          </p:val>
                                        </p:tav>
                                        <p:tav tm="100000">
                                          <p:val>
                                            <p:strVal val="#ppt_w"/>
                                          </p:val>
                                        </p:tav>
                                      </p:tavLst>
                                    </p:anim>
                                    <p:anim calcmode="lin" valueType="num">
                                      <p:cBhvr>
                                        <p:cTn id="74" dur="500" fill="hold"/>
                                        <p:tgtEl>
                                          <p:spTgt spid="27"/>
                                        </p:tgtEl>
                                        <p:attrNameLst>
                                          <p:attrName>ppt_h</p:attrName>
                                        </p:attrNameLst>
                                      </p:cBhvr>
                                      <p:tavLst>
                                        <p:tav tm="0">
                                          <p:val>
                                            <p:strVal val="0"/>
                                          </p:val>
                                        </p:tav>
                                        <p:tav tm="100000">
                                          <p:val>
                                            <p:strVal val="#ppt_h"/>
                                          </p:val>
                                        </p:tav>
                                      </p:tavLst>
                                    </p:anim>
                                    <p:anim calcmode="lin" valueType="num">
                                      <p:cBhvr>
                                        <p:cTn id="75" dur="500" fill="hold"/>
                                        <p:tgtEl>
                                          <p:spTgt spid="27"/>
                                        </p:tgtEl>
                                        <p:attrNameLst>
                                          <p:attrName>r</p:attrName>
                                        </p:attrNameLst>
                                      </p:cBhvr>
                                      <p:tavLst>
                                        <p:tav tm="0">
                                          <p:val>
                                            <p:strVal val="90"/>
                                          </p:val>
                                        </p:tav>
                                        <p:tav tm="100000">
                                          <p:val>
                                            <p:strVal val="0"/>
                                          </p:val>
                                        </p:tav>
                                      </p:tavLst>
                                    </p:anim>
                                    <p:animEffect transition="in" filter="fade">
                                      <p:cBhvr>
                                        <p:cTn id="76" dur="500"/>
                                        <p:tgtEl>
                                          <p:spTgt spid="27"/>
                                        </p:tgtEl>
                                      </p:cBhvr>
                                    </p:animEffect>
                                  </p:childTnLst>
                                </p:cTn>
                              </p:par>
                            </p:childTnLst>
                          </p:cTn>
                        </p:par>
                        <p:par>
                          <p:cTn id="77" fill="hold">
                            <p:stCondLst>
                              <p:cond delay="6000"/>
                            </p:stCondLst>
                            <p:childTnLst>
                              <p:par>
                                <p:cTn id="78" presetID="31" presetClass="entr" presetSubtype="0"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strVal val="0"/>
                                          </p:val>
                                        </p:tav>
                                        <p:tav tm="100000">
                                          <p:val>
                                            <p:strVal val="#ppt_w"/>
                                          </p:val>
                                        </p:tav>
                                      </p:tavLst>
                                    </p:anim>
                                    <p:anim calcmode="lin" valueType="num">
                                      <p:cBhvr>
                                        <p:cTn id="81" dur="500" fill="hold"/>
                                        <p:tgtEl>
                                          <p:spTgt spid="30"/>
                                        </p:tgtEl>
                                        <p:attrNameLst>
                                          <p:attrName>ppt_h</p:attrName>
                                        </p:attrNameLst>
                                      </p:cBhvr>
                                      <p:tavLst>
                                        <p:tav tm="0">
                                          <p:val>
                                            <p:strVal val="0"/>
                                          </p:val>
                                        </p:tav>
                                        <p:tav tm="100000">
                                          <p:val>
                                            <p:strVal val="#ppt_h"/>
                                          </p:val>
                                        </p:tav>
                                      </p:tavLst>
                                    </p:anim>
                                    <p:anim calcmode="lin" valueType="num">
                                      <p:cBhvr>
                                        <p:cTn id="82" dur="500" fill="hold"/>
                                        <p:tgtEl>
                                          <p:spTgt spid="30"/>
                                        </p:tgtEl>
                                        <p:attrNameLst>
                                          <p:attrName>r</p:attrName>
                                        </p:attrNameLst>
                                      </p:cBhvr>
                                      <p:tavLst>
                                        <p:tav tm="0">
                                          <p:val>
                                            <p:strVal val="90"/>
                                          </p:val>
                                        </p:tav>
                                        <p:tav tm="100000">
                                          <p:val>
                                            <p:strVal val="0"/>
                                          </p:val>
                                        </p:tav>
                                      </p:tavLst>
                                    </p:anim>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流程图: 可选过程 55"/>
          <p:cNvSpPr/>
          <p:nvPr/>
        </p:nvSpPr>
        <p:spPr>
          <a:xfrm>
            <a:off x="3721095" y="2744791"/>
            <a:ext cx="7777164" cy="3636961"/>
          </a:xfrm>
          <a:custGeom>
            <a:avLst/>
            <a:gdLst>
              <a:gd name="f0" fmla="val 10800000"/>
              <a:gd name="f1" fmla="val 5400000"/>
              <a:gd name="f2" fmla="val 16200000"/>
              <a:gd name="f3" fmla="val w"/>
              <a:gd name="f4" fmla="val h"/>
              <a:gd name="f5" fmla="val ss"/>
              <a:gd name="f6" fmla="val 0"/>
              <a:gd name="f7" fmla="abs f3"/>
              <a:gd name="f8" fmla="abs f4"/>
              <a:gd name="f9" fmla="abs f5"/>
              <a:gd name="f10" fmla="val f6"/>
              <a:gd name="f11" fmla="?: f7 f3 1"/>
              <a:gd name="f12" fmla="?: f8 f4 1"/>
              <a:gd name="f13" fmla="?: f9 f5 1"/>
              <a:gd name="f14" fmla="*/ f11 1 21600"/>
              <a:gd name="f15" fmla="*/ f12 1 21600"/>
              <a:gd name="f16" fmla="*/ 21600 f11 1"/>
              <a:gd name="f17" fmla="*/ 21600 f12 1"/>
              <a:gd name="f18" fmla="min f15 f14"/>
              <a:gd name="f19" fmla="*/ f16 1 f13"/>
              <a:gd name="f20" fmla="*/ f17 1 f13"/>
              <a:gd name="f21" fmla="val f19"/>
              <a:gd name="f22" fmla="val f20"/>
              <a:gd name="f23" fmla="*/ f10 f18 1"/>
              <a:gd name="f24" fmla="+- f22 0 f10"/>
              <a:gd name="f25" fmla="+- f21 0 f10"/>
              <a:gd name="f26" fmla="*/ f21 f18 1"/>
              <a:gd name="f27" fmla="*/ f22 f18 1"/>
              <a:gd name="f28" fmla="min f25 f24"/>
              <a:gd name="f29" fmla="*/ f28 1 6"/>
              <a:gd name="f30" fmla="+- f21 0 f29"/>
              <a:gd name="f31" fmla="+- f22 0 f29"/>
              <a:gd name="f32" fmla="*/ f29 29289 1"/>
              <a:gd name="f33" fmla="*/ f29 f18 1"/>
              <a:gd name="f34" fmla="*/ f32 1 100000"/>
              <a:gd name="f35" fmla="*/ f30 f18 1"/>
              <a:gd name="f36" fmla="*/ f31 f18 1"/>
              <a:gd name="f37" fmla="+- f21 0 f34"/>
              <a:gd name="f38" fmla="+- f22 0 f34"/>
              <a:gd name="f39" fmla="*/ f34 f18 1"/>
              <a:gd name="f40" fmla="*/ f37 f18 1"/>
              <a:gd name="f41" fmla="*/ f38 f18 1"/>
            </a:gdLst>
            <a:ahLst/>
            <a:cxnLst>
              <a:cxn ang="3cd4">
                <a:pos x="hc" y="t"/>
              </a:cxn>
              <a:cxn ang="0">
                <a:pos x="r" y="vc"/>
              </a:cxn>
              <a:cxn ang="cd4">
                <a:pos x="hc" y="b"/>
              </a:cxn>
              <a:cxn ang="cd2">
                <a:pos x="l" y="vc"/>
              </a:cxn>
            </a:cxnLst>
            <a:rect l="f39" t="f39" r="f40" b="f41"/>
            <a:pathLst>
              <a:path>
                <a:moveTo>
                  <a:pt x="f23" y="f33"/>
                </a:moveTo>
                <a:arcTo wR="f33" hR="f33" stAng="f0" swAng="f1"/>
                <a:lnTo>
                  <a:pt x="f35" y="f23"/>
                </a:lnTo>
                <a:arcTo wR="f33" hR="f33" stAng="f2" swAng="f1"/>
                <a:lnTo>
                  <a:pt x="f26" y="f36"/>
                </a:lnTo>
                <a:arcTo wR="f33" hR="f33" stAng="f6" swAng="f1"/>
                <a:lnTo>
                  <a:pt x="f33" y="f27"/>
                </a:lnTo>
                <a:arcTo wR="f33" hR="f33" stAng="f1" swAng="f1"/>
                <a:close/>
              </a:path>
            </a:pathLst>
          </a:custGeom>
          <a:solidFill>
            <a:srgbClr val="FFFFFF"/>
          </a:solidFill>
          <a:ln w="25402">
            <a:solidFill>
              <a:srgbClr val="BCBCBC"/>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 name="矩形 29"/>
          <p:cNvSpPr/>
          <p:nvPr/>
        </p:nvSpPr>
        <p:spPr>
          <a:xfrm>
            <a:off x="3937004" y="2997202"/>
            <a:ext cx="7367585" cy="317023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200"/>
              </a:spcAft>
              <a:buSzPct val="100000"/>
              <a:buFont typeface="Wingdings" pitchFamily="2"/>
              <a:buChar char="p"/>
              <a:tabLst/>
              <a:defRPr sz="1800" b="0" i="0" u="none" strike="noStrike" kern="0" cap="none" spc="0" baseline="0">
                <a:solidFill>
                  <a:srgbClr val="000000"/>
                </a:solidFill>
                <a:uFillTx/>
              </a:defRPr>
            </a:pPr>
            <a:r>
              <a:rPr lang="zh-CN" sz="2000" b="0" i="0" u="none" strike="noStrike" kern="1200" cap="none" spc="0" baseline="0">
                <a:solidFill>
                  <a:srgbClr val="C00000"/>
                </a:solidFill>
                <a:uFillTx/>
                <a:latin typeface="微软雅黑" pitchFamily="34"/>
                <a:ea typeface="微软雅黑" pitchFamily="34"/>
              </a:rPr>
              <a:t>十八大报告提出，“各级领导干部特别是高级干部必须自觉遵守廉政准则，严格执行领导干部重大事项报告制度，既严于律己，又加强对亲属和身边工作人员的教育和约束，决不允许搞特权”。这是我们党自成立以来，党代会报告首次明确提出反对特权。</a:t>
            </a:r>
            <a:endParaRPr lang="en-US" sz="2000" b="0" i="0" u="none" strike="noStrike" kern="1200" cap="none" spc="0" baseline="0">
              <a:solidFill>
                <a:srgbClr val="C00000"/>
              </a:solidFill>
              <a:uFillTx/>
              <a:latin typeface="微软雅黑" pitchFamily="34"/>
              <a:ea typeface="微软雅黑" pitchFamily="34"/>
            </a:endParaRPr>
          </a:p>
          <a:p>
            <a:pPr marL="0" marR="0" lvl="0" indent="0" algn="l" defTabSz="914400" rtl="0" fontAlgn="auto" hangingPunct="1">
              <a:lnSpc>
                <a:spcPct val="100000"/>
              </a:lnSpc>
              <a:spcBef>
                <a:spcPts val="0"/>
              </a:spcBef>
              <a:spcAft>
                <a:spcPts val="1200"/>
              </a:spcAft>
              <a:buSzPct val="100000"/>
              <a:buFont typeface="Wingdings" pitchFamily="2"/>
              <a:buChar char="p"/>
              <a:tabLst/>
              <a:defRPr sz="1800" b="0" i="0" u="none" strike="noStrike" kern="0" cap="none" spc="0" baseline="0">
                <a:solidFill>
                  <a:srgbClr val="000000"/>
                </a:solidFill>
                <a:uFillTx/>
              </a:defRPr>
            </a:pPr>
            <a:r>
              <a:rPr lang="zh-CN" sz="2000" b="0" i="0" u="none" strike="noStrike" kern="1200" cap="none" spc="0" baseline="0">
                <a:solidFill>
                  <a:srgbClr val="C00000"/>
                </a:solidFill>
                <a:uFillTx/>
                <a:latin typeface="微软雅黑" pitchFamily="34"/>
                <a:ea typeface="微软雅黑" pitchFamily="34"/>
              </a:rPr>
              <a:t>党章规定：“党除了工人阶级和最广大人民群众的利益，没有自己特殊的利益；共产党员永远是劳动人民的普通一员，不得谋求私利和特权。”</a:t>
            </a:r>
            <a:endParaRPr lang="en-US" sz="2000" b="0" i="0" u="none" strike="noStrike" kern="1200" cap="none" spc="0" baseline="0">
              <a:solidFill>
                <a:srgbClr val="C00000"/>
              </a:solidFill>
              <a:uFillTx/>
              <a:latin typeface="微软雅黑" pitchFamily="34"/>
              <a:ea typeface="微软雅黑" pitchFamily="34"/>
            </a:endParaRPr>
          </a:p>
          <a:p>
            <a:pPr marL="0" marR="0" lvl="0" indent="0" algn="l" defTabSz="914400" rtl="0" fontAlgn="auto" hangingPunct="1">
              <a:lnSpc>
                <a:spcPct val="100000"/>
              </a:lnSpc>
              <a:spcBef>
                <a:spcPts val="0"/>
              </a:spcBef>
              <a:spcAft>
                <a:spcPts val="1200"/>
              </a:spcAft>
              <a:buSzPct val="100000"/>
              <a:buFont typeface="Wingdings" pitchFamily="2"/>
              <a:buChar char="p"/>
              <a:tabLst/>
              <a:defRPr sz="1800" b="0" i="0" u="none" strike="noStrike" kern="0" cap="none" spc="0" baseline="0">
                <a:solidFill>
                  <a:srgbClr val="000000"/>
                </a:solidFill>
                <a:uFillTx/>
              </a:defRPr>
            </a:pPr>
            <a:r>
              <a:rPr lang="zh-CN" sz="2000" b="0" i="0" u="none" strike="noStrike" kern="1200" cap="none" spc="0" baseline="0">
                <a:solidFill>
                  <a:srgbClr val="C00000"/>
                </a:solidFill>
                <a:uFillTx/>
                <a:latin typeface="微软雅黑" pitchFamily="34"/>
                <a:ea typeface="微软雅黑" pitchFamily="34"/>
              </a:rPr>
              <a:t>《关于党内政治生活的若干准则》指出，领导干部只有勤勤恳恳为人民服务的义务，没有在政治上、生活上搞特殊化的权利。</a:t>
            </a:r>
            <a:endParaRPr lang="en-US" sz="2000" b="0" i="0" u="none" strike="noStrike" kern="1200" cap="none" spc="0" baseline="0">
              <a:solidFill>
                <a:srgbClr val="C00000"/>
              </a:solidFill>
              <a:uFillTx/>
              <a:latin typeface="微软雅黑" pitchFamily="34"/>
              <a:ea typeface="微软雅黑" pitchFamily="34"/>
            </a:endParaRPr>
          </a:p>
        </p:txBody>
      </p:sp>
      <p:pic>
        <p:nvPicPr>
          <p:cNvPr id="4" name="Picture 30"/>
          <p:cNvPicPr>
            <a:picLocks noChangeAspect="1"/>
          </p:cNvPicPr>
          <p:nvPr/>
        </p:nvPicPr>
        <p:blipFill>
          <a:blip r:embed="rId2" cstate="print"/>
          <a:srcRect b="5501"/>
          <a:stretch>
            <a:fillRect/>
          </a:stretch>
        </p:blipFill>
        <p:spPr>
          <a:xfrm>
            <a:off x="624983" y="3248982"/>
            <a:ext cx="3017885" cy="2592287"/>
          </a:xfrm>
          <a:prstGeom prst="rect">
            <a:avLst/>
          </a:prstGeom>
          <a:noFill/>
          <a:ln w="190496">
            <a:solidFill>
              <a:srgbClr val="C8C6BD"/>
            </a:solidFill>
            <a:prstDash val="solid"/>
            <a:miter/>
          </a:ln>
          <a:effectLst>
            <a:outerShdw dir="16200000" algn="tl">
              <a:srgbClr val="000000">
                <a:alpha val="43000"/>
              </a:srgbClr>
            </a:outerShdw>
          </a:effectLst>
        </p:spPr>
      </p:pic>
      <p:grpSp>
        <p:nvGrpSpPr>
          <p:cNvPr id="5" name="组合 30"/>
          <p:cNvGrpSpPr/>
          <p:nvPr/>
        </p:nvGrpSpPr>
        <p:grpSpPr>
          <a:xfrm>
            <a:off x="1608136" y="1163638"/>
            <a:ext cx="884233" cy="887416"/>
            <a:chOff x="1608136" y="1163638"/>
            <a:chExt cx="884233" cy="887416"/>
          </a:xfrm>
        </p:grpSpPr>
        <p:grpSp>
          <p:nvGrpSpPr>
            <p:cNvPr id="6" name="组合 71"/>
            <p:cNvGrpSpPr/>
            <p:nvPr/>
          </p:nvGrpSpPr>
          <p:grpSpPr>
            <a:xfrm>
              <a:off x="1608136" y="1163638"/>
              <a:ext cx="884233" cy="887416"/>
              <a:chOff x="1608136" y="1163638"/>
              <a:chExt cx="884233" cy="887416"/>
            </a:xfrm>
          </p:grpSpPr>
          <p:grpSp>
            <p:nvGrpSpPr>
              <p:cNvPr id="7" name="组合 72"/>
              <p:cNvGrpSpPr/>
              <p:nvPr/>
            </p:nvGrpSpPr>
            <p:grpSpPr>
              <a:xfrm>
                <a:off x="1608136" y="1163638"/>
                <a:ext cx="884233" cy="887416"/>
                <a:chOff x="1608136" y="1163638"/>
                <a:chExt cx="884233" cy="887416"/>
              </a:xfrm>
            </p:grpSpPr>
            <p:grpSp>
              <p:nvGrpSpPr>
                <p:cNvPr id="8" name="组合 84"/>
                <p:cNvGrpSpPr/>
                <p:nvPr/>
              </p:nvGrpSpPr>
              <p:grpSpPr>
                <a:xfrm>
                  <a:off x="1608136" y="1163638"/>
                  <a:ext cx="884233" cy="887416"/>
                  <a:chOff x="1608136" y="1163638"/>
                  <a:chExt cx="884233" cy="887416"/>
                </a:xfrm>
              </p:grpSpPr>
              <p:pic>
                <p:nvPicPr>
                  <p:cNvPr id="9" name="Picture 17" descr="circuler_1"/>
                  <p:cNvPicPr>
                    <a:picLocks noChangeAspect="1"/>
                  </p:cNvPicPr>
                  <p:nvPr/>
                </p:nvPicPr>
                <p:blipFill>
                  <a:blip r:embed="rId3" cstate="print"/>
                  <a:srcRect/>
                  <a:stretch>
                    <a:fillRect/>
                  </a:stretch>
                </p:blipFill>
                <p:spPr>
                  <a:xfrm>
                    <a:off x="1608136" y="1163638"/>
                    <a:ext cx="884233" cy="884800"/>
                  </a:xfrm>
                  <a:prstGeom prst="rect">
                    <a:avLst/>
                  </a:prstGeom>
                  <a:noFill/>
                  <a:ln>
                    <a:noFill/>
                  </a:ln>
                </p:spPr>
              </p:pic>
              <p:sp>
                <p:nvSpPr>
                  <p:cNvPr id="10"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11" name="Picture 19" descr="Picture2"/>
                <p:cNvPicPr>
                  <a:picLocks noChangeAspect="1"/>
                </p:cNvPicPr>
                <p:nvPr/>
              </p:nvPicPr>
              <p:blipFill>
                <a:blip r:embed="rId4" cstate="print"/>
                <a:srcRect/>
                <a:stretch>
                  <a:fillRect/>
                </a:stretch>
              </p:blipFill>
              <p:spPr>
                <a:xfrm>
                  <a:off x="1701058" y="1179228"/>
                  <a:ext cx="698391" cy="313511"/>
                </a:xfrm>
                <a:prstGeom prst="rect">
                  <a:avLst/>
                </a:prstGeom>
                <a:noFill/>
                <a:ln>
                  <a:noFill/>
                </a:ln>
              </p:spPr>
            </p:pic>
          </p:grpSp>
          <p:grpSp>
            <p:nvGrpSpPr>
              <p:cNvPr id="12" name="Group 20"/>
              <p:cNvGrpSpPr/>
              <p:nvPr/>
            </p:nvGrpSpPr>
            <p:grpSpPr>
              <a:xfrm>
                <a:off x="1668020" y="1861340"/>
                <a:ext cx="763626" cy="151994"/>
                <a:chOff x="1668020" y="1861340"/>
                <a:chExt cx="763626" cy="151994"/>
              </a:xfrm>
            </p:grpSpPr>
            <p:grpSp>
              <p:nvGrpSpPr>
                <p:cNvPr id="13" name="Group 21"/>
                <p:cNvGrpSpPr/>
                <p:nvPr/>
              </p:nvGrpSpPr>
              <p:grpSpPr>
                <a:xfrm>
                  <a:off x="1804038" y="1861340"/>
                  <a:ext cx="627608" cy="151618"/>
                  <a:chOff x="1804038" y="1861340"/>
                  <a:chExt cx="627608" cy="151618"/>
                </a:xfrm>
              </p:grpSpPr>
              <p:sp>
                <p:nvSpPr>
                  <p:cNvPr id="14"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8" name="Group 26"/>
                <p:cNvGrpSpPr/>
                <p:nvPr/>
              </p:nvGrpSpPr>
              <p:grpSpPr>
                <a:xfrm>
                  <a:off x="1668020" y="1870984"/>
                  <a:ext cx="629611" cy="142350"/>
                  <a:chOff x="1668020" y="1870984"/>
                  <a:chExt cx="629611" cy="142350"/>
                </a:xfrm>
              </p:grpSpPr>
              <p:sp>
                <p:nvSpPr>
                  <p:cNvPr id="19"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1"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2"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3" name="矩形 32"/>
            <p:cNvSpPr/>
            <p:nvPr/>
          </p:nvSpPr>
          <p:spPr>
            <a:xfrm>
              <a:off x="1762121" y="1289047"/>
              <a:ext cx="542925" cy="541333"/>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4" name="TextBox 49"/>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5" name="TextBox 50"/>
          <p:cNvSpPr txBox="1"/>
          <p:nvPr/>
        </p:nvSpPr>
        <p:spPr>
          <a:xfrm>
            <a:off x="3300417" y="2144716"/>
            <a:ext cx="4849813" cy="60960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反对特权思想、特权现象。</a:t>
            </a:r>
            <a:endParaRPr lang="en-US" sz="2800" b="1" i="0" u="none" strike="noStrike" kern="1200" cap="none" spc="0" baseline="0">
              <a:solidFill>
                <a:srgbClr val="C00000"/>
              </a:solidFill>
              <a:uFillTx/>
              <a:latin typeface="微软雅黑" pitchFamily="34"/>
              <a:ea typeface="微软雅黑" pitchFamily="34"/>
            </a:endParaRPr>
          </a:p>
        </p:txBody>
      </p:sp>
      <p:grpSp>
        <p:nvGrpSpPr>
          <p:cNvPr id="26" name="组合 3"/>
          <p:cNvGrpSpPr/>
          <p:nvPr/>
        </p:nvGrpSpPr>
        <p:grpSpPr>
          <a:xfrm>
            <a:off x="1671642" y="2144715"/>
            <a:ext cx="1527175" cy="590547"/>
            <a:chOff x="1671642" y="2144715"/>
            <a:chExt cx="1527175" cy="590547"/>
          </a:xfrm>
        </p:grpSpPr>
        <p:sp>
          <p:nvSpPr>
            <p:cNvPr id="27" name="对角圆角矩形 52"/>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8" name="五角星 53"/>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TextBox 54"/>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第七</a:t>
              </a:r>
              <a:endParaRPr lang="en-US" sz="1600" b="1" i="0" u="none" strike="noStrike" kern="0" cap="all" spc="0" baseline="0">
                <a:solidFill>
                  <a:srgbClr val="FFFF00"/>
                </a:solidFill>
                <a:uFillTx/>
                <a:latin typeface="微软雅黑" pitchFamily="34"/>
                <a:ea typeface="微软雅黑" pitchFamily="34"/>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1+#ppt_w/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00" fill="hold"/>
                                        <p:tgtEl>
                                          <p:spTgt spid="26"/>
                                        </p:tgtEl>
                                        <p:attrNameLst>
                                          <p:attrName>ppt_w</p:attrName>
                                        </p:attrNameLst>
                                      </p:cBhvr>
                                      <p:tavLst>
                                        <p:tav tm="0">
                                          <p:val>
                                            <p:strVal val="0"/>
                                          </p:val>
                                        </p:tav>
                                        <p:tav tm="100000">
                                          <p:val>
                                            <p:strVal val="#ppt_w"/>
                                          </p:val>
                                        </p:tav>
                                      </p:tavLst>
                                    </p:anim>
                                    <p:anim calcmode="lin" valueType="num">
                                      <p:cBhvr>
                                        <p:cTn id="18" dur="200" fill="hold"/>
                                        <p:tgtEl>
                                          <p:spTgt spid="26"/>
                                        </p:tgtEl>
                                        <p:attrNameLst>
                                          <p:attrName>ppt_h</p:attrName>
                                        </p:attrNameLst>
                                      </p:cBhvr>
                                      <p:tavLst>
                                        <p:tav tm="0">
                                          <p:val>
                                            <p:strVal val="0"/>
                                          </p:val>
                                        </p:tav>
                                        <p:tav tm="100000">
                                          <p:val>
                                            <p:strVal val="#ppt_h"/>
                                          </p:val>
                                        </p:tav>
                                      </p:tavLst>
                                    </p:anim>
                                    <p:animEffect transition="in" filter="fade">
                                      <p:cBhvr>
                                        <p:cTn id="19" dur="200"/>
                                        <p:tgtEl>
                                          <p:spTgt spid="26"/>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750" fill="hold"/>
                                        <p:tgtEl>
                                          <p:spTgt spid="25"/>
                                        </p:tgtEl>
                                        <p:attrNameLst>
                                          <p:attrName>ppt_x</p:attrName>
                                        </p:attrNameLst>
                                      </p:cBhvr>
                                      <p:tavLst>
                                        <p:tav tm="0">
                                          <p:val>
                                            <p:strVal val="1+#ppt_w/2"/>
                                          </p:val>
                                        </p:tav>
                                        <p:tav tm="100000">
                                          <p:val>
                                            <p:strVal val="#ppt_x"/>
                                          </p:val>
                                        </p:tav>
                                      </p:tavLst>
                                    </p:anim>
                                    <p:anim calcmode="lin" valueType="num">
                                      <p:cBhvr>
                                        <p:cTn id="24" dur="750" fill="hold"/>
                                        <p:tgtEl>
                                          <p:spTgt spid="25"/>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2550"/>
                            </p:stCondLst>
                            <p:childTnLst>
                              <p:par>
                                <p:cTn id="29" presetID="22" presetClass="entr" presetSubtype="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Rectangle 1"/>
          <p:cNvSpPr/>
          <p:nvPr/>
        </p:nvSpPr>
        <p:spPr>
          <a:xfrm>
            <a:off x="265111" y="1474790"/>
            <a:ext cx="5256208" cy="2000250"/>
          </a:xfrm>
          <a:prstGeom prst="rect">
            <a:avLst/>
          </a:prstGeom>
          <a:noFill/>
          <a:ln>
            <a:noFill/>
            <a:prstDash val="solid"/>
          </a:ln>
          <a:effectLst>
            <a:outerShdw dist="17962" dir="2700000" algn="tl">
              <a:srgbClr val="2F4D71"/>
            </a:outerShdw>
          </a:effectLst>
        </p:spPr>
        <p:txBody>
          <a:bodyPr vert="horz" wrap="square" lIns="91440" tIns="45720" rIns="91440" bIns="45720" anchor="ctr" anchorCtr="0" compatLnSpc="1">
            <a:spAutoFit/>
          </a:bodyPr>
          <a:lstStyle/>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当前特权思想、特权现象新特点：</a:t>
            </a: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一是</a:t>
            </a:r>
            <a:r>
              <a:rPr lang="zh-CN" sz="2000" b="0" i="0" u="none" strike="noStrike" kern="1200" cap="none" spc="0" baseline="0">
                <a:solidFill>
                  <a:srgbClr val="C00000"/>
                </a:solidFill>
                <a:uFillTx/>
                <a:latin typeface="微软雅黑" pitchFamily="34"/>
                <a:ea typeface="微软雅黑" pitchFamily="34"/>
              </a:rPr>
              <a:t>在社会上呈现炫耀倾向；</a:t>
            </a:r>
            <a:endParaRPr lang="en-US" sz="2000" b="0"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二是</a:t>
            </a:r>
            <a:r>
              <a:rPr lang="zh-CN" sz="2000" b="0" i="0" u="none" strike="noStrike" kern="1200" cap="none" spc="0" baseline="0">
                <a:solidFill>
                  <a:srgbClr val="C00000"/>
                </a:solidFill>
                <a:uFillTx/>
                <a:latin typeface="微软雅黑" pitchFamily="34"/>
                <a:ea typeface="微软雅黑" pitchFamily="34"/>
              </a:rPr>
              <a:t>涉及领域越来越广；</a:t>
            </a:r>
            <a:endParaRPr lang="en-US" sz="2000" b="0"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三是</a:t>
            </a:r>
            <a:r>
              <a:rPr lang="zh-CN" sz="2000" b="0" i="0" u="none" strike="noStrike" kern="1200" cap="none" spc="0" baseline="0">
                <a:solidFill>
                  <a:srgbClr val="C00000"/>
                </a:solidFill>
                <a:uFillTx/>
                <a:latin typeface="微软雅黑" pitchFamily="34"/>
                <a:ea typeface="微软雅黑" pitchFamily="34"/>
              </a:rPr>
              <a:t>上个体行为向群体行为转变；</a:t>
            </a:r>
            <a:endParaRPr lang="en-US" sz="2000" b="0"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四是</a:t>
            </a:r>
            <a:r>
              <a:rPr lang="zh-CN" sz="2000" b="0" i="0" u="none" strike="noStrike" kern="1200" cap="none" spc="0" baseline="0">
                <a:solidFill>
                  <a:srgbClr val="C00000"/>
                </a:solidFill>
                <a:uFillTx/>
                <a:latin typeface="微软雅黑" pitchFamily="34"/>
                <a:ea typeface="微软雅黑" pitchFamily="34"/>
              </a:rPr>
              <a:t>利用制度死角和法律漏洞维护特权。</a:t>
            </a:r>
          </a:p>
        </p:txBody>
      </p:sp>
      <p:pic>
        <p:nvPicPr>
          <p:cNvPr id="3" name="Picture 3"/>
          <p:cNvPicPr>
            <a:picLocks noChangeAspect="1"/>
          </p:cNvPicPr>
          <p:nvPr/>
        </p:nvPicPr>
        <p:blipFill>
          <a:blip r:embed="rId2" cstate="print"/>
          <a:srcRect/>
          <a:stretch>
            <a:fillRect/>
          </a:stretch>
        </p:blipFill>
        <p:spPr>
          <a:xfrm>
            <a:off x="1273055" y="4221089"/>
            <a:ext cx="9901095" cy="2297247"/>
          </a:xfrm>
          <a:prstGeom prst="rect">
            <a:avLst/>
          </a:prstGeom>
          <a:noFill/>
          <a:ln w="88897">
            <a:solidFill>
              <a:srgbClr val="FFFFFF"/>
            </a:solidFill>
            <a:prstDash val="solid"/>
            <a:miter/>
          </a:ln>
          <a:effectLst>
            <a:outerShdw dir="16200000" algn="tl">
              <a:srgbClr val="000000">
                <a:alpha val="43000"/>
              </a:srgbClr>
            </a:outerShdw>
          </a:effectLst>
        </p:spPr>
      </p:pic>
      <p:sp>
        <p:nvSpPr>
          <p:cNvPr id="4" name="矩形 30"/>
          <p:cNvSpPr/>
          <p:nvPr/>
        </p:nvSpPr>
        <p:spPr>
          <a:xfrm>
            <a:off x="5881685" y="1376364"/>
            <a:ext cx="5795960" cy="2308229"/>
          </a:xfrm>
          <a:prstGeom prst="rect">
            <a:avLst/>
          </a:prstGeom>
          <a:noFill/>
          <a:ln>
            <a:noFill/>
            <a:prstDash val="solid"/>
          </a:ln>
        </p:spPr>
        <p:txBody>
          <a:bodyPr vert="horz" wrap="square" lIns="91440" tIns="45720" rIns="91440" bIns="45720" anchor="t" anchorCtr="0" compatLnSpc="1">
            <a:spAutoFit/>
          </a:bodyPr>
          <a:lstStyle/>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应对措施：</a:t>
            </a:r>
            <a:endParaRPr lang="en-US" sz="2400" b="1"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C00000"/>
                </a:solidFill>
                <a:uFillTx/>
                <a:latin typeface="微软雅黑" pitchFamily="34"/>
                <a:ea typeface="微软雅黑" pitchFamily="34"/>
              </a:rPr>
              <a:t> </a:t>
            </a:r>
            <a:r>
              <a:rPr lang="zh-CN" sz="2000" b="1" i="0" u="none" strike="noStrike" kern="1200" cap="none" spc="0" baseline="0">
                <a:solidFill>
                  <a:srgbClr val="C00000"/>
                </a:solidFill>
                <a:uFillTx/>
                <a:latin typeface="微软雅黑" pitchFamily="34"/>
                <a:ea typeface="微软雅黑" pitchFamily="34"/>
              </a:rPr>
              <a:t>一是</a:t>
            </a:r>
            <a:r>
              <a:rPr lang="zh-CN" sz="2000" b="0" i="0" u="none" strike="noStrike" kern="1200" cap="none" spc="0" baseline="0">
                <a:solidFill>
                  <a:srgbClr val="C00000"/>
                </a:solidFill>
                <a:uFillTx/>
                <a:latin typeface="微软雅黑" pitchFamily="34"/>
                <a:ea typeface="微软雅黑" pitchFamily="34"/>
              </a:rPr>
              <a:t>加强社会主义核心道德体系建设，开展反腐败宣传教育；</a:t>
            </a:r>
            <a:endParaRPr lang="en-US" sz="2000" b="0"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二是</a:t>
            </a:r>
            <a:r>
              <a:rPr lang="zh-CN" sz="2000" b="0" i="0" u="none" strike="noStrike" kern="1200" cap="none" spc="0" baseline="0">
                <a:solidFill>
                  <a:srgbClr val="C00000"/>
                </a:solidFill>
                <a:uFillTx/>
                <a:latin typeface="微软雅黑" pitchFamily="34"/>
                <a:ea typeface="微软雅黑" pitchFamily="34"/>
              </a:rPr>
              <a:t>从具体问题抓起开展专项治理；</a:t>
            </a:r>
            <a:endParaRPr lang="en-US" sz="2000" b="0"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三是</a:t>
            </a:r>
            <a:r>
              <a:rPr lang="zh-CN" sz="2000" b="0" i="0" u="none" strike="noStrike" kern="1200" cap="none" spc="0" baseline="0">
                <a:solidFill>
                  <a:srgbClr val="C00000"/>
                </a:solidFill>
                <a:uFillTx/>
                <a:latin typeface="微软雅黑" pitchFamily="34"/>
                <a:ea typeface="微软雅黑" pitchFamily="34"/>
              </a:rPr>
              <a:t>制约和监督权力行使；</a:t>
            </a:r>
            <a:endParaRPr lang="en-US" sz="2000" b="0" i="0" u="none" strike="noStrike" kern="1200" cap="none" spc="0" baseline="0">
              <a:solidFill>
                <a:srgbClr val="C00000"/>
              </a:solidFill>
              <a:uFillTx/>
              <a:latin typeface="微软雅黑" pitchFamily="34"/>
              <a:ea typeface="微软雅黑" pitchFamily="34"/>
            </a:endParaRPr>
          </a:p>
          <a:p>
            <a:pPr marL="0" marR="0" lvl="0" indent="406395"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en-US" sz="2000" b="0" i="0" u="none" strike="noStrike" kern="1200" cap="none" spc="0" baseline="0">
                <a:solidFill>
                  <a:srgbClr val="C00000"/>
                </a:solidFill>
                <a:uFillTx/>
                <a:latin typeface="微软雅黑" pitchFamily="34"/>
                <a:ea typeface="微软雅黑" pitchFamily="34"/>
              </a:rPr>
              <a:t> </a:t>
            </a:r>
            <a:r>
              <a:rPr lang="zh-CN" sz="2000" b="1" i="0" u="none" strike="noStrike" kern="1200" cap="none" spc="0" baseline="0">
                <a:solidFill>
                  <a:srgbClr val="C00000"/>
                </a:solidFill>
                <a:uFillTx/>
                <a:latin typeface="微软雅黑" pitchFamily="34"/>
                <a:ea typeface="微软雅黑" pitchFamily="34"/>
              </a:rPr>
              <a:t>四是</a:t>
            </a:r>
            <a:r>
              <a:rPr lang="zh-CN" sz="2000" b="0" i="0" u="none" strike="noStrike" kern="1200" cap="none" spc="0" baseline="0">
                <a:solidFill>
                  <a:srgbClr val="C00000"/>
                </a:solidFill>
                <a:uFillTx/>
                <a:latin typeface="微软雅黑" pitchFamily="34"/>
                <a:ea typeface="微软雅黑" pitchFamily="34"/>
              </a:rPr>
              <a:t>完善制度规定，提高制度执行力。</a:t>
            </a:r>
          </a:p>
        </p:txBody>
      </p:sp>
      <p:sp>
        <p:nvSpPr>
          <p:cNvPr id="5" name="圆角矩形 31"/>
          <p:cNvSpPr/>
          <p:nvPr/>
        </p:nvSpPr>
        <p:spPr>
          <a:xfrm>
            <a:off x="444498" y="1233489"/>
            <a:ext cx="5113333" cy="255587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6" name="圆角矩形 32"/>
          <p:cNvSpPr/>
          <p:nvPr/>
        </p:nvSpPr>
        <p:spPr>
          <a:xfrm>
            <a:off x="5810253" y="1233489"/>
            <a:ext cx="5903915" cy="255587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Tile"/>
          <p:cNvSpPr/>
          <p:nvPr/>
        </p:nvSpPr>
        <p:spPr>
          <a:xfrm>
            <a:off x="4621213" y="3465511"/>
            <a:ext cx="5581653" cy="2679704"/>
          </a:xfrm>
          <a:prstGeom prst="rect">
            <a:avLst/>
          </a:prstGeom>
          <a:solidFill>
            <a:srgbClr val="C0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3" name="Arrow Bar"/>
          <p:cNvSpPr/>
          <p:nvPr/>
        </p:nvSpPr>
        <p:spPr>
          <a:xfrm>
            <a:off x="4621213" y="1717672"/>
            <a:ext cx="5580061" cy="1677988"/>
          </a:xfrm>
          <a:prstGeom prst="rect">
            <a:avLst/>
          </a:prstGeom>
          <a:solidFill>
            <a:srgbClr val="FF66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4" name="TechEd Tile"/>
          <p:cNvSpPr/>
          <p:nvPr/>
        </p:nvSpPr>
        <p:spPr>
          <a:xfrm>
            <a:off x="2136779" y="1717672"/>
            <a:ext cx="2413001" cy="1677988"/>
          </a:xfrm>
          <a:prstGeom prst="rect">
            <a:avLst/>
          </a:prstGeom>
          <a:solidFill>
            <a:srgbClr val="FF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5" name="Title 1"/>
          <p:cNvSpPr txBox="1"/>
          <p:nvPr/>
        </p:nvSpPr>
        <p:spPr>
          <a:xfrm>
            <a:off x="4768852" y="3460747"/>
            <a:ext cx="4959348" cy="1143000"/>
          </a:xfrm>
          <a:prstGeom prst="rect">
            <a:avLst/>
          </a:prstGeom>
          <a:noFill/>
          <a:ln>
            <a:noFill/>
          </a:ln>
        </p:spPr>
        <p:txBody>
          <a:bodyPr vert="horz" wrap="square" lIns="91440" tIns="45720" rIns="91440" bIns="45720" anchor="ctr" anchorCtr="0" compatLnSpc="1"/>
          <a:lstStyle/>
          <a:p>
            <a:pPr marL="0" marR="0" lvl="0" indent="0" algn="l" defTabSz="685169"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3000" b="1" i="0" u="none" strike="noStrike" kern="1200" cap="none" spc="-75" baseline="0">
              <a:solidFill>
                <a:srgbClr val="4F81BD"/>
              </a:solidFill>
              <a:uFillTx/>
              <a:latin typeface="微软雅黑" pitchFamily="34"/>
              <a:ea typeface="微软雅黑" pitchFamily="34"/>
              <a:cs typeface="Segoe UI" pitchFamily="34"/>
            </a:endParaRPr>
          </a:p>
        </p:txBody>
      </p:sp>
      <p:sp>
        <p:nvSpPr>
          <p:cNvPr id="6" name="Title 1"/>
          <p:cNvSpPr txBox="1"/>
          <p:nvPr/>
        </p:nvSpPr>
        <p:spPr>
          <a:xfrm>
            <a:off x="4692645" y="1989140"/>
            <a:ext cx="5473698" cy="1260472"/>
          </a:xfrm>
          <a:prstGeom prst="rect">
            <a:avLst/>
          </a:prstGeom>
          <a:noFill/>
          <a:ln>
            <a:noFill/>
          </a:ln>
        </p:spPr>
        <p:txBody>
          <a:bodyPr vert="horz" wrap="square" lIns="91440" tIns="45720" rIns="91440" bIns="45720" anchor="ctr" anchorCtr="0" compatLnSpc="1"/>
          <a:lstStyle/>
          <a:p>
            <a:pPr marL="0" marR="0" lvl="2" indent="0" algn="l" defTabSz="914400" rtl="0" fontAlgn="ctr" hangingPunct="0">
              <a:lnSpc>
                <a:spcPct val="100000"/>
              </a:lnSpc>
              <a:spcBef>
                <a:spcPts val="0"/>
              </a:spcBef>
              <a:spcAft>
                <a:spcPts val="0"/>
              </a:spcAft>
              <a:buNone/>
              <a:tabLst>
                <a:tab pos="136529" algn="l"/>
              </a:tabLst>
              <a:defRPr sz="1800" b="0" i="0" u="none" strike="noStrike" kern="0" cap="none" spc="0" baseline="0">
                <a:solidFill>
                  <a:srgbClr val="000000"/>
                </a:solidFill>
                <a:uFillTx/>
              </a:defRPr>
            </a:pPr>
            <a:r>
              <a:rPr lang="zh-CN" sz="2800" b="1" i="0" u="none" strike="noStrike" kern="1200" cap="none" spc="0" baseline="0">
                <a:solidFill>
                  <a:srgbClr val="000000"/>
                </a:solidFill>
                <a:uFillTx/>
                <a:latin typeface="黑体" pitchFamily="49"/>
                <a:ea typeface="黑体" pitchFamily="49"/>
              </a:rPr>
              <a:t>十八大以来反腐倡廉的特点</a:t>
            </a:r>
            <a:endParaRPr lang="en-US" sz="2800" b="1" i="0" u="none" strike="noStrike" kern="1200" cap="none" spc="0" baseline="0">
              <a:solidFill>
                <a:srgbClr val="000000"/>
              </a:solidFill>
              <a:uFillTx/>
              <a:latin typeface="黑体" pitchFamily="49"/>
              <a:ea typeface="黑体" pitchFamily="49"/>
            </a:endParaRPr>
          </a:p>
        </p:txBody>
      </p:sp>
      <p:sp>
        <p:nvSpPr>
          <p:cNvPr id="7" name="矩形 8"/>
          <p:cNvSpPr/>
          <p:nvPr/>
        </p:nvSpPr>
        <p:spPr>
          <a:xfrm>
            <a:off x="2749545" y="2365379"/>
            <a:ext cx="1600200" cy="46196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000000"/>
                </a:solidFill>
                <a:uFillTx/>
                <a:latin typeface="微软雅黑" pitchFamily="34"/>
                <a:ea typeface="微软雅黑" pitchFamily="34"/>
              </a:rPr>
              <a:t>第二部分</a:t>
            </a:r>
          </a:p>
        </p:txBody>
      </p:sp>
      <p:sp>
        <p:nvSpPr>
          <p:cNvPr id="8" name="Text Box 76"/>
          <p:cNvSpPr txBox="1"/>
          <p:nvPr/>
        </p:nvSpPr>
        <p:spPr>
          <a:xfrm>
            <a:off x="4692645" y="3608386"/>
            <a:ext cx="5445123" cy="2308229"/>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　　十八大召开后，党中央在反腐倡廉方面打出了许多组合拳，取得了明显成效，并呈现如下特点：</a:t>
            </a:r>
            <a:endParaRPr lang="en-US" sz="2400" b="0" i="0" u="none" strike="noStrike" kern="1200" cap="none" spc="0" baseline="0">
              <a:solidFill>
                <a:srgbClr val="FFFFFF"/>
              </a:solidFill>
              <a:uFillTx/>
              <a:latin typeface="黑体" pitchFamily="49"/>
              <a:ea typeface="黑体" pitchFamily="49"/>
            </a:endParaRPr>
          </a:p>
          <a:p>
            <a:pPr marL="575943"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高层亲自推动</a:t>
            </a:r>
            <a:endParaRPr lang="en-US" sz="2400" b="0" i="0" u="none" strike="noStrike" kern="1200" cap="none" spc="0" baseline="0">
              <a:solidFill>
                <a:srgbClr val="FFFFFF"/>
              </a:solidFill>
              <a:uFillTx/>
              <a:latin typeface="黑体" pitchFamily="49"/>
              <a:ea typeface="黑体" pitchFamily="49"/>
            </a:endParaRPr>
          </a:p>
          <a:p>
            <a:pPr marL="575943"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密集出拳，“老虎苍蝇一起打”</a:t>
            </a:r>
            <a:endParaRPr lang="en-US" sz="2400" b="0" i="0" u="none" strike="noStrike" kern="1200" cap="none" spc="0" baseline="0">
              <a:solidFill>
                <a:srgbClr val="FFFFFF"/>
              </a:solidFill>
              <a:uFillTx/>
              <a:latin typeface="黑体" pitchFamily="49"/>
              <a:ea typeface="黑体" pitchFamily="49"/>
            </a:endParaRPr>
          </a:p>
          <a:p>
            <a:pPr marL="575943"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群众参与，形成反腐的人民战争</a:t>
            </a:r>
            <a:endParaRPr lang="en-US" sz="2400" b="0" i="0" u="none" strike="noStrike" kern="1200" cap="none" spc="0" baseline="0">
              <a:solidFill>
                <a:srgbClr val="FFFFFF"/>
              </a:solidFill>
              <a:uFillTx/>
              <a:latin typeface="黑体" pitchFamily="49"/>
              <a:ea typeface="黑体" pitchFamily="49"/>
            </a:endParaRPr>
          </a:p>
        </p:txBody>
      </p:sp>
      <p:pic>
        <p:nvPicPr>
          <p:cNvPr id="9" name="Picture 2"/>
          <p:cNvPicPr>
            <a:picLocks noChangeAspect="1"/>
          </p:cNvPicPr>
          <p:nvPr/>
        </p:nvPicPr>
        <p:blipFill>
          <a:blip r:embed="rId2" cstate="print"/>
          <a:srcRect/>
          <a:stretch>
            <a:fillRect/>
          </a:stretch>
        </p:blipFill>
        <p:spPr>
          <a:xfrm>
            <a:off x="2136779" y="3465511"/>
            <a:ext cx="2413001" cy="26685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ppt_x</p:attrName>
                                        </p:attrNameLst>
                                      </p:cBhvr>
                                      <p:tavLst>
                                        <p:tav tm="0">
                                          <p:val>
                                            <p:strVal val="0-#ppt_w/2"/>
                                          </p:val>
                                        </p:tav>
                                        <p:tav tm="100000">
                                          <p:val>
                                            <p:strVal val="#ppt_x"/>
                                          </p:val>
                                        </p:tav>
                                      </p:tavLst>
                                    </p:anim>
                                    <p:anim calcmode="lin" valueType="num">
                                      <p:cBhvr>
                                        <p:cTn id="22" dur="75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grpSp>
        <p:nvGrpSpPr>
          <p:cNvPr id="2" name="组合 1"/>
          <p:cNvGrpSpPr/>
          <p:nvPr/>
        </p:nvGrpSpPr>
        <p:grpSpPr>
          <a:xfrm>
            <a:off x="1089022" y="1568452"/>
            <a:ext cx="1177920" cy="1066803"/>
            <a:chOff x="1089022" y="1568452"/>
            <a:chExt cx="1177920" cy="1066803"/>
          </a:xfrm>
        </p:grpSpPr>
        <p:grpSp>
          <p:nvGrpSpPr>
            <p:cNvPr id="3" name="组合 71"/>
            <p:cNvGrpSpPr/>
            <p:nvPr/>
          </p:nvGrpSpPr>
          <p:grpSpPr>
            <a:xfrm>
              <a:off x="1089022" y="1568452"/>
              <a:ext cx="1177920" cy="1066803"/>
              <a:chOff x="1089022" y="1568452"/>
              <a:chExt cx="1177920" cy="1066803"/>
            </a:xfrm>
          </p:grpSpPr>
          <p:grpSp>
            <p:nvGrpSpPr>
              <p:cNvPr id="4" name="组合 72"/>
              <p:cNvGrpSpPr/>
              <p:nvPr/>
            </p:nvGrpSpPr>
            <p:grpSpPr>
              <a:xfrm>
                <a:off x="1089022" y="1568452"/>
                <a:ext cx="1177920" cy="1066803"/>
                <a:chOff x="1089022" y="1568452"/>
                <a:chExt cx="1177920" cy="1066803"/>
              </a:xfrm>
            </p:grpSpPr>
            <p:grpSp>
              <p:nvGrpSpPr>
                <p:cNvPr id="5" name="组合 84"/>
                <p:cNvGrpSpPr/>
                <p:nvPr/>
              </p:nvGrpSpPr>
              <p:grpSpPr>
                <a:xfrm>
                  <a:off x="1089022" y="1568452"/>
                  <a:ext cx="1177920" cy="1066803"/>
                  <a:chOff x="1089022" y="1568452"/>
                  <a:chExt cx="1177920" cy="1066803"/>
                </a:xfrm>
              </p:grpSpPr>
              <p:pic>
                <p:nvPicPr>
                  <p:cNvPr id="6" name="Picture 17" descr="circuler_1"/>
                  <p:cNvPicPr>
                    <a:picLocks noChangeAspect="1"/>
                  </p:cNvPicPr>
                  <p:nvPr/>
                </p:nvPicPr>
                <p:blipFill>
                  <a:blip r:embed="rId3" cstate="print"/>
                  <a:srcRect/>
                  <a:stretch>
                    <a:fillRect/>
                  </a:stretch>
                </p:blipFill>
                <p:spPr>
                  <a:xfrm>
                    <a:off x="1089022" y="1568452"/>
                    <a:ext cx="1177920" cy="1063657"/>
                  </a:xfrm>
                  <a:prstGeom prst="rect">
                    <a:avLst/>
                  </a:prstGeom>
                  <a:noFill/>
                  <a:ln>
                    <a:noFill/>
                  </a:ln>
                </p:spPr>
              </p:pic>
              <p:sp>
                <p:nvSpPr>
                  <p:cNvPr id="7" name="Oval 18"/>
                  <p:cNvSpPr/>
                  <p:nvPr/>
                </p:nvSpPr>
                <p:spPr>
                  <a:xfrm>
                    <a:off x="1089022" y="1568452"/>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8" name="Picture 19" descr="Picture2"/>
                <p:cNvPicPr>
                  <a:picLocks noChangeAspect="1"/>
                </p:cNvPicPr>
                <p:nvPr/>
              </p:nvPicPr>
              <p:blipFill>
                <a:blip r:embed="rId4" cstate="print"/>
                <a:srcRect/>
                <a:stretch>
                  <a:fillRect/>
                </a:stretch>
              </p:blipFill>
              <p:spPr>
                <a:xfrm>
                  <a:off x="1212814" y="1587188"/>
                  <a:ext cx="930356" cy="376888"/>
                </a:xfrm>
                <a:prstGeom prst="rect">
                  <a:avLst/>
                </a:prstGeom>
                <a:noFill/>
                <a:ln>
                  <a:noFill/>
                </a:ln>
              </p:spPr>
            </p:pic>
          </p:grpSp>
          <p:grpSp>
            <p:nvGrpSpPr>
              <p:cNvPr id="9" name="Group 20"/>
              <p:cNvGrpSpPr/>
              <p:nvPr/>
            </p:nvGrpSpPr>
            <p:grpSpPr>
              <a:xfrm>
                <a:off x="1169838" y="2400027"/>
                <a:ext cx="1014480" cy="193110"/>
                <a:chOff x="1169838" y="2400027"/>
                <a:chExt cx="1014480" cy="193110"/>
              </a:xfrm>
            </p:grpSpPr>
            <p:grpSp>
              <p:nvGrpSpPr>
                <p:cNvPr id="10" name="Group 21"/>
                <p:cNvGrpSpPr/>
                <p:nvPr/>
              </p:nvGrpSpPr>
              <p:grpSpPr>
                <a:xfrm>
                  <a:off x="1349489" y="2400027"/>
                  <a:ext cx="834829" cy="190422"/>
                  <a:chOff x="1349489" y="2400027"/>
                  <a:chExt cx="834829" cy="190422"/>
                </a:xfrm>
              </p:grpSpPr>
              <p:sp>
                <p:nvSpPr>
                  <p:cNvPr id="11" name="AutoShape 22"/>
                  <p:cNvSpPr/>
                  <p:nvPr/>
                </p:nvSpPr>
                <p:spPr>
                  <a:xfrm rot="3965716" flipH="1" flipV="1">
                    <a:off x="1810123" y="2161620"/>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2" name="AutoShape 23"/>
                  <p:cNvSpPr/>
                  <p:nvPr/>
                </p:nvSpPr>
                <p:spPr>
                  <a:xfrm rot="4780840" flipH="1" flipV="1">
                    <a:off x="1715208" y="2199247"/>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4"/>
                  <p:cNvSpPr/>
                  <p:nvPr/>
                </p:nvSpPr>
                <p:spPr>
                  <a:xfrm rot="5076486" flipH="1" flipV="1">
                    <a:off x="1657317" y="220803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5"/>
                  <p:cNvSpPr/>
                  <p:nvPr/>
                </p:nvSpPr>
                <p:spPr>
                  <a:xfrm rot="5608890" flipH="1" flipV="1">
                    <a:off x="1587896" y="221625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5" name="Group 26"/>
                <p:cNvGrpSpPr/>
                <p:nvPr/>
              </p:nvGrpSpPr>
              <p:grpSpPr>
                <a:xfrm>
                  <a:off x="1169838" y="2421650"/>
                  <a:ext cx="838788" cy="171487"/>
                  <a:chOff x="1169838" y="2421650"/>
                  <a:chExt cx="838788" cy="171487"/>
                </a:xfrm>
              </p:grpSpPr>
              <p:sp>
                <p:nvSpPr>
                  <p:cNvPr id="16" name="AutoShape 27"/>
                  <p:cNvSpPr/>
                  <p:nvPr/>
                </p:nvSpPr>
                <p:spPr>
                  <a:xfrm rot="5319260" flipH="1" flipV="1">
                    <a:off x="1634065" y="221857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8"/>
                  <p:cNvSpPr/>
                  <p:nvPr/>
                </p:nvSpPr>
                <p:spPr>
                  <a:xfrm rot="6134384" flipH="1" flipV="1">
                    <a:off x="1531972" y="2216911"/>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9"/>
                  <p:cNvSpPr/>
                  <p:nvPr/>
                </p:nvSpPr>
                <p:spPr>
                  <a:xfrm rot="6430030" flipH="1" flipV="1">
                    <a:off x="1475141" y="220274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30"/>
                  <p:cNvSpPr/>
                  <p:nvPr/>
                </p:nvSpPr>
                <p:spPr>
                  <a:xfrm rot="6962434" flipH="1" flipV="1">
                    <a:off x="1407879" y="2183609"/>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0" name="矩形 50"/>
            <p:cNvSpPr/>
            <p:nvPr/>
          </p:nvSpPr>
          <p:spPr>
            <a:xfrm>
              <a:off x="1293811" y="1719264"/>
              <a:ext cx="722311" cy="650879"/>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1" name="TextBox 51"/>
          <p:cNvSpPr txBox="1"/>
          <p:nvPr/>
        </p:nvSpPr>
        <p:spPr>
          <a:xfrm>
            <a:off x="2353171" y="1700811"/>
            <a:ext cx="8244916" cy="949384"/>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高层亲自推动</a:t>
            </a:r>
            <a:r>
              <a:rPr lang="en-US" sz="3200" b="1" i="0" u="none" strike="noStrike" kern="0" cap="all" spc="0" baseline="0">
                <a:solidFill>
                  <a:srgbClr val="000000"/>
                </a:solidFill>
                <a:uFillTx/>
                <a:latin typeface="微软雅黑" pitchFamily="34"/>
                <a:ea typeface="微软雅黑" pitchFamily="34"/>
              </a:rPr>
              <a:t> </a:t>
            </a:r>
            <a:r>
              <a:rPr lang="en-US" sz="3200" b="0" i="0" u="none" strike="noStrike" kern="0" cap="all" spc="0" baseline="0">
                <a:solidFill>
                  <a:srgbClr val="000000"/>
                </a:solidFill>
                <a:uFillTx/>
                <a:latin typeface="微软雅黑" pitchFamily="34"/>
                <a:ea typeface="微软雅黑" pitchFamily="34"/>
              </a:rPr>
              <a:t>]</a:t>
            </a:r>
            <a:r>
              <a:rPr lang="en-US" sz="3100" b="1" i="0" u="none" strike="noStrike" kern="0" cap="all" spc="0" baseline="0">
                <a:solidFill>
                  <a:srgbClr val="000000"/>
                </a:solidFill>
                <a:uFillTx/>
                <a:latin typeface="微软雅黑" pitchFamily="34"/>
                <a:ea typeface="微软雅黑" pitchFamily="34"/>
              </a:rPr>
              <a:t> </a:t>
            </a:r>
            <a:r>
              <a:rPr lang="zh-CN" sz="2800" b="1" i="0" u="none" strike="noStrike" kern="0" cap="all" spc="0" baseline="0">
                <a:solidFill>
                  <a:srgbClr val="000000"/>
                </a:solidFill>
                <a:uFillTx/>
                <a:latin typeface="微软雅黑" pitchFamily="34"/>
                <a:ea typeface="微软雅黑" pitchFamily="34"/>
              </a:rPr>
              <a:t>体现了与腐败分子、腐败势力势不两立的姿态与决心。</a:t>
            </a:r>
            <a:endParaRPr lang="en-US" sz="3100" b="1" i="0" u="none" strike="noStrike" kern="0" cap="all" spc="0" baseline="0">
              <a:solidFill>
                <a:srgbClr val="000000"/>
              </a:solidFill>
              <a:uFillTx/>
              <a:latin typeface="微软雅黑" pitchFamily="34"/>
              <a:ea typeface="微软雅黑" pitchFamily="34"/>
            </a:endParaRPr>
          </a:p>
        </p:txBody>
      </p:sp>
      <p:sp>
        <p:nvSpPr>
          <p:cNvPr id="22" name="矩形标注 4"/>
          <p:cNvSpPr/>
          <p:nvPr/>
        </p:nvSpPr>
        <p:spPr>
          <a:xfrm>
            <a:off x="1765633" y="4344158"/>
            <a:ext cx="6048673" cy="1980215"/>
          </a:xfrm>
          <a:custGeom>
            <a:avLst>
              <a:gd name="f0" fmla="val 4603"/>
              <a:gd name="f1" fmla="val -325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2F2F2"/>
          </a:solidFill>
          <a:ln w="25402">
            <a:solidFill>
              <a:srgbClr val="FF0300"/>
            </a:solidFill>
            <a:prstDash val="solid"/>
          </a:ln>
        </p:spPr>
        <p:txBody>
          <a:bodyPr vert="horz" wrap="square" lIns="117244" tIns="58622" rIns="117244" bIns="5862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1" i="0" u="none" strike="noStrike" kern="1200" cap="none" spc="0" baseline="0">
              <a:solidFill>
                <a:srgbClr val="C00000"/>
              </a:solidFill>
              <a:uFillTx/>
              <a:latin typeface="微软雅黑" pitchFamily="34"/>
              <a:ea typeface="微软雅黑" pitchFamily="34"/>
            </a:endParaRPr>
          </a:p>
        </p:txBody>
      </p:sp>
      <p:sp>
        <p:nvSpPr>
          <p:cNvPr id="23" name="TextBox 5"/>
          <p:cNvSpPr txBox="1"/>
          <p:nvPr/>
        </p:nvSpPr>
        <p:spPr>
          <a:xfrm>
            <a:off x="3170233" y="4451354"/>
            <a:ext cx="4583109" cy="1657350"/>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习近平在第十八届中央政治局党委首次与中外记者见面会上表示：打铁还需自身硬，一些党员干部中发生的贪污腐败、脱离群众、形式主义、官僚主义等问题，必须下大力气解决，全党必须警醒起来。</a:t>
            </a:r>
          </a:p>
        </p:txBody>
      </p:sp>
      <p:grpSp>
        <p:nvGrpSpPr>
          <p:cNvPr id="24" name="组合 6"/>
          <p:cNvGrpSpPr/>
          <p:nvPr/>
        </p:nvGrpSpPr>
        <p:grpSpPr>
          <a:xfrm>
            <a:off x="2363788" y="2852735"/>
            <a:ext cx="1550986" cy="1209678"/>
            <a:chOff x="2363788" y="2852735"/>
            <a:chExt cx="1550986" cy="1209678"/>
          </a:xfrm>
        </p:grpSpPr>
        <p:sp>
          <p:nvSpPr>
            <p:cNvPr id="25" name="圆角矩形 54"/>
            <p:cNvSpPr/>
            <p:nvPr/>
          </p:nvSpPr>
          <p:spPr>
            <a:xfrm>
              <a:off x="2363788" y="2852735"/>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Rectangle 3"/>
            <p:cNvSpPr txBox="1"/>
            <p:nvPr/>
          </p:nvSpPr>
          <p:spPr>
            <a:xfrm>
              <a:off x="2382642" y="2997650"/>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2012</a:t>
              </a:r>
              <a:r>
                <a:rPr lang="zh-CN" sz="2300" b="1" i="0" u="none" strike="noStrike" kern="1200" cap="none" spc="0" baseline="0">
                  <a:solidFill>
                    <a:srgbClr val="FFFF00"/>
                  </a:solidFill>
                  <a:uFillTx/>
                  <a:latin typeface="微软雅黑" pitchFamily="34"/>
                  <a:ea typeface="微软雅黑" pitchFamily="34"/>
                </a:rPr>
                <a:t>年</a:t>
              </a:r>
              <a:r>
                <a:rPr lang="en-US" sz="2300" b="1" i="0" u="none" strike="noStrike" kern="1200" cap="none" spc="0" baseline="0">
                  <a:solidFill>
                    <a:srgbClr val="FFFF00"/>
                  </a:solidFill>
                  <a:uFillTx/>
                  <a:latin typeface="微软雅黑" pitchFamily="34"/>
                  <a:ea typeface="微软雅黑" pitchFamily="34"/>
                </a:rPr>
                <a:t>11</a:t>
              </a:r>
              <a:r>
                <a:rPr lang="zh-CN" sz="2300" b="1" i="0" u="none" strike="noStrike" kern="1200" cap="none" spc="0" baseline="0">
                  <a:solidFill>
                    <a:srgbClr val="FFFF00"/>
                  </a:solidFill>
                  <a:uFillTx/>
                  <a:latin typeface="微软雅黑" pitchFamily="34"/>
                  <a:ea typeface="微软雅黑" pitchFamily="34"/>
                </a:rPr>
                <a:t>月</a:t>
              </a:r>
              <a:r>
                <a:rPr lang="en-US" sz="2300" b="1" i="0" u="none" strike="noStrike" kern="1200" cap="none" spc="0" baseline="0">
                  <a:solidFill>
                    <a:srgbClr val="FFFF00"/>
                  </a:solidFill>
                  <a:uFillTx/>
                  <a:latin typeface="微软雅黑" pitchFamily="34"/>
                  <a:ea typeface="微软雅黑" pitchFamily="34"/>
                </a:rPr>
                <a:t>15</a:t>
              </a:r>
              <a:r>
                <a:rPr lang="zh-CN" sz="2300" b="1" i="0" u="none" strike="noStrike" kern="1200" cap="none" spc="0" baseline="0">
                  <a:solidFill>
                    <a:srgbClr val="FFFF00"/>
                  </a:solidFill>
                  <a:uFillTx/>
                  <a:latin typeface="微软雅黑" pitchFamily="34"/>
                  <a:ea typeface="微软雅黑" pitchFamily="34"/>
                </a:rPr>
                <a:t>日</a:t>
              </a:r>
              <a:endParaRPr lang="en-US" sz="2300" b="1" i="0" u="none" strike="noStrike" kern="1200" cap="none" spc="0" baseline="0">
                <a:solidFill>
                  <a:srgbClr val="FFFF00"/>
                </a:solidFill>
                <a:uFillTx/>
                <a:latin typeface="微软雅黑" pitchFamily="34"/>
                <a:ea typeface="微软雅黑" pitchFamily="34"/>
              </a:endParaRPr>
            </a:p>
          </p:txBody>
        </p:sp>
      </p:grpSp>
      <p:grpSp>
        <p:nvGrpSpPr>
          <p:cNvPr id="27" name="组合 7"/>
          <p:cNvGrpSpPr/>
          <p:nvPr/>
        </p:nvGrpSpPr>
        <p:grpSpPr>
          <a:xfrm>
            <a:off x="3997327" y="2852735"/>
            <a:ext cx="1549395" cy="1209678"/>
            <a:chOff x="3997327" y="2852735"/>
            <a:chExt cx="1549395" cy="1209678"/>
          </a:xfrm>
        </p:grpSpPr>
        <p:sp>
          <p:nvSpPr>
            <p:cNvPr id="28" name="圆角矩形 56"/>
            <p:cNvSpPr/>
            <p:nvPr/>
          </p:nvSpPr>
          <p:spPr>
            <a:xfrm>
              <a:off x="3997327" y="2852735"/>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9" name="Rectangle 3"/>
            <p:cNvSpPr txBox="1"/>
            <p:nvPr/>
          </p:nvSpPr>
          <p:spPr>
            <a:xfrm>
              <a:off x="3998149" y="2997650"/>
              <a:ext cx="1547411"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17</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30" name="组合 8"/>
          <p:cNvGrpSpPr/>
          <p:nvPr/>
        </p:nvGrpSpPr>
        <p:grpSpPr>
          <a:xfrm>
            <a:off x="5629275" y="2852735"/>
            <a:ext cx="1550986" cy="1209678"/>
            <a:chOff x="5629275" y="2852735"/>
            <a:chExt cx="1550986" cy="1209678"/>
          </a:xfrm>
        </p:grpSpPr>
        <p:sp>
          <p:nvSpPr>
            <p:cNvPr id="31" name="圆角矩形 58"/>
            <p:cNvSpPr/>
            <p:nvPr/>
          </p:nvSpPr>
          <p:spPr>
            <a:xfrm>
              <a:off x="5629275" y="2852735"/>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2" name="Rectangle 3"/>
            <p:cNvSpPr txBox="1"/>
            <p:nvPr/>
          </p:nvSpPr>
          <p:spPr>
            <a:xfrm>
              <a:off x="5648129" y="2997650"/>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30</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33" name="组合 9"/>
          <p:cNvGrpSpPr/>
          <p:nvPr/>
        </p:nvGrpSpPr>
        <p:grpSpPr>
          <a:xfrm>
            <a:off x="7258050" y="2852735"/>
            <a:ext cx="1550986" cy="1209678"/>
            <a:chOff x="7258050" y="2852735"/>
            <a:chExt cx="1550986" cy="1209678"/>
          </a:xfrm>
        </p:grpSpPr>
        <p:sp>
          <p:nvSpPr>
            <p:cNvPr id="34" name="圆角矩形 60"/>
            <p:cNvSpPr/>
            <p:nvPr/>
          </p:nvSpPr>
          <p:spPr>
            <a:xfrm>
              <a:off x="7258050" y="2852735"/>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5" name="Rectangle 3"/>
            <p:cNvSpPr txBox="1"/>
            <p:nvPr/>
          </p:nvSpPr>
          <p:spPr>
            <a:xfrm>
              <a:off x="7276904" y="2997650"/>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22</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36" name="组合 10"/>
          <p:cNvGrpSpPr/>
          <p:nvPr/>
        </p:nvGrpSpPr>
        <p:grpSpPr>
          <a:xfrm>
            <a:off x="8891589" y="2852735"/>
            <a:ext cx="1549395" cy="1209678"/>
            <a:chOff x="8891589" y="2852735"/>
            <a:chExt cx="1549395" cy="1209678"/>
          </a:xfrm>
        </p:grpSpPr>
        <p:sp>
          <p:nvSpPr>
            <p:cNvPr id="37" name="圆角矩形 62"/>
            <p:cNvSpPr/>
            <p:nvPr/>
          </p:nvSpPr>
          <p:spPr>
            <a:xfrm>
              <a:off x="8891589" y="2852735"/>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8" name="Rectangle 3"/>
            <p:cNvSpPr txBox="1"/>
            <p:nvPr/>
          </p:nvSpPr>
          <p:spPr>
            <a:xfrm>
              <a:off x="8910425" y="2997650"/>
              <a:ext cx="1518214"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23</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pic>
        <p:nvPicPr>
          <p:cNvPr id="39" name="Picture 2"/>
          <p:cNvPicPr>
            <a:picLocks noChangeAspect="1"/>
          </p:cNvPicPr>
          <p:nvPr/>
        </p:nvPicPr>
        <p:blipFill>
          <a:blip r:embed="rId7" cstate="print"/>
          <a:srcRect/>
          <a:stretch>
            <a:fillRect/>
          </a:stretch>
        </p:blipFill>
        <p:spPr>
          <a:xfrm>
            <a:off x="1837642" y="4416167"/>
            <a:ext cx="1377150" cy="1836206"/>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par>
                          <p:cTn id="13" fill="hold">
                            <p:stCondLst>
                              <p:cond delay="1500"/>
                            </p:stCondLst>
                            <p:childTnLst>
                              <p:par>
                                <p:cTn id="14" presetID="15"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750" fill="hold"/>
                                        <p:tgtEl>
                                          <p:spTgt spid="24"/>
                                        </p:tgtEl>
                                        <p:attrNameLst>
                                          <p:attrName>ppt_w</p:attrName>
                                        </p:attrNameLst>
                                      </p:cBhvr>
                                      <p:tavLst>
                                        <p:tav tm="0">
                                          <p:val>
                                            <p:strVal val="0"/>
                                          </p:val>
                                        </p:tav>
                                        <p:tav tm="100000">
                                          <p:val>
                                            <p:strVal val="#ppt_w"/>
                                          </p:val>
                                        </p:tav>
                                      </p:tavLst>
                                    </p:anim>
                                    <p:anim calcmode="lin" valueType="num">
                                      <p:cBhvr>
                                        <p:cTn id="17" dur="750" fill="hold"/>
                                        <p:tgtEl>
                                          <p:spTgt spid="24"/>
                                        </p:tgtEl>
                                        <p:attrNameLst>
                                          <p:attrName>ppt_h</p:attrName>
                                        </p:attrNameLst>
                                      </p:cBhvr>
                                      <p:tavLst>
                                        <p:tav tm="0">
                                          <p:val>
                                            <p:strVal val="0"/>
                                          </p:val>
                                        </p:tav>
                                        <p:tav tm="100000">
                                          <p:val>
                                            <p:strVal val="#ppt_h"/>
                                          </p:val>
                                        </p:tav>
                                      </p:tavLst>
                                    </p:anim>
                                    <p:anim calcmode="lin" valueType="num">
                                      <p:cBhvr>
                                        <p:cTn id="18" dur="750" fill="hold"/>
                                        <p:tgtEl>
                                          <p:spTgt spid="24"/>
                                        </p:tgtEl>
                                        <p:attrNameLst>
                                          <p:attrName>ppt_x</p:attrName>
                                        </p:attrNameLst>
                                      </p:cBhvr>
                                      <p:tavLst>
                                        <p:tav tm="0" fmla="#ppt_x+(cos(-2*pi*(1-$))*-#ppt_x-sin(-2*pi*(1-$))*(1-#ppt_y))*(1-$)">
                                          <p:val>
                                            <p:strVal val="0"/>
                                          </p:val>
                                        </p:tav>
                                        <p:tav tm="100000">
                                          <p:val>
                                            <p:strVal val="1"/>
                                          </p:val>
                                        </p:tav>
                                      </p:tavLst>
                                    </p:anim>
                                    <p:anim calcmode="lin" valueType="num">
                                      <p:cBhvr>
                                        <p:cTn id="19" dur="750" fill="hold"/>
                                        <p:tgtEl>
                                          <p:spTgt spid="24"/>
                                        </p:tgtEl>
                                        <p:attrNameLst>
                                          <p:attrName>ppt_y</p:attrName>
                                        </p:attrNameLst>
                                      </p:cBhvr>
                                      <p:tavLst>
                                        <p:tav tm="0" fmla="#ppt_y+(sin(-2*pi*(1-$))*-#ppt_x+cos(-2*pi*(1-$))*(1-#ppt_y))*(1-$)">
                                          <p:val>
                                            <p:strVal val="0"/>
                                          </p:val>
                                        </p:tav>
                                        <p:tav tm="100000">
                                          <p:val>
                                            <p:str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27"/>
                                        </p:tgtEl>
                                        <p:attrNameLst>
                                          <p:attrName>style.visibility</p:attrName>
                                        </p:attrNameLst>
                                      </p:cBhvr>
                                      <p:to>
                                        <p:strVal val="visible"/>
                                      </p:to>
                                    </p:set>
                                    <p:anim calcmode="lin" valueType="num">
                                      <p:cBhvr>
                                        <p:cTn id="22" dur="750" fill="hold"/>
                                        <p:tgtEl>
                                          <p:spTgt spid="27"/>
                                        </p:tgtEl>
                                        <p:attrNameLst>
                                          <p:attrName>ppt_w</p:attrName>
                                        </p:attrNameLst>
                                      </p:cBhvr>
                                      <p:tavLst>
                                        <p:tav tm="0">
                                          <p:val>
                                            <p:strVal val="0"/>
                                          </p:val>
                                        </p:tav>
                                        <p:tav tm="100000">
                                          <p:val>
                                            <p:strVal val="#ppt_w"/>
                                          </p:val>
                                        </p:tav>
                                      </p:tavLst>
                                    </p:anim>
                                    <p:anim calcmode="lin" valueType="num">
                                      <p:cBhvr>
                                        <p:cTn id="23" dur="750" fill="hold"/>
                                        <p:tgtEl>
                                          <p:spTgt spid="27"/>
                                        </p:tgtEl>
                                        <p:attrNameLst>
                                          <p:attrName>ppt_h</p:attrName>
                                        </p:attrNameLst>
                                      </p:cBhvr>
                                      <p:tavLst>
                                        <p:tav tm="0">
                                          <p:val>
                                            <p:strVal val="0"/>
                                          </p:val>
                                        </p:tav>
                                        <p:tav tm="100000">
                                          <p:val>
                                            <p:strVal val="#ppt_h"/>
                                          </p:val>
                                        </p:tav>
                                      </p:tavLst>
                                    </p:anim>
                                    <p:anim calcmode="lin" valueType="num">
                                      <p:cBhvr>
                                        <p:cTn id="24" dur="750" fill="hold"/>
                                        <p:tgtEl>
                                          <p:spTgt spid="27"/>
                                        </p:tgtEl>
                                        <p:attrNameLst>
                                          <p:attrName>ppt_x</p:attrName>
                                        </p:attrNameLst>
                                      </p:cBhvr>
                                      <p:tavLst>
                                        <p:tav tm="0" fmla="#ppt_x+(cos(-2*pi*(1-$))*-#ppt_x-sin(-2*pi*(1-$))*(1-#ppt_y))*(1-$)">
                                          <p:val>
                                            <p:strVal val="0"/>
                                          </p:val>
                                        </p:tav>
                                        <p:tav tm="100000">
                                          <p:val>
                                            <p:strVal val="1"/>
                                          </p:val>
                                        </p:tav>
                                      </p:tavLst>
                                    </p:anim>
                                    <p:anim calcmode="lin" valueType="num">
                                      <p:cBhvr>
                                        <p:cTn id="25" dur="750" fill="hold"/>
                                        <p:tgtEl>
                                          <p:spTgt spid="27"/>
                                        </p:tgtEl>
                                        <p:attrNameLst>
                                          <p:attrName>ppt_y</p:attrName>
                                        </p:attrNameLst>
                                      </p:cBhvr>
                                      <p:tavLst>
                                        <p:tav tm="0" fmla="#ppt_y+(sin(-2*pi*(1-$))*-#ppt_x+cos(-2*pi*(1-$))*(1-#ppt_y))*(1-$)">
                                          <p:val>
                                            <p:strVal val="0"/>
                                          </p:val>
                                        </p:tav>
                                        <p:tav tm="100000">
                                          <p:val>
                                            <p:str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750" fill="hold"/>
                                        <p:tgtEl>
                                          <p:spTgt spid="30"/>
                                        </p:tgtEl>
                                        <p:attrNameLst>
                                          <p:attrName>ppt_w</p:attrName>
                                        </p:attrNameLst>
                                      </p:cBhvr>
                                      <p:tavLst>
                                        <p:tav tm="0">
                                          <p:val>
                                            <p:strVal val="0"/>
                                          </p:val>
                                        </p:tav>
                                        <p:tav tm="100000">
                                          <p:val>
                                            <p:strVal val="#ppt_w"/>
                                          </p:val>
                                        </p:tav>
                                      </p:tavLst>
                                    </p:anim>
                                    <p:anim calcmode="lin" valueType="num">
                                      <p:cBhvr>
                                        <p:cTn id="29" dur="750" fill="hold"/>
                                        <p:tgtEl>
                                          <p:spTgt spid="30"/>
                                        </p:tgtEl>
                                        <p:attrNameLst>
                                          <p:attrName>ppt_h</p:attrName>
                                        </p:attrNameLst>
                                      </p:cBhvr>
                                      <p:tavLst>
                                        <p:tav tm="0">
                                          <p:val>
                                            <p:strVal val="0"/>
                                          </p:val>
                                        </p:tav>
                                        <p:tav tm="100000">
                                          <p:val>
                                            <p:strVal val="#ppt_h"/>
                                          </p:val>
                                        </p:tav>
                                      </p:tavLst>
                                    </p:anim>
                                    <p:anim calcmode="lin" valueType="num">
                                      <p:cBhvr>
                                        <p:cTn id="30" dur="750" fill="hold"/>
                                        <p:tgtEl>
                                          <p:spTgt spid="30"/>
                                        </p:tgtEl>
                                        <p:attrNameLst>
                                          <p:attrName>ppt_x</p:attrName>
                                        </p:attrNameLst>
                                      </p:cBhvr>
                                      <p:tavLst>
                                        <p:tav tm="0" fmla="#ppt_x+(cos(-2*pi*(1-$))*-#ppt_x-sin(-2*pi*(1-$))*(1-#ppt_y))*(1-$)">
                                          <p:val>
                                            <p:strVal val="0"/>
                                          </p:val>
                                        </p:tav>
                                        <p:tav tm="100000">
                                          <p:val>
                                            <p:strVal val="1"/>
                                          </p:val>
                                        </p:tav>
                                      </p:tavLst>
                                    </p:anim>
                                    <p:anim calcmode="lin" valueType="num">
                                      <p:cBhvr>
                                        <p:cTn id="31" dur="750" fill="hold"/>
                                        <p:tgtEl>
                                          <p:spTgt spid="30"/>
                                        </p:tgtEl>
                                        <p:attrNameLst>
                                          <p:attrName>ppt_y</p:attrName>
                                        </p:attrNameLst>
                                      </p:cBhvr>
                                      <p:tavLst>
                                        <p:tav tm="0" fmla="#ppt_y+(sin(-2*pi*(1-$))*-#ppt_x+cos(-2*pi*(1-$))*(1-#ppt_y))*(1-$)">
                                          <p:val>
                                            <p:strVal val="0"/>
                                          </p:val>
                                        </p:tav>
                                        <p:tav tm="100000">
                                          <p:val>
                                            <p:str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33"/>
                                        </p:tgtEl>
                                        <p:attrNameLst>
                                          <p:attrName>style.visibility</p:attrName>
                                        </p:attrNameLst>
                                      </p:cBhvr>
                                      <p:to>
                                        <p:strVal val="visible"/>
                                      </p:to>
                                    </p:set>
                                    <p:anim calcmode="lin" valueType="num">
                                      <p:cBhvr>
                                        <p:cTn id="34" dur="750" fill="hold"/>
                                        <p:tgtEl>
                                          <p:spTgt spid="33"/>
                                        </p:tgtEl>
                                        <p:attrNameLst>
                                          <p:attrName>ppt_w</p:attrName>
                                        </p:attrNameLst>
                                      </p:cBhvr>
                                      <p:tavLst>
                                        <p:tav tm="0">
                                          <p:val>
                                            <p:strVal val="0"/>
                                          </p:val>
                                        </p:tav>
                                        <p:tav tm="100000">
                                          <p:val>
                                            <p:strVal val="#ppt_w"/>
                                          </p:val>
                                        </p:tav>
                                      </p:tavLst>
                                    </p:anim>
                                    <p:anim calcmode="lin" valueType="num">
                                      <p:cBhvr>
                                        <p:cTn id="35" dur="750" fill="hold"/>
                                        <p:tgtEl>
                                          <p:spTgt spid="33"/>
                                        </p:tgtEl>
                                        <p:attrNameLst>
                                          <p:attrName>ppt_h</p:attrName>
                                        </p:attrNameLst>
                                      </p:cBhvr>
                                      <p:tavLst>
                                        <p:tav tm="0">
                                          <p:val>
                                            <p:strVal val="0"/>
                                          </p:val>
                                        </p:tav>
                                        <p:tav tm="100000">
                                          <p:val>
                                            <p:strVal val="#ppt_h"/>
                                          </p:val>
                                        </p:tav>
                                      </p:tavLst>
                                    </p:anim>
                                    <p:anim calcmode="lin" valueType="num">
                                      <p:cBhvr>
                                        <p:cTn id="36" dur="750" fill="hold"/>
                                        <p:tgtEl>
                                          <p:spTgt spid="33"/>
                                        </p:tgtEl>
                                        <p:attrNameLst>
                                          <p:attrName>ppt_x</p:attrName>
                                        </p:attrNameLst>
                                      </p:cBhvr>
                                      <p:tavLst>
                                        <p:tav tm="0" fmla="#ppt_x+(cos(-2*pi*(1-$))*-#ppt_x-sin(-2*pi*(1-$))*(1-#ppt_y))*(1-$)">
                                          <p:val>
                                            <p:strVal val="0"/>
                                          </p:val>
                                        </p:tav>
                                        <p:tav tm="100000">
                                          <p:val>
                                            <p:strVal val="1"/>
                                          </p:val>
                                        </p:tav>
                                      </p:tavLst>
                                    </p:anim>
                                    <p:anim calcmode="lin" valueType="num">
                                      <p:cBhvr>
                                        <p:cTn id="37" dur="750" fill="hold"/>
                                        <p:tgtEl>
                                          <p:spTgt spid="33"/>
                                        </p:tgtEl>
                                        <p:attrNameLst>
                                          <p:attrName>ppt_y</p:attrName>
                                        </p:attrNameLst>
                                      </p:cBhvr>
                                      <p:tavLst>
                                        <p:tav tm="0" fmla="#ppt_y+(sin(-2*pi*(1-$))*-#ppt_x+cos(-2*pi*(1-$))*(1-#ppt_y))*(1-$)">
                                          <p:val>
                                            <p:strVal val="0"/>
                                          </p:val>
                                        </p:tav>
                                        <p:tav tm="100000">
                                          <p:val>
                                            <p:strVal val="1"/>
                                          </p:val>
                                        </p:tav>
                                      </p:tavLst>
                                    </p:anim>
                                  </p:childTnLst>
                                </p:cTn>
                              </p:par>
                              <p:par>
                                <p:cTn id="38" presetID="15" presetClass="entr" presetSubtype="0" fill="hold" nodeType="withEffect">
                                  <p:stCondLst>
                                    <p:cond delay="1000"/>
                                  </p:stCondLst>
                                  <p:childTnLst>
                                    <p:set>
                                      <p:cBhvr>
                                        <p:cTn id="39" dur="1" fill="hold">
                                          <p:stCondLst>
                                            <p:cond delay="0"/>
                                          </p:stCondLst>
                                        </p:cTn>
                                        <p:tgtEl>
                                          <p:spTgt spid="36"/>
                                        </p:tgtEl>
                                        <p:attrNameLst>
                                          <p:attrName>style.visibility</p:attrName>
                                        </p:attrNameLst>
                                      </p:cBhvr>
                                      <p:to>
                                        <p:strVal val="visible"/>
                                      </p:to>
                                    </p:set>
                                    <p:anim calcmode="lin" valueType="num">
                                      <p:cBhvr>
                                        <p:cTn id="40" dur="750" fill="hold"/>
                                        <p:tgtEl>
                                          <p:spTgt spid="36"/>
                                        </p:tgtEl>
                                        <p:attrNameLst>
                                          <p:attrName>ppt_w</p:attrName>
                                        </p:attrNameLst>
                                      </p:cBhvr>
                                      <p:tavLst>
                                        <p:tav tm="0">
                                          <p:val>
                                            <p:strVal val="0"/>
                                          </p:val>
                                        </p:tav>
                                        <p:tav tm="100000">
                                          <p:val>
                                            <p:strVal val="#ppt_w"/>
                                          </p:val>
                                        </p:tav>
                                      </p:tavLst>
                                    </p:anim>
                                    <p:anim calcmode="lin" valueType="num">
                                      <p:cBhvr>
                                        <p:cTn id="41" dur="750" fill="hold"/>
                                        <p:tgtEl>
                                          <p:spTgt spid="36"/>
                                        </p:tgtEl>
                                        <p:attrNameLst>
                                          <p:attrName>ppt_h</p:attrName>
                                        </p:attrNameLst>
                                      </p:cBhvr>
                                      <p:tavLst>
                                        <p:tav tm="0">
                                          <p:val>
                                            <p:strVal val="0"/>
                                          </p:val>
                                        </p:tav>
                                        <p:tav tm="100000">
                                          <p:val>
                                            <p:strVal val="#ppt_h"/>
                                          </p:val>
                                        </p:tav>
                                      </p:tavLst>
                                    </p:anim>
                                    <p:anim calcmode="lin" valueType="num">
                                      <p:cBhvr>
                                        <p:cTn id="42" dur="750" fill="hold"/>
                                        <p:tgtEl>
                                          <p:spTgt spid="36"/>
                                        </p:tgtEl>
                                        <p:attrNameLst>
                                          <p:attrName>ppt_x</p:attrName>
                                        </p:attrNameLst>
                                      </p:cBhvr>
                                      <p:tavLst>
                                        <p:tav tm="0" fmla="#ppt_x+(cos(-2*pi*(1-$))*-#ppt_x-sin(-2*pi*(1-$))*(1-#ppt_y))*(1-$)">
                                          <p:val>
                                            <p:strVal val="0"/>
                                          </p:val>
                                        </p:tav>
                                        <p:tav tm="100000">
                                          <p:val>
                                            <p:strVal val="1"/>
                                          </p:val>
                                        </p:tav>
                                      </p:tavLst>
                                    </p:anim>
                                    <p:anim calcmode="lin" valueType="num">
                                      <p:cBhvr>
                                        <p:cTn id="43" dur="750" fill="hold"/>
                                        <p:tgtEl>
                                          <p:spTgt spid="36"/>
                                        </p:tgtEl>
                                        <p:attrNameLst>
                                          <p:attrName>ppt_y</p:attrName>
                                        </p:attrNameLst>
                                      </p:cBhvr>
                                      <p:tavLst>
                                        <p:tav tm="0" fmla="#ppt_y+(sin(-2*pi*(1-$))*-#ppt_x+cos(-2*pi*(1-$))*(1-#ppt_y))*(1-$)">
                                          <p:val>
                                            <p:strVal val="0"/>
                                          </p:val>
                                        </p:tav>
                                        <p:tav tm="100000">
                                          <p:val>
                                            <p:str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矩形标注 4"/>
          <p:cNvSpPr/>
          <p:nvPr/>
        </p:nvSpPr>
        <p:spPr>
          <a:xfrm>
            <a:off x="3291858" y="4380158"/>
            <a:ext cx="6133036" cy="1728188"/>
          </a:xfrm>
          <a:custGeom>
            <a:avLst>
              <a:gd name="f0" fmla="val 5358"/>
              <a:gd name="f1" fmla="val -3250"/>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2F2F2"/>
          </a:solidFill>
          <a:ln w="25402">
            <a:solidFill>
              <a:srgbClr val="FF0300"/>
            </a:solidFill>
            <a:prstDash val="solid"/>
          </a:ln>
        </p:spPr>
        <p:txBody>
          <a:bodyPr vert="horz" wrap="square" lIns="117244" tIns="58622" rIns="117244" bIns="5862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1" i="0" u="none" strike="noStrike" kern="1200" cap="none" spc="0" baseline="0">
              <a:solidFill>
                <a:srgbClr val="C00000"/>
              </a:solidFill>
              <a:uFillTx/>
              <a:latin typeface="微软雅黑" pitchFamily="34"/>
              <a:ea typeface="微软雅黑" pitchFamily="34"/>
            </a:endParaRPr>
          </a:p>
        </p:txBody>
      </p:sp>
      <p:sp>
        <p:nvSpPr>
          <p:cNvPr id="3" name="TextBox 5"/>
          <p:cNvSpPr txBox="1"/>
          <p:nvPr/>
        </p:nvSpPr>
        <p:spPr>
          <a:xfrm>
            <a:off x="4695828" y="4524378"/>
            <a:ext cx="4621213" cy="1411284"/>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100" b="1" i="0" u="none" strike="noStrike" kern="1200" cap="none" spc="0" baseline="0">
                <a:solidFill>
                  <a:srgbClr val="C00000"/>
                </a:solidFill>
                <a:uFillTx/>
                <a:latin typeface="微软雅黑" pitchFamily="34"/>
                <a:ea typeface="微软雅黑" pitchFamily="34"/>
              </a:rPr>
              <a:t>习近平在十八届中央政治局第一次集体学习课上强调：近年来我们党内发生的严重违纪违法案件，性质非常恶劣，政治影响坏，令人触目惊心。</a:t>
            </a:r>
            <a:endParaRPr lang="en-US" sz="2100" b="1" i="0" u="none" strike="noStrike" kern="1200" cap="none" spc="0" baseline="0">
              <a:solidFill>
                <a:srgbClr val="C00000"/>
              </a:solidFill>
              <a:uFillTx/>
              <a:latin typeface="微软雅黑" pitchFamily="34"/>
              <a:ea typeface="微软雅黑" pitchFamily="34"/>
            </a:endParaRPr>
          </a:p>
        </p:txBody>
      </p:sp>
      <p:grpSp>
        <p:nvGrpSpPr>
          <p:cNvPr id="4" name="组合 6"/>
          <p:cNvGrpSpPr/>
          <p:nvPr/>
        </p:nvGrpSpPr>
        <p:grpSpPr>
          <a:xfrm>
            <a:off x="2414592" y="2889247"/>
            <a:ext cx="1550986" cy="1209678"/>
            <a:chOff x="2414592" y="2889247"/>
            <a:chExt cx="1550986" cy="1209678"/>
          </a:xfrm>
        </p:grpSpPr>
        <p:sp>
          <p:nvSpPr>
            <p:cNvPr id="5" name="圆角矩形 54"/>
            <p:cNvSpPr/>
            <p:nvPr/>
          </p:nvSpPr>
          <p:spPr>
            <a:xfrm>
              <a:off x="2414592"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6" name="Rectangle 3"/>
            <p:cNvSpPr txBox="1"/>
            <p:nvPr/>
          </p:nvSpPr>
          <p:spPr>
            <a:xfrm>
              <a:off x="2433446"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15</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7" name="组合 7"/>
          <p:cNvGrpSpPr/>
          <p:nvPr/>
        </p:nvGrpSpPr>
        <p:grpSpPr>
          <a:xfrm>
            <a:off x="4048121" y="2889247"/>
            <a:ext cx="1549395" cy="1209678"/>
            <a:chOff x="4048121" y="2889247"/>
            <a:chExt cx="1549395" cy="1209678"/>
          </a:xfrm>
        </p:grpSpPr>
        <p:sp>
          <p:nvSpPr>
            <p:cNvPr id="8" name="圆角矩形 57"/>
            <p:cNvSpPr/>
            <p:nvPr/>
          </p:nvSpPr>
          <p:spPr>
            <a:xfrm>
              <a:off x="4048121" y="2889247"/>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Rectangle 3"/>
            <p:cNvSpPr txBox="1"/>
            <p:nvPr/>
          </p:nvSpPr>
          <p:spPr>
            <a:xfrm>
              <a:off x="4048944" y="3034162"/>
              <a:ext cx="1547411"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2012</a:t>
              </a:r>
              <a:r>
                <a:rPr lang="zh-CN" sz="2300" b="1" i="0" u="none" strike="noStrike" kern="1200" cap="none" spc="0" baseline="0">
                  <a:solidFill>
                    <a:srgbClr val="FFFF00"/>
                  </a:solidFill>
                  <a:uFillTx/>
                  <a:latin typeface="微软雅黑" pitchFamily="34"/>
                  <a:ea typeface="微软雅黑" pitchFamily="34"/>
                </a:rPr>
                <a:t>年</a:t>
              </a:r>
              <a:endParaRPr lang="en-US" sz="2300" b="1" i="0" u="none" strike="noStrike" kern="1200" cap="none" spc="0" baseline="0">
                <a:solidFill>
                  <a:srgbClr val="FFFF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11</a:t>
              </a:r>
              <a:r>
                <a:rPr lang="zh-CN" sz="2300" b="1" i="0" u="none" strike="noStrike" kern="1200" cap="none" spc="0" baseline="0">
                  <a:solidFill>
                    <a:srgbClr val="FFFF00"/>
                  </a:solidFill>
                  <a:uFillTx/>
                  <a:latin typeface="微软雅黑" pitchFamily="34"/>
                  <a:ea typeface="微软雅黑" pitchFamily="34"/>
                </a:rPr>
                <a:t>月</a:t>
              </a:r>
              <a:r>
                <a:rPr lang="en-US" sz="2300" b="1" i="0" u="none" strike="noStrike" kern="1200" cap="none" spc="0" baseline="0">
                  <a:solidFill>
                    <a:srgbClr val="FFFF00"/>
                  </a:solidFill>
                  <a:uFillTx/>
                  <a:latin typeface="微软雅黑" pitchFamily="34"/>
                  <a:ea typeface="微软雅黑" pitchFamily="34"/>
                </a:rPr>
                <a:t>17</a:t>
              </a:r>
              <a:r>
                <a:rPr lang="zh-CN" sz="2300" b="1" i="0" u="none" strike="noStrike" kern="1200" cap="none" spc="0" baseline="0">
                  <a:solidFill>
                    <a:srgbClr val="FFFF00"/>
                  </a:solidFill>
                  <a:uFillTx/>
                  <a:latin typeface="微软雅黑" pitchFamily="34"/>
                  <a:ea typeface="微软雅黑" pitchFamily="34"/>
                </a:rPr>
                <a:t>日</a:t>
              </a:r>
              <a:endParaRPr lang="en-US" sz="2300" b="1" i="0" u="none" strike="noStrike" kern="1200" cap="none" spc="0" baseline="0">
                <a:solidFill>
                  <a:srgbClr val="FFFF00"/>
                </a:solidFill>
                <a:uFillTx/>
                <a:latin typeface="微软雅黑" pitchFamily="34"/>
                <a:ea typeface="微软雅黑" pitchFamily="34"/>
              </a:endParaRPr>
            </a:p>
          </p:txBody>
        </p:sp>
      </p:grpSp>
      <p:grpSp>
        <p:nvGrpSpPr>
          <p:cNvPr id="10" name="组合 8"/>
          <p:cNvGrpSpPr/>
          <p:nvPr/>
        </p:nvGrpSpPr>
        <p:grpSpPr>
          <a:xfrm>
            <a:off x="5680079" y="2889247"/>
            <a:ext cx="1550986" cy="1209678"/>
            <a:chOff x="5680079" y="2889247"/>
            <a:chExt cx="1550986" cy="1209678"/>
          </a:xfrm>
        </p:grpSpPr>
        <p:sp>
          <p:nvSpPr>
            <p:cNvPr id="11" name="圆角矩形 60"/>
            <p:cNvSpPr/>
            <p:nvPr/>
          </p:nvSpPr>
          <p:spPr>
            <a:xfrm>
              <a:off x="5680079"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2" name="Rectangle 3"/>
            <p:cNvSpPr txBox="1"/>
            <p:nvPr/>
          </p:nvSpPr>
          <p:spPr>
            <a:xfrm>
              <a:off x="5698933"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30</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3" name="组合 9"/>
          <p:cNvGrpSpPr/>
          <p:nvPr/>
        </p:nvGrpSpPr>
        <p:grpSpPr>
          <a:xfrm>
            <a:off x="7308854" y="2889247"/>
            <a:ext cx="1550986" cy="1209678"/>
            <a:chOff x="7308854" y="2889247"/>
            <a:chExt cx="1550986" cy="1209678"/>
          </a:xfrm>
        </p:grpSpPr>
        <p:sp>
          <p:nvSpPr>
            <p:cNvPr id="14" name="圆角矩形 63"/>
            <p:cNvSpPr/>
            <p:nvPr/>
          </p:nvSpPr>
          <p:spPr>
            <a:xfrm>
              <a:off x="7308854"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5" name="Rectangle 3"/>
            <p:cNvSpPr txBox="1"/>
            <p:nvPr/>
          </p:nvSpPr>
          <p:spPr>
            <a:xfrm>
              <a:off x="7327708"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22</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6" name="组合 10"/>
          <p:cNvGrpSpPr/>
          <p:nvPr/>
        </p:nvGrpSpPr>
        <p:grpSpPr>
          <a:xfrm>
            <a:off x="8942383" y="2889247"/>
            <a:ext cx="1549395" cy="1209678"/>
            <a:chOff x="8942383" y="2889247"/>
            <a:chExt cx="1549395" cy="1209678"/>
          </a:xfrm>
        </p:grpSpPr>
        <p:sp>
          <p:nvSpPr>
            <p:cNvPr id="17" name="圆角矩形 66"/>
            <p:cNvSpPr/>
            <p:nvPr/>
          </p:nvSpPr>
          <p:spPr>
            <a:xfrm>
              <a:off x="8942383" y="2889247"/>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Rectangle 3"/>
            <p:cNvSpPr txBox="1"/>
            <p:nvPr/>
          </p:nvSpPr>
          <p:spPr>
            <a:xfrm>
              <a:off x="8961229" y="3034162"/>
              <a:ext cx="1518214"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23</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pic>
        <p:nvPicPr>
          <p:cNvPr id="19" name="Picture 2" descr="F:\廉政ppt资料\图片\习近平1.jpg"/>
          <p:cNvPicPr>
            <a:picLocks noChangeAspect="1"/>
          </p:cNvPicPr>
          <p:nvPr/>
        </p:nvPicPr>
        <p:blipFill>
          <a:blip r:embed="rId3" cstate="print"/>
          <a:srcRect/>
          <a:stretch>
            <a:fillRect/>
          </a:stretch>
        </p:blipFill>
        <p:spPr>
          <a:xfrm>
            <a:off x="3363913" y="4416423"/>
            <a:ext cx="1331915" cy="1617665"/>
          </a:xfrm>
          <a:prstGeom prst="rect">
            <a:avLst/>
          </a:prstGeom>
          <a:noFill/>
          <a:ln>
            <a:noFill/>
          </a:ln>
        </p:spPr>
      </p:pic>
      <p:grpSp>
        <p:nvGrpSpPr>
          <p:cNvPr id="20" name="组合 72"/>
          <p:cNvGrpSpPr/>
          <p:nvPr/>
        </p:nvGrpSpPr>
        <p:grpSpPr>
          <a:xfrm>
            <a:off x="1089022" y="1568452"/>
            <a:ext cx="1177920" cy="1066803"/>
            <a:chOff x="1089022" y="1568452"/>
            <a:chExt cx="1177920" cy="1066803"/>
          </a:xfrm>
        </p:grpSpPr>
        <p:grpSp>
          <p:nvGrpSpPr>
            <p:cNvPr id="21" name="组合 71"/>
            <p:cNvGrpSpPr/>
            <p:nvPr/>
          </p:nvGrpSpPr>
          <p:grpSpPr>
            <a:xfrm>
              <a:off x="1089022" y="1568452"/>
              <a:ext cx="1177920" cy="1066803"/>
              <a:chOff x="1089022" y="1568452"/>
              <a:chExt cx="1177920" cy="1066803"/>
            </a:xfrm>
          </p:grpSpPr>
          <p:grpSp>
            <p:nvGrpSpPr>
              <p:cNvPr id="22" name="组合 72"/>
              <p:cNvGrpSpPr/>
              <p:nvPr/>
            </p:nvGrpSpPr>
            <p:grpSpPr>
              <a:xfrm>
                <a:off x="1089022" y="1568452"/>
                <a:ext cx="1177920" cy="1066803"/>
                <a:chOff x="1089022" y="1568452"/>
                <a:chExt cx="1177920" cy="1066803"/>
              </a:xfrm>
            </p:grpSpPr>
            <p:grpSp>
              <p:nvGrpSpPr>
                <p:cNvPr id="23" name="组合 84"/>
                <p:cNvGrpSpPr/>
                <p:nvPr/>
              </p:nvGrpSpPr>
              <p:grpSpPr>
                <a:xfrm>
                  <a:off x="1089022" y="1568452"/>
                  <a:ext cx="1177920" cy="1066803"/>
                  <a:chOff x="1089022" y="1568452"/>
                  <a:chExt cx="1177920" cy="1066803"/>
                </a:xfrm>
              </p:grpSpPr>
              <p:pic>
                <p:nvPicPr>
                  <p:cNvPr id="24" name="Picture 17" descr="circuler_1"/>
                  <p:cNvPicPr>
                    <a:picLocks noChangeAspect="1"/>
                  </p:cNvPicPr>
                  <p:nvPr/>
                </p:nvPicPr>
                <p:blipFill>
                  <a:blip r:embed="rId4" cstate="print"/>
                  <a:srcRect/>
                  <a:stretch>
                    <a:fillRect/>
                  </a:stretch>
                </p:blipFill>
                <p:spPr>
                  <a:xfrm>
                    <a:off x="1089022" y="1568452"/>
                    <a:ext cx="1177920" cy="1063657"/>
                  </a:xfrm>
                  <a:prstGeom prst="rect">
                    <a:avLst/>
                  </a:prstGeom>
                  <a:noFill/>
                  <a:ln>
                    <a:noFill/>
                  </a:ln>
                </p:spPr>
              </p:pic>
              <p:sp>
                <p:nvSpPr>
                  <p:cNvPr id="25" name="Oval 18"/>
                  <p:cNvSpPr/>
                  <p:nvPr/>
                </p:nvSpPr>
                <p:spPr>
                  <a:xfrm>
                    <a:off x="1089022" y="1568452"/>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26" name="Picture 19" descr="Picture2"/>
                <p:cNvPicPr>
                  <a:picLocks noChangeAspect="1"/>
                </p:cNvPicPr>
                <p:nvPr/>
              </p:nvPicPr>
              <p:blipFill>
                <a:blip r:embed="rId5" cstate="print"/>
                <a:srcRect/>
                <a:stretch>
                  <a:fillRect/>
                </a:stretch>
              </p:blipFill>
              <p:spPr>
                <a:xfrm>
                  <a:off x="1212814" y="1587188"/>
                  <a:ext cx="930356" cy="376888"/>
                </a:xfrm>
                <a:prstGeom prst="rect">
                  <a:avLst/>
                </a:prstGeom>
                <a:noFill/>
                <a:ln>
                  <a:noFill/>
                </a:ln>
              </p:spPr>
            </p:pic>
          </p:grpSp>
          <p:grpSp>
            <p:nvGrpSpPr>
              <p:cNvPr id="27" name="Group 20"/>
              <p:cNvGrpSpPr/>
              <p:nvPr/>
            </p:nvGrpSpPr>
            <p:grpSpPr>
              <a:xfrm>
                <a:off x="1169838" y="2400027"/>
                <a:ext cx="1014480" cy="193110"/>
                <a:chOff x="1169838" y="2400027"/>
                <a:chExt cx="1014480" cy="193110"/>
              </a:xfrm>
            </p:grpSpPr>
            <p:grpSp>
              <p:nvGrpSpPr>
                <p:cNvPr id="28" name="Group 21"/>
                <p:cNvGrpSpPr/>
                <p:nvPr/>
              </p:nvGrpSpPr>
              <p:grpSpPr>
                <a:xfrm>
                  <a:off x="1349489" y="2400027"/>
                  <a:ext cx="834829" cy="190422"/>
                  <a:chOff x="1349489" y="2400027"/>
                  <a:chExt cx="834829" cy="190422"/>
                </a:xfrm>
              </p:grpSpPr>
              <p:sp>
                <p:nvSpPr>
                  <p:cNvPr id="29" name="AutoShape 22"/>
                  <p:cNvSpPr/>
                  <p:nvPr/>
                </p:nvSpPr>
                <p:spPr>
                  <a:xfrm rot="3965716" flipH="1" flipV="1">
                    <a:off x="1810123" y="2161620"/>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0" name="AutoShape 23"/>
                  <p:cNvSpPr/>
                  <p:nvPr/>
                </p:nvSpPr>
                <p:spPr>
                  <a:xfrm rot="4780840" flipH="1" flipV="1">
                    <a:off x="1715208" y="2199247"/>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1" name="AutoShape 24"/>
                  <p:cNvSpPr/>
                  <p:nvPr/>
                </p:nvSpPr>
                <p:spPr>
                  <a:xfrm rot="5076486" flipH="1" flipV="1">
                    <a:off x="1657317" y="220803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2" name="AutoShape 25"/>
                  <p:cNvSpPr/>
                  <p:nvPr/>
                </p:nvSpPr>
                <p:spPr>
                  <a:xfrm rot="5608890" flipH="1" flipV="1">
                    <a:off x="1587896" y="221625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33" name="Group 26"/>
                <p:cNvGrpSpPr/>
                <p:nvPr/>
              </p:nvGrpSpPr>
              <p:grpSpPr>
                <a:xfrm>
                  <a:off x="1169838" y="2421650"/>
                  <a:ext cx="838788" cy="171487"/>
                  <a:chOff x="1169838" y="2421650"/>
                  <a:chExt cx="838788" cy="171487"/>
                </a:xfrm>
              </p:grpSpPr>
              <p:sp>
                <p:nvSpPr>
                  <p:cNvPr id="34" name="AutoShape 27"/>
                  <p:cNvSpPr/>
                  <p:nvPr/>
                </p:nvSpPr>
                <p:spPr>
                  <a:xfrm rot="5319260" flipH="1" flipV="1">
                    <a:off x="1634065" y="221857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5" name="AutoShape 28"/>
                  <p:cNvSpPr/>
                  <p:nvPr/>
                </p:nvSpPr>
                <p:spPr>
                  <a:xfrm rot="6134384" flipH="1" flipV="1">
                    <a:off x="1531972" y="2216911"/>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6" name="AutoShape 29"/>
                  <p:cNvSpPr/>
                  <p:nvPr/>
                </p:nvSpPr>
                <p:spPr>
                  <a:xfrm rot="6430030" flipH="1" flipV="1">
                    <a:off x="1475141" y="220274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7" name="AutoShape 30"/>
                  <p:cNvSpPr/>
                  <p:nvPr/>
                </p:nvSpPr>
                <p:spPr>
                  <a:xfrm rot="6962434" flipH="1" flipV="1">
                    <a:off x="1407879" y="2183609"/>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38" name="矩形 74"/>
            <p:cNvSpPr/>
            <p:nvPr/>
          </p:nvSpPr>
          <p:spPr>
            <a:xfrm>
              <a:off x="1293811" y="1719264"/>
              <a:ext cx="722311" cy="650879"/>
            </a:xfrm>
            <a:prstGeom prst="rect">
              <a:avLst/>
            </a:prstGeom>
            <a:blipFill>
              <a:blip r:embed="rId6" r:link="rId7"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39" name="TextBox 91"/>
          <p:cNvSpPr txBox="1"/>
          <p:nvPr/>
        </p:nvSpPr>
        <p:spPr>
          <a:xfrm>
            <a:off x="2353171" y="1700811"/>
            <a:ext cx="8244916" cy="949384"/>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高层亲自推动</a:t>
            </a:r>
            <a:r>
              <a:rPr lang="en-US" sz="3200" b="1" i="0" u="none" strike="noStrike" kern="0" cap="all" spc="0" baseline="0">
                <a:solidFill>
                  <a:srgbClr val="000000"/>
                </a:solidFill>
                <a:uFillTx/>
                <a:latin typeface="微软雅黑" pitchFamily="34"/>
                <a:ea typeface="微软雅黑" pitchFamily="34"/>
              </a:rPr>
              <a:t> </a:t>
            </a:r>
            <a:r>
              <a:rPr lang="en-US" sz="3200" b="0" i="0" u="none" strike="noStrike" kern="0" cap="all" spc="0" baseline="0">
                <a:solidFill>
                  <a:srgbClr val="000000"/>
                </a:solidFill>
                <a:uFillTx/>
                <a:latin typeface="微软雅黑" pitchFamily="34"/>
                <a:ea typeface="微软雅黑" pitchFamily="34"/>
              </a:rPr>
              <a:t>]</a:t>
            </a:r>
            <a:r>
              <a:rPr lang="en-US" sz="3100" b="1" i="0" u="none" strike="noStrike" kern="0" cap="all" spc="0" baseline="0">
                <a:solidFill>
                  <a:srgbClr val="000000"/>
                </a:solidFill>
                <a:uFillTx/>
                <a:latin typeface="微软雅黑" pitchFamily="34"/>
                <a:ea typeface="微软雅黑" pitchFamily="34"/>
              </a:rPr>
              <a:t> </a:t>
            </a:r>
            <a:r>
              <a:rPr lang="zh-CN" sz="2800" b="1" i="0" u="none" strike="noStrike" kern="0" cap="all" spc="0" baseline="0">
                <a:solidFill>
                  <a:srgbClr val="000000"/>
                </a:solidFill>
                <a:uFillTx/>
                <a:latin typeface="微软雅黑" pitchFamily="34"/>
                <a:ea typeface="微软雅黑" pitchFamily="34"/>
              </a:rPr>
              <a:t>体现了与腐败分子、腐败势力势不两立的姿态与决心。</a:t>
            </a:r>
            <a:endParaRPr lang="en-US" sz="3100" b="1" i="0" u="none" strike="noStrike" kern="0" cap="all" spc="0" baseline="0">
              <a:solidFill>
                <a:srgbClr val="000000"/>
              </a:solidFill>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par>
                          <p:cTn id="13" fill="hold">
                            <p:stCondLst>
                              <p:cond delay="15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strVal val="0"/>
                                          </p:val>
                                        </p:tav>
                                        <p:tav tm="100000">
                                          <p:val>
                                            <p:strVal val="#ppt_w"/>
                                          </p:val>
                                        </p:tav>
                                      </p:tavLst>
                                    </p:anim>
                                    <p:anim calcmode="lin" valueType="num">
                                      <p:cBhvr>
                                        <p:cTn id="17" dur="750" fill="hold"/>
                                        <p:tgtEl>
                                          <p:spTgt spid="4"/>
                                        </p:tgtEl>
                                        <p:attrNameLst>
                                          <p:attrName>ppt_h</p:attrName>
                                        </p:attrNameLst>
                                      </p:cBhvr>
                                      <p:tavLst>
                                        <p:tav tm="0">
                                          <p:val>
                                            <p:strVal val="0"/>
                                          </p:val>
                                        </p:tav>
                                        <p:tav tm="100000">
                                          <p:val>
                                            <p:strVal val="#ppt_h"/>
                                          </p:val>
                                        </p:tav>
                                      </p:tavLst>
                                    </p:anim>
                                    <p:anim calcmode="lin" valueType="num">
                                      <p:cBhvr>
                                        <p:cTn id="18" dur="750" fill="hold"/>
                                        <p:tgtEl>
                                          <p:spTgt spid="4"/>
                                        </p:tgtEl>
                                        <p:attrNameLst>
                                          <p:attrName>ppt_x</p:attrName>
                                        </p:attrNameLst>
                                      </p:cBhvr>
                                      <p:tavLst>
                                        <p:tav tm="0" fmla="#ppt_x+(cos(-2*pi*(1-$))*-#ppt_x-sin(-2*pi*(1-$))*(1-#ppt_y))*(1-$)">
                                          <p:val>
                                            <p:strVal val="0"/>
                                          </p:val>
                                        </p:tav>
                                        <p:tav tm="100000">
                                          <p:val>
                                            <p:strVal val="1"/>
                                          </p:val>
                                        </p:tav>
                                      </p:tavLst>
                                    </p:anim>
                                    <p:anim calcmode="lin" valueType="num">
                                      <p:cBhvr>
                                        <p:cTn id="19" dur="750" fill="hold"/>
                                        <p:tgtEl>
                                          <p:spTgt spid="4"/>
                                        </p:tgtEl>
                                        <p:attrNameLst>
                                          <p:attrName>ppt_y</p:attrName>
                                        </p:attrNameLst>
                                      </p:cBhvr>
                                      <p:tavLst>
                                        <p:tav tm="0" fmla="#ppt_y+(sin(-2*pi*(1-$))*-#ppt_x+cos(-2*pi*(1-$))*(1-#ppt_y))*(1-$)">
                                          <p:val>
                                            <p:strVal val="0"/>
                                          </p:val>
                                        </p:tav>
                                        <p:tav tm="100000">
                                          <p:val>
                                            <p:str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strVal val="0"/>
                                          </p:val>
                                        </p:tav>
                                        <p:tav tm="100000">
                                          <p:val>
                                            <p:strVal val="#ppt_w"/>
                                          </p:val>
                                        </p:tav>
                                      </p:tavLst>
                                    </p:anim>
                                    <p:anim calcmode="lin" valueType="num">
                                      <p:cBhvr>
                                        <p:cTn id="23" dur="750" fill="hold"/>
                                        <p:tgtEl>
                                          <p:spTgt spid="7"/>
                                        </p:tgtEl>
                                        <p:attrNameLst>
                                          <p:attrName>ppt_h</p:attrName>
                                        </p:attrNameLst>
                                      </p:cBhvr>
                                      <p:tavLst>
                                        <p:tav tm="0">
                                          <p:val>
                                            <p:strVal val="0"/>
                                          </p:val>
                                        </p:tav>
                                        <p:tav tm="100000">
                                          <p:val>
                                            <p:strVal val="#ppt_h"/>
                                          </p:val>
                                        </p:tav>
                                      </p:tavLst>
                                    </p:anim>
                                    <p:anim calcmode="lin" valueType="num">
                                      <p:cBhvr>
                                        <p:cTn id="24" dur="750" fill="hold"/>
                                        <p:tgtEl>
                                          <p:spTgt spid="7"/>
                                        </p:tgtEl>
                                        <p:attrNameLst>
                                          <p:attrName>ppt_x</p:attrName>
                                        </p:attrNameLst>
                                      </p:cBhvr>
                                      <p:tavLst>
                                        <p:tav tm="0" fmla="#ppt_x+(cos(-2*pi*(1-$))*-#ppt_x-sin(-2*pi*(1-$))*(1-#ppt_y))*(1-$)">
                                          <p:val>
                                            <p:strVal val="0"/>
                                          </p:val>
                                        </p:tav>
                                        <p:tav tm="100000">
                                          <p:val>
                                            <p:strVal val="1"/>
                                          </p:val>
                                        </p:tav>
                                      </p:tavLst>
                                    </p:anim>
                                    <p:anim calcmode="lin" valueType="num">
                                      <p:cBhvr>
                                        <p:cTn id="25" dur="750" fill="hold"/>
                                        <p:tgtEl>
                                          <p:spTgt spid="7"/>
                                        </p:tgtEl>
                                        <p:attrNameLst>
                                          <p:attrName>ppt_y</p:attrName>
                                        </p:attrNameLst>
                                      </p:cBhvr>
                                      <p:tavLst>
                                        <p:tav tm="0" fmla="#ppt_y+(sin(-2*pi*(1-$))*-#ppt_x+cos(-2*pi*(1-$))*(1-#ppt_y))*(1-$)">
                                          <p:val>
                                            <p:strVal val="0"/>
                                          </p:val>
                                        </p:tav>
                                        <p:tav tm="100000">
                                          <p:val>
                                            <p:str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750" fill="hold"/>
                                        <p:tgtEl>
                                          <p:spTgt spid="10"/>
                                        </p:tgtEl>
                                        <p:attrNameLst>
                                          <p:attrName>ppt_w</p:attrName>
                                        </p:attrNameLst>
                                      </p:cBhvr>
                                      <p:tavLst>
                                        <p:tav tm="0">
                                          <p:val>
                                            <p:strVal val="0"/>
                                          </p:val>
                                        </p:tav>
                                        <p:tav tm="100000">
                                          <p:val>
                                            <p:strVal val="#ppt_w"/>
                                          </p:val>
                                        </p:tav>
                                      </p:tavLst>
                                    </p:anim>
                                    <p:anim calcmode="lin" valueType="num">
                                      <p:cBhvr>
                                        <p:cTn id="29" dur="750" fill="hold"/>
                                        <p:tgtEl>
                                          <p:spTgt spid="10"/>
                                        </p:tgtEl>
                                        <p:attrNameLst>
                                          <p:attrName>ppt_h</p:attrName>
                                        </p:attrNameLst>
                                      </p:cBhvr>
                                      <p:tavLst>
                                        <p:tav tm="0">
                                          <p:val>
                                            <p:strVal val="0"/>
                                          </p:val>
                                        </p:tav>
                                        <p:tav tm="100000">
                                          <p:val>
                                            <p:strVal val="#ppt_h"/>
                                          </p:val>
                                        </p:tav>
                                      </p:tavLst>
                                    </p:anim>
                                    <p:anim calcmode="lin" valueType="num">
                                      <p:cBhvr>
                                        <p:cTn id="30" dur="750" fill="hold"/>
                                        <p:tgtEl>
                                          <p:spTgt spid="10"/>
                                        </p:tgtEl>
                                        <p:attrNameLst>
                                          <p:attrName>ppt_x</p:attrName>
                                        </p:attrNameLst>
                                      </p:cBhvr>
                                      <p:tavLst>
                                        <p:tav tm="0" fmla="#ppt_x+(cos(-2*pi*(1-$))*-#ppt_x-sin(-2*pi*(1-$))*(1-#ppt_y))*(1-$)">
                                          <p:val>
                                            <p:strVal val="0"/>
                                          </p:val>
                                        </p:tav>
                                        <p:tav tm="100000">
                                          <p:val>
                                            <p:strVal val="1"/>
                                          </p:val>
                                        </p:tav>
                                      </p:tavLst>
                                    </p:anim>
                                    <p:anim calcmode="lin" valueType="num">
                                      <p:cBhvr>
                                        <p:cTn id="31" dur="750" fill="hold"/>
                                        <p:tgtEl>
                                          <p:spTgt spid="10"/>
                                        </p:tgtEl>
                                        <p:attrNameLst>
                                          <p:attrName>ppt_y</p:attrName>
                                        </p:attrNameLst>
                                      </p:cBhvr>
                                      <p:tavLst>
                                        <p:tav tm="0" fmla="#ppt_y+(sin(-2*pi*(1-$))*-#ppt_x+cos(-2*pi*(1-$))*(1-#ppt_y))*(1-$)">
                                          <p:val>
                                            <p:strVal val="0"/>
                                          </p:val>
                                        </p:tav>
                                        <p:tav tm="100000">
                                          <p:val>
                                            <p:str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
                                        </p:tgtEl>
                                        <p:attrNameLst>
                                          <p:attrName>style.visibility</p:attrName>
                                        </p:attrNameLst>
                                      </p:cBhvr>
                                      <p:to>
                                        <p:strVal val="visible"/>
                                      </p:to>
                                    </p:set>
                                    <p:anim calcmode="lin" valueType="num">
                                      <p:cBhvr>
                                        <p:cTn id="34" dur="750" fill="hold"/>
                                        <p:tgtEl>
                                          <p:spTgt spid="13"/>
                                        </p:tgtEl>
                                        <p:attrNameLst>
                                          <p:attrName>ppt_w</p:attrName>
                                        </p:attrNameLst>
                                      </p:cBhvr>
                                      <p:tavLst>
                                        <p:tav tm="0">
                                          <p:val>
                                            <p:strVal val="0"/>
                                          </p:val>
                                        </p:tav>
                                        <p:tav tm="100000">
                                          <p:val>
                                            <p:strVal val="#ppt_w"/>
                                          </p:val>
                                        </p:tav>
                                      </p:tavLst>
                                    </p:anim>
                                    <p:anim calcmode="lin" valueType="num">
                                      <p:cBhvr>
                                        <p:cTn id="35" dur="750" fill="hold"/>
                                        <p:tgtEl>
                                          <p:spTgt spid="13"/>
                                        </p:tgtEl>
                                        <p:attrNameLst>
                                          <p:attrName>ppt_h</p:attrName>
                                        </p:attrNameLst>
                                      </p:cBhvr>
                                      <p:tavLst>
                                        <p:tav tm="0">
                                          <p:val>
                                            <p:strVal val="0"/>
                                          </p:val>
                                        </p:tav>
                                        <p:tav tm="100000">
                                          <p:val>
                                            <p:strVal val="#ppt_h"/>
                                          </p:val>
                                        </p:tav>
                                      </p:tavLst>
                                    </p:anim>
                                    <p:anim calcmode="lin" valueType="num">
                                      <p:cBhvr>
                                        <p:cTn id="36" dur="750" fill="hold"/>
                                        <p:tgtEl>
                                          <p:spTgt spid="13"/>
                                        </p:tgtEl>
                                        <p:attrNameLst>
                                          <p:attrName>ppt_x</p:attrName>
                                        </p:attrNameLst>
                                      </p:cBhvr>
                                      <p:tavLst>
                                        <p:tav tm="0" fmla="#ppt_x+(cos(-2*pi*(1-$))*-#ppt_x-sin(-2*pi*(1-$))*(1-#ppt_y))*(1-$)">
                                          <p:val>
                                            <p:strVal val="0"/>
                                          </p:val>
                                        </p:tav>
                                        <p:tav tm="100000">
                                          <p:val>
                                            <p:strVal val="1"/>
                                          </p:val>
                                        </p:tav>
                                      </p:tavLst>
                                    </p:anim>
                                    <p:anim calcmode="lin" valueType="num">
                                      <p:cBhvr>
                                        <p:cTn id="37" dur="750" fill="hold"/>
                                        <p:tgtEl>
                                          <p:spTgt spid="13"/>
                                        </p:tgtEl>
                                        <p:attrNameLst>
                                          <p:attrName>ppt_y</p:attrName>
                                        </p:attrNameLst>
                                      </p:cBhvr>
                                      <p:tavLst>
                                        <p:tav tm="0" fmla="#ppt_y+(sin(-2*pi*(1-$))*-#ppt_x+cos(-2*pi*(1-$))*(1-#ppt_y))*(1-$)">
                                          <p:val>
                                            <p:strVal val="0"/>
                                          </p:val>
                                        </p:tav>
                                        <p:tav tm="100000">
                                          <p:val>
                                            <p:strVal val="1"/>
                                          </p:val>
                                        </p:tav>
                                      </p:tavLst>
                                    </p:anim>
                                  </p:childTnLst>
                                </p:cTn>
                              </p:par>
                              <p:par>
                                <p:cTn id="38" presetID="15" presetClass="entr" presetSubtype="0" fill="hold"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strVal val="0"/>
                                          </p:val>
                                        </p:tav>
                                        <p:tav tm="100000">
                                          <p:val>
                                            <p:strVal val="#ppt_w"/>
                                          </p:val>
                                        </p:tav>
                                      </p:tavLst>
                                    </p:anim>
                                    <p:anim calcmode="lin" valueType="num">
                                      <p:cBhvr>
                                        <p:cTn id="41" dur="750" fill="hold"/>
                                        <p:tgtEl>
                                          <p:spTgt spid="16"/>
                                        </p:tgtEl>
                                        <p:attrNameLst>
                                          <p:attrName>ppt_h</p:attrName>
                                        </p:attrNameLst>
                                      </p:cBhvr>
                                      <p:tavLst>
                                        <p:tav tm="0">
                                          <p:val>
                                            <p:strVal val="0"/>
                                          </p:val>
                                        </p:tav>
                                        <p:tav tm="100000">
                                          <p:val>
                                            <p:strVal val="#ppt_h"/>
                                          </p:val>
                                        </p:tav>
                                      </p:tavLst>
                                    </p:anim>
                                    <p:anim calcmode="lin" valueType="num">
                                      <p:cBhvr>
                                        <p:cTn id="42" dur="750" fill="hold"/>
                                        <p:tgtEl>
                                          <p:spTgt spid="16"/>
                                        </p:tgtEl>
                                        <p:attrNameLst>
                                          <p:attrName>ppt_x</p:attrName>
                                        </p:attrNameLst>
                                      </p:cBhvr>
                                      <p:tavLst>
                                        <p:tav tm="0" fmla="#ppt_x+(cos(-2*pi*(1-$))*-#ppt_x-sin(-2*pi*(1-$))*(1-#ppt_y))*(1-$)">
                                          <p:val>
                                            <p:strVal val="0"/>
                                          </p:val>
                                        </p:tav>
                                        <p:tav tm="100000">
                                          <p:val>
                                            <p:strVal val="1"/>
                                          </p:val>
                                        </p:tav>
                                      </p:tavLst>
                                    </p:anim>
                                    <p:anim calcmode="lin" valueType="num">
                                      <p:cBhvr>
                                        <p:cTn id="43" dur="750" fill="hold"/>
                                        <p:tgtEl>
                                          <p:spTgt spid="16"/>
                                        </p:tgtEl>
                                        <p:attrNameLst>
                                          <p:attrName>ppt_y</p:attrName>
                                        </p:attrNameLst>
                                      </p:cBhvr>
                                      <p:tavLst>
                                        <p:tav tm="0" fmla="#ppt_y+(sin(-2*pi*(1-$))*-#ppt_x+cos(-2*pi*(1-$))*(1-#ppt_y))*(1-$)">
                                          <p:val>
                                            <p:strVal val="0"/>
                                          </p:val>
                                        </p:tav>
                                        <p:tav tm="100000">
                                          <p:val>
                                            <p:str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矩形标注 4"/>
          <p:cNvSpPr/>
          <p:nvPr/>
        </p:nvSpPr>
        <p:spPr>
          <a:xfrm>
            <a:off x="4119948" y="4452167"/>
            <a:ext cx="5976664" cy="1980215"/>
          </a:xfrm>
          <a:custGeom>
            <a:avLst>
              <a:gd name="f0" fmla="val 9117"/>
              <a:gd name="f1" fmla="val -3524"/>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2F2F2"/>
          </a:solidFill>
          <a:ln w="25402">
            <a:solidFill>
              <a:srgbClr val="FF0300"/>
            </a:solidFill>
            <a:prstDash val="solid"/>
          </a:ln>
        </p:spPr>
        <p:txBody>
          <a:bodyPr vert="horz" wrap="square" lIns="117244" tIns="58622" rIns="117244" bIns="5862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1" i="0" u="none" strike="noStrike" kern="1200" cap="none" spc="0" baseline="0">
              <a:solidFill>
                <a:srgbClr val="C00000"/>
              </a:solidFill>
              <a:uFillTx/>
              <a:latin typeface="微软雅黑" pitchFamily="34"/>
              <a:ea typeface="微软雅黑" pitchFamily="34"/>
            </a:endParaRPr>
          </a:p>
        </p:txBody>
      </p:sp>
      <p:sp>
        <p:nvSpPr>
          <p:cNvPr id="3" name="TextBox 5"/>
          <p:cNvSpPr txBox="1"/>
          <p:nvPr/>
        </p:nvSpPr>
        <p:spPr>
          <a:xfrm>
            <a:off x="6027733" y="4703765"/>
            <a:ext cx="3995735" cy="153987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zh-CN" sz="2100" b="1" i="0" u="none" strike="noStrike" kern="1200" cap="none" spc="0" baseline="0">
                <a:solidFill>
                  <a:srgbClr val="C00000"/>
                </a:solidFill>
                <a:uFillTx/>
                <a:latin typeface="微软雅黑" pitchFamily="34"/>
                <a:ea typeface="微软雅黑" pitchFamily="34"/>
              </a:rPr>
              <a:t>王岐山在京召集</a:t>
            </a:r>
            <a:r>
              <a:rPr lang="en-US" sz="2100" b="1" i="0" u="none" strike="noStrike" kern="1200" cap="none" spc="0" baseline="0">
                <a:solidFill>
                  <a:srgbClr val="C00000"/>
                </a:solidFill>
                <a:uFillTx/>
                <a:latin typeface="微软雅黑" pitchFamily="34"/>
                <a:ea typeface="微软雅黑" pitchFamily="34"/>
              </a:rPr>
              <a:t>8</a:t>
            </a:r>
            <a:r>
              <a:rPr lang="zh-CN" sz="2100" b="1" i="0" u="none" strike="noStrike" kern="1200" cap="none" spc="0" baseline="0">
                <a:solidFill>
                  <a:srgbClr val="C00000"/>
                </a:solidFill>
                <a:uFillTx/>
                <a:latin typeface="微软雅黑" pitchFamily="34"/>
                <a:ea typeface="微软雅黑" pitchFamily="34"/>
              </a:rPr>
              <a:t>位专家学者参加座谈会上强调，党的作风关乎人心向背，关乎党的生死存亡，信任不能代替监督。</a:t>
            </a:r>
            <a:endParaRPr lang="en-US" sz="2100" b="1" i="0" u="none" strike="noStrike" kern="1200" cap="none" spc="0" baseline="0">
              <a:solidFill>
                <a:srgbClr val="C00000"/>
              </a:solidFill>
              <a:uFillTx/>
              <a:latin typeface="微软雅黑" pitchFamily="34"/>
              <a:ea typeface="微软雅黑" pitchFamily="34"/>
            </a:endParaRPr>
          </a:p>
        </p:txBody>
      </p:sp>
      <p:grpSp>
        <p:nvGrpSpPr>
          <p:cNvPr id="4" name="组合 6"/>
          <p:cNvGrpSpPr/>
          <p:nvPr/>
        </p:nvGrpSpPr>
        <p:grpSpPr>
          <a:xfrm>
            <a:off x="2449513" y="2924178"/>
            <a:ext cx="1550986" cy="1209678"/>
            <a:chOff x="2449513" y="2924178"/>
            <a:chExt cx="1550986" cy="1209678"/>
          </a:xfrm>
        </p:grpSpPr>
        <p:sp>
          <p:nvSpPr>
            <p:cNvPr id="5" name="圆角矩形 53"/>
            <p:cNvSpPr/>
            <p:nvPr/>
          </p:nvSpPr>
          <p:spPr>
            <a:xfrm>
              <a:off x="2449513" y="2924178"/>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6" name="Rectangle 3"/>
            <p:cNvSpPr txBox="1"/>
            <p:nvPr/>
          </p:nvSpPr>
          <p:spPr>
            <a:xfrm>
              <a:off x="2468367" y="306909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15</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7" name="组合 7"/>
          <p:cNvGrpSpPr/>
          <p:nvPr/>
        </p:nvGrpSpPr>
        <p:grpSpPr>
          <a:xfrm>
            <a:off x="4083052" y="2924178"/>
            <a:ext cx="1549395" cy="1209678"/>
            <a:chOff x="4083052" y="2924178"/>
            <a:chExt cx="1549395" cy="1209678"/>
          </a:xfrm>
        </p:grpSpPr>
        <p:sp>
          <p:nvSpPr>
            <p:cNvPr id="8" name="圆角矩形 68"/>
            <p:cNvSpPr/>
            <p:nvPr/>
          </p:nvSpPr>
          <p:spPr>
            <a:xfrm>
              <a:off x="4083052" y="2924178"/>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Rectangle 3"/>
            <p:cNvSpPr txBox="1"/>
            <p:nvPr/>
          </p:nvSpPr>
          <p:spPr>
            <a:xfrm>
              <a:off x="4083874" y="3069092"/>
              <a:ext cx="1547411"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17</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0" name="组合 8"/>
          <p:cNvGrpSpPr/>
          <p:nvPr/>
        </p:nvGrpSpPr>
        <p:grpSpPr>
          <a:xfrm>
            <a:off x="5715000" y="2924178"/>
            <a:ext cx="1550986" cy="1209678"/>
            <a:chOff x="5715000" y="2924178"/>
            <a:chExt cx="1550986" cy="1209678"/>
          </a:xfrm>
        </p:grpSpPr>
        <p:sp>
          <p:nvSpPr>
            <p:cNvPr id="11" name="圆角矩形 71"/>
            <p:cNvSpPr/>
            <p:nvPr/>
          </p:nvSpPr>
          <p:spPr>
            <a:xfrm>
              <a:off x="5715000" y="2924178"/>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2" name="Rectangle 3"/>
            <p:cNvSpPr txBox="1"/>
            <p:nvPr/>
          </p:nvSpPr>
          <p:spPr>
            <a:xfrm>
              <a:off x="5733854" y="306909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2012</a:t>
              </a:r>
              <a:r>
                <a:rPr lang="zh-CN" sz="2300" b="1" i="0" u="none" strike="noStrike" kern="1200" cap="none" spc="0" baseline="0">
                  <a:solidFill>
                    <a:srgbClr val="FFFF00"/>
                  </a:solidFill>
                  <a:uFillTx/>
                  <a:latin typeface="微软雅黑" pitchFamily="34"/>
                  <a:ea typeface="微软雅黑" pitchFamily="34"/>
                </a:rPr>
                <a:t>年</a:t>
              </a:r>
              <a:endParaRPr lang="en-US" sz="2300" b="1" i="0" u="none" strike="noStrike" kern="1200" cap="none" spc="0" baseline="0">
                <a:solidFill>
                  <a:srgbClr val="FFFF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11</a:t>
              </a:r>
              <a:r>
                <a:rPr lang="zh-CN" sz="2300" b="1" i="0" u="none" strike="noStrike" kern="1200" cap="none" spc="0" baseline="0">
                  <a:solidFill>
                    <a:srgbClr val="FFFF00"/>
                  </a:solidFill>
                  <a:uFillTx/>
                  <a:latin typeface="微软雅黑" pitchFamily="34"/>
                  <a:ea typeface="微软雅黑" pitchFamily="34"/>
                </a:rPr>
                <a:t>月</a:t>
              </a:r>
              <a:r>
                <a:rPr lang="en-US" sz="2300" b="1" i="0" u="none" strike="noStrike" kern="1200" cap="none" spc="0" baseline="0">
                  <a:solidFill>
                    <a:srgbClr val="FFFF00"/>
                  </a:solidFill>
                  <a:uFillTx/>
                  <a:latin typeface="微软雅黑" pitchFamily="34"/>
                  <a:ea typeface="微软雅黑" pitchFamily="34"/>
                </a:rPr>
                <a:t>30</a:t>
              </a:r>
              <a:r>
                <a:rPr lang="zh-CN" sz="2300" b="1" i="0" u="none" strike="noStrike" kern="1200" cap="none" spc="0" baseline="0">
                  <a:solidFill>
                    <a:srgbClr val="FFFF00"/>
                  </a:solidFill>
                  <a:uFillTx/>
                  <a:latin typeface="微软雅黑" pitchFamily="34"/>
                  <a:ea typeface="微软雅黑" pitchFamily="34"/>
                </a:rPr>
                <a:t>日</a:t>
              </a:r>
              <a:endParaRPr lang="en-US" sz="2300" b="1" i="0" u="none" strike="noStrike" kern="1200" cap="none" spc="0" baseline="0">
                <a:solidFill>
                  <a:srgbClr val="FFFF00"/>
                </a:solidFill>
                <a:uFillTx/>
                <a:latin typeface="微软雅黑" pitchFamily="34"/>
                <a:ea typeface="微软雅黑" pitchFamily="34"/>
              </a:endParaRPr>
            </a:p>
          </p:txBody>
        </p:sp>
      </p:grpSp>
      <p:grpSp>
        <p:nvGrpSpPr>
          <p:cNvPr id="13" name="组合 9"/>
          <p:cNvGrpSpPr/>
          <p:nvPr/>
        </p:nvGrpSpPr>
        <p:grpSpPr>
          <a:xfrm>
            <a:off x="7343774" y="2924178"/>
            <a:ext cx="1550986" cy="1209678"/>
            <a:chOff x="7343774" y="2924178"/>
            <a:chExt cx="1550986" cy="1209678"/>
          </a:xfrm>
        </p:grpSpPr>
        <p:sp>
          <p:nvSpPr>
            <p:cNvPr id="14" name="圆角矩形 74"/>
            <p:cNvSpPr/>
            <p:nvPr/>
          </p:nvSpPr>
          <p:spPr>
            <a:xfrm>
              <a:off x="7343774" y="2924178"/>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5" name="Rectangle 3"/>
            <p:cNvSpPr txBox="1"/>
            <p:nvPr/>
          </p:nvSpPr>
          <p:spPr>
            <a:xfrm>
              <a:off x="7362629" y="306909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22</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6" name="组合 10"/>
          <p:cNvGrpSpPr/>
          <p:nvPr/>
        </p:nvGrpSpPr>
        <p:grpSpPr>
          <a:xfrm>
            <a:off x="8977314" y="2924178"/>
            <a:ext cx="1549395" cy="1209678"/>
            <a:chOff x="8977314" y="2924178"/>
            <a:chExt cx="1549395" cy="1209678"/>
          </a:xfrm>
        </p:grpSpPr>
        <p:sp>
          <p:nvSpPr>
            <p:cNvPr id="17" name="圆角矩形 77"/>
            <p:cNvSpPr/>
            <p:nvPr/>
          </p:nvSpPr>
          <p:spPr>
            <a:xfrm>
              <a:off x="8977314" y="2924178"/>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Rectangle 3"/>
            <p:cNvSpPr txBox="1"/>
            <p:nvPr/>
          </p:nvSpPr>
          <p:spPr>
            <a:xfrm>
              <a:off x="8996150" y="3069092"/>
              <a:ext cx="1518214"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23</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pic>
        <p:nvPicPr>
          <p:cNvPr id="19" name="Picture 2" descr="F:\廉政ppt资料\图片\王岐山3.jpg"/>
          <p:cNvPicPr>
            <a:picLocks noChangeAspect="1"/>
          </p:cNvPicPr>
          <p:nvPr/>
        </p:nvPicPr>
        <p:blipFill>
          <a:blip r:embed="rId3" cstate="print"/>
          <a:srcRect l="14973" r="16150"/>
          <a:stretch>
            <a:fillRect/>
          </a:stretch>
        </p:blipFill>
        <p:spPr>
          <a:xfrm>
            <a:off x="4227508" y="4522786"/>
            <a:ext cx="1800225" cy="1800225"/>
          </a:xfrm>
          <a:prstGeom prst="rect">
            <a:avLst/>
          </a:prstGeom>
          <a:noFill/>
          <a:ln>
            <a:noFill/>
          </a:ln>
        </p:spPr>
      </p:pic>
      <p:grpSp>
        <p:nvGrpSpPr>
          <p:cNvPr id="20" name="组合 83"/>
          <p:cNvGrpSpPr/>
          <p:nvPr/>
        </p:nvGrpSpPr>
        <p:grpSpPr>
          <a:xfrm>
            <a:off x="1089022" y="1568452"/>
            <a:ext cx="1177920" cy="1066803"/>
            <a:chOff x="1089022" y="1568452"/>
            <a:chExt cx="1177920" cy="1066803"/>
          </a:xfrm>
        </p:grpSpPr>
        <p:grpSp>
          <p:nvGrpSpPr>
            <p:cNvPr id="21" name="组合 71"/>
            <p:cNvGrpSpPr/>
            <p:nvPr/>
          </p:nvGrpSpPr>
          <p:grpSpPr>
            <a:xfrm>
              <a:off x="1089022" y="1568452"/>
              <a:ext cx="1177920" cy="1066803"/>
              <a:chOff x="1089022" y="1568452"/>
              <a:chExt cx="1177920" cy="1066803"/>
            </a:xfrm>
          </p:grpSpPr>
          <p:grpSp>
            <p:nvGrpSpPr>
              <p:cNvPr id="22" name="组合 72"/>
              <p:cNvGrpSpPr/>
              <p:nvPr/>
            </p:nvGrpSpPr>
            <p:grpSpPr>
              <a:xfrm>
                <a:off x="1089022" y="1568452"/>
                <a:ext cx="1177920" cy="1066803"/>
                <a:chOff x="1089022" y="1568452"/>
                <a:chExt cx="1177920" cy="1066803"/>
              </a:xfrm>
            </p:grpSpPr>
            <p:grpSp>
              <p:nvGrpSpPr>
                <p:cNvPr id="23" name="组合 84"/>
                <p:cNvGrpSpPr/>
                <p:nvPr/>
              </p:nvGrpSpPr>
              <p:grpSpPr>
                <a:xfrm>
                  <a:off x="1089022" y="1568452"/>
                  <a:ext cx="1177920" cy="1066803"/>
                  <a:chOff x="1089022" y="1568452"/>
                  <a:chExt cx="1177920" cy="1066803"/>
                </a:xfrm>
              </p:grpSpPr>
              <p:pic>
                <p:nvPicPr>
                  <p:cNvPr id="24" name="Picture 17" descr="circuler_1"/>
                  <p:cNvPicPr>
                    <a:picLocks noChangeAspect="1"/>
                  </p:cNvPicPr>
                  <p:nvPr/>
                </p:nvPicPr>
                <p:blipFill>
                  <a:blip r:embed="rId4" cstate="print"/>
                  <a:srcRect/>
                  <a:stretch>
                    <a:fillRect/>
                  </a:stretch>
                </p:blipFill>
                <p:spPr>
                  <a:xfrm>
                    <a:off x="1089022" y="1568452"/>
                    <a:ext cx="1177920" cy="1063657"/>
                  </a:xfrm>
                  <a:prstGeom prst="rect">
                    <a:avLst/>
                  </a:prstGeom>
                  <a:noFill/>
                  <a:ln>
                    <a:noFill/>
                  </a:ln>
                </p:spPr>
              </p:pic>
              <p:sp>
                <p:nvSpPr>
                  <p:cNvPr id="25" name="Oval 18"/>
                  <p:cNvSpPr/>
                  <p:nvPr/>
                </p:nvSpPr>
                <p:spPr>
                  <a:xfrm>
                    <a:off x="1089022" y="1568452"/>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26" name="Picture 19" descr="Picture2"/>
                <p:cNvPicPr>
                  <a:picLocks noChangeAspect="1"/>
                </p:cNvPicPr>
                <p:nvPr/>
              </p:nvPicPr>
              <p:blipFill>
                <a:blip r:embed="rId5" cstate="print"/>
                <a:srcRect/>
                <a:stretch>
                  <a:fillRect/>
                </a:stretch>
              </p:blipFill>
              <p:spPr>
                <a:xfrm>
                  <a:off x="1212814" y="1587188"/>
                  <a:ext cx="930356" cy="376888"/>
                </a:xfrm>
                <a:prstGeom prst="rect">
                  <a:avLst/>
                </a:prstGeom>
                <a:noFill/>
                <a:ln>
                  <a:noFill/>
                </a:ln>
              </p:spPr>
            </p:pic>
          </p:grpSp>
          <p:grpSp>
            <p:nvGrpSpPr>
              <p:cNvPr id="27" name="Group 20"/>
              <p:cNvGrpSpPr/>
              <p:nvPr/>
            </p:nvGrpSpPr>
            <p:grpSpPr>
              <a:xfrm>
                <a:off x="1169838" y="2400027"/>
                <a:ext cx="1014480" cy="193110"/>
                <a:chOff x="1169838" y="2400027"/>
                <a:chExt cx="1014480" cy="193110"/>
              </a:xfrm>
            </p:grpSpPr>
            <p:grpSp>
              <p:nvGrpSpPr>
                <p:cNvPr id="28" name="Group 21"/>
                <p:cNvGrpSpPr/>
                <p:nvPr/>
              </p:nvGrpSpPr>
              <p:grpSpPr>
                <a:xfrm>
                  <a:off x="1349489" y="2400027"/>
                  <a:ext cx="834829" cy="190422"/>
                  <a:chOff x="1349489" y="2400027"/>
                  <a:chExt cx="834829" cy="190422"/>
                </a:xfrm>
              </p:grpSpPr>
              <p:sp>
                <p:nvSpPr>
                  <p:cNvPr id="29" name="AutoShape 22"/>
                  <p:cNvSpPr/>
                  <p:nvPr/>
                </p:nvSpPr>
                <p:spPr>
                  <a:xfrm rot="3965716" flipH="1" flipV="1">
                    <a:off x="1810123" y="2161620"/>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0" name="AutoShape 23"/>
                  <p:cNvSpPr/>
                  <p:nvPr/>
                </p:nvSpPr>
                <p:spPr>
                  <a:xfrm rot="4780840" flipH="1" flipV="1">
                    <a:off x="1715208" y="2199247"/>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1" name="AutoShape 24"/>
                  <p:cNvSpPr/>
                  <p:nvPr/>
                </p:nvSpPr>
                <p:spPr>
                  <a:xfrm rot="5076486" flipH="1" flipV="1">
                    <a:off x="1657317" y="220803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2" name="AutoShape 25"/>
                  <p:cNvSpPr/>
                  <p:nvPr/>
                </p:nvSpPr>
                <p:spPr>
                  <a:xfrm rot="5608890" flipH="1" flipV="1">
                    <a:off x="1587896" y="221625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33" name="Group 26"/>
                <p:cNvGrpSpPr/>
                <p:nvPr/>
              </p:nvGrpSpPr>
              <p:grpSpPr>
                <a:xfrm>
                  <a:off x="1169838" y="2421650"/>
                  <a:ext cx="838788" cy="171487"/>
                  <a:chOff x="1169838" y="2421650"/>
                  <a:chExt cx="838788" cy="171487"/>
                </a:xfrm>
              </p:grpSpPr>
              <p:sp>
                <p:nvSpPr>
                  <p:cNvPr id="34" name="AutoShape 27"/>
                  <p:cNvSpPr/>
                  <p:nvPr/>
                </p:nvSpPr>
                <p:spPr>
                  <a:xfrm rot="5319260" flipH="1" flipV="1">
                    <a:off x="1634065" y="221857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5" name="AutoShape 28"/>
                  <p:cNvSpPr/>
                  <p:nvPr/>
                </p:nvSpPr>
                <p:spPr>
                  <a:xfrm rot="6134384" flipH="1" flipV="1">
                    <a:off x="1531972" y="2216911"/>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6" name="AutoShape 29"/>
                  <p:cNvSpPr/>
                  <p:nvPr/>
                </p:nvSpPr>
                <p:spPr>
                  <a:xfrm rot="6430030" flipH="1" flipV="1">
                    <a:off x="1475141" y="220274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7" name="AutoShape 30"/>
                  <p:cNvSpPr/>
                  <p:nvPr/>
                </p:nvSpPr>
                <p:spPr>
                  <a:xfrm rot="6962434" flipH="1" flipV="1">
                    <a:off x="1407879" y="2183609"/>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38" name="矩形 85"/>
            <p:cNvSpPr/>
            <p:nvPr/>
          </p:nvSpPr>
          <p:spPr>
            <a:xfrm>
              <a:off x="1293811" y="1719264"/>
              <a:ext cx="722311" cy="650879"/>
            </a:xfrm>
            <a:prstGeom prst="rect">
              <a:avLst/>
            </a:prstGeom>
            <a:blipFill>
              <a:blip r:embed="rId6" r:link="rId7"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39" name="TextBox 102"/>
          <p:cNvSpPr txBox="1"/>
          <p:nvPr/>
        </p:nvSpPr>
        <p:spPr>
          <a:xfrm>
            <a:off x="2353171" y="1700811"/>
            <a:ext cx="8244916" cy="949384"/>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高层亲自推动</a:t>
            </a:r>
            <a:r>
              <a:rPr lang="en-US" sz="3200" b="1" i="0" u="none" strike="noStrike" kern="0" cap="all" spc="0" baseline="0">
                <a:solidFill>
                  <a:srgbClr val="000000"/>
                </a:solidFill>
                <a:uFillTx/>
                <a:latin typeface="微软雅黑" pitchFamily="34"/>
                <a:ea typeface="微软雅黑" pitchFamily="34"/>
              </a:rPr>
              <a:t> </a:t>
            </a:r>
            <a:r>
              <a:rPr lang="en-US" sz="3200" b="0" i="0" u="none" strike="noStrike" kern="0" cap="all" spc="0" baseline="0">
                <a:solidFill>
                  <a:srgbClr val="000000"/>
                </a:solidFill>
                <a:uFillTx/>
                <a:latin typeface="微软雅黑" pitchFamily="34"/>
                <a:ea typeface="微软雅黑" pitchFamily="34"/>
              </a:rPr>
              <a:t>]</a:t>
            </a:r>
            <a:r>
              <a:rPr lang="en-US" sz="3100" b="1" i="0" u="none" strike="noStrike" kern="0" cap="all" spc="0" baseline="0">
                <a:solidFill>
                  <a:srgbClr val="000000"/>
                </a:solidFill>
                <a:uFillTx/>
                <a:latin typeface="微软雅黑" pitchFamily="34"/>
                <a:ea typeface="微软雅黑" pitchFamily="34"/>
              </a:rPr>
              <a:t> </a:t>
            </a:r>
            <a:r>
              <a:rPr lang="zh-CN" sz="2800" b="1" i="0" u="none" strike="noStrike" kern="0" cap="all" spc="0" baseline="0">
                <a:solidFill>
                  <a:srgbClr val="000000"/>
                </a:solidFill>
                <a:uFillTx/>
                <a:latin typeface="微软雅黑" pitchFamily="34"/>
                <a:ea typeface="微软雅黑" pitchFamily="34"/>
              </a:rPr>
              <a:t>体现了与腐败分子、腐败势力势不两立的姿态与决心。</a:t>
            </a:r>
            <a:endParaRPr lang="en-US" sz="3100" b="1" i="0" u="none" strike="noStrike" kern="0" cap="all" spc="0" baseline="0">
              <a:solidFill>
                <a:srgbClr val="000000"/>
              </a:solidFill>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par>
                          <p:cTn id="13" fill="hold">
                            <p:stCondLst>
                              <p:cond delay="15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strVal val="0"/>
                                          </p:val>
                                        </p:tav>
                                        <p:tav tm="100000">
                                          <p:val>
                                            <p:strVal val="#ppt_w"/>
                                          </p:val>
                                        </p:tav>
                                      </p:tavLst>
                                    </p:anim>
                                    <p:anim calcmode="lin" valueType="num">
                                      <p:cBhvr>
                                        <p:cTn id="17" dur="750" fill="hold"/>
                                        <p:tgtEl>
                                          <p:spTgt spid="4"/>
                                        </p:tgtEl>
                                        <p:attrNameLst>
                                          <p:attrName>ppt_h</p:attrName>
                                        </p:attrNameLst>
                                      </p:cBhvr>
                                      <p:tavLst>
                                        <p:tav tm="0">
                                          <p:val>
                                            <p:strVal val="0"/>
                                          </p:val>
                                        </p:tav>
                                        <p:tav tm="100000">
                                          <p:val>
                                            <p:strVal val="#ppt_h"/>
                                          </p:val>
                                        </p:tav>
                                      </p:tavLst>
                                    </p:anim>
                                    <p:anim calcmode="lin" valueType="num">
                                      <p:cBhvr>
                                        <p:cTn id="18" dur="750" fill="hold"/>
                                        <p:tgtEl>
                                          <p:spTgt spid="4"/>
                                        </p:tgtEl>
                                        <p:attrNameLst>
                                          <p:attrName>ppt_x</p:attrName>
                                        </p:attrNameLst>
                                      </p:cBhvr>
                                      <p:tavLst>
                                        <p:tav tm="0" fmla="#ppt_x+(cos(-2*pi*(1-$))*-#ppt_x-sin(-2*pi*(1-$))*(1-#ppt_y))*(1-$)">
                                          <p:val>
                                            <p:strVal val="0"/>
                                          </p:val>
                                        </p:tav>
                                        <p:tav tm="100000">
                                          <p:val>
                                            <p:strVal val="1"/>
                                          </p:val>
                                        </p:tav>
                                      </p:tavLst>
                                    </p:anim>
                                    <p:anim calcmode="lin" valueType="num">
                                      <p:cBhvr>
                                        <p:cTn id="19" dur="750" fill="hold"/>
                                        <p:tgtEl>
                                          <p:spTgt spid="4"/>
                                        </p:tgtEl>
                                        <p:attrNameLst>
                                          <p:attrName>ppt_y</p:attrName>
                                        </p:attrNameLst>
                                      </p:cBhvr>
                                      <p:tavLst>
                                        <p:tav tm="0" fmla="#ppt_y+(sin(-2*pi*(1-$))*-#ppt_x+cos(-2*pi*(1-$))*(1-#ppt_y))*(1-$)">
                                          <p:val>
                                            <p:strVal val="0"/>
                                          </p:val>
                                        </p:tav>
                                        <p:tav tm="100000">
                                          <p:val>
                                            <p:str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strVal val="0"/>
                                          </p:val>
                                        </p:tav>
                                        <p:tav tm="100000">
                                          <p:val>
                                            <p:strVal val="#ppt_w"/>
                                          </p:val>
                                        </p:tav>
                                      </p:tavLst>
                                    </p:anim>
                                    <p:anim calcmode="lin" valueType="num">
                                      <p:cBhvr>
                                        <p:cTn id="23" dur="750" fill="hold"/>
                                        <p:tgtEl>
                                          <p:spTgt spid="7"/>
                                        </p:tgtEl>
                                        <p:attrNameLst>
                                          <p:attrName>ppt_h</p:attrName>
                                        </p:attrNameLst>
                                      </p:cBhvr>
                                      <p:tavLst>
                                        <p:tav tm="0">
                                          <p:val>
                                            <p:strVal val="0"/>
                                          </p:val>
                                        </p:tav>
                                        <p:tav tm="100000">
                                          <p:val>
                                            <p:strVal val="#ppt_h"/>
                                          </p:val>
                                        </p:tav>
                                      </p:tavLst>
                                    </p:anim>
                                    <p:anim calcmode="lin" valueType="num">
                                      <p:cBhvr>
                                        <p:cTn id="24" dur="750" fill="hold"/>
                                        <p:tgtEl>
                                          <p:spTgt spid="7"/>
                                        </p:tgtEl>
                                        <p:attrNameLst>
                                          <p:attrName>ppt_x</p:attrName>
                                        </p:attrNameLst>
                                      </p:cBhvr>
                                      <p:tavLst>
                                        <p:tav tm="0" fmla="#ppt_x+(cos(-2*pi*(1-$))*-#ppt_x-sin(-2*pi*(1-$))*(1-#ppt_y))*(1-$)">
                                          <p:val>
                                            <p:strVal val="0"/>
                                          </p:val>
                                        </p:tav>
                                        <p:tav tm="100000">
                                          <p:val>
                                            <p:strVal val="1"/>
                                          </p:val>
                                        </p:tav>
                                      </p:tavLst>
                                    </p:anim>
                                    <p:anim calcmode="lin" valueType="num">
                                      <p:cBhvr>
                                        <p:cTn id="25" dur="750" fill="hold"/>
                                        <p:tgtEl>
                                          <p:spTgt spid="7"/>
                                        </p:tgtEl>
                                        <p:attrNameLst>
                                          <p:attrName>ppt_y</p:attrName>
                                        </p:attrNameLst>
                                      </p:cBhvr>
                                      <p:tavLst>
                                        <p:tav tm="0" fmla="#ppt_y+(sin(-2*pi*(1-$))*-#ppt_x+cos(-2*pi*(1-$))*(1-#ppt_y))*(1-$)">
                                          <p:val>
                                            <p:strVal val="0"/>
                                          </p:val>
                                        </p:tav>
                                        <p:tav tm="100000">
                                          <p:val>
                                            <p:str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750" fill="hold"/>
                                        <p:tgtEl>
                                          <p:spTgt spid="10"/>
                                        </p:tgtEl>
                                        <p:attrNameLst>
                                          <p:attrName>ppt_w</p:attrName>
                                        </p:attrNameLst>
                                      </p:cBhvr>
                                      <p:tavLst>
                                        <p:tav tm="0">
                                          <p:val>
                                            <p:strVal val="0"/>
                                          </p:val>
                                        </p:tav>
                                        <p:tav tm="100000">
                                          <p:val>
                                            <p:strVal val="#ppt_w"/>
                                          </p:val>
                                        </p:tav>
                                      </p:tavLst>
                                    </p:anim>
                                    <p:anim calcmode="lin" valueType="num">
                                      <p:cBhvr>
                                        <p:cTn id="29" dur="750" fill="hold"/>
                                        <p:tgtEl>
                                          <p:spTgt spid="10"/>
                                        </p:tgtEl>
                                        <p:attrNameLst>
                                          <p:attrName>ppt_h</p:attrName>
                                        </p:attrNameLst>
                                      </p:cBhvr>
                                      <p:tavLst>
                                        <p:tav tm="0">
                                          <p:val>
                                            <p:strVal val="0"/>
                                          </p:val>
                                        </p:tav>
                                        <p:tav tm="100000">
                                          <p:val>
                                            <p:strVal val="#ppt_h"/>
                                          </p:val>
                                        </p:tav>
                                      </p:tavLst>
                                    </p:anim>
                                    <p:anim calcmode="lin" valueType="num">
                                      <p:cBhvr>
                                        <p:cTn id="30" dur="750" fill="hold"/>
                                        <p:tgtEl>
                                          <p:spTgt spid="10"/>
                                        </p:tgtEl>
                                        <p:attrNameLst>
                                          <p:attrName>ppt_x</p:attrName>
                                        </p:attrNameLst>
                                      </p:cBhvr>
                                      <p:tavLst>
                                        <p:tav tm="0" fmla="#ppt_x+(cos(-2*pi*(1-$))*-#ppt_x-sin(-2*pi*(1-$))*(1-#ppt_y))*(1-$)">
                                          <p:val>
                                            <p:strVal val="0"/>
                                          </p:val>
                                        </p:tav>
                                        <p:tav tm="100000">
                                          <p:val>
                                            <p:strVal val="1"/>
                                          </p:val>
                                        </p:tav>
                                      </p:tavLst>
                                    </p:anim>
                                    <p:anim calcmode="lin" valueType="num">
                                      <p:cBhvr>
                                        <p:cTn id="31" dur="750" fill="hold"/>
                                        <p:tgtEl>
                                          <p:spTgt spid="10"/>
                                        </p:tgtEl>
                                        <p:attrNameLst>
                                          <p:attrName>ppt_y</p:attrName>
                                        </p:attrNameLst>
                                      </p:cBhvr>
                                      <p:tavLst>
                                        <p:tav tm="0" fmla="#ppt_y+(sin(-2*pi*(1-$))*-#ppt_x+cos(-2*pi*(1-$))*(1-#ppt_y))*(1-$)">
                                          <p:val>
                                            <p:strVal val="0"/>
                                          </p:val>
                                        </p:tav>
                                        <p:tav tm="100000">
                                          <p:val>
                                            <p:str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
                                        </p:tgtEl>
                                        <p:attrNameLst>
                                          <p:attrName>style.visibility</p:attrName>
                                        </p:attrNameLst>
                                      </p:cBhvr>
                                      <p:to>
                                        <p:strVal val="visible"/>
                                      </p:to>
                                    </p:set>
                                    <p:anim calcmode="lin" valueType="num">
                                      <p:cBhvr>
                                        <p:cTn id="34" dur="750" fill="hold"/>
                                        <p:tgtEl>
                                          <p:spTgt spid="13"/>
                                        </p:tgtEl>
                                        <p:attrNameLst>
                                          <p:attrName>ppt_w</p:attrName>
                                        </p:attrNameLst>
                                      </p:cBhvr>
                                      <p:tavLst>
                                        <p:tav tm="0">
                                          <p:val>
                                            <p:strVal val="0"/>
                                          </p:val>
                                        </p:tav>
                                        <p:tav tm="100000">
                                          <p:val>
                                            <p:strVal val="#ppt_w"/>
                                          </p:val>
                                        </p:tav>
                                      </p:tavLst>
                                    </p:anim>
                                    <p:anim calcmode="lin" valueType="num">
                                      <p:cBhvr>
                                        <p:cTn id="35" dur="750" fill="hold"/>
                                        <p:tgtEl>
                                          <p:spTgt spid="13"/>
                                        </p:tgtEl>
                                        <p:attrNameLst>
                                          <p:attrName>ppt_h</p:attrName>
                                        </p:attrNameLst>
                                      </p:cBhvr>
                                      <p:tavLst>
                                        <p:tav tm="0">
                                          <p:val>
                                            <p:strVal val="0"/>
                                          </p:val>
                                        </p:tav>
                                        <p:tav tm="100000">
                                          <p:val>
                                            <p:strVal val="#ppt_h"/>
                                          </p:val>
                                        </p:tav>
                                      </p:tavLst>
                                    </p:anim>
                                    <p:anim calcmode="lin" valueType="num">
                                      <p:cBhvr>
                                        <p:cTn id="36" dur="750" fill="hold"/>
                                        <p:tgtEl>
                                          <p:spTgt spid="13"/>
                                        </p:tgtEl>
                                        <p:attrNameLst>
                                          <p:attrName>ppt_x</p:attrName>
                                        </p:attrNameLst>
                                      </p:cBhvr>
                                      <p:tavLst>
                                        <p:tav tm="0" fmla="#ppt_x+(cos(-2*pi*(1-$))*-#ppt_x-sin(-2*pi*(1-$))*(1-#ppt_y))*(1-$)">
                                          <p:val>
                                            <p:strVal val="0"/>
                                          </p:val>
                                        </p:tav>
                                        <p:tav tm="100000">
                                          <p:val>
                                            <p:strVal val="1"/>
                                          </p:val>
                                        </p:tav>
                                      </p:tavLst>
                                    </p:anim>
                                    <p:anim calcmode="lin" valueType="num">
                                      <p:cBhvr>
                                        <p:cTn id="37" dur="750" fill="hold"/>
                                        <p:tgtEl>
                                          <p:spTgt spid="13"/>
                                        </p:tgtEl>
                                        <p:attrNameLst>
                                          <p:attrName>ppt_y</p:attrName>
                                        </p:attrNameLst>
                                      </p:cBhvr>
                                      <p:tavLst>
                                        <p:tav tm="0" fmla="#ppt_y+(sin(-2*pi*(1-$))*-#ppt_x+cos(-2*pi*(1-$))*(1-#ppt_y))*(1-$)">
                                          <p:val>
                                            <p:strVal val="0"/>
                                          </p:val>
                                        </p:tav>
                                        <p:tav tm="100000">
                                          <p:val>
                                            <p:strVal val="1"/>
                                          </p:val>
                                        </p:tav>
                                      </p:tavLst>
                                    </p:anim>
                                  </p:childTnLst>
                                </p:cTn>
                              </p:par>
                              <p:par>
                                <p:cTn id="38" presetID="15" presetClass="entr" presetSubtype="0" fill="hold"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strVal val="0"/>
                                          </p:val>
                                        </p:tav>
                                        <p:tav tm="100000">
                                          <p:val>
                                            <p:strVal val="#ppt_w"/>
                                          </p:val>
                                        </p:tav>
                                      </p:tavLst>
                                    </p:anim>
                                    <p:anim calcmode="lin" valueType="num">
                                      <p:cBhvr>
                                        <p:cTn id="41" dur="750" fill="hold"/>
                                        <p:tgtEl>
                                          <p:spTgt spid="16"/>
                                        </p:tgtEl>
                                        <p:attrNameLst>
                                          <p:attrName>ppt_h</p:attrName>
                                        </p:attrNameLst>
                                      </p:cBhvr>
                                      <p:tavLst>
                                        <p:tav tm="0">
                                          <p:val>
                                            <p:strVal val="0"/>
                                          </p:val>
                                        </p:tav>
                                        <p:tav tm="100000">
                                          <p:val>
                                            <p:strVal val="#ppt_h"/>
                                          </p:val>
                                        </p:tav>
                                      </p:tavLst>
                                    </p:anim>
                                    <p:anim calcmode="lin" valueType="num">
                                      <p:cBhvr>
                                        <p:cTn id="42" dur="750" fill="hold"/>
                                        <p:tgtEl>
                                          <p:spTgt spid="16"/>
                                        </p:tgtEl>
                                        <p:attrNameLst>
                                          <p:attrName>ppt_x</p:attrName>
                                        </p:attrNameLst>
                                      </p:cBhvr>
                                      <p:tavLst>
                                        <p:tav tm="0" fmla="#ppt_x+(cos(-2*pi*(1-$))*-#ppt_x-sin(-2*pi*(1-$))*(1-#ppt_y))*(1-$)">
                                          <p:val>
                                            <p:strVal val="0"/>
                                          </p:val>
                                        </p:tav>
                                        <p:tav tm="100000">
                                          <p:val>
                                            <p:strVal val="1"/>
                                          </p:val>
                                        </p:tav>
                                      </p:tavLst>
                                    </p:anim>
                                    <p:anim calcmode="lin" valueType="num">
                                      <p:cBhvr>
                                        <p:cTn id="43" dur="750" fill="hold"/>
                                        <p:tgtEl>
                                          <p:spTgt spid="16"/>
                                        </p:tgtEl>
                                        <p:attrNameLst>
                                          <p:attrName>ppt_y</p:attrName>
                                        </p:attrNameLst>
                                      </p:cBhvr>
                                      <p:tavLst>
                                        <p:tav tm="0" fmla="#ppt_y+(sin(-2*pi*(1-$))*-#ppt_x+cos(-2*pi*(1-$))*(1-#ppt_y))*(1-$)">
                                          <p:val>
                                            <p:strVal val="0"/>
                                          </p:val>
                                        </p:tav>
                                        <p:tav tm="100000">
                                          <p:val>
                                            <p:str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矩形标注 4"/>
          <p:cNvSpPr/>
          <p:nvPr/>
        </p:nvSpPr>
        <p:spPr>
          <a:xfrm>
            <a:off x="4011929" y="4380158"/>
            <a:ext cx="6984772" cy="1944215"/>
          </a:xfrm>
          <a:custGeom>
            <a:avLst>
              <a:gd name="f0" fmla="val 12241"/>
              <a:gd name="f1" fmla="val -2927"/>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2F2F2"/>
          </a:solidFill>
          <a:ln w="25402">
            <a:solidFill>
              <a:srgbClr val="FF0300"/>
            </a:solidFill>
            <a:prstDash val="solid"/>
          </a:ln>
        </p:spPr>
        <p:txBody>
          <a:bodyPr vert="horz" wrap="square" lIns="117244" tIns="58622" rIns="117244" bIns="5862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1" i="0" u="none" strike="noStrike" kern="1200" cap="none" spc="0" baseline="0">
              <a:solidFill>
                <a:srgbClr val="C00000"/>
              </a:solidFill>
              <a:uFillTx/>
              <a:latin typeface="微软雅黑" pitchFamily="34"/>
              <a:ea typeface="微软雅黑" pitchFamily="34"/>
            </a:endParaRPr>
          </a:p>
        </p:txBody>
      </p:sp>
      <p:sp>
        <p:nvSpPr>
          <p:cNvPr id="3" name="TextBox 5"/>
          <p:cNvSpPr txBox="1"/>
          <p:nvPr/>
        </p:nvSpPr>
        <p:spPr>
          <a:xfrm>
            <a:off x="4084633" y="4379911"/>
            <a:ext cx="4979986" cy="1897059"/>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zh-CN" sz="2100" b="1" i="0" u="none" strike="noStrike" kern="1200" cap="none" spc="0" baseline="0">
                <a:solidFill>
                  <a:srgbClr val="C00000"/>
                </a:solidFill>
                <a:uFillTx/>
                <a:latin typeface="微软雅黑" pitchFamily="34"/>
                <a:ea typeface="微软雅黑" pitchFamily="34"/>
              </a:rPr>
              <a:t>习近平在十八届中央纪委二次全会上强调，从严治党、惩治这一手决不能放松。要坚持老虎、苍蝇一起打，既坚决查领导干部违纪违法案件，又切实解决发生在群众身边的不正之风和腐败问题。</a:t>
            </a:r>
            <a:endParaRPr lang="en-US" sz="2100" b="1" i="0" u="none" strike="noStrike" kern="1200" cap="none" spc="0" baseline="0">
              <a:solidFill>
                <a:srgbClr val="C00000"/>
              </a:solidFill>
              <a:uFillTx/>
              <a:latin typeface="微软雅黑" pitchFamily="34"/>
              <a:ea typeface="微软雅黑" pitchFamily="34"/>
            </a:endParaRPr>
          </a:p>
        </p:txBody>
      </p:sp>
      <p:grpSp>
        <p:nvGrpSpPr>
          <p:cNvPr id="4" name="组合 6"/>
          <p:cNvGrpSpPr/>
          <p:nvPr/>
        </p:nvGrpSpPr>
        <p:grpSpPr>
          <a:xfrm>
            <a:off x="2378070" y="2889247"/>
            <a:ext cx="1550986" cy="1209678"/>
            <a:chOff x="2378070" y="2889247"/>
            <a:chExt cx="1550986" cy="1209678"/>
          </a:xfrm>
        </p:grpSpPr>
        <p:sp>
          <p:nvSpPr>
            <p:cNvPr id="5" name="圆角矩形 53"/>
            <p:cNvSpPr/>
            <p:nvPr/>
          </p:nvSpPr>
          <p:spPr>
            <a:xfrm>
              <a:off x="2378070"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6" name="Rectangle 3"/>
            <p:cNvSpPr txBox="1"/>
            <p:nvPr/>
          </p:nvSpPr>
          <p:spPr>
            <a:xfrm>
              <a:off x="2396935"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15</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7" name="组合 7"/>
          <p:cNvGrpSpPr/>
          <p:nvPr/>
        </p:nvGrpSpPr>
        <p:grpSpPr>
          <a:xfrm>
            <a:off x="4011609" y="2889247"/>
            <a:ext cx="1549395" cy="1209678"/>
            <a:chOff x="4011609" y="2889247"/>
            <a:chExt cx="1549395" cy="1209678"/>
          </a:xfrm>
        </p:grpSpPr>
        <p:sp>
          <p:nvSpPr>
            <p:cNvPr id="8" name="圆角矩形 68"/>
            <p:cNvSpPr/>
            <p:nvPr/>
          </p:nvSpPr>
          <p:spPr>
            <a:xfrm>
              <a:off x="4011609" y="2889247"/>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Rectangle 3"/>
            <p:cNvSpPr txBox="1"/>
            <p:nvPr/>
          </p:nvSpPr>
          <p:spPr>
            <a:xfrm>
              <a:off x="4012432" y="3034162"/>
              <a:ext cx="1547411"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17</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0" name="组合 8"/>
          <p:cNvGrpSpPr/>
          <p:nvPr/>
        </p:nvGrpSpPr>
        <p:grpSpPr>
          <a:xfrm>
            <a:off x="5643567" y="2889247"/>
            <a:ext cx="1550986" cy="1209678"/>
            <a:chOff x="5643567" y="2889247"/>
            <a:chExt cx="1550986" cy="1209678"/>
          </a:xfrm>
        </p:grpSpPr>
        <p:sp>
          <p:nvSpPr>
            <p:cNvPr id="11" name="圆角矩形 71"/>
            <p:cNvSpPr/>
            <p:nvPr/>
          </p:nvSpPr>
          <p:spPr>
            <a:xfrm>
              <a:off x="5643567"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2" name="Rectangle 3"/>
            <p:cNvSpPr txBox="1"/>
            <p:nvPr/>
          </p:nvSpPr>
          <p:spPr>
            <a:xfrm>
              <a:off x="5662421"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30</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3" name="组合 9"/>
          <p:cNvGrpSpPr/>
          <p:nvPr/>
        </p:nvGrpSpPr>
        <p:grpSpPr>
          <a:xfrm>
            <a:off x="7272342" y="2889247"/>
            <a:ext cx="1550986" cy="1209678"/>
            <a:chOff x="7272342" y="2889247"/>
            <a:chExt cx="1550986" cy="1209678"/>
          </a:xfrm>
        </p:grpSpPr>
        <p:sp>
          <p:nvSpPr>
            <p:cNvPr id="14" name="圆角矩形 74"/>
            <p:cNvSpPr/>
            <p:nvPr/>
          </p:nvSpPr>
          <p:spPr>
            <a:xfrm>
              <a:off x="7272342"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5" name="Rectangle 3"/>
            <p:cNvSpPr txBox="1"/>
            <p:nvPr/>
          </p:nvSpPr>
          <p:spPr>
            <a:xfrm>
              <a:off x="7291197"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2013</a:t>
              </a:r>
              <a:r>
                <a:rPr lang="zh-CN" sz="2300" b="1" i="0" u="none" strike="noStrike" kern="1200" cap="none" spc="0" baseline="0">
                  <a:solidFill>
                    <a:srgbClr val="FFFF00"/>
                  </a:solidFill>
                  <a:uFillTx/>
                  <a:latin typeface="微软雅黑" pitchFamily="34"/>
                  <a:ea typeface="微软雅黑" pitchFamily="34"/>
                </a:rPr>
                <a:t>年</a:t>
              </a:r>
              <a:endParaRPr lang="en-US" sz="2300" b="1" i="0" u="none" strike="noStrike" kern="1200" cap="none" spc="0" baseline="0">
                <a:solidFill>
                  <a:srgbClr val="FFFF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1</a:t>
              </a:r>
              <a:r>
                <a:rPr lang="zh-CN" sz="2300" b="1" i="0" u="none" strike="noStrike" kern="1200" cap="none" spc="0" baseline="0">
                  <a:solidFill>
                    <a:srgbClr val="FFFF00"/>
                  </a:solidFill>
                  <a:uFillTx/>
                  <a:latin typeface="微软雅黑" pitchFamily="34"/>
                  <a:ea typeface="微软雅黑" pitchFamily="34"/>
                </a:rPr>
                <a:t>月</a:t>
              </a:r>
              <a:r>
                <a:rPr lang="en-US" sz="2300" b="1" i="0" u="none" strike="noStrike" kern="1200" cap="none" spc="0" baseline="0">
                  <a:solidFill>
                    <a:srgbClr val="FFFF00"/>
                  </a:solidFill>
                  <a:uFillTx/>
                  <a:latin typeface="微软雅黑" pitchFamily="34"/>
                  <a:ea typeface="微软雅黑" pitchFamily="34"/>
                </a:rPr>
                <a:t>22</a:t>
              </a:r>
              <a:r>
                <a:rPr lang="zh-CN" sz="2300" b="1" i="0" u="none" strike="noStrike" kern="1200" cap="none" spc="0" baseline="0">
                  <a:solidFill>
                    <a:srgbClr val="FFFF00"/>
                  </a:solidFill>
                  <a:uFillTx/>
                  <a:latin typeface="微软雅黑" pitchFamily="34"/>
                  <a:ea typeface="微软雅黑" pitchFamily="34"/>
                </a:rPr>
                <a:t>日</a:t>
              </a:r>
              <a:endParaRPr lang="en-US" sz="2300" b="1" i="0" u="none" strike="noStrike" kern="1200" cap="none" spc="0" baseline="0">
                <a:solidFill>
                  <a:srgbClr val="FFFF00"/>
                </a:solidFill>
                <a:uFillTx/>
                <a:latin typeface="微软雅黑" pitchFamily="34"/>
                <a:ea typeface="微软雅黑" pitchFamily="34"/>
              </a:endParaRPr>
            </a:p>
          </p:txBody>
        </p:sp>
      </p:grpSp>
      <p:grpSp>
        <p:nvGrpSpPr>
          <p:cNvPr id="16" name="组合 10"/>
          <p:cNvGrpSpPr/>
          <p:nvPr/>
        </p:nvGrpSpPr>
        <p:grpSpPr>
          <a:xfrm>
            <a:off x="8905871" y="2889247"/>
            <a:ext cx="1549395" cy="1209678"/>
            <a:chOff x="8905871" y="2889247"/>
            <a:chExt cx="1549395" cy="1209678"/>
          </a:xfrm>
        </p:grpSpPr>
        <p:sp>
          <p:nvSpPr>
            <p:cNvPr id="17" name="圆角矩形 77"/>
            <p:cNvSpPr/>
            <p:nvPr/>
          </p:nvSpPr>
          <p:spPr>
            <a:xfrm>
              <a:off x="8905871" y="2889247"/>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Rectangle 3"/>
            <p:cNvSpPr txBox="1"/>
            <p:nvPr/>
          </p:nvSpPr>
          <p:spPr>
            <a:xfrm>
              <a:off x="8924708" y="3034162"/>
              <a:ext cx="1518214"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23</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pic>
        <p:nvPicPr>
          <p:cNvPr id="19" name="Picture 2" descr="F:\廉政ppt资料\图片\习近平：老虎苍蝇一起打.jpg"/>
          <p:cNvPicPr>
            <a:picLocks noChangeAspect="1"/>
          </p:cNvPicPr>
          <p:nvPr/>
        </p:nvPicPr>
        <p:blipFill>
          <a:blip r:embed="rId3" cstate="print"/>
          <a:srcRect/>
          <a:stretch>
            <a:fillRect/>
          </a:stretch>
        </p:blipFill>
        <p:spPr>
          <a:xfrm>
            <a:off x="8872542" y="4452935"/>
            <a:ext cx="2051054" cy="1800225"/>
          </a:xfrm>
          <a:prstGeom prst="rect">
            <a:avLst/>
          </a:prstGeom>
          <a:noFill/>
          <a:ln>
            <a:noFill/>
          </a:ln>
        </p:spPr>
      </p:pic>
      <p:grpSp>
        <p:nvGrpSpPr>
          <p:cNvPr id="20" name="组合 83"/>
          <p:cNvGrpSpPr/>
          <p:nvPr/>
        </p:nvGrpSpPr>
        <p:grpSpPr>
          <a:xfrm>
            <a:off x="1089022" y="1568452"/>
            <a:ext cx="1177920" cy="1066803"/>
            <a:chOff x="1089022" y="1568452"/>
            <a:chExt cx="1177920" cy="1066803"/>
          </a:xfrm>
        </p:grpSpPr>
        <p:grpSp>
          <p:nvGrpSpPr>
            <p:cNvPr id="21" name="组合 71"/>
            <p:cNvGrpSpPr/>
            <p:nvPr/>
          </p:nvGrpSpPr>
          <p:grpSpPr>
            <a:xfrm>
              <a:off x="1089022" y="1568452"/>
              <a:ext cx="1177920" cy="1066803"/>
              <a:chOff x="1089022" y="1568452"/>
              <a:chExt cx="1177920" cy="1066803"/>
            </a:xfrm>
          </p:grpSpPr>
          <p:grpSp>
            <p:nvGrpSpPr>
              <p:cNvPr id="22" name="组合 72"/>
              <p:cNvGrpSpPr/>
              <p:nvPr/>
            </p:nvGrpSpPr>
            <p:grpSpPr>
              <a:xfrm>
                <a:off x="1089022" y="1568452"/>
                <a:ext cx="1177920" cy="1066803"/>
                <a:chOff x="1089022" y="1568452"/>
                <a:chExt cx="1177920" cy="1066803"/>
              </a:xfrm>
            </p:grpSpPr>
            <p:grpSp>
              <p:nvGrpSpPr>
                <p:cNvPr id="23" name="组合 84"/>
                <p:cNvGrpSpPr/>
                <p:nvPr/>
              </p:nvGrpSpPr>
              <p:grpSpPr>
                <a:xfrm>
                  <a:off x="1089022" y="1568452"/>
                  <a:ext cx="1177920" cy="1066803"/>
                  <a:chOff x="1089022" y="1568452"/>
                  <a:chExt cx="1177920" cy="1066803"/>
                </a:xfrm>
              </p:grpSpPr>
              <p:pic>
                <p:nvPicPr>
                  <p:cNvPr id="24" name="Picture 17" descr="circuler_1"/>
                  <p:cNvPicPr>
                    <a:picLocks noChangeAspect="1"/>
                  </p:cNvPicPr>
                  <p:nvPr/>
                </p:nvPicPr>
                <p:blipFill>
                  <a:blip r:embed="rId4" cstate="print"/>
                  <a:srcRect/>
                  <a:stretch>
                    <a:fillRect/>
                  </a:stretch>
                </p:blipFill>
                <p:spPr>
                  <a:xfrm>
                    <a:off x="1089022" y="1568452"/>
                    <a:ext cx="1177920" cy="1063657"/>
                  </a:xfrm>
                  <a:prstGeom prst="rect">
                    <a:avLst/>
                  </a:prstGeom>
                  <a:noFill/>
                  <a:ln>
                    <a:noFill/>
                  </a:ln>
                </p:spPr>
              </p:pic>
              <p:sp>
                <p:nvSpPr>
                  <p:cNvPr id="25" name="Oval 18"/>
                  <p:cNvSpPr/>
                  <p:nvPr/>
                </p:nvSpPr>
                <p:spPr>
                  <a:xfrm>
                    <a:off x="1089022" y="1568452"/>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26" name="Picture 19" descr="Picture2"/>
                <p:cNvPicPr>
                  <a:picLocks noChangeAspect="1"/>
                </p:cNvPicPr>
                <p:nvPr/>
              </p:nvPicPr>
              <p:blipFill>
                <a:blip r:embed="rId5" cstate="print"/>
                <a:srcRect/>
                <a:stretch>
                  <a:fillRect/>
                </a:stretch>
              </p:blipFill>
              <p:spPr>
                <a:xfrm>
                  <a:off x="1212814" y="1587188"/>
                  <a:ext cx="930356" cy="376888"/>
                </a:xfrm>
                <a:prstGeom prst="rect">
                  <a:avLst/>
                </a:prstGeom>
                <a:noFill/>
                <a:ln>
                  <a:noFill/>
                </a:ln>
              </p:spPr>
            </p:pic>
          </p:grpSp>
          <p:grpSp>
            <p:nvGrpSpPr>
              <p:cNvPr id="27" name="Group 20"/>
              <p:cNvGrpSpPr/>
              <p:nvPr/>
            </p:nvGrpSpPr>
            <p:grpSpPr>
              <a:xfrm>
                <a:off x="1169838" y="2400027"/>
                <a:ext cx="1014480" cy="193110"/>
                <a:chOff x="1169838" y="2400027"/>
                <a:chExt cx="1014480" cy="193110"/>
              </a:xfrm>
            </p:grpSpPr>
            <p:grpSp>
              <p:nvGrpSpPr>
                <p:cNvPr id="28" name="Group 21"/>
                <p:cNvGrpSpPr/>
                <p:nvPr/>
              </p:nvGrpSpPr>
              <p:grpSpPr>
                <a:xfrm>
                  <a:off x="1349489" y="2400027"/>
                  <a:ext cx="834829" cy="190422"/>
                  <a:chOff x="1349489" y="2400027"/>
                  <a:chExt cx="834829" cy="190422"/>
                </a:xfrm>
              </p:grpSpPr>
              <p:sp>
                <p:nvSpPr>
                  <p:cNvPr id="29" name="AutoShape 22"/>
                  <p:cNvSpPr/>
                  <p:nvPr/>
                </p:nvSpPr>
                <p:spPr>
                  <a:xfrm rot="3965716" flipH="1" flipV="1">
                    <a:off x="1810123" y="2161620"/>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0" name="AutoShape 23"/>
                  <p:cNvSpPr/>
                  <p:nvPr/>
                </p:nvSpPr>
                <p:spPr>
                  <a:xfrm rot="4780840" flipH="1" flipV="1">
                    <a:off x="1715208" y="2199247"/>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1" name="AutoShape 24"/>
                  <p:cNvSpPr/>
                  <p:nvPr/>
                </p:nvSpPr>
                <p:spPr>
                  <a:xfrm rot="5076486" flipH="1" flipV="1">
                    <a:off x="1657317" y="220803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2" name="AutoShape 25"/>
                  <p:cNvSpPr/>
                  <p:nvPr/>
                </p:nvSpPr>
                <p:spPr>
                  <a:xfrm rot="5608890" flipH="1" flipV="1">
                    <a:off x="1587896" y="221625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33" name="Group 26"/>
                <p:cNvGrpSpPr/>
                <p:nvPr/>
              </p:nvGrpSpPr>
              <p:grpSpPr>
                <a:xfrm>
                  <a:off x="1169838" y="2421650"/>
                  <a:ext cx="838788" cy="171487"/>
                  <a:chOff x="1169838" y="2421650"/>
                  <a:chExt cx="838788" cy="171487"/>
                </a:xfrm>
              </p:grpSpPr>
              <p:sp>
                <p:nvSpPr>
                  <p:cNvPr id="34" name="AutoShape 27"/>
                  <p:cNvSpPr/>
                  <p:nvPr/>
                </p:nvSpPr>
                <p:spPr>
                  <a:xfrm rot="5319260" flipH="1" flipV="1">
                    <a:off x="1634065" y="221857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5" name="AutoShape 28"/>
                  <p:cNvSpPr/>
                  <p:nvPr/>
                </p:nvSpPr>
                <p:spPr>
                  <a:xfrm rot="6134384" flipH="1" flipV="1">
                    <a:off x="1531972" y="2216911"/>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6" name="AutoShape 29"/>
                  <p:cNvSpPr/>
                  <p:nvPr/>
                </p:nvSpPr>
                <p:spPr>
                  <a:xfrm rot="6430030" flipH="1" flipV="1">
                    <a:off x="1475141" y="220274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7" name="AutoShape 30"/>
                  <p:cNvSpPr/>
                  <p:nvPr/>
                </p:nvSpPr>
                <p:spPr>
                  <a:xfrm rot="6962434" flipH="1" flipV="1">
                    <a:off x="1407879" y="2183609"/>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38" name="矩形 85"/>
            <p:cNvSpPr/>
            <p:nvPr/>
          </p:nvSpPr>
          <p:spPr>
            <a:xfrm>
              <a:off x="1293811" y="1719264"/>
              <a:ext cx="722311" cy="650879"/>
            </a:xfrm>
            <a:prstGeom prst="rect">
              <a:avLst/>
            </a:prstGeom>
            <a:blipFill>
              <a:blip r:embed="rId6" r:link="rId7"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39" name="TextBox 102"/>
          <p:cNvSpPr txBox="1"/>
          <p:nvPr/>
        </p:nvSpPr>
        <p:spPr>
          <a:xfrm>
            <a:off x="2353171" y="1700811"/>
            <a:ext cx="8244916" cy="949384"/>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高层亲自推动</a:t>
            </a:r>
            <a:r>
              <a:rPr lang="en-US" sz="3200" b="1" i="0" u="none" strike="noStrike" kern="0" cap="all" spc="0" baseline="0">
                <a:solidFill>
                  <a:srgbClr val="000000"/>
                </a:solidFill>
                <a:uFillTx/>
                <a:latin typeface="微软雅黑" pitchFamily="34"/>
                <a:ea typeface="微软雅黑" pitchFamily="34"/>
              </a:rPr>
              <a:t> </a:t>
            </a:r>
            <a:r>
              <a:rPr lang="en-US" sz="3200" b="0" i="0" u="none" strike="noStrike" kern="0" cap="all" spc="0" baseline="0">
                <a:solidFill>
                  <a:srgbClr val="000000"/>
                </a:solidFill>
                <a:uFillTx/>
                <a:latin typeface="微软雅黑" pitchFamily="34"/>
                <a:ea typeface="微软雅黑" pitchFamily="34"/>
              </a:rPr>
              <a:t>]</a:t>
            </a:r>
            <a:r>
              <a:rPr lang="en-US" sz="3100" b="1" i="0" u="none" strike="noStrike" kern="0" cap="all" spc="0" baseline="0">
                <a:solidFill>
                  <a:srgbClr val="000000"/>
                </a:solidFill>
                <a:uFillTx/>
                <a:latin typeface="微软雅黑" pitchFamily="34"/>
                <a:ea typeface="微软雅黑" pitchFamily="34"/>
              </a:rPr>
              <a:t> </a:t>
            </a:r>
            <a:r>
              <a:rPr lang="zh-CN" sz="2800" b="1" i="0" u="none" strike="noStrike" kern="0" cap="all" spc="0" baseline="0">
                <a:solidFill>
                  <a:srgbClr val="000000"/>
                </a:solidFill>
                <a:uFillTx/>
                <a:latin typeface="微软雅黑" pitchFamily="34"/>
                <a:ea typeface="微软雅黑" pitchFamily="34"/>
              </a:rPr>
              <a:t>体现了与腐败分子、腐败势力势不两立的姿态与决心。</a:t>
            </a:r>
            <a:endParaRPr lang="en-US" sz="3100" b="1" i="0" u="none" strike="noStrike" kern="0" cap="all" spc="0" baseline="0">
              <a:solidFill>
                <a:srgbClr val="000000"/>
              </a:solidFill>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par>
                          <p:cTn id="13" fill="hold">
                            <p:stCondLst>
                              <p:cond delay="15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strVal val="0"/>
                                          </p:val>
                                        </p:tav>
                                        <p:tav tm="100000">
                                          <p:val>
                                            <p:strVal val="#ppt_w"/>
                                          </p:val>
                                        </p:tav>
                                      </p:tavLst>
                                    </p:anim>
                                    <p:anim calcmode="lin" valueType="num">
                                      <p:cBhvr>
                                        <p:cTn id="17" dur="750" fill="hold"/>
                                        <p:tgtEl>
                                          <p:spTgt spid="4"/>
                                        </p:tgtEl>
                                        <p:attrNameLst>
                                          <p:attrName>ppt_h</p:attrName>
                                        </p:attrNameLst>
                                      </p:cBhvr>
                                      <p:tavLst>
                                        <p:tav tm="0">
                                          <p:val>
                                            <p:strVal val="0"/>
                                          </p:val>
                                        </p:tav>
                                        <p:tav tm="100000">
                                          <p:val>
                                            <p:strVal val="#ppt_h"/>
                                          </p:val>
                                        </p:tav>
                                      </p:tavLst>
                                    </p:anim>
                                    <p:anim calcmode="lin" valueType="num">
                                      <p:cBhvr>
                                        <p:cTn id="18" dur="750" fill="hold"/>
                                        <p:tgtEl>
                                          <p:spTgt spid="4"/>
                                        </p:tgtEl>
                                        <p:attrNameLst>
                                          <p:attrName>ppt_x</p:attrName>
                                        </p:attrNameLst>
                                      </p:cBhvr>
                                      <p:tavLst>
                                        <p:tav tm="0" fmla="#ppt_x+(cos(-2*pi*(1-$))*-#ppt_x-sin(-2*pi*(1-$))*(1-#ppt_y))*(1-$)">
                                          <p:val>
                                            <p:strVal val="0"/>
                                          </p:val>
                                        </p:tav>
                                        <p:tav tm="100000">
                                          <p:val>
                                            <p:strVal val="1"/>
                                          </p:val>
                                        </p:tav>
                                      </p:tavLst>
                                    </p:anim>
                                    <p:anim calcmode="lin" valueType="num">
                                      <p:cBhvr>
                                        <p:cTn id="19" dur="750" fill="hold"/>
                                        <p:tgtEl>
                                          <p:spTgt spid="4"/>
                                        </p:tgtEl>
                                        <p:attrNameLst>
                                          <p:attrName>ppt_y</p:attrName>
                                        </p:attrNameLst>
                                      </p:cBhvr>
                                      <p:tavLst>
                                        <p:tav tm="0" fmla="#ppt_y+(sin(-2*pi*(1-$))*-#ppt_x+cos(-2*pi*(1-$))*(1-#ppt_y))*(1-$)">
                                          <p:val>
                                            <p:strVal val="0"/>
                                          </p:val>
                                        </p:tav>
                                        <p:tav tm="100000">
                                          <p:val>
                                            <p:str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strVal val="0"/>
                                          </p:val>
                                        </p:tav>
                                        <p:tav tm="100000">
                                          <p:val>
                                            <p:strVal val="#ppt_w"/>
                                          </p:val>
                                        </p:tav>
                                      </p:tavLst>
                                    </p:anim>
                                    <p:anim calcmode="lin" valueType="num">
                                      <p:cBhvr>
                                        <p:cTn id="23" dur="750" fill="hold"/>
                                        <p:tgtEl>
                                          <p:spTgt spid="7"/>
                                        </p:tgtEl>
                                        <p:attrNameLst>
                                          <p:attrName>ppt_h</p:attrName>
                                        </p:attrNameLst>
                                      </p:cBhvr>
                                      <p:tavLst>
                                        <p:tav tm="0">
                                          <p:val>
                                            <p:strVal val="0"/>
                                          </p:val>
                                        </p:tav>
                                        <p:tav tm="100000">
                                          <p:val>
                                            <p:strVal val="#ppt_h"/>
                                          </p:val>
                                        </p:tav>
                                      </p:tavLst>
                                    </p:anim>
                                    <p:anim calcmode="lin" valueType="num">
                                      <p:cBhvr>
                                        <p:cTn id="24" dur="750" fill="hold"/>
                                        <p:tgtEl>
                                          <p:spTgt spid="7"/>
                                        </p:tgtEl>
                                        <p:attrNameLst>
                                          <p:attrName>ppt_x</p:attrName>
                                        </p:attrNameLst>
                                      </p:cBhvr>
                                      <p:tavLst>
                                        <p:tav tm="0" fmla="#ppt_x+(cos(-2*pi*(1-$))*-#ppt_x-sin(-2*pi*(1-$))*(1-#ppt_y))*(1-$)">
                                          <p:val>
                                            <p:strVal val="0"/>
                                          </p:val>
                                        </p:tav>
                                        <p:tav tm="100000">
                                          <p:val>
                                            <p:strVal val="1"/>
                                          </p:val>
                                        </p:tav>
                                      </p:tavLst>
                                    </p:anim>
                                    <p:anim calcmode="lin" valueType="num">
                                      <p:cBhvr>
                                        <p:cTn id="25" dur="750" fill="hold"/>
                                        <p:tgtEl>
                                          <p:spTgt spid="7"/>
                                        </p:tgtEl>
                                        <p:attrNameLst>
                                          <p:attrName>ppt_y</p:attrName>
                                        </p:attrNameLst>
                                      </p:cBhvr>
                                      <p:tavLst>
                                        <p:tav tm="0" fmla="#ppt_y+(sin(-2*pi*(1-$))*-#ppt_x+cos(-2*pi*(1-$))*(1-#ppt_y))*(1-$)">
                                          <p:val>
                                            <p:strVal val="0"/>
                                          </p:val>
                                        </p:tav>
                                        <p:tav tm="100000">
                                          <p:val>
                                            <p:str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750" fill="hold"/>
                                        <p:tgtEl>
                                          <p:spTgt spid="10"/>
                                        </p:tgtEl>
                                        <p:attrNameLst>
                                          <p:attrName>ppt_w</p:attrName>
                                        </p:attrNameLst>
                                      </p:cBhvr>
                                      <p:tavLst>
                                        <p:tav tm="0">
                                          <p:val>
                                            <p:strVal val="0"/>
                                          </p:val>
                                        </p:tav>
                                        <p:tav tm="100000">
                                          <p:val>
                                            <p:strVal val="#ppt_w"/>
                                          </p:val>
                                        </p:tav>
                                      </p:tavLst>
                                    </p:anim>
                                    <p:anim calcmode="lin" valueType="num">
                                      <p:cBhvr>
                                        <p:cTn id="29" dur="750" fill="hold"/>
                                        <p:tgtEl>
                                          <p:spTgt spid="10"/>
                                        </p:tgtEl>
                                        <p:attrNameLst>
                                          <p:attrName>ppt_h</p:attrName>
                                        </p:attrNameLst>
                                      </p:cBhvr>
                                      <p:tavLst>
                                        <p:tav tm="0">
                                          <p:val>
                                            <p:strVal val="0"/>
                                          </p:val>
                                        </p:tav>
                                        <p:tav tm="100000">
                                          <p:val>
                                            <p:strVal val="#ppt_h"/>
                                          </p:val>
                                        </p:tav>
                                      </p:tavLst>
                                    </p:anim>
                                    <p:anim calcmode="lin" valueType="num">
                                      <p:cBhvr>
                                        <p:cTn id="30" dur="750" fill="hold"/>
                                        <p:tgtEl>
                                          <p:spTgt spid="10"/>
                                        </p:tgtEl>
                                        <p:attrNameLst>
                                          <p:attrName>ppt_x</p:attrName>
                                        </p:attrNameLst>
                                      </p:cBhvr>
                                      <p:tavLst>
                                        <p:tav tm="0" fmla="#ppt_x+(cos(-2*pi*(1-$))*-#ppt_x-sin(-2*pi*(1-$))*(1-#ppt_y))*(1-$)">
                                          <p:val>
                                            <p:strVal val="0"/>
                                          </p:val>
                                        </p:tav>
                                        <p:tav tm="100000">
                                          <p:val>
                                            <p:strVal val="1"/>
                                          </p:val>
                                        </p:tav>
                                      </p:tavLst>
                                    </p:anim>
                                    <p:anim calcmode="lin" valueType="num">
                                      <p:cBhvr>
                                        <p:cTn id="31" dur="750" fill="hold"/>
                                        <p:tgtEl>
                                          <p:spTgt spid="10"/>
                                        </p:tgtEl>
                                        <p:attrNameLst>
                                          <p:attrName>ppt_y</p:attrName>
                                        </p:attrNameLst>
                                      </p:cBhvr>
                                      <p:tavLst>
                                        <p:tav tm="0" fmla="#ppt_y+(sin(-2*pi*(1-$))*-#ppt_x+cos(-2*pi*(1-$))*(1-#ppt_y))*(1-$)">
                                          <p:val>
                                            <p:strVal val="0"/>
                                          </p:val>
                                        </p:tav>
                                        <p:tav tm="100000">
                                          <p:val>
                                            <p:str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
                                        </p:tgtEl>
                                        <p:attrNameLst>
                                          <p:attrName>style.visibility</p:attrName>
                                        </p:attrNameLst>
                                      </p:cBhvr>
                                      <p:to>
                                        <p:strVal val="visible"/>
                                      </p:to>
                                    </p:set>
                                    <p:anim calcmode="lin" valueType="num">
                                      <p:cBhvr>
                                        <p:cTn id="34" dur="750" fill="hold"/>
                                        <p:tgtEl>
                                          <p:spTgt spid="13"/>
                                        </p:tgtEl>
                                        <p:attrNameLst>
                                          <p:attrName>ppt_w</p:attrName>
                                        </p:attrNameLst>
                                      </p:cBhvr>
                                      <p:tavLst>
                                        <p:tav tm="0">
                                          <p:val>
                                            <p:strVal val="0"/>
                                          </p:val>
                                        </p:tav>
                                        <p:tav tm="100000">
                                          <p:val>
                                            <p:strVal val="#ppt_w"/>
                                          </p:val>
                                        </p:tav>
                                      </p:tavLst>
                                    </p:anim>
                                    <p:anim calcmode="lin" valueType="num">
                                      <p:cBhvr>
                                        <p:cTn id="35" dur="750" fill="hold"/>
                                        <p:tgtEl>
                                          <p:spTgt spid="13"/>
                                        </p:tgtEl>
                                        <p:attrNameLst>
                                          <p:attrName>ppt_h</p:attrName>
                                        </p:attrNameLst>
                                      </p:cBhvr>
                                      <p:tavLst>
                                        <p:tav tm="0">
                                          <p:val>
                                            <p:strVal val="0"/>
                                          </p:val>
                                        </p:tav>
                                        <p:tav tm="100000">
                                          <p:val>
                                            <p:strVal val="#ppt_h"/>
                                          </p:val>
                                        </p:tav>
                                      </p:tavLst>
                                    </p:anim>
                                    <p:anim calcmode="lin" valueType="num">
                                      <p:cBhvr>
                                        <p:cTn id="36" dur="750" fill="hold"/>
                                        <p:tgtEl>
                                          <p:spTgt spid="13"/>
                                        </p:tgtEl>
                                        <p:attrNameLst>
                                          <p:attrName>ppt_x</p:attrName>
                                        </p:attrNameLst>
                                      </p:cBhvr>
                                      <p:tavLst>
                                        <p:tav tm="0" fmla="#ppt_x+(cos(-2*pi*(1-$))*-#ppt_x-sin(-2*pi*(1-$))*(1-#ppt_y))*(1-$)">
                                          <p:val>
                                            <p:strVal val="0"/>
                                          </p:val>
                                        </p:tav>
                                        <p:tav tm="100000">
                                          <p:val>
                                            <p:strVal val="1"/>
                                          </p:val>
                                        </p:tav>
                                      </p:tavLst>
                                    </p:anim>
                                    <p:anim calcmode="lin" valueType="num">
                                      <p:cBhvr>
                                        <p:cTn id="37" dur="750" fill="hold"/>
                                        <p:tgtEl>
                                          <p:spTgt spid="13"/>
                                        </p:tgtEl>
                                        <p:attrNameLst>
                                          <p:attrName>ppt_y</p:attrName>
                                        </p:attrNameLst>
                                      </p:cBhvr>
                                      <p:tavLst>
                                        <p:tav tm="0" fmla="#ppt_y+(sin(-2*pi*(1-$))*-#ppt_x+cos(-2*pi*(1-$))*(1-#ppt_y))*(1-$)">
                                          <p:val>
                                            <p:strVal val="0"/>
                                          </p:val>
                                        </p:tav>
                                        <p:tav tm="100000">
                                          <p:val>
                                            <p:strVal val="1"/>
                                          </p:val>
                                        </p:tav>
                                      </p:tavLst>
                                    </p:anim>
                                  </p:childTnLst>
                                </p:cTn>
                              </p:par>
                              <p:par>
                                <p:cTn id="38" presetID="15" presetClass="entr" presetSubtype="0" fill="hold"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strVal val="0"/>
                                          </p:val>
                                        </p:tav>
                                        <p:tav tm="100000">
                                          <p:val>
                                            <p:strVal val="#ppt_w"/>
                                          </p:val>
                                        </p:tav>
                                      </p:tavLst>
                                    </p:anim>
                                    <p:anim calcmode="lin" valueType="num">
                                      <p:cBhvr>
                                        <p:cTn id="41" dur="750" fill="hold"/>
                                        <p:tgtEl>
                                          <p:spTgt spid="16"/>
                                        </p:tgtEl>
                                        <p:attrNameLst>
                                          <p:attrName>ppt_h</p:attrName>
                                        </p:attrNameLst>
                                      </p:cBhvr>
                                      <p:tavLst>
                                        <p:tav tm="0">
                                          <p:val>
                                            <p:strVal val="0"/>
                                          </p:val>
                                        </p:tav>
                                        <p:tav tm="100000">
                                          <p:val>
                                            <p:strVal val="#ppt_h"/>
                                          </p:val>
                                        </p:tav>
                                      </p:tavLst>
                                    </p:anim>
                                    <p:anim calcmode="lin" valueType="num">
                                      <p:cBhvr>
                                        <p:cTn id="42" dur="750" fill="hold"/>
                                        <p:tgtEl>
                                          <p:spTgt spid="16"/>
                                        </p:tgtEl>
                                        <p:attrNameLst>
                                          <p:attrName>ppt_x</p:attrName>
                                        </p:attrNameLst>
                                      </p:cBhvr>
                                      <p:tavLst>
                                        <p:tav tm="0" fmla="#ppt_x+(cos(-2*pi*(1-$))*-#ppt_x-sin(-2*pi*(1-$))*(1-#ppt_y))*(1-$)">
                                          <p:val>
                                            <p:strVal val="0"/>
                                          </p:val>
                                        </p:tav>
                                        <p:tav tm="100000">
                                          <p:val>
                                            <p:strVal val="1"/>
                                          </p:val>
                                        </p:tav>
                                      </p:tavLst>
                                    </p:anim>
                                    <p:anim calcmode="lin" valueType="num">
                                      <p:cBhvr>
                                        <p:cTn id="43" dur="750" fill="hold"/>
                                        <p:tgtEl>
                                          <p:spTgt spid="16"/>
                                        </p:tgtEl>
                                        <p:attrNameLst>
                                          <p:attrName>ppt_y</p:attrName>
                                        </p:attrNameLst>
                                      </p:cBhvr>
                                      <p:tavLst>
                                        <p:tav tm="0" fmla="#ppt_y+(sin(-2*pi*(1-$))*-#ppt_x+cos(-2*pi*(1-$))*(1-#ppt_y))*(1-$)">
                                          <p:val>
                                            <p:strVal val="0"/>
                                          </p:val>
                                        </p:tav>
                                        <p:tav tm="100000">
                                          <p:val>
                                            <p:strVal val="1"/>
                                          </p:val>
                                        </p:tav>
                                      </p:tavLst>
                                    </p:anim>
                                  </p:childTnLst>
                                </p:cTn>
                              </p:par>
                            </p:childTnLst>
                          </p:cTn>
                        </p:par>
                        <p:par>
                          <p:cTn id="44" fill="hold">
                            <p:stCondLst>
                              <p:cond delay="3250"/>
                            </p:stCondLst>
                            <p:childTnLst>
                              <p:par>
                                <p:cTn id="45" presetID="42"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矩形标注 4"/>
          <p:cNvSpPr/>
          <p:nvPr/>
        </p:nvSpPr>
        <p:spPr>
          <a:xfrm>
            <a:off x="4709370" y="4358551"/>
            <a:ext cx="6336700" cy="2073831"/>
          </a:xfrm>
          <a:custGeom>
            <a:avLst>
              <a:gd name="f0" fmla="val 17911"/>
              <a:gd name="f1" fmla="val -2796"/>
            </a:avLst>
            <a:gdLst>
              <a:gd name="f2" fmla="val 10800000"/>
              <a:gd name="f3" fmla="val 5400000"/>
              <a:gd name="f4" fmla="val 180"/>
              <a:gd name="f5" fmla="val w"/>
              <a:gd name="f6" fmla="val h"/>
              <a:gd name="f7" fmla="val 0"/>
              <a:gd name="f8" fmla="val 21600"/>
              <a:gd name="f9" fmla="+- 0 0 1"/>
              <a:gd name="f10" fmla="val -2147483647"/>
              <a:gd name="f11" fmla="val 2147483647"/>
              <a:gd name="f12" fmla="val 3590"/>
              <a:gd name="f13" fmla="val 8970"/>
              <a:gd name="f14" fmla="val 12630"/>
              <a:gd name="f15" fmla="val 18010"/>
              <a:gd name="f16" fmla="+- 0 0 180"/>
              <a:gd name="f17" fmla="*/ f5 1 21600"/>
              <a:gd name="f18" fmla="*/ f6 1 21600"/>
              <a:gd name="f19" fmla="pin -2147483647 f0 2147483647"/>
              <a:gd name="f20" fmla="pin -2147483647 f1 2147483647"/>
              <a:gd name="f21" fmla="*/ f16 f2 1"/>
              <a:gd name="f22" fmla="+- f19 0 10800"/>
              <a:gd name="f23" fmla="+- f20 0 10800"/>
              <a:gd name="f24" fmla="+- f20 0 21600"/>
              <a:gd name="f25" fmla="+- f19 0 21600"/>
              <a:gd name="f26" fmla="val f19"/>
              <a:gd name="f27" fmla="val f20"/>
              <a:gd name="f28" fmla="*/ f19 f17 1"/>
              <a:gd name="f29" fmla="*/ f20 f18 1"/>
              <a:gd name="f30" fmla="*/ 0 f17 1"/>
              <a:gd name="f31" fmla="*/ 21600 f17 1"/>
              <a:gd name="f32" fmla="*/ 21600 f18 1"/>
              <a:gd name="f33" fmla="*/ 0 f18 1"/>
              <a:gd name="f34" fmla="*/ f21 1 f4"/>
              <a:gd name="f35" fmla="abs f22"/>
              <a:gd name="f36" fmla="abs f23"/>
              <a:gd name="f37" fmla="*/ f26 f17 1"/>
              <a:gd name="f38" fmla="*/ f27 f18 1"/>
              <a:gd name="f39" fmla="+- f34 0 f3"/>
              <a:gd name="f40" fmla="+- f35 0 f36"/>
              <a:gd name="f41" fmla="+- f36 0 f35"/>
              <a:gd name="f42" fmla="?: f23 f9 f40"/>
              <a:gd name="f43" fmla="?: f23 f40 f9"/>
              <a:gd name="f44" fmla="?: f22 f9 f41"/>
              <a:gd name="f45" fmla="?: f22 f41 f9"/>
              <a:gd name="f46" fmla="?: f19 f9 f42"/>
              <a:gd name="f47" fmla="?: f19 f9 f43"/>
              <a:gd name="f48" fmla="?: f24 f44 f9"/>
              <a:gd name="f49" fmla="?: f24 f45 f9"/>
              <a:gd name="f50" fmla="?: f25 f43 f9"/>
              <a:gd name="f51" fmla="?: f25 f42 f9"/>
              <a:gd name="f52" fmla="?: f20 f9 f45"/>
              <a:gd name="f53" fmla="?: f20 f9 f44"/>
              <a:gd name="f54" fmla="?: f46 f19 0"/>
              <a:gd name="f55" fmla="?: f46 f20 6280"/>
              <a:gd name="f56" fmla="?: f47 f19 0"/>
              <a:gd name="f57" fmla="?: f47 f20 15320"/>
              <a:gd name="f58" fmla="?: f48 f19 6280"/>
              <a:gd name="f59" fmla="?: f48 f20 21600"/>
              <a:gd name="f60" fmla="?: f49 f19 15320"/>
              <a:gd name="f61" fmla="?: f49 f20 21600"/>
              <a:gd name="f62" fmla="?: f50 f19 21600"/>
              <a:gd name="f63" fmla="?: f50 f20 15320"/>
              <a:gd name="f64" fmla="?: f51 f19 21600"/>
              <a:gd name="f65" fmla="?: f51 f20 6280"/>
              <a:gd name="f66" fmla="?: f52 f19 15320"/>
              <a:gd name="f67" fmla="?: f52 f20 0"/>
              <a:gd name="f68" fmla="?: f53 f19 6280"/>
              <a:gd name="f69" fmla="?: f53 f20 0"/>
            </a:gdLst>
            <a:ahLst>
              <a:ahXY gdRefX="f0" minX="f10" maxX="f11" gdRefY="f1" minY="f10" maxY="f11">
                <a:pos x="f28" y="f29"/>
              </a:ahXY>
            </a:ahLst>
            <a:cxnLst>
              <a:cxn ang="3cd4">
                <a:pos x="hc" y="t"/>
              </a:cxn>
              <a:cxn ang="0">
                <a:pos x="r" y="vc"/>
              </a:cxn>
              <a:cxn ang="cd4">
                <a:pos x="hc" y="b"/>
              </a:cxn>
              <a:cxn ang="cd2">
                <a:pos x="l" y="vc"/>
              </a:cxn>
              <a:cxn ang="f39">
                <a:pos x="f37" y="f38"/>
              </a:cxn>
            </a:cxnLst>
            <a:rect l="f30" t="f33" r="f31" b="f32"/>
            <a:pathLst>
              <a:path w="21600" h="21600">
                <a:moveTo>
                  <a:pt x="f7" y="f7"/>
                </a:moveTo>
                <a:lnTo>
                  <a:pt x="f7" y="f12"/>
                </a:lnTo>
                <a:lnTo>
                  <a:pt x="f54" y="f55"/>
                </a:lnTo>
                <a:lnTo>
                  <a:pt x="f7" y="f13"/>
                </a:lnTo>
                <a:lnTo>
                  <a:pt x="f7" y="f14"/>
                </a:lnTo>
                <a:lnTo>
                  <a:pt x="f56" y="f57"/>
                </a:lnTo>
                <a:lnTo>
                  <a:pt x="f7" y="f15"/>
                </a:lnTo>
                <a:lnTo>
                  <a:pt x="f7" y="f8"/>
                </a:lnTo>
                <a:lnTo>
                  <a:pt x="f12" y="f8"/>
                </a:lnTo>
                <a:lnTo>
                  <a:pt x="f58" y="f59"/>
                </a:lnTo>
                <a:lnTo>
                  <a:pt x="f13" y="f8"/>
                </a:lnTo>
                <a:lnTo>
                  <a:pt x="f14" y="f8"/>
                </a:lnTo>
                <a:lnTo>
                  <a:pt x="f60" y="f61"/>
                </a:lnTo>
                <a:lnTo>
                  <a:pt x="f15" y="f8"/>
                </a:lnTo>
                <a:lnTo>
                  <a:pt x="f8" y="f8"/>
                </a:lnTo>
                <a:lnTo>
                  <a:pt x="f8" y="f15"/>
                </a:lnTo>
                <a:lnTo>
                  <a:pt x="f62" y="f63"/>
                </a:lnTo>
                <a:lnTo>
                  <a:pt x="f8" y="f14"/>
                </a:lnTo>
                <a:lnTo>
                  <a:pt x="f8" y="f13"/>
                </a:lnTo>
                <a:lnTo>
                  <a:pt x="f64" y="f65"/>
                </a:lnTo>
                <a:lnTo>
                  <a:pt x="f8" y="f12"/>
                </a:lnTo>
                <a:lnTo>
                  <a:pt x="f8" y="f7"/>
                </a:lnTo>
                <a:lnTo>
                  <a:pt x="f15" y="f7"/>
                </a:lnTo>
                <a:lnTo>
                  <a:pt x="f66" y="f67"/>
                </a:lnTo>
                <a:lnTo>
                  <a:pt x="f14" y="f7"/>
                </a:lnTo>
                <a:lnTo>
                  <a:pt x="f13" y="f7"/>
                </a:lnTo>
                <a:lnTo>
                  <a:pt x="f68" y="f69"/>
                </a:lnTo>
                <a:lnTo>
                  <a:pt x="f12" y="f7"/>
                </a:lnTo>
                <a:lnTo>
                  <a:pt x="f7" y="f7"/>
                </a:lnTo>
                <a:close/>
              </a:path>
            </a:pathLst>
          </a:custGeom>
          <a:solidFill>
            <a:srgbClr val="F2F2F2"/>
          </a:solidFill>
          <a:ln w="25402">
            <a:solidFill>
              <a:srgbClr val="FF0300"/>
            </a:solidFill>
            <a:prstDash val="solid"/>
          </a:ln>
        </p:spPr>
        <p:txBody>
          <a:bodyPr vert="horz" wrap="square" lIns="117244" tIns="58622" rIns="117244" bIns="5862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1" i="0" u="none" strike="noStrike" kern="1200" cap="none" spc="0" baseline="0">
              <a:solidFill>
                <a:srgbClr val="C00000"/>
              </a:solidFill>
              <a:uFillTx/>
              <a:latin typeface="微软雅黑" pitchFamily="34"/>
              <a:ea typeface="微软雅黑" pitchFamily="34"/>
            </a:endParaRPr>
          </a:p>
        </p:txBody>
      </p:sp>
      <p:sp>
        <p:nvSpPr>
          <p:cNvPr id="3" name="TextBox 5"/>
          <p:cNvSpPr txBox="1"/>
          <p:nvPr/>
        </p:nvSpPr>
        <p:spPr>
          <a:xfrm>
            <a:off x="6338885" y="4503740"/>
            <a:ext cx="4621213" cy="187165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zh-CN" sz="2100" b="1" i="0" u="none" strike="noStrike" kern="1200" cap="none" spc="0" baseline="0">
                <a:solidFill>
                  <a:srgbClr val="C00000"/>
                </a:solidFill>
                <a:uFillTx/>
                <a:latin typeface="微软雅黑" pitchFamily="34"/>
                <a:ea typeface="微软雅黑" pitchFamily="34"/>
              </a:rPr>
              <a:t>王岐山在中央纪委委员学习贯彻党的十八大精神研讨班上强调：要深刻认识党风廉政建设和反腐败斗争的长期性、复杂性和艰巨性。坚持标本兼治、当前要以治标为主，为治本赢利时间。</a:t>
            </a:r>
            <a:endParaRPr lang="en-US" sz="2100" b="1" i="0" u="none" strike="noStrike" kern="1200" cap="none" spc="0" baseline="0">
              <a:solidFill>
                <a:srgbClr val="C00000"/>
              </a:solidFill>
              <a:uFillTx/>
              <a:latin typeface="微软雅黑" pitchFamily="34"/>
              <a:ea typeface="微软雅黑" pitchFamily="34"/>
            </a:endParaRPr>
          </a:p>
        </p:txBody>
      </p:sp>
      <p:grpSp>
        <p:nvGrpSpPr>
          <p:cNvPr id="4" name="组合 6"/>
          <p:cNvGrpSpPr/>
          <p:nvPr/>
        </p:nvGrpSpPr>
        <p:grpSpPr>
          <a:xfrm>
            <a:off x="2282827" y="2889247"/>
            <a:ext cx="1550986" cy="1209678"/>
            <a:chOff x="2282827" y="2889247"/>
            <a:chExt cx="1550986" cy="1209678"/>
          </a:xfrm>
        </p:grpSpPr>
        <p:sp>
          <p:nvSpPr>
            <p:cNvPr id="5" name="圆角矩形 53"/>
            <p:cNvSpPr/>
            <p:nvPr/>
          </p:nvSpPr>
          <p:spPr>
            <a:xfrm>
              <a:off x="2282827"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6" name="Rectangle 3"/>
            <p:cNvSpPr txBox="1"/>
            <p:nvPr/>
          </p:nvSpPr>
          <p:spPr>
            <a:xfrm>
              <a:off x="2301681"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15</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7" name="组合 7"/>
          <p:cNvGrpSpPr/>
          <p:nvPr/>
        </p:nvGrpSpPr>
        <p:grpSpPr>
          <a:xfrm>
            <a:off x="3916366" y="2889247"/>
            <a:ext cx="1549395" cy="1209678"/>
            <a:chOff x="3916366" y="2889247"/>
            <a:chExt cx="1549395" cy="1209678"/>
          </a:xfrm>
        </p:grpSpPr>
        <p:sp>
          <p:nvSpPr>
            <p:cNvPr id="8" name="圆角矩形 68"/>
            <p:cNvSpPr/>
            <p:nvPr/>
          </p:nvSpPr>
          <p:spPr>
            <a:xfrm>
              <a:off x="3916366" y="2889247"/>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Rectangle 3"/>
            <p:cNvSpPr txBox="1"/>
            <p:nvPr/>
          </p:nvSpPr>
          <p:spPr>
            <a:xfrm>
              <a:off x="3917189" y="3034162"/>
              <a:ext cx="1547411"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17</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0" name="组合 8"/>
          <p:cNvGrpSpPr/>
          <p:nvPr/>
        </p:nvGrpSpPr>
        <p:grpSpPr>
          <a:xfrm>
            <a:off x="5548314" y="2889247"/>
            <a:ext cx="1550986" cy="1209678"/>
            <a:chOff x="5548314" y="2889247"/>
            <a:chExt cx="1550986" cy="1209678"/>
          </a:xfrm>
        </p:grpSpPr>
        <p:sp>
          <p:nvSpPr>
            <p:cNvPr id="11" name="圆角矩形 71"/>
            <p:cNvSpPr/>
            <p:nvPr/>
          </p:nvSpPr>
          <p:spPr>
            <a:xfrm>
              <a:off x="5548314"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2" name="Rectangle 3"/>
            <p:cNvSpPr txBox="1"/>
            <p:nvPr/>
          </p:nvSpPr>
          <p:spPr>
            <a:xfrm>
              <a:off x="5567168"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2012</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30</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3" name="组合 9"/>
          <p:cNvGrpSpPr/>
          <p:nvPr/>
        </p:nvGrpSpPr>
        <p:grpSpPr>
          <a:xfrm>
            <a:off x="7177089" y="2889247"/>
            <a:ext cx="1550986" cy="1209678"/>
            <a:chOff x="7177089" y="2889247"/>
            <a:chExt cx="1550986" cy="1209678"/>
          </a:xfrm>
        </p:grpSpPr>
        <p:sp>
          <p:nvSpPr>
            <p:cNvPr id="14" name="圆角矩形 74"/>
            <p:cNvSpPr/>
            <p:nvPr/>
          </p:nvSpPr>
          <p:spPr>
            <a:xfrm>
              <a:off x="7177089" y="2889247"/>
              <a:ext cx="1550986"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5" name="Rectangle 3"/>
            <p:cNvSpPr txBox="1"/>
            <p:nvPr/>
          </p:nvSpPr>
          <p:spPr>
            <a:xfrm>
              <a:off x="7195943" y="3034162"/>
              <a:ext cx="1519769"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2013</a:t>
              </a:r>
              <a:r>
                <a:rPr lang="zh-CN" sz="2300" b="1" i="0" u="none" strike="noStrike" kern="1200" cap="none" spc="0" baseline="0">
                  <a:solidFill>
                    <a:srgbClr val="C00000"/>
                  </a:solidFill>
                  <a:uFillTx/>
                  <a:latin typeface="微软雅黑" pitchFamily="34"/>
                  <a:ea typeface="微软雅黑" pitchFamily="34"/>
                </a:rPr>
                <a:t>年</a:t>
              </a:r>
              <a:endParaRPr lang="en-US" sz="23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C00000"/>
                  </a:solidFill>
                  <a:uFillTx/>
                  <a:latin typeface="微软雅黑" pitchFamily="34"/>
                  <a:ea typeface="微软雅黑" pitchFamily="34"/>
                </a:rPr>
                <a:t>1</a:t>
              </a:r>
              <a:r>
                <a:rPr lang="zh-CN" sz="2300" b="1" i="0" u="none" strike="noStrike" kern="1200" cap="none" spc="0" baseline="0">
                  <a:solidFill>
                    <a:srgbClr val="C00000"/>
                  </a:solidFill>
                  <a:uFillTx/>
                  <a:latin typeface="微软雅黑" pitchFamily="34"/>
                  <a:ea typeface="微软雅黑" pitchFamily="34"/>
                </a:rPr>
                <a:t>月</a:t>
              </a:r>
              <a:r>
                <a:rPr lang="en-US" sz="2300" b="1" i="0" u="none" strike="noStrike" kern="1200" cap="none" spc="0" baseline="0">
                  <a:solidFill>
                    <a:srgbClr val="C00000"/>
                  </a:solidFill>
                  <a:uFillTx/>
                  <a:latin typeface="微软雅黑" pitchFamily="34"/>
                  <a:ea typeface="微软雅黑" pitchFamily="34"/>
                </a:rPr>
                <a:t>22</a:t>
              </a:r>
              <a:r>
                <a:rPr lang="zh-CN" sz="2300" b="1" i="0" u="none" strike="noStrike" kern="1200" cap="none" spc="0" baseline="0">
                  <a:solidFill>
                    <a:srgbClr val="C00000"/>
                  </a:solidFill>
                  <a:uFillTx/>
                  <a:latin typeface="微软雅黑" pitchFamily="34"/>
                  <a:ea typeface="微软雅黑" pitchFamily="34"/>
                </a:rPr>
                <a:t>日</a:t>
              </a:r>
              <a:endParaRPr lang="en-US" sz="2300" b="1" i="0" u="none" strike="noStrike" kern="1200" cap="none" spc="0" baseline="0">
                <a:solidFill>
                  <a:srgbClr val="C00000"/>
                </a:solidFill>
                <a:uFillTx/>
                <a:latin typeface="微软雅黑" pitchFamily="34"/>
                <a:ea typeface="微软雅黑" pitchFamily="34"/>
              </a:endParaRPr>
            </a:p>
          </p:txBody>
        </p:sp>
      </p:grpSp>
      <p:grpSp>
        <p:nvGrpSpPr>
          <p:cNvPr id="16" name="组合 10"/>
          <p:cNvGrpSpPr/>
          <p:nvPr/>
        </p:nvGrpSpPr>
        <p:grpSpPr>
          <a:xfrm>
            <a:off x="8810628" y="2889247"/>
            <a:ext cx="1549395" cy="1209678"/>
            <a:chOff x="8810628" y="2889247"/>
            <a:chExt cx="1549395" cy="1209678"/>
          </a:xfrm>
        </p:grpSpPr>
        <p:sp>
          <p:nvSpPr>
            <p:cNvPr id="17" name="圆角矩形 77"/>
            <p:cNvSpPr/>
            <p:nvPr/>
          </p:nvSpPr>
          <p:spPr>
            <a:xfrm>
              <a:off x="8810628" y="2889247"/>
              <a:ext cx="1549395" cy="12096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C00000"/>
                </a:gs>
                <a:gs pos="100000">
                  <a:srgbClr val="FF3300"/>
                </a:gs>
              </a:gsLst>
              <a:lin ang="5400000"/>
            </a:gra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Rectangle 3"/>
            <p:cNvSpPr txBox="1"/>
            <p:nvPr/>
          </p:nvSpPr>
          <p:spPr>
            <a:xfrm>
              <a:off x="8829464" y="3034162"/>
              <a:ext cx="1518214" cy="805540"/>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2013</a:t>
              </a:r>
              <a:r>
                <a:rPr lang="zh-CN" sz="2300" b="1" i="0" u="none" strike="noStrike" kern="1200" cap="none" spc="0" baseline="0">
                  <a:solidFill>
                    <a:srgbClr val="FFFF00"/>
                  </a:solidFill>
                  <a:uFillTx/>
                  <a:latin typeface="微软雅黑" pitchFamily="34"/>
                  <a:ea typeface="微软雅黑" pitchFamily="34"/>
                </a:rPr>
                <a:t>年</a:t>
              </a:r>
              <a:endParaRPr lang="en-US" sz="2300" b="1" i="0" u="none" strike="noStrike" kern="1200" cap="none" spc="0" baseline="0">
                <a:solidFill>
                  <a:srgbClr val="FFFF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300" b="1" i="0" u="none" strike="noStrike" kern="1200" cap="none" spc="0" baseline="0">
                  <a:solidFill>
                    <a:srgbClr val="FFFF00"/>
                  </a:solidFill>
                  <a:uFillTx/>
                  <a:latin typeface="微软雅黑" pitchFamily="34"/>
                  <a:ea typeface="微软雅黑" pitchFamily="34"/>
                </a:rPr>
                <a:t>1</a:t>
              </a:r>
              <a:r>
                <a:rPr lang="zh-CN" sz="2300" b="1" i="0" u="none" strike="noStrike" kern="1200" cap="none" spc="0" baseline="0">
                  <a:solidFill>
                    <a:srgbClr val="FFFF00"/>
                  </a:solidFill>
                  <a:uFillTx/>
                  <a:latin typeface="微软雅黑" pitchFamily="34"/>
                  <a:ea typeface="微软雅黑" pitchFamily="34"/>
                </a:rPr>
                <a:t>月</a:t>
              </a:r>
              <a:r>
                <a:rPr lang="en-US" sz="2300" b="1" i="0" u="none" strike="noStrike" kern="1200" cap="none" spc="0" baseline="0">
                  <a:solidFill>
                    <a:srgbClr val="FFFF00"/>
                  </a:solidFill>
                  <a:uFillTx/>
                  <a:latin typeface="微软雅黑" pitchFamily="34"/>
                  <a:ea typeface="微软雅黑" pitchFamily="34"/>
                </a:rPr>
                <a:t>23</a:t>
              </a:r>
              <a:r>
                <a:rPr lang="zh-CN" sz="2300" b="1" i="0" u="none" strike="noStrike" kern="1200" cap="none" spc="0" baseline="0">
                  <a:solidFill>
                    <a:srgbClr val="FFFF00"/>
                  </a:solidFill>
                  <a:uFillTx/>
                  <a:latin typeface="微软雅黑" pitchFamily="34"/>
                  <a:ea typeface="微软雅黑" pitchFamily="34"/>
                </a:rPr>
                <a:t>日</a:t>
              </a:r>
              <a:endParaRPr lang="en-US" sz="2300" b="1" i="0" u="none" strike="noStrike" kern="1200" cap="none" spc="0" baseline="0">
                <a:solidFill>
                  <a:srgbClr val="FFFF00"/>
                </a:solidFill>
                <a:uFillTx/>
                <a:latin typeface="微软雅黑" pitchFamily="34"/>
                <a:ea typeface="微软雅黑" pitchFamily="34"/>
              </a:endParaRPr>
            </a:p>
          </p:txBody>
        </p:sp>
      </p:grpSp>
      <p:pic>
        <p:nvPicPr>
          <p:cNvPr id="19" name="Picture 2" descr="F:\廉政ppt资料\图片\王岐山1.jpg"/>
          <p:cNvPicPr>
            <a:picLocks noChangeAspect="1"/>
          </p:cNvPicPr>
          <p:nvPr/>
        </p:nvPicPr>
        <p:blipFill>
          <a:blip r:embed="rId3" cstate="print"/>
          <a:srcRect/>
          <a:stretch>
            <a:fillRect/>
          </a:stretch>
        </p:blipFill>
        <p:spPr>
          <a:xfrm>
            <a:off x="4816473" y="4524378"/>
            <a:ext cx="1547814" cy="1766885"/>
          </a:xfrm>
          <a:prstGeom prst="rect">
            <a:avLst/>
          </a:prstGeom>
          <a:noFill/>
          <a:ln>
            <a:noFill/>
          </a:ln>
        </p:spPr>
      </p:pic>
      <p:grpSp>
        <p:nvGrpSpPr>
          <p:cNvPr id="20" name="组合 83"/>
          <p:cNvGrpSpPr/>
          <p:nvPr/>
        </p:nvGrpSpPr>
        <p:grpSpPr>
          <a:xfrm>
            <a:off x="1089022" y="1568452"/>
            <a:ext cx="1177920" cy="1066803"/>
            <a:chOff x="1089022" y="1568452"/>
            <a:chExt cx="1177920" cy="1066803"/>
          </a:xfrm>
        </p:grpSpPr>
        <p:grpSp>
          <p:nvGrpSpPr>
            <p:cNvPr id="21" name="组合 71"/>
            <p:cNvGrpSpPr/>
            <p:nvPr/>
          </p:nvGrpSpPr>
          <p:grpSpPr>
            <a:xfrm>
              <a:off x="1089022" y="1568452"/>
              <a:ext cx="1177920" cy="1066803"/>
              <a:chOff x="1089022" y="1568452"/>
              <a:chExt cx="1177920" cy="1066803"/>
            </a:xfrm>
          </p:grpSpPr>
          <p:grpSp>
            <p:nvGrpSpPr>
              <p:cNvPr id="22" name="组合 72"/>
              <p:cNvGrpSpPr/>
              <p:nvPr/>
            </p:nvGrpSpPr>
            <p:grpSpPr>
              <a:xfrm>
                <a:off x="1089022" y="1568452"/>
                <a:ext cx="1177920" cy="1066803"/>
                <a:chOff x="1089022" y="1568452"/>
                <a:chExt cx="1177920" cy="1066803"/>
              </a:xfrm>
            </p:grpSpPr>
            <p:grpSp>
              <p:nvGrpSpPr>
                <p:cNvPr id="23" name="组合 84"/>
                <p:cNvGrpSpPr/>
                <p:nvPr/>
              </p:nvGrpSpPr>
              <p:grpSpPr>
                <a:xfrm>
                  <a:off x="1089022" y="1568452"/>
                  <a:ext cx="1177920" cy="1066803"/>
                  <a:chOff x="1089022" y="1568452"/>
                  <a:chExt cx="1177920" cy="1066803"/>
                </a:xfrm>
              </p:grpSpPr>
              <p:pic>
                <p:nvPicPr>
                  <p:cNvPr id="24" name="Picture 17" descr="circuler_1"/>
                  <p:cNvPicPr>
                    <a:picLocks noChangeAspect="1"/>
                  </p:cNvPicPr>
                  <p:nvPr/>
                </p:nvPicPr>
                <p:blipFill>
                  <a:blip r:embed="rId4" cstate="print"/>
                  <a:srcRect/>
                  <a:stretch>
                    <a:fillRect/>
                  </a:stretch>
                </p:blipFill>
                <p:spPr>
                  <a:xfrm>
                    <a:off x="1089022" y="1568452"/>
                    <a:ext cx="1177920" cy="1063657"/>
                  </a:xfrm>
                  <a:prstGeom prst="rect">
                    <a:avLst/>
                  </a:prstGeom>
                  <a:noFill/>
                  <a:ln>
                    <a:noFill/>
                  </a:ln>
                </p:spPr>
              </p:pic>
              <p:sp>
                <p:nvSpPr>
                  <p:cNvPr id="25" name="Oval 18"/>
                  <p:cNvSpPr/>
                  <p:nvPr/>
                </p:nvSpPr>
                <p:spPr>
                  <a:xfrm>
                    <a:off x="1089022" y="1568452"/>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26" name="Picture 19" descr="Picture2"/>
                <p:cNvPicPr>
                  <a:picLocks noChangeAspect="1"/>
                </p:cNvPicPr>
                <p:nvPr/>
              </p:nvPicPr>
              <p:blipFill>
                <a:blip r:embed="rId5" cstate="print"/>
                <a:srcRect/>
                <a:stretch>
                  <a:fillRect/>
                </a:stretch>
              </p:blipFill>
              <p:spPr>
                <a:xfrm>
                  <a:off x="1212814" y="1587188"/>
                  <a:ext cx="930356" cy="376888"/>
                </a:xfrm>
                <a:prstGeom prst="rect">
                  <a:avLst/>
                </a:prstGeom>
                <a:noFill/>
                <a:ln>
                  <a:noFill/>
                </a:ln>
              </p:spPr>
            </p:pic>
          </p:grpSp>
          <p:grpSp>
            <p:nvGrpSpPr>
              <p:cNvPr id="27" name="Group 20"/>
              <p:cNvGrpSpPr/>
              <p:nvPr/>
            </p:nvGrpSpPr>
            <p:grpSpPr>
              <a:xfrm>
                <a:off x="1169838" y="2400027"/>
                <a:ext cx="1014480" cy="193110"/>
                <a:chOff x="1169838" y="2400027"/>
                <a:chExt cx="1014480" cy="193110"/>
              </a:xfrm>
            </p:grpSpPr>
            <p:grpSp>
              <p:nvGrpSpPr>
                <p:cNvPr id="28" name="Group 21"/>
                <p:cNvGrpSpPr/>
                <p:nvPr/>
              </p:nvGrpSpPr>
              <p:grpSpPr>
                <a:xfrm>
                  <a:off x="1349489" y="2400027"/>
                  <a:ext cx="834829" cy="190422"/>
                  <a:chOff x="1349489" y="2400027"/>
                  <a:chExt cx="834829" cy="190422"/>
                </a:xfrm>
              </p:grpSpPr>
              <p:sp>
                <p:nvSpPr>
                  <p:cNvPr id="29" name="AutoShape 22"/>
                  <p:cNvSpPr/>
                  <p:nvPr/>
                </p:nvSpPr>
                <p:spPr>
                  <a:xfrm rot="3965716" flipH="1" flipV="1">
                    <a:off x="1810123" y="2161620"/>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0" name="AutoShape 23"/>
                  <p:cNvSpPr/>
                  <p:nvPr/>
                </p:nvSpPr>
                <p:spPr>
                  <a:xfrm rot="4780840" flipH="1" flipV="1">
                    <a:off x="1715208" y="2199247"/>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1" name="AutoShape 24"/>
                  <p:cNvSpPr/>
                  <p:nvPr/>
                </p:nvSpPr>
                <p:spPr>
                  <a:xfrm rot="5076486" flipH="1" flipV="1">
                    <a:off x="1657317" y="220803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2" name="AutoShape 25"/>
                  <p:cNvSpPr/>
                  <p:nvPr/>
                </p:nvSpPr>
                <p:spPr>
                  <a:xfrm rot="5608890" flipH="1" flipV="1">
                    <a:off x="1587896" y="2216254"/>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33" name="Group 26"/>
                <p:cNvGrpSpPr/>
                <p:nvPr/>
              </p:nvGrpSpPr>
              <p:grpSpPr>
                <a:xfrm>
                  <a:off x="1169838" y="2421650"/>
                  <a:ext cx="838788" cy="171487"/>
                  <a:chOff x="1169838" y="2421650"/>
                  <a:chExt cx="838788" cy="171487"/>
                </a:xfrm>
              </p:grpSpPr>
              <p:sp>
                <p:nvSpPr>
                  <p:cNvPr id="34" name="AutoShape 27"/>
                  <p:cNvSpPr/>
                  <p:nvPr/>
                </p:nvSpPr>
                <p:spPr>
                  <a:xfrm rot="5319260" flipH="1" flipV="1">
                    <a:off x="1634065" y="221857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5" name="AutoShape 28"/>
                  <p:cNvSpPr/>
                  <p:nvPr/>
                </p:nvSpPr>
                <p:spPr>
                  <a:xfrm rot="6134384" flipH="1" flipV="1">
                    <a:off x="1531972" y="2216911"/>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6" name="AutoShape 29"/>
                  <p:cNvSpPr/>
                  <p:nvPr/>
                </p:nvSpPr>
                <p:spPr>
                  <a:xfrm rot="6430030" flipH="1" flipV="1">
                    <a:off x="1475141" y="2202747"/>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7" name="AutoShape 30"/>
                  <p:cNvSpPr/>
                  <p:nvPr/>
                </p:nvSpPr>
                <p:spPr>
                  <a:xfrm rot="6962434" flipH="1" flipV="1">
                    <a:off x="1407879" y="2183609"/>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38" name="矩形 85"/>
            <p:cNvSpPr/>
            <p:nvPr/>
          </p:nvSpPr>
          <p:spPr>
            <a:xfrm>
              <a:off x="1293811" y="1719264"/>
              <a:ext cx="722311" cy="650879"/>
            </a:xfrm>
            <a:prstGeom prst="rect">
              <a:avLst/>
            </a:prstGeom>
            <a:blipFill>
              <a:blip r:embed="rId6" r:link="rId7"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39" name="TextBox 102"/>
          <p:cNvSpPr txBox="1"/>
          <p:nvPr/>
        </p:nvSpPr>
        <p:spPr>
          <a:xfrm>
            <a:off x="2353171" y="1700811"/>
            <a:ext cx="8244916" cy="949384"/>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高层亲自推动</a:t>
            </a:r>
            <a:r>
              <a:rPr lang="en-US" sz="3200" b="1" i="0" u="none" strike="noStrike" kern="0" cap="all" spc="0" baseline="0">
                <a:solidFill>
                  <a:srgbClr val="000000"/>
                </a:solidFill>
                <a:uFillTx/>
                <a:latin typeface="微软雅黑" pitchFamily="34"/>
                <a:ea typeface="微软雅黑" pitchFamily="34"/>
              </a:rPr>
              <a:t> </a:t>
            </a:r>
            <a:r>
              <a:rPr lang="en-US" sz="3200" b="0" i="0" u="none" strike="noStrike" kern="0" cap="all" spc="0" baseline="0">
                <a:solidFill>
                  <a:srgbClr val="000000"/>
                </a:solidFill>
                <a:uFillTx/>
                <a:latin typeface="微软雅黑" pitchFamily="34"/>
                <a:ea typeface="微软雅黑" pitchFamily="34"/>
              </a:rPr>
              <a:t>]</a:t>
            </a:r>
            <a:r>
              <a:rPr lang="en-US" sz="3100" b="1" i="0" u="none" strike="noStrike" kern="0" cap="all" spc="0" baseline="0">
                <a:solidFill>
                  <a:srgbClr val="000000"/>
                </a:solidFill>
                <a:uFillTx/>
                <a:latin typeface="微软雅黑" pitchFamily="34"/>
                <a:ea typeface="微软雅黑" pitchFamily="34"/>
              </a:rPr>
              <a:t> </a:t>
            </a:r>
            <a:r>
              <a:rPr lang="zh-CN" sz="2800" b="1" i="0" u="none" strike="noStrike" kern="0" cap="all" spc="0" baseline="0">
                <a:solidFill>
                  <a:srgbClr val="000000"/>
                </a:solidFill>
                <a:uFillTx/>
                <a:latin typeface="微软雅黑" pitchFamily="34"/>
                <a:ea typeface="微软雅黑" pitchFamily="34"/>
              </a:rPr>
              <a:t>体现了与腐败分子、腐败势力势不两立的姿态与决心。</a:t>
            </a:r>
            <a:endParaRPr lang="en-US" sz="3100" b="1" i="0" u="none" strike="noStrike" kern="0" cap="all" spc="0" baseline="0">
              <a:solidFill>
                <a:srgbClr val="000000"/>
              </a:solidFill>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0-#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par>
                          <p:cTn id="13" fill="hold">
                            <p:stCondLst>
                              <p:cond delay="15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strVal val="0"/>
                                          </p:val>
                                        </p:tav>
                                        <p:tav tm="100000">
                                          <p:val>
                                            <p:strVal val="#ppt_w"/>
                                          </p:val>
                                        </p:tav>
                                      </p:tavLst>
                                    </p:anim>
                                    <p:anim calcmode="lin" valueType="num">
                                      <p:cBhvr>
                                        <p:cTn id="17" dur="750" fill="hold"/>
                                        <p:tgtEl>
                                          <p:spTgt spid="4"/>
                                        </p:tgtEl>
                                        <p:attrNameLst>
                                          <p:attrName>ppt_h</p:attrName>
                                        </p:attrNameLst>
                                      </p:cBhvr>
                                      <p:tavLst>
                                        <p:tav tm="0">
                                          <p:val>
                                            <p:strVal val="0"/>
                                          </p:val>
                                        </p:tav>
                                        <p:tav tm="100000">
                                          <p:val>
                                            <p:strVal val="#ppt_h"/>
                                          </p:val>
                                        </p:tav>
                                      </p:tavLst>
                                    </p:anim>
                                    <p:anim calcmode="lin" valueType="num">
                                      <p:cBhvr>
                                        <p:cTn id="18" dur="750" fill="hold"/>
                                        <p:tgtEl>
                                          <p:spTgt spid="4"/>
                                        </p:tgtEl>
                                        <p:attrNameLst>
                                          <p:attrName>ppt_x</p:attrName>
                                        </p:attrNameLst>
                                      </p:cBhvr>
                                      <p:tavLst>
                                        <p:tav tm="0" fmla="#ppt_x+(cos(-2*pi*(1-$))*-#ppt_x-sin(-2*pi*(1-$))*(1-#ppt_y))*(1-$)">
                                          <p:val>
                                            <p:strVal val="0"/>
                                          </p:val>
                                        </p:tav>
                                        <p:tav tm="100000">
                                          <p:val>
                                            <p:strVal val="1"/>
                                          </p:val>
                                        </p:tav>
                                      </p:tavLst>
                                    </p:anim>
                                    <p:anim calcmode="lin" valueType="num">
                                      <p:cBhvr>
                                        <p:cTn id="19" dur="750" fill="hold"/>
                                        <p:tgtEl>
                                          <p:spTgt spid="4"/>
                                        </p:tgtEl>
                                        <p:attrNameLst>
                                          <p:attrName>ppt_y</p:attrName>
                                        </p:attrNameLst>
                                      </p:cBhvr>
                                      <p:tavLst>
                                        <p:tav tm="0" fmla="#ppt_y+(sin(-2*pi*(1-$))*-#ppt_x+cos(-2*pi*(1-$))*(1-#ppt_y))*(1-$)">
                                          <p:val>
                                            <p:strVal val="0"/>
                                          </p:val>
                                        </p:tav>
                                        <p:tav tm="100000">
                                          <p:val>
                                            <p:str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strVal val="0"/>
                                          </p:val>
                                        </p:tav>
                                        <p:tav tm="100000">
                                          <p:val>
                                            <p:strVal val="#ppt_w"/>
                                          </p:val>
                                        </p:tav>
                                      </p:tavLst>
                                    </p:anim>
                                    <p:anim calcmode="lin" valueType="num">
                                      <p:cBhvr>
                                        <p:cTn id="23" dur="750" fill="hold"/>
                                        <p:tgtEl>
                                          <p:spTgt spid="7"/>
                                        </p:tgtEl>
                                        <p:attrNameLst>
                                          <p:attrName>ppt_h</p:attrName>
                                        </p:attrNameLst>
                                      </p:cBhvr>
                                      <p:tavLst>
                                        <p:tav tm="0">
                                          <p:val>
                                            <p:strVal val="0"/>
                                          </p:val>
                                        </p:tav>
                                        <p:tav tm="100000">
                                          <p:val>
                                            <p:strVal val="#ppt_h"/>
                                          </p:val>
                                        </p:tav>
                                      </p:tavLst>
                                    </p:anim>
                                    <p:anim calcmode="lin" valueType="num">
                                      <p:cBhvr>
                                        <p:cTn id="24" dur="750" fill="hold"/>
                                        <p:tgtEl>
                                          <p:spTgt spid="7"/>
                                        </p:tgtEl>
                                        <p:attrNameLst>
                                          <p:attrName>ppt_x</p:attrName>
                                        </p:attrNameLst>
                                      </p:cBhvr>
                                      <p:tavLst>
                                        <p:tav tm="0" fmla="#ppt_x+(cos(-2*pi*(1-$))*-#ppt_x-sin(-2*pi*(1-$))*(1-#ppt_y))*(1-$)">
                                          <p:val>
                                            <p:strVal val="0"/>
                                          </p:val>
                                        </p:tav>
                                        <p:tav tm="100000">
                                          <p:val>
                                            <p:strVal val="1"/>
                                          </p:val>
                                        </p:tav>
                                      </p:tavLst>
                                    </p:anim>
                                    <p:anim calcmode="lin" valueType="num">
                                      <p:cBhvr>
                                        <p:cTn id="25" dur="750" fill="hold"/>
                                        <p:tgtEl>
                                          <p:spTgt spid="7"/>
                                        </p:tgtEl>
                                        <p:attrNameLst>
                                          <p:attrName>ppt_y</p:attrName>
                                        </p:attrNameLst>
                                      </p:cBhvr>
                                      <p:tavLst>
                                        <p:tav tm="0" fmla="#ppt_y+(sin(-2*pi*(1-$))*-#ppt_x+cos(-2*pi*(1-$))*(1-#ppt_y))*(1-$)">
                                          <p:val>
                                            <p:strVal val="0"/>
                                          </p:val>
                                        </p:tav>
                                        <p:tav tm="100000">
                                          <p:val>
                                            <p:str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750" fill="hold"/>
                                        <p:tgtEl>
                                          <p:spTgt spid="10"/>
                                        </p:tgtEl>
                                        <p:attrNameLst>
                                          <p:attrName>ppt_w</p:attrName>
                                        </p:attrNameLst>
                                      </p:cBhvr>
                                      <p:tavLst>
                                        <p:tav tm="0">
                                          <p:val>
                                            <p:strVal val="0"/>
                                          </p:val>
                                        </p:tav>
                                        <p:tav tm="100000">
                                          <p:val>
                                            <p:strVal val="#ppt_w"/>
                                          </p:val>
                                        </p:tav>
                                      </p:tavLst>
                                    </p:anim>
                                    <p:anim calcmode="lin" valueType="num">
                                      <p:cBhvr>
                                        <p:cTn id="29" dur="750" fill="hold"/>
                                        <p:tgtEl>
                                          <p:spTgt spid="10"/>
                                        </p:tgtEl>
                                        <p:attrNameLst>
                                          <p:attrName>ppt_h</p:attrName>
                                        </p:attrNameLst>
                                      </p:cBhvr>
                                      <p:tavLst>
                                        <p:tav tm="0">
                                          <p:val>
                                            <p:strVal val="0"/>
                                          </p:val>
                                        </p:tav>
                                        <p:tav tm="100000">
                                          <p:val>
                                            <p:strVal val="#ppt_h"/>
                                          </p:val>
                                        </p:tav>
                                      </p:tavLst>
                                    </p:anim>
                                    <p:anim calcmode="lin" valueType="num">
                                      <p:cBhvr>
                                        <p:cTn id="30" dur="750" fill="hold"/>
                                        <p:tgtEl>
                                          <p:spTgt spid="10"/>
                                        </p:tgtEl>
                                        <p:attrNameLst>
                                          <p:attrName>ppt_x</p:attrName>
                                        </p:attrNameLst>
                                      </p:cBhvr>
                                      <p:tavLst>
                                        <p:tav tm="0" fmla="#ppt_x+(cos(-2*pi*(1-$))*-#ppt_x-sin(-2*pi*(1-$))*(1-#ppt_y))*(1-$)">
                                          <p:val>
                                            <p:strVal val="0"/>
                                          </p:val>
                                        </p:tav>
                                        <p:tav tm="100000">
                                          <p:val>
                                            <p:strVal val="1"/>
                                          </p:val>
                                        </p:tav>
                                      </p:tavLst>
                                    </p:anim>
                                    <p:anim calcmode="lin" valueType="num">
                                      <p:cBhvr>
                                        <p:cTn id="31" dur="750" fill="hold"/>
                                        <p:tgtEl>
                                          <p:spTgt spid="10"/>
                                        </p:tgtEl>
                                        <p:attrNameLst>
                                          <p:attrName>ppt_y</p:attrName>
                                        </p:attrNameLst>
                                      </p:cBhvr>
                                      <p:tavLst>
                                        <p:tav tm="0" fmla="#ppt_y+(sin(-2*pi*(1-$))*-#ppt_x+cos(-2*pi*(1-$))*(1-#ppt_y))*(1-$)">
                                          <p:val>
                                            <p:strVal val="0"/>
                                          </p:val>
                                        </p:tav>
                                        <p:tav tm="100000">
                                          <p:val>
                                            <p:str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
                                        </p:tgtEl>
                                        <p:attrNameLst>
                                          <p:attrName>style.visibility</p:attrName>
                                        </p:attrNameLst>
                                      </p:cBhvr>
                                      <p:to>
                                        <p:strVal val="visible"/>
                                      </p:to>
                                    </p:set>
                                    <p:anim calcmode="lin" valueType="num">
                                      <p:cBhvr>
                                        <p:cTn id="34" dur="750" fill="hold"/>
                                        <p:tgtEl>
                                          <p:spTgt spid="13"/>
                                        </p:tgtEl>
                                        <p:attrNameLst>
                                          <p:attrName>ppt_w</p:attrName>
                                        </p:attrNameLst>
                                      </p:cBhvr>
                                      <p:tavLst>
                                        <p:tav tm="0">
                                          <p:val>
                                            <p:strVal val="0"/>
                                          </p:val>
                                        </p:tav>
                                        <p:tav tm="100000">
                                          <p:val>
                                            <p:strVal val="#ppt_w"/>
                                          </p:val>
                                        </p:tav>
                                      </p:tavLst>
                                    </p:anim>
                                    <p:anim calcmode="lin" valueType="num">
                                      <p:cBhvr>
                                        <p:cTn id="35" dur="750" fill="hold"/>
                                        <p:tgtEl>
                                          <p:spTgt spid="13"/>
                                        </p:tgtEl>
                                        <p:attrNameLst>
                                          <p:attrName>ppt_h</p:attrName>
                                        </p:attrNameLst>
                                      </p:cBhvr>
                                      <p:tavLst>
                                        <p:tav tm="0">
                                          <p:val>
                                            <p:strVal val="0"/>
                                          </p:val>
                                        </p:tav>
                                        <p:tav tm="100000">
                                          <p:val>
                                            <p:strVal val="#ppt_h"/>
                                          </p:val>
                                        </p:tav>
                                      </p:tavLst>
                                    </p:anim>
                                    <p:anim calcmode="lin" valueType="num">
                                      <p:cBhvr>
                                        <p:cTn id="36" dur="750" fill="hold"/>
                                        <p:tgtEl>
                                          <p:spTgt spid="13"/>
                                        </p:tgtEl>
                                        <p:attrNameLst>
                                          <p:attrName>ppt_x</p:attrName>
                                        </p:attrNameLst>
                                      </p:cBhvr>
                                      <p:tavLst>
                                        <p:tav tm="0" fmla="#ppt_x+(cos(-2*pi*(1-$))*-#ppt_x-sin(-2*pi*(1-$))*(1-#ppt_y))*(1-$)">
                                          <p:val>
                                            <p:strVal val="0"/>
                                          </p:val>
                                        </p:tav>
                                        <p:tav tm="100000">
                                          <p:val>
                                            <p:strVal val="1"/>
                                          </p:val>
                                        </p:tav>
                                      </p:tavLst>
                                    </p:anim>
                                    <p:anim calcmode="lin" valueType="num">
                                      <p:cBhvr>
                                        <p:cTn id="37" dur="750" fill="hold"/>
                                        <p:tgtEl>
                                          <p:spTgt spid="13"/>
                                        </p:tgtEl>
                                        <p:attrNameLst>
                                          <p:attrName>ppt_y</p:attrName>
                                        </p:attrNameLst>
                                      </p:cBhvr>
                                      <p:tavLst>
                                        <p:tav tm="0" fmla="#ppt_y+(sin(-2*pi*(1-$))*-#ppt_x+cos(-2*pi*(1-$))*(1-#ppt_y))*(1-$)">
                                          <p:val>
                                            <p:strVal val="0"/>
                                          </p:val>
                                        </p:tav>
                                        <p:tav tm="100000">
                                          <p:val>
                                            <p:strVal val="1"/>
                                          </p:val>
                                        </p:tav>
                                      </p:tavLst>
                                    </p:anim>
                                  </p:childTnLst>
                                </p:cTn>
                              </p:par>
                              <p:par>
                                <p:cTn id="38" presetID="15" presetClass="entr" presetSubtype="0" fill="hold" nodeType="withEffect">
                                  <p:stCondLst>
                                    <p:cond delay="10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strVal val="0"/>
                                          </p:val>
                                        </p:tav>
                                        <p:tav tm="100000">
                                          <p:val>
                                            <p:strVal val="#ppt_w"/>
                                          </p:val>
                                        </p:tav>
                                      </p:tavLst>
                                    </p:anim>
                                    <p:anim calcmode="lin" valueType="num">
                                      <p:cBhvr>
                                        <p:cTn id="41" dur="750" fill="hold"/>
                                        <p:tgtEl>
                                          <p:spTgt spid="16"/>
                                        </p:tgtEl>
                                        <p:attrNameLst>
                                          <p:attrName>ppt_h</p:attrName>
                                        </p:attrNameLst>
                                      </p:cBhvr>
                                      <p:tavLst>
                                        <p:tav tm="0">
                                          <p:val>
                                            <p:strVal val="0"/>
                                          </p:val>
                                        </p:tav>
                                        <p:tav tm="100000">
                                          <p:val>
                                            <p:strVal val="#ppt_h"/>
                                          </p:val>
                                        </p:tav>
                                      </p:tavLst>
                                    </p:anim>
                                    <p:anim calcmode="lin" valueType="num">
                                      <p:cBhvr>
                                        <p:cTn id="42" dur="750" fill="hold"/>
                                        <p:tgtEl>
                                          <p:spTgt spid="16"/>
                                        </p:tgtEl>
                                        <p:attrNameLst>
                                          <p:attrName>ppt_x</p:attrName>
                                        </p:attrNameLst>
                                      </p:cBhvr>
                                      <p:tavLst>
                                        <p:tav tm="0" fmla="#ppt_x+(cos(-2*pi*(1-$))*-#ppt_x-sin(-2*pi*(1-$))*(1-#ppt_y))*(1-$)">
                                          <p:val>
                                            <p:strVal val="0"/>
                                          </p:val>
                                        </p:tav>
                                        <p:tav tm="100000">
                                          <p:val>
                                            <p:strVal val="1"/>
                                          </p:val>
                                        </p:tav>
                                      </p:tavLst>
                                    </p:anim>
                                    <p:anim calcmode="lin" valueType="num">
                                      <p:cBhvr>
                                        <p:cTn id="43" dur="750" fill="hold"/>
                                        <p:tgtEl>
                                          <p:spTgt spid="16"/>
                                        </p:tgtEl>
                                        <p:attrNameLst>
                                          <p:attrName>ppt_y</p:attrName>
                                        </p:attrNameLst>
                                      </p:cBhvr>
                                      <p:tavLst>
                                        <p:tav tm="0" fmla="#ppt_y+(sin(-2*pi*(1-$))*-#ppt_x+cos(-2*pi*(1-$))*(1-#ppt_y))*(1-$)">
                                          <p:val>
                                            <p:strVal val="0"/>
                                          </p:val>
                                        </p:tav>
                                        <p:tav tm="100000">
                                          <p:val>
                                            <p:strVal val="1"/>
                                          </p:val>
                                        </p:tav>
                                      </p:tavLst>
                                    </p:anim>
                                  </p:childTnLst>
                                </p:cTn>
                              </p:par>
                            </p:childTnLst>
                          </p:cTn>
                        </p:par>
                        <p:par>
                          <p:cTn id="44" fill="hold">
                            <p:stCondLst>
                              <p:cond delay="325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xtBox 81"/>
          <p:cNvSpPr txBox="1"/>
          <p:nvPr/>
        </p:nvSpPr>
        <p:spPr>
          <a:xfrm>
            <a:off x="2317162" y="1664802"/>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密集出拳</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老虎苍蝇一起打。</a:t>
            </a:r>
            <a:endParaRPr lang="en-US" sz="3100" b="1" i="0" u="none" strike="noStrike" kern="0" cap="all" spc="0" baseline="0">
              <a:solidFill>
                <a:srgbClr val="000000"/>
              </a:solidFill>
              <a:uFillTx/>
              <a:latin typeface="微软雅黑" pitchFamily="34"/>
              <a:ea typeface="微软雅黑" pitchFamily="34"/>
            </a:endParaRPr>
          </a:p>
        </p:txBody>
      </p:sp>
      <p:grpSp>
        <p:nvGrpSpPr>
          <p:cNvPr id="3" name="组合 82"/>
          <p:cNvGrpSpPr/>
          <p:nvPr/>
        </p:nvGrpSpPr>
        <p:grpSpPr>
          <a:xfrm>
            <a:off x="1089022" y="1389065"/>
            <a:ext cx="1177920" cy="1065211"/>
            <a:chOff x="1089022" y="1389065"/>
            <a:chExt cx="1177920" cy="1065211"/>
          </a:xfrm>
        </p:grpSpPr>
        <p:grpSp>
          <p:nvGrpSpPr>
            <p:cNvPr id="4" name="组合 71"/>
            <p:cNvGrpSpPr/>
            <p:nvPr/>
          </p:nvGrpSpPr>
          <p:grpSpPr>
            <a:xfrm>
              <a:off x="1089022" y="1389065"/>
              <a:ext cx="1177920" cy="1065211"/>
              <a:chOff x="1089022" y="1389065"/>
              <a:chExt cx="1177920" cy="1065211"/>
            </a:xfrm>
          </p:grpSpPr>
          <p:grpSp>
            <p:nvGrpSpPr>
              <p:cNvPr id="5" name="组合 72"/>
              <p:cNvGrpSpPr/>
              <p:nvPr/>
            </p:nvGrpSpPr>
            <p:grpSpPr>
              <a:xfrm>
                <a:off x="1089022" y="1389065"/>
                <a:ext cx="1177920" cy="1065211"/>
                <a:chOff x="1089022" y="1389065"/>
                <a:chExt cx="1177920" cy="1065211"/>
              </a:xfrm>
            </p:grpSpPr>
            <p:grpSp>
              <p:nvGrpSpPr>
                <p:cNvPr id="6" name="组合 84"/>
                <p:cNvGrpSpPr/>
                <p:nvPr/>
              </p:nvGrpSpPr>
              <p:grpSpPr>
                <a:xfrm>
                  <a:off x="1089022" y="1389065"/>
                  <a:ext cx="1177920" cy="1065211"/>
                  <a:chOff x="1089022" y="1389065"/>
                  <a:chExt cx="1177920" cy="1065211"/>
                </a:xfrm>
              </p:grpSpPr>
              <p:pic>
                <p:nvPicPr>
                  <p:cNvPr id="7" name="Picture 17" descr="circuler_1"/>
                  <p:cNvPicPr>
                    <a:picLocks noChangeAspect="1"/>
                  </p:cNvPicPr>
                  <p:nvPr/>
                </p:nvPicPr>
                <p:blipFill>
                  <a:blip r:embed="rId3" cstate="print"/>
                  <a:srcRect/>
                  <a:stretch>
                    <a:fillRect/>
                  </a:stretch>
                </p:blipFill>
                <p:spPr>
                  <a:xfrm>
                    <a:off x="1089022" y="1389065"/>
                    <a:ext cx="1177920" cy="1062075"/>
                  </a:xfrm>
                  <a:prstGeom prst="rect">
                    <a:avLst/>
                  </a:prstGeom>
                  <a:noFill/>
                  <a:ln>
                    <a:noFill/>
                  </a:ln>
                </p:spPr>
              </p:pic>
              <p:sp>
                <p:nvSpPr>
                  <p:cNvPr id="8" name="Oval 18"/>
                  <p:cNvSpPr/>
                  <p:nvPr/>
                </p:nvSpPr>
                <p:spPr>
                  <a:xfrm>
                    <a:off x="1089022" y="1389065"/>
                    <a:ext cx="1177920" cy="106521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12814" y="1407773"/>
                  <a:ext cx="930356" cy="376330"/>
                </a:xfrm>
                <a:prstGeom prst="rect">
                  <a:avLst/>
                </a:prstGeom>
                <a:noFill/>
                <a:ln>
                  <a:noFill/>
                </a:ln>
              </p:spPr>
            </p:pic>
          </p:grpSp>
          <p:grpSp>
            <p:nvGrpSpPr>
              <p:cNvPr id="10" name="Group 20"/>
              <p:cNvGrpSpPr/>
              <p:nvPr/>
            </p:nvGrpSpPr>
            <p:grpSpPr>
              <a:xfrm>
                <a:off x="1169855" y="2219287"/>
                <a:ext cx="1014436" cy="192991"/>
                <a:chOff x="1169855" y="2219287"/>
                <a:chExt cx="1014436" cy="192991"/>
              </a:xfrm>
            </p:grpSpPr>
            <p:grpSp>
              <p:nvGrpSpPr>
                <p:cNvPr id="11" name="Group 21"/>
                <p:cNvGrpSpPr/>
                <p:nvPr/>
              </p:nvGrpSpPr>
              <p:grpSpPr>
                <a:xfrm>
                  <a:off x="1349481" y="2219287"/>
                  <a:ext cx="834810" cy="190266"/>
                  <a:chOff x="1349481" y="2219287"/>
                  <a:chExt cx="834810" cy="190266"/>
                </a:xfrm>
              </p:grpSpPr>
              <p:sp>
                <p:nvSpPr>
                  <p:cNvPr id="12" name="AutoShape 22"/>
                  <p:cNvSpPr/>
                  <p:nvPr/>
                </p:nvSpPr>
                <p:spPr>
                  <a:xfrm rot="3965716" flipH="1" flipV="1">
                    <a:off x="1810196" y="1980780"/>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15282" y="2018406"/>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57399" y="2027221"/>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587988" y="2035459"/>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169855" y="2241036"/>
                  <a:ext cx="838779" cy="171242"/>
                  <a:chOff x="1169855" y="2241036"/>
                  <a:chExt cx="838779" cy="171242"/>
                </a:xfrm>
              </p:grpSpPr>
              <p:sp>
                <p:nvSpPr>
                  <p:cNvPr id="17" name="AutoShape 27"/>
                  <p:cNvSpPr/>
                  <p:nvPr/>
                </p:nvSpPr>
                <p:spPr>
                  <a:xfrm rot="5319260" flipH="1" flipV="1">
                    <a:off x="1634174" y="2037818"/>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32091" y="2036153"/>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475261" y="2022006"/>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07997" y="2002894"/>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293811" y="1539877"/>
              <a:ext cx="722311" cy="649288"/>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对角圆角矩形 103"/>
          <p:cNvSpPr/>
          <p:nvPr/>
        </p:nvSpPr>
        <p:spPr>
          <a:xfrm>
            <a:off x="409578" y="2673348"/>
            <a:ext cx="11304590" cy="374332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FFFF"/>
              </a:gs>
              <a:gs pos="100000">
                <a:srgbClr val="D9D9D9"/>
              </a:gs>
            </a:gsLst>
            <a:lin ang="5400000"/>
          </a:grad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TextBox 99"/>
          <p:cNvSpPr txBox="1"/>
          <p:nvPr/>
        </p:nvSpPr>
        <p:spPr>
          <a:xfrm>
            <a:off x="5810253" y="2744791"/>
            <a:ext cx="5903915" cy="369411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0000"/>
                </a:solidFill>
                <a:uFillTx/>
                <a:latin typeface="微软雅黑" pitchFamily="34"/>
                <a:ea typeface="微软雅黑" pitchFamily="34"/>
              </a:rPr>
              <a:t>       </a:t>
            </a:r>
            <a:r>
              <a:rPr lang="zh-CN" sz="2000" b="1" i="0" u="none" strike="noStrike" kern="1200" cap="none" spc="0" baseline="0">
                <a:solidFill>
                  <a:srgbClr val="FF0000"/>
                </a:solidFill>
                <a:uFillTx/>
                <a:latin typeface="微软雅黑" pitchFamily="34"/>
                <a:ea typeface="微软雅黑" pitchFamily="34"/>
              </a:rPr>
              <a:t>十八大以来，中央领导班子成员多次在重要场合谈及反腐败工作，特别是称为救火队长的王岐山在就任中纪委书记后，有一个“急则治标缓则治本”的观点，集中体现于“当前要以治标为主，为治本赢得时间。”他的用意很清楚，即从治标入手，形成反腐败的高压态势，治标只是一个权宜之计。关键是后半句“为治本赢得时间”。这揭示了治本才是目的和方向。一切战术上的治标，都是为战略上的治本来赢得时间。</a:t>
            </a:r>
            <a:endParaRPr lang="en-US" sz="2000" b="1" i="0" u="none" strike="noStrike" kern="1200" cap="none" spc="0" baseline="0">
              <a:solidFill>
                <a:srgbClr val="FF0000"/>
              </a:solidFill>
              <a:uFillTx/>
              <a:latin typeface="微软雅黑" pitchFamily="34"/>
              <a:ea typeface="微软雅黑" pitchFamily="34"/>
            </a:endParaRPr>
          </a:p>
        </p:txBody>
      </p:sp>
      <p:pic>
        <p:nvPicPr>
          <p:cNvPr id="24" name="Picture 2" descr="F:\廉政ppt资料\图片\王岐山2.jpg"/>
          <p:cNvPicPr>
            <a:picLocks noChangeAspect="1"/>
          </p:cNvPicPr>
          <p:nvPr/>
        </p:nvPicPr>
        <p:blipFill>
          <a:blip r:embed="rId7" cstate="print"/>
          <a:srcRect/>
          <a:stretch>
            <a:fillRect/>
          </a:stretch>
        </p:blipFill>
        <p:spPr>
          <a:xfrm>
            <a:off x="660397" y="2960690"/>
            <a:ext cx="5003797" cy="313214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anim calcmode="lin" valueType="num">
                                      <p:cBhvr>
                                        <p:cTn id="21" dur="750" fill="hold"/>
                                        <p:tgtEl>
                                          <p:spTgt spid="23"/>
                                        </p:tgtEl>
                                        <p:attrNameLst>
                                          <p:attrName>ppt_x</p:attrName>
                                        </p:attrNameLst>
                                      </p:cBhvr>
                                      <p:tavLst>
                                        <p:tav tm="0">
                                          <p:val>
                                            <p:strVal val="#ppt_x"/>
                                          </p:val>
                                        </p:tav>
                                        <p:tav tm="100000">
                                          <p:val>
                                            <p:strVal val="#ppt_x"/>
                                          </p:val>
                                        </p:tav>
                                      </p:tavLst>
                                    </p:anim>
                                    <p:anim calcmode="lin" valueType="num">
                                      <p:cBhvr>
                                        <p:cTn id="22" dur="75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2" presetClass="entr" presetSubtype="2"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extBox 81"/>
          <p:cNvSpPr txBox="1"/>
          <p:nvPr/>
        </p:nvSpPr>
        <p:spPr>
          <a:xfrm>
            <a:off x="2353171" y="1448775"/>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密集出拳</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老虎苍蝇一起打。</a:t>
            </a:r>
            <a:endParaRPr lang="en-US" sz="3100" b="1" i="0" u="none" strike="noStrike" kern="0" cap="all" spc="0" baseline="0">
              <a:solidFill>
                <a:srgbClr val="000000"/>
              </a:solidFill>
              <a:uFillTx/>
              <a:latin typeface="微软雅黑" pitchFamily="34"/>
              <a:ea typeface="微软雅黑" pitchFamily="34"/>
            </a:endParaRPr>
          </a:p>
        </p:txBody>
      </p:sp>
      <p:grpSp>
        <p:nvGrpSpPr>
          <p:cNvPr id="3" name="组合 82"/>
          <p:cNvGrpSpPr/>
          <p:nvPr/>
        </p:nvGrpSpPr>
        <p:grpSpPr>
          <a:xfrm>
            <a:off x="1125534" y="1173166"/>
            <a:ext cx="1177920" cy="1065211"/>
            <a:chOff x="1125534" y="1173166"/>
            <a:chExt cx="1177920" cy="1065211"/>
          </a:xfrm>
        </p:grpSpPr>
        <p:grpSp>
          <p:nvGrpSpPr>
            <p:cNvPr id="4" name="组合 71"/>
            <p:cNvGrpSpPr/>
            <p:nvPr/>
          </p:nvGrpSpPr>
          <p:grpSpPr>
            <a:xfrm>
              <a:off x="1125534" y="1173166"/>
              <a:ext cx="1177920" cy="1065211"/>
              <a:chOff x="1125534" y="1173166"/>
              <a:chExt cx="1177920" cy="1065211"/>
            </a:xfrm>
          </p:grpSpPr>
          <p:grpSp>
            <p:nvGrpSpPr>
              <p:cNvPr id="5" name="组合 72"/>
              <p:cNvGrpSpPr/>
              <p:nvPr/>
            </p:nvGrpSpPr>
            <p:grpSpPr>
              <a:xfrm>
                <a:off x="1125534" y="1173166"/>
                <a:ext cx="1177920" cy="1065211"/>
                <a:chOff x="1125534" y="1173166"/>
                <a:chExt cx="1177920" cy="1065211"/>
              </a:xfrm>
            </p:grpSpPr>
            <p:grpSp>
              <p:nvGrpSpPr>
                <p:cNvPr id="6" name="组合 84"/>
                <p:cNvGrpSpPr/>
                <p:nvPr/>
              </p:nvGrpSpPr>
              <p:grpSpPr>
                <a:xfrm>
                  <a:off x="1125534" y="1173166"/>
                  <a:ext cx="1177920" cy="1065211"/>
                  <a:chOff x="1125534" y="1173166"/>
                  <a:chExt cx="1177920" cy="1065211"/>
                </a:xfrm>
              </p:grpSpPr>
              <p:pic>
                <p:nvPicPr>
                  <p:cNvPr id="7" name="Picture 17" descr="circuler_1"/>
                  <p:cNvPicPr>
                    <a:picLocks noChangeAspect="1"/>
                  </p:cNvPicPr>
                  <p:nvPr/>
                </p:nvPicPr>
                <p:blipFill>
                  <a:blip r:embed="rId3" cstate="print"/>
                  <a:srcRect/>
                  <a:stretch>
                    <a:fillRect/>
                  </a:stretch>
                </p:blipFill>
                <p:spPr>
                  <a:xfrm>
                    <a:off x="1125534" y="1173166"/>
                    <a:ext cx="1177920" cy="1062075"/>
                  </a:xfrm>
                  <a:prstGeom prst="rect">
                    <a:avLst/>
                  </a:prstGeom>
                  <a:noFill/>
                  <a:ln>
                    <a:noFill/>
                  </a:ln>
                </p:spPr>
              </p:pic>
              <p:sp>
                <p:nvSpPr>
                  <p:cNvPr id="8" name="Oval 18"/>
                  <p:cNvSpPr/>
                  <p:nvPr/>
                </p:nvSpPr>
                <p:spPr>
                  <a:xfrm>
                    <a:off x="1125534" y="1173166"/>
                    <a:ext cx="1177920" cy="106521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49326" y="1191874"/>
                  <a:ext cx="930356" cy="376330"/>
                </a:xfrm>
                <a:prstGeom prst="rect">
                  <a:avLst/>
                </a:prstGeom>
                <a:noFill/>
                <a:ln>
                  <a:noFill/>
                </a:ln>
              </p:spPr>
            </p:pic>
          </p:grpSp>
          <p:grpSp>
            <p:nvGrpSpPr>
              <p:cNvPr id="10" name="Group 20"/>
              <p:cNvGrpSpPr/>
              <p:nvPr/>
            </p:nvGrpSpPr>
            <p:grpSpPr>
              <a:xfrm>
                <a:off x="1206367" y="2003389"/>
                <a:ext cx="1014436" cy="192990"/>
                <a:chOff x="1206367" y="2003389"/>
                <a:chExt cx="1014436" cy="192990"/>
              </a:xfrm>
            </p:grpSpPr>
            <p:grpSp>
              <p:nvGrpSpPr>
                <p:cNvPr id="11" name="Group 21"/>
                <p:cNvGrpSpPr/>
                <p:nvPr/>
              </p:nvGrpSpPr>
              <p:grpSpPr>
                <a:xfrm>
                  <a:off x="1385993" y="2003389"/>
                  <a:ext cx="834810" cy="190265"/>
                  <a:chOff x="1385993" y="2003389"/>
                  <a:chExt cx="834810" cy="190265"/>
                </a:xfrm>
              </p:grpSpPr>
              <p:sp>
                <p:nvSpPr>
                  <p:cNvPr id="12" name="AutoShape 22"/>
                  <p:cNvSpPr/>
                  <p:nvPr/>
                </p:nvSpPr>
                <p:spPr>
                  <a:xfrm rot="3965716" flipH="1" flipV="1">
                    <a:off x="1846708" y="176488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51793" y="1802507"/>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93911" y="181132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624500" y="1819560"/>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206367" y="2025137"/>
                  <a:ext cx="838788" cy="171242"/>
                  <a:chOff x="1206367" y="2025137"/>
                  <a:chExt cx="838788" cy="171242"/>
                </a:xfrm>
              </p:grpSpPr>
              <p:sp>
                <p:nvSpPr>
                  <p:cNvPr id="17" name="AutoShape 27"/>
                  <p:cNvSpPr/>
                  <p:nvPr/>
                </p:nvSpPr>
                <p:spPr>
                  <a:xfrm rot="5319260" flipH="1" flipV="1">
                    <a:off x="1670695" y="1821919"/>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68603" y="1820254"/>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511773" y="1806107"/>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44509" y="1786995"/>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330323" y="1323978"/>
              <a:ext cx="722311" cy="649288"/>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矩形 21"/>
          <p:cNvSpPr/>
          <p:nvPr/>
        </p:nvSpPr>
        <p:spPr>
          <a:xfrm>
            <a:off x="1030291" y="2290764"/>
            <a:ext cx="4335463" cy="1066803"/>
          </a:xfrm>
          <a:prstGeom prst="rect">
            <a:avLst/>
          </a:prstGeom>
          <a:solidFill>
            <a:srgbClr val="FF33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3" name="矩形 22"/>
          <p:cNvSpPr/>
          <p:nvPr/>
        </p:nvSpPr>
        <p:spPr>
          <a:xfrm>
            <a:off x="5476862" y="2291221"/>
            <a:ext cx="5697288" cy="4318071"/>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4" name="Title 1"/>
          <p:cNvSpPr txBox="1"/>
          <p:nvPr/>
        </p:nvSpPr>
        <p:spPr>
          <a:xfrm>
            <a:off x="1236661" y="2384426"/>
            <a:ext cx="4332290" cy="744541"/>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50000"/>
              </a:lnSpc>
              <a:spcBef>
                <a:spcPts val="80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FF"/>
                </a:solidFill>
                <a:uFillTx/>
                <a:latin typeface="微软雅黑" pitchFamily="34"/>
                <a:ea typeface="微软雅黑" pitchFamily="34"/>
              </a:rPr>
              <a:t>组合拳一：查办</a:t>
            </a:r>
            <a:endParaRPr lang="en-US" sz="3200" b="1" i="0" u="none" strike="noStrike" kern="1200" cap="none" spc="0" baseline="0">
              <a:solidFill>
                <a:srgbClr val="FFFFFF"/>
              </a:solidFill>
              <a:uFillTx/>
              <a:latin typeface="微软雅黑" pitchFamily="34"/>
              <a:ea typeface="微软雅黑" pitchFamily="34"/>
            </a:endParaRPr>
          </a:p>
        </p:txBody>
      </p:sp>
      <p:sp>
        <p:nvSpPr>
          <p:cNvPr id="25" name="Title 1"/>
          <p:cNvSpPr txBox="1"/>
          <p:nvPr/>
        </p:nvSpPr>
        <p:spPr>
          <a:xfrm>
            <a:off x="5557842" y="2781303"/>
            <a:ext cx="5435595" cy="3452810"/>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3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微软雅黑" pitchFamily="34"/>
                <a:ea typeface="微软雅黑" pitchFamily="34"/>
              </a:rPr>
              <a:t>       </a:t>
            </a:r>
            <a:r>
              <a:rPr lang="zh-CN" sz="2400" b="1" i="0" u="none" strike="noStrike" kern="1200" cap="none" spc="0" baseline="0">
                <a:solidFill>
                  <a:srgbClr val="FFFFFF"/>
                </a:solidFill>
                <a:uFillTx/>
                <a:latin typeface="微软雅黑" pitchFamily="34"/>
                <a:ea typeface="微软雅黑" pitchFamily="34"/>
              </a:rPr>
              <a:t>十八大召开后不久，在全国掀起了老虎、苍蝇一起打的反腐风暴。据媒体报道，十八大召开后，上至四川省委副书记李春城、下至深圳</a:t>
            </a:r>
            <a:r>
              <a:rPr lang="en-US" sz="2400" b="1" i="0" u="none" strike="noStrike" kern="1200" cap="none" spc="0" baseline="0">
                <a:solidFill>
                  <a:srgbClr val="FFFFFF"/>
                </a:solidFill>
                <a:uFillTx/>
                <a:latin typeface="微软雅黑" pitchFamily="34"/>
                <a:ea typeface="微软雅黑" pitchFamily="34"/>
              </a:rPr>
              <a:t>20</a:t>
            </a:r>
            <a:r>
              <a:rPr lang="zh-CN" sz="2400" b="1" i="0" u="none" strike="noStrike" kern="1200" cap="none" spc="0" baseline="0">
                <a:solidFill>
                  <a:srgbClr val="FFFFFF"/>
                </a:solidFill>
                <a:uFillTx/>
                <a:latin typeface="微软雅黑" pitchFamily="34"/>
                <a:ea typeface="微软雅黑" pitchFamily="34"/>
              </a:rPr>
              <a:t>亿身家的村官周伟思，一批老虎、苍蝇先后落马，彰显了中央对以身试法者依法惩处的决心与态度。</a:t>
            </a:r>
            <a:endParaRPr lang="en-US" sz="2400" b="1" i="0" u="none" strike="noStrike" kern="1200" cap="none" spc="0" baseline="0">
              <a:solidFill>
                <a:srgbClr val="FFFFFF"/>
              </a:solidFill>
              <a:uFillTx/>
              <a:latin typeface="微软雅黑" pitchFamily="34"/>
              <a:ea typeface="微软雅黑" pitchFamily="34"/>
            </a:endParaRPr>
          </a:p>
        </p:txBody>
      </p:sp>
      <p:pic>
        <p:nvPicPr>
          <p:cNvPr id="26" name="Picture 2" descr="F:\廉政ppt资料\图片\老虎苍蝇一起打1.jpg"/>
          <p:cNvPicPr>
            <a:picLocks noChangeAspect="1"/>
          </p:cNvPicPr>
          <p:nvPr/>
        </p:nvPicPr>
        <p:blipFill>
          <a:blip r:embed="rId7" cstate="print"/>
          <a:srcRect/>
          <a:stretch>
            <a:fillRect/>
          </a:stretch>
        </p:blipFill>
        <p:spPr>
          <a:xfrm>
            <a:off x="1020763" y="3429000"/>
            <a:ext cx="4356101" cy="316865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ppt_x</p:attrName>
                                        </p:attrNameLst>
                                      </p:cBhvr>
                                      <p:tavLst>
                                        <p:tav tm="0">
                                          <p:val>
                                            <p:strVal val="1+#ppt_w/2"/>
                                          </p:val>
                                        </p:tav>
                                        <p:tav tm="100000">
                                          <p:val>
                                            <p:strVal val="#ppt_x"/>
                                          </p:val>
                                        </p:tav>
                                      </p:tavLst>
                                    </p:anim>
                                    <p:anim calcmode="lin" valueType="num">
                                      <p:cBhvr>
                                        <p:cTn id="17" dur="75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0"/>
                                          </p:val>
                                        </p:tav>
                                        <p:tav tm="100000">
                                          <p:val>
                                            <p:strVal val="#ppt_w"/>
                                          </p:val>
                                        </p:tav>
                                      </p:tavLst>
                                    </p:anim>
                                    <p:anim calcmode="lin" valueType="num">
                                      <p:cBhvr>
                                        <p:cTn id="22" dur="500" fill="hold"/>
                                        <p:tgtEl>
                                          <p:spTgt spid="24"/>
                                        </p:tgtEl>
                                        <p:attrNameLst>
                                          <p:attrName>ppt_h</p:attrName>
                                        </p:attrNameLst>
                                      </p:cBhvr>
                                      <p:tavLst>
                                        <p:tav tm="0">
                                          <p:val>
                                            <p:strVal val="0"/>
                                          </p:val>
                                        </p:tav>
                                        <p:tav tm="100000">
                                          <p:val>
                                            <p:strVal val="#ppt_h"/>
                                          </p:val>
                                        </p:tav>
                                      </p:tavLst>
                                    </p:anim>
                                    <p:animEffect transition="in" filter="fade">
                                      <p:cBhvr>
                                        <p:cTn id="23" dur="500"/>
                                        <p:tgtEl>
                                          <p:spTgt spid="24"/>
                                        </p:tgtEl>
                                      </p:cBhvr>
                                    </p:animEffect>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1+#ppt_w/2"/>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标题 1"/>
          <p:cNvSpPr txBox="1">
            <a:spLocks noGrp="1"/>
          </p:cNvSpPr>
          <p:nvPr>
            <p:ph type="title"/>
          </p:nvPr>
        </p:nvSpPr>
        <p:spPr>
          <a:xfrm>
            <a:off x="1597027" y="188915"/>
            <a:ext cx="4845048" cy="720720"/>
          </a:xfrm>
        </p:spPr>
        <p:txBody>
          <a:bodyPr/>
          <a:lstStyle/>
          <a:p>
            <a:pPr lvl="0"/>
            <a:r>
              <a:rPr lang="zh-CN">
                <a:solidFill>
                  <a:srgbClr val="FFFFFF"/>
                </a:solidFill>
                <a:latin typeface="微软雅黑" pitchFamily="34"/>
                <a:ea typeface="微软雅黑" pitchFamily="34"/>
              </a:rPr>
              <a:t>目录</a:t>
            </a:r>
            <a:r>
              <a:rPr lang="en-US">
                <a:solidFill>
                  <a:srgbClr val="FFFFFF"/>
                </a:solidFill>
                <a:latin typeface="微软雅黑" pitchFamily="34"/>
                <a:ea typeface="微软雅黑" pitchFamily="34"/>
              </a:rPr>
              <a:t> CONTENTS</a:t>
            </a:r>
          </a:p>
        </p:txBody>
      </p:sp>
      <p:grpSp>
        <p:nvGrpSpPr>
          <p:cNvPr id="3" name="组合 13"/>
          <p:cNvGrpSpPr/>
          <p:nvPr/>
        </p:nvGrpSpPr>
        <p:grpSpPr>
          <a:xfrm>
            <a:off x="2460622" y="2000250"/>
            <a:ext cx="7832732" cy="622304"/>
            <a:chOff x="2460622" y="2000250"/>
            <a:chExt cx="7832732" cy="622304"/>
          </a:xfrm>
        </p:grpSpPr>
        <p:pic>
          <p:nvPicPr>
            <p:cNvPr id="4" name="图片 14" descr="方法14.png"/>
            <p:cNvPicPr>
              <a:picLocks noChangeAspect="1"/>
            </p:cNvPicPr>
            <p:nvPr/>
          </p:nvPicPr>
          <p:blipFill>
            <a:blip r:embed="rId3" cstate="print"/>
            <a:srcRect l="31042" t="30672" r="56458" b="29286"/>
            <a:stretch>
              <a:fillRect/>
            </a:stretch>
          </p:blipFill>
          <p:spPr>
            <a:xfrm>
              <a:off x="2460622" y="2012951"/>
              <a:ext cx="717282" cy="596902"/>
            </a:xfrm>
            <a:prstGeom prst="rect">
              <a:avLst/>
            </a:prstGeom>
            <a:noFill/>
            <a:ln>
              <a:noFill/>
            </a:ln>
          </p:spPr>
        </p:pic>
        <p:pic>
          <p:nvPicPr>
            <p:cNvPr id="5" name="图片 15" descr="方法14.png"/>
            <p:cNvPicPr>
              <a:picLocks noChangeAspect="1"/>
            </p:cNvPicPr>
            <p:nvPr/>
          </p:nvPicPr>
          <p:blipFill>
            <a:blip r:embed="rId3" cstate="print"/>
            <a:srcRect l="40208" t="30672" r="39479" b="29286"/>
            <a:stretch>
              <a:fillRect/>
            </a:stretch>
          </p:blipFill>
          <p:spPr>
            <a:xfrm>
              <a:off x="2977066" y="2012951"/>
              <a:ext cx="6369472" cy="596902"/>
            </a:xfrm>
            <a:prstGeom prst="rect">
              <a:avLst/>
            </a:prstGeom>
            <a:noFill/>
            <a:ln>
              <a:noFill/>
            </a:ln>
          </p:spPr>
        </p:pic>
        <p:pic>
          <p:nvPicPr>
            <p:cNvPr id="6" name="图片 16" descr="方法14.png"/>
            <p:cNvPicPr>
              <a:picLocks noChangeAspect="1"/>
            </p:cNvPicPr>
            <p:nvPr/>
          </p:nvPicPr>
          <p:blipFill>
            <a:blip r:embed="rId3" cstate="print"/>
            <a:srcRect l="70612" t="29820" r="9084" b="28435"/>
            <a:stretch>
              <a:fillRect/>
            </a:stretch>
          </p:blipFill>
          <p:spPr>
            <a:xfrm>
              <a:off x="8858789" y="2000250"/>
              <a:ext cx="1434565" cy="622304"/>
            </a:xfrm>
            <a:prstGeom prst="rect">
              <a:avLst/>
            </a:prstGeom>
            <a:noFill/>
            <a:ln>
              <a:noFill/>
            </a:ln>
          </p:spPr>
        </p:pic>
      </p:grpSp>
      <p:pic>
        <p:nvPicPr>
          <p:cNvPr id="7" name="图片 17" descr="方法14.png"/>
          <p:cNvPicPr>
            <a:picLocks noChangeAspect="1"/>
          </p:cNvPicPr>
          <p:nvPr/>
        </p:nvPicPr>
        <p:blipFill>
          <a:blip r:embed="rId4" cstate="print"/>
          <a:srcRect l="7813" t="14046" r="75000" b="17998"/>
          <a:stretch>
            <a:fillRect/>
          </a:stretch>
        </p:blipFill>
        <p:spPr>
          <a:xfrm>
            <a:off x="2006595" y="1987548"/>
            <a:ext cx="682627" cy="652460"/>
          </a:xfrm>
          <a:prstGeom prst="rect">
            <a:avLst/>
          </a:prstGeom>
          <a:noFill/>
          <a:ln>
            <a:noFill/>
          </a:ln>
        </p:spPr>
      </p:pic>
      <p:sp>
        <p:nvSpPr>
          <p:cNvPr id="8" name="TextBox 33"/>
          <p:cNvSpPr txBox="1"/>
          <p:nvPr/>
        </p:nvSpPr>
        <p:spPr>
          <a:xfrm>
            <a:off x="2660647" y="2122486"/>
            <a:ext cx="6589715" cy="400050"/>
          </a:xfrm>
          <a:prstGeom prst="rect">
            <a:avLst/>
          </a:prstGeom>
          <a:noFill/>
          <a:ln>
            <a:noFill/>
          </a:ln>
        </p:spPr>
        <p:txBody>
          <a:bodyPr vert="horz" wrap="square" lIns="91440" tIns="45720" rIns="91440" bIns="45720" anchor="t" anchorCtr="0" compatLnSpc="1">
            <a:spAutoFit/>
          </a:bodyPr>
          <a:lstStyle/>
          <a:p>
            <a:pPr marL="0" marR="0" lvl="2" indent="0" algn="l" defTabSz="914400" rtl="0" fontAlgn="ctr" hangingPunct="0">
              <a:lnSpc>
                <a:spcPct val="100000"/>
              </a:lnSpc>
              <a:spcBef>
                <a:spcPts val="0"/>
              </a:spcBef>
              <a:spcAft>
                <a:spcPts val="0"/>
              </a:spcAft>
              <a:buNone/>
              <a:tabLst>
                <a:tab pos="136529" algn="l"/>
              </a:tabLst>
              <a:defRPr sz="1800" b="0" i="0" u="none" strike="noStrike" kern="0" cap="none" spc="0" baseline="0">
                <a:solidFill>
                  <a:srgbClr val="000000"/>
                </a:solidFill>
                <a:uFillTx/>
              </a:defRPr>
            </a:pPr>
            <a:r>
              <a:rPr lang="zh-CN" sz="2000" b="1" i="0" u="none" strike="noStrike" kern="1200" cap="none" spc="0" baseline="0">
                <a:solidFill>
                  <a:srgbClr val="FFFF00"/>
                </a:solidFill>
                <a:effectLst>
                  <a:outerShdw dist="38096" dir="2700000">
                    <a:srgbClr val="000000"/>
                  </a:outerShdw>
                </a:effectLst>
                <a:uFillTx/>
                <a:latin typeface="Arial" pitchFamily="34"/>
                <a:ea typeface="宋体" pitchFamily="2"/>
              </a:rPr>
              <a:t>十八大以来反腐倡廉的新任务、新要求</a:t>
            </a:r>
            <a:endParaRPr lang="en-US" sz="2000" b="1" i="0" u="none" strike="noStrike" kern="1200" cap="none" spc="0" baseline="0">
              <a:solidFill>
                <a:srgbClr val="FFFF00"/>
              </a:solidFill>
              <a:effectLst>
                <a:outerShdw dist="38096" dir="2700000">
                  <a:srgbClr val="000000"/>
                </a:outerShdw>
              </a:effectLst>
              <a:uFillTx/>
              <a:latin typeface="Arial" pitchFamily="34"/>
              <a:ea typeface="宋体" pitchFamily="2"/>
            </a:endParaRPr>
          </a:p>
        </p:txBody>
      </p:sp>
      <p:grpSp>
        <p:nvGrpSpPr>
          <p:cNvPr id="9" name="组合 37"/>
          <p:cNvGrpSpPr/>
          <p:nvPr/>
        </p:nvGrpSpPr>
        <p:grpSpPr>
          <a:xfrm>
            <a:off x="2460622" y="2863845"/>
            <a:ext cx="7832732" cy="622304"/>
            <a:chOff x="2460622" y="2863845"/>
            <a:chExt cx="7832732" cy="622304"/>
          </a:xfrm>
        </p:grpSpPr>
        <p:pic>
          <p:nvPicPr>
            <p:cNvPr id="10" name="图片 38" descr="方法14.png"/>
            <p:cNvPicPr>
              <a:picLocks noChangeAspect="1"/>
            </p:cNvPicPr>
            <p:nvPr/>
          </p:nvPicPr>
          <p:blipFill>
            <a:blip r:embed="rId3" cstate="print"/>
            <a:srcRect l="31042" t="30672" r="56458" b="29286"/>
            <a:stretch>
              <a:fillRect/>
            </a:stretch>
          </p:blipFill>
          <p:spPr>
            <a:xfrm>
              <a:off x="2460622" y="2876546"/>
              <a:ext cx="717282" cy="596902"/>
            </a:xfrm>
            <a:prstGeom prst="rect">
              <a:avLst/>
            </a:prstGeom>
            <a:noFill/>
            <a:ln>
              <a:noFill/>
            </a:ln>
          </p:spPr>
        </p:pic>
        <p:pic>
          <p:nvPicPr>
            <p:cNvPr id="11" name="图片 39" descr="方法14.png"/>
            <p:cNvPicPr>
              <a:picLocks noChangeAspect="1"/>
            </p:cNvPicPr>
            <p:nvPr/>
          </p:nvPicPr>
          <p:blipFill>
            <a:blip r:embed="rId3" cstate="print"/>
            <a:srcRect l="40208" t="30672" r="39479" b="29286"/>
            <a:stretch>
              <a:fillRect/>
            </a:stretch>
          </p:blipFill>
          <p:spPr>
            <a:xfrm>
              <a:off x="2977066" y="2876546"/>
              <a:ext cx="6369472" cy="596902"/>
            </a:xfrm>
            <a:prstGeom prst="rect">
              <a:avLst/>
            </a:prstGeom>
            <a:noFill/>
            <a:ln>
              <a:noFill/>
            </a:ln>
          </p:spPr>
        </p:pic>
        <p:pic>
          <p:nvPicPr>
            <p:cNvPr id="12" name="图片 40" descr="方法14.png"/>
            <p:cNvPicPr>
              <a:picLocks noChangeAspect="1"/>
            </p:cNvPicPr>
            <p:nvPr/>
          </p:nvPicPr>
          <p:blipFill>
            <a:blip r:embed="rId3" cstate="print"/>
            <a:srcRect l="70612" t="29820" r="9084" b="28435"/>
            <a:stretch>
              <a:fillRect/>
            </a:stretch>
          </p:blipFill>
          <p:spPr>
            <a:xfrm>
              <a:off x="8858789" y="2863845"/>
              <a:ext cx="1434565" cy="622304"/>
            </a:xfrm>
            <a:prstGeom prst="rect">
              <a:avLst/>
            </a:prstGeom>
            <a:noFill/>
            <a:ln>
              <a:noFill/>
            </a:ln>
          </p:spPr>
        </p:pic>
      </p:grpSp>
      <p:pic>
        <p:nvPicPr>
          <p:cNvPr id="13" name="图片 41" descr="方法14.png"/>
          <p:cNvPicPr>
            <a:picLocks noChangeAspect="1"/>
          </p:cNvPicPr>
          <p:nvPr/>
        </p:nvPicPr>
        <p:blipFill>
          <a:blip r:embed="rId4" cstate="print"/>
          <a:srcRect l="7813" t="14046" r="75000" b="17998"/>
          <a:stretch>
            <a:fillRect/>
          </a:stretch>
        </p:blipFill>
        <p:spPr>
          <a:xfrm>
            <a:off x="2006595" y="2852735"/>
            <a:ext cx="682627" cy="650879"/>
          </a:xfrm>
          <a:prstGeom prst="rect">
            <a:avLst/>
          </a:prstGeom>
          <a:noFill/>
          <a:ln>
            <a:noFill/>
          </a:ln>
        </p:spPr>
      </p:pic>
      <p:sp>
        <p:nvSpPr>
          <p:cNvPr id="14" name="TextBox 42"/>
          <p:cNvSpPr txBox="1"/>
          <p:nvPr/>
        </p:nvSpPr>
        <p:spPr>
          <a:xfrm>
            <a:off x="2697159" y="2986092"/>
            <a:ext cx="5529257" cy="4000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00"/>
                </a:solidFill>
                <a:effectLst>
                  <a:outerShdw dist="38096" dir="2700000">
                    <a:srgbClr val="000000"/>
                  </a:outerShdw>
                </a:effectLst>
                <a:uFillTx/>
                <a:latin typeface="Arial" pitchFamily="34"/>
                <a:ea typeface="宋体" pitchFamily="2"/>
              </a:rPr>
              <a:t>十八大以来反腐倡廉的特点</a:t>
            </a:r>
            <a:endParaRPr lang="en-US" sz="2000" b="1" i="0" u="none" strike="noStrike" kern="1200" cap="none" spc="0" baseline="0">
              <a:solidFill>
                <a:srgbClr val="FFFF00"/>
              </a:solidFill>
              <a:effectLst>
                <a:outerShdw dist="38096" dir="2700000">
                  <a:srgbClr val="000000"/>
                </a:outerShdw>
              </a:effectLst>
              <a:uFillTx/>
              <a:latin typeface="Arial" pitchFamily="34"/>
              <a:ea typeface="宋体" pitchFamily="2"/>
            </a:endParaRPr>
          </a:p>
        </p:txBody>
      </p:sp>
      <p:grpSp>
        <p:nvGrpSpPr>
          <p:cNvPr id="15" name="组合 43"/>
          <p:cNvGrpSpPr/>
          <p:nvPr/>
        </p:nvGrpSpPr>
        <p:grpSpPr>
          <a:xfrm>
            <a:off x="2460622" y="3689347"/>
            <a:ext cx="7832732" cy="622304"/>
            <a:chOff x="2460622" y="3689347"/>
            <a:chExt cx="7832732" cy="622304"/>
          </a:xfrm>
        </p:grpSpPr>
        <p:pic>
          <p:nvPicPr>
            <p:cNvPr id="16" name="图片 44" descr="方法14.png"/>
            <p:cNvPicPr>
              <a:picLocks noChangeAspect="1"/>
            </p:cNvPicPr>
            <p:nvPr/>
          </p:nvPicPr>
          <p:blipFill>
            <a:blip r:embed="rId3" cstate="print"/>
            <a:srcRect l="31042" t="30672" r="56458" b="29286"/>
            <a:stretch>
              <a:fillRect/>
            </a:stretch>
          </p:blipFill>
          <p:spPr>
            <a:xfrm>
              <a:off x="2460622" y="3702048"/>
              <a:ext cx="717282" cy="596902"/>
            </a:xfrm>
            <a:prstGeom prst="rect">
              <a:avLst/>
            </a:prstGeom>
            <a:noFill/>
            <a:ln>
              <a:noFill/>
            </a:ln>
          </p:spPr>
        </p:pic>
        <p:pic>
          <p:nvPicPr>
            <p:cNvPr id="17" name="图片 45" descr="方法14.png"/>
            <p:cNvPicPr>
              <a:picLocks noChangeAspect="1"/>
            </p:cNvPicPr>
            <p:nvPr/>
          </p:nvPicPr>
          <p:blipFill>
            <a:blip r:embed="rId3" cstate="print"/>
            <a:srcRect l="40208" t="30672" r="39479" b="29286"/>
            <a:stretch>
              <a:fillRect/>
            </a:stretch>
          </p:blipFill>
          <p:spPr>
            <a:xfrm>
              <a:off x="2977066" y="3702048"/>
              <a:ext cx="6369472" cy="596902"/>
            </a:xfrm>
            <a:prstGeom prst="rect">
              <a:avLst/>
            </a:prstGeom>
            <a:noFill/>
            <a:ln>
              <a:noFill/>
            </a:ln>
          </p:spPr>
        </p:pic>
        <p:pic>
          <p:nvPicPr>
            <p:cNvPr id="18" name="图片 46" descr="方法14.png"/>
            <p:cNvPicPr>
              <a:picLocks noChangeAspect="1"/>
            </p:cNvPicPr>
            <p:nvPr/>
          </p:nvPicPr>
          <p:blipFill>
            <a:blip r:embed="rId3" cstate="print"/>
            <a:srcRect l="70612" t="29820" r="9084" b="28435"/>
            <a:stretch>
              <a:fillRect/>
            </a:stretch>
          </p:blipFill>
          <p:spPr>
            <a:xfrm>
              <a:off x="8858789" y="3689347"/>
              <a:ext cx="1434565" cy="622304"/>
            </a:xfrm>
            <a:prstGeom prst="rect">
              <a:avLst/>
            </a:prstGeom>
            <a:noFill/>
            <a:ln>
              <a:noFill/>
            </a:ln>
          </p:spPr>
        </p:pic>
      </p:grpSp>
      <p:pic>
        <p:nvPicPr>
          <p:cNvPr id="19" name="图片 47" descr="方法14.png"/>
          <p:cNvPicPr>
            <a:picLocks noChangeAspect="1"/>
          </p:cNvPicPr>
          <p:nvPr/>
        </p:nvPicPr>
        <p:blipFill>
          <a:blip r:embed="rId4" cstate="print"/>
          <a:srcRect l="7813" t="14046" r="75000" b="17998"/>
          <a:stretch>
            <a:fillRect/>
          </a:stretch>
        </p:blipFill>
        <p:spPr>
          <a:xfrm>
            <a:off x="2006595" y="3676646"/>
            <a:ext cx="682627" cy="652460"/>
          </a:xfrm>
          <a:prstGeom prst="rect">
            <a:avLst/>
          </a:prstGeom>
          <a:noFill/>
          <a:ln>
            <a:noFill/>
          </a:ln>
        </p:spPr>
      </p:pic>
      <p:sp>
        <p:nvSpPr>
          <p:cNvPr id="20" name="TextBox 48"/>
          <p:cNvSpPr txBox="1"/>
          <p:nvPr/>
        </p:nvSpPr>
        <p:spPr>
          <a:xfrm>
            <a:off x="2733671" y="3811584"/>
            <a:ext cx="7056433" cy="3968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00"/>
                </a:solidFill>
                <a:effectLst>
                  <a:outerShdw dist="38096" dir="2700000">
                    <a:srgbClr val="000000"/>
                  </a:outerShdw>
                </a:effectLst>
                <a:uFillTx/>
                <a:latin typeface="Arial" pitchFamily="34"/>
                <a:ea typeface="宋体" pitchFamily="2"/>
              </a:rPr>
              <a:t>集团公司、陕西公司当前面临的党风廉政建设形势</a:t>
            </a:r>
            <a:endParaRPr lang="en-US" sz="2000" b="1" i="0" u="none" strike="noStrike" kern="1200" cap="none" spc="0" baseline="0">
              <a:solidFill>
                <a:srgbClr val="FFFF00"/>
              </a:solidFill>
              <a:effectLst>
                <a:outerShdw dist="38096" dir="2700000">
                  <a:srgbClr val="000000"/>
                </a:outerShdw>
              </a:effectLst>
              <a:uFillTx/>
              <a:latin typeface="Arial" pitchFamily="34"/>
              <a:ea typeface="宋体" pitchFamily="2"/>
            </a:endParaRPr>
          </a:p>
        </p:txBody>
      </p:sp>
      <p:grpSp>
        <p:nvGrpSpPr>
          <p:cNvPr id="21" name="组合 20"/>
          <p:cNvGrpSpPr/>
          <p:nvPr/>
        </p:nvGrpSpPr>
        <p:grpSpPr>
          <a:xfrm>
            <a:off x="2460622" y="4545016"/>
            <a:ext cx="7797802" cy="622304"/>
            <a:chOff x="2460622" y="4545016"/>
            <a:chExt cx="7797802" cy="622304"/>
          </a:xfrm>
        </p:grpSpPr>
        <p:pic>
          <p:nvPicPr>
            <p:cNvPr id="22" name="图片 44" descr="方法14.png"/>
            <p:cNvPicPr>
              <a:picLocks noChangeAspect="1"/>
            </p:cNvPicPr>
            <p:nvPr/>
          </p:nvPicPr>
          <p:blipFill>
            <a:blip r:embed="rId3" cstate="print"/>
            <a:srcRect l="31042" t="30672" r="56458" b="29286"/>
            <a:stretch>
              <a:fillRect/>
            </a:stretch>
          </p:blipFill>
          <p:spPr>
            <a:xfrm>
              <a:off x="2460622" y="4557717"/>
              <a:ext cx="714082" cy="596902"/>
            </a:xfrm>
            <a:prstGeom prst="rect">
              <a:avLst/>
            </a:prstGeom>
            <a:noFill/>
            <a:ln>
              <a:noFill/>
            </a:ln>
          </p:spPr>
        </p:pic>
        <p:pic>
          <p:nvPicPr>
            <p:cNvPr id="23" name="图片 45" descr="方法14.png"/>
            <p:cNvPicPr>
              <a:picLocks noChangeAspect="1"/>
            </p:cNvPicPr>
            <p:nvPr/>
          </p:nvPicPr>
          <p:blipFill>
            <a:blip r:embed="rId3" cstate="print"/>
            <a:srcRect l="40208" t="30672" r="39479" b="29286"/>
            <a:stretch>
              <a:fillRect/>
            </a:stretch>
          </p:blipFill>
          <p:spPr>
            <a:xfrm>
              <a:off x="2974762" y="4557717"/>
              <a:ext cx="6341071" cy="596902"/>
            </a:xfrm>
            <a:prstGeom prst="rect">
              <a:avLst/>
            </a:prstGeom>
            <a:noFill/>
            <a:ln>
              <a:noFill/>
            </a:ln>
          </p:spPr>
        </p:pic>
        <p:pic>
          <p:nvPicPr>
            <p:cNvPr id="24" name="图片 46" descr="方法14.png"/>
            <p:cNvPicPr>
              <a:picLocks noChangeAspect="1"/>
            </p:cNvPicPr>
            <p:nvPr/>
          </p:nvPicPr>
          <p:blipFill>
            <a:blip r:embed="rId3" cstate="print"/>
            <a:srcRect l="70612" t="29820" r="9084" b="28435"/>
            <a:stretch>
              <a:fillRect/>
            </a:stretch>
          </p:blipFill>
          <p:spPr>
            <a:xfrm>
              <a:off x="8830260" y="4545016"/>
              <a:ext cx="1428164" cy="622304"/>
            </a:xfrm>
            <a:prstGeom prst="rect">
              <a:avLst/>
            </a:prstGeom>
            <a:noFill/>
            <a:ln>
              <a:noFill/>
            </a:ln>
          </p:spPr>
        </p:pic>
      </p:grpSp>
      <p:pic>
        <p:nvPicPr>
          <p:cNvPr id="25" name="图片 24" descr="方法14.png"/>
          <p:cNvPicPr>
            <a:picLocks noChangeAspect="1"/>
          </p:cNvPicPr>
          <p:nvPr/>
        </p:nvPicPr>
        <p:blipFill>
          <a:blip r:embed="rId4" cstate="print"/>
          <a:srcRect l="7813" t="14046" r="75000" b="17998"/>
          <a:stretch>
            <a:fillRect/>
          </a:stretch>
        </p:blipFill>
        <p:spPr>
          <a:xfrm>
            <a:off x="2006595" y="4532315"/>
            <a:ext cx="682627" cy="652460"/>
          </a:xfrm>
          <a:prstGeom prst="rect">
            <a:avLst/>
          </a:prstGeom>
          <a:noFill/>
          <a:ln>
            <a:noFill/>
          </a:ln>
        </p:spPr>
      </p:pic>
      <p:sp>
        <p:nvSpPr>
          <p:cNvPr id="26" name="TextBox 25"/>
          <p:cNvSpPr txBox="1"/>
          <p:nvPr/>
        </p:nvSpPr>
        <p:spPr>
          <a:xfrm>
            <a:off x="2697159" y="4667253"/>
            <a:ext cx="6769102" cy="4000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00"/>
                </a:solidFill>
                <a:effectLst>
                  <a:outerShdw dist="38096" dir="2700000">
                    <a:srgbClr val="000000"/>
                  </a:outerShdw>
                </a:effectLst>
                <a:uFillTx/>
                <a:latin typeface="Arial" pitchFamily="34"/>
                <a:ea typeface="宋体" pitchFamily="2"/>
              </a:rPr>
              <a:t>作为中青年干部应具备增强两个能力、把住四个关口</a:t>
            </a:r>
            <a:endParaRPr lang="en-US" sz="2000" b="1" i="0" u="none" strike="noStrike" kern="1200" cap="none" spc="0" baseline="0">
              <a:solidFill>
                <a:srgbClr val="FFFF00"/>
              </a:solidFill>
              <a:effectLst>
                <a:outerShdw dist="38096" dir="2700000">
                  <a:srgbClr val="000000"/>
                </a:outerShdw>
              </a:effectLst>
              <a:uFillTx/>
              <a:latin typeface="Arial" pitchFamily="34"/>
              <a:ea typeface="宋体" pitchFamily="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0"/>
                                          </p:val>
                                        </p:tav>
                                        <p:tav tm="100000">
                                          <p:val>
                                            <p:strVal val="#ppt_w"/>
                                          </p:val>
                                        </p:tav>
                                      </p:tavLst>
                                    </p:anim>
                                    <p:anim calcmode="lin" valueType="num">
                                      <p:cBhvr>
                                        <p:cTn id="8" dur="1000" fill="hold"/>
                                        <p:tgtEl>
                                          <p:spTgt spid="7"/>
                                        </p:tgtEl>
                                        <p:attrNameLst>
                                          <p:attrName>ppt_h</p:attrName>
                                        </p:attrNameLst>
                                      </p:cBhvr>
                                      <p:tavLst>
                                        <p:tav tm="0">
                                          <p:val>
                                            <p:strVal val="0"/>
                                          </p:val>
                                        </p:tav>
                                        <p:tav tm="100000">
                                          <p:val>
                                            <p:strVal val="#ppt_h"/>
                                          </p:val>
                                        </p:tav>
                                      </p:tavLst>
                                    </p:anim>
                                    <p:anim calcmode="lin" valueType="num">
                                      <p:cBhvr>
                                        <p:cTn id="9" dur="1000" fill="hold"/>
                                        <p:tgtEl>
                                          <p:spTgt spid="7"/>
                                        </p:tgtEl>
                                        <p:attrNameLst>
                                          <p:attrName>ppt_x</p:attrName>
                                        </p:attrNameLst>
                                      </p:cBhvr>
                                      <p:tavLst>
                                        <p:tav tm="0">
                                          <p:val>
                                            <p:strVal val="0.5"/>
                                          </p:val>
                                        </p:tav>
                                        <p:tav tm="100000">
                                          <p:val>
                                            <p:strVal val="#ppt_x"/>
                                          </p:val>
                                        </p:tav>
                                      </p:tavLst>
                                    </p:anim>
                                    <p:anim calcmode="lin" valueType="num">
                                      <p:cBhvr>
                                        <p:cTn id="10" dur="1000" fill="hold"/>
                                        <p:tgtEl>
                                          <p:spTgt spid="7"/>
                                        </p:tgtEl>
                                        <p:attrNameLst>
                                          <p:attrName>ppt_y</p:attrName>
                                        </p:attrNameLst>
                                      </p:cBhvr>
                                      <p:tavLst>
                                        <p:tav tm="0">
                                          <p:val>
                                            <p:strVal val="0.5"/>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0-#ppt_w/2"/>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3" presetClass="entr" presetSubtype="52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0"/>
                                          </p:val>
                                        </p:tav>
                                        <p:tav tm="100000">
                                          <p:val>
                                            <p:strVal val="#ppt_w"/>
                                          </p:val>
                                        </p:tav>
                                      </p:tavLst>
                                    </p:anim>
                                    <p:anim calcmode="lin" valueType="num">
                                      <p:cBhvr>
                                        <p:cTn id="24" dur="1000" fill="hold"/>
                                        <p:tgtEl>
                                          <p:spTgt spid="13"/>
                                        </p:tgtEl>
                                        <p:attrNameLst>
                                          <p:attrName>ppt_h</p:attrName>
                                        </p:attrNameLst>
                                      </p:cBhvr>
                                      <p:tavLst>
                                        <p:tav tm="0">
                                          <p:val>
                                            <p:strVal val="0"/>
                                          </p:val>
                                        </p:tav>
                                        <p:tav tm="100000">
                                          <p:val>
                                            <p:strVal val="#ppt_h"/>
                                          </p:val>
                                        </p:tav>
                                      </p:tavLst>
                                    </p:anim>
                                    <p:anim calcmode="lin" valueType="num">
                                      <p:cBhvr>
                                        <p:cTn id="25" dur="1000" fill="hold"/>
                                        <p:tgtEl>
                                          <p:spTgt spid="13"/>
                                        </p:tgtEl>
                                        <p:attrNameLst>
                                          <p:attrName>ppt_x</p:attrName>
                                        </p:attrNameLst>
                                      </p:cBhvr>
                                      <p:tavLst>
                                        <p:tav tm="0">
                                          <p:val>
                                            <p:strVal val="0.5"/>
                                          </p:val>
                                        </p:tav>
                                        <p:tav tm="100000">
                                          <p:val>
                                            <p:strVal val="#ppt_x"/>
                                          </p:val>
                                        </p:tav>
                                      </p:tavLst>
                                    </p:anim>
                                    <p:anim calcmode="lin" valueType="num">
                                      <p:cBhvr>
                                        <p:cTn id="26" dur="1000" fill="hold"/>
                                        <p:tgtEl>
                                          <p:spTgt spid="13"/>
                                        </p:tgtEl>
                                        <p:attrNameLst>
                                          <p:attrName>ppt_y</p:attrName>
                                        </p:attrNameLst>
                                      </p:cBhvr>
                                      <p:tavLst>
                                        <p:tav tm="0">
                                          <p:val>
                                            <p:strVal val="0.5"/>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par>
                          <p:cTn id="31" fill="hold">
                            <p:stCondLst>
                              <p:cond delay="4500"/>
                            </p:stCondLst>
                            <p:childTnLst>
                              <p:par>
                                <p:cTn id="32" presetID="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0-#ppt_w/2"/>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3" presetClass="entr" presetSubtype="52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strVal val="0"/>
                                          </p:val>
                                        </p:tav>
                                        <p:tav tm="100000">
                                          <p:val>
                                            <p:strVal val="#ppt_w"/>
                                          </p:val>
                                        </p:tav>
                                      </p:tavLst>
                                    </p:anim>
                                    <p:anim calcmode="lin" valueType="num">
                                      <p:cBhvr>
                                        <p:cTn id="40" dur="1000" fill="hold"/>
                                        <p:tgtEl>
                                          <p:spTgt spid="19"/>
                                        </p:tgtEl>
                                        <p:attrNameLst>
                                          <p:attrName>ppt_h</p:attrName>
                                        </p:attrNameLst>
                                      </p:cBhvr>
                                      <p:tavLst>
                                        <p:tav tm="0">
                                          <p:val>
                                            <p:strVal val="0"/>
                                          </p:val>
                                        </p:tav>
                                        <p:tav tm="100000">
                                          <p:val>
                                            <p:strVal val="#ppt_h"/>
                                          </p:val>
                                        </p:tav>
                                      </p:tavLst>
                                    </p:anim>
                                    <p:anim calcmode="lin" valueType="num">
                                      <p:cBhvr>
                                        <p:cTn id="41" dur="1000" fill="hold"/>
                                        <p:tgtEl>
                                          <p:spTgt spid="19"/>
                                        </p:tgtEl>
                                        <p:attrNameLst>
                                          <p:attrName>ppt_x</p:attrName>
                                        </p:attrNameLst>
                                      </p:cBhvr>
                                      <p:tavLst>
                                        <p:tav tm="0">
                                          <p:val>
                                            <p:strVal val="0.5"/>
                                          </p:val>
                                        </p:tav>
                                        <p:tav tm="100000">
                                          <p:val>
                                            <p:strVal val="#ppt_x"/>
                                          </p:val>
                                        </p:tav>
                                      </p:tavLst>
                                    </p:anim>
                                    <p:anim calcmode="lin" valueType="num">
                                      <p:cBhvr>
                                        <p:cTn id="42" dur="1000" fill="hold"/>
                                        <p:tgtEl>
                                          <p:spTgt spid="19"/>
                                        </p:tgtEl>
                                        <p:attrNameLst>
                                          <p:attrName>ppt_y</p:attrName>
                                        </p:attrNameLst>
                                      </p:cBhvr>
                                      <p:tavLst>
                                        <p:tav tm="0">
                                          <p:val>
                                            <p:strVal val="0.5"/>
                                          </p:val>
                                        </p:tav>
                                        <p:tav tm="100000">
                                          <p:val>
                                            <p:strVal val="#ppt_y"/>
                                          </p:val>
                                        </p:tav>
                                      </p:tavLst>
                                    </p:anim>
                                  </p:childTnLst>
                                </p:cTn>
                              </p:par>
                            </p:childTnLst>
                          </p:cTn>
                        </p:par>
                        <p:par>
                          <p:cTn id="43" fill="hold">
                            <p:stCondLst>
                              <p:cond delay="60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1000"/>
                                        <p:tgtEl>
                                          <p:spTgt spid="15"/>
                                        </p:tgtEl>
                                      </p:cBhvr>
                                    </p:animEffect>
                                  </p:childTnLst>
                                </p:cTn>
                              </p:par>
                            </p:childTnLst>
                          </p:cTn>
                        </p:par>
                        <p:par>
                          <p:cTn id="47" fill="hold">
                            <p:stCondLst>
                              <p:cond delay="7000"/>
                            </p:stCondLst>
                            <p:childTnLst>
                              <p:par>
                                <p:cTn id="48" presetID="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ppt_x</p:attrName>
                                        </p:attrNameLst>
                                      </p:cBhvr>
                                      <p:tavLst>
                                        <p:tav tm="0">
                                          <p:val>
                                            <p:strVal val="0-#ppt_w/2"/>
                                          </p:val>
                                        </p:tav>
                                        <p:tav tm="100000">
                                          <p:val>
                                            <p:strVal val="#ppt_x"/>
                                          </p:val>
                                        </p:tav>
                                      </p:tavLst>
                                    </p:anim>
                                    <p:anim calcmode="lin" valueType="num">
                                      <p:cBhvr>
                                        <p:cTn id="51" dur="500" fill="hold"/>
                                        <p:tgtEl>
                                          <p:spTgt spid="20"/>
                                        </p:tgtEl>
                                        <p:attrNameLst>
                                          <p:attrName>ppt_y</p:attrName>
                                        </p:attrNameLst>
                                      </p:cBhvr>
                                      <p:tavLst>
                                        <p:tav tm="0">
                                          <p:val>
                                            <p:strVal val="#ppt_y"/>
                                          </p:val>
                                        </p:tav>
                                        <p:tav tm="100000">
                                          <p:val>
                                            <p:strVal val="#ppt_y"/>
                                          </p:val>
                                        </p:tav>
                                      </p:tavLst>
                                    </p:anim>
                                  </p:childTnLst>
                                </p:cTn>
                              </p:par>
                            </p:childTnLst>
                          </p:cTn>
                        </p:par>
                        <p:par>
                          <p:cTn id="52" fill="hold">
                            <p:stCondLst>
                              <p:cond delay="7500"/>
                            </p:stCondLst>
                            <p:childTnLst>
                              <p:par>
                                <p:cTn id="53" presetID="23" presetClass="entr" presetSubtype="52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strVal val="0"/>
                                          </p:val>
                                        </p:tav>
                                        <p:tav tm="100000">
                                          <p:val>
                                            <p:strVal val="#ppt_w"/>
                                          </p:val>
                                        </p:tav>
                                      </p:tavLst>
                                    </p:anim>
                                    <p:anim calcmode="lin" valueType="num">
                                      <p:cBhvr>
                                        <p:cTn id="56" dur="1000" fill="hold"/>
                                        <p:tgtEl>
                                          <p:spTgt spid="25"/>
                                        </p:tgtEl>
                                        <p:attrNameLst>
                                          <p:attrName>ppt_h</p:attrName>
                                        </p:attrNameLst>
                                      </p:cBhvr>
                                      <p:tavLst>
                                        <p:tav tm="0">
                                          <p:val>
                                            <p:strVal val="0"/>
                                          </p:val>
                                        </p:tav>
                                        <p:tav tm="100000">
                                          <p:val>
                                            <p:strVal val="#ppt_h"/>
                                          </p:val>
                                        </p:tav>
                                      </p:tavLst>
                                    </p:anim>
                                    <p:anim calcmode="lin" valueType="num">
                                      <p:cBhvr>
                                        <p:cTn id="57" dur="1000" fill="hold"/>
                                        <p:tgtEl>
                                          <p:spTgt spid="25"/>
                                        </p:tgtEl>
                                        <p:attrNameLst>
                                          <p:attrName>ppt_x</p:attrName>
                                        </p:attrNameLst>
                                      </p:cBhvr>
                                      <p:tavLst>
                                        <p:tav tm="0">
                                          <p:val>
                                            <p:strVal val="0.5"/>
                                          </p:val>
                                        </p:tav>
                                        <p:tav tm="100000">
                                          <p:val>
                                            <p:strVal val="#ppt_x"/>
                                          </p:val>
                                        </p:tav>
                                      </p:tavLst>
                                    </p:anim>
                                    <p:anim calcmode="lin" valueType="num">
                                      <p:cBhvr>
                                        <p:cTn id="58" dur="1000" fill="hold"/>
                                        <p:tgtEl>
                                          <p:spTgt spid="25"/>
                                        </p:tgtEl>
                                        <p:attrNameLst>
                                          <p:attrName>ppt_y</p:attrName>
                                        </p:attrNameLst>
                                      </p:cBhvr>
                                      <p:tavLst>
                                        <p:tav tm="0">
                                          <p:val>
                                            <p:strVal val="0.5"/>
                                          </p:val>
                                        </p:tav>
                                        <p:tav tm="100000">
                                          <p:val>
                                            <p:strVal val="#ppt_y"/>
                                          </p:val>
                                        </p:tav>
                                      </p:tavLst>
                                    </p:anim>
                                  </p:childTnLst>
                                </p:cTn>
                              </p:par>
                            </p:childTnLst>
                          </p:cTn>
                        </p:par>
                        <p:par>
                          <p:cTn id="59" fill="hold">
                            <p:stCondLst>
                              <p:cond delay="8500"/>
                            </p:stCondLst>
                            <p:childTnLst>
                              <p:par>
                                <p:cTn id="60" presetID="22" presetClass="entr" presetSubtype="8"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1000"/>
                                        <p:tgtEl>
                                          <p:spTgt spid="21"/>
                                        </p:tgtEl>
                                      </p:cBhvr>
                                    </p:animEffect>
                                  </p:childTnLst>
                                </p:cTn>
                              </p:par>
                            </p:childTnLst>
                          </p:cTn>
                        </p:par>
                        <p:par>
                          <p:cTn id="63" fill="hold">
                            <p:stCondLst>
                              <p:cond delay="9500"/>
                            </p:stCondLst>
                            <p:childTnLst>
                              <p:par>
                                <p:cTn id="64" presetID="2" presetClass="entr" presetSubtype="8"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0-#ppt_w/2"/>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20"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Box 81"/>
          <p:cNvSpPr txBox="1"/>
          <p:nvPr/>
        </p:nvSpPr>
        <p:spPr>
          <a:xfrm>
            <a:off x="2353171" y="1448775"/>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密集出拳</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老虎苍蝇一起打。</a:t>
            </a:r>
            <a:endParaRPr lang="en-US" sz="3100" b="1" i="0" u="none" strike="noStrike" kern="0" cap="all" spc="0" baseline="0">
              <a:solidFill>
                <a:srgbClr val="000000"/>
              </a:solidFill>
              <a:uFillTx/>
              <a:latin typeface="微软雅黑" pitchFamily="34"/>
              <a:ea typeface="微软雅黑" pitchFamily="34"/>
            </a:endParaRPr>
          </a:p>
        </p:txBody>
      </p:sp>
      <p:grpSp>
        <p:nvGrpSpPr>
          <p:cNvPr id="3" name="组合 82"/>
          <p:cNvGrpSpPr/>
          <p:nvPr/>
        </p:nvGrpSpPr>
        <p:grpSpPr>
          <a:xfrm>
            <a:off x="1125534" y="1173166"/>
            <a:ext cx="1177920" cy="1065211"/>
            <a:chOff x="1125534" y="1173166"/>
            <a:chExt cx="1177920" cy="1065211"/>
          </a:xfrm>
        </p:grpSpPr>
        <p:grpSp>
          <p:nvGrpSpPr>
            <p:cNvPr id="4" name="组合 71"/>
            <p:cNvGrpSpPr/>
            <p:nvPr/>
          </p:nvGrpSpPr>
          <p:grpSpPr>
            <a:xfrm>
              <a:off x="1125534" y="1173166"/>
              <a:ext cx="1177920" cy="1065211"/>
              <a:chOff x="1125534" y="1173166"/>
              <a:chExt cx="1177920" cy="1065211"/>
            </a:xfrm>
          </p:grpSpPr>
          <p:grpSp>
            <p:nvGrpSpPr>
              <p:cNvPr id="5" name="组合 72"/>
              <p:cNvGrpSpPr/>
              <p:nvPr/>
            </p:nvGrpSpPr>
            <p:grpSpPr>
              <a:xfrm>
                <a:off x="1125534" y="1173166"/>
                <a:ext cx="1177920" cy="1065211"/>
                <a:chOff x="1125534" y="1173166"/>
                <a:chExt cx="1177920" cy="1065211"/>
              </a:xfrm>
            </p:grpSpPr>
            <p:grpSp>
              <p:nvGrpSpPr>
                <p:cNvPr id="6" name="组合 84"/>
                <p:cNvGrpSpPr/>
                <p:nvPr/>
              </p:nvGrpSpPr>
              <p:grpSpPr>
                <a:xfrm>
                  <a:off x="1125534" y="1173166"/>
                  <a:ext cx="1177920" cy="1065211"/>
                  <a:chOff x="1125534" y="1173166"/>
                  <a:chExt cx="1177920" cy="1065211"/>
                </a:xfrm>
              </p:grpSpPr>
              <p:pic>
                <p:nvPicPr>
                  <p:cNvPr id="7" name="Picture 17" descr="circuler_1"/>
                  <p:cNvPicPr>
                    <a:picLocks noChangeAspect="1"/>
                  </p:cNvPicPr>
                  <p:nvPr/>
                </p:nvPicPr>
                <p:blipFill>
                  <a:blip r:embed="rId3" cstate="print"/>
                  <a:srcRect/>
                  <a:stretch>
                    <a:fillRect/>
                  </a:stretch>
                </p:blipFill>
                <p:spPr>
                  <a:xfrm>
                    <a:off x="1125534" y="1173166"/>
                    <a:ext cx="1177920" cy="1062075"/>
                  </a:xfrm>
                  <a:prstGeom prst="rect">
                    <a:avLst/>
                  </a:prstGeom>
                  <a:noFill/>
                  <a:ln>
                    <a:noFill/>
                  </a:ln>
                </p:spPr>
              </p:pic>
              <p:sp>
                <p:nvSpPr>
                  <p:cNvPr id="8" name="Oval 18"/>
                  <p:cNvSpPr/>
                  <p:nvPr/>
                </p:nvSpPr>
                <p:spPr>
                  <a:xfrm>
                    <a:off x="1125534" y="1173166"/>
                    <a:ext cx="1177920" cy="106521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49326" y="1191874"/>
                  <a:ext cx="930356" cy="376330"/>
                </a:xfrm>
                <a:prstGeom prst="rect">
                  <a:avLst/>
                </a:prstGeom>
                <a:noFill/>
                <a:ln>
                  <a:noFill/>
                </a:ln>
              </p:spPr>
            </p:pic>
          </p:grpSp>
          <p:grpSp>
            <p:nvGrpSpPr>
              <p:cNvPr id="10" name="Group 20"/>
              <p:cNvGrpSpPr/>
              <p:nvPr/>
            </p:nvGrpSpPr>
            <p:grpSpPr>
              <a:xfrm>
                <a:off x="1206367" y="2003389"/>
                <a:ext cx="1014436" cy="192990"/>
                <a:chOff x="1206367" y="2003389"/>
                <a:chExt cx="1014436" cy="192990"/>
              </a:xfrm>
            </p:grpSpPr>
            <p:grpSp>
              <p:nvGrpSpPr>
                <p:cNvPr id="11" name="Group 21"/>
                <p:cNvGrpSpPr/>
                <p:nvPr/>
              </p:nvGrpSpPr>
              <p:grpSpPr>
                <a:xfrm>
                  <a:off x="1385993" y="2003389"/>
                  <a:ext cx="834810" cy="190265"/>
                  <a:chOff x="1385993" y="2003389"/>
                  <a:chExt cx="834810" cy="190265"/>
                </a:xfrm>
              </p:grpSpPr>
              <p:sp>
                <p:nvSpPr>
                  <p:cNvPr id="12" name="AutoShape 22"/>
                  <p:cNvSpPr/>
                  <p:nvPr/>
                </p:nvSpPr>
                <p:spPr>
                  <a:xfrm rot="3965716" flipH="1" flipV="1">
                    <a:off x="1846708" y="176488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51793" y="1802507"/>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93911" y="181132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624500" y="1819560"/>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206367" y="2025137"/>
                  <a:ext cx="838788" cy="171242"/>
                  <a:chOff x="1206367" y="2025137"/>
                  <a:chExt cx="838788" cy="171242"/>
                </a:xfrm>
              </p:grpSpPr>
              <p:sp>
                <p:nvSpPr>
                  <p:cNvPr id="17" name="AutoShape 27"/>
                  <p:cNvSpPr/>
                  <p:nvPr/>
                </p:nvSpPr>
                <p:spPr>
                  <a:xfrm rot="5319260" flipH="1" flipV="1">
                    <a:off x="1670695" y="1821919"/>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68603" y="1820254"/>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511773" y="1806107"/>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44509" y="1786995"/>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330323" y="1323978"/>
              <a:ext cx="722311" cy="649288"/>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矩形 21"/>
          <p:cNvSpPr/>
          <p:nvPr/>
        </p:nvSpPr>
        <p:spPr>
          <a:xfrm>
            <a:off x="1030291" y="2290764"/>
            <a:ext cx="4335463" cy="1066803"/>
          </a:xfrm>
          <a:prstGeom prst="rect">
            <a:avLst/>
          </a:prstGeom>
          <a:solidFill>
            <a:srgbClr val="FF33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3" name="矩形 22"/>
          <p:cNvSpPr/>
          <p:nvPr/>
        </p:nvSpPr>
        <p:spPr>
          <a:xfrm>
            <a:off x="5476862" y="2291221"/>
            <a:ext cx="5697288" cy="4318071"/>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4" name="Title 1"/>
          <p:cNvSpPr txBox="1"/>
          <p:nvPr/>
        </p:nvSpPr>
        <p:spPr>
          <a:xfrm>
            <a:off x="1236661" y="2384426"/>
            <a:ext cx="4332290" cy="831847"/>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50000"/>
              </a:lnSpc>
              <a:spcBef>
                <a:spcPts val="80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FF"/>
                </a:solidFill>
                <a:uFillTx/>
                <a:latin typeface="微软雅黑" pitchFamily="34"/>
                <a:ea typeface="微软雅黑" pitchFamily="34"/>
              </a:rPr>
              <a:t>组合拳二：约谈</a:t>
            </a:r>
            <a:endParaRPr lang="en-US" sz="3200" b="1" i="0" u="none" strike="noStrike" kern="1200" cap="none" spc="0" baseline="0">
              <a:solidFill>
                <a:srgbClr val="FFFFFF"/>
              </a:solidFill>
              <a:uFillTx/>
              <a:latin typeface="微软雅黑" pitchFamily="34"/>
              <a:ea typeface="微软雅黑" pitchFamily="34"/>
            </a:endParaRPr>
          </a:p>
        </p:txBody>
      </p:sp>
      <p:sp>
        <p:nvSpPr>
          <p:cNvPr id="25" name="Title 1"/>
          <p:cNvSpPr txBox="1"/>
          <p:nvPr/>
        </p:nvSpPr>
        <p:spPr>
          <a:xfrm>
            <a:off x="5629275" y="2492370"/>
            <a:ext cx="5437186" cy="3933821"/>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3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微软雅黑" pitchFamily="34"/>
                <a:ea typeface="微软雅黑" pitchFamily="34"/>
              </a:rPr>
              <a:t>       </a:t>
            </a:r>
            <a:r>
              <a:rPr lang="zh-CN" sz="2400" b="1" i="0" u="none" strike="noStrike" kern="1200" cap="none" spc="0" baseline="0">
                <a:solidFill>
                  <a:srgbClr val="FFFFFF"/>
                </a:solidFill>
                <a:uFillTx/>
                <a:latin typeface="微软雅黑" pitchFamily="34"/>
                <a:ea typeface="微软雅黑" pitchFamily="34"/>
              </a:rPr>
              <a:t>约谈是中央纪委工作方式方法的一项创新，</a:t>
            </a:r>
            <a:r>
              <a:rPr lang="en-US" sz="2400" b="1" i="0" u="none" strike="noStrike" kern="1200" cap="none" spc="0" baseline="0">
                <a:solidFill>
                  <a:srgbClr val="FFFFFF"/>
                </a:solidFill>
                <a:uFillTx/>
                <a:latin typeface="微软雅黑" pitchFamily="34"/>
                <a:ea typeface="微软雅黑" pitchFamily="34"/>
              </a:rPr>
              <a:t>4</a:t>
            </a:r>
            <a:r>
              <a:rPr lang="zh-CN" sz="2400" b="1" i="0" u="none" strike="noStrike" kern="1200" cap="none" spc="0" baseline="0">
                <a:solidFill>
                  <a:srgbClr val="FFFFFF"/>
                </a:solidFill>
                <a:uFillTx/>
                <a:latin typeface="微软雅黑" pitchFamily="34"/>
                <a:ea typeface="微软雅黑" pitchFamily="34"/>
              </a:rPr>
              <a:t>月</a:t>
            </a:r>
            <a:r>
              <a:rPr lang="en-US" sz="2400" b="1" i="0" u="none" strike="noStrike" kern="1200" cap="none" spc="0" baseline="0">
                <a:solidFill>
                  <a:srgbClr val="FFFFFF"/>
                </a:solidFill>
                <a:uFillTx/>
                <a:latin typeface="微软雅黑" pitchFamily="34"/>
                <a:ea typeface="微软雅黑" pitchFamily="34"/>
              </a:rPr>
              <a:t>23</a:t>
            </a:r>
            <a:r>
              <a:rPr lang="zh-CN" sz="2400" b="1" i="0" u="none" strike="noStrike" kern="1200" cap="none" spc="0" baseline="0">
                <a:solidFill>
                  <a:srgbClr val="FFFFFF"/>
                </a:solidFill>
                <a:uFillTx/>
                <a:latin typeface="微软雅黑" pitchFamily="34"/>
                <a:ea typeface="微软雅黑" pitchFamily="34"/>
              </a:rPr>
              <a:t>日至</a:t>
            </a:r>
            <a:r>
              <a:rPr lang="en-US" sz="2400" b="1" i="0" u="none" strike="noStrike" kern="1200" cap="none" spc="0" baseline="0">
                <a:solidFill>
                  <a:srgbClr val="FFFFFF"/>
                </a:solidFill>
                <a:uFillTx/>
                <a:latin typeface="微软雅黑" pitchFamily="34"/>
                <a:ea typeface="微软雅黑" pitchFamily="34"/>
              </a:rPr>
              <a:t>26</a:t>
            </a:r>
            <a:r>
              <a:rPr lang="zh-CN" sz="2400" b="1" i="0" u="none" strike="noStrike" kern="1200" cap="none" spc="0" baseline="0">
                <a:solidFill>
                  <a:srgbClr val="FFFFFF"/>
                </a:solidFill>
                <a:uFillTx/>
                <a:latin typeface="微软雅黑" pitchFamily="34"/>
                <a:ea typeface="微软雅黑" pitchFamily="34"/>
              </a:rPr>
              <a:t>日的</a:t>
            </a:r>
            <a:r>
              <a:rPr lang="en-US" sz="2400" b="1" i="0" u="none" strike="noStrike" kern="1200" cap="none" spc="0" baseline="0">
                <a:solidFill>
                  <a:srgbClr val="FFFFFF"/>
                </a:solidFill>
                <a:uFillTx/>
                <a:latin typeface="微软雅黑" pitchFamily="34"/>
                <a:ea typeface="微软雅黑" pitchFamily="34"/>
              </a:rPr>
              <a:t>5</a:t>
            </a:r>
            <a:r>
              <a:rPr lang="zh-CN" sz="2400" b="1" i="0" u="none" strike="noStrike" kern="1200" cap="none" spc="0" baseline="0">
                <a:solidFill>
                  <a:srgbClr val="FFFFFF"/>
                </a:solidFill>
                <a:uFillTx/>
                <a:latin typeface="微软雅黑" pitchFamily="34"/>
                <a:ea typeface="微软雅黑" pitchFamily="34"/>
              </a:rPr>
              <a:t>天时间里，包括王岐山在内的中央纪委监察部领导班子成员，就落实八项规定分别约谈了</a:t>
            </a:r>
            <a:r>
              <a:rPr lang="en-US" sz="2400" b="1" i="0" u="none" strike="noStrike" kern="1200" cap="none" spc="0" baseline="0">
                <a:solidFill>
                  <a:srgbClr val="FFFFFF"/>
                </a:solidFill>
                <a:uFillTx/>
                <a:latin typeface="微软雅黑" pitchFamily="34"/>
                <a:ea typeface="微软雅黑" pitchFamily="34"/>
              </a:rPr>
              <a:t>53</a:t>
            </a:r>
            <a:r>
              <a:rPr lang="zh-CN" sz="2400" b="1" i="0" u="none" strike="noStrike" kern="1200" cap="none" spc="0" baseline="0">
                <a:solidFill>
                  <a:srgbClr val="FFFFFF"/>
                </a:solidFill>
                <a:uFillTx/>
                <a:latin typeface="微软雅黑" pitchFamily="34"/>
                <a:ea typeface="微软雅黑" pitchFamily="34"/>
              </a:rPr>
              <a:t>位派驻到中央和国家机关的纪检组组长、纪委书记。对于不少派驻纪检组长来说，这样的被请到办公室，面对面、一对一交流式汇报还是</a:t>
            </a:r>
            <a:r>
              <a:rPr lang="en-US" sz="2400" b="1" i="0" u="none" strike="noStrike" kern="1200" cap="none" spc="0" baseline="0">
                <a:solidFill>
                  <a:srgbClr val="FFFFFF"/>
                </a:solidFill>
                <a:uFillTx/>
                <a:latin typeface="微软雅黑" pitchFamily="34"/>
                <a:ea typeface="微软雅黑" pitchFamily="34"/>
              </a:rPr>
              <a:t>10</a:t>
            </a:r>
            <a:r>
              <a:rPr lang="zh-CN" sz="2400" b="1" i="0" u="none" strike="noStrike" kern="1200" cap="none" spc="0" baseline="0">
                <a:solidFill>
                  <a:srgbClr val="FFFFFF"/>
                </a:solidFill>
                <a:uFillTx/>
                <a:latin typeface="微软雅黑" pitchFamily="34"/>
                <a:ea typeface="微软雅黑" pitchFamily="34"/>
              </a:rPr>
              <a:t>年来第一次。</a:t>
            </a:r>
            <a:endParaRPr lang="en-US" sz="2400" b="1" i="0" u="none" strike="noStrike" kern="1200" cap="none" spc="0" baseline="0">
              <a:solidFill>
                <a:srgbClr val="FFFFFF"/>
              </a:solidFill>
              <a:uFillTx/>
              <a:latin typeface="微软雅黑" pitchFamily="34"/>
              <a:ea typeface="微软雅黑" pitchFamily="34"/>
            </a:endParaRPr>
          </a:p>
        </p:txBody>
      </p:sp>
      <p:pic>
        <p:nvPicPr>
          <p:cNvPr id="26" name="Picture 29" descr="F:\廉政ppt资料\图片\u=12233115,1254469978&amp;fm=23&amp;gp=0.jpg"/>
          <p:cNvPicPr>
            <a:picLocks noChangeAspect="1"/>
          </p:cNvPicPr>
          <p:nvPr/>
        </p:nvPicPr>
        <p:blipFill>
          <a:blip r:embed="rId7" cstate="print"/>
          <a:srcRect r="3362" b="6250"/>
          <a:stretch>
            <a:fillRect/>
          </a:stretch>
        </p:blipFill>
        <p:spPr>
          <a:xfrm>
            <a:off x="1020763" y="3392488"/>
            <a:ext cx="4321170" cy="316865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ppt_x</p:attrName>
                                        </p:attrNameLst>
                                      </p:cBhvr>
                                      <p:tavLst>
                                        <p:tav tm="0">
                                          <p:val>
                                            <p:strVal val="1+#ppt_w/2"/>
                                          </p:val>
                                        </p:tav>
                                        <p:tav tm="100000">
                                          <p:val>
                                            <p:strVal val="#ppt_x"/>
                                          </p:val>
                                        </p:tav>
                                      </p:tavLst>
                                    </p:anim>
                                    <p:anim calcmode="lin" valueType="num">
                                      <p:cBhvr>
                                        <p:cTn id="17" dur="75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0"/>
                                          </p:val>
                                        </p:tav>
                                        <p:tav tm="100000">
                                          <p:val>
                                            <p:strVal val="#ppt_w"/>
                                          </p:val>
                                        </p:tav>
                                      </p:tavLst>
                                    </p:anim>
                                    <p:anim calcmode="lin" valueType="num">
                                      <p:cBhvr>
                                        <p:cTn id="22" dur="500" fill="hold"/>
                                        <p:tgtEl>
                                          <p:spTgt spid="24"/>
                                        </p:tgtEl>
                                        <p:attrNameLst>
                                          <p:attrName>ppt_h</p:attrName>
                                        </p:attrNameLst>
                                      </p:cBhvr>
                                      <p:tavLst>
                                        <p:tav tm="0">
                                          <p:val>
                                            <p:strVal val="0"/>
                                          </p:val>
                                        </p:tav>
                                        <p:tav tm="100000">
                                          <p:val>
                                            <p:strVal val="#ppt_h"/>
                                          </p:val>
                                        </p:tav>
                                      </p:tavLst>
                                    </p:anim>
                                    <p:animEffect transition="in" filter="fade">
                                      <p:cBhvr>
                                        <p:cTn id="23" dur="500"/>
                                        <p:tgtEl>
                                          <p:spTgt spid="24"/>
                                        </p:tgtEl>
                                      </p:cBhvr>
                                    </p:animEffect>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1+#ppt_w/2"/>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extBox 81"/>
          <p:cNvSpPr txBox="1"/>
          <p:nvPr/>
        </p:nvSpPr>
        <p:spPr>
          <a:xfrm>
            <a:off x="2353171" y="1448775"/>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密集出拳</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老虎苍蝇一起打。</a:t>
            </a:r>
            <a:endParaRPr lang="en-US" sz="3100" b="1" i="0" u="none" strike="noStrike" kern="0" cap="all" spc="0" baseline="0">
              <a:solidFill>
                <a:srgbClr val="000000"/>
              </a:solidFill>
              <a:uFillTx/>
              <a:latin typeface="微软雅黑" pitchFamily="34"/>
              <a:ea typeface="微软雅黑" pitchFamily="34"/>
            </a:endParaRPr>
          </a:p>
        </p:txBody>
      </p:sp>
      <p:grpSp>
        <p:nvGrpSpPr>
          <p:cNvPr id="3" name="组合 82"/>
          <p:cNvGrpSpPr/>
          <p:nvPr/>
        </p:nvGrpSpPr>
        <p:grpSpPr>
          <a:xfrm>
            <a:off x="1125534" y="1173166"/>
            <a:ext cx="1177920" cy="1065211"/>
            <a:chOff x="1125534" y="1173166"/>
            <a:chExt cx="1177920" cy="1065211"/>
          </a:xfrm>
        </p:grpSpPr>
        <p:grpSp>
          <p:nvGrpSpPr>
            <p:cNvPr id="4" name="组合 71"/>
            <p:cNvGrpSpPr/>
            <p:nvPr/>
          </p:nvGrpSpPr>
          <p:grpSpPr>
            <a:xfrm>
              <a:off x="1125534" y="1173166"/>
              <a:ext cx="1177920" cy="1065211"/>
              <a:chOff x="1125534" y="1173166"/>
              <a:chExt cx="1177920" cy="1065211"/>
            </a:xfrm>
          </p:grpSpPr>
          <p:grpSp>
            <p:nvGrpSpPr>
              <p:cNvPr id="5" name="组合 72"/>
              <p:cNvGrpSpPr/>
              <p:nvPr/>
            </p:nvGrpSpPr>
            <p:grpSpPr>
              <a:xfrm>
                <a:off x="1125534" y="1173166"/>
                <a:ext cx="1177920" cy="1065211"/>
                <a:chOff x="1125534" y="1173166"/>
                <a:chExt cx="1177920" cy="1065211"/>
              </a:xfrm>
            </p:grpSpPr>
            <p:grpSp>
              <p:nvGrpSpPr>
                <p:cNvPr id="6" name="组合 84"/>
                <p:cNvGrpSpPr/>
                <p:nvPr/>
              </p:nvGrpSpPr>
              <p:grpSpPr>
                <a:xfrm>
                  <a:off x="1125534" y="1173166"/>
                  <a:ext cx="1177920" cy="1065211"/>
                  <a:chOff x="1125534" y="1173166"/>
                  <a:chExt cx="1177920" cy="1065211"/>
                </a:xfrm>
              </p:grpSpPr>
              <p:pic>
                <p:nvPicPr>
                  <p:cNvPr id="7" name="Picture 17" descr="circuler_1"/>
                  <p:cNvPicPr>
                    <a:picLocks noChangeAspect="1"/>
                  </p:cNvPicPr>
                  <p:nvPr/>
                </p:nvPicPr>
                <p:blipFill>
                  <a:blip r:embed="rId3" cstate="print"/>
                  <a:srcRect/>
                  <a:stretch>
                    <a:fillRect/>
                  </a:stretch>
                </p:blipFill>
                <p:spPr>
                  <a:xfrm>
                    <a:off x="1125534" y="1173166"/>
                    <a:ext cx="1177920" cy="1062075"/>
                  </a:xfrm>
                  <a:prstGeom prst="rect">
                    <a:avLst/>
                  </a:prstGeom>
                  <a:noFill/>
                  <a:ln>
                    <a:noFill/>
                  </a:ln>
                </p:spPr>
              </p:pic>
              <p:sp>
                <p:nvSpPr>
                  <p:cNvPr id="8" name="Oval 18"/>
                  <p:cNvSpPr/>
                  <p:nvPr/>
                </p:nvSpPr>
                <p:spPr>
                  <a:xfrm>
                    <a:off x="1125534" y="1173166"/>
                    <a:ext cx="1177920" cy="106521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49326" y="1191874"/>
                  <a:ext cx="930356" cy="376330"/>
                </a:xfrm>
                <a:prstGeom prst="rect">
                  <a:avLst/>
                </a:prstGeom>
                <a:noFill/>
                <a:ln>
                  <a:noFill/>
                </a:ln>
              </p:spPr>
            </p:pic>
          </p:grpSp>
          <p:grpSp>
            <p:nvGrpSpPr>
              <p:cNvPr id="10" name="Group 20"/>
              <p:cNvGrpSpPr/>
              <p:nvPr/>
            </p:nvGrpSpPr>
            <p:grpSpPr>
              <a:xfrm>
                <a:off x="1206367" y="2003389"/>
                <a:ext cx="1014436" cy="192990"/>
                <a:chOff x="1206367" y="2003389"/>
                <a:chExt cx="1014436" cy="192990"/>
              </a:xfrm>
            </p:grpSpPr>
            <p:grpSp>
              <p:nvGrpSpPr>
                <p:cNvPr id="11" name="Group 21"/>
                <p:cNvGrpSpPr/>
                <p:nvPr/>
              </p:nvGrpSpPr>
              <p:grpSpPr>
                <a:xfrm>
                  <a:off x="1385993" y="2003389"/>
                  <a:ext cx="834810" cy="190265"/>
                  <a:chOff x="1385993" y="2003389"/>
                  <a:chExt cx="834810" cy="190265"/>
                </a:xfrm>
              </p:grpSpPr>
              <p:sp>
                <p:nvSpPr>
                  <p:cNvPr id="12" name="AutoShape 22"/>
                  <p:cNvSpPr/>
                  <p:nvPr/>
                </p:nvSpPr>
                <p:spPr>
                  <a:xfrm rot="3965716" flipH="1" flipV="1">
                    <a:off x="1846708" y="176488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51793" y="1802507"/>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93911" y="181132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624500" y="1819560"/>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206367" y="2025137"/>
                  <a:ext cx="838788" cy="171242"/>
                  <a:chOff x="1206367" y="2025137"/>
                  <a:chExt cx="838788" cy="171242"/>
                </a:xfrm>
              </p:grpSpPr>
              <p:sp>
                <p:nvSpPr>
                  <p:cNvPr id="17" name="AutoShape 27"/>
                  <p:cNvSpPr/>
                  <p:nvPr/>
                </p:nvSpPr>
                <p:spPr>
                  <a:xfrm rot="5319260" flipH="1" flipV="1">
                    <a:off x="1670695" y="1821919"/>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68603" y="1820254"/>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511773" y="1806107"/>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44509" y="1786995"/>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330323" y="1323978"/>
              <a:ext cx="722311" cy="649288"/>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矩形 21"/>
          <p:cNvSpPr/>
          <p:nvPr/>
        </p:nvSpPr>
        <p:spPr>
          <a:xfrm>
            <a:off x="1030291" y="2290764"/>
            <a:ext cx="4335463" cy="1066803"/>
          </a:xfrm>
          <a:prstGeom prst="rect">
            <a:avLst/>
          </a:prstGeom>
          <a:solidFill>
            <a:srgbClr val="FF33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3" name="矩形 22"/>
          <p:cNvSpPr/>
          <p:nvPr/>
        </p:nvSpPr>
        <p:spPr>
          <a:xfrm>
            <a:off x="5476862" y="2291221"/>
            <a:ext cx="5697288" cy="4318071"/>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4" name="Title 1"/>
          <p:cNvSpPr txBox="1"/>
          <p:nvPr/>
        </p:nvSpPr>
        <p:spPr>
          <a:xfrm>
            <a:off x="1236661" y="2384426"/>
            <a:ext cx="4332290" cy="830266"/>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50000"/>
              </a:lnSpc>
              <a:spcBef>
                <a:spcPts val="80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FF"/>
                </a:solidFill>
                <a:uFillTx/>
                <a:latin typeface="微软雅黑" pitchFamily="34"/>
                <a:ea typeface="微软雅黑" pitchFamily="34"/>
              </a:rPr>
              <a:t>组合拳三：巡视</a:t>
            </a:r>
            <a:endParaRPr lang="en-US" sz="3200" b="1" i="0" u="none" strike="noStrike" kern="1200" cap="none" spc="0" baseline="0">
              <a:solidFill>
                <a:srgbClr val="FFFFFF"/>
              </a:solidFill>
              <a:uFillTx/>
              <a:latin typeface="微软雅黑" pitchFamily="34"/>
              <a:ea typeface="微软雅黑" pitchFamily="34"/>
            </a:endParaRPr>
          </a:p>
        </p:txBody>
      </p:sp>
      <p:sp>
        <p:nvSpPr>
          <p:cNvPr id="25" name="Title 1"/>
          <p:cNvSpPr txBox="1"/>
          <p:nvPr/>
        </p:nvSpPr>
        <p:spPr>
          <a:xfrm>
            <a:off x="5592763" y="2708279"/>
            <a:ext cx="5437186" cy="3373441"/>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3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微软雅黑" pitchFamily="34"/>
                <a:ea typeface="微软雅黑" pitchFamily="34"/>
              </a:rPr>
              <a:t>      </a:t>
            </a:r>
            <a:r>
              <a:rPr lang="en-US" sz="2000" b="1" i="0" u="none" strike="noStrike" kern="1200" cap="none" spc="0" baseline="0">
                <a:solidFill>
                  <a:srgbClr val="FFFFFF"/>
                </a:solidFill>
                <a:uFillTx/>
                <a:latin typeface="微软雅黑" pitchFamily="34"/>
                <a:ea typeface="微软雅黑" pitchFamily="34"/>
              </a:rPr>
              <a:t>2013</a:t>
            </a:r>
            <a:r>
              <a:rPr lang="zh-CN" sz="2000" b="1" i="0" u="none" strike="noStrike" kern="1200" cap="none" spc="0" baseline="0">
                <a:solidFill>
                  <a:srgbClr val="FFFFFF"/>
                </a:solidFill>
                <a:uFillTx/>
                <a:latin typeface="微软雅黑" pitchFamily="34"/>
                <a:ea typeface="微软雅黑" pitchFamily="34"/>
              </a:rPr>
              <a:t>年</a:t>
            </a:r>
            <a:r>
              <a:rPr lang="en-US" sz="2000" b="1" i="0" u="none" strike="noStrike" kern="1200" cap="none" spc="0" baseline="0">
                <a:solidFill>
                  <a:srgbClr val="FFFFFF"/>
                </a:solidFill>
                <a:uFillTx/>
                <a:latin typeface="微软雅黑" pitchFamily="34"/>
                <a:ea typeface="微软雅黑" pitchFamily="34"/>
              </a:rPr>
              <a:t>5</a:t>
            </a:r>
            <a:r>
              <a:rPr lang="zh-CN" sz="2000" b="1" i="0" u="none" strike="noStrike" kern="1200" cap="none" spc="0" baseline="0">
                <a:solidFill>
                  <a:srgbClr val="FFFFFF"/>
                </a:solidFill>
                <a:uFillTx/>
                <a:latin typeface="微软雅黑" pitchFamily="34"/>
                <a:ea typeface="微软雅黑" pitchFamily="34"/>
              </a:rPr>
              <a:t>月</a:t>
            </a:r>
            <a:r>
              <a:rPr lang="en-US" sz="2000" b="1" i="0" u="none" strike="noStrike" kern="1200" cap="none" spc="0" baseline="0">
                <a:solidFill>
                  <a:srgbClr val="FFFFFF"/>
                </a:solidFill>
                <a:uFillTx/>
                <a:latin typeface="微软雅黑" pitchFamily="34"/>
                <a:ea typeface="微软雅黑" pitchFamily="34"/>
              </a:rPr>
              <a:t>17</a:t>
            </a:r>
            <a:r>
              <a:rPr lang="zh-CN" sz="2000" b="1" i="0" u="none" strike="noStrike" kern="1200" cap="none" spc="0" baseline="0">
                <a:solidFill>
                  <a:srgbClr val="FFFFFF"/>
                </a:solidFill>
                <a:uFillTx/>
                <a:latin typeface="微软雅黑" pitchFamily="34"/>
                <a:ea typeface="微软雅黑" pitchFamily="34"/>
              </a:rPr>
              <a:t>日中央巡视工作启动，王岐山对此次巡视工作提出四个着力点：着力发现领导干部是否存在权钱交易、以权谋私、贪污贿赂、腐化堕落等违纪违法问题；着力发现 是否存在形式主义、官僚主义、享乐主义和奢靡之风等问题，紧紧盯住，防止反弹；着力发现是否存在违反党的政治纪律问题；着力发现是否存 选人用人上的不正之风和腐败问题。</a:t>
            </a:r>
            <a:endParaRPr lang="en-US" sz="2000" b="1" i="0" u="none" strike="noStrike" kern="1200" cap="none" spc="0" baseline="0">
              <a:solidFill>
                <a:srgbClr val="FFFFFF"/>
              </a:solidFill>
              <a:uFillTx/>
              <a:latin typeface="微软雅黑" pitchFamily="34"/>
              <a:ea typeface="微软雅黑" pitchFamily="34"/>
            </a:endParaRPr>
          </a:p>
        </p:txBody>
      </p:sp>
      <p:pic>
        <p:nvPicPr>
          <p:cNvPr id="26" name="Picture 2" descr="F:\廉政ppt资料\图片\u=1807788645,315172437&amp;fm=11&amp;gp=0.jpg"/>
          <p:cNvPicPr>
            <a:picLocks noChangeAspect="1"/>
          </p:cNvPicPr>
          <p:nvPr/>
        </p:nvPicPr>
        <p:blipFill>
          <a:blip r:embed="rId7" cstate="print"/>
          <a:srcRect/>
          <a:stretch>
            <a:fillRect/>
          </a:stretch>
        </p:blipFill>
        <p:spPr>
          <a:xfrm>
            <a:off x="1057275" y="3392488"/>
            <a:ext cx="4295778" cy="316865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ppt_x</p:attrName>
                                        </p:attrNameLst>
                                      </p:cBhvr>
                                      <p:tavLst>
                                        <p:tav tm="0">
                                          <p:val>
                                            <p:strVal val="1+#ppt_w/2"/>
                                          </p:val>
                                        </p:tav>
                                        <p:tav tm="100000">
                                          <p:val>
                                            <p:strVal val="#ppt_x"/>
                                          </p:val>
                                        </p:tav>
                                      </p:tavLst>
                                    </p:anim>
                                    <p:anim calcmode="lin" valueType="num">
                                      <p:cBhvr>
                                        <p:cTn id="17" dur="75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0"/>
                                          </p:val>
                                        </p:tav>
                                        <p:tav tm="100000">
                                          <p:val>
                                            <p:strVal val="#ppt_w"/>
                                          </p:val>
                                        </p:tav>
                                      </p:tavLst>
                                    </p:anim>
                                    <p:anim calcmode="lin" valueType="num">
                                      <p:cBhvr>
                                        <p:cTn id="22" dur="500" fill="hold"/>
                                        <p:tgtEl>
                                          <p:spTgt spid="24"/>
                                        </p:tgtEl>
                                        <p:attrNameLst>
                                          <p:attrName>ppt_h</p:attrName>
                                        </p:attrNameLst>
                                      </p:cBhvr>
                                      <p:tavLst>
                                        <p:tav tm="0">
                                          <p:val>
                                            <p:strVal val="0"/>
                                          </p:val>
                                        </p:tav>
                                        <p:tav tm="100000">
                                          <p:val>
                                            <p:strVal val="#ppt_h"/>
                                          </p:val>
                                        </p:tav>
                                      </p:tavLst>
                                    </p:anim>
                                    <p:animEffect transition="in" filter="fade">
                                      <p:cBhvr>
                                        <p:cTn id="23" dur="500"/>
                                        <p:tgtEl>
                                          <p:spTgt spid="24"/>
                                        </p:tgtEl>
                                      </p:cBhvr>
                                    </p:animEffect>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1+#ppt_w/2"/>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extBox 81"/>
          <p:cNvSpPr txBox="1"/>
          <p:nvPr/>
        </p:nvSpPr>
        <p:spPr>
          <a:xfrm>
            <a:off x="2353171" y="1448775"/>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密集出拳</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老虎苍蝇一起打。</a:t>
            </a:r>
            <a:endParaRPr lang="en-US" sz="3100" b="1" i="0" u="none" strike="noStrike" kern="0" cap="all" spc="0" baseline="0">
              <a:solidFill>
                <a:srgbClr val="000000"/>
              </a:solidFill>
              <a:uFillTx/>
              <a:latin typeface="微软雅黑" pitchFamily="34"/>
              <a:ea typeface="微软雅黑" pitchFamily="34"/>
            </a:endParaRPr>
          </a:p>
        </p:txBody>
      </p:sp>
      <p:grpSp>
        <p:nvGrpSpPr>
          <p:cNvPr id="3" name="组合 82"/>
          <p:cNvGrpSpPr/>
          <p:nvPr/>
        </p:nvGrpSpPr>
        <p:grpSpPr>
          <a:xfrm>
            <a:off x="1125534" y="1173166"/>
            <a:ext cx="1177920" cy="1065211"/>
            <a:chOff x="1125534" y="1173166"/>
            <a:chExt cx="1177920" cy="1065211"/>
          </a:xfrm>
        </p:grpSpPr>
        <p:grpSp>
          <p:nvGrpSpPr>
            <p:cNvPr id="4" name="组合 71"/>
            <p:cNvGrpSpPr/>
            <p:nvPr/>
          </p:nvGrpSpPr>
          <p:grpSpPr>
            <a:xfrm>
              <a:off x="1125534" y="1173166"/>
              <a:ext cx="1177920" cy="1065211"/>
              <a:chOff x="1125534" y="1173166"/>
              <a:chExt cx="1177920" cy="1065211"/>
            </a:xfrm>
          </p:grpSpPr>
          <p:grpSp>
            <p:nvGrpSpPr>
              <p:cNvPr id="5" name="组合 72"/>
              <p:cNvGrpSpPr/>
              <p:nvPr/>
            </p:nvGrpSpPr>
            <p:grpSpPr>
              <a:xfrm>
                <a:off x="1125534" y="1173166"/>
                <a:ext cx="1177920" cy="1065211"/>
                <a:chOff x="1125534" y="1173166"/>
                <a:chExt cx="1177920" cy="1065211"/>
              </a:xfrm>
            </p:grpSpPr>
            <p:grpSp>
              <p:nvGrpSpPr>
                <p:cNvPr id="6" name="组合 84"/>
                <p:cNvGrpSpPr/>
                <p:nvPr/>
              </p:nvGrpSpPr>
              <p:grpSpPr>
                <a:xfrm>
                  <a:off x="1125534" y="1173166"/>
                  <a:ext cx="1177920" cy="1065211"/>
                  <a:chOff x="1125534" y="1173166"/>
                  <a:chExt cx="1177920" cy="1065211"/>
                </a:xfrm>
              </p:grpSpPr>
              <p:pic>
                <p:nvPicPr>
                  <p:cNvPr id="7" name="Picture 17" descr="circuler_1"/>
                  <p:cNvPicPr>
                    <a:picLocks noChangeAspect="1"/>
                  </p:cNvPicPr>
                  <p:nvPr/>
                </p:nvPicPr>
                <p:blipFill>
                  <a:blip r:embed="rId3" cstate="print"/>
                  <a:srcRect/>
                  <a:stretch>
                    <a:fillRect/>
                  </a:stretch>
                </p:blipFill>
                <p:spPr>
                  <a:xfrm>
                    <a:off x="1125534" y="1173166"/>
                    <a:ext cx="1177920" cy="1062075"/>
                  </a:xfrm>
                  <a:prstGeom prst="rect">
                    <a:avLst/>
                  </a:prstGeom>
                  <a:noFill/>
                  <a:ln>
                    <a:noFill/>
                  </a:ln>
                </p:spPr>
              </p:pic>
              <p:sp>
                <p:nvSpPr>
                  <p:cNvPr id="8" name="Oval 18"/>
                  <p:cNvSpPr/>
                  <p:nvPr/>
                </p:nvSpPr>
                <p:spPr>
                  <a:xfrm>
                    <a:off x="1125534" y="1173166"/>
                    <a:ext cx="1177920" cy="106521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49326" y="1191874"/>
                  <a:ext cx="930356" cy="376330"/>
                </a:xfrm>
                <a:prstGeom prst="rect">
                  <a:avLst/>
                </a:prstGeom>
                <a:noFill/>
                <a:ln>
                  <a:noFill/>
                </a:ln>
              </p:spPr>
            </p:pic>
          </p:grpSp>
          <p:grpSp>
            <p:nvGrpSpPr>
              <p:cNvPr id="10" name="Group 20"/>
              <p:cNvGrpSpPr/>
              <p:nvPr/>
            </p:nvGrpSpPr>
            <p:grpSpPr>
              <a:xfrm>
                <a:off x="1206367" y="2003389"/>
                <a:ext cx="1014436" cy="192990"/>
                <a:chOff x="1206367" y="2003389"/>
                <a:chExt cx="1014436" cy="192990"/>
              </a:xfrm>
            </p:grpSpPr>
            <p:grpSp>
              <p:nvGrpSpPr>
                <p:cNvPr id="11" name="Group 21"/>
                <p:cNvGrpSpPr/>
                <p:nvPr/>
              </p:nvGrpSpPr>
              <p:grpSpPr>
                <a:xfrm>
                  <a:off x="1385993" y="2003389"/>
                  <a:ext cx="834810" cy="190265"/>
                  <a:chOff x="1385993" y="2003389"/>
                  <a:chExt cx="834810" cy="190265"/>
                </a:xfrm>
              </p:grpSpPr>
              <p:sp>
                <p:nvSpPr>
                  <p:cNvPr id="12" name="AutoShape 22"/>
                  <p:cNvSpPr/>
                  <p:nvPr/>
                </p:nvSpPr>
                <p:spPr>
                  <a:xfrm rot="3965716" flipH="1" flipV="1">
                    <a:off x="1846708" y="176488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51793" y="1802507"/>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93911" y="181132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624500" y="1819560"/>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206367" y="2025137"/>
                  <a:ext cx="838788" cy="171242"/>
                  <a:chOff x="1206367" y="2025137"/>
                  <a:chExt cx="838788" cy="171242"/>
                </a:xfrm>
              </p:grpSpPr>
              <p:sp>
                <p:nvSpPr>
                  <p:cNvPr id="17" name="AutoShape 27"/>
                  <p:cNvSpPr/>
                  <p:nvPr/>
                </p:nvSpPr>
                <p:spPr>
                  <a:xfrm rot="5319260" flipH="1" flipV="1">
                    <a:off x="1670695" y="1821919"/>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68603" y="1820254"/>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511773" y="1806107"/>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44509" y="1786995"/>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330323" y="1323978"/>
              <a:ext cx="722311" cy="649288"/>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矩形 21"/>
          <p:cNvSpPr/>
          <p:nvPr/>
        </p:nvSpPr>
        <p:spPr>
          <a:xfrm>
            <a:off x="1030291" y="2290764"/>
            <a:ext cx="4335463" cy="1066803"/>
          </a:xfrm>
          <a:prstGeom prst="rect">
            <a:avLst/>
          </a:prstGeom>
          <a:solidFill>
            <a:srgbClr val="FF33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3" name="矩形 22"/>
          <p:cNvSpPr/>
          <p:nvPr/>
        </p:nvSpPr>
        <p:spPr>
          <a:xfrm>
            <a:off x="5476862" y="2291221"/>
            <a:ext cx="5697288" cy="4318071"/>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4" name="Title 1"/>
          <p:cNvSpPr txBox="1"/>
          <p:nvPr/>
        </p:nvSpPr>
        <p:spPr>
          <a:xfrm>
            <a:off x="1128717" y="2384426"/>
            <a:ext cx="4332290" cy="831847"/>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50000"/>
              </a:lnSpc>
              <a:spcBef>
                <a:spcPts val="80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FF"/>
                </a:solidFill>
                <a:uFillTx/>
                <a:latin typeface="微软雅黑" pitchFamily="34"/>
                <a:ea typeface="微软雅黑" pitchFamily="34"/>
              </a:rPr>
              <a:t>组合拳四：清理会员卡</a:t>
            </a:r>
            <a:endParaRPr lang="en-US" sz="3200" b="1" i="0" u="none" strike="noStrike" kern="1200" cap="none" spc="0" baseline="0">
              <a:solidFill>
                <a:srgbClr val="FFFFFF"/>
              </a:solidFill>
              <a:uFillTx/>
              <a:latin typeface="微软雅黑" pitchFamily="34"/>
              <a:ea typeface="微软雅黑" pitchFamily="34"/>
            </a:endParaRPr>
          </a:p>
        </p:txBody>
      </p:sp>
      <p:sp>
        <p:nvSpPr>
          <p:cNvPr id="25" name="Title 1"/>
          <p:cNvSpPr txBox="1"/>
          <p:nvPr/>
        </p:nvSpPr>
        <p:spPr>
          <a:xfrm>
            <a:off x="5592763" y="2708279"/>
            <a:ext cx="5437186" cy="2927351"/>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3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微软雅黑" pitchFamily="34"/>
                <a:ea typeface="微软雅黑" pitchFamily="34"/>
              </a:rPr>
              <a:t>       </a:t>
            </a:r>
            <a:r>
              <a:rPr lang="zh-CN" sz="2400" b="1" i="0" u="none" strike="noStrike" kern="1200" cap="none" spc="0" baseline="0">
                <a:solidFill>
                  <a:srgbClr val="FFFFFF"/>
                </a:solidFill>
                <a:uFillTx/>
                <a:latin typeface="微软雅黑" pitchFamily="34"/>
                <a:ea typeface="微软雅黑" pitchFamily="34"/>
              </a:rPr>
              <a:t>中央纪委于</a:t>
            </a:r>
            <a:r>
              <a:rPr lang="en-US" sz="2400" b="1" i="0" u="none" strike="noStrike" kern="1200" cap="none" spc="0" baseline="0">
                <a:solidFill>
                  <a:srgbClr val="FFFFFF"/>
                </a:solidFill>
                <a:uFillTx/>
                <a:latin typeface="微软雅黑" pitchFamily="34"/>
                <a:ea typeface="微软雅黑" pitchFamily="34"/>
              </a:rPr>
              <a:t>5</a:t>
            </a:r>
            <a:r>
              <a:rPr lang="zh-CN" sz="2400" b="1" i="0" u="none" strike="noStrike" kern="1200" cap="none" spc="0" baseline="0">
                <a:solidFill>
                  <a:srgbClr val="FFFFFF"/>
                </a:solidFill>
                <a:uFillTx/>
                <a:latin typeface="微软雅黑" pitchFamily="34"/>
                <a:ea typeface="微软雅黑" pitchFamily="34"/>
              </a:rPr>
              <a:t>月</a:t>
            </a:r>
            <a:r>
              <a:rPr lang="en-US" sz="2400" b="1" i="0" u="none" strike="noStrike" kern="1200" cap="none" spc="0" baseline="0">
                <a:solidFill>
                  <a:srgbClr val="FFFFFF"/>
                </a:solidFill>
                <a:uFillTx/>
                <a:latin typeface="微软雅黑" pitchFamily="34"/>
                <a:ea typeface="微软雅黑" pitchFamily="34"/>
              </a:rPr>
              <a:t>27</a:t>
            </a:r>
            <a:r>
              <a:rPr lang="zh-CN" sz="2400" b="1" i="0" u="none" strike="noStrike" kern="1200" cap="none" spc="0" baseline="0">
                <a:solidFill>
                  <a:srgbClr val="FFFFFF"/>
                </a:solidFill>
                <a:uFillTx/>
                <a:latin typeface="微软雅黑" pitchFamily="34"/>
                <a:ea typeface="微软雅黑" pitchFamily="34"/>
              </a:rPr>
              <a:t>日召开用时仅</a:t>
            </a:r>
            <a:r>
              <a:rPr lang="en-US" sz="2400" b="1" i="0" u="none" strike="noStrike" kern="1200" cap="none" spc="0" baseline="0">
                <a:solidFill>
                  <a:srgbClr val="FFFFFF"/>
                </a:solidFill>
                <a:uFillTx/>
                <a:latin typeface="微软雅黑" pitchFamily="34"/>
                <a:ea typeface="微软雅黑" pitchFamily="34"/>
              </a:rPr>
              <a:t>20</a:t>
            </a:r>
            <a:r>
              <a:rPr lang="zh-CN" sz="2400" b="1" i="0" u="none" strike="noStrike" kern="1200" cap="none" spc="0" baseline="0">
                <a:solidFill>
                  <a:srgbClr val="FFFFFF"/>
                </a:solidFill>
                <a:uFillTx/>
                <a:latin typeface="微软雅黑" pitchFamily="34"/>
                <a:ea typeface="微软雅黑" pitchFamily="34"/>
              </a:rPr>
              <a:t>分钟的全国电视电话会议，在全国纪检监察系统开展会员卡专项清理活动，要求纪检监察系统在职干部职工在</a:t>
            </a:r>
            <a:r>
              <a:rPr lang="en-US" sz="2400" b="1" i="0" u="none" strike="noStrike" kern="1200" cap="none" spc="0" baseline="0">
                <a:solidFill>
                  <a:srgbClr val="FFFFFF"/>
                </a:solidFill>
                <a:uFillTx/>
                <a:latin typeface="微软雅黑" pitchFamily="34"/>
                <a:ea typeface="微软雅黑" pitchFamily="34"/>
              </a:rPr>
              <a:t>6</a:t>
            </a:r>
            <a:r>
              <a:rPr lang="zh-CN" sz="2400" b="1" i="0" u="none" strike="noStrike" kern="1200" cap="none" spc="0" baseline="0">
                <a:solidFill>
                  <a:srgbClr val="FFFFFF"/>
                </a:solidFill>
                <a:uFillTx/>
                <a:latin typeface="微软雅黑" pitchFamily="34"/>
                <a:ea typeface="微软雅黑" pitchFamily="34"/>
              </a:rPr>
              <a:t>月</a:t>
            </a:r>
            <a:r>
              <a:rPr lang="en-US" sz="2400" b="1" i="0" u="none" strike="noStrike" kern="1200" cap="none" spc="0" baseline="0">
                <a:solidFill>
                  <a:srgbClr val="FFFFFF"/>
                </a:solidFill>
                <a:uFillTx/>
                <a:latin typeface="微软雅黑" pitchFamily="34"/>
                <a:ea typeface="微软雅黑" pitchFamily="34"/>
              </a:rPr>
              <a:t>20</a:t>
            </a:r>
            <a:r>
              <a:rPr lang="zh-CN" sz="2400" b="1" i="0" u="none" strike="noStrike" kern="1200" cap="none" spc="0" baseline="0">
                <a:solidFill>
                  <a:srgbClr val="FFFFFF"/>
                </a:solidFill>
                <a:uFillTx/>
                <a:latin typeface="微软雅黑" pitchFamily="34"/>
                <a:ea typeface="微软雅黑" pitchFamily="34"/>
              </a:rPr>
              <a:t>日前自行清退所收受的各种名目的会员卡，做到“零持有、零报告。”</a:t>
            </a:r>
            <a:endParaRPr lang="en-US" sz="2000" b="1" i="0" u="none" strike="noStrike" kern="1200" cap="none" spc="0" baseline="0">
              <a:solidFill>
                <a:srgbClr val="FFFFFF"/>
              </a:solidFill>
              <a:uFillTx/>
              <a:latin typeface="微软雅黑" pitchFamily="34"/>
              <a:ea typeface="微软雅黑" pitchFamily="34"/>
            </a:endParaRPr>
          </a:p>
        </p:txBody>
      </p:sp>
      <p:pic>
        <p:nvPicPr>
          <p:cNvPr id="26" name="Picture 2" descr="F:\廉政ppt资料\图片\u=1324757475,562549270&amp;fm=23&amp;gp=0.jpg"/>
          <p:cNvPicPr>
            <a:picLocks noChangeAspect="1"/>
          </p:cNvPicPr>
          <p:nvPr/>
        </p:nvPicPr>
        <p:blipFill>
          <a:blip r:embed="rId7" cstate="print"/>
          <a:srcRect/>
          <a:stretch>
            <a:fillRect/>
          </a:stretch>
        </p:blipFill>
        <p:spPr>
          <a:xfrm>
            <a:off x="1020763" y="3429000"/>
            <a:ext cx="4321170" cy="316865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ppt_x</p:attrName>
                                        </p:attrNameLst>
                                      </p:cBhvr>
                                      <p:tavLst>
                                        <p:tav tm="0">
                                          <p:val>
                                            <p:strVal val="1+#ppt_w/2"/>
                                          </p:val>
                                        </p:tav>
                                        <p:tav tm="100000">
                                          <p:val>
                                            <p:strVal val="#ppt_x"/>
                                          </p:val>
                                        </p:tav>
                                      </p:tavLst>
                                    </p:anim>
                                    <p:anim calcmode="lin" valueType="num">
                                      <p:cBhvr>
                                        <p:cTn id="17" dur="75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0"/>
                                          </p:val>
                                        </p:tav>
                                        <p:tav tm="100000">
                                          <p:val>
                                            <p:strVal val="#ppt_w"/>
                                          </p:val>
                                        </p:tav>
                                      </p:tavLst>
                                    </p:anim>
                                    <p:anim calcmode="lin" valueType="num">
                                      <p:cBhvr>
                                        <p:cTn id="22" dur="500" fill="hold"/>
                                        <p:tgtEl>
                                          <p:spTgt spid="24"/>
                                        </p:tgtEl>
                                        <p:attrNameLst>
                                          <p:attrName>ppt_h</p:attrName>
                                        </p:attrNameLst>
                                      </p:cBhvr>
                                      <p:tavLst>
                                        <p:tav tm="0">
                                          <p:val>
                                            <p:strVal val="0"/>
                                          </p:val>
                                        </p:tav>
                                        <p:tav tm="100000">
                                          <p:val>
                                            <p:strVal val="#ppt_h"/>
                                          </p:val>
                                        </p:tav>
                                      </p:tavLst>
                                    </p:anim>
                                    <p:animEffect transition="in" filter="fade">
                                      <p:cBhvr>
                                        <p:cTn id="23" dur="500"/>
                                        <p:tgtEl>
                                          <p:spTgt spid="24"/>
                                        </p:tgtEl>
                                      </p:cBhvr>
                                    </p:animEffect>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1+#ppt_w/2"/>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extBox 81"/>
          <p:cNvSpPr txBox="1"/>
          <p:nvPr/>
        </p:nvSpPr>
        <p:spPr>
          <a:xfrm>
            <a:off x="2353171" y="1448775"/>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密集出拳</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老虎苍蝇一起打。</a:t>
            </a:r>
            <a:endParaRPr lang="en-US" sz="3100" b="1" i="0" u="none" strike="noStrike" kern="0" cap="all" spc="0" baseline="0">
              <a:solidFill>
                <a:srgbClr val="000000"/>
              </a:solidFill>
              <a:uFillTx/>
              <a:latin typeface="微软雅黑" pitchFamily="34"/>
              <a:ea typeface="微软雅黑" pitchFamily="34"/>
            </a:endParaRPr>
          </a:p>
        </p:txBody>
      </p:sp>
      <p:grpSp>
        <p:nvGrpSpPr>
          <p:cNvPr id="3" name="组合 82"/>
          <p:cNvGrpSpPr/>
          <p:nvPr/>
        </p:nvGrpSpPr>
        <p:grpSpPr>
          <a:xfrm>
            <a:off x="1125534" y="1173166"/>
            <a:ext cx="1177920" cy="1065211"/>
            <a:chOff x="1125534" y="1173166"/>
            <a:chExt cx="1177920" cy="1065211"/>
          </a:xfrm>
        </p:grpSpPr>
        <p:grpSp>
          <p:nvGrpSpPr>
            <p:cNvPr id="4" name="组合 71"/>
            <p:cNvGrpSpPr/>
            <p:nvPr/>
          </p:nvGrpSpPr>
          <p:grpSpPr>
            <a:xfrm>
              <a:off x="1125534" y="1173166"/>
              <a:ext cx="1177920" cy="1065211"/>
              <a:chOff x="1125534" y="1173166"/>
              <a:chExt cx="1177920" cy="1065211"/>
            </a:xfrm>
          </p:grpSpPr>
          <p:grpSp>
            <p:nvGrpSpPr>
              <p:cNvPr id="5" name="组合 72"/>
              <p:cNvGrpSpPr/>
              <p:nvPr/>
            </p:nvGrpSpPr>
            <p:grpSpPr>
              <a:xfrm>
                <a:off x="1125534" y="1173166"/>
                <a:ext cx="1177920" cy="1065211"/>
                <a:chOff x="1125534" y="1173166"/>
                <a:chExt cx="1177920" cy="1065211"/>
              </a:xfrm>
            </p:grpSpPr>
            <p:grpSp>
              <p:nvGrpSpPr>
                <p:cNvPr id="6" name="组合 84"/>
                <p:cNvGrpSpPr/>
                <p:nvPr/>
              </p:nvGrpSpPr>
              <p:grpSpPr>
                <a:xfrm>
                  <a:off x="1125534" y="1173166"/>
                  <a:ext cx="1177920" cy="1065211"/>
                  <a:chOff x="1125534" y="1173166"/>
                  <a:chExt cx="1177920" cy="1065211"/>
                </a:xfrm>
              </p:grpSpPr>
              <p:pic>
                <p:nvPicPr>
                  <p:cNvPr id="7" name="Picture 17" descr="circuler_1"/>
                  <p:cNvPicPr>
                    <a:picLocks noChangeAspect="1"/>
                  </p:cNvPicPr>
                  <p:nvPr/>
                </p:nvPicPr>
                <p:blipFill>
                  <a:blip r:embed="rId3" cstate="print"/>
                  <a:srcRect/>
                  <a:stretch>
                    <a:fillRect/>
                  </a:stretch>
                </p:blipFill>
                <p:spPr>
                  <a:xfrm>
                    <a:off x="1125534" y="1173166"/>
                    <a:ext cx="1177920" cy="1062075"/>
                  </a:xfrm>
                  <a:prstGeom prst="rect">
                    <a:avLst/>
                  </a:prstGeom>
                  <a:noFill/>
                  <a:ln>
                    <a:noFill/>
                  </a:ln>
                </p:spPr>
              </p:pic>
              <p:sp>
                <p:nvSpPr>
                  <p:cNvPr id="8" name="Oval 18"/>
                  <p:cNvSpPr/>
                  <p:nvPr/>
                </p:nvSpPr>
                <p:spPr>
                  <a:xfrm>
                    <a:off x="1125534" y="1173166"/>
                    <a:ext cx="1177920" cy="106521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49326" y="1191874"/>
                  <a:ext cx="930356" cy="376330"/>
                </a:xfrm>
                <a:prstGeom prst="rect">
                  <a:avLst/>
                </a:prstGeom>
                <a:noFill/>
                <a:ln>
                  <a:noFill/>
                </a:ln>
              </p:spPr>
            </p:pic>
          </p:grpSp>
          <p:grpSp>
            <p:nvGrpSpPr>
              <p:cNvPr id="10" name="Group 20"/>
              <p:cNvGrpSpPr/>
              <p:nvPr/>
            </p:nvGrpSpPr>
            <p:grpSpPr>
              <a:xfrm>
                <a:off x="1206367" y="2003389"/>
                <a:ext cx="1014436" cy="192990"/>
                <a:chOff x="1206367" y="2003389"/>
                <a:chExt cx="1014436" cy="192990"/>
              </a:xfrm>
            </p:grpSpPr>
            <p:grpSp>
              <p:nvGrpSpPr>
                <p:cNvPr id="11" name="Group 21"/>
                <p:cNvGrpSpPr/>
                <p:nvPr/>
              </p:nvGrpSpPr>
              <p:grpSpPr>
                <a:xfrm>
                  <a:off x="1385993" y="2003389"/>
                  <a:ext cx="834810" cy="190265"/>
                  <a:chOff x="1385993" y="2003389"/>
                  <a:chExt cx="834810" cy="190265"/>
                </a:xfrm>
              </p:grpSpPr>
              <p:sp>
                <p:nvSpPr>
                  <p:cNvPr id="12" name="AutoShape 22"/>
                  <p:cNvSpPr/>
                  <p:nvPr/>
                </p:nvSpPr>
                <p:spPr>
                  <a:xfrm rot="3965716" flipH="1" flipV="1">
                    <a:off x="1846708" y="176488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51793" y="1802507"/>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93911" y="1811322"/>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624500" y="1819560"/>
                    <a:ext cx="135587" cy="612602"/>
                  </a:xfrm>
                  <a:custGeom>
                    <a:avLst/>
                    <a:gdLst>
                      <a:gd name="f0" fmla="val 10800000"/>
                      <a:gd name="f1" fmla="val 5400000"/>
                      <a:gd name="f2" fmla="val 180"/>
                      <a:gd name="f3" fmla="val w"/>
                      <a:gd name="f4" fmla="val h"/>
                      <a:gd name="f5" fmla="val 0"/>
                      <a:gd name="f6" fmla="val 135585"/>
                      <a:gd name="f7" fmla="val 612602"/>
                      <a:gd name="f8" fmla="+- 0 0 8611645"/>
                      <a:gd name="f9" fmla="+- 0 0 6494182"/>
                      <a:gd name="f10" fmla="val 306301"/>
                      <a:gd name="f11" fmla="val 5400002"/>
                      <a:gd name="f12" fmla="val 10800004"/>
                      <a:gd name="f13" fmla="val 169022"/>
                      <a:gd name="f14" fmla="val 381840"/>
                      <a:gd name="f15" fmla="+- 0 0 -360"/>
                      <a:gd name="f16" fmla="+- 0 0 -270"/>
                      <a:gd name="f17" fmla="+- 0 0 -180"/>
                      <a:gd name="f18" fmla="+- 0 0 -90"/>
                      <a:gd name="f19" fmla="*/ f3 1 135585"/>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585"/>
                      <a:gd name="f35" fmla="*/ f28 1 612602"/>
                      <a:gd name="f36" fmla="+- f30 0 f1"/>
                      <a:gd name="f37" fmla="+- f31 0 f1"/>
                      <a:gd name="f38" fmla="+- f32 0 f1"/>
                      <a:gd name="f39" fmla="+- f33 0 f1"/>
                      <a:gd name="f40" fmla="*/ 67485 1 f34"/>
                      <a:gd name="f41" fmla="*/ 306301 1 f35"/>
                      <a:gd name="f42" fmla="*/ 135585 1 f34"/>
                      <a:gd name="f43" fmla="*/ 0 1 f35"/>
                      <a:gd name="f44" fmla="*/ 0 1 f34"/>
                      <a:gd name="f45" fmla="*/ 612602 1 f35"/>
                      <a:gd name="f46" fmla="*/ 19767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585"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206367" y="2025137"/>
                  <a:ext cx="838788" cy="171242"/>
                  <a:chOff x="1206367" y="2025137"/>
                  <a:chExt cx="838788" cy="171242"/>
                </a:xfrm>
              </p:grpSpPr>
              <p:sp>
                <p:nvSpPr>
                  <p:cNvPr id="17" name="AutoShape 27"/>
                  <p:cNvSpPr/>
                  <p:nvPr/>
                </p:nvSpPr>
                <p:spPr>
                  <a:xfrm rot="5319260" flipH="1" flipV="1">
                    <a:off x="1670695" y="1821919"/>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68603" y="1820254"/>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511773" y="1806107"/>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44509" y="1786995"/>
                    <a:ext cx="136318" cy="612602"/>
                  </a:xfrm>
                  <a:custGeom>
                    <a:avLst/>
                    <a:gdLst>
                      <a:gd name="f0" fmla="val 10800000"/>
                      <a:gd name="f1" fmla="val 5400000"/>
                      <a:gd name="f2" fmla="val 180"/>
                      <a:gd name="f3" fmla="val w"/>
                      <a:gd name="f4" fmla="val h"/>
                      <a:gd name="f5" fmla="val 0"/>
                      <a:gd name="f6" fmla="val 136317"/>
                      <a:gd name="f7" fmla="val 612602"/>
                      <a:gd name="f8" fmla="+- 0 0 8600618"/>
                      <a:gd name="f9" fmla="+- 0 0 6499695"/>
                      <a:gd name="f10" fmla="val 306301"/>
                      <a:gd name="f11" fmla="val 5400002"/>
                      <a:gd name="f12" fmla="val 10800004"/>
                      <a:gd name="f13" fmla="val 169935"/>
                      <a:gd name="f14" fmla="val 381840"/>
                      <a:gd name="f15" fmla="+- 0 0 -360"/>
                      <a:gd name="f16" fmla="+- 0 0 -270"/>
                      <a:gd name="f17" fmla="+- 0 0 -180"/>
                      <a:gd name="f18" fmla="+- 0 0 -90"/>
                      <a:gd name="f19" fmla="*/ f3 1 13631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317"/>
                      <a:gd name="f35" fmla="*/ f28 1 612602"/>
                      <a:gd name="f36" fmla="+- f30 0 f1"/>
                      <a:gd name="f37" fmla="+- f31 0 f1"/>
                      <a:gd name="f38" fmla="+- f32 0 f1"/>
                      <a:gd name="f39" fmla="+- f33 0 f1"/>
                      <a:gd name="f40" fmla="*/ 67849 1 f34"/>
                      <a:gd name="f41" fmla="*/ 306301 1 f35"/>
                      <a:gd name="f42" fmla="*/ 136317 1 f34"/>
                      <a:gd name="f43" fmla="*/ 0 1 f35"/>
                      <a:gd name="f44" fmla="*/ 0 1 f34"/>
                      <a:gd name="f45" fmla="*/ 612602 1 f35"/>
                      <a:gd name="f46" fmla="*/ 19874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31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330323" y="1323978"/>
              <a:ext cx="722311" cy="649288"/>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矩形 21"/>
          <p:cNvSpPr/>
          <p:nvPr/>
        </p:nvSpPr>
        <p:spPr>
          <a:xfrm>
            <a:off x="1030291" y="2290764"/>
            <a:ext cx="4335463" cy="1066803"/>
          </a:xfrm>
          <a:prstGeom prst="rect">
            <a:avLst/>
          </a:prstGeom>
          <a:solidFill>
            <a:srgbClr val="FF33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3" name="矩形 22"/>
          <p:cNvSpPr/>
          <p:nvPr/>
        </p:nvSpPr>
        <p:spPr>
          <a:xfrm>
            <a:off x="5476862" y="2291221"/>
            <a:ext cx="5697288" cy="4318071"/>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685169" rtl="0" fontAlgn="auto" hangingPunct="1">
              <a:lnSpc>
                <a:spcPct val="70000"/>
              </a:lnSpc>
              <a:spcBef>
                <a:spcPts val="675"/>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微软雅黑" pitchFamily="34"/>
                <a:ea typeface="微软雅黑" pitchFamily="34"/>
                <a:cs typeface="Segoe UI" pitchFamily="34"/>
              </a:rPr>
              <a:t>        </a:t>
            </a:r>
          </a:p>
        </p:txBody>
      </p:sp>
      <p:sp>
        <p:nvSpPr>
          <p:cNvPr id="24" name="Title 1"/>
          <p:cNvSpPr txBox="1"/>
          <p:nvPr/>
        </p:nvSpPr>
        <p:spPr>
          <a:xfrm>
            <a:off x="1128717" y="2384426"/>
            <a:ext cx="4332290" cy="739777"/>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50000"/>
              </a:lnSpc>
              <a:spcBef>
                <a:spcPts val="70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FFFFFF"/>
                </a:solidFill>
                <a:uFillTx/>
                <a:latin typeface="微软雅黑" pitchFamily="34"/>
                <a:ea typeface="微软雅黑" pitchFamily="34"/>
              </a:rPr>
              <a:t>组合拳五：网络举报专区</a:t>
            </a:r>
            <a:endParaRPr lang="en-US" sz="2800" b="1" i="0" u="none" strike="noStrike" kern="1200" cap="none" spc="0" baseline="0">
              <a:solidFill>
                <a:srgbClr val="FFFFFF"/>
              </a:solidFill>
              <a:uFillTx/>
              <a:latin typeface="微软雅黑" pitchFamily="34"/>
              <a:ea typeface="微软雅黑" pitchFamily="34"/>
            </a:endParaRPr>
          </a:p>
        </p:txBody>
      </p:sp>
      <p:sp>
        <p:nvSpPr>
          <p:cNvPr id="25" name="Title 1"/>
          <p:cNvSpPr txBox="1"/>
          <p:nvPr/>
        </p:nvSpPr>
        <p:spPr>
          <a:xfrm>
            <a:off x="5918197" y="2960690"/>
            <a:ext cx="5040309" cy="2973391"/>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130000"/>
              </a:lnSpc>
              <a:spcBef>
                <a:spcPts val="6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微软雅黑" pitchFamily="34"/>
                <a:ea typeface="微软雅黑" pitchFamily="34"/>
              </a:rPr>
              <a:t>       2013</a:t>
            </a:r>
            <a:r>
              <a:rPr lang="zh-CN" sz="2400" b="1" i="0" u="none" strike="noStrike" kern="1200" cap="none" spc="0" baseline="0">
                <a:solidFill>
                  <a:srgbClr val="FFFFFF"/>
                </a:solidFill>
                <a:uFillTx/>
                <a:latin typeface="微软雅黑" pitchFamily="34"/>
                <a:ea typeface="微软雅黑" pitchFamily="34"/>
              </a:rPr>
              <a:t>年</a:t>
            </a:r>
            <a:r>
              <a:rPr lang="en-US" sz="2400" b="1" i="0" u="none" strike="noStrike" kern="1200" cap="none" spc="0" baseline="0">
                <a:solidFill>
                  <a:srgbClr val="FFFFFF"/>
                </a:solidFill>
                <a:uFillTx/>
                <a:latin typeface="微软雅黑" pitchFamily="34"/>
                <a:ea typeface="微软雅黑" pitchFamily="34"/>
              </a:rPr>
              <a:t>4</a:t>
            </a:r>
            <a:r>
              <a:rPr lang="zh-CN" sz="2400" b="1" i="0" u="none" strike="noStrike" kern="1200" cap="none" spc="0" baseline="0">
                <a:solidFill>
                  <a:srgbClr val="FFFFFF"/>
                </a:solidFill>
                <a:uFillTx/>
                <a:latin typeface="微软雅黑" pitchFamily="34"/>
                <a:ea typeface="微软雅黑" pitchFamily="34"/>
              </a:rPr>
              <a:t>月</a:t>
            </a:r>
            <a:r>
              <a:rPr lang="en-US" sz="2400" b="1" i="0" u="none" strike="noStrike" kern="1200" cap="none" spc="0" baseline="0">
                <a:solidFill>
                  <a:srgbClr val="FFFFFF"/>
                </a:solidFill>
                <a:uFillTx/>
                <a:latin typeface="微软雅黑" pitchFamily="34"/>
                <a:ea typeface="微软雅黑" pitchFamily="34"/>
              </a:rPr>
              <a:t>19</a:t>
            </a:r>
            <a:r>
              <a:rPr lang="zh-CN" sz="2400" b="1" i="0" u="none" strike="noStrike" kern="1200" cap="none" spc="0" baseline="0">
                <a:solidFill>
                  <a:srgbClr val="FFFFFF"/>
                </a:solidFill>
                <a:uFillTx/>
                <a:latin typeface="微软雅黑" pitchFamily="34"/>
                <a:ea typeface="微软雅黑" pitchFamily="34"/>
              </a:rPr>
              <a:t>日，新华网、人民网、光明网等中央重点新闻网站和新浪网，搜狐网、网易网等主流商业网站同步推出了网络举报监督专区，鼓励广大网民依法如实举报违纪违法行为。</a:t>
            </a:r>
            <a:endParaRPr lang="en-US" sz="2000" b="1" i="0" u="none" strike="noStrike" kern="1200" cap="none" spc="0" baseline="0">
              <a:solidFill>
                <a:srgbClr val="FFFFFF"/>
              </a:solidFill>
              <a:uFillTx/>
              <a:latin typeface="微软雅黑" pitchFamily="34"/>
              <a:ea typeface="微软雅黑" pitchFamily="34"/>
            </a:endParaRPr>
          </a:p>
        </p:txBody>
      </p:sp>
      <p:pic>
        <p:nvPicPr>
          <p:cNvPr id="26" name="Picture 2" descr="F:\廉政ppt资料\图片\网络反腐8.jpg"/>
          <p:cNvPicPr>
            <a:picLocks noChangeAspect="1"/>
          </p:cNvPicPr>
          <p:nvPr/>
        </p:nvPicPr>
        <p:blipFill>
          <a:blip r:embed="rId7" cstate="print"/>
          <a:srcRect/>
          <a:stretch>
            <a:fillRect/>
          </a:stretch>
        </p:blipFill>
        <p:spPr>
          <a:xfrm>
            <a:off x="1020763" y="3392488"/>
            <a:ext cx="4356101" cy="316865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750" fill="hold"/>
                                        <p:tgtEl>
                                          <p:spTgt spid="22"/>
                                        </p:tgtEl>
                                        <p:attrNameLst>
                                          <p:attrName>ppt_x</p:attrName>
                                        </p:attrNameLst>
                                      </p:cBhvr>
                                      <p:tavLst>
                                        <p:tav tm="0">
                                          <p:val>
                                            <p:strVal val="1+#ppt_w/2"/>
                                          </p:val>
                                        </p:tav>
                                        <p:tav tm="100000">
                                          <p:val>
                                            <p:strVal val="#ppt_x"/>
                                          </p:val>
                                        </p:tav>
                                      </p:tavLst>
                                    </p:anim>
                                    <p:anim calcmode="lin" valueType="num">
                                      <p:cBhvr>
                                        <p:cTn id="17" dur="75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strVal val="0"/>
                                          </p:val>
                                        </p:tav>
                                        <p:tav tm="100000">
                                          <p:val>
                                            <p:strVal val="#ppt_w"/>
                                          </p:val>
                                        </p:tav>
                                      </p:tavLst>
                                    </p:anim>
                                    <p:anim calcmode="lin" valueType="num">
                                      <p:cBhvr>
                                        <p:cTn id="22" dur="500" fill="hold"/>
                                        <p:tgtEl>
                                          <p:spTgt spid="24"/>
                                        </p:tgtEl>
                                        <p:attrNameLst>
                                          <p:attrName>ppt_h</p:attrName>
                                        </p:attrNameLst>
                                      </p:cBhvr>
                                      <p:tavLst>
                                        <p:tav tm="0">
                                          <p:val>
                                            <p:strVal val="0"/>
                                          </p:val>
                                        </p:tav>
                                        <p:tav tm="100000">
                                          <p:val>
                                            <p:strVal val="#ppt_h"/>
                                          </p:val>
                                        </p:tav>
                                      </p:tavLst>
                                    </p:anim>
                                    <p:animEffect transition="in" filter="fade">
                                      <p:cBhvr>
                                        <p:cTn id="23" dur="500"/>
                                        <p:tgtEl>
                                          <p:spTgt spid="24"/>
                                        </p:tgtEl>
                                      </p:cBhvr>
                                    </p:animEffect>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ppt_x</p:attrName>
                                        </p:attrNameLst>
                                      </p:cBhvr>
                                      <p:tavLst>
                                        <p:tav tm="0">
                                          <p:val>
                                            <p:strVal val="1+#ppt_w/2"/>
                                          </p:val>
                                        </p:tav>
                                        <p:tav tm="100000">
                                          <p:val>
                                            <p:strVal val="#ppt_x"/>
                                          </p:val>
                                        </p:tav>
                                      </p:tavLst>
                                    </p:anim>
                                    <p:anim calcmode="lin" valueType="num">
                                      <p:cBhvr>
                                        <p:cTn id="33" dur="75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extBox 81"/>
          <p:cNvSpPr txBox="1"/>
          <p:nvPr/>
        </p:nvSpPr>
        <p:spPr>
          <a:xfrm>
            <a:off x="2321176" y="1545134"/>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群众参与</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形成反腐的人民战争。</a:t>
            </a:r>
          </a:p>
        </p:txBody>
      </p:sp>
      <p:grpSp>
        <p:nvGrpSpPr>
          <p:cNvPr id="3" name="组合 82"/>
          <p:cNvGrpSpPr/>
          <p:nvPr/>
        </p:nvGrpSpPr>
        <p:grpSpPr>
          <a:xfrm>
            <a:off x="1093786" y="1268409"/>
            <a:ext cx="1177920" cy="1066803"/>
            <a:chOff x="1093786" y="1268409"/>
            <a:chExt cx="1177920" cy="1066803"/>
          </a:xfrm>
        </p:grpSpPr>
        <p:grpSp>
          <p:nvGrpSpPr>
            <p:cNvPr id="4" name="组合 71"/>
            <p:cNvGrpSpPr/>
            <p:nvPr/>
          </p:nvGrpSpPr>
          <p:grpSpPr>
            <a:xfrm>
              <a:off x="1093786" y="1268409"/>
              <a:ext cx="1177920" cy="1066803"/>
              <a:chOff x="1093786" y="1268409"/>
              <a:chExt cx="1177920" cy="1066803"/>
            </a:xfrm>
          </p:grpSpPr>
          <p:grpSp>
            <p:nvGrpSpPr>
              <p:cNvPr id="5" name="组合 72"/>
              <p:cNvGrpSpPr/>
              <p:nvPr/>
            </p:nvGrpSpPr>
            <p:grpSpPr>
              <a:xfrm>
                <a:off x="1093786" y="1268409"/>
                <a:ext cx="1177920" cy="1066803"/>
                <a:chOff x="1093786" y="1268409"/>
                <a:chExt cx="1177920" cy="1066803"/>
              </a:xfrm>
            </p:grpSpPr>
            <p:grpSp>
              <p:nvGrpSpPr>
                <p:cNvPr id="6" name="组合 84"/>
                <p:cNvGrpSpPr/>
                <p:nvPr/>
              </p:nvGrpSpPr>
              <p:grpSpPr>
                <a:xfrm>
                  <a:off x="1093786" y="1268409"/>
                  <a:ext cx="1177920" cy="1066803"/>
                  <a:chOff x="1093786" y="1268409"/>
                  <a:chExt cx="1177920" cy="1066803"/>
                </a:xfrm>
              </p:grpSpPr>
              <p:pic>
                <p:nvPicPr>
                  <p:cNvPr id="7" name="Picture 17" descr="circuler_1"/>
                  <p:cNvPicPr>
                    <a:picLocks noChangeAspect="1"/>
                  </p:cNvPicPr>
                  <p:nvPr/>
                </p:nvPicPr>
                <p:blipFill>
                  <a:blip r:embed="rId3" cstate="print"/>
                  <a:srcRect/>
                  <a:stretch>
                    <a:fillRect/>
                  </a:stretch>
                </p:blipFill>
                <p:spPr>
                  <a:xfrm>
                    <a:off x="1093786" y="1268409"/>
                    <a:ext cx="1177920" cy="1063657"/>
                  </a:xfrm>
                  <a:prstGeom prst="rect">
                    <a:avLst/>
                  </a:prstGeom>
                  <a:noFill/>
                  <a:ln>
                    <a:noFill/>
                  </a:ln>
                </p:spPr>
              </p:pic>
              <p:sp>
                <p:nvSpPr>
                  <p:cNvPr id="8" name="Oval 18"/>
                  <p:cNvSpPr/>
                  <p:nvPr/>
                </p:nvSpPr>
                <p:spPr>
                  <a:xfrm>
                    <a:off x="1093786" y="1268409"/>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17569" y="1287155"/>
                  <a:ext cx="930356" cy="376888"/>
                </a:xfrm>
                <a:prstGeom prst="rect">
                  <a:avLst/>
                </a:prstGeom>
                <a:noFill/>
                <a:ln>
                  <a:noFill/>
                </a:ln>
              </p:spPr>
            </p:pic>
          </p:grpSp>
          <p:grpSp>
            <p:nvGrpSpPr>
              <p:cNvPr id="10" name="Group 20"/>
              <p:cNvGrpSpPr/>
              <p:nvPr/>
            </p:nvGrpSpPr>
            <p:grpSpPr>
              <a:xfrm>
                <a:off x="1174602" y="2099985"/>
                <a:ext cx="1014480" cy="193119"/>
                <a:chOff x="1174602" y="2099985"/>
                <a:chExt cx="1014480" cy="193119"/>
              </a:xfrm>
            </p:grpSpPr>
            <p:grpSp>
              <p:nvGrpSpPr>
                <p:cNvPr id="11" name="Group 21"/>
                <p:cNvGrpSpPr/>
                <p:nvPr/>
              </p:nvGrpSpPr>
              <p:grpSpPr>
                <a:xfrm>
                  <a:off x="1354253" y="2099985"/>
                  <a:ext cx="834829" cy="190422"/>
                  <a:chOff x="1354253" y="2099985"/>
                  <a:chExt cx="834829" cy="190422"/>
                </a:xfrm>
              </p:grpSpPr>
              <p:sp>
                <p:nvSpPr>
                  <p:cNvPr id="12" name="AutoShape 22"/>
                  <p:cNvSpPr/>
                  <p:nvPr/>
                </p:nvSpPr>
                <p:spPr>
                  <a:xfrm rot="3965716" flipH="1" flipV="1">
                    <a:off x="1814887" y="1861578"/>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19972" y="1899205"/>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62081" y="1908001"/>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592660" y="1916212"/>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174602" y="2121617"/>
                  <a:ext cx="838788" cy="171487"/>
                  <a:chOff x="1174602" y="2121617"/>
                  <a:chExt cx="838788" cy="171487"/>
                </a:xfrm>
              </p:grpSpPr>
              <p:sp>
                <p:nvSpPr>
                  <p:cNvPr id="17" name="AutoShape 27"/>
                  <p:cNvSpPr/>
                  <p:nvPr/>
                </p:nvSpPr>
                <p:spPr>
                  <a:xfrm rot="5319260" flipH="1" flipV="1">
                    <a:off x="1638829" y="191854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36736" y="1916878"/>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479905" y="190271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12643" y="1883576"/>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298576" y="1419221"/>
              <a:ext cx="722311" cy="650879"/>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五边形 21"/>
          <p:cNvSpPr/>
          <p:nvPr/>
        </p:nvSpPr>
        <p:spPr>
          <a:xfrm>
            <a:off x="4909450" y="2708919"/>
            <a:ext cx="4764865" cy="67622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0" compatLnSpc="1"/>
          <a:lstStyle/>
          <a:p>
            <a:pPr marL="0" marR="0" lvl="0" indent="0" algn="l"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23" name="Text Box 76"/>
          <p:cNvSpPr txBox="1"/>
          <p:nvPr/>
        </p:nvSpPr>
        <p:spPr>
          <a:xfrm>
            <a:off x="5094286" y="2860672"/>
            <a:ext cx="6850063" cy="425452"/>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FF"/>
                </a:solidFill>
                <a:uFillTx/>
                <a:latin typeface="微软雅黑" pitchFamily="34"/>
                <a:ea typeface="微软雅黑" pitchFamily="34"/>
              </a:rPr>
              <a:t>第一，网络反腐成效显著。</a:t>
            </a:r>
            <a:endParaRPr lang="en-US" sz="2400" b="1" i="0" u="none" strike="noStrike" kern="1200" cap="none" spc="0" baseline="0">
              <a:solidFill>
                <a:srgbClr val="FFFFFF"/>
              </a:solidFill>
              <a:uFillTx/>
              <a:latin typeface="微软雅黑" pitchFamily="34"/>
              <a:ea typeface="微软雅黑" pitchFamily="34"/>
            </a:endParaRPr>
          </a:p>
        </p:txBody>
      </p:sp>
      <p:sp>
        <p:nvSpPr>
          <p:cNvPr id="24" name="五边形 23"/>
          <p:cNvSpPr/>
          <p:nvPr/>
        </p:nvSpPr>
        <p:spPr>
          <a:xfrm>
            <a:off x="4909450" y="3530461"/>
            <a:ext cx="4764865" cy="67622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0" compatLnSpc="1"/>
          <a:lstStyle/>
          <a:p>
            <a:pPr marL="0" marR="0" lvl="0" indent="0" algn="l"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25" name="Text Box 76"/>
          <p:cNvSpPr txBox="1"/>
          <p:nvPr/>
        </p:nvSpPr>
        <p:spPr>
          <a:xfrm>
            <a:off x="5094286" y="3654427"/>
            <a:ext cx="6850063" cy="425452"/>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FF"/>
                </a:solidFill>
                <a:uFillTx/>
                <a:latin typeface="微软雅黑" pitchFamily="34"/>
                <a:ea typeface="微软雅黑" pitchFamily="34"/>
              </a:rPr>
              <a:t>第二，情妇反腐败成为利器。</a:t>
            </a:r>
            <a:endParaRPr lang="en-US" sz="2400" b="1" i="0" u="none" strike="noStrike" kern="1200" cap="none" spc="0" baseline="0">
              <a:solidFill>
                <a:srgbClr val="FFFFFF"/>
              </a:solidFill>
              <a:uFillTx/>
              <a:latin typeface="微软雅黑" pitchFamily="34"/>
              <a:ea typeface="微软雅黑" pitchFamily="34"/>
            </a:endParaRPr>
          </a:p>
        </p:txBody>
      </p:sp>
      <p:sp>
        <p:nvSpPr>
          <p:cNvPr id="26" name="五边形 25"/>
          <p:cNvSpPr/>
          <p:nvPr/>
        </p:nvSpPr>
        <p:spPr>
          <a:xfrm>
            <a:off x="4909450" y="4352004"/>
            <a:ext cx="4764865" cy="67622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0" compatLnSpc="1"/>
          <a:lstStyle/>
          <a:p>
            <a:pPr marL="0" marR="0" lvl="0" indent="0" algn="l"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27" name="五边形 26"/>
          <p:cNvSpPr/>
          <p:nvPr/>
        </p:nvSpPr>
        <p:spPr>
          <a:xfrm>
            <a:off x="4909450" y="5173547"/>
            <a:ext cx="4764865" cy="67622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0" compatLnSpc="1"/>
          <a:lstStyle/>
          <a:p>
            <a:pPr marL="0" marR="0" lvl="0" indent="0" algn="l"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28" name="Text Box 76"/>
          <p:cNvSpPr txBox="1"/>
          <p:nvPr/>
        </p:nvSpPr>
        <p:spPr>
          <a:xfrm>
            <a:off x="5094286" y="5311777"/>
            <a:ext cx="6850063" cy="425452"/>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FF"/>
                </a:solidFill>
                <a:uFillTx/>
                <a:latin typeface="微软雅黑" pitchFamily="34"/>
                <a:ea typeface="微软雅黑" pitchFamily="34"/>
              </a:rPr>
              <a:t>第四，制度反腐步入轨道。</a:t>
            </a:r>
            <a:endParaRPr lang="en-US" sz="2400" b="1" i="0" u="none" strike="noStrike" kern="1200" cap="none" spc="0" baseline="0">
              <a:solidFill>
                <a:srgbClr val="FFFFFF"/>
              </a:solidFill>
              <a:uFillTx/>
              <a:latin typeface="微软雅黑" pitchFamily="34"/>
              <a:ea typeface="微软雅黑" pitchFamily="34"/>
            </a:endParaRPr>
          </a:p>
        </p:txBody>
      </p:sp>
      <p:pic>
        <p:nvPicPr>
          <p:cNvPr id="29" name="Picture 2"/>
          <p:cNvPicPr>
            <a:picLocks noChangeAspect="1"/>
          </p:cNvPicPr>
          <p:nvPr/>
        </p:nvPicPr>
        <p:blipFill>
          <a:blip r:embed="rId7" cstate="print"/>
          <a:srcRect/>
          <a:stretch>
            <a:fillRect/>
          </a:stretch>
        </p:blipFill>
        <p:spPr>
          <a:xfrm>
            <a:off x="2436811" y="2708279"/>
            <a:ext cx="2305046" cy="3170233"/>
          </a:xfrm>
          <a:prstGeom prst="rect">
            <a:avLst/>
          </a:prstGeom>
          <a:noFill/>
          <a:ln>
            <a:noFill/>
          </a:ln>
        </p:spPr>
      </p:pic>
      <p:sp>
        <p:nvSpPr>
          <p:cNvPr id="30" name="Text Box 76"/>
          <p:cNvSpPr txBox="1"/>
          <p:nvPr/>
        </p:nvSpPr>
        <p:spPr>
          <a:xfrm>
            <a:off x="5102223" y="4473573"/>
            <a:ext cx="4824410" cy="423860"/>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FF"/>
                </a:solidFill>
                <a:uFillTx/>
                <a:latin typeface="微软雅黑" pitchFamily="34"/>
                <a:ea typeface="微软雅黑" pitchFamily="34"/>
              </a:rPr>
              <a:t>第三，实名举报不断涌现。</a:t>
            </a:r>
            <a:endParaRPr lang="en-US" sz="2400" b="1" i="0" u="none" strike="noStrike" kern="1200" cap="none" spc="0" baseline="0">
              <a:solidFill>
                <a:srgbClr val="FFFFFF"/>
              </a:solidFill>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0-#ppt_w/2"/>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750" fill="hold"/>
                                        <p:tgtEl>
                                          <p:spTgt spid="29"/>
                                        </p:tgtEl>
                                        <p:attrNameLst>
                                          <p:attrName>ppt_x</p:attrName>
                                        </p:attrNameLst>
                                      </p:cBhvr>
                                      <p:tavLst>
                                        <p:tav tm="0">
                                          <p:val>
                                            <p:strVal val="0-#ppt_w/2"/>
                                          </p:val>
                                        </p:tav>
                                        <p:tav tm="100000">
                                          <p:val>
                                            <p:strVal val="#ppt_x"/>
                                          </p:val>
                                        </p:tav>
                                      </p:tavLst>
                                    </p:anim>
                                    <p:anim calcmode="lin" valueType="num">
                                      <p:cBhvr>
                                        <p:cTn id="16" dur="75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750" fill="hold"/>
                                        <p:tgtEl>
                                          <p:spTgt spid="22"/>
                                        </p:tgtEl>
                                        <p:attrNameLst>
                                          <p:attrName>ppt_x</p:attrName>
                                        </p:attrNameLst>
                                      </p:cBhvr>
                                      <p:tavLst>
                                        <p:tav tm="0">
                                          <p:val>
                                            <p:strVal val="0-#ppt_w/2"/>
                                          </p:val>
                                        </p:tav>
                                        <p:tav tm="100000">
                                          <p:val>
                                            <p:strVal val="#ppt_x"/>
                                          </p:val>
                                        </p:tav>
                                      </p:tavLst>
                                    </p:anim>
                                    <p:anim calcmode="lin" valueType="num">
                                      <p:cBhvr>
                                        <p:cTn id="21" dur="75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50"/>
                                        <p:tgtEl>
                                          <p:spTgt spid="23"/>
                                        </p:tgtEl>
                                      </p:cBhvr>
                                    </p:animEffect>
                                  </p:childTnLst>
                                </p:cTn>
                              </p:par>
                            </p:childTnLst>
                          </p:cTn>
                        </p:par>
                        <p:par>
                          <p:cTn id="26" fill="hold">
                            <p:stCondLst>
                              <p:cond delay="3250"/>
                            </p:stCondLst>
                            <p:childTnLst>
                              <p:par>
                                <p:cTn id="27" presetID="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750" fill="hold"/>
                                        <p:tgtEl>
                                          <p:spTgt spid="24"/>
                                        </p:tgtEl>
                                        <p:attrNameLst>
                                          <p:attrName>ppt_x</p:attrName>
                                        </p:attrNameLst>
                                      </p:cBhvr>
                                      <p:tavLst>
                                        <p:tav tm="0">
                                          <p:val>
                                            <p:strVal val="0-#ppt_w/2"/>
                                          </p:val>
                                        </p:tav>
                                        <p:tav tm="100000">
                                          <p:val>
                                            <p:strVal val="#ppt_x"/>
                                          </p:val>
                                        </p:tav>
                                      </p:tavLst>
                                    </p:anim>
                                    <p:anim calcmode="lin" valueType="num">
                                      <p:cBhvr>
                                        <p:cTn id="30" dur="75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750"/>
                                        <p:tgtEl>
                                          <p:spTgt spid="25"/>
                                        </p:tgtEl>
                                      </p:cBhvr>
                                    </p:animEffect>
                                  </p:childTnLst>
                                </p:cTn>
                              </p:par>
                            </p:childTnLst>
                          </p:cTn>
                        </p:par>
                        <p:par>
                          <p:cTn id="35" fill="hold">
                            <p:stCondLst>
                              <p:cond delay="475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ppt_x</p:attrName>
                                        </p:attrNameLst>
                                      </p:cBhvr>
                                      <p:tavLst>
                                        <p:tav tm="0">
                                          <p:val>
                                            <p:strVal val="0-#ppt_w/2"/>
                                          </p:val>
                                        </p:tav>
                                        <p:tav tm="100000">
                                          <p:val>
                                            <p:strVal val="#ppt_x"/>
                                          </p:val>
                                        </p:tav>
                                      </p:tavLst>
                                    </p:anim>
                                    <p:anim calcmode="lin" valueType="num">
                                      <p:cBhvr>
                                        <p:cTn id="39" dur="75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750"/>
                                        <p:tgtEl>
                                          <p:spTgt spid="30"/>
                                        </p:tgtEl>
                                      </p:cBhvr>
                                    </p:animEffect>
                                  </p:childTnLst>
                                </p:cTn>
                              </p:par>
                            </p:childTnLst>
                          </p:cTn>
                        </p:par>
                        <p:par>
                          <p:cTn id="44" fill="hold">
                            <p:stCondLst>
                              <p:cond delay="6250"/>
                            </p:stCondLst>
                            <p:childTnLst>
                              <p:par>
                                <p:cTn id="45" presetID="2" presetClass="entr" presetSubtype="8"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750" fill="hold"/>
                                        <p:tgtEl>
                                          <p:spTgt spid="27"/>
                                        </p:tgtEl>
                                        <p:attrNameLst>
                                          <p:attrName>ppt_x</p:attrName>
                                        </p:attrNameLst>
                                      </p:cBhvr>
                                      <p:tavLst>
                                        <p:tav tm="0">
                                          <p:val>
                                            <p:strVal val="0-#ppt_w/2"/>
                                          </p:val>
                                        </p:tav>
                                        <p:tav tm="100000">
                                          <p:val>
                                            <p:strVal val="#ppt_x"/>
                                          </p:val>
                                        </p:tav>
                                      </p:tavLst>
                                    </p:anim>
                                    <p:anim calcmode="lin" valueType="num">
                                      <p:cBhvr>
                                        <p:cTn id="48" dur="75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xtBox 81"/>
          <p:cNvSpPr txBox="1"/>
          <p:nvPr/>
        </p:nvSpPr>
        <p:spPr>
          <a:xfrm>
            <a:off x="2321176" y="1545134"/>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群众参与</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形成反腐的人民战争。</a:t>
            </a:r>
          </a:p>
        </p:txBody>
      </p:sp>
      <p:grpSp>
        <p:nvGrpSpPr>
          <p:cNvPr id="3" name="组合 82"/>
          <p:cNvGrpSpPr/>
          <p:nvPr/>
        </p:nvGrpSpPr>
        <p:grpSpPr>
          <a:xfrm>
            <a:off x="1093786" y="1268409"/>
            <a:ext cx="1177920" cy="1066803"/>
            <a:chOff x="1093786" y="1268409"/>
            <a:chExt cx="1177920" cy="1066803"/>
          </a:xfrm>
        </p:grpSpPr>
        <p:grpSp>
          <p:nvGrpSpPr>
            <p:cNvPr id="4" name="组合 71"/>
            <p:cNvGrpSpPr/>
            <p:nvPr/>
          </p:nvGrpSpPr>
          <p:grpSpPr>
            <a:xfrm>
              <a:off x="1093786" y="1268409"/>
              <a:ext cx="1177920" cy="1066803"/>
              <a:chOff x="1093786" y="1268409"/>
              <a:chExt cx="1177920" cy="1066803"/>
            </a:xfrm>
          </p:grpSpPr>
          <p:grpSp>
            <p:nvGrpSpPr>
              <p:cNvPr id="5" name="组合 72"/>
              <p:cNvGrpSpPr/>
              <p:nvPr/>
            </p:nvGrpSpPr>
            <p:grpSpPr>
              <a:xfrm>
                <a:off x="1093786" y="1268409"/>
                <a:ext cx="1177920" cy="1066803"/>
                <a:chOff x="1093786" y="1268409"/>
                <a:chExt cx="1177920" cy="1066803"/>
              </a:xfrm>
            </p:grpSpPr>
            <p:grpSp>
              <p:nvGrpSpPr>
                <p:cNvPr id="6" name="组合 84"/>
                <p:cNvGrpSpPr/>
                <p:nvPr/>
              </p:nvGrpSpPr>
              <p:grpSpPr>
                <a:xfrm>
                  <a:off x="1093786" y="1268409"/>
                  <a:ext cx="1177920" cy="1066803"/>
                  <a:chOff x="1093786" y="1268409"/>
                  <a:chExt cx="1177920" cy="1066803"/>
                </a:xfrm>
              </p:grpSpPr>
              <p:pic>
                <p:nvPicPr>
                  <p:cNvPr id="7" name="Picture 17" descr="circuler_1"/>
                  <p:cNvPicPr>
                    <a:picLocks noChangeAspect="1"/>
                  </p:cNvPicPr>
                  <p:nvPr/>
                </p:nvPicPr>
                <p:blipFill>
                  <a:blip r:embed="rId3" cstate="print"/>
                  <a:srcRect/>
                  <a:stretch>
                    <a:fillRect/>
                  </a:stretch>
                </p:blipFill>
                <p:spPr>
                  <a:xfrm>
                    <a:off x="1093786" y="1268409"/>
                    <a:ext cx="1177920" cy="1063657"/>
                  </a:xfrm>
                  <a:prstGeom prst="rect">
                    <a:avLst/>
                  </a:prstGeom>
                  <a:noFill/>
                  <a:ln>
                    <a:noFill/>
                  </a:ln>
                </p:spPr>
              </p:pic>
              <p:sp>
                <p:nvSpPr>
                  <p:cNvPr id="8" name="Oval 18"/>
                  <p:cNvSpPr/>
                  <p:nvPr/>
                </p:nvSpPr>
                <p:spPr>
                  <a:xfrm>
                    <a:off x="1093786" y="1268409"/>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17569" y="1287155"/>
                  <a:ext cx="930356" cy="376888"/>
                </a:xfrm>
                <a:prstGeom prst="rect">
                  <a:avLst/>
                </a:prstGeom>
                <a:noFill/>
                <a:ln>
                  <a:noFill/>
                </a:ln>
              </p:spPr>
            </p:pic>
          </p:grpSp>
          <p:grpSp>
            <p:nvGrpSpPr>
              <p:cNvPr id="10" name="Group 20"/>
              <p:cNvGrpSpPr/>
              <p:nvPr/>
            </p:nvGrpSpPr>
            <p:grpSpPr>
              <a:xfrm>
                <a:off x="1174602" y="2099985"/>
                <a:ext cx="1014480" cy="193119"/>
                <a:chOff x="1174602" y="2099985"/>
                <a:chExt cx="1014480" cy="193119"/>
              </a:xfrm>
            </p:grpSpPr>
            <p:grpSp>
              <p:nvGrpSpPr>
                <p:cNvPr id="11" name="Group 21"/>
                <p:cNvGrpSpPr/>
                <p:nvPr/>
              </p:nvGrpSpPr>
              <p:grpSpPr>
                <a:xfrm>
                  <a:off x="1354253" y="2099985"/>
                  <a:ext cx="834829" cy="190422"/>
                  <a:chOff x="1354253" y="2099985"/>
                  <a:chExt cx="834829" cy="190422"/>
                </a:xfrm>
              </p:grpSpPr>
              <p:sp>
                <p:nvSpPr>
                  <p:cNvPr id="12" name="AutoShape 22"/>
                  <p:cNvSpPr/>
                  <p:nvPr/>
                </p:nvSpPr>
                <p:spPr>
                  <a:xfrm rot="3965716" flipH="1" flipV="1">
                    <a:off x="1814887" y="1861578"/>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19972" y="1899205"/>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62081" y="1908001"/>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592660" y="1916212"/>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174602" y="2121617"/>
                  <a:ext cx="838788" cy="171487"/>
                  <a:chOff x="1174602" y="2121617"/>
                  <a:chExt cx="838788" cy="171487"/>
                </a:xfrm>
              </p:grpSpPr>
              <p:sp>
                <p:nvSpPr>
                  <p:cNvPr id="17" name="AutoShape 27"/>
                  <p:cNvSpPr/>
                  <p:nvPr/>
                </p:nvSpPr>
                <p:spPr>
                  <a:xfrm rot="5319260" flipH="1" flipV="1">
                    <a:off x="1638829" y="191854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36736" y="1916878"/>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479905" y="190271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12643" y="1883576"/>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298576" y="1419221"/>
              <a:ext cx="722311" cy="650879"/>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对角圆角矩形 32"/>
          <p:cNvSpPr/>
          <p:nvPr/>
        </p:nvSpPr>
        <p:spPr>
          <a:xfrm>
            <a:off x="1057275" y="2457450"/>
            <a:ext cx="10369552" cy="3779836"/>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FFFF"/>
              </a:gs>
              <a:gs pos="100000">
                <a:srgbClr val="D9D9D9"/>
              </a:gs>
            </a:gsLst>
            <a:lin ang="5400000"/>
          </a:grad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TextBox 33"/>
          <p:cNvSpPr txBox="1"/>
          <p:nvPr/>
        </p:nvSpPr>
        <p:spPr>
          <a:xfrm>
            <a:off x="1236661" y="2600325"/>
            <a:ext cx="5292720" cy="3416298"/>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C00000"/>
                </a:solidFill>
                <a:uFillTx/>
                <a:latin typeface="微软雅黑" pitchFamily="34"/>
                <a:ea typeface="微软雅黑" pitchFamily="34"/>
              </a:rPr>
              <a:t>        </a:t>
            </a:r>
            <a:r>
              <a:rPr lang="zh-CN" sz="2000" b="1" i="0" u="none" strike="noStrike" kern="1200" cap="none" spc="0" baseline="0">
                <a:solidFill>
                  <a:srgbClr val="C00000"/>
                </a:solidFill>
                <a:uFillTx/>
                <a:latin typeface="微软雅黑" pitchFamily="34"/>
                <a:ea typeface="微软雅黑" pitchFamily="34"/>
              </a:rPr>
              <a:t>网络反腐成效显著。</a:t>
            </a:r>
            <a:r>
              <a:rPr lang="zh-CN" sz="2000" b="0" i="0" u="none" strike="noStrike" kern="1200" cap="none" spc="0" baseline="0">
                <a:solidFill>
                  <a:srgbClr val="C00000"/>
                </a:solidFill>
                <a:uFillTx/>
                <a:latin typeface="微软雅黑" pitchFamily="34"/>
                <a:ea typeface="微软雅黑" pitchFamily="34"/>
              </a:rPr>
              <a:t>十八大以来，网络反腐频频使官员落马。</a:t>
            </a:r>
            <a:r>
              <a:rPr lang="en-US" sz="2000" b="0" i="0" u="none" strike="noStrike" kern="1200" cap="none" spc="0" baseline="0">
                <a:solidFill>
                  <a:srgbClr val="C00000"/>
                </a:solidFill>
                <a:uFillTx/>
                <a:latin typeface="微软雅黑" pitchFamily="34"/>
                <a:ea typeface="微软雅黑" pitchFamily="34"/>
              </a:rPr>
              <a:t>2012</a:t>
            </a:r>
            <a:r>
              <a:rPr lang="zh-CN" sz="2000" b="0" i="0" u="none" strike="noStrike" kern="1200" cap="none" spc="0" baseline="0">
                <a:solidFill>
                  <a:srgbClr val="C00000"/>
                </a:solidFill>
                <a:uFillTx/>
                <a:latin typeface="微软雅黑" pitchFamily="34"/>
                <a:ea typeface="微软雅黑" pitchFamily="34"/>
              </a:rPr>
              <a:t>年</a:t>
            </a:r>
            <a:r>
              <a:rPr lang="en-US" sz="2000" b="0" i="0" u="none" strike="noStrike" kern="1200" cap="none" spc="0" baseline="0">
                <a:solidFill>
                  <a:srgbClr val="C00000"/>
                </a:solidFill>
                <a:uFillTx/>
                <a:latin typeface="微软雅黑" pitchFamily="34"/>
                <a:ea typeface="微软雅黑" pitchFamily="34"/>
              </a:rPr>
              <a:t>11</a:t>
            </a:r>
            <a:r>
              <a:rPr lang="zh-CN" sz="2000" b="0" i="0" u="none" strike="noStrike" kern="1200" cap="none" spc="0" baseline="0">
                <a:solidFill>
                  <a:srgbClr val="C00000"/>
                </a:solidFill>
                <a:uFillTx/>
                <a:latin typeface="微软雅黑" pitchFamily="34"/>
                <a:ea typeface="微软雅黑" pitchFamily="34"/>
              </a:rPr>
              <a:t>月</a:t>
            </a:r>
            <a:r>
              <a:rPr lang="en-US" sz="2000" b="0" i="0" u="none" strike="noStrike" kern="1200" cap="none" spc="0" baseline="0">
                <a:solidFill>
                  <a:srgbClr val="C00000"/>
                </a:solidFill>
                <a:uFillTx/>
                <a:latin typeface="微软雅黑" pitchFamily="34"/>
                <a:ea typeface="微软雅黑" pitchFamily="34"/>
              </a:rPr>
              <a:t>20</a:t>
            </a:r>
            <a:r>
              <a:rPr lang="zh-CN" sz="2000" b="0" i="0" u="none" strike="noStrike" kern="1200" cap="none" spc="0" baseline="0">
                <a:solidFill>
                  <a:srgbClr val="C00000"/>
                </a:solidFill>
                <a:uFillTx/>
                <a:latin typeface="微软雅黑" pitchFamily="34"/>
                <a:ea typeface="微软雅黑" pitchFamily="34"/>
              </a:rPr>
              <a:t>日，疑似重庆市北碚区委书记雷政富不雅视频的截图在微博上发布，仅三天时间 ，即被宣布免去职务并立案调查。此外还有衣俊卿、单增德、范悦等。群众通过网络举报贪腐案引发社会关注，推动了纪检部门调查处理，己成为当前反腐斗争的一个新特点，成为公民参与反腐的重要途径，政府与网民形成了良性互动。</a:t>
            </a:r>
            <a:endParaRPr lang="en-US" sz="2000" b="0" i="0" u="none" strike="noStrike" kern="1200" cap="none" spc="0" baseline="0">
              <a:solidFill>
                <a:srgbClr val="C00000"/>
              </a:solidFill>
              <a:uFillTx/>
              <a:latin typeface="微软雅黑" pitchFamily="34"/>
              <a:ea typeface="微软雅黑" pitchFamily="34"/>
            </a:endParaRPr>
          </a:p>
        </p:txBody>
      </p:sp>
      <p:pic>
        <p:nvPicPr>
          <p:cNvPr id="24" name="Picture 3" descr="F:\廉政ppt资料\图片\网络反腐6.jpg"/>
          <p:cNvPicPr>
            <a:picLocks noChangeAspect="1"/>
          </p:cNvPicPr>
          <p:nvPr/>
        </p:nvPicPr>
        <p:blipFill>
          <a:blip r:embed="rId7" cstate="print"/>
          <a:srcRect/>
          <a:stretch>
            <a:fillRect/>
          </a:stretch>
        </p:blipFill>
        <p:spPr>
          <a:xfrm>
            <a:off x="6781803" y="2636836"/>
            <a:ext cx="4392613" cy="3295653"/>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0-#ppt_w/2"/>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xtBox 81"/>
          <p:cNvSpPr txBox="1"/>
          <p:nvPr/>
        </p:nvSpPr>
        <p:spPr>
          <a:xfrm>
            <a:off x="2321176" y="1545134"/>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群众参与</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形成反腐的人民战争。</a:t>
            </a:r>
          </a:p>
        </p:txBody>
      </p:sp>
      <p:grpSp>
        <p:nvGrpSpPr>
          <p:cNvPr id="3" name="组合 82"/>
          <p:cNvGrpSpPr/>
          <p:nvPr/>
        </p:nvGrpSpPr>
        <p:grpSpPr>
          <a:xfrm>
            <a:off x="1093786" y="1268409"/>
            <a:ext cx="1177920" cy="1066803"/>
            <a:chOff x="1093786" y="1268409"/>
            <a:chExt cx="1177920" cy="1066803"/>
          </a:xfrm>
        </p:grpSpPr>
        <p:grpSp>
          <p:nvGrpSpPr>
            <p:cNvPr id="4" name="组合 71"/>
            <p:cNvGrpSpPr/>
            <p:nvPr/>
          </p:nvGrpSpPr>
          <p:grpSpPr>
            <a:xfrm>
              <a:off x="1093786" y="1268409"/>
              <a:ext cx="1177920" cy="1066803"/>
              <a:chOff x="1093786" y="1268409"/>
              <a:chExt cx="1177920" cy="1066803"/>
            </a:xfrm>
          </p:grpSpPr>
          <p:grpSp>
            <p:nvGrpSpPr>
              <p:cNvPr id="5" name="组合 72"/>
              <p:cNvGrpSpPr/>
              <p:nvPr/>
            </p:nvGrpSpPr>
            <p:grpSpPr>
              <a:xfrm>
                <a:off x="1093786" y="1268409"/>
                <a:ext cx="1177920" cy="1066803"/>
                <a:chOff x="1093786" y="1268409"/>
                <a:chExt cx="1177920" cy="1066803"/>
              </a:xfrm>
            </p:grpSpPr>
            <p:grpSp>
              <p:nvGrpSpPr>
                <p:cNvPr id="6" name="组合 84"/>
                <p:cNvGrpSpPr/>
                <p:nvPr/>
              </p:nvGrpSpPr>
              <p:grpSpPr>
                <a:xfrm>
                  <a:off x="1093786" y="1268409"/>
                  <a:ext cx="1177920" cy="1066803"/>
                  <a:chOff x="1093786" y="1268409"/>
                  <a:chExt cx="1177920" cy="1066803"/>
                </a:xfrm>
              </p:grpSpPr>
              <p:pic>
                <p:nvPicPr>
                  <p:cNvPr id="7" name="Picture 17" descr="circuler_1"/>
                  <p:cNvPicPr>
                    <a:picLocks noChangeAspect="1"/>
                  </p:cNvPicPr>
                  <p:nvPr/>
                </p:nvPicPr>
                <p:blipFill>
                  <a:blip r:embed="rId3" cstate="print"/>
                  <a:srcRect/>
                  <a:stretch>
                    <a:fillRect/>
                  </a:stretch>
                </p:blipFill>
                <p:spPr>
                  <a:xfrm>
                    <a:off x="1093786" y="1268409"/>
                    <a:ext cx="1177920" cy="1063657"/>
                  </a:xfrm>
                  <a:prstGeom prst="rect">
                    <a:avLst/>
                  </a:prstGeom>
                  <a:noFill/>
                  <a:ln>
                    <a:noFill/>
                  </a:ln>
                </p:spPr>
              </p:pic>
              <p:sp>
                <p:nvSpPr>
                  <p:cNvPr id="8" name="Oval 18"/>
                  <p:cNvSpPr/>
                  <p:nvPr/>
                </p:nvSpPr>
                <p:spPr>
                  <a:xfrm>
                    <a:off x="1093786" y="1268409"/>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17569" y="1287155"/>
                  <a:ext cx="930356" cy="376888"/>
                </a:xfrm>
                <a:prstGeom prst="rect">
                  <a:avLst/>
                </a:prstGeom>
                <a:noFill/>
                <a:ln>
                  <a:noFill/>
                </a:ln>
              </p:spPr>
            </p:pic>
          </p:grpSp>
          <p:grpSp>
            <p:nvGrpSpPr>
              <p:cNvPr id="10" name="Group 20"/>
              <p:cNvGrpSpPr/>
              <p:nvPr/>
            </p:nvGrpSpPr>
            <p:grpSpPr>
              <a:xfrm>
                <a:off x="1174602" y="2099985"/>
                <a:ext cx="1014480" cy="193119"/>
                <a:chOff x="1174602" y="2099985"/>
                <a:chExt cx="1014480" cy="193119"/>
              </a:xfrm>
            </p:grpSpPr>
            <p:grpSp>
              <p:nvGrpSpPr>
                <p:cNvPr id="11" name="Group 21"/>
                <p:cNvGrpSpPr/>
                <p:nvPr/>
              </p:nvGrpSpPr>
              <p:grpSpPr>
                <a:xfrm>
                  <a:off x="1354253" y="2099985"/>
                  <a:ext cx="834829" cy="190422"/>
                  <a:chOff x="1354253" y="2099985"/>
                  <a:chExt cx="834829" cy="190422"/>
                </a:xfrm>
              </p:grpSpPr>
              <p:sp>
                <p:nvSpPr>
                  <p:cNvPr id="12" name="AutoShape 22"/>
                  <p:cNvSpPr/>
                  <p:nvPr/>
                </p:nvSpPr>
                <p:spPr>
                  <a:xfrm rot="3965716" flipH="1" flipV="1">
                    <a:off x="1814887" y="1861578"/>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19972" y="1899205"/>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62081" y="1908001"/>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592660" y="1916212"/>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174602" y="2121617"/>
                  <a:ext cx="838788" cy="171487"/>
                  <a:chOff x="1174602" y="2121617"/>
                  <a:chExt cx="838788" cy="171487"/>
                </a:xfrm>
              </p:grpSpPr>
              <p:sp>
                <p:nvSpPr>
                  <p:cNvPr id="17" name="AutoShape 27"/>
                  <p:cNvSpPr/>
                  <p:nvPr/>
                </p:nvSpPr>
                <p:spPr>
                  <a:xfrm rot="5319260" flipH="1" flipV="1">
                    <a:off x="1638829" y="191854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36736" y="1916878"/>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479905" y="190271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12643" y="1883576"/>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298576" y="1419221"/>
              <a:ext cx="722311" cy="650879"/>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对角圆角矩形 31"/>
          <p:cNvSpPr/>
          <p:nvPr/>
        </p:nvSpPr>
        <p:spPr>
          <a:xfrm>
            <a:off x="1057275" y="2457450"/>
            <a:ext cx="10369552" cy="3779836"/>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FFFF"/>
              </a:gs>
              <a:gs pos="100000">
                <a:srgbClr val="D9D9D9"/>
              </a:gs>
            </a:gsLst>
            <a:lin ang="5400000"/>
          </a:grad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TextBox 32"/>
          <p:cNvSpPr txBox="1"/>
          <p:nvPr/>
        </p:nvSpPr>
        <p:spPr>
          <a:xfrm>
            <a:off x="1236661" y="2960690"/>
            <a:ext cx="5221288" cy="2751136"/>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C00000"/>
                </a:solidFill>
                <a:uFillTx/>
                <a:latin typeface="微软雅黑" pitchFamily="34"/>
                <a:ea typeface="微软雅黑" pitchFamily="34"/>
              </a:rPr>
              <a:t>       </a:t>
            </a:r>
            <a:r>
              <a:rPr lang="zh-CN" sz="2400" b="1" i="0" u="none" strike="noStrike" kern="1200" cap="none" spc="0" baseline="0">
                <a:solidFill>
                  <a:srgbClr val="C00000"/>
                </a:solidFill>
                <a:uFillTx/>
                <a:latin typeface="微软雅黑" pitchFamily="34"/>
                <a:ea typeface="微软雅黑" pitchFamily="34"/>
              </a:rPr>
              <a:t>情妇反腐败成为利器。</a:t>
            </a:r>
            <a:r>
              <a:rPr lang="zh-CN" sz="2400" b="0" i="0" u="none" strike="noStrike" kern="1200" cap="none" spc="0" baseline="0">
                <a:solidFill>
                  <a:srgbClr val="C00000"/>
                </a:solidFill>
                <a:uFillTx/>
                <a:latin typeface="微软雅黑" pitchFamily="34"/>
                <a:ea typeface="微软雅黑" pitchFamily="34"/>
              </a:rPr>
              <a:t>十八大后落马的官员，如雷政富、衣俊卿等人，每个人都与情妇有关，情妇反腐成为当前反腐的一大特点，以致于有网友调侃：家中失窃、日记丢失、二奶翻脸己成为反腐三大利器。</a:t>
            </a:r>
            <a:endParaRPr lang="en-US" sz="2400" b="0" i="0" u="none" strike="noStrike" kern="1200" cap="none" spc="0" baseline="0">
              <a:solidFill>
                <a:srgbClr val="C00000"/>
              </a:solidFill>
              <a:uFillTx/>
              <a:latin typeface="微软雅黑" pitchFamily="34"/>
              <a:ea typeface="微软雅黑" pitchFamily="34"/>
            </a:endParaRPr>
          </a:p>
        </p:txBody>
      </p:sp>
      <p:pic>
        <p:nvPicPr>
          <p:cNvPr id="24" name="Picture 2"/>
          <p:cNvPicPr>
            <a:picLocks noChangeAspect="1"/>
          </p:cNvPicPr>
          <p:nvPr/>
        </p:nvPicPr>
        <p:blipFill>
          <a:blip r:embed="rId7" cstate="print"/>
          <a:srcRect b="2274"/>
          <a:stretch>
            <a:fillRect/>
          </a:stretch>
        </p:blipFill>
        <p:spPr>
          <a:xfrm>
            <a:off x="6710360" y="2781303"/>
            <a:ext cx="4487866" cy="309562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0-#ppt_w/2"/>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Box 81"/>
          <p:cNvSpPr txBox="1"/>
          <p:nvPr/>
        </p:nvSpPr>
        <p:spPr>
          <a:xfrm>
            <a:off x="2321176" y="1545134"/>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群众参与</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形成反腐的人民战争。</a:t>
            </a:r>
          </a:p>
        </p:txBody>
      </p:sp>
      <p:grpSp>
        <p:nvGrpSpPr>
          <p:cNvPr id="3" name="组合 82"/>
          <p:cNvGrpSpPr/>
          <p:nvPr/>
        </p:nvGrpSpPr>
        <p:grpSpPr>
          <a:xfrm>
            <a:off x="1093786" y="1268409"/>
            <a:ext cx="1177920" cy="1066803"/>
            <a:chOff x="1093786" y="1268409"/>
            <a:chExt cx="1177920" cy="1066803"/>
          </a:xfrm>
        </p:grpSpPr>
        <p:grpSp>
          <p:nvGrpSpPr>
            <p:cNvPr id="4" name="组合 71"/>
            <p:cNvGrpSpPr/>
            <p:nvPr/>
          </p:nvGrpSpPr>
          <p:grpSpPr>
            <a:xfrm>
              <a:off x="1093786" y="1268409"/>
              <a:ext cx="1177920" cy="1066803"/>
              <a:chOff x="1093786" y="1268409"/>
              <a:chExt cx="1177920" cy="1066803"/>
            </a:xfrm>
          </p:grpSpPr>
          <p:grpSp>
            <p:nvGrpSpPr>
              <p:cNvPr id="5" name="组合 72"/>
              <p:cNvGrpSpPr/>
              <p:nvPr/>
            </p:nvGrpSpPr>
            <p:grpSpPr>
              <a:xfrm>
                <a:off x="1093786" y="1268409"/>
                <a:ext cx="1177920" cy="1066803"/>
                <a:chOff x="1093786" y="1268409"/>
                <a:chExt cx="1177920" cy="1066803"/>
              </a:xfrm>
            </p:grpSpPr>
            <p:grpSp>
              <p:nvGrpSpPr>
                <p:cNvPr id="6" name="组合 84"/>
                <p:cNvGrpSpPr/>
                <p:nvPr/>
              </p:nvGrpSpPr>
              <p:grpSpPr>
                <a:xfrm>
                  <a:off x="1093786" y="1268409"/>
                  <a:ext cx="1177920" cy="1066803"/>
                  <a:chOff x="1093786" y="1268409"/>
                  <a:chExt cx="1177920" cy="1066803"/>
                </a:xfrm>
              </p:grpSpPr>
              <p:pic>
                <p:nvPicPr>
                  <p:cNvPr id="7" name="Picture 17" descr="circuler_1"/>
                  <p:cNvPicPr>
                    <a:picLocks noChangeAspect="1"/>
                  </p:cNvPicPr>
                  <p:nvPr/>
                </p:nvPicPr>
                <p:blipFill>
                  <a:blip r:embed="rId3" cstate="print"/>
                  <a:srcRect/>
                  <a:stretch>
                    <a:fillRect/>
                  </a:stretch>
                </p:blipFill>
                <p:spPr>
                  <a:xfrm>
                    <a:off x="1093786" y="1268409"/>
                    <a:ext cx="1177920" cy="1063657"/>
                  </a:xfrm>
                  <a:prstGeom prst="rect">
                    <a:avLst/>
                  </a:prstGeom>
                  <a:noFill/>
                  <a:ln>
                    <a:noFill/>
                  </a:ln>
                </p:spPr>
              </p:pic>
              <p:sp>
                <p:nvSpPr>
                  <p:cNvPr id="8" name="Oval 18"/>
                  <p:cNvSpPr/>
                  <p:nvPr/>
                </p:nvSpPr>
                <p:spPr>
                  <a:xfrm>
                    <a:off x="1093786" y="1268409"/>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17569" y="1287155"/>
                  <a:ext cx="930356" cy="376888"/>
                </a:xfrm>
                <a:prstGeom prst="rect">
                  <a:avLst/>
                </a:prstGeom>
                <a:noFill/>
                <a:ln>
                  <a:noFill/>
                </a:ln>
              </p:spPr>
            </p:pic>
          </p:grpSp>
          <p:grpSp>
            <p:nvGrpSpPr>
              <p:cNvPr id="10" name="Group 20"/>
              <p:cNvGrpSpPr/>
              <p:nvPr/>
            </p:nvGrpSpPr>
            <p:grpSpPr>
              <a:xfrm>
                <a:off x="1174602" y="2099985"/>
                <a:ext cx="1014480" cy="193119"/>
                <a:chOff x="1174602" y="2099985"/>
                <a:chExt cx="1014480" cy="193119"/>
              </a:xfrm>
            </p:grpSpPr>
            <p:grpSp>
              <p:nvGrpSpPr>
                <p:cNvPr id="11" name="Group 21"/>
                <p:cNvGrpSpPr/>
                <p:nvPr/>
              </p:nvGrpSpPr>
              <p:grpSpPr>
                <a:xfrm>
                  <a:off x="1354253" y="2099985"/>
                  <a:ext cx="834829" cy="190422"/>
                  <a:chOff x="1354253" y="2099985"/>
                  <a:chExt cx="834829" cy="190422"/>
                </a:xfrm>
              </p:grpSpPr>
              <p:sp>
                <p:nvSpPr>
                  <p:cNvPr id="12" name="AutoShape 22"/>
                  <p:cNvSpPr/>
                  <p:nvPr/>
                </p:nvSpPr>
                <p:spPr>
                  <a:xfrm rot="3965716" flipH="1" flipV="1">
                    <a:off x="1814887" y="1861578"/>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19972" y="1899205"/>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62081" y="1908001"/>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592660" y="1916212"/>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174602" y="2121617"/>
                  <a:ext cx="838788" cy="171487"/>
                  <a:chOff x="1174602" y="2121617"/>
                  <a:chExt cx="838788" cy="171487"/>
                </a:xfrm>
              </p:grpSpPr>
              <p:sp>
                <p:nvSpPr>
                  <p:cNvPr id="17" name="AutoShape 27"/>
                  <p:cNvSpPr/>
                  <p:nvPr/>
                </p:nvSpPr>
                <p:spPr>
                  <a:xfrm rot="5319260" flipH="1" flipV="1">
                    <a:off x="1638829" y="191854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36736" y="1916878"/>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479905" y="190271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12643" y="1883576"/>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298576" y="1419221"/>
              <a:ext cx="722311" cy="650879"/>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对角圆角矩形 31"/>
          <p:cNvSpPr/>
          <p:nvPr/>
        </p:nvSpPr>
        <p:spPr>
          <a:xfrm>
            <a:off x="1057275" y="2457450"/>
            <a:ext cx="10369552" cy="3779836"/>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FFFF"/>
              </a:gs>
              <a:gs pos="100000">
                <a:srgbClr val="D9D9D9"/>
              </a:gs>
            </a:gsLst>
            <a:lin ang="5400000"/>
          </a:grad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TextBox 32"/>
          <p:cNvSpPr txBox="1"/>
          <p:nvPr/>
        </p:nvSpPr>
        <p:spPr>
          <a:xfrm>
            <a:off x="1273173" y="2708279"/>
            <a:ext cx="6048371" cy="3416298"/>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C00000"/>
                </a:solidFill>
                <a:uFillTx/>
                <a:latin typeface="微软雅黑" pitchFamily="34"/>
                <a:ea typeface="微软雅黑" pitchFamily="34"/>
              </a:rPr>
              <a:t>       </a:t>
            </a:r>
            <a:r>
              <a:rPr lang="zh-CN" sz="1800" b="1" i="0" u="none" strike="noStrike" kern="1200" cap="none" spc="0" baseline="0">
                <a:solidFill>
                  <a:srgbClr val="C00000"/>
                </a:solidFill>
                <a:uFillTx/>
                <a:latin typeface="微软雅黑" pitchFamily="34"/>
                <a:ea typeface="微软雅黑" pitchFamily="34"/>
              </a:rPr>
              <a:t>实名举报不断涌现。</a:t>
            </a:r>
            <a:r>
              <a:rPr lang="en-US" sz="1800" b="0" i="0" u="none" strike="noStrike" kern="1200" cap="none" spc="0" baseline="0">
                <a:solidFill>
                  <a:srgbClr val="C00000"/>
                </a:solidFill>
                <a:uFillTx/>
                <a:latin typeface="微软雅黑" pitchFamily="34"/>
                <a:ea typeface="微软雅黑" pitchFamily="34"/>
              </a:rPr>
              <a:t>2012</a:t>
            </a:r>
            <a:r>
              <a:rPr lang="zh-CN" sz="1800" b="0" i="0" u="none" strike="noStrike" kern="1200" cap="none" spc="0" baseline="0">
                <a:solidFill>
                  <a:srgbClr val="C00000"/>
                </a:solidFill>
                <a:uFillTx/>
                <a:latin typeface="微软雅黑" pitchFamily="34"/>
                <a:ea typeface="微软雅黑" pitchFamily="34"/>
              </a:rPr>
              <a:t>年</a:t>
            </a:r>
            <a:r>
              <a:rPr lang="en-US" sz="1800" b="0" i="0" u="none" strike="noStrike" kern="1200" cap="none" spc="0" baseline="0">
                <a:solidFill>
                  <a:srgbClr val="C00000"/>
                </a:solidFill>
                <a:uFillTx/>
                <a:latin typeface="微软雅黑" pitchFamily="34"/>
                <a:ea typeface="微软雅黑" pitchFamily="34"/>
              </a:rPr>
              <a:t>11</a:t>
            </a:r>
            <a:r>
              <a:rPr lang="zh-CN" sz="1800" b="0" i="0" u="none" strike="noStrike" kern="1200" cap="none" spc="0" baseline="0">
                <a:solidFill>
                  <a:srgbClr val="C00000"/>
                </a:solidFill>
                <a:uFillTx/>
                <a:latin typeface="微软雅黑" pitchFamily="34"/>
                <a:ea typeface="微软雅黑" pitchFamily="34"/>
              </a:rPr>
              <a:t>月</a:t>
            </a:r>
            <a:r>
              <a:rPr lang="en-US" sz="1800" b="0" i="0" u="none" strike="noStrike" kern="1200" cap="none" spc="0" baseline="0">
                <a:solidFill>
                  <a:srgbClr val="C00000"/>
                </a:solidFill>
                <a:uFillTx/>
                <a:latin typeface="微软雅黑" pitchFamily="34"/>
                <a:ea typeface="微软雅黑" pitchFamily="34"/>
              </a:rPr>
              <a:t>23</a:t>
            </a:r>
            <a:r>
              <a:rPr lang="zh-CN" sz="1800" b="0" i="0" u="none" strike="noStrike" kern="1200" cap="none" spc="0" baseline="0">
                <a:solidFill>
                  <a:srgbClr val="C00000"/>
                </a:solidFill>
                <a:uFillTx/>
                <a:latin typeface="微软雅黑" pitchFamily="34"/>
                <a:ea typeface="微软雅黑" pitchFamily="34"/>
              </a:rPr>
              <a:t>日，黑龙江双城电视台女主持王德春微博实名举报自己遭人大代表孙德江胁迫、长期与其保持不正当关系，也仅仅三天时间 ，双城市纪委对其立案调查。</a:t>
            </a:r>
            <a:r>
              <a:rPr lang="en-US" sz="1800" b="0" i="0" u="none" strike="noStrike" kern="1200" cap="none" spc="0" baseline="0">
                <a:solidFill>
                  <a:srgbClr val="C00000"/>
                </a:solidFill>
                <a:uFillTx/>
                <a:latin typeface="微软雅黑" pitchFamily="34"/>
                <a:ea typeface="微软雅黑" pitchFamily="34"/>
              </a:rPr>
              <a:t>2012</a:t>
            </a:r>
            <a:r>
              <a:rPr lang="zh-CN" sz="1800" b="0" i="0" u="none" strike="noStrike" kern="1200" cap="none" spc="0" baseline="0">
                <a:solidFill>
                  <a:srgbClr val="C00000"/>
                </a:solidFill>
                <a:uFillTx/>
                <a:latin typeface="微软雅黑" pitchFamily="34"/>
                <a:ea typeface="微软雅黑" pitchFamily="34"/>
              </a:rPr>
              <a:t>年</a:t>
            </a:r>
            <a:r>
              <a:rPr lang="en-US" sz="1800" b="0" i="0" u="none" strike="noStrike" kern="1200" cap="none" spc="0" baseline="0">
                <a:solidFill>
                  <a:srgbClr val="C00000"/>
                </a:solidFill>
                <a:uFillTx/>
                <a:latin typeface="微软雅黑" pitchFamily="34"/>
                <a:ea typeface="微软雅黑" pitchFamily="34"/>
              </a:rPr>
              <a:t>12</a:t>
            </a:r>
            <a:r>
              <a:rPr lang="zh-CN" sz="1800" b="0" i="0" u="none" strike="noStrike" kern="1200" cap="none" spc="0" baseline="0">
                <a:solidFill>
                  <a:srgbClr val="C00000"/>
                </a:solidFill>
                <a:uFillTx/>
                <a:latin typeface="微软雅黑" pitchFamily="34"/>
                <a:ea typeface="微软雅黑" pitchFamily="34"/>
              </a:rPr>
              <a:t>月，《财经》杂志副主编罗昌平实名举报发改委副主任、时任国家能源局局长刘铁男涉嫌腐败、学历造假、对情妇发出死亡威胁。今年</a:t>
            </a:r>
            <a:r>
              <a:rPr lang="en-US" sz="1800" b="0" i="0" u="none" strike="noStrike" kern="1200" cap="none" spc="0" baseline="0">
                <a:solidFill>
                  <a:srgbClr val="C00000"/>
                </a:solidFill>
                <a:uFillTx/>
                <a:latin typeface="微软雅黑" pitchFamily="34"/>
                <a:ea typeface="微软雅黑" pitchFamily="34"/>
              </a:rPr>
              <a:t>5</a:t>
            </a:r>
            <a:r>
              <a:rPr lang="zh-CN" sz="1800" b="0" i="0" u="none" strike="noStrike" kern="1200" cap="none" spc="0" baseline="0">
                <a:solidFill>
                  <a:srgbClr val="C00000"/>
                </a:solidFill>
                <a:uFillTx/>
                <a:latin typeface="微软雅黑" pitchFamily="34"/>
                <a:ea typeface="微软雅黑" pitchFamily="34"/>
              </a:rPr>
              <a:t>月</a:t>
            </a:r>
            <a:r>
              <a:rPr lang="en-US" sz="1800" b="0" i="0" u="none" strike="noStrike" kern="1200" cap="none" spc="0" baseline="0">
                <a:solidFill>
                  <a:srgbClr val="C00000"/>
                </a:solidFill>
                <a:uFillTx/>
                <a:latin typeface="微软雅黑" pitchFamily="34"/>
                <a:ea typeface="微软雅黑" pitchFamily="34"/>
              </a:rPr>
              <a:t>12</a:t>
            </a:r>
            <a:r>
              <a:rPr lang="zh-CN" sz="1800" b="0" i="0" u="none" strike="noStrike" kern="1200" cap="none" spc="0" baseline="0">
                <a:solidFill>
                  <a:srgbClr val="C00000"/>
                </a:solidFill>
                <a:uFillTx/>
                <a:latin typeface="微软雅黑" pitchFamily="34"/>
                <a:ea typeface="微软雅黑" pitchFamily="34"/>
              </a:rPr>
              <a:t>日，监察部网站发布信息：刘铁男涉嫌严重违纪，目前正在 接受组织调查，成为十八大 以来继李春城后又一落马副部级高官，这充分反映了十八大以来，广大人民群众对党中央反腐的决心、信心和能力都给予了大力的肯定。</a:t>
            </a:r>
            <a:endParaRPr lang="en-US" sz="1800" b="0" i="0" u="none" strike="noStrike" kern="1200" cap="none" spc="0" baseline="0">
              <a:solidFill>
                <a:srgbClr val="C00000"/>
              </a:solidFill>
              <a:uFillTx/>
              <a:latin typeface="微软雅黑" pitchFamily="34"/>
              <a:ea typeface="微软雅黑" pitchFamily="34"/>
            </a:endParaRPr>
          </a:p>
        </p:txBody>
      </p:sp>
      <p:pic>
        <p:nvPicPr>
          <p:cNvPr id="24" name="Picture 2" descr="F:\廉政ppt资料\图片\u=3566663925,3979042062&amp;fm=23&amp;gp=0.jpg"/>
          <p:cNvPicPr>
            <a:picLocks noChangeAspect="1"/>
          </p:cNvPicPr>
          <p:nvPr/>
        </p:nvPicPr>
        <p:blipFill>
          <a:blip r:embed="rId7" cstate="print"/>
          <a:srcRect/>
          <a:stretch>
            <a:fillRect/>
          </a:stretch>
        </p:blipFill>
        <p:spPr>
          <a:xfrm>
            <a:off x="7537454" y="2781303"/>
            <a:ext cx="3717922" cy="309562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0-#ppt_w/2"/>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extBox 81"/>
          <p:cNvSpPr txBox="1"/>
          <p:nvPr/>
        </p:nvSpPr>
        <p:spPr>
          <a:xfrm>
            <a:off x="2321176" y="1545134"/>
            <a:ext cx="7874922" cy="561587"/>
          </a:xfrm>
          <a:prstGeom prst="rect">
            <a:avLst/>
          </a:prstGeom>
          <a:noFill/>
          <a:ln>
            <a:noFill/>
          </a:ln>
        </p:spPr>
        <p:txBody>
          <a:bodyPr vert="horz" wrap="square" lIns="117244" tIns="58622" rIns="117244" bIns="58622"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0" i="0" u="none" strike="noStrike" kern="0" cap="all" spc="0" baseline="0">
                <a:solidFill>
                  <a:srgbClr val="000000"/>
                </a:solidFill>
                <a:uFillTx/>
                <a:latin typeface="微软雅黑" pitchFamily="34"/>
                <a:ea typeface="微软雅黑" pitchFamily="34"/>
              </a:rPr>
              <a:t>[ </a:t>
            </a:r>
            <a:r>
              <a:rPr lang="zh-CN" sz="3200" b="1" i="0" u="none" strike="noStrike" kern="0" cap="all" spc="0" baseline="0">
                <a:solidFill>
                  <a:srgbClr val="000000"/>
                </a:solidFill>
                <a:uFillTx/>
                <a:latin typeface="微软雅黑" pitchFamily="34"/>
                <a:ea typeface="微软雅黑" pitchFamily="34"/>
              </a:rPr>
              <a:t>群众参与</a:t>
            </a:r>
            <a:r>
              <a:rPr lang="en-US" sz="3200" b="0" i="0" u="none" strike="noStrike" kern="0" cap="all" spc="0" baseline="0">
                <a:solidFill>
                  <a:srgbClr val="000000"/>
                </a:solidFill>
                <a:uFillTx/>
                <a:latin typeface="微软雅黑" pitchFamily="34"/>
                <a:ea typeface="微软雅黑" pitchFamily="34"/>
              </a:rPr>
              <a:t>]</a:t>
            </a:r>
            <a:r>
              <a:rPr lang="zh-CN" sz="3100" b="1" i="0" u="none" strike="noStrike" kern="0" cap="all" spc="0" baseline="0">
                <a:solidFill>
                  <a:srgbClr val="000000"/>
                </a:solidFill>
                <a:uFillTx/>
                <a:latin typeface="微软雅黑" pitchFamily="34"/>
                <a:ea typeface="微软雅黑" pitchFamily="34"/>
              </a:rPr>
              <a:t>形成反腐的人民战争。</a:t>
            </a:r>
          </a:p>
        </p:txBody>
      </p:sp>
      <p:grpSp>
        <p:nvGrpSpPr>
          <p:cNvPr id="3" name="组合 82"/>
          <p:cNvGrpSpPr/>
          <p:nvPr/>
        </p:nvGrpSpPr>
        <p:grpSpPr>
          <a:xfrm>
            <a:off x="1093786" y="1268409"/>
            <a:ext cx="1177920" cy="1066803"/>
            <a:chOff x="1093786" y="1268409"/>
            <a:chExt cx="1177920" cy="1066803"/>
          </a:xfrm>
        </p:grpSpPr>
        <p:grpSp>
          <p:nvGrpSpPr>
            <p:cNvPr id="4" name="组合 71"/>
            <p:cNvGrpSpPr/>
            <p:nvPr/>
          </p:nvGrpSpPr>
          <p:grpSpPr>
            <a:xfrm>
              <a:off x="1093786" y="1268409"/>
              <a:ext cx="1177920" cy="1066803"/>
              <a:chOff x="1093786" y="1268409"/>
              <a:chExt cx="1177920" cy="1066803"/>
            </a:xfrm>
          </p:grpSpPr>
          <p:grpSp>
            <p:nvGrpSpPr>
              <p:cNvPr id="5" name="组合 72"/>
              <p:cNvGrpSpPr/>
              <p:nvPr/>
            </p:nvGrpSpPr>
            <p:grpSpPr>
              <a:xfrm>
                <a:off x="1093786" y="1268409"/>
                <a:ext cx="1177920" cy="1066803"/>
                <a:chOff x="1093786" y="1268409"/>
                <a:chExt cx="1177920" cy="1066803"/>
              </a:xfrm>
            </p:grpSpPr>
            <p:grpSp>
              <p:nvGrpSpPr>
                <p:cNvPr id="6" name="组合 84"/>
                <p:cNvGrpSpPr/>
                <p:nvPr/>
              </p:nvGrpSpPr>
              <p:grpSpPr>
                <a:xfrm>
                  <a:off x="1093786" y="1268409"/>
                  <a:ext cx="1177920" cy="1066803"/>
                  <a:chOff x="1093786" y="1268409"/>
                  <a:chExt cx="1177920" cy="1066803"/>
                </a:xfrm>
              </p:grpSpPr>
              <p:pic>
                <p:nvPicPr>
                  <p:cNvPr id="7" name="Picture 17" descr="circuler_1"/>
                  <p:cNvPicPr>
                    <a:picLocks noChangeAspect="1"/>
                  </p:cNvPicPr>
                  <p:nvPr/>
                </p:nvPicPr>
                <p:blipFill>
                  <a:blip r:embed="rId3" cstate="print"/>
                  <a:srcRect/>
                  <a:stretch>
                    <a:fillRect/>
                  </a:stretch>
                </p:blipFill>
                <p:spPr>
                  <a:xfrm>
                    <a:off x="1093786" y="1268409"/>
                    <a:ext cx="1177920" cy="1063657"/>
                  </a:xfrm>
                  <a:prstGeom prst="rect">
                    <a:avLst/>
                  </a:prstGeom>
                  <a:noFill/>
                  <a:ln>
                    <a:noFill/>
                  </a:ln>
                </p:spPr>
              </p:pic>
              <p:sp>
                <p:nvSpPr>
                  <p:cNvPr id="8" name="Oval 18"/>
                  <p:cNvSpPr/>
                  <p:nvPr/>
                </p:nvSpPr>
                <p:spPr>
                  <a:xfrm>
                    <a:off x="1093786" y="1268409"/>
                    <a:ext cx="1177920" cy="1066803"/>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117220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600" b="0" i="0" u="none" strike="noStrike" kern="0" cap="none" spc="0" baseline="0">
                      <a:solidFill>
                        <a:srgbClr val="FFFF7A"/>
                      </a:solidFill>
                      <a:uFillTx/>
                      <a:latin typeface="Arial Black" pitchFamily="34"/>
                      <a:ea typeface="华文细黑" pitchFamily="2"/>
                      <a:cs typeface="Arial" pitchFamily="34"/>
                    </a:endParaRPr>
                  </a:p>
                </p:txBody>
              </p:sp>
            </p:grpSp>
            <p:pic>
              <p:nvPicPr>
                <p:cNvPr id="9" name="Picture 19" descr="Picture2"/>
                <p:cNvPicPr>
                  <a:picLocks noChangeAspect="1"/>
                </p:cNvPicPr>
                <p:nvPr/>
              </p:nvPicPr>
              <p:blipFill>
                <a:blip r:embed="rId4" cstate="print"/>
                <a:srcRect/>
                <a:stretch>
                  <a:fillRect/>
                </a:stretch>
              </p:blipFill>
              <p:spPr>
                <a:xfrm>
                  <a:off x="1217569" y="1287155"/>
                  <a:ext cx="930356" cy="376888"/>
                </a:xfrm>
                <a:prstGeom prst="rect">
                  <a:avLst/>
                </a:prstGeom>
                <a:noFill/>
                <a:ln>
                  <a:noFill/>
                </a:ln>
              </p:spPr>
            </p:pic>
          </p:grpSp>
          <p:grpSp>
            <p:nvGrpSpPr>
              <p:cNvPr id="10" name="Group 20"/>
              <p:cNvGrpSpPr/>
              <p:nvPr/>
            </p:nvGrpSpPr>
            <p:grpSpPr>
              <a:xfrm>
                <a:off x="1174602" y="2099985"/>
                <a:ext cx="1014480" cy="193119"/>
                <a:chOff x="1174602" y="2099985"/>
                <a:chExt cx="1014480" cy="193119"/>
              </a:xfrm>
            </p:grpSpPr>
            <p:grpSp>
              <p:nvGrpSpPr>
                <p:cNvPr id="11" name="Group 21"/>
                <p:cNvGrpSpPr/>
                <p:nvPr/>
              </p:nvGrpSpPr>
              <p:grpSpPr>
                <a:xfrm>
                  <a:off x="1354253" y="2099985"/>
                  <a:ext cx="834829" cy="190422"/>
                  <a:chOff x="1354253" y="2099985"/>
                  <a:chExt cx="834829" cy="190422"/>
                </a:xfrm>
              </p:grpSpPr>
              <p:sp>
                <p:nvSpPr>
                  <p:cNvPr id="12" name="AutoShape 22"/>
                  <p:cNvSpPr/>
                  <p:nvPr/>
                </p:nvSpPr>
                <p:spPr>
                  <a:xfrm rot="3965716" flipH="1" flipV="1">
                    <a:off x="1814887" y="1861578"/>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3"/>
                  <p:cNvSpPr/>
                  <p:nvPr/>
                </p:nvSpPr>
                <p:spPr>
                  <a:xfrm rot="4780840" flipH="1" flipV="1">
                    <a:off x="1719972" y="1899205"/>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4"/>
                  <p:cNvSpPr/>
                  <p:nvPr/>
                </p:nvSpPr>
                <p:spPr>
                  <a:xfrm rot="5076486" flipH="1" flipV="1">
                    <a:off x="1662081" y="1908001"/>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5"/>
                  <p:cNvSpPr/>
                  <p:nvPr/>
                </p:nvSpPr>
                <p:spPr>
                  <a:xfrm rot="5608890" flipH="1" flipV="1">
                    <a:off x="1592660" y="1916212"/>
                    <a:ext cx="135788" cy="612602"/>
                  </a:xfrm>
                  <a:custGeom>
                    <a:avLst/>
                    <a:gdLst>
                      <a:gd name="f0" fmla="val 10800000"/>
                      <a:gd name="f1" fmla="val 5400000"/>
                      <a:gd name="f2" fmla="val 180"/>
                      <a:gd name="f3" fmla="val w"/>
                      <a:gd name="f4" fmla="val h"/>
                      <a:gd name="f5" fmla="val 0"/>
                      <a:gd name="f6" fmla="val 135787"/>
                      <a:gd name="f7" fmla="val 612602"/>
                      <a:gd name="f8" fmla="+- 0 0 8608601"/>
                      <a:gd name="f9" fmla="+- 0 0 6495704"/>
                      <a:gd name="f10" fmla="val 306301"/>
                      <a:gd name="f11" fmla="val 5400002"/>
                      <a:gd name="f12" fmla="val 10800004"/>
                      <a:gd name="f13" fmla="val 169274"/>
                      <a:gd name="f14" fmla="val 381840"/>
                      <a:gd name="f15" fmla="+- 0 0 -360"/>
                      <a:gd name="f16" fmla="+- 0 0 -270"/>
                      <a:gd name="f17" fmla="+- 0 0 -180"/>
                      <a:gd name="f18" fmla="+- 0 0 -90"/>
                      <a:gd name="f19" fmla="*/ f3 1 135787"/>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5787"/>
                      <a:gd name="f35" fmla="*/ f28 1 612602"/>
                      <a:gd name="f36" fmla="+- f30 0 f1"/>
                      <a:gd name="f37" fmla="+- f31 0 f1"/>
                      <a:gd name="f38" fmla="+- f32 0 f1"/>
                      <a:gd name="f39" fmla="+- f33 0 f1"/>
                      <a:gd name="f40" fmla="*/ 67585 1 f34"/>
                      <a:gd name="f41" fmla="*/ 306301 1 f35"/>
                      <a:gd name="f42" fmla="*/ 135787 1 f34"/>
                      <a:gd name="f43" fmla="*/ 0 1 f35"/>
                      <a:gd name="f44" fmla="*/ 0 1 f34"/>
                      <a:gd name="f45" fmla="*/ 612602 1 f35"/>
                      <a:gd name="f46" fmla="*/ 19796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5787"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6" name="Group 26"/>
                <p:cNvGrpSpPr/>
                <p:nvPr/>
              </p:nvGrpSpPr>
              <p:grpSpPr>
                <a:xfrm>
                  <a:off x="1174602" y="2121617"/>
                  <a:ext cx="838788" cy="171487"/>
                  <a:chOff x="1174602" y="2121617"/>
                  <a:chExt cx="838788" cy="171487"/>
                </a:xfrm>
              </p:grpSpPr>
              <p:sp>
                <p:nvSpPr>
                  <p:cNvPr id="17" name="AutoShape 27"/>
                  <p:cNvSpPr/>
                  <p:nvPr/>
                </p:nvSpPr>
                <p:spPr>
                  <a:xfrm rot="5319260" flipH="1" flipV="1">
                    <a:off x="1638829" y="191854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8"/>
                  <p:cNvSpPr/>
                  <p:nvPr/>
                </p:nvSpPr>
                <p:spPr>
                  <a:xfrm rot="6134384" flipH="1" flipV="1">
                    <a:off x="1536736" y="1916878"/>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29"/>
                  <p:cNvSpPr/>
                  <p:nvPr/>
                </p:nvSpPr>
                <p:spPr>
                  <a:xfrm rot="6430030" flipH="1" flipV="1">
                    <a:off x="1479905" y="1902714"/>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AutoShape 30"/>
                  <p:cNvSpPr/>
                  <p:nvPr/>
                </p:nvSpPr>
                <p:spPr>
                  <a:xfrm rot="6962434" flipH="1" flipV="1">
                    <a:off x="1412643" y="1883576"/>
                    <a:ext cx="136519" cy="612602"/>
                  </a:xfrm>
                  <a:custGeom>
                    <a:avLst/>
                    <a:gdLst>
                      <a:gd name="f0" fmla="val 10800000"/>
                      <a:gd name="f1" fmla="val 5400000"/>
                      <a:gd name="f2" fmla="val 180"/>
                      <a:gd name="f3" fmla="val w"/>
                      <a:gd name="f4" fmla="val h"/>
                      <a:gd name="f5" fmla="val 0"/>
                      <a:gd name="f6" fmla="val 136521"/>
                      <a:gd name="f7" fmla="val 612602"/>
                      <a:gd name="f8" fmla="+- 0 0 8597547"/>
                      <a:gd name="f9" fmla="+- 0 0 6501231"/>
                      <a:gd name="f10" fmla="val 306301"/>
                      <a:gd name="f11" fmla="val 5400002"/>
                      <a:gd name="f12" fmla="val 10800004"/>
                      <a:gd name="f13" fmla="val 170189"/>
                      <a:gd name="f14" fmla="val 381840"/>
                      <a:gd name="f15" fmla="+- 0 0 -360"/>
                      <a:gd name="f16" fmla="+- 0 0 -270"/>
                      <a:gd name="f17" fmla="+- 0 0 -180"/>
                      <a:gd name="f18" fmla="+- 0 0 -90"/>
                      <a:gd name="f19" fmla="*/ f3 1 136521"/>
                      <a:gd name="f20" fmla="*/ f4 1 61260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36521"/>
                      <a:gd name="f35" fmla="*/ f28 1 612602"/>
                      <a:gd name="f36" fmla="+- f30 0 f1"/>
                      <a:gd name="f37" fmla="+- f31 0 f1"/>
                      <a:gd name="f38" fmla="+- f32 0 f1"/>
                      <a:gd name="f39" fmla="+- f33 0 f1"/>
                      <a:gd name="f40" fmla="*/ 67951 1 f34"/>
                      <a:gd name="f41" fmla="*/ 306301 1 f35"/>
                      <a:gd name="f42" fmla="*/ 136521 1 f34"/>
                      <a:gd name="f43" fmla="*/ 0 1 f35"/>
                      <a:gd name="f44" fmla="*/ 0 1 f34"/>
                      <a:gd name="f45" fmla="*/ 612602 1 f35"/>
                      <a:gd name="f46" fmla="*/ 19903 1 f34"/>
                      <a:gd name="f47" fmla="*/ 147047 1 f35"/>
                      <a:gd name="f48" fmla="*/ 465555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36521" h="61260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1" name="矩形 84"/>
            <p:cNvSpPr/>
            <p:nvPr/>
          </p:nvSpPr>
          <p:spPr>
            <a:xfrm>
              <a:off x="1298576" y="1419221"/>
              <a:ext cx="722311" cy="650879"/>
            </a:xfrm>
            <a:prstGeom prst="rect">
              <a:avLst/>
            </a:prstGeom>
            <a:blipFill>
              <a:blip r:embed="rId5" r:link="rId6"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2" name="对角圆角矩形 31"/>
          <p:cNvSpPr/>
          <p:nvPr/>
        </p:nvSpPr>
        <p:spPr>
          <a:xfrm>
            <a:off x="1057275" y="2457450"/>
            <a:ext cx="10369552" cy="3779836"/>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FFFF"/>
              </a:gs>
              <a:gs pos="100000">
                <a:srgbClr val="D9D9D9"/>
              </a:gs>
            </a:gsLst>
            <a:lin ang="5400000"/>
          </a:grad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3" name="TextBox 32"/>
          <p:cNvSpPr txBox="1"/>
          <p:nvPr/>
        </p:nvSpPr>
        <p:spPr>
          <a:xfrm>
            <a:off x="1381128" y="2708279"/>
            <a:ext cx="5400675" cy="3416298"/>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C00000"/>
                </a:solidFill>
                <a:uFillTx/>
                <a:latin typeface="微软雅黑" pitchFamily="34"/>
                <a:ea typeface="微软雅黑" pitchFamily="34"/>
              </a:rPr>
              <a:t>       </a:t>
            </a:r>
            <a:r>
              <a:rPr lang="zh-CN" sz="2000" b="1" i="0" u="none" strike="noStrike" kern="1200" cap="none" spc="0" baseline="0">
                <a:solidFill>
                  <a:srgbClr val="C00000"/>
                </a:solidFill>
                <a:uFillTx/>
                <a:latin typeface="微软雅黑" pitchFamily="34"/>
                <a:ea typeface="微软雅黑" pitchFamily="34"/>
              </a:rPr>
              <a:t>制度反腐步入轨道。</a:t>
            </a:r>
            <a:r>
              <a:rPr lang="zh-CN" sz="2000" b="0" i="0" u="none" strike="noStrike" kern="1200" cap="none" spc="0" baseline="0">
                <a:solidFill>
                  <a:srgbClr val="C00000"/>
                </a:solidFill>
                <a:uFillTx/>
                <a:latin typeface="微软雅黑" pitchFamily="34"/>
                <a:ea typeface="微软雅黑" pitchFamily="34"/>
              </a:rPr>
              <a:t>如果说，前</a:t>
            </a:r>
            <a:r>
              <a:rPr lang="en-US" sz="2000" b="0" i="0" u="none" strike="noStrike" kern="1200" cap="none" spc="0" baseline="0">
                <a:solidFill>
                  <a:srgbClr val="C00000"/>
                </a:solidFill>
                <a:uFillTx/>
                <a:latin typeface="微软雅黑" pitchFamily="34"/>
                <a:ea typeface="微软雅黑" pitchFamily="34"/>
              </a:rPr>
              <a:t>30</a:t>
            </a:r>
            <a:r>
              <a:rPr lang="zh-CN" sz="2000" b="0" i="0" u="none" strike="noStrike" kern="1200" cap="none" spc="0" baseline="0">
                <a:solidFill>
                  <a:srgbClr val="C00000"/>
                </a:solidFill>
                <a:uFillTx/>
                <a:latin typeface="微软雅黑" pitchFamily="34"/>
                <a:ea typeface="微软雅黑" pitchFamily="34"/>
              </a:rPr>
              <a:t>年以经济体制改革为突破口，实现了对生产力的解放，那么后三十年改革，则必须以政治体制改革为突破口，以改革的精神开展制度反腐，恢复和重建党和政府的公信力。改革开放</a:t>
            </a:r>
            <a:r>
              <a:rPr lang="en-US" sz="2000" b="0" i="0" u="none" strike="noStrike" kern="1200" cap="none" spc="0" baseline="0">
                <a:solidFill>
                  <a:srgbClr val="C00000"/>
                </a:solidFill>
                <a:uFillTx/>
                <a:latin typeface="微软雅黑" pitchFamily="34"/>
                <a:ea typeface="微软雅黑" pitchFamily="34"/>
              </a:rPr>
              <a:t>30</a:t>
            </a:r>
            <a:r>
              <a:rPr lang="zh-CN" sz="2000" b="0" i="0" u="none" strike="noStrike" kern="1200" cap="none" spc="0" baseline="0">
                <a:solidFill>
                  <a:srgbClr val="C00000"/>
                </a:solidFill>
                <a:uFillTx/>
                <a:latin typeface="微软雅黑" pitchFamily="34"/>
                <a:ea typeface="微软雅黑" pitchFamily="34"/>
              </a:rPr>
              <a:t>多年，一方面，中央对反腐最为重视，态度最为坚决。而另一方面，反腐败形势依然严峻，任务依然艰巨。制度反腐，己经成为十八大后政治体制改革的试金石。</a:t>
            </a:r>
            <a:endParaRPr lang="en-US" sz="2000" b="0" i="0" u="none" strike="noStrike" kern="1200" cap="none" spc="0" baseline="0">
              <a:solidFill>
                <a:srgbClr val="C00000"/>
              </a:solidFill>
              <a:uFillTx/>
              <a:latin typeface="微软雅黑" pitchFamily="34"/>
              <a:ea typeface="微软雅黑" pitchFamily="34"/>
            </a:endParaRPr>
          </a:p>
        </p:txBody>
      </p:sp>
      <p:pic>
        <p:nvPicPr>
          <p:cNvPr id="24" name="Picture 2" descr="F:\廉政ppt资料\图片\权力关进制度的笼子.jpg"/>
          <p:cNvPicPr>
            <a:picLocks noChangeAspect="1"/>
          </p:cNvPicPr>
          <p:nvPr/>
        </p:nvPicPr>
        <p:blipFill>
          <a:blip r:embed="rId7" cstate="print"/>
          <a:srcRect/>
          <a:stretch>
            <a:fillRect/>
          </a:stretch>
        </p:blipFill>
        <p:spPr>
          <a:xfrm>
            <a:off x="7142158" y="2673348"/>
            <a:ext cx="4095753" cy="32400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0-#ppt_w/2"/>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Tile"/>
          <p:cNvSpPr/>
          <p:nvPr/>
        </p:nvSpPr>
        <p:spPr>
          <a:xfrm>
            <a:off x="4621213" y="3465511"/>
            <a:ext cx="5581653" cy="2679704"/>
          </a:xfrm>
          <a:prstGeom prst="rect">
            <a:avLst/>
          </a:prstGeom>
          <a:solidFill>
            <a:srgbClr val="C0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3" name="Arrow Bar"/>
          <p:cNvSpPr/>
          <p:nvPr/>
        </p:nvSpPr>
        <p:spPr>
          <a:xfrm>
            <a:off x="4621213" y="1717672"/>
            <a:ext cx="5580061" cy="1677988"/>
          </a:xfrm>
          <a:prstGeom prst="rect">
            <a:avLst/>
          </a:prstGeom>
          <a:solidFill>
            <a:srgbClr val="FF66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4" name="TechEd Tile"/>
          <p:cNvSpPr/>
          <p:nvPr/>
        </p:nvSpPr>
        <p:spPr>
          <a:xfrm>
            <a:off x="2136779" y="1717672"/>
            <a:ext cx="2413001" cy="1677988"/>
          </a:xfrm>
          <a:prstGeom prst="rect">
            <a:avLst/>
          </a:prstGeom>
          <a:solidFill>
            <a:srgbClr val="FF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5" name="Title 1"/>
          <p:cNvSpPr txBox="1"/>
          <p:nvPr/>
        </p:nvSpPr>
        <p:spPr>
          <a:xfrm>
            <a:off x="4768852" y="3460747"/>
            <a:ext cx="4959348" cy="1143000"/>
          </a:xfrm>
          <a:prstGeom prst="rect">
            <a:avLst/>
          </a:prstGeom>
          <a:noFill/>
          <a:ln>
            <a:noFill/>
          </a:ln>
        </p:spPr>
        <p:txBody>
          <a:bodyPr vert="horz" wrap="square" lIns="91440" tIns="45720" rIns="91440" bIns="45720" anchor="ctr" anchorCtr="0" compatLnSpc="1"/>
          <a:lstStyle/>
          <a:p>
            <a:pPr marL="0" marR="0" lvl="0" indent="0" algn="l" defTabSz="685169"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3000" b="1" i="0" u="none" strike="noStrike" kern="1200" cap="none" spc="-75" baseline="0">
              <a:solidFill>
                <a:srgbClr val="4F81BD"/>
              </a:solidFill>
              <a:uFillTx/>
              <a:latin typeface="微软雅黑" pitchFamily="34"/>
              <a:ea typeface="微软雅黑" pitchFamily="34"/>
              <a:cs typeface="Segoe UI" pitchFamily="34"/>
            </a:endParaRPr>
          </a:p>
        </p:txBody>
      </p:sp>
      <p:sp>
        <p:nvSpPr>
          <p:cNvPr id="6" name="Title 1"/>
          <p:cNvSpPr txBox="1"/>
          <p:nvPr/>
        </p:nvSpPr>
        <p:spPr>
          <a:xfrm>
            <a:off x="4692645" y="1989140"/>
            <a:ext cx="5581653" cy="1260472"/>
          </a:xfrm>
          <a:prstGeom prst="rect">
            <a:avLst/>
          </a:prstGeom>
          <a:noFill/>
          <a:ln>
            <a:noFill/>
          </a:ln>
        </p:spPr>
        <p:txBody>
          <a:bodyPr vert="horz" wrap="square" lIns="91440" tIns="45720" rIns="91440" bIns="45720" anchor="ctr" anchorCtr="0" compatLnSpc="1"/>
          <a:lstStyle/>
          <a:p>
            <a:pPr marL="0" marR="0" lvl="2" indent="0" algn="l" defTabSz="914400" rtl="0" fontAlgn="ctr" hangingPunct="0">
              <a:lnSpc>
                <a:spcPct val="100000"/>
              </a:lnSpc>
              <a:spcBef>
                <a:spcPts val="0"/>
              </a:spcBef>
              <a:spcAft>
                <a:spcPts val="0"/>
              </a:spcAft>
              <a:buNone/>
              <a:tabLst>
                <a:tab pos="136529" algn="l"/>
              </a:tabLst>
              <a:defRPr sz="1800" b="0" i="0" u="none" strike="noStrike" kern="0" cap="none" spc="0" baseline="0">
                <a:solidFill>
                  <a:srgbClr val="000000"/>
                </a:solidFill>
                <a:uFillTx/>
              </a:defRPr>
            </a:pPr>
            <a:r>
              <a:rPr lang="zh-CN" sz="2800" b="1" i="0" u="none" strike="noStrike" kern="1200" cap="none" spc="0" baseline="0">
                <a:solidFill>
                  <a:srgbClr val="000000"/>
                </a:solidFill>
                <a:uFillTx/>
                <a:latin typeface="黑体" pitchFamily="49"/>
                <a:ea typeface="黑体" pitchFamily="49"/>
              </a:rPr>
              <a:t>作为中青年干部应增强两个能力、把住四个关口</a:t>
            </a:r>
            <a:endParaRPr lang="en-US" sz="2800" b="1" i="0" u="none" strike="noStrike" kern="1200" cap="none" spc="0" baseline="0">
              <a:solidFill>
                <a:srgbClr val="000000"/>
              </a:solidFill>
              <a:uFillTx/>
              <a:latin typeface="黑体" pitchFamily="49"/>
              <a:ea typeface="黑体" pitchFamily="49"/>
            </a:endParaRPr>
          </a:p>
        </p:txBody>
      </p:sp>
      <p:sp>
        <p:nvSpPr>
          <p:cNvPr id="7" name="矩形 8"/>
          <p:cNvSpPr/>
          <p:nvPr/>
        </p:nvSpPr>
        <p:spPr>
          <a:xfrm>
            <a:off x="2749545" y="2349495"/>
            <a:ext cx="1600200" cy="457200"/>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000000"/>
                </a:solidFill>
                <a:uFillTx/>
                <a:latin typeface="微软雅黑" pitchFamily="34"/>
                <a:ea typeface="微软雅黑" pitchFamily="34"/>
              </a:rPr>
              <a:t>第三部分</a:t>
            </a:r>
          </a:p>
        </p:txBody>
      </p:sp>
      <p:sp>
        <p:nvSpPr>
          <p:cNvPr id="8" name="Text Box 76"/>
          <p:cNvSpPr txBox="1"/>
          <p:nvPr/>
        </p:nvSpPr>
        <p:spPr>
          <a:xfrm>
            <a:off x="4692645" y="3608386"/>
            <a:ext cx="5445123" cy="2455858"/>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增强学习能力，适应发展要求。</a:t>
            </a:r>
            <a:endParaRPr lang="en-US" sz="2400" b="0" i="0" u="none" strike="noStrike" kern="1200" cap="none" spc="0" baseline="0">
              <a:solidFill>
                <a:srgbClr val="FFFFFF"/>
              </a:solidFill>
              <a:uFillTx/>
              <a:latin typeface="黑体" pitchFamily="49"/>
              <a:ea typeface="黑体" pitchFamily="49"/>
            </a:endParaRPr>
          </a:p>
          <a:p>
            <a:pPr marL="0"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增强忠诚能力，锻造政治品格。</a:t>
            </a:r>
            <a:endParaRPr lang="en-US" sz="2400" b="0" i="0" u="none" strike="noStrike" kern="1200" cap="none" spc="0" baseline="0">
              <a:solidFill>
                <a:srgbClr val="FFFFFF"/>
              </a:solidFill>
              <a:uFillTx/>
              <a:latin typeface="黑体" pitchFamily="49"/>
              <a:ea typeface="黑体" pitchFamily="49"/>
            </a:endParaRPr>
          </a:p>
          <a:p>
            <a:pPr marL="0"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坚定信仰过好政治关。</a:t>
            </a:r>
            <a:endParaRPr lang="en-US" sz="2400" b="0" i="0" u="none" strike="noStrike" kern="1200" cap="none" spc="0" baseline="0">
              <a:solidFill>
                <a:srgbClr val="FFFFFF"/>
              </a:solidFill>
              <a:uFillTx/>
              <a:latin typeface="黑体" pitchFamily="49"/>
              <a:ea typeface="黑体" pitchFamily="49"/>
            </a:endParaRPr>
          </a:p>
          <a:p>
            <a:pPr marL="0"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接受监督过好权力关。</a:t>
            </a:r>
            <a:endParaRPr lang="en-US" sz="2400" b="0" i="0" u="none" strike="noStrike" kern="1200" cap="none" spc="0" baseline="0">
              <a:solidFill>
                <a:srgbClr val="FFFFFF"/>
              </a:solidFill>
              <a:uFillTx/>
              <a:latin typeface="黑体" pitchFamily="49"/>
              <a:ea typeface="黑体" pitchFamily="49"/>
            </a:endParaRPr>
          </a:p>
          <a:p>
            <a:pPr marL="0"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力诫贪欲过好金钱关。</a:t>
            </a:r>
            <a:endParaRPr lang="en-US" sz="2400" b="0" i="0" u="none" strike="noStrike" kern="1200" cap="none" spc="0" baseline="0">
              <a:solidFill>
                <a:srgbClr val="FFFFFF"/>
              </a:solidFill>
              <a:uFillTx/>
              <a:latin typeface="黑体" pitchFamily="49"/>
              <a:ea typeface="黑体" pitchFamily="49"/>
            </a:endParaRPr>
          </a:p>
          <a:p>
            <a:pPr marL="0" marR="0" lvl="0" indent="0" algn="l" defTabSz="685800" rtl="0" fontAlgn="auto" hangingPunct="1">
              <a:lnSpc>
                <a:spcPct val="90000"/>
              </a:lnSpc>
              <a:spcBef>
                <a:spcPts val="600"/>
              </a:spcBef>
              <a:spcAft>
                <a:spcPts val="0"/>
              </a:spcAft>
              <a:buSzPct val="105000"/>
              <a:buFont typeface="Wingdings" pitchFamily="2"/>
              <a:buChar char="Ø"/>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提高修养过好生活关。</a:t>
            </a:r>
            <a:endParaRPr lang="en-US" sz="2400" b="0" i="0" u="none" strike="noStrike" kern="1200" cap="none" spc="0" baseline="0">
              <a:solidFill>
                <a:srgbClr val="FFFFFF"/>
              </a:solidFill>
              <a:uFillTx/>
              <a:latin typeface="黑体" pitchFamily="49"/>
              <a:ea typeface="黑体" pitchFamily="49"/>
            </a:endParaRPr>
          </a:p>
        </p:txBody>
      </p:sp>
      <p:pic>
        <p:nvPicPr>
          <p:cNvPr id="9" name="Picture 2"/>
          <p:cNvPicPr>
            <a:picLocks noChangeAspect="1"/>
          </p:cNvPicPr>
          <p:nvPr/>
        </p:nvPicPr>
        <p:blipFill>
          <a:blip r:embed="rId2" cstate="print"/>
          <a:srcRect/>
          <a:stretch>
            <a:fillRect/>
          </a:stretch>
        </p:blipFill>
        <p:spPr>
          <a:xfrm>
            <a:off x="2136779" y="3465511"/>
            <a:ext cx="2413001" cy="26685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ppt_x</p:attrName>
                                        </p:attrNameLst>
                                      </p:cBhvr>
                                      <p:tavLst>
                                        <p:tav tm="0">
                                          <p:val>
                                            <p:strVal val="0-#ppt_w/2"/>
                                          </p:val>
                                        </p:tav>
                                        <p:tav tm="100000">
                                          <p:val>
                                            <p:strVal val="#ppt_x"/>
                                          </p:val>
                                        </p:tav>
                                      </p:tavLst>
                                    </p:anim>
                                    <p:anim calcmode="lin" valueType="num">
                                      <p:cBhvr>
                                        <p:cTn id="22" dur="75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Tile"/>
          <p:cNvSpPr/>
          <p:nvPr/>
        </p:nvSpPr>
        <p:spPr>
          <a:xfrm>
            <a:off x="4621213" y="3465511"/>
            <a:ext cx="5581653" cy="2679704"/>
          </a:xfrm>
          <a:prstGeom prst="rect">
            <a:avLst/>
          </a:prstGeom>
          <a:solidFill>
            <a:srgbClr val="C0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3" name="Arrow Bar"/>
          <p:cNvSpPr/>
          <p:nvPr/>
        </p:nvSpPr>
        <p:spPr>
          <a:xfrm>
            <a:off x="4621213" y="1717672"/>
            <a:ext cx="5580061" cy="1677988"/>
          </a:xfrm>
          <a:prstGeom prst="rect">
            <a:avLst/>
          </a:prstGeom>
          <a:solidFill>
            <a:srgbClr val="FF66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4" name="TechEd Tile"/>
          <p:cNvSpPr/>
          <p:nvPr/>
        </p:nvSpPr>
        <p:spPr>
          <a:xfrm>
            <a:off x="2136779" y="1717672"/>
            <a:ext cx="2413001" cy="1677988"/>
          </a:xfrm>
          <a:prstGeom prst="rect">
            <a:avLst/>
          </a:prstGeom>
          <a:solidFill>
            <a:srgbClr val="FF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5" name="Title 1"/>
          <p:cNvSpPr txBox="1"/>
          <p:nvPr/>
        </p:nvSpPr>
        <p:spPr>
          <a:xfrm>
            <a:off x="4768852" y="3460747"/>
            <a:ext cx="4959348" cy="1143000"/>
          </a:xfrm>
          <a:prstGeom prst="rect">
            <a:avLst/>
          </a:prstGeom>
          <a:noFill/>
          <a:ln>
            <a:noFill/>
          </a:ln>
        </p:spPr>
        <p:txBody>
          <a:bodyPr vert="horz" wrap="square" lIns="91440" tIns="45720" rIns="91440" bIns="45720" anchor="ctr" anchorCtr="0" compatLnSpc="1"/>
          <a:lstStyle/>
          <a:p>
            <a:pPr marL="0" marR="0" lvl="0" indent="0" algn="l" defTabSz="685169"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3000" b="1" i="0" u="none" strike="noStrike" kern="1200" cap="none" spc="-75" baseline="0">
              <a:solidFill>
                <a:srgbClr val="4F81BD"/>
              </a:solidFill>
              <a:uFillTx/>
              <a:latin typeface="微软雅黑" pitchFamily="34"/>
              <a:ea typeface="微软雅黑" pitchFamily="34"/>
              <a:cs typeface="Segoe UI" pitchFamily="34"/>
            </a:endParaRPr>
          </a:p>
        </p:txBody>
      </p:sp>
      <p:sp>
        <p:nvSpPr>
          <p:cNvPr id="6" name="Title 1"/>
          <p:cNvSpPr txBox="1"/>
          <p:nvPr/>
        </p:nvSpPr>
        <p:spPr>
          <a:xfrm>
            <a:off x="4692645" y="1989140"/>
            <a:ext cx="5473698" cy="1260472"/>
          </a:xfrm>
          <a:prstGeom prst="rect">
            <a:avLst/>
          </a:prstGeom>
          <a:noFill/>
          <a:ln>
            <a:noFill/>
          </a:ln>
        </p:spPr>
        <p:txBody>
          <a:bodyPr vert="horz" wrap="square" lIns="91440" tIns="45720" rIns="91440" bIns="45720" anchor="ctr" anchorCtr="0" compatLnSpc="1"/>
          <a:lstStyle/>
          <a:p>
            <a:pPr marL="0" marR="0" lvl="2" indent="0" algn="l" defTabSz="914400" rtl="0" fontAlgn="ctr" hangingPunct="0">
              <a:lnSpc>
                <a:spcPct val="100000"/>
              </a:lnSpc>
              <a:spcBef>
                <a:spcPts val="0"/>
              </a:spcBef>
              <a:spcAft>
                <a:spcPts val="0"/>
              </a:spcAft>
              <a:buNone/>
              <a:tabLst>
                <a:tab pos="136529" algn="l"/>
              </a:tabLst>
              <a:defRPr sz="1800" b="0" i="0" u="none" strike="noStrike" kern="0" cap="none" spc="0" baseline="0">
                <a:solidFill>
                  <a:srgbClr val="000000"/>
                </a:solidFill>
                <a:uFillTx/>
              </a:defRPr>
            </a:pPr>
            <a:r>
              <a:rPr lang="zh-CN" sz="2800" b="1" i="0" u="none" strike="noStrike" kern="1200" cap="none" spc="0" baseline="0">
                <a:solidFill>
                  <a:srgbClr val="000000"/>
                </a:solidFill>
                <a:uFillTx/>
                <a:latin typeface="黑体" pitchFamily="49"/>
                <a:ea typeface="黑体" pitchFamily="49"/>
              </a:rPr>
              <a:t>十八大以来反腐倡廉的新任务、新要求</a:t>
            </a:r>
            <a:endParaRPr lang="en-US" sz="2800" b="1" i="0" u="none" strike="noStrike" kern="1200" cap="none" spc="0" baseline="0">
              <a:solidFill>
                <a:srgbClr val="000000"/>
              </a:solidFill>
              <a:uFillTx/>
              <a:latin typeface="黑体" pitchFamily="49"/>
              <a:ea typeface="黑体" pitchFamily="49"/>
            </a:endParaRPr>
          </a:p>
        </p:txBody>
      </p:sp>
      <p:sp>
        <p:nvSpPr>
          <p:cNvPr id="7" name="矩形 23"/>
          <p:cNvSpPr/>
          <p:nvPr/>
        </p:nvSpPr>
        <p:spPr>
          <a:xfrm>
            <a:off x="2749545" y="2365379"/>
            <a:ext cx="1600200" cy="461964"/>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000000"/>
                </a:solidFill>
                <a:uFillTx/>
                <a:latin typeface="微软雅黑" pitchFamily="34"/>
                <a:ea typeface="微软雅黑" pitchFamily="34"/>
              </a:rPr>
              <a:t>第一部分</a:t>
            </a:r>
          </a:p>
        </p:txBody>
      </p:sp>
      <p:sp>
        <p:nvSpPr>
          <p:cNvPr id="8" name="Text Box 76"/>
          <p:cNvSpPr txBox="1"/>
          <p:nvPr/>
        </p:nvSpPr>
        <p:spPr>
          <a:xfrm>
            <a:off x="4692645" y="3608386"/>
            <a:ext cx="5445123" cy="2419346"/>
          </a:xfrm>
          <a:prstGeom prst="rect">
            <a:avLst/>
          </a:prstGeom>
          <a:noFill/>
          <a:ln>
            <a:noFill/>
          </a:ln>
          <a:effectLst>
            <a:outerShdw dist="17962" dir="2700000" algn="tl">
              <a:srgbClr val="2F4D71"/>
            </a:outerShdw>
          </a:effectLst>
        </p:spPr>
        <p:txBody>
          <a:bodyPr vert="horz" wrap="square" lIns="91440" tIns="45720" rIns="91440" bIns="45720" anchor="t" anchorCtr="0" compatLnSpc="1">
            <a:spAutoFit/>
          </a:bodyPr>
          <a:lstStyle/>
          <a:p>
            <a:pPr marL="0" marR="0" lvl="0" indent="0" algn="l" defTabSz="6858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zh-CN" sz="2400" b="0" i="0" u="none" strike="noStrike" kern="1200" cap="none" spc="0" baseline="0">
                <a:solidFill>
                  <a:srgbClr val="FFFFFF"/>
                </a:solidFill>
                <a:uFillTx/>
                <a:latin typeface="黑体" pitchFamily="49"/>
                <a:ea typeface="黑体" pitchFamily="49"/>
              </a:rPr>
              <a:t>党的十八大报告对党和国家各项工作进行了全面部署，每一个部分都直接或间接涉及到党风廉政建设和反腐败工作。特别是在党的建设部分</a:t>
            </a:r>
            <a:r>
              <a:rPr lang="en-US" sz="2400" b="0" i="0" u="none" strike="noStrike" kern="1200" cap="none" spc="0" baseline="0">
                <a:solidFill>
                  <a:srgbClr val="FFFFFF"/>
                </a:solidFill>
                <a:uFillTx/>
                <a:latin typeface="黑体" pitchFamily="49"/>
                <a:ea typeface="黑体" pitchFamily="49"/>
              </a:rPr>
              <a:t>8</a:t>
            </a:r>
            <a:r>
              <a:rPr lang="zh-CN" sz="2400" b="0" i="0" u="none" strike="noStrike" kern="1200" cap="none" spc="0" baseline="0">
                <a:solidFill>
                  <a:srgbClr val="FFFFFF"/>
                </a:solidFill>
                <a:uFillTx/>
                <a:latin typeface="黑体" pitchFamily="49"/>
                <a:ea typeface="黑体" pitchFamily="49"/>
              </a:rPr>
              <a:t>个方面工作部署中，直接讲党风廉政建设和反腐败工作的，就有作风建设、反腐倡廉建设和纪律建设</a:t>
            </a:r>
            <a:r>
              <a:rPr lang="en-US" sz="2400" b="0" i="0" u="none" strike="noStrike" kern="1200" cap="none" spc="0" baseline="0">
                <a:solidFill>
                  <a:srgbClr val="FFFFFF"/>
                </a:solidFill>
                <a:uFillTx/>
                <a:latin typeface="黑体" pitchFamily="49"/>
                <a:ea typeface="黑体" pitchFamily="49"/>
              </a:rPr>
              <a:t>3</a:t>
            </a:r>
            <a:r>
              <a:rPr lang="zh-CN" sz="2400" b="0" i="0" u="none" strike="noStrike" kern="1200" cap="none" spc="0" baseline="0">
                <a:solidFill>
                  <a:srgbClr val="FFFFFF"/>
                </a:solidFill>
                <a:uFillTx/>
                <a:latin typeface="黑体" pitchFamily="49"/>
                <a:ea typeface="黑体" pitchFamily="49"/>
              </a:rPr>
              <a:t>个方面。</a:t>
            </a:r>
            <a:endParaRPr lang="en-US" sz="2400" b="1" i="0" u="none" strike="noStrike" kern="1200" cap="none" spc="0" baseline="0">
              <a:solidFill>
                <a:srgbClr val="FFFFFF"/>
              </a:solidFill>
              <a:uFillTx/>
              <a:latin typeface="黑体" pitchFamily="49"/>
              <a:ea typeface="黑体" pitchFamily="49"/>
            </a:endParaRPr>
          </a:p>
        </p:txBody>
      </p:sp>
      <p:pic>
        <p:nvPicPr>
          <p:cNvPr id="9" name="Picture 2"/>
          <p:cNvPicPr>
            <a:picLocks noChangeAspect="1"/>
          </p:cNvPicPr>
          <p:nvPr/>
        </p:nvPicPr>
        <p:blipFill>
          <a:blip r:embed="rId2" cstate="print"/>
          <a:srcRect/>
          <a:stretch>
            <a:fillRect/>
          </a:stretch>
        </p:blipFill>
        <p:spPr>
          <a:xfrm>
            <a:off x="2136779" y="3465511"/>
            <a:ext cx="2413001" cy="26685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ppt_x</p:attrName>
                                        </p:attrNameLst>
                                      </p:cBhvr>
                                      <p:tavLst>
                                        <p:tav tm="0">
                                          <p:val>
                                            <p:strVal val="#ppt_x"/>
                                          </p:val>
                                        </p:tav>
                                        <p:tav tm="100000">
                                          <p:val>
                                            <p:strVal val="#ppt_x"/>
                                          </p:val>
                                        </p:tav>
                                      </p:tavLst>
                                    </p:anim>
                                    <p:anim calcmode="lin" valueType="num">
                                      <p:cBhvr>
                                        <p:cTn id="18" dur="7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ppt_x</p:attrName>
                                        </p:attrNameLst>
                                      </p:cBhvr>
                                      <p:tavLst>
                                        <p:tav tm="0">
                                          <p:val>
                                            <p:strVal val="0-#ppt_w/2"/>
                                          </p:val>
                                        </p:tav>
                                        <p:tav tm="100000">
                                          <p:val>
                                            <p:strVal val="#ppt_x"/>
                                          </p:val>
                                        </p:tav>
                                      </p:tavLst>
                                    </p:anim>
                                    <p:anim calcmode="lin" valueType="num">
                                      <p:cBhvr>
                                        <p:cTn id="22" dur="75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矩形 11"/>
          <p:cNvSpPr/>
          <p:nvPr/>
        </p:nvSpPr>
        <p:spPr>
          <a:xfrm>
            <a:off x="4926009" y="1179511"/>
            <a:ext cx="2670176" cy="560390"/>
          </a:xfrm>
          <a:prstGeom prst="rect">
            <a:avLst/>
          </a:prstGeom>
          <a:solidFill>
            <a:srgbClr val="C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宋体"/>
            </a:endParaRPr>
          </a:p>
        </p:txBody>
      </p:sp>
      <p:sp>
        <p:nvSpPr>
          <p:cNvPr id="3" name="矩形 12"/>
          <p:cNvSpPr/>
          <p:nvPr/>
        </p:nvSpPr>
        <p:spPr>
          <a:xfrm>
            <a:off x="5089522" y="1196977"/>
            <a:ext cx="2446340" cy="522286"/>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FFFF00"/>
                </a:solidFill>
                <a:uFillTx/>
                <a:latin typeface="微软雅黑" pitchFamily="34"/>
                <a:ea typeface="微软雅黑" pitchFamily="34"/>
              </a:rPr>
              <a:t>增强两个能力</a:t>
            </a:r>
            <a:r>
              <a:rPr lang="en-US" sz="2800" b="1" i="0" u="none" strike="noStrike" kern="1200" cap="none" spc="0" baseline="0">
                <a:solidFill>
                  <a:srgbClr val="FFFF00"/>
                </a:solidFill>
                <a:uFillTx/>
                <a:latin typeface="微软雅黑" pitchFamily="34"/>
                <a:ea typeface="微软雅黑" pitchFamily="34"/>
              </a:rPr>
              <a:t> </a:t>
            </a:r>
            <a:endParaRPr lang="en-US" sz="2800" b="0" i="0" u="none" strike="noStrike" kern="1200" cap="none" spc="0" baseline="0">
              <a:solidFill>
                <a:srgbClr val="000000"/>
              </a:solidFill>
              <a:uFillTx/>
              <a:latin typeface="Arial" pitchFamily="34"/>
              <a:ea typeface="宋体" pitchFamily="2"/>
            </a:endParaRPr>
          </a:p>
        </p:txBody>
      </p:sp>
      <p:grpSp>
        <p:nvGrpSpPr>
          <p:cNvPr id="4" name="组合 13"/>
          <p:cNvGrpSpPr/>
          <p:nvPr/>
        </p:nvGrpSpPr>
        <p:grpSpPr>
          <a:xfrm>
            <a:off x="3219446" y="1909760"/>
            <a:ext cx="2881310" cy="928692"/>
            <a:chOff x="3219446" y="1909760"/>
            <a:chExt cx="2881310" cy="928692"/>
          </a:xfrm>
        </p:grpSpPr>
        <p:sp>
          <p:nvSpPr>
            <p:cNvPr id="5" name="Rectangle 3"/>
            <p:cNvSpPr txBox="1"/>
            <p:nvPr/>
          </p:nvSpPr>
          <p:spPr>
            <a:xfrm>
              <a:off x="3219446" y="1953899"/>
              <a:ext cx="2665210" cy="884553"/>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100000"/>
                </a:lnSpc>
                <a:spcBef>
                  <a:spcPts val="50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增强学习能力，适应发展要求。</a:t>
              </a:r>
            </a:p>
          </p:txBody>
        </p:sp>
        <p:sp>
          <p:nvSpPr>
            <p:cNvPr id="6" name="剪去单角的矩形 15"/>
            <p:cNvSpPr/>
            <p:nvPr/>
          </p:nvSpPr>
          <p:spPr>
            <a:xfrm>
              <a:off x="3219446" y="1909760"/>
              <a:ext cx="2881310" cy="928682"/>
            </a:xfrm>
            <a:custGeom>
              <a:avLst>
                <a:gd name="f5" fmla="val 16667"/>
              </a:avLst>
              <a:gdLst>
                <a:gd name="f1" fmla="val w"/>
                <a:gd name="f2" fmla="val h"/>
                <a:gd name="f3" fmla="val ss"/>
                <a:gd name="f4" fmla="val 0"/>
                <a:gd name="f5" fmla="val 16667"/>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grpSp>
        <p:nvGrpSpPr>
          <p:cNvPr id="7" name="组合 16"/>
          <p:cNvGrpSpPr/>
          <p:nvPr/>
        </p:nvGrpSpPr>
        <p:grpSpPr>
          <a:xfrm>
            <a:off x="6445248" y="1909760"/>
            <a:ext cx="2895603" cy="928682"/>
            <a:chOff x="6445248" y="1909760"/>
            <a:chExt cx="2895603" cy="928682"/>
          </a:xfrm>
        </p:grpSpPr>
        <p:sp>
          <p:nvSpPr>
            <p:cNvPr id="8" name="Rectangle 3"/>
            <p:cNvSpPr txBox="1"/>
            <p:nvPr/>
          </p:nvSpPr>
          <p:spPr>
            <a:xfrm>
              <a:off x="6445248" y="1953899"/>
              <a:ext cx="2751594" cy="706154"/>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100000"/>
                </a:lnSpc>
                <a:spcBef>
                  <a:spcPts val="50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增强忠诚能力，锻造政治品格。</a:t>
              </a:r>
              <a:endParaRPr lang="en-US" sz="2000" b="1" i="0" u="none" strike="noStrike" kern="1200" cap="none" spc="0" baseline="0">
                <a:solidFill>
                  <a:srgbClr val="C00000"/>
                </a:solidFill>
                <a:uFillTx/>
                <a:latin typeface="微软雅黑" pitchFamily="34"/>
                <a:ea typeface="微软雅黑" pitchFamily="34"/>
              </a:endParaRPr>
            </a:p>
          </p:txBody>
        </p:sp>
        <p:sp>
          <p:nvSpPr>
            <p:cNvPr id="9" name="剪去单角的矩形 18"/>
            <p:cNvSpPr/>
            <p:nvPr/>
          </p:nvSpPr>
          <p:spPr>
            <a:xfrm>
              <a:off x="6461122" y="1909760"/>
              <a:ext cx="2879729" cy="928682"/>
            </a:xfrm>
            <a:custGeom>
              <a:avLst>
                <a:gd name="f5" fmla="val 16667"/>
              </a:avLst>
              <a:gdLst>
                <a:gd name="f1" fmla="val w"/>
                <a:gd name="f2" fmla="val h"/>
                <a:gd name="f3" fmla="val ss"/>
                <a:gd name="f4" fmla="val 0"/>
                <a:gd name="f5" fmla="val 16667"/>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10" name="剪去单角的矩形 19"/>
          <p:cNvSpPr/>
          <p:nvPr/>
        </p:nvSpPr>
        <p:spPr>
          <a:xfrm>
            <a:off x="8816397" y="2715575"/>
            <a:ext cx="2200320" cy="1720443"/>
          </a:xfrm>
          <a:custGeom>
            <a:avLst>
              <a:gd name="f5" fmla="val 20158"/>
            </a:avLst>
            <a:gdLst>
              <a:gd name="f1" fmla="val w"/>
              <a:gd name="f2" fmla="val h"/>
              <a:gd name="f3" fmla="val ss"/>
              <a:gd name="f4" fmla="val 0"/>
              <a:gd name="f5" fmla="val 20158"/>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solidFill>
            <a:srgbClr val="F2F2F2"/>
          </a:solidFill>
          <a:ln w="25402">
            <a:solidFill>
              <a:srgbClr val="FF03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C00000"/>
              </a:solidFill>
              <a:uFillTx/>
              <a:latin typeface="微软雅黑" pitchFamily="34"/>
              <a:ea typeface="微软雅黑" pitchFamily="34"/>
            </a:endParaRPr>
          </a:p>
        </p:txBody>
      </p:sp>
      <p:sp>
        <p:nvSpPr>
          <p:cNvPr id="11" name="矩形 24"/>
          <p:cNvSpPr/>
          <p:nvPr/>
        </p:nvSpPr>
        <p:spPr>
          <a:xfrm>
            <a:off x="8834439" y="2708279"/>
            <a:ext cx="2039934" cy="1754184"/>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1800" b="0" i="0" u="none" strike="noStrike" kern="1200" cap="none" spc="0" baseline="0">
                <a:solidFill>
                  <a:srgbClr val="C00000"/>
                </a:solidFill>
                <a:uFillTx/>
                <a:latin typeface="微软雅黑" pitchFamily="34"/>
                <a:ea typeface="微软雅黑" pitchFamily="34"/>
              </a:rPr>
              <a:t>忠贞不渝，秉公做事，抛开杂念，拒绝诱惑。这是忠诚的表现，体现了人格魅力，也是责任到位的表现。</a:t>
            </a:r>
            <a:endParaRPr lang="en-US" sz="1800" b="0" i="0" u="none" strike="noStrike" kern="1200" cap="none" spc="0" baseline="0">
              <a:solidFill>
                <a:srgbClr val="C00000"/>
              </a:solidFill>
              <a:uFillTx/>
              <a:latin typeface="微软雅黑" pitchFamily="34"/>
              <a:ea typeface="微软雅黑" pitchFamily="34"/>
            </a:endParaRPr>
          </a:p>
        </p:txBody>
      </p:sp>
      <p:sp>
        <p:nvSpPr>
          <p:cNvPr id="12" name="剪去单角的矩形 25"/>
          <p:cNvSpPr/>
          <p:nvPr/>
        </p:nvSpPr>
        <p:spPr>
          <a:xfrm>
            <a:off x="1669090" y="2672919"/>
            <a:ext cx="2200320" cy="1720443"/>
          </a:xfrm>
          <a:custGeom>
            <a:avLst>
              <a:gd name="f5" fmla="val 20158"/>
            </a:avLst>
            <a:gdLst>
              <a:gd name="f1" fmla="val w"/>
              <a:gd name="f2" fmla="val h"/>
              <a:gd name="f3" fmla="val ss"/>
              <a:gd name="f4" fmla="val 0"/>
              <a:gd name="f5" fmla="val 20158"/>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solidFill>
            <a:srgbClr val="F2F2F2"/>
          </a:solidFill>
          <a:ln w="25402">
            <a:solidFill>
              <a:srgbClr val="FF03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C00000"/>
              </a:solidFill>
              <a:uFillTx/>
              <a:latin typeface="微软雅黑" pitchFamily="34"/>
              <a:ea typeface="微软雅黑" pitchFamily="34"/>
            </a:endParaRPr>
          </a:p>
        </p:txBody>
      </p:sp>
      <p:sp>
        <p:nvSpPr>
          <p:cNvPr id="13" name="矩形 26"/>
          <p:cNvSpPr/>
          <p:nvPr/>
        </p:nvSpPr>
        <p:spPr>
          <a:xfrm>
            <a:off x="1704971" y="2852735"/>
            <a:ext cx="2039934" cy="147796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1800" b="0" i="0" u="none" strike="noStrike" kern="1200" cap="none" spc="0" baseline="0">
                <a:solidFill>
                  <a:srgbClr val="C00000"/>
                </a:solidFill>
                <a:uFillTx/>
                <a:latin typeface="微软雅黑" pitchFamily="34"/>
                <a:ea typeface="微软雅黑" pitchFamily="34"/>
              </a:rPr>
              <a:t>学习，要成为领导干部人生的第一需要、工作的第一动力、提高素质的第一手段。</a:t>
            </a:r>
            <a:endParaRPr lang="en-US" sz="1800" b="0" i="0" u="none" strike="noStrike" kern="1200" cap="none" spc="0" baseline="0">
              <a:solidFill>
                <a:srgbClr val="C00000"/>
              </a:solidFill>
              <a:uFillTx/>
              <a:latin typeface="微软雅黑" pitchFamily="34"/>
              <a:ea typeface="微软雅黑" pitchFamily="34"/>
            </a:endParaRPr>
          </a:p>
        </p:txBody>
      </p:sp>
      <p:pic>
        <p:nvPicPr>
          <p:cNvPr id="14" name="Picture 1" descr="F:\廉政ppt资料\图片\担当6.jpg"/>
          <p:cNvPicPr>
            <a:picLocks noChangeAspect="1"/>
          </p:cNvPicPr>
          <p:nvPr/>
        </p:nvPicPr>
        <p:blipFill>
          <a:blip r:embed="rId2" cstate="print"/>
          <a:srcRect/>
          <a:stretch>
            <a:fillRect/>
          </a:stretch>
        </p:blipFill>
        <p:spPr>
          <a:xfrm>
            <a:off x="3865561" y="3068634"/>
            <a:ext cx="4945066" cy="2089147"/>
          </a:xfrm>
          <a:prstGeom prst="rect">
            <a:avLst/>
          </a:prstGeom>
          <a:noFill/>
          <a:ln>
            <a:noFill/>
          </a:ln>
        </p:spPr>
      </p:pic>
      <p:pic>
        <p:nvPicPr>
          <p:cNvPr id="15" name="Picture 2" descr="F:\廉政ppt资料\图片\忠诚2.jpg"/>
          <p:cNvPicPr>
            <a:picLocks noChangeAspect="1"/>
          </p:cNvPicPr>
          <p:nvPr/>
        </p:nvPicPr>
        <p:blipFill>
          <a:blip r:embed="rId3" cstate="print"/>
          <a:srcRect/>
          <a:stretch>
            <a:fillRect/>
          </a:stretch>
        </p:blipFill>
        <p:spPr>
          <a:xfrm>
            <a:off x="8834439" y="4473573"/>
            <a:ext cx="2124078" cy="1943100"/>
          </a:xfrm>
          <a:prstGeom prst="rect">
            <a:avLst/>
          </a:prstGeom>
          <a:noFill/>
          <a:ln>
            <a:noFill/>
          </a:ln>
        </p:spPr>
      </p:pic>
      <p:pic>
        <p:nvPicPr>
          <p:cNvPr id="16" name="Picture 3" descr="G:\u=1247378424,3810348698&amp;fm=21&amp;gp=0.jpg"/>
          <p:cNvPicPr>
            <a:picLocks noChangeAspect="1"/>
          </p:cNvPicPr>
          <p:nvPr/>
        </p:nvPicPr>
        <p:blipFill>
          <a:blip r:embed="rId4" cstate="print"/>
          <a:srcRect/>
          <a:stretch>
            <a:fillRect/>
          </a:stretch>
        </p:blipFill>
        <p:spPr>
          <a:xfrm>
            <a:off x="1668459" y="4400549"/>
            <a:ext cx="2198683" cy="1981203"/>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22" presetClass="entr" presetSubtype="1"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500"/>
                            </p:stCondLst>
                            <p:childTnLst>
                              <p:par>
                                <p:cTn id="47" presetID="55"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strVal val="#ppt_w*0.70"/>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Effect transition="in" filter="fad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圆角矩形 3"/>
          <p:cNvSpPr/>
          <p:nvPr/>
        </p:nvSpPr>
        <p:spPr>
          <a:xfrm>
            <a:off x="1115613" y="1500804"/>
            <a:ext cx="5486025" cy="4304455"/>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2" indent="0" algn="ctr" defTabSz="914400" rtl="0" fontAlgn="ctr" hangingPunct="0">
              <a:lnSpc>
                <a:spcPct val="15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grpSp>
        <p:nvGrpSpPr>
          <p:cNvPr id="3" name="组合 4"/>
          <p:cNvGrpSpPr/>
          <p:nvPr/>
        </p:nvGrpSpPr>
        <p:grpSpPr>
          <a:xfrm>
            <a:off x="533396" y="1573216"/>
            <a:ext cx="4303715" cy="501648"/>
            <a:chOff x="533396" y="1573216"/>
            <a:chExt cx="4303715" cy="501648"/>
          </a:xfrm>
        </p:grpSpPr>
        <p:sp>
          <p:nvSpPr>
            <p:cNvPr id="4" name="五边形 5"/>
            <p:cNvSpPr/>
            <p:nvPr/>
          </p:nvSpPr>
          <p:spPr>
            <a:xfrm>
              <a:off x="987186" y="1573216"/>
              <a:ext cx="3807543" cy="50164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5" name="Text Box 76"/>
            <p:cNvSpPr txBox="1"/>
            <p:nvPr/>
          </p:nvSpPr>
          <p:spPr>
            <a:xfrm>
              <a:off x="533396" y="1658941"/>
              <a:ext cx="4303715" cy="369883"/>
            </a:xfrm>
            <a:prstGeom prst="rect">
              <a:avLst/>
            </a:prstGeom>
            <a:noFill/>
            <a:ln>
              <a:noFill/>
            </a:ln>
            <a:effectLst>
              <a:outerShdw dist="17962" dir="2700000" algn="tl">
                <a:srgbClr val="2F4D71"/>
              </a:outerShdw>
            </a:effectLst>
          </p:spPr>
          <p:txBody>
            <a:bodyPr vert="horz" wrap="square" lIns="91440" tIns="45720" rIns="91440" bIns="45720" anchor="t" anchorCtr="1" compatLnSpc="1">
              <a:spAutoFit/>
            </a:bodyPr>
            <a:lstStyle/>
            <a:p>
              <a:pPr marL="0" marR="0" lvl="0" indent="0" algn="ctr" defTabSz="685800" rtl="0" fontAlgn="auto" hangingPunct="1">
                <a:lnSpc>
                  <a:spcPct val="90000"/>
                </a:lnSpc>
                <a:spcBef>
                  <a:spcPts val="50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1.</a:t>
              </a:r>
              <a:r>
                <a:rPr lang="zh-CN" sz="2000" b="1" i="0" u="none" strike="noStrike" kern="1200" cap="none" spc="0" baseline="0">
                  <a:solidFill>
                    <a:srgbClr val="FFFFFF"/>
                  </a:solidFill>
                  <a:uFillTx/>
                  <a:latin typeface="微软雅黑" pitchFamily="34"/>
                  <a:ea typeface="微软雅黑" pitchFamily="34"/>
                </a:rPr>
                <a:t>坚定信仰过好政治关。</a:t>
              </a:r>
              <a:endParaRPr lang="en-US" sz="2000" b="1" i="0" u="none" strike="noStrike" kern="1200" cap="none" spc="0" baseline="0">
                <a:solidFill>
                  <a:srgbClr val="FFFFFF"/>
                </a:solidFill>
                <a:uFillTx/>
                <a:latin typeface="微软雅黑" pitchFamily="34"/>
                <a:ea typeface="微软雅黑" pitchFamily="34"/>
              </a:endParaRPr>
            </a:p>
          </p:txBody>
        </p:sp>
      </p:grpSp>
      <p:sp>
        <p:nvSpPr>
          <p:cNvPr id="6" name="矩形 87"/>
          <p:cNvSpPr/>
          <p:nvPr/>
        </p:nvSpPr>
        <p:spPr>
          <a:xfrm>
            <a:off x="1560515" y="2276471"/>
            <a:ext cx="4533896" cy="332422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D4D4D"/>
                </a:solidFill>
                <a:uFillTx/>
                <a:latin typeface="微软雅黑" pitchFamily="34"/>
                <a:ea typeface="微软雅黑" pitchFamily="34"/>
              </a:rPr>
              <a:t>       </a:t>
            </a:r>
            <a:r>
              <a:rPr lang="zh-CN" sz="2000" b="1" i="0" u="none" strike="noStrike" kern="1200" cap="none" spc="0" baseline="0">
                <a:solidFill>
                  <a:srgbClr val="4D4D4D"/>
                </a:solidFill>
                <a:uFillTx/>
                <a:latin typeface="微软雅黑" pitchFamily="34"/>
                <a:ea typeface="微软雅黑" pitchFamily="34"/>
              </a:rPr>
              <a:t>作为党员领导干部首先就是要讲政治，讲政治的第一条件就是要解决好理想信念的问题。我们看看犯罪获刑者的忏悔录，可以说无一例外地都会把理想信念发生动摇放在首条，最后总结出一条最根本的教训就是世界观、人生观、价值观发生了偏移。</a:t>
            </a:r>
            <a:endParaRPr lang="en-US" sz="2000" b="1" i="0" u="none" strike="noStrike" kern="1200" cap="none" spc="0" baseline="0">
              <a:solidFill>
                <a:srgbClr val="4D4D4D"/>
              </a:solidFill>
              <a:uFillTx/>
              <a:latin typeface="微软雅黑" pitchFamily="34"/>
              <a:ea typeface="微软雅黑" pitchFamily="34"/>
            </a:endParaRPr>
          </a:p>
        </p:txBody>
      </p:sp>
      <p:pic>
        <p:nvPicPr>
          <p:cNvPr id="7" name="Picture 2"/>
          <p:cNvPicPr>
            <a:picLocks noChangeAspect="1"/>
          </p:cNvPicPr>
          <p:nvPr/>
        </p:nvPicPr>
        <p:blipFill>
          <a:blip r:embed="rId2" cstate="print"/>
          <a:srcRect/>
          <a:stretch>
            <a:fillRect/>
          </a:stretch>
        </p:blipFill>
        <p:spPr>
          <a:xfrm>
            <a:off x="6673647" y="1484784"/>
            <a:ext cx="4320475" cy="4320475"/>
          </a:xfrm>
          <a:prstGeom prst="rect">
            <a:avLst/>
          </a:prstGeom>
          <a:noFill/>
          <a:ln>
            <a:noFill/>
          </a:ln>
          <a:effectLst>
            <a:outerShdw dist="38098" dir="7799737" algn="tl">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0-#ppt_w/2"/>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圆角矩形 8"/>
          <p:cNvSpPr/>
          <p:nvPr/>
        </p:nvSpPr>
        <p:spPr>
          <a:xfrm>
            <a:off x="985019" y="1520784"/>
            <a:ext cx="6854177" cy="4916527"/>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2" indent="0" algn="ctr" defTabSz="914400" rtl="0" fontAlgn="ctr" hangingPunct="0">
              <a:lnSpc>
                <a:spcPct val="15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grpSp>
        <p:nvGrpSpPr>
          <p:cNvPr id="3" name="组合 9"/>
          <p:cNvGrpSpPr/>
          <p:nvPr/>
        </p:nvGrpSpPr>
        <p:grpSpPr>
          <a:xfrm>
            <a:off x="403222" y="1593854"/>
            <a:ext cx="4303715" cy="501648"/>
            <a:chOff x="403222" y="1593854"/>
            <a:chExt cx="4303715" cy="501648"/>
          </a:xfrm>
        </p:grpSpPr>
        <p:sp>
          <p:nvSpPr>
            <p:cNvPr id="4" name="五边形 10"/>
            <p:cNvSpPr/>
            <p:nvPr/>
          </p:nvSpPr>
          <p:spPr>
            <a:xfrm>
              <a:off x="857012" y="1593854"/>
              <a:ext cx="3807543" cy="50164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5" name="Text Box 76"/>
            <p:cNvSpPr txBox="1"/>
            <p:nvPr/>
          </p:nvSpPr>
          <p:spPr>
            <a:xfrm>
              <a:off x="403222" y="1679579"/>
              <a:ext cx="4303715" cy="369883"/>
            </a:xfrm>
            <a:prstGeom prst="rect">
              <a:avLst/>
            </a:prstGeom>
            <a:noFill/>
            <a:ln>
              <a:noFill/>
            </a:ln>
            <a:effectLst>
              <a:outerShdw dist="17962" dir="2700000" algn="tl">
                <a:srgbClr val="2F4D71"/>
              </a:outerShdw>
            </a:effectLst>
          </p:spPr>
          <p:txBody>
            <a:bodyPr vert="horz" wrap="square" lIns="91440" tIns="45720" rIns="91440" bIns="45720" anchor="t" anchorCtr="1" compatLnSpc="1">
              <a:spAutoFit/>
            </a:bodyPr>
            <a:lstStyle/>
            <a:p>
              <a:pPr marL="0" marR="0" lvl="0" indent="0" algn="ctr" defTabSz="685800" rtl="0" fontAlgn="auto" hangingPunct="1">
                <a:lnSpc>
                  <a:spcPct val="90000"/>
                </a:lnSpc>
                <a:spcBef>
                  <a:spcPts val="50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2.</a:t>
              </a:r>
              <a:r>
                <a:rPr lang="zh-CN" sz="2000" b="1" i="0" u="none" strike="noStrike" kern="1200" cap="none" spc="0" baseline="0">
                  <a:solidFill>
                    <a:srgbClr val="FFFFFF"/>
                  </a:solidFill>
                  <a:uFillTx/>
                  <a:latin typeface="微软雅黑" pitchFamily="34"/>
                  <a:ea typeface="微软雅黑" pitchFamily="34"/>
                </a:rPr>
                <a:t>接受监督过好权力关。</a:t>
              </a:r>
              <a:endParaRPr lang="en-US" sz="2000" b="1" i="0" u="none" strike="noStrike" kern="1200" cap="none" spc="0" baseline="0">
                <a:solidFill>
                  <a:srgbClr val="FFFFFF"/>
                </a:solidFill>
                <a:uFillTx/>
                <a:latin typeface="微软雅黑" pitchFamily="34"/>
                <a:ea typeface="微软雅黑" pitchFamily="34"/>
              </a:endParaRPr>
            </a:p>
          </p:txBody>
        </p:sp>
      </p:grpSp>
      <p:sp>
        <p:nvSpPr>
          <p:cNvPr id="6" name="矩形 87"/>
          <p:cNvSpPr/>
          <p:nvPr/>
        </p:nvSpPr>
        <p:spPr>
          <a:xfrm>
            <a:off x="1250954" y="2160590"/>
            <a:ext cx="6483352" cy="424656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D4D4D"/>
                </a:solidFill>
                <a:uFillTx/>
                <a:latin typeface="微软雅黑" pitchFamily="34"/>
                <a:ea typeface="微软雅黑" pitchFamily="34"/>
              </a:rPr>
              <a:t>       </a:t>
            </a:r>
            <a:r>
              <a:rPr lang="zh-CN" sz="2000" b="1" i="0" u="none" strike="noStrike" kern="1200" cap="none" spc="0" baseline="0">
                <a:solidFill>
                  <a:srgbClr val="4D4D4D"/>
                </a:solidFill>
                <a:uFillTx/>
                <a:latin typeface="微软雅黑" pitchFamily="34"/>
                <a:ea typeface="微软雅黑" pitchFamily="34"/>
              </a:rPr>
              <a:t>从监督的层次上讲，我们要接受上级的监督、同级的监督、下级的监督，希望同志们不要把上级监督看作是不信任自己，不要把同级监督看作是为难自己，更不要把下级监督看作是不尊重自己，实质上真正的监督是最好的关心和保护。我们不要以为组织的监督只是走走过场，不要以为群众的监督只是做做样子，不要以为舆论的监督只是喊喊空话。尽管我们现在的监督体系还不太完善，但是只要我们的监督功能得到充分发挥，确实还是很能保护干部的。</a:t>
            </a:r>
            <a:endParaRPr lang="en-US" sz="2000" b="1" i="0" u="none" strike="noStrike" kern="1200" cap="none" spc="0" baseline="0">
              <a:solidFill>
                <a:srgbClr val="4D4D4D"/>
              </a:solidFill>
              <a:uFillTx/>
              <a:latin typeface="微软雅黑" pitchFamily="34"/>
              <a:ea typeface="微软雅黑" pitchFamily="34"/>
            </a:endParaRPr>
          </a:p>
        </p:txBody>
      </p:sp>
      <p:pic>
        <p:nvPicPr>
          <p:cNvPr id="7" name="Picture 4" descr="655d021fd30ad1e9a7866990"/>
          <p:cNvPicPr>
            <a:picLocks noChangeAspect="1"/>
          </p:cNvPicPr>
          <p:nvPr/>
        </p:nvPicPr>
        <p:blipFill>
          <a:blip r:embed="rId2" cstate="print"/>
          <a:srcRect l="6804" t="4805" r="6236" b="16016"/>
          <a:stretch>
            <a:fillRect/>
          </a:stretch>
        </p:blipFill>
        <p:spPr>
          <a:xfrm>
            <a:off x="7802566" y="1504946"/>
            <a:ext cx="3600450" cy="494982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0-#ppt_w/2"/>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圆角矩形 8"/>
          <p:cNvSpPr/>
          <p:nvPr/>
        </p:nvSpPr>
        <p:spPr>
          <a:xfrm>
            <a:off x="1115613" y="1500804"/>
            <a:ext cx="10202555" cy="4808509"/>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2" indent="0" algn="ctr" defTabSz="914400" rtl="0" fontAlgn="ctr" hangingPunct="0">
              <a:lnSpc>
                <a:spcPct val="15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grpSp>
        <p:nvGrpSpPr>
          <p:cNvPr id="3" name="组合 9"/>
          <p:cNvGrpSpPr/>
          <p:nvPr/>
        </p:nvGrpSpPr>
        <p:grpSpPr>
          <a:xfrm>
            <a:off x="533396" y="1573216"/>
            <a:ext cx="4303715" cy="501648"/>
            <a:chOff x="533396" y="1573216"/>
            <a:chExt cx="4303715" cy="501648"/>
          </a:xfrm>
        </p:grpSpPr>
        <p:sp>
          <p:nvSpPr>
            <p:cNvPr id="4" name="五边形 10"/>
            <p:cNvSpPr/>
            <p:nvPr/>
          </p:nvSpPr>
          <p:spPr>
            <a:xfrm>
              <a:off x="987186" y="1573216"/>
              <a:ext cx="3807543" cy="50164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5" name="Text Box 76"/>
            <p:cNvSpPr txBox="1"/>
            <p:nvPr/>
          </p:nvSpPr>
          <p:spPr>
            <a:xfrm>
              <a:off x="533396" y="1658941"/>
              <a:ext cx="4303715" cy="369883"/>
            </a:xfrm>
            <a:prstGeom prst="rect">
              <a:avLst/>
            </a:prstGeom>
            <a:noFill/>
            <a:ln>
              <a:noFill/>
            </a:ln>
            <a:effectLst>
              <a:outerShdw dist="17962" dir="2700000" algn="tl">
                <a:srgbClr val="2F4D71"/>
              </a:outerShdw>
            </a:effectLst>
          </p:spPr>
          <p:txBody>
            <a:bodyPr vert="horz" wrap="square" lIns="91440" tIns="45720" rIns="91440" bIns="45720" anchor="t" anchorCtr="1" compatLnSpc="1">
              <a:spAutoFit/>
            </a:bodyPr>
            <a:lstStyle/>
            <a:p>
              <a:pPr marL="0" marR="0" lvl="0" indent="0" algn="ctr" defTabSz="685800" rtl="0" fontAlgn="auto" hangingPunct="1">
                <a:lnSpc>
                  <a:spcPct val="90000"/>
                </a:lnSpc>
                <a:spcBef>
                  <a:spcPts val="50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3.</a:t>
              </a:r>
              <a:r>
                <a:rPr lang="zh-CN" sz="2000" b="1" i="0" u="none" strike="noStrike" kern="1200" cap="none" spc="0" baseline="0">
                  <a:solidFill>
                    <a:srgbClr val="FFFFFF"/>
                  </a:solidFill>
                  <a:uFillTx/>
                  <a:latin typeface="微软雅黑" pitchFamily="34"/>
                  <a:ea typeface="微软雅黑" pitchFamily="34"/>
                </a:rPr>
                <a:t>力诫贪欲过好金钱关。</a:t>
              </a:r>
              <a:endParaRPr lang="en-US" sz="2000" b="1" i="0" u="none" strike="noStrike" kern="1200" cap="none" spc="0" baseline="0">
                <a:solidFill>
                  <a:srgbClr val="FFFFFF"/>
                </a:solidFill>
                <a:uFillTx/>
                <a:latin typeface="微软雅黑" pitchFamily="34"/>
                <a:ea typeface="微软雅黑" pitchFamily="34"/>
              </a:endParaRPr>
            </a:p>
          </p:txBody>
        </p:sp>
      </p:grpSp>
      <p:sp>
        <p:nvSpPr>
          <p:cNvPr id="6" name="矩形 87"/>
          <p:cNvSpPr/>
          <p:nvPr/>
        </p:nvSpPr>
        <p:spPr>
          <a:xfrm>
            <a:off x="4025902" y="2420938"/>
            <a:ext cx="8169277" cy="50005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4D4D4D"/>
                </a:solidFill>
                <a:uFillTx/>
                <a:latin typeface="微软雅黑" pitchFamily="34"/>
                <a:ea typeface="微软雅黑" pitchFamily="34"/>
              </a:rPr>
              <a:t>中国有句古训我们一定要牢记——“钱，生不带来死不带去”。</a:t>
            </a:r>
          </a:p>
        </p:txBody>
      </p:sp>
      <p:grpSp>
        <p:nvGrpSpPr>
          <p:cNvPr id="7" name="组合 13"/>
          <p:cNvGrpSpPr/>
          <p:nvPr/>
        </p:nvGrpSpPr>
        <p:grpSpPr>
          <a:xfrm>
            <a:off x="1644649" y="2357442"/>
            <a:ext cx="2220912" cy="663570"/>
            <a:chOff x="1644649" y="2357442"/>
            <a:chExt cx="2220912" cy="663570"/>
          </a:xfrm>
        </p:grpSpPr>
        <p:sp>
          <p:nvSpPr>
            <p:cNvPr id="8" name="对角圆角矩形 14"/>
            <p:cNvSpPr/>
            <p:nvPr/>
          </p:nvSpPr>
          <p:spPr>
            <a:xfrm>
              <a:off x="1715268" y="2428911"/>
              <a:ext cx="2078284" cy="592101"/>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9" name="五角星 15"/>
            <p:cNvSpPr/>
            <p:nvPr/>
          </p:nvSpPr>
          <p:spPr>
            <a:xfrm rot="20868464">
              <a:off x="1644649" y="2357442"/>
              <a:ext cx="482711" cy="381579"/>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0" name="TextBox 16"/>
            <p:cNvSpPr txBox="1"/>
            <p:nvPr/>
          </p:nvSpPr>
          <p:spPr>
            <a:xfrm>
              <a:off x="2062164" y="2486025"/>
              <a:ext cx="1803397"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身外之物</a:t>
              </a:r>
              <a:endParaRPr lang="en-US" sz="2400" b="1" i="0" u="none" strike="noStrike" kern="0" cap="all" spc="0" baseline="0">
                <a:solidFill>
                  <a:srgbClr val="FFFF00"/>
                </a:solidFill>
                <a:uFillTx/>
                <a:latin typeface="微软雅黑" pitchFamily="34"/>
                <a:ea typeface="微软雅黑" pitchFamily="34"/>
              </a:endParaRPr>
            </a:p>
          </p:txBody>
        </p:sp>
      </p:grpSp>
      <p:grpSp>
        <p:nvGrpSpPr>
          <p:cNvPr id="11" name="组合 21"/>
          <p:cNvGrpSpPr/>
          <p:nvPr/>
        </p:nvGrpSpPr>
        <p:grpSpPr>
          <a:xfrm>
            <a:off x="1668460" y="3608387"/>
            <a:ext cx="2220912" cy="663579"/>
            <a:chOff x="1668460" y="3608387"/>
            <a:chExt cx="2220912" cy="663579"/>
          </a:xfrm>
        </p:grpSpPr>
        <p:sp>
          <p:nvSpPr>
            <p:cNvPr id="12" name="对角圆角矩形 22"/>
            <p:cNvSpPr/>
            <p:nvPr/>
          </p:nvSpPr>
          <p:spPr>
            <a:xfrm>
              <a:off x="1739079" y="3679865"/>
              <a:ext cx="2078284" cy="592101"/>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3" name="五角星 23"/>
            <p:cNvSpPr/>
            <p:nvPr/>
          </p:nvSpPr>
          <p:spPr>
            <a:xfrm rot="20868464">
              <a:off x="1668460" y="3608387"/>
              <a:ext cx="482711" cy="381579"/>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4" name="TextBox 24"/>
            <p:cNvSpPr txBox="1"/>
            <p:nvPr/>
          </p:nvSpPr>
          <p:spPr>
            <a:xfrm>
              <a:off x="2085975" y="3736979"/>
              <a:ext cx="1803397"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取之有道</a:t>
              </a:r>
              <a:endParaRPr lang="en-US" sz="2400" b="1" i="0" u="none" strike="noStrike" kern="0" cap="all" spc="0" baseline="0">
                <a:solidFill>
                  <a:srgbClr val="FFFF00"/>
                </a:solidFill>
                <a:uFillTx/>
                <a:latin typeface="微软雅黑" pitchFamily="34"/>
                <a:ea typeface="微软雅黑" pitchFamily="34"/>
              </a:endParaRPr>
            </a:p>
          </p:txBody>
        </p:sp>
      </p:grpSp>
      <p:grpSp>
        <p:nvGrpSpPr>
          <p:cNvPr id="15" name="组合 25"/>
          <p:cNvGrpSpPr/>
          <p:nvPr/>
        </p:nvGrpSpPr>
        <p:grpSpPr>
          <a:xfrm>
            <a:off x="1668460" y="4797427"/>
            <a:ext cx="2220912" cy="661988"/>
            <a:chOff x="1668460" y="4797427"/>
            <a:chExt cx="2220912" cy="661988"/>
          </a:xfrm>
        </p:grpSpPr>
        <p:sp>
          <p:nvSpPr>
            <p:cNvPr id="16" name="对角圆角矩形 26"/>
            <p:cNvSpPr/>
            <p:nvPr/>
          </p:nvSpPr>
          <p:spPr>
            <a:xfrm>
              <a:off x="1739079" y="4868731"/>
              <a:ext cx="2078284" cy="590684"/>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7" name="五角星 27"/>
            <p:cNvSpPr/>
            <p:nvPr/>
          </p:nvSpPr>
          <p:spPr>
            <a:xfrm rot="20868464">
              <a:off x="1668460" y="4797427"/>
              <a:ext cx="482711" cy="380664"/>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TextBox 28"/>
            <p:cNvSpPr txBox="1"/>
            <p:nvPr/>
          </p:nvSpPr>
          <p:spPr>
            <a:xfrm>
              <a:off x="2085975" y="4926009"/>
              <a:ext cx="1803397"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够花就行</a:t>
              </a:r>
              <a:endParaRPr lang="en-US" sz="2400" b="1" i="0" u="none" strike="noStrike" kern="0" cap="all" spc="0" baseline="0">
                <a:solidFill>
                  <a:srgbClr val="FFFF00"/>
                </a:solidFill>
                <a:uFillTx/>
                <a:latin typeface="微软雅黑" pitchFamily="34"/>
                <a:ea typeface="微软雅黑" pitchFamily="34"/>
              </a:endParaRPr>
            </a:p>
          </p:txBody>
        </p:sp>
      </p:grpSp>
      <p:sp>
        <p:nvSpPr>
          <p:cNvPr id="19" name="矩形 87"/>
          <p:cNvSpPr/>
          <p:nvPr/>
        </p:nvSpPr>
        <p:spPr>
          <a:xfrm>
            <a:off x="4010028" y="3429000"/>
            <a:ext cx="6948489" cy="1015998"/>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4D4D4D"/>
                </a:solidFill>
                <a:uFillTx/>
                <a:latin typeface="微软雅黑" pitchFamily="34"/>
                <a:ea typeface="微软雅黑" pitchFamily="34"/>
              </a:rPr>
              <a:t>人要变好需要一辈子，要变坏那只是一夜之间的事，甚至是一个念头，好坏之间一步之遥，一念之差！</a:t>
            </a:r>
            <a:endParaRPr lang="en-US" sz="2000" b="1" i="0" u="none" strike="noStrike" kern="1200" cap="none" spc="0" baseline="0">
              <a:solidFill>
                <a:srgbClr val="4D4D4D"/>
              </a:solidFill>
              <a:uFillTx/>
              <a:latin typeface="微软雅黑" pitchFamily="34"/>
              <a:ea typeface="微软雅黑" pitchFamily="34"/>
            </a:endParaRPr>
          </a:p>
        </p:txBody>
      </p:sp>
      <p:sp>
        <p:nvSpPr>
          <p:cNvPr id="20" name="矩形 87"/>
          <p:cNvSpPr/>
          <p:nvPr/>
        </p:nvSpPr>
        <p:spPr>
          <a:xfrm>
            <a:off x="4010028" y="4616448"/>
            <a:ext cx="6911977" cy="1477963"/>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4D4D4D"/>
                </a:solidFill>
                <a:uFillTx/>
                <a:latin typeface="微软雅黑" pitchFamily="34"/>
                <a:ea typeface="微软雅黑" pitchFamily="34"/>
              </a:rPr>
              <a:t>人一辈子吃、穿、用能有多少？我们有什么必要沦为金钱的奴隶呢？钱多了不是坏事，但是一旦出了事，就不能怪钱了，“钱”就像是潘多拉的魔盒，一旦打开就灾难无穷。</a:t>
            </a:r>
            <a:endParaRPr lang="en-US" sz="2000" b="1" i="0" u="none" strike="noStrike" kern="1200" cap="none" spc="0" baseline="0">
              <a:solidFill>
                <a:srgbClr val="4D4D4D"/>
              </a:solidFill>
              <a:uFillTx/>
              <a:latin typeface="微软雅黑" pitchFamily="34"/>
              <a:ea typeface="微软雅黑" pitchFamily="3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0-#ppt_w/2"/>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p:tgtEl>
                                          <p:spTgt spid="2"/>
                                        </p:tgtEl>
                                        <p:attrNameLst>
                                          <p:attrName>ppt_x</p:attrName>
                                        </p:attrNameLst>
                                      </p:cBhvr>
                                      <p:tavLst>
                                        <p:tav tm="0">
                                          <p:val>
                                            <p:strVal val="#ppt_x+#ppt_w*1.125000"/>
                                          </p:val>
                                        </p:tav>
                                        <p:tav tm="100000">
                                          <p:val>
                                            <p:strVal val="#ppt_x"/>
                                          </p:val>
                                        </p:tav>
                                      </p:tavLst>
                                    </p:anim>
                                    <p:animEffect transition="in" filter="wipe(left)">
                                      <p:cBhvr>
                                        <p:cTn id="13" dur="750"/>
                                        <p:tgtEl>
                                          <p:spTgt spid="2"/>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ppt_x</p:attrName>
                                        </p:attrNameLst>
                                      </p:cBhvr>
                                      <p:tavLst>
                                        <p:tav tm="0">
                                          <p:val>
                                            <p:strVal val="#ppt_x"/>
                                          </p:val>
                                        </p:tav>
                                        <p:tav tm="100000">
                                          <p:val>
                                            <p:strVal val="#ppt_x"/>
                                          </p:val>
                                        </p:tav>
                                      </p:tavLst>
                                    </p:anim>
                                    <p:anim calcmode="lin" valueType="num">
                                      <p:cBhvr>
                                        <p:cTn id="19" dur="7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ppt_x</p:attrName>
                                        </p:attrNameLst>
                                      </p:cBhvr>
                                      <p:tavLst>
                                        <p:tav tm="0">
                                          <p:val>
                                            <p:strVal val="1+#ppt_w/2"/>
                                          </p:val>
                                        </p:tav>
                                        <p:tav tm="100000">
                                          <p:val>
                                            <p:strVal val="#ppt_x"/>
                                          </p:val>
                                        </p:tav>
                                      </p:tavLst>
                                    </p:anim>
                                    <p:anim calcmode="lin" valueType="num">
                                      <p:cBhvr>
                                        <p:cTn id="24" dur="1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325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anim calcmode="lin" valueType="num">
                                      <p:cBhvr>
                                        <p:cTn id="29" dur="750" fill="hold"/>
                                        <p:tgtEl>
                                          <p:spTgt spid="11"/>
                                        </p:tgtEl>
                                        <p:attrNameLst>
                                          <p:attrName>ppt_x</p:attrName>
                                        </p:attrNameLst>
                                      </p:cBhvr>
                                      <p:tavLst>
                                        <p:tav tm="0">
                                          <p:val>
                                            <p:strVal val="#ppt_x"/>
                                          </p:val>
                                        </p:tav>
                                        <p:tav tm="100000">
                                          <p:val>
                                            <p:strVal val="#ppt_x"/>
                                          </p:val>
                                        </p:tav>
                                      </p:tavLst>
                                    </p:anim>
                                    <p:anim calcmode="lin" valueType="num">
                                      <p:cBhvr>
                                        <p:cTn id="30" dur="75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ppt_x</p:attrName>
                                        </p:attrNameLst>
                                      </p:cBhvr>
                                      <p:tavLst>
                                        <p:tav tm="0">
                                          <p:val>
                                            <p:strVal val="1+#ppt_w/2"/>
                                          </p:val>
                                        </p:tav>
                                        <p:tav tm="100000">
                                          <p:val>
                                            <p:strVal val="#ppt_x"/>
                                          </p:val>
                                        </p:tav>
                                      </p:tavLst>
                                    </p:anim>
                                    <p:anim calcmode="lin" valueType="num">
                                      <p:cBhvr>
                                        <p:cTn id="35" dur="10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47"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anim calcmode="lin" valueType="num">
                                      <p:cBhvr>
                                        <p:cTn id="40" dur="750" fill="hold"/>
                                        <p:tgtEl>
                                          <p:spTgt spid="15"/>
                                        </p:tgtEl>
                                        <p:attrNameLst>
                                          <p:attrName>ppt_x</p:attrName>
                                        </p:attrNameLst>
                                      </p:cBhvr>
                                      <p:tavLst>
                                        <p:tav tm="0">
                                          <p:val>
                                            <p:strVal val="#ppt_x"/>
                                          </p:val>
                                        </p:tav>
                                        <p:tav tm="100000">
                                          <p:val>
                                            <p:strVal val="#ppt_x"/>
                                          </p:val>
                                        </p:tav>
                                      </p:tavLst>
                                    </p:anim>
                                    <p:anim calcmode="lin" valueType="num">
                                      <p:cBhvr>
                                        <p:cTn id="41" dur="75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 presetClass="entr" presetSubtype="2"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ppt_x</p:attrName>
                                        </p:attrNameLst>
                                      </p:cBhvr>
                                      <p:tavLst>
                                        <p:tav tm="0">
                                          <p:val>
                                            <p:strVal val="1+#ppt_w/2"/>
                                          </p:val>
                                        </p:tav>
                                        <p:tav tm="100000">
                                          <p:val>
                                            <p:strVal val="#ppt_x"/>
                                          </p:val>
                                        </p:tav>
                                      </p:tavLst>
                                    </p:anim>
                                    <p:anim calcmode="lin" valueType="num">
                                      <p:cBhvr>
                                        <p:cTn id="4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圆角矩形 20"/>
          <p:cNvSpPr/>
          <p:nvPr/>
        </p:nvSpPr>
        <p:spPr>
          <a:xfrm>
            <a:off x="7105646" y="1484308"/>
            <a:ext cx="612776" cy="44291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9B2D2A"/>
              </a:gs>
              <a:gs pos="100000">
                <a:srgbClr val="CB3D3A"/>
              </a:gs>
            </a:gsLst>
            <a:lin ang="16200000"/>
          </a:gradFill>
          <a:ln>
            <a:noFill/>
            <a:prstDash val="solid"/>
          </a:ln>
          <a:effectLst>
            <a:outerShdw dist="22997" dir="5400000" algn="tl">
              <a:srgbClr val="000000">
                <a:alpha val="35000"/>
              </a:srgbClr>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 name="圆角矩形 8"/>
          <p:cNvSpPr/>
          <p:nvPr/>
        </p:nvSpPr>
        <p:spPr>
          <a:xfrm>
            <a:off x="1115613" y="1500804"/>
            <a:ext cx="5089980" cy="4518992"/>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2" indent="0" algn="ctr" defTabSz="914400" rtl="0" fontAlgn="ctr" hangingPunct="0">
              <a:lnSpc>
                <a:spcPct val="15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grpSp>
        <p:nvGrpSpPr>
          <p:cNvPr id="4" name="组合 9"/>
          <p:cNvGrpSpPr/>
          <p:nvPr/>
        </p:nvGrpSpPr>
        <p:grpSpPr>
          <a:xfrm>
            <a:off x="533396" y="1573216"/>
            <a:ext cx="4303715" cy="501648"/>
            <a:chOff x="533396" y="1573216"/>
            <a:chExt cx="4303715" cy="501648"/>
          </a:xfrm>
        </p:grpSpPr>
        <p:sp>
          <p:nvSpPr>
            <p:cNvPr id="5" name="五边形 10"/>
            <p:cNvSpPr/>
            <p:nvPr/>
          </p:nvSpPr>
          <p:spPr>
            <a:xfrm>
              <a:off x="987186" y="1573216"/>
              <a:ext cx="3807543" cy="501648"/>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gradFill>
              <a:gsLst>
                <a:gs pos="0">
                  <a:srgbClr val="FFCF01"/>
                </a:gs>
                <a:gs pos="100000">
                  <a:srgbClr val="E22000"/>
                </a:gs>
              </a:gsLst>
              <a:lin ang="2700000"/>
            </a:gradFill>
            <a:ln>
              <a:noFill/>
              <a:prstDash val="solid"/>
            </a:ln>
            <a:effectLst>
              <a:outerShdw dist="27944" dir="5400000" algn="tl">
                <a:srgbClr val="000000">
                  <a:alpha val="32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6" name="Text Box 76"/>
            <p:cNvSpPr txBox="1"/>
            <p:nvPr/>
          </p:nvSpPr>
          <p:spPr>
            <a:xfrm>
              <a:off x="533396" y="1658941"/>
              <a:ext cx="4303715" cy="369883"/>
            </a:xfrm>
            <a:prstGeom prst="rect">
              <a:avLst/>
            </a:prstGeom>
            <a:noFill/>
            <a:ln>
              <a:noFill/>
            </a:ln>
            <a:effectLst>
              <a:outerShdw dist="17962" dir="2700000" algn="tl">
                <a:srgbClr val="2F4D71"/>
              </a:outerShdw>
            </a:effectLst>
          </p:spPr>
          <p:txBody>
            <a:bodyPr vert="horz" wrap="square" lIns="91440" tIns="45720" rIns="91440" bIns="45720" anchor="t" anchorCtr="1" compatLnSpc="1">
              <a:spAutoFit/>
            </a:bodyPr>
            <a:lstStyle/>
            <a:p>
              <a:pPr marL="0" marR="0" lvl="0" indent="0" algn="ctr" defTabSz="685800" rtl="0" fontAlgn="auto" hangingPunct="1">
                <a:lnSpc>
                  <a:spcPct val="90000"/>
                </a:lnSpc>
                <a:spcBef>
                  <a:spcPts val="50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4.</a:t>
              </a:r>
              <a:r>
                <a:rPr lang="zh-CN" sz="2000" b="1" i="0" u="none" strike="noStrike" kern="1200" cap="none" spc="0" baseline="0">
                  <a:solidFill>
                    <a:srgbClr val="FFFFFF"/>
                  </a:solidFill>
                  <a:uFillTx/>
                  <a:latin typeface="微软雅黑" pitchFamily="34"/>
                  <a:ea typeface="微软雅黑" pitchFamily="34"/>
                </a:rPr>
                <a:t>提高修养过好生活关。</a:t>
              </a:r>
              <a:endParaRPr lang="en-US" sz="2000" b="1" i="0" u="none" strike="noStrike" kern="1200" cap="none" spc="0" baseline="0">
                <a:solidFill>
                  <a:srgbClr val="FFFFFF"/>
                </a:solidFill>
                <a:uFillTx/>
                <a:latin typeface="微软雅黑" pitchFamily="34"/>
                <a:ea typeface="微软雅黑" pitchFamily="34"/>
              </a:endParaRPr>
            </a:p>
          </p:txBody>
        </p:sp>
      </p:grpSp>
      <p:sp>
        <p:nvSpPr>
          <p:cNvPr id="7" name="矩形 87"/>
          <p:cNvSpPr/>
          <p:nvPr/>
        </p:nvSpPr>
        <p:spPr>
          <a:xfrm>
            <a:off x="1417640" y="2349495"/>
            <a:ext cx="4460872" cy="332263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4D4D4D"/>
                </a:solidFill>
                <a:uFillTx/>
                <a:latin typeface="微软雅黑" pitchFamily="34"/>
                <a:ea typeface="微软雅黑" pitchFamily="34"/>
              </a:rPr>
              <a:t>       </a:t>
            </a:r>
            <a:r>
              <a:rPr lang="zh-CN" sz="2000" b="1" i="0" u="none" strike="noStrike" kern="1200" cap="none" spc="0" baseline="0">
                <a:solidFill>
                  <a:srgbClr val="4D4D4D"/>
                </a:solidFill>
                <a:uFillTx/>
                <a:latin typeface="微软雅黑" pitchFamily="34"/>
                <a:ea typeface="微软雅黑" pitchFamily="34"/>
              </a:rPr>
              <a:t>中国的传统文化历来就注重修身养德，这是中国传统文化里的一个基本元素，也就是说只有保持廉洁，才能安身立命。我们每位党员干部都生活在社会之中，都要过平常人的生活，但我要说的是我们在生活上不要搞特殊的要求。</a:t>
            </a:r>
            <a:endParaRPr lang="en-US" sz="2000" b="1" i="0" u="none" strike="noStrike" kern="1200" cap="none" spc="0" baseline="0">
              <a:solidFill>
                <a:srgbClr val="4D4D4D"/>
              </a:solidFill>
              <a:uFillTx/>
              <a:latin typeface="微软雅黑" pitchFamily="34"/>
              <a:ea typeface="微软雅黑" pitchFamily="34"/>
            </a:endParaRPr>
          </a:p>
        </p:txBody>
      </p:sp>
      <p:sp>
        <p:nvSpPr>
          <p:cNvPr id="8" name="圓角矩形 19"/>
          <p:cNvSpPr/>
          <p:nvPr/>
        </p:nvSpPr>
        <p:spPr>
          <a:xfrm>
            <a:off x="8582028" y="2278063"/>
            <a:ext cx="2881310"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8C430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要知足</a:t>
            </a:r>
            <a:endParaRPr lang="en-US" sz="2400" b="0" i="0" u="none" strike="noStrike" kern="1200" cap="none" spc="0" baseline="0">
              <a:solidFill>
                <a:srgbClr val="C00000"/>
              </a:solidFill>
              <a:uFillTx/>
              <a:latin typeface="微软雅黑" pitchFamily="34"/>
              <a:ea typeface="微软雅黑" pitchFamily="34"/>
              <a:cs typeface="Arial" pitchFamily="34"/>
            </a:endParaRPr>
          </a:p>
        </p:txBody>
      </p:sp>
      <p:sp>
        <p:nvSpPr>
          <p:cNvPr id="9" name="橢圓 20"/>
          <p:cNvSpPr/>
          <p:nvPr/>
        </p:nvSpPr>
        <p:spPr>
          <a:xfrm>
            <a:off x="8366129" y="2420938"/>
            <a:ext cx="504821"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8C4306"/>
          </a:solidFill>
          <a:ln w="25402">
            <a:solidFill>
              <a:srgbClr val="8C430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1</a:t>
            </a:r>
          </a:p>
        </p:txBody>
      </p:sp>
      <p:sp>
        <p:nvSpPr>
          <p:cNvPr id="10" name="圓角矩形 21"/>
          <p:cNvSpPr/>
          <p:nvPr/>
        </p:nvSpPr>
        <p:spPr>
          <a:xfrm>
            <a:off x="8582028" y="3284533"/>
            <a:ext cx="2881310"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6E8B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慎交友</a:t>
            </a:r>
            <a:endParaRPr lang="en-US" sz="2400" b="0" i="0" u="none" strike="noStrike" kern="1200" cap="none" spc="0" baseline="0">
              <a:solidFill>
                <a:srgbClr val="C00000"/>
              </a:solidFill>
              <a:uFillTx/>
              <a:latin typeface="微软雅黑" pitchFamily="34"/>
              <a:ea typeface="微软雅黑" pitchFamily="34"/>
              <a:cs typeface="Arial" pitchFamily="34"/>
            </a:endParaRPr>
          </a:p>
        </p:txBody>
      </p:sp>
      <p:sp>
        <p:nvSpPr>
          <p:cNvPr id="11" name="橢圓 22"/>
          <p:cNvSpPr/>
          <p:nvPr/>
        </p:nvSpPr>
        <p:spPr>
          <a:xfrm>
            <a:off x="8366129" y="3429000"/>
            <a:ext cx="504821"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6E8BBB"/>
          </a:solidFill>
          <a:ln w="25402">
            <a:solidFill>
              <a:srgbClr val="6E8BBB"/>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2</a:t>
            </a:r>
          </a:p>
        </p:txBody>
      </p:sp>
      <p:sp>
        <p:nvSpPr>
          <p:cNvPr id="12" name="圓角矩形 23"/>
          <p:cNvSpPr/>
          <p:nvPr/>
        </p:nvSpPr>
        <p:spPr>
          <a:xfrm>
            <a:off x="8618540" y="4329117"/>
            <a:ext cx="2881310" cy="79216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402">
            <a:solidFill>
              <a:srgbClr val="FFC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顾家庭</a:t>
            </a:r>
            <a:endParaRPr lang="en-US" sz="2400" b="0" i="0" u="none" strike="noStrike" kern="1200" cap="none" spc="0" baseline="0">
              <a:solidFill>
                <a:srgbClr val="C00000"/>
              </a:solidFill>
              <a:uFillTx/>
              <a:latin typeface="微软雅黑" pitchFamily="34"/>
              <a:ea typeface="微软雅黑" pitchFamily="34"/>
              <a:cs typeface="Arial" pitchFamily="34"/>
            </a:endParaRPr>
          </a:p>
        </p:txBody>
      </p:sp>
      <p:sp>
        <p:nvSpPr>
          <p:cNvPr id="13" name="橢圓 24"/>
          <p:cNvSpPr/>
          <p:nvPr/>
        </p:nvSpPr>
        <p:spPr>
          <a:xfrm>
            <a:off x="8402641" y="4473573"/>
            <a:ext cx="504821" cy="504821"/>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solidFill>
            <a:srgbClr val="FFC000"/>
          </a:solidFill>
          <a:ln w="25402">
            <a:solidFill>
              <a:srgbClr val="FFC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Calibri"/>
                <a:ea typeface="PMingLiU" pitchFamily="18"/>
              </a:rPr>
              <a:t>3</a:t>
            </a:r>
          </a:p>
        </p:txBody>
      </p:sp>
      <p:sp>
        <p:nvSpPr>
          <p:cNvPr id="14" name="矩形 19"/>
          <p:cNvSpPr/>
          <p:nvPr/>
        </p:nvSpPr>
        <p:spPr>
          <a:xfrm>
            <a:off x="7213601" y="1665286"/>
            <a:ext cx="296859" cy="4092570"/>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FFFFFF"/>
                </a:solidFill>
                <a:uFillTx/>
                <a:latin typeface="微软雅黑" pitchFamily="34"/>
                <a:ea typeface="微软雅黑" pitchFamily="34"/>
              </a:rPr>
              <a:t>怎么提高修养过好生活关呢？</a:t>
            </a:r>
            <a:endParaRPr lang="en-US" sz="2000" b="1" i="0" u="none" strike="noStrike" kern="1200" cap="none" spc="0" baseline="0">
              <a:solidFill>
                <a:srgbClr val="FFFFFF"/>
              </a:solidFill>
              <a:uFillTx/>
              <a:latin typeface="微软雅黑" pitchFamily="34"/>
              <a:ea typeface="微软雅黑" pitchFamily="34"/>
            </a:endParaRPr>
          </a:p>
        </p:txBody>
      </p:sp>
      <p:cxnSp>
        <p:nvCxnSpPr>
          <p:cNvPr id="15" name="直接连接符 22"/>
          <p:cNvCxnSpPr>
            <a:endCxn id="9" idx="3"/>
          </p:cNvCxnSpPr>
          <p:nvPr/>
        </p:nvCxnSpPr>
        <p:spPr>
          <a:xfrm flipV="1">
            <a:off x="7718422" y="2673348"/>
            <a:ext cx="647707" cy="1025528"/>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16" name="直接连接符 26"/>
          <p:cNvCxnSpPr>
            <a:endCxn id="11" idx="3"/>
          </p:cNvCxnSpPr>
          <p:nvPr/>
        </p:nvCxnSpPr>
        <p:spPr>
          <a:xfrm flipV="1">
            <a:off x="7753353" y="3681410"/>
            <a:ext cx="612776" cy="34931"/>
          </a:xfrm>
          <a:prstGeom prst="straightConnector1">
            <a:avLst/>
          </a:prstGeom>
          <a:noFill/>
          <a:ln w="38103">
            <a:solidFill>
              <a:srgbClr val="AE4845"/>
            </a:solidFill>
            <a:prstDash val="solid"/>
          </a:ln>
          <a:effectLst>
            <a:outerShdw dist="22997" dir="5400000" algn="tl">
              <a:srgbClr val="000000">
                <a:alpha val="35000"/>
              </a:srgbClr>
            </a:outerShdw>
          </a:effectLst>
        </p:spPr>
      </p:cxnSp>
      <p:cxnSp>
        <p:nvCxnSpPr>
          <p:cNvPr id="17" name="直接连接符 30"/>
          <p:cNvCxnSpPr>
            <a:endCxn id="13" idx="3"/>
          </p:cNvCxnSpPr>
          <p:nvPr/>
        </p:nvCxnSpPr>
        <p:spPr>
          <a:xfrm>
            <a:off x="7753353" y="3752853"/>
            <a:ext cx="649288" cy="973131"/>
          </a:xfrm>
          <a:prstGeom prst="straightConnector1">
            <a:avLst/>
          </a:prstGeom>
          <a:noFill/>
          <a:ln w="38103">
            <a:solidFill>
              <a:srgbClr val="AE4845"/>
            </a:solidFill>
            <a:prstDash val="solid"/>
          </a:ln>
          <a:effectLst>
            <a:outerShdw dist="22997" dir="5400000" algn="tl">
              <a:srgbClr val="000000">
                <a:alpha val="35000"/>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ppt_x</p:attrName>
                                        </p:attrNameLst>
                                      </p:cBhvr>
                                      <p:tavLst>
                                        <p:tav tm="0">
                                          <p:val>
                                            <p:strVal val="0-#ppt_w/2"/>
                                          </p:val>
                                        </p:tav>
                                        <p:tav tm="100000">
                                          <p:val>
                                            <p:strVal val="#ppt_x"/>
                                          </p:val>
                                        </p:tav>
                                      </p:tavLst>
                                    </p:anim>
                                    <p:anim calcmode="lin" valueType="num">
                                      <p:cBhvr>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7321719" y="3429000"/>
            <a:ext cx="3966932" cy="3168350"/>
          </a:xfrm>
          <a:prstGeom prst="rect">
            <a:avLst/>
          </a:prstGeom>
          <a:noFill/>
          <a:ln w="88897">
            <a:solidFill>
              <a:srgbClr val="FFFFFF"/>
            </a:solidFill>
            <a:prstDash val="solid"/>
            <a:miter/>
          </a:ln>
          <a:effectLst>
            <a:outerShdw dir="16200000" algn="tl">
              <a:srgbClr val="000000">
                <a:alpha val="43000"/>
              </a:srgbClr>
            </a:outerShdw>
          </a:effectLst>
        </p:spPr>
      </p:pic>
      <p:sp>
        <p:nvSpPr>
          <p:cNvPr id="3" name="Title Tile"/>
          <p:cNvSpPr/>
          <p:nvPr/>
        </p:nvSpPr>
        <p:spPr>
          <a:xfrm>
            <a:off x="732992" y="3356990"/>
            <a:ext cx="6480718" cy="3276368"/>
          </a:xfrm>
          <a:prstGeom prst="rect">
            <a:avLst/>
          </a:prstGeom>
          <a:solidFill>
            <a:srgbClr val="E20000"/>
          </a:solidFill>
          <a:ln>
            <a:noFill/>
            <a:prstDash val="solid"/>
          </a:ln>
        </p:spPr>
        <p:txBody>
          <a:bodyPr vert="horz" wrap="square" lIns="91440" tIns="45720" rIns="91440" bIns="45720" anchor="ctr" anchorCtr="0" compatLnSpc="1"/>
          <a:lstStyle/>
          <a:p>
            <a:pPr marL="0" marR="0" lvl="0" indent="0" algn="l" defTabSz="914400" rtl="0" fontAlgn="ctr" hangingPunct="0">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微软雅黑" pitchFamily="34"/>
              <a:ea typeface="微软雅黑" pitchFamily="34"/>
            </a:endParaRPr>
          </a:p>
        </p:txBody>
      </p:sp>
      <p:grpSp>
        <p:nvGrpSpPr>
          <p:cNvPr id="4" name="组合 3"/>
          <p:cNvGrpSpPr/>
          <p:nvPr/>
        </p:nvGrpSpPr>
        <p:grpSpPr>
          <a:xfrm>
            <a:off x="733421" y="1089022"/>
            <a:ext cx="10647365" cy="793754"/>
            <a:chOff x="733421" y="1089022"/>
            <a:chExt cx="10647365" cy="793754"/>
          </a:xfrm>
        </p:grpSpPr>
        <p:sp>
          <p:nvSpPr>
            <p:cNvPr id="5" name="TechEd Tile"/>
            <p:cNvSpPr/>
            <p:nvPr/>
          </p:nvSpPr>
          <p:spPr>
            <a:xfrm>
              <a:off x="733421" y="1089022"/>
              <a:ext cx="10647365" cy="793754"/>
            </a:xfrm>
            <a:prstGeom prst="rect">
              <a:avLst/>
            </a:prstGeom>
            <a:solidFill>
              <a:srgbClr val="FF0000"/>
            </a:solidFill>
            <a:ln>
              <a:noFill/>
              <a:prstDash val="solid"/>
            </a:ln>
          </p:spPr>
          <p:txBody>
            <a:bodyPr vert="horz" wrap="square" lIns="68543" tIns="34271" rIns="68543" bIns="34271" anchor="ctr" anchorCtr="1" compatLnSpc="1"/>
            <a:lstStyle/>
            <a:p>
              <a:pPr marL="0" marR="0" lvl="0" indent="0" algn="ctr" defTabSz="685169"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700" b="0" i="0" u="none" strike="noStrike" kern="1200" cap="none" spc="0" baseline="0">
                <a:solidFill>
                  <a:srgbClr val="CCCCCC"/>
                </a:solidFill>
                <a:uFillTx/>
                <a:latin typeface="微软雅黑" pitchFamily="34"/>
                <a:ea typeface="微软雅黑" pitchFamily="34"/>
                <a:cs typeface="Segoe UI" pitchFamily="34"/>
              </a:endParaRPr>
            </a:p>
          </p:txBody>
        </p:sp>
        <p:sp>
          <p:nvSpPr>
            <p:cNvPr id="6" name="Circle Arrow"/>
            <p:cNvSpPr/>
            <p:nvPr/>
          </p:nvSpPr>
          <p:spPr>
            <a:xfrm rot="5400013">
              <a:off x="10478785" y="1032834"/>
              <a:ext cx="630387" cy="854488"/>
            </a:xfrm>
            <a:custGeom>
              <a:avLst/>
              <a:gdLst>
                <a:gd name="f0" fmla="val 10800000"/>
                <a:gd name="f1" fmla="val 5400000"/>
                <a:gd name="f2" fmla="val 180"/>
                <a:gd name="f3" fmla="val w"/>
                <a:gd name="f4" fmla="val h"/>
                <a:gd name="f5" fmla="val 0"/>
                <a:gd name="f6" fmla="val 224"/>
                <a:gd name="f7" fmla="val 112"/>
                <a:gd name="f8" fmla="val 50"/>
                <a:gd name="f9" fmla="val 174"/>
                <a:gd name="f10" fmla="val 173"/>
                <a:gd name="f11" fmla="val 216"/>
                <a:gd name="f12" fmla="val 54"/>
                <a:gd name="f13" fmla="val 8"/>
                <a:gd name="f14" fmla="val 169"/>
                <a:gd name="f15" fmla="val 161"/>
                <a:gd name="f16" fmla="val 94"/>
                <a:gd name="f17" fmla="val 166"/>
                <a:gd name="f18" fmla="val 168"/>
                <a:gd name="f19" fmla="val 170"/>
                <a:gd name="f20" fmla="val 165"/>
                <a:gd name="f21" fmla="val 93"/>
                <a:gd name="f22" fmla="val 162"/>
                <a:gd name="f23" fmla="val 156"/>
                <a:gd name="f24" fmla="val 58"/>
                <a:gd name="f25" fmla="val 65"/>
                <a:gd name="f26" fmla="val 64"/>
                <a:gd name="f27" fmla="val 59"/>
                <a:gd name="f28" fmla="+- 0 0 -90"/>
                <a:gd name="f29" fmla="*/ f3 1 224"/>
                <a:gd name="f30" fmla="*/ f4 1 224"/>
                <a:gd name="f31" fmla="val f5"/>
                <a:gd name="f32" fmla="val f6"/>
                <a:gd name="f33" fmla="*/ f28 f0 1"/>
                <a:gd name="f34" fmla="+- f32 0 f31"/>
                <a:gd name="f35" fmla="*/ f33 1 f2"/>
                <a:gd name="f36" fmla="*/ f34 1 224"/>
                <a:gd name="f37" fmla="+- f35 0 f1"/>
                <a:gd name="f38" fmla="*/ 112 1 f36"/>
                <a:gd name="f39" fmla="*/ 0 1 f36"/>
                <a:gd name="f40" fmla="*/ 224 1 f36"/>
                <a:gd name="f41" fmla="*/ 216 1 f36"/>
                <a:gd name="f42" fmla="*/ 8 1 f36"/>
                <a:gd name="f43" fmla="*/ 161 1 f36"/>
                <a:gd name="f44" fmla="*/ 94 1 f36"/>
                <a:gd name="f45" fmla="*/ 169 1 f36"/>
                <a:gd name="f46" fmla="*/ 166 1 f36"/>
                <a:gd name="f47" fmla="*/ 165 1 f36"/>
                <a:gd name="f48" fmla="*/ 170 1 f36"/>
                <a:gd name="f49" fmla="*/ 93 1 f36"/>
                <a:gd name="f50" fmla="*/ 162 1 f36"/>
                <a:gd name="f51" fmla="*/ 156 1 f36"/>
                <a:gd name="f52" fmla="*/ 58 1 f36"/>
                <a:gd name="f53" fmla="*/ 65 1 f36"/>
                <a:gd name="f54" fmla="*/ 64 1 f36"/>
                <a:gd name="f55" fmla="*/ 59 1 f36"/>
                <a:gd name="f56" fmla="*/ f32 1 f36"/>
                <a:gd name="f57" fmla="*/ f39 f29 1"/>
                <a:gd name="f58" fmla="*/ f56 f29 1"/>
                <a:gd name="f59" fmla="*/ f56 f30 1"/>
                <a:gd name="f60" fmla="*/ f39 f30 1"/>
                <a:gd name="f61" fmla="*/ f38 f29 1"/>
                <a:gd name="f62" fmla="*/ f38 f30 1"/>
                <a:gd name="f63" fmla="*/ f40 f30 1"/>
                <a:gd name="f64" fmla="*/ f40 f29 1"/>
                <a:gd name="f65" fmla="*/ f41 f30 1"/>
                <a:gd name="f66" fmla="*/ f42 f29 1"/>
                <a:gd name="f67" fmla="*/ f42 f30 1"/>
                <a:gd name="f68" fmla="*/ f41 f29 1"/>
                <a:gd name="f69" fmla="*/ f43 f29 1"/>
                <a:gd name="f70" fmla="*/ f44 f30 1"/>
                <a:gd name="f71" fmla="*/ f45 f29 1"/>
                <a:gd name="f72" fmla="*/ f46 f30 1"/>
                <a:gd name="f73" fmla="*/ f47 f29 1"/>
                <a:gd name="f74" fmla="*/ f48 f30 1"/>
                <a:gd name="f75" fmla="*/ f49 f29 1"/>
                <a:gd name="f76" fmla="*/ f50 f30 1"/>
                <a:gd name="f77" fmla="*/ f51 f29 1"/>
                <a:gd name="f78" fmla="*/ f52 f29 1"/>
                <a:gd name="f79" fmla="*/ f53 f30 1"/>
                <a:gd name="f80" fmla="*/ f54 f29 1"/>
                <a:gd name="f81" fmla="*/ f55 f30 1"/>
                <a:gd name="f82" fmla="*/ f51 f30 1"/>
              </a:gdLst>
              <a:ahLst/>
              <a:cxnLst>
                <a:cxn ang="3cd4">
                  <a:pos x="hc" y="t"/>
                </a:cxn>
                <a:cxn ang="0">
                  <a:pos x="r" y="vc"/>
                </a:cxn>
                <a:cxn ang="cd4">
                  <a:pos x="hc" y="b"/>
                </a:cxn>
                <a:cxn ang="cd2">
                  <a:pos x="l" y="vc"/>
                </a:cxn>
                <a:cxn ang="f37">
                  <a:pos x="f61" y="f60"/>
                </a:cxn>
                <a:cxn ang="f37">
                  <a:pos x="f57" y="f62"/>
                </a:cxn>
                <a:cxn ang="f37">
                  <a:pos x="f61" y="f63"/>
                </a:cxn>
                <a:cxn ang="f37">
                  <a:pos x="f64" y="f62"/>
                </a:cxn>
                <a:cxn ang="f37">
                  <a:pos x="f61" y="f60"/>
                </a:cxn>
                <a:cxn ang="f37">
                  <a:pos x="f61" y="f65"/>
                </a:cxn>
                <a:cxn ang="f37">
                  <a:pos x="f66" y="f62"/>
                </a:cxn>
                <a:cxn ang="f37">
                  <a:pos x="f61" y="f67"/>
                </a:cxn>
                <a:cxn ang="f37">
                  <a:pos x="f68" y="f62"/>
                </a:cxn>
                <a:cxn ang="f37">
                  <a:pos x="f61" y="f65"/>
                </a:cxn>
                <a:cxn ang="f37">
                  <a:pos x="f69" y="f70"/>
                </a:cxn>
                <a:cxn ang="f37">
                  <a:pos x="f71" y="f70"/>
                </a:cxn>
                <a:cxn ang="f37">
                  <a:pos x="f71" y="f72"/>
                </a:cxn>
                <a:cxn ang="f37">
                  <a:pos x="f73" y="f74"/>
                </a:cxn>
                <a:cxn ang="f37">
                  <a:pos x="f75" y="f74"/>
                </a:cxn>
                <a:cxn ang="f37">
                  <a:pos x="f75" y="f76"/>
                </a:cxn>
                <a:cxn ang="f37">
                  <a:pos x="f77" y="f76"/>
                </a:cxn>
                <a:cxn ang="f37">
                  <a:pos x="f78" y="f79"/>
                </a:cxn>
                <a:cxn ang="f37">
                  <a:pos x="f80" y="f81"/>
                </a:cxn>
                <a:cxn ang="f37">
                  <a:pos x="f69" y="f82"/>
                </a:cxn>
                <a:cxn ang="f37">
                  <a:pos x="f69" y="f70"/>
                </a:cxn>
              </a:cxnLst>
              <a:rect l="f57" t="f60" r="f58" b="f59"/>
              <a:pathLst>
                <a:path w="224" h="224">
                  <a:moveTo>
                    <a:pt x="f7" y="f5"/>
                  </a:moveTo>
                  <a:cubicBezTo>
                    <a:pt x="f8" y="f5"/>
                    <a:pt x="f5" y="f8"/>
                    <a:pt x="f5" y="f7"/>
                  </a:cubicBezTo>
                  <a:cubicBezTo>
                    <a:pt x="f5" y="f9"/>
                    <a:pt x="f8" y="f6"/>
                    <a:pt x="f7" y="f6"/>
                  </a:cubicBezTo>
                  <a:cubicBezTo>
                    <a:pt x="f10" y="f6"/>
                    <a:pt x="f6" y="f9"/>
                    <a:pt x="f6" y="f7"/>
                  </a:cubicBezTo>
                  <a:cubicBezTo>
                    <a:pt x="f6" y="f8"/>
                    <a:pt x="f10" y="f5"/>
                    <a:pt x="f7" y="f5"/>
                  </a:cubicBezTo>
                  <a:close/>
                  <a:moveTo>
                    <a:pt x="f7" y="f11"/>
                  </a:moveTo>
                  <a:cubicBezTo>
                    <a:pt x="f12" y="f11"/>
                    <a:pt x="f13" y="f14"/>
                    <a:pt x="f13" y="f7"/>
                  </a:cubicBezTo>
                  <a:cubicBezTo>
                    <a:pt x="f13" y="f12"/>
                    <a:pt x="f12" y="f13"/>
                    <a:pt x="f7" y="f13"/>
                  </a:cubicBezTo>
                  <a:cubicBezTo>
                    <a:pt x="f14" y="f13"/>
                    <a:pt x="f11" y="f12"/>
                    <a:pt x="f11" y="f7"/>
                  </a:cubicBezTo>
                  <a:cubicBezTo>
                    <a:pt x="f11" y="f14"/>
                    <a:pt x="f14" y="f11"/>
                    <a:pt x="f7" y="f11"/>
                  </a:cubicBezTo>
                  <a:close/>
                  <a:moveTo>
                    <a:pt x="f15" y="f16"/>
                  </a:moveTo>
                  <a:cubicBezTo>
                    <a:pt x="f14" y="f16"/>
                    <a:pt x="f14" y="f16"/>
                    <a:pt x="f14" y="f16"/>
                  </a:cubicBezTo>
                  <a:cubicBezTo>
                    <a:pt x="f14" y="f17"/>
                    <a:pt x="f14" y="f17"/>
                    <a:pt x="f14" y="f17"/>
                  </a:cubicBezTo>
                  <a:cubicBezTo>
                    <a:pt x="f14" y="f18"/>
                    <a:pt x="f18" y="f19"/>
                    <a:pt x="f20" y="f19"/>
                  </a:cubicBezTo>
                  <a:cubicBezTo>
                    <a:pt x="f21" y="f19"/>
                    <a:pt x="f21" y="f19"/>
                    <a:pt x="f21" y="f19"/>
                  </a:cubicBezTo>
                  <a:cubicBezTo>
                    <a:pt x="f21" y="f22"/>
                    <a:pt x="f21" y="f22"/>
                    <a:pt x="f21" y="f22"/>
                  </a:cubicBezTo>
                  <a:cubicBezTo>
                    <a:pt x="f23" y="f22"/>
                    <a:pt x="f23" y="f22"/>
                    <a:pt x="f23" y="f22"/>
                  </a:cubicBezTo>
                  <a:cubicBezTo>
                    <a:pt x="f24" y="f25"/>
                    <a:pt x="f24" y="f25"/>
                    <a:pt x="f24" y="f25"/>
                  </a:cubicBezTo>
                  <a:cubicBezTo>
                    <a:pt x="f26" y="f27"/>
                    <a:pt x="f26" y="f27"/>
                    <a:pt x="f26" y="f27"/>
                  </a:cubicBezTo>
                  <a:cubicBezTo>
                    <a:pt x="f15" y="f23"/>
                    <a:pt x="f15" y="f23"/>
                    <a:pt x="f15" y="f23"/>
                  </a:cubicBezTo>
                  <a:lnTo>
                    <a:pt x="f15" y="f16"/>
                  </a:lnTo>
                  <a:close/>
                </a:path>
              </a:pathLst>
            </a:custGeom>
            <a:solidFill>
              <a:srgbClr val="000000"/>
            </a:soli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sp>
        <p:nvSpPr>
          <p:cNvPr id="7" name="Title Tile"/>
          <p:cNvSpPr/>
          <p:nvPr/>
        </p:nvSpPr>
        <p:spPr>
          <a:xfrm>
            <a:off x="732992" y="1959211"/>
            <a:ext cx="10657185" cy="1361779"/>
          </a:xfrm>
          <a:prstGeom prst="rect">
            <a:avLst/>
          </a:prstGeom>
          <a:solidFill>
            <a:srgbClr val="E20000"/>
          </a:solidFill>
          <a:ln>
            <a:noFill/>
            <a:prstDash val="solid"/>
          </a:ln>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600" b="1" i="0" u="none" strike="noStrike" kern="1200" cap="none" spc="0" baseline="0">
              <a:solidFill>
                <a:srgbClr val="FFFFFF"/>
              </a:solidFill>
              <a:uFillTx/>
              <a:latin typeface="微软雅黑" pitchFamily="34"/>
              <a:ea typeface="微软雅黑" pitchFamily="34"/>
            </a:endParaRPr>
          </a:p>
        </p:txBody>
      </p:sp>
      <p:sp>
        <p:nvSpPr>
          <p:cNvPr id="8" name="矩形 8"/>
          <p:cNvSpPr/>
          <p:nvPr/>
        </p:nvSpPr>
        <p:spPr>
          <a:xfrm>
            <a:off x="901698" y="1168402"/>
            <a:ext cx="9388473" cy="584201"/>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FF"/>
                </a:solidFill>
                <a:uFillTx/>
                <a:latin typeface="微软雅黑" pitchFamily="34"/>
                <a:ea typeface="微软雅黑" pitchFamily="34"/>
              </a:rPr>
              <a:t>结语</a:t>
            </a:r>
          </a:p>
        </p:txBody>
      </p:sp>
      <p:sp>
        <p:nvSpPr>
          <p:cNvPr id="9" name="TextBox 99"/>
          <p:cNvSpPr txBox="1"/>
          <p:nvPr/>
        </p:nvSpPr>
        <p:spPr>
          <a:xfrm>
            <a:off x="949320" y="1989140"/>
            <a:ext cx="10104440" cy="128270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3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十八届四中全会已经落下了帷幕，这次会议带给我们的不仅是广大人民群众的欢欣鼓舞和对未来美好生活的热切期盼，让我们看到的是党中央坚定推进深化改革的迫力和在重要领域和关键环节改革上必定要取得决定性成果的坚决果敢。</a:t>
            </a:r>
            <a:endParaRPr lang="en-US" sz="2000" b="1" i="0" u="none" strike="noStrike" kern="1200" cap="none" spc="0" baseline="0">
              <a:solidFill>
                <a:srgbClr val="FFFFFF"/>
              </a:solidFill>
              <a:uFillTx/>
              <a:latin typeface="微软雅黑" pitchFamily="34"/>
              <a:ea typeface="微软雅黑" pitchFamily="34"/>
            </a:endParaRPr>
          </a:p>
        </p:txBody>
      </p:sp>
      <p:sp>
        <p:nvSpPr>
          <p:cNvPr id="10" name="矩形 13"/>
          <p:cNvSpPr/>
          <p:nvPr/>
        </p:nvSpPr>
        <p:spPr>
          <a:xfrm>
            <a:off x="1020763" y="3429000"/>
            <a:ext cx="6013451" cy="314007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ctr" hangingPunct="0">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微软雅黑" pitchFamily="34"/>
                <a:ea typeface="微软雅黑" pitchFamily="34"/>
              </a:rPr>
              <a:t>       </a:t>
            </a:r>
            <a:r>
              <a:rPr lang="zh-CN" sz="2000" b="1" i="0" u="none" strike="noStrike" kern="1200" cap="none" spc="0" baseline="0">
                <a:solidFill>
                  <a:srgbClr val="FFFFFF"/>
                </a:solidFill>
                <a:uFillTx/>
                <a:latin typeface="微软雅黑" pitchFamily="34"/>
                <a:ea typeface="微软雅黑" pitchFamily="34"/>
              </a:rPr>
              <a:t>通过解读四中全会的公报，党和国家的政策不仅给群众和百姓吃了一颗定心丸，在制度上也为当权者戴紧了紧箍咒。通过对制度的不断健全和完善，把权力关进制度的牢笼，权力运行将会更加规范、更加公平，这样就会建立起一个领导干部不想腐、不能腐、不敢腐的制度环境，党风廉政建设将会得到不断推进，努力实现干部清正，政府清廉，政治清明。党风廉政和反腐败斗争是一项长期而复杂的斗争，需要我们每一名党员干部严格自律、共同努力！</a:t>
            </a:r>
            <a:endParaRPr lang="en-US" sz="2000" b="1" i="0" u="none" strike="noStrike" kern="1200" cap="none" spc="0" baseline="0">
              <a:solidFill>
                <a:srgbClr val="FFFFFF"/>
              </a:solidFill>
              <a:uFillTx/>
              <a:latin typeface="微软雅黑" pitchFamily="34"/>
              <a:ea typeface="微软雅黑" pitchFamily="34"/>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矩形 1"/>
          <p:cNvSpPr/>
          <p:nvPr/>
        </p:nvSpPr>
        <p:spPr>
          <a:xfrm>
            <a:off x="4351867" y="2708919"/>
            <a:ext cx="4474305" cy="923333"/>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5400" b="1" i="0" u="none" strike="noStrike" kern="1200" cap="none" spc="0" baseline="0">
                <a:solidFill>
                  <a:srgbClr val="000000"/>
                </a:solidFill>
                <a:effectLst>
                  <a:outerShdw dist="38996" dir="5459597">
                    <a:srgbClr val="000000"/>
                  </a:outerShdw>
                </a:effectLst>
                <a:uFillTx/>
                <a:latin typeface="微软雅黑" pitchFamily="34"/>
                <a:ea typeface="微软雅黑" pitchFamily="34"/>
                <a:cs typeface="Segoe UI"/>
              </a:rPr>
              <a:t>谢 谢 大 家 ！</a:t>
            </a:r>
            <a:endParaRPr lang="en-US" sz="5400" b="1" i="0" u="none" strike="noStrike" kern="1200" cap="none" spc="0" baseline="0">
              <a:solidFill>
                <a:srgbClr val="000000"/>
              </a:solidFill>
              <a:effectLst>
                <a:outerShdw dist="38996" dir="5459597">
                  <a:srgbClr val="000000"/>
                </a:outerShdw>
              </a:effectLst>
              <a:uFillTx/>
              <a:latin typeface="微软雅黑" pitchFamily="34"/>
              <a:ea typeface="微软雅黑" pitchFamily="34"/>
              <a:cs typeface="Segoe UI"/>
            </a:endParaRPr>
          </a:p>
        </p:txBody>
      </p:sp>
      <p:pic>
        <p:nvPicPr>
          <p:cNvPr id="3" name="Picture 20" descr="C:\Documents and Settings\Administrator\桌面\背景51.png"/>
          <p:cNvPicPr>
            <a:picLocks noChangeAspect="1"/>
          </p:cNvPicPr>
          <p:nvPr/>
        </p:nvPicPr>
        <p:blipFill>
          <a:blip r:embed="rId2" cstate="print"/>
          <a:srcRect l="10027" r="3072"/>
          <a:stretch>
            <a:fillRect/>
          </a:stretch>
        </p:blipFill>
        <p:spPr>
          <a:xfrm>
            <a:off x="17465" y="4370383"/>
            <a:ext cx="12195179" cy="2487616"/>
          </a:xfrm>
          <a:prstGeom prst="rect">
            <a:avLst/>
          </a:prstGeom>
          <a:noFill/>
          <a:ln>
            <a:noFill/>
          </a:ln>
        </p:spPr>
      </p:pic>
      <p:pic>
        <p:nvPicPr>
          <p:cNvPr id="4" name="Picture 15" descr="J:\设计ppt\普通PPT\政府\素材\PNG图\134892.png"/>
          <p:cNvPicPr>
            <a:picLocks noChangeAspect="1"/>
          </p:cNvPicPr>
          <p:nvPr/>
        </p:nvPicPr>
        <p:blipFill>
          <a:blip r:embed="rId3" cstate="print"/>
          <a:srcRect/>
          <a:stretch>
            <a:fillRect/>
          </a:stretch>
        </p:blipFill>
        <p:spPr>
          <a:xfrm>
            <a:off x="0" y="2609853"/>
            <a:ext cx="4776789" cy="4286249"/>
          </a:xfrm>
          <a:prstGeom prst="rect">
            <a:avLst/>
          </a:prstGeom>
          <a:noFill/>
          <a:ln>
            <a:noFill/>
          </a:ln>
        </p:spPr>
      </p:pic>
    </p:spTree>
  </p:cSld>
  <p:clrMapOvr>
    <a:masterClrMapping/>
  </p:clrMapOvr>
  <p:transition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pSp>
        <p:nvGrpSpPr>
          <p:cNvPr id="2" name="Group 8"/>
          <p:cNvGrpSpPr/>
          <p:nvPr/>
        </p:nvGrpSpPr>
        <p:grpSpPr>
          <a:xfrm>
            <a:off x="2101848" y="1341433"/>
            <a:ext cx="1879604" cy="1825627"/>
            <a:chOff x="2101848" y="1341433"/>
            <a:chExt cx="1879604" cy="1825627"/>
          </a:xfrm>
        </p:grpSpPr>
        <p:pic>
          <p:nvPicPr>
            <p:cNvPr id="3" name="Picture 9" descr="circuler_1"/>
            <p:cNvPicPr>
              <a:picLocks noChangeAspect="1"/>
            </p:cNvPicPr>
            <p:nvPr/>
          </p:nvPicPr>
          <p:blipFill>
            <a:blip r:embed="rId2" cstate="print"/>
            <a:srcRect/>
            <a:stretch>
              <a:fillRect/>
            </a:stretch>
          </p:blipFill>
          <p:spPr>
            <a:xfrm>
              <a:off x="2101848" y="1341433"/>
              <a:ext cx="1879604" cy="1821512"/>
            </a:xfrm>
            <a:prstGeom prst="rect">
              <a:avLst/>
            </a:prstGeom>
            <a:noFill/>
            <a:ln>
              <a:noFill/>
            </a:ln>
          </p:spPr>
        </p:pic>
        <p:sp>
          <p:nvSpPr>
            <p:cNvPr id="4" name="Oval 10"/>
            <p:cNvSpPr/>
            <p:nvPr/>
          </p:nvSpPr>
          <p:spPr>
            <a:xfrm>
              <a:off x="2101848" y="1341433"/>
              <a:ext cx="1867085" cy="182562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414141">
                    <a:alpha val="89999"/>
                  </a:srgbClr>
                </a:gs>
                <a:gs pos="50000">
                  <a:srgbClr val="F8F8F8">
                    <a:alpha val="45000"/>
                  </a:srgbClr>
                </a:gs>
                <a:gs pos="100000">
                  <a:srgbClr val="414141">
                    <a:alpha val="89999"/>
                  </a:srgbClr>
                </a:gs>
              </a:gsLst>
              <a:lin ang="540000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5" name="Freeform 11"/>
            <p:cNvSpPr/>
            <p:nvPr/>
          </p:nvSpPr>
          <p:spPr>
            <a:xfrm>
              <a:off x="2295857" y="1378439"/>
              <a:ext cx="1466551" cy="633212"/>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val f5"/>
                <a:gd name="f100" fmla="val f6"/>
                <a:gd name="f101" fmla="val f7"/>
                <a:gd name="f102" fmla="*/ f96 f0 1"/>
                <a:gd name="f103" fmla="+- f101 0 f99"/>
                <a:gd name="f104" fmla="+- f100 0 f99"/>
                <a:gd name="f105" fmla="*/ f102 1 f2"/>
                <a:gd name="f106" fmla="*/ f104 1 1321"/>
                <a:gd name="f107" fmla="*/ f103 1 712"/>
                <a:gd name="f108" fmla="+- f105 0 f1"/>
                <a:gd name="f109" fmla="*/ 1301 1 f106"/>
                <a:gd name="f110" fmla="*/ 401 1 f107"/>
                <a:gd name="f111" fmla="*/ 1317 1 f106"/>
                <a:gd name="f112" fmla="*/ 442 1 f107"/>
                <a:gd name="f113" fmla="*/ 1321 1 f106"/>
                <a:gd name="f114" fmla="*/ 481 1 f107"/>
                <a:gd name="f115" fmla="*/ 1315 1 f106"/>
                <a:gd name="f116" fmla="*/ 516 1 f107"/>
                <a:gd name="f117" fmla="*/ 1298 1 f106"/>
                <a:gd name="f118" fmla="*/ 550 1 f107"/>
                <a:gd name="f119" fmla="*/ 1272 1 f106"/>
                <a:gd name="f120" fmla="*/ 579 1 f107"/>
                <a:gd name="f121" fmla="*/ 1239 1 f106"/>
                <a:gd name="f122" fmla="*/ 604 1 f107"/>
                <a:gd name="f123" fmla="*/ 1196 1 f106"/>
                <a:gd name="f124" fmla="*/ 628 1 f107"/>
                <a:gd name="f125" fmla="*/ 1147 1 f106"/>
                <a:gd name="f126" fmla="*/ 649 1 f107"/>
                <a:gd name="f127" fmla="*/ 1092 1 f106"/>
                <a:gd name="f128" fmla="*/ 667 1 f107"/>
                <a:gd name="f129" fmla="*/ 1031 1 f106"/>
                <a:gd name="f130" fmla="*/ 683 1 f107"/>
                <a:gd name="f131" fmla="*/ 967 1 f106"/>
                <a:gd name="f132" fmla="*/ 694 1 f107"/>
                <a:gd name="f133" fmla="*/ 896 1 f106"/>
                <a:gd name="f134" fmla="*/ 704 1 f107"/>
                <a:gd name="f135" fmla="*/ 824 1 f106"/>
                <a:gd name="f136" fmla="*/ 710 1 f107"/>
                <a:gd name="f137" fmla="*/ 795 1 f106"/>
                <a:gd name="f138" fmla="*/ 712 1 f107"/>
                <a:gd name="f139" fmla="*/ 476 1 f106"/>
                <a:gd name="f140" fmla="*/ 472 1 f106"/>
                <a:gd name="f141" fmla="*/ 409 1 f106"/>
                <a:gd name="f142" fmla="*/ 708 1 f107"/>
                <a:gd name="f143" fmla="*/ 348 1 f106"/>
                <a:gd name="f144" fmla="*/ 290 1 f106"/>
                <a:gd name="f145" fmla="*/ 696 1 f107"/>
                <a:gd name="f146" fmla="*/ 235 1 f106"/>
                <a:gd name="f147" fmla="*/ 689 1 f107"/>
                <a:gd name="f148" fmla="*/ 186 1 f106"/>
                <a:gd name="f149" fmla="*/ 677 1 f107"/>
                <a:gd name="f150" fmla="*/ 141 1 f106"/>
                <a:gd name="f151" fmla="*/ 663 1 f107"/>
                <a:gd name="f152" fmla="*/ 102 1 f106"/>
                <a:gd name="f153" fmla="*/ 648 1 f107"/>
                <a:gd name="f154" fmla="*/ 67 1 f106"/>
                <a:gd name="f155" fmla="*/ 630 1 f107"/>
                <a:gd name="f156" fmla="*/ 39 1 f106"/>
                <a:gd name="f157" fmla="*/ 608 1 f107"/>
                <a:gd name="f158" fmla="*/ 18 1 f106"/>
                <a:gd name="f159" fmla="*/ 583 1 f107"/>
                <a:gd name="f160" fmla="*/ 6 1 f106"/>
                <a:gd name="f161" fmla="*/ 554 1 f107"/>
                <a:gd name="f162" fmla="*/ 0 1 f106"/>
                <a:gd name="f163" fmla="*/ 524 1 f107"/>
                <a:gd name="f164" fmla="*/ 520 1 f107"/>
                <a:gd name="f165" fmla="*/ 4 1 f106"/>
                <a:gd name="f166" fmla="*/ 487 1 f107"/>
                <a:gd name="f167" fmla="*/ 16 1 f106"/>
                <a:gd name="f168" fmla="*/ 446 1 f107"/>
                <a:gd name="f169" fmla="*/ 51 1 f106"/>
                <a:gd name="f170" fmla="*/ 370 1 f107"/>
                <a:gd name="f171" fmla="*/ 94 1 f106"/>
                <a:gd name="f172" fmla="*/ 299 1 f107"/>
                <a:gd name="f173" fmla="*/ 147 1 f106"/>
                <a:gd name="f174" fmla="*/ 235 1 f107"/>
                <a:gd name="f175" fmla="*/ 204 1 f106"/>
                <a:gd name="f176" fmla="*/ 176 1 f107"/>
                <a:gd name="f177" fmla="*/ 270 1 f106"/>
                <a:gd name="f178" fmla="*/ 125 1 f107"/>
                <a:gd name="f179" fmla="*/ 341 1 f106"/>
                <a:gd name="f180" fmla="*/ 82 1 f107"/>
                <a:gd name="f181" fmla="*/ 415 1 f106"/>
                <a:gd name="f182" fmla="*/ 47 1 f107"/>
                <a:gd name="f183" fmla="*/ 497 1 f106"/>
                <a:gd name="f184" fmla="*/ 21 1 f107"/>
                <a:gd name="f185" fmla="*/ 581 1 f106"/>
                <a:gd name="f186" fmla="*/ 6 1 f107"/>
                <a:gd name="f187" fmla="*/ 667 1 f106"/>
                <a:gd name="f188" fmla="*/ 0 1 f107"/>
                <a:gd name="f189" fmla="*/ 759 1 f106"/>
                <a:gd name="f190" fmla="*/ 847 1 f106"/>
                <a:gd name="f191" fmla="*/ 23 1 f107"/>
                <a:gd name="f192" fmla="*/ 932 1 f106"/>
                <a:gd name="f193" fmla="*/ 53 1 f107"/>
                <a:gd name="f194" fmla="*/ 1010 1 f106"/>
                <a:gd name="f195" fmla="*/ 90 1 f107"/>
                <a:gd name="f196" fmla="*/ 1082 1 f106"/>
                <a:gd name="f197" fmla="*/ 137 1 f107"/>
                <a:gd name="f198" fmla="*/ 1149 1 f106"/>
                <a:gd name="f199" fmla="*/ 194 1 f107"/>
                <a:gd name="f200" fmla="*/ 1208 1 f106"/>
                <a:gd name="f201" fmla="*/ 256 1 f107"/>
                <a:gd name="f202" fmla="*/ 1258 1 f106"/>
                <a:gd name="f203" fmla="*/ 325 1 f107"/>
                <a:gd name="f204" fmla="*/ f100 1 f106"/>
                <a:gd name="f205" fmla="*/ f101 1 f107"/>
                <a:gd name="f206" fmla="*/ f162 f97 1"/>
                <a:gd name="f207" fmla="*/ f204 f97 1"/>
                <a:gd name="f208" fmla="*/ f205 f98 1"/>
                <a:gd name="f209" fmla="*/ f188 f98 1"/>
                <a:gd name="f210" fmla="*/ f109 f97 1"/>
                <a:gd name="f211" fmla="*/ f110 f98 1"/>
                <a:gd name="f212" fmla="*/ f111 f97 1"/>
                <a:gd name="f213" fmla="*/ f112 f98 1"/>
                <a:gd name="f214" fmla="*/ f113 f97 1"/>
                <a:gd name="f215" fmla="*/ f114 f98 1"/>
                <a:gd name="f216" fmla="*/ f115 f97 1"/>
                <a:gd name="f217" fmla="*/ f116 f98 1"/>
                <a:gd name="f218" fmla="*/ f117 f97 1"/>
                <a:gd name="f219" fmla="*/ f118 f98 1"/>
                <a:gd name="f220" fmla="*/ f119 f97 1"/>
                <a:gd name="f221" fmla="*/ f120 f98 1"/>
                <a:gd name="f222" fmla="*/ f121 f97 1"/>
                <a:gd name="f223" fmla="*/ f122 f98 1"/>
                <a:gd name="f224" fmla="*/ f123 f97 1"/>
                <a:gd name="f225" fmla="*/ f124 f98 1"/>
                <a:gd name="f226" fmla="*/ f125 f97 1"/>
                <a:gd name="f227" fmla="*/ f126 f98 1"/>
                <a:gd name="f228" fmla="*/ f127 f97 1"/>
                <a:gd name="f229" fmla="*/ f128 f98 1"/>
                <a:gd name="f230" fmla="*/ f129 f97 1"/>
                <a:gd name="f231" fmla="*/ f130 f98 1"/>
                <a:gd name="f232" fmla="*/ f131 f97 1"/>
                <a:gd name="f233" fmla="*/ f132 f98 1"/>
                <a:gd name="f234" fmla="*/ f133 f97 1"/>
                <a:gd name="f235" fmla="*/ f134 f98 1"/>
                <a:gd name="f236" fmla="*/ f135 f97 1"/>
                <a:gd name="f237" fmla="*/ f136 f98 1"/>
                <a:gd name="f238" fmla="*/ f137 f97 1"/>
                <a:gd name="f239" fmla="*/ f138 f98 1"/>
                <a:gd name="f240" fmla="*/ f139 f97 1"/>
                <a:gd name="f241" fmla="*/ f140 f97 1"/>
                <a:gd name="f242" fmla="*/ f141 f97 1"/>
                <a:gd name="f243" fmla="*/ f142 f98 1"/>
                <a:gd name="f244" fmla="*/ f143 f97 1"/>
                <a:gd name="f245" fmla="*/ f144 f97 1"/>
                <a:gd name="f246" fmla="*/ f145 f98 1"/>
                <a:gd name="f247" fmla="*/ f146 f97 1"/>
                <a:gd name="f248" fmla="*/ f147 f98 1"/>
                <a:gd name="f249" fmla="*/ f148 f97 1"/>
                <a:gd name="f250" fmla="*/ f149 f98 1"/>
                <a:gd name="f251" fmla="*/ f150 f97 1"/>
                <a:gd name="f252" fmla="*/ f151 f98 1"/>
                <a:gd name="f253" fmla="*/ f152 f97 1"/>
                <a:gd name="f254" fmla="*/ f153 f98 1"/>
                <a:gd name="f255" fmla="*/ f154 f97 1"/>
                <a:gd name="f256" fmla="*/ f155 f98 1"/>
                <a:gd name="f257" fmla="*/ f156 f97 1"/>
                <a:gd name="f258" fmla="*/ f157 f98 1"/>
                <a:gd name="f259" fmla="*/ f158 f97 1"/>
                <a:gd name="f260" fmla="*/ f159 f98 1"/>
                <a:gd name="f261" fmla="*/ f160 f97 1"/>
                <a:gd name="f262" fmla="*/ f161 f98 1"/>
                <a:gd name="f263" fmla="*/ f163 f98 1"/>
                <a:gd name="f264" fmla="*/ f164 f98 1"/>
                <a:gd name="f265" fmla="*/ f165 f97 1"/>
                <a:gd name="f266" fmla="*/ f166 f98 1"/>
                <a:gd name="f267" fmla="*/ f167 f97 1"/>
                <a:gd name="f268" fmla="*/ f168 f98 1"/>
                <a:gd name="f269" fmla="*/ f169 f97 1"/>
                <a:gd name="f270" fmla="*/ f170 f98 1"/>
                <a:gd name="f271" fmla="*/ f171 f97 1"/>
                <a:gd name="f272" fmla="*/ f172 f98 1"/>
                <a:gd name="f273" fmla="*/ f173 f97 1"/>
                <a:gd name="f274" fmla="*/ f174 f98 1"/>
                <a:gd name="f275" fmla="*/ f175 f97 1"/>
                <a:gd name="f276" fmla="*/ f176 f98 1"/>
                <a:gd name="f277" fmla="*/ f177 f97 1"/>
                <a:gd name="f278" fmla="*/ f178 f98 1"/>
                <a:gd name="f279" fmla="*/ f179 f97 1"/>
                <a:gd name="f280" fmla="*/ f180 f98 1"/>
                <a:gd name="f281" fmla="*/ f181 f97 1"/>
                <a:gd name="f282" fmla="*/ f182 f98 1"/>
                <a:gd name="f283" fmla="*/ f183 f97 1"/>
                <a:gd name="f284" fmla="*/ f184 f98 1"/>
                <a:gd name="f285" fmla="*/ f185 f97 1"/>
                <a:gd name="f286" fmla="*/ f186 f98 1"/>
                <a:gd name="f287" fmla="*/ f187 f97 1"/>
                <a:gd name="f288" fmla="*/ f189 f97 1"/>
                <a:gd name="f289" fmla="*/ f190 f97 1"/>
                <a:gd name="f290" fmla="*/ f191 f98 1"/>
                <a:gd name="f291" fmla="*/ f192 f97 1"/>
                <a:gd name="f292" fmla="*/ f193 f98 1"/>
                <a:gd name="f293" fmla="*/ f194 f97 1"/>
                <a:gd name="f294" fmla="*/ f195 f98 1"/>
                <a:gd name="f295" fmla="*/ f196 f97 1"/>
                <a:gd name="f296" fmla="*/ f197 f98 1"/>
                <a:gd name="f297" fmla="*/ f198 f97 1"/>
                <a:gd name="f298" fmla="*/ f199 f98 1"/>
                <a:gd name="f299" fmla="*/ f200 f97 1"/>
                <a:gd name="f300" fmla="*/ f201 f98 1"/>
                <a:gd name="f301" fmla="*/ f202 f97 1"/>
                <a:gd name="f302" fmla="*/ f203 f98 1"/>
              </a:gdLst>
              <a:ahLst/>
              <a:cxnLst>
                <a:cxn ang="3cd4">
                  <a:pos x="hc" y="t"/>
                </a:cxn>
                <a:cxn ang="0">
                  <a:pos x="r" y="vc"/>
                </a:cxn>
                <a:cxn ang="cd4">
                  <a:pos x="hc" y="b"/>
                </a:cxn>
                <a:cxn ang="cd2">
                  <a:pos x="l" y="vc"/>
                </a:cxn>
                <a:cxn ang="f108">
                  <a:pos x="f210" y="f211"/>
                </a:cxn>
                <a:cxn ang="f108">
                  <a:pos x="f212" y="f213"/>
                </a:cxn>
                <a:cxn ang="f108">
                  <a:pos x="f214" y="f215"/>
                </a:cxn>
                <a:cxn ang="f108">
                  <a:pos x="f216" y="f217"/>
                </a:cxn>
                <a:cxn ang="f108">
                  <a:pos x="f218" y="f219"/>
                </a:cxn>
                <a:cxn ang="f108">
                  <a:pos x="f220" y="f221"/>
                </a:cxn>
                <a:cxn ang="f108">
                  <a:pos x="f222" y="f223"/>
                </a:cxn>
                <a:cxn ang="f108">
                  <a:pos x="f224" y="f225"/>
                </a:cxn>
                <a:cxn ang="f108">
                  <a:pos x="f226" y="f227"/>
                </a:cxn>
                <a:cxn ang="f108">
                  <a:pos x="f228" y="f229"/>
                </a:cxn>
                <a:cxn ang="f108">
                  <a:pos x="f230" y="f231"/>
                </a:cxn>
                <a:cxn ang="f108">
                  <a:pos x="f232" y="f233"/>
                </a:cxn>
                <a:cxn ang="f108">
                  <a:pos x="f234" y="f235"/>
                </a:cxn>
                <a:cxn ang="f108">
                  <a:pos x="f236" y="f237"/>
                </a:cxn>
                <a:cxn ang="f108">
                  <a:pos x="f238" y="f239"/>
                </a:cxn>
                <a:cxn ang="f108">
                  <a:pos x="f240" y="f239"/>
                </a:cxn>
                <a:cxn ang="f108">
                  <a:pos x="f241" y="f239"/>
                </a:cxn>
                <a:cxn ang="f108">
                  <a:pos x="f242" y="f243"/>
                </a:cxn>
                <a:cxn ang="f108">
                  <a:pos x="f244" y="f235"/>
                </a:cxn>
                <a:cxn ang="f108">
                  <a:pos x="f245" y="f246"/>
                </a:cxn>
                <a:cxn ang="f108">
                  <a:pos x="f247" y="f248"/>
                </a:cxn>
                <a:cxn ang="f108">
                  <a:pos x="f249" y="f250"/>
                </a:cxn>
                <a:cxn ang="f108">
                  <a:pos x="f251" y="f252"/>
                </a:cxn>
                <a:cxn ang="f108">
                  <a:pos x="f253" y="f254"/>
                </a:cxn>
                <a:cxn ang="f108">
                  <a:pos x="f255" y="f256"/>
                </a:cxn>
                <a:cxn ang="f108">
                  <a:pos x="f257" y="f258"/>
                </a:cxn>
                <a:cxn ang="f108">
                  <a:pos x="f259" y="f260"/>
                </a:cxn>
                <a:cxn ang="f108">
                  <a:pos x="f261" y="f262"/>
                </a:cxn>
                <a:cxn ang="f108">
                  <a:pos x="f206" y="f263"/>
                </a:cxn>
                <a:cxn ang="f108">
                  <a:pos x="f206" y="f264"/>
                </a:cxn>
                <a:cxn ang="f108">
                  <a:pos x="f265" y="f266"/>
                </a:cxn>
                <a:cxn ang="f108">
                  <a:pos x="f267" y="f268"/>
                </a:cxn>
                <a:cxn ang="f108">
                  <a:pos x="f269" y="f270"/>
                </a:cxn>
                <a:cxn ang="f108">
                  <a:pos x="f271" y="f272"/>
                </a:cxn>
                <a:cxn ang="f108">
                  <a:pos x="f273" y="f274"/>
                </a:cxn>
                <a:cxn ang="f108">
                  <a:pos x="f275" y="f276"/>
                </a:cxn>
                <a:cxn ang="f108">
                  <a:pos x="f277" y="f278"/>
                </a:cxn>
                <a:cxn ang="f108">
                  <a:pos x="f279" y="f280"/>
                </a:cxn>
                <a:cxn ang="f108">
                  <a:pos x="f281" y="f282"/>
                </a:cxn>
                <a:cxn ang="f108">
                  <a:pos x="f283" y="f284"/>
                </a:cxn>
                <a:cxn ang="f108">
                  <a:pos x="f285" y="f286"/>
                </a:cxn>
                <a:cxn ang="f108">
                  <a:pos x="f287" y="f209"/>
                </a:cxn>
                <a:cxn ang="f108">
                  <a:pos x="f288" y="f286"/>
                </a:cxn>
                <a:cxn ang="f108">
                  <a:pos x="f289" y="f290"/>
                </a:cxn>
                <a:cxn ang="f108">
                  <a:pos x="f291" y="f292"/>
                </a:cxn>
                <a:cxn ang="f108">
                  <a:pos x="f293" y="f294"/>
                </a:cxn>
                <a:cxn ang="f108">
                  <a:pos x="f295" y="f296"/>
                </a:cxn>
                <a:cxn ang="f108">
                  <a:pos x="f297" y="f298"/>
                </a:cxn>
                <a:cxn ang="f108">
                  <a:pos x="f299" y="f300"/>
                </a:cxn>
                <a:cxn ang="f108">
                  <a:pos x="f301" y="f302"/>
                </a:cxn>
                <a:cxn ang="f108">
                  <a:pos x="f210" y="f211"/>
                </a:cxn>
              </a:cxnLst>
              <a:rect l="f206" t="f209" r="f207" b="f208"/>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81" y="f57"/>
                  </a:lnTo>
                  <a:lnTo>
                    <a:pt x="f82" y="f83"/>
                  </a:lnTo>
                  <a:lnTo>
                    <a:pt x="f84" y="f85"/>
                  </a:lnTo>
                  <a:lnTo>
                    <a:pt x="f86" y="f87"/>
                  </a:lnTo>
                  <a:lnTo>
                    <a:pt x="f88" y="f89"/>
                  </a:lnTo>
                  <a:lnTo>
                    <a:pt x="f90" y="f91"/>
                  </a:lnTo>
                  <a:lnTo>
                    <a:pt x="f92" y="f93"/>
                  </a:lnTo>
                  <a:lnTo>
                    <a:pt x="f94" y="f95"/>
                  </a:lnTo>
                  <a:lnTo>
                    <a:pt x="f8" y="f9"/>
                  </a:lnTo>
                  <a:close/>
                </a:path>
              </a:pathLst>
            </a:custGeom>
            <a:gradFill>
              <a:gsLst>
                <a:gs pos="0">
                  <a:srgbClr val="FFFFFF"/>
                </a:gs>
                <a:gs pos="100000">
                  <a:srgbClr val="DDDDDD"/>
                </a:gs>
              </a:gsLst>
              <a:lin ang="5400000"/>
            </a:gra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nvGrpSpPr>
            <p:cNvPr id="6" name="Group 12"/>
            <p:cNvGrpSpPr/>
            <p:nvPr/>
          </p:nvGrpSpPr>
          <p:grpSpPr>
            <a:xfrm>
              <a:off x="2238248" y="2792822"/>
              <a:ext cx="1641735" cy="322866"/>
              <a:chOff x="2238248" y="2792822"/>
              <a:chExt cx="1641735" cy="322866"/>
            </a:xfrm>
          </p:grpSpPr>
          <p:grpSp>
            <p:nvGrpSpPr>
              <p:cNvPr id="7" name="Group 13"/>
              <p:cNvGrpSpPr/>
              <p:nvPr/>
            </p:nvGrpSpPr>
            <p:grpSpPr>
              <a:xfrm>
                <a:off x="2530199" y="2792822"/>
                <a:ext cx="1349784" cy="321075"/>
                <a:chOff x="2530199" y="2792822"/>
                <a:chExt cx="1349784" cy="321075"/>
              </a:xfrm>
            </p:grpSpPr>
            <p:sp>
              <p:nvSpPr>
                <p:cNvPr id="8" name="AutoShape 14"/>
                <p:cNvSpPr/>
                <p:nvPr/>
              </p:nvSpPr>
              <p:spPr>
                <a:xfrm rot="3965716" flipH="1" flipV="1">
                  <a:off x="3267033" y="2416364"/>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9" name="AutoShape 15"/>
                <p:cNvSpPr/>
                <p:nvPr/>
              </p:nvSpPr>
              <p:spPr>
                <a:xfrm rot="4780840" flipH="1" flipV="1">
                  <a:off x="3113733" y="2477135"/>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0" name="AutoShape 16"/>
                <p:cNvSpPr/>
                <p:nvPr/>
              </p:nvSpPr>
              <p:spPr>
                <a:xfrm rot="5076486" flipH="1" flipV="1">
                  <a:off x="3019623" y="2489782"/>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1" name="AutoShape 17"/>
                <p:cNvSpPr/>
                <p:nvPr/>
              </p:nvSpPr>
              <p:spPr>
                <a:xfrm rot="5608890" flipH="1" flipV="1">
                  <a:off x="2906657" y="2500948"/>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2" name="Group 18"/>
              <p:cNvGrpSpPr/>
              <p:nvPr/>
            </p:nvGrpSpPr>
            <p:grpSpPr>
              <a:xfrm>
                <a:off x="2238248" y="2817477"/>
                <a:ext cx="1354658" cy="298211"/>
                <a:chOff x="2238248" y="2817477"/>
                <a:chExt cx="1354658" cy="298211"/>
              </a:xfrm>
            </p:grpSpPr>
            <p:sp>
              <p:nvSpPr>
                <p:cNvPr id="13" name="AutoShape 19"/>
                <p:cNvSpPr/>
                <p:nvPr/>
              </p:nvSpPr>
              <p:spPr>
                <a:xfrm rot="5319260" flipH="1" flipV="1">
                  <a:off x="2979316" y="2502099"/>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0"/>
                <p:cNvSpPr/>
                <p:nvPr/>
              </p:nvSpPr>
              <p:spPr>
                <a:xfrm rot="6134384" flipH="1" flipV="1">
                  <a:off x="2814430" y="2499413"/>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5" name="AutoShape 21"/>
                <p:cNvSpPr/>
                <p:nvPr/>
              </p:nvSpPr>
              <p:spPr>
                <a:xfrm rot="6430030" flipH="1" flipV="1">
                  <a:off x="2722669" y="2474861"/>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6" name="AutoShape 22"/>
                <p:cNvSpPr/>
                <p:nvPr/>
              </p:nvSpPr>
              <p:spPr>
                <a:xfrm rot="6962434" flipH="1" flipV="1">
                  <a:off x="2614066" y="2441659"/>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grpSp>
        <p:nvGrpSpPr>
          <p:cNvPr id="17" name="Group 23"/>
          <p:cNvGrpSpPr/>
          <p:nvPr/>
        </p:nvGrpSpPr>
        <p:grpSpPr>
          <a:xfrm>
            <a:off x="2101848" y="4581528"/>
            <a:ext cx="1879604" cy="1825627"/>
            <a:chOff x="2101848" y="4581528"/>
            <a:chExt cx="1879604" cy="1825627"/>
          </a:xfrm>
        </p:grpSpPr>
        <p:pic>
          <p:nvPicPr>
            <p:cNvPr id="18" name="Picture 24" descr="circuler_1"/>
            <p:cNvPicPr>
              <a:picLocks noChangeAspect="1"/>
            </p:cNvPicPr>
            <p:nvPr/>
          </p:nvPicPr>
          <p:blipFill>
            <a:blip r:embed="rId2" cstate="print"/>
            <a:srcRect/>
            <a:stretch>
              <a:fillRect/>
            </a:stretch>
          </p:blipFill>
          <p:spPr>
            <a:xfrm>
              <a:off x="2101848" y="4581528"/>
              <a:ext cx="1879604" cy="1821512"/>
            </a:xfrm>
            <a:prstGeom prst="rect">
              <a:avLst/>
            </a:prstGeom>
            <a:noFill/>
            <a:ln>
              <a:noFill/>
            </a:ln>
          </p:spPr>
        </p:pic>
        <p:sp>
          <p:nvSpPr>
            <p:cNvPr id="19" name="Oval 25"/>
            <p:cNvSpPr/>
            <p:nvPr/>
          </p:nvSpPr>
          <p:spPr>
            <a:xfrm>
              <a:off x="2101848" y="4581528"/>
              <a:ext cx="1867085" cy="182562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414141">
                    <a:alpha val="89999"/>
                  </a:srgbClr>
                </a:gs>
                <a:gs pos="50000">
                  <a:srgbClr val="F8F8F8">
                    <a:alpha val="45000"/>
                  </a:srgbClr>
                </a:gs>
                <a:gs pos="100000">
                  <a:srgbClr val="414141">
                    <a:alpha val="89999"/>
                  </a:srgbClr>
                </a:gs>
              </a:gsLst>
              <a:lin ang="5400000"/>
            </a:gra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0" name="Freeform 26"/>
            <p:cNvSpPr/>
            <p:nvPr/>
          </p:nvSpPr>
          <p:spPr>
            <a:xfrm>
              <a:off x="2295857" y="4618533"/>
              <a:ext cx="1466551" cy="633212"/>
            </a:xfrm>
            <a:custGeom>
              <a:avLst/>
              <a:gdLst>
                <a:gd name="f0" fmla="val 10800000"/>
                <a:gd name="f1" fmla="val 5400000"/>
                <a:gd name="f2" fmla="val 180"/>
                <a:gd name="f3" fmla="val w"/>
                <a:gd name="f4" fmla="val h"/>
                <a:gd name="f5" fmla="val 0"/>
                <a:gd name="f6" fmla="val 1321"/>
                <a:gd name="f7" fmla="val 712"/>
                <a:gd name="f8" fmla="val 1301"/>
                <a:gd name="f9" fmla="val 401"/>
                <a:gd name="f10" fmla="val 1317"/>
                <a:gd name="f11" fmla="val 442"/>
                <a:gd name="f12" fmla="val 481"/>
                <a:gd name="f13" fmla="val 1315"/>
                <a:gd name="f14" fmla="val 516"/>
                <a:gd name="f15" fmla="val 1298"/>
                <a:gd name="f16" fmla="val 550"/>
                <a:gd name="f17" fmla="val 1272"/>
                <a:gd name="f18" fmla="val 579"/>
                <a:gd name="f19" fmla="val 1239"/>
                <a:gd name="f20" fmla="val 604"/>
                <a:gd name="f21" fmla="val 1196"/>
                <a:gd name="f22" fmla="val 628"/>
                <a:gd name="f23" fmla="val 1147"/>
                <a:gd name="f24" fmla="val 649"/>
                <a:gd name="f25" fmla="val 1092"/>
                <a:gd name="f26" fmla="val 667"/>
                <a:gd name="f27" fmla="val 1031"/>
                <a:gd name="f28" fmla="val 683"/>
                <a:gd name="f29" fmla="val 967"/>
                <a:gd name="f30" fmla="val 694"/>
                <a:gd name="f31" fmla="val 896"/>
                <a:gd name="f32" fmla="val 704"/>
                <a:gd name="f33" fmla="val 824"/>
                <a:gd name="f34" fmla="val 710"/>
                <a:gd name="f35" fmla="val 795"/>
                <a:gd name="f36" fmla="val 476"/>
                <a:gd name="f37" fmla="val 472"/>
                <a:gd name="f38" fmla="val 409"/>
                <a:gd name="f39" fmla="val 708"/>
                <a:gd name="f40" fmla="val 348"/>
                <a:gd name="f41" fmla="val 290"/>
                <a:gd name="f42" fmla="val 696"/>
                <a:gd name="f43" fmla="val 235"/>
                <a:gd name="f44" fmla="val 689"/>
                <a:gd name="f45" fmla="val 186"/>
                <a:gd name="f46" fmla="val 677"/>
                <a:gd name="f47" fmla="val 141"/>
                <a:gd name="f48" fmla="val 663"/>
                <a:gd name="f49" fmla="val 102"/>
                <a:gd name="f50" fmla="val 648"/>
                <a:gd name="f51" fmla="val 67"/>
                <a:gd name="f52" fmla="val 630"/>
                <a:gd name="f53" fmla="val 39"/>
                <a:gd name="f54" fmla="val 608"/>
                <a:gd name="f55" fmla="val 18"/>
                <a:gd name="f56" fmla="val 583"/>
                <a:gd name="f57" fmla="val 6"/>
                <a:gd name="f58" fmla="val 554"/>
                <a:gd name="f59" fmla="val 524"/>
                <a:gd name="f60" fmla="val 520"/>
                <a:gd name="f61" fmla="val 4"/>
                <a:gd name="f62" fmla="val 487"/>
                <a:gd name="f63" fmla="val 16"/>
                <a:gd name="f64" fmla="val 446"/>
                <a:gd name="f65" fmla="val 51"/>
                <a:gd name="f66" fmla="val 370"/>
                <a:gd name="f67" fmla="val 94"/>
                <a:gd name="f68" fmla="val 299"/>
                <a:gd name="f69" fmla="val 147"/>
                <a:gd name="f70" fmla="val 204"/>
                <a:gd name="f71" fmla="val 176"/>
                <a:gd name="f72" fmla="val 270"/>
                <a:gd name="f73" fmla="val 125"/>
                <a:gd name="f74" fmla="val 341"/>
                <a:gd name="f75" fmla="val 82"/>
                <a:gd name="f76" fmla="val 415"/>
                <a:gd name="f77" fmla="val 47"/>
                <a:gd name="f78" fmla="val 497"/>
                <a:gd name="f79" fmla="val 21"/>
                <a:gd name="f80" fmla="val 581"/>
                <a:gd name="f81" fmla="val 759"/>
                <a:gd name="f82" fmla="val 847"/>
                <a:gd name="f83" fmla="val 23"/>
                <a:gd name="f84" fmla="val 932"/>
                <a:gd name="f85" fmla="val 53"/>
                <a:gd name="f86" fmla="val 1010"/>
                <a:gd name="f87" fmla="val 90"/>
                <a:gd name="f88" fmla="val 1082"/>
                <a:gd name="f89" fmla="val 137"/>
                <a:gd name="f90" fmla="val 1149"/>
                <a:gd name="f91" fmla="val 194"/>
                <a:gd name="f92" fmla="val 1208"/>
                <a:gd name="f93" fmla="val 256"/>
                <a:gd name="f94" fmla="val 1258"/>
                <a:gd name="f95" fmla="val 325"/>
                <a:gd name="f96" fmla="+- 0 0 -90"/>
                <a:gd name="f97" fmla="*/ f3 1 1321"/>
                <a:gd name="f98" fmla="*/ f4 1 712"/>
                <a:gd name="f99" fmla="val f5"/>
                <a:gd name="f100" fmla="val f6"/>
                <a:gd name="f101" fmla="val f7"/>
                <a:gd name="f102" fmla="*/ f96 f0 1"/>
                <a:gd name="f103" fmla="+- f101 0 f99"/>
                <a:gd name="f104" fmla="+- f100 0 f99"/>
                <a:gd name="f105" fmla="*/ f102 1 f2"/>
                <a:gd name="f106" fmla="*/ f104 1 1321"/>
                <a:gd name="f107" fmla="*/ f103 1 712"/>
                <a:gd name="f108" fmla="+- f105 0 f1"/>
                <a:gd name="f109" fmla="*/ 1301 1 f106"/>
                <a:gd name="f110" fmla="*/ 401 1 f107"/>
                <a:gd name="f111" fmla="*/ 1317 1 f106"/>
                <a:gd name="f112" fmla="*/ 442 1 f107"/>
                <a:gd name="f113" fmla="*/ 1321 1 f106"/>
                <a:gd name="f114" fmla="*/ 481 1 f107"/>
                <a:gd name="f115" fmla="*/ 1315 1 f106"/>
                <a:gd name="f116" fmla="*/ 516 1 f107"/>
                <a:gd name="f117" fmla="*/ 1298 1 f106"/>
                <a:gd name="f118" fmla="*/ 550 1 f107"/>
                <a:gd name="f119" fmla="*/ 1272 1 f106"/>
                <a:gd name="f120" fmla="*/ 579 1 f107"/>
                <a:gd name="f121" fmla="*/ 1239 1 f106"/>
                <a:gd name="f122" fmla="*/ 604 1 f107"/>
                <a:gd name="f123" fmla="*/ 1196 1 f106"/>
                <a:gd name="f124" fmla="*/ 628 1 f107"/>
                <a:gd name="f125" fmla="*/ 1147 1 f106"/>
                <a:gd name="f126" fmla="*/ 649 1 f107"/>
                <a:gd name="f127" fmla="*/ 1092 1 f106"/>
                <a:gd name="f128" fmla="*/ 667 1 f107"/>
                <a:gd name="f129" fmla="*/ 1031 1 f106"/>
                <a:gd name="f130" fmla="*/ 683 1 f107"/>
                <a:gd name="f131" fmla="*/ 967 1 f106"/>
                <a:gd name="f132" fmla="*/ 694 1 f107"/>
                <a:gd name="f133" fmla="*/ 896 1 f106"/>
                <a:gd name="f134" fmla="*/ 704 1 f107"/>
                <a:gd name="f135" fmla="*/ 824 1 f106"/>
                <a:gd name="f136" fmla="*/ 710 1 f107"/>
                <a:gd name="f137" fmla="*/ 795 1 f106"/>
                <a:gd name="f138" fmla="*/ 712 1 f107"/>
                <a:gd name="f139" fmla="*/ 476 1 f106"/>
                <a:gd name="f140" fmla="*/ 472 1 f106"/>
                <a:gd name="f141" fmla="*/ 409 1 f106"/>
                <a:gd name="f142" fmla="*/ 708 1 f107"/>
                <a:gd name="f143" fmla="*/ 348 1 f106"/>
                <a:gd name="f144" fmla="*/ 290 1 f106"/>
                <a:gd name="f145" fmla="*/ 696 1 f107"/>
                <a:gd name="f146" fmla="*/ 235 1 f106"/>
                <a:gd name="f147" fmla="*/ 689 1 f107"/>
                <a:gd name="f148" fmla="*/ 186 1 f106"/>
                <a:gd name="f149" fmla="*/ 677 1 f107"/>
                <a:gd name="f150" fmla="*/ 141 1 f106"/>
                <a:gd name="f151" fmla="*/ 663 1 f107"/>
                <a:gd name="f152" fmla="*/ 102 1 f106"/>
                <a:gd name="f153" fmla="*/ 648 1 f107"/>
                <a:gd name="f154" fmla="*/ 67 1 f106"/>
                <a:gd name="f155" fmla="*/ 630 1 f107"/>
                <a:gd name="f156" fmla="*/ 39 1 f106"/>
                <a:gd name="f157" fmla="*/ 608 1 f107"/>
                <a:gd name="f158" fmla="*/ 18 1 f106"/>
                <a:gd name="f159" fmla="*/ 583 1 f107"/>
                <a:gd name="f160" fmla="*/ 6 1 f106"/>
                <a:gd name="f161" fmla="*/ 554 1 f107"/>
                <a:gd name="f162" fmla="*/ 0 1 f106"/>
                <a:gd name="f163" fmla="*/ 524 1 f107"/>
                <a:gd name="f164" fmla="*/ 520 1 f107"/>
                <a:gd name="f165" fmla="*/ 4 1 f106"/>
                <a:gd name="f166" fmla="*/ 487 1 f107"/>
                <a:gd name="f167" fmla="*/ 16 1 f106"/>
                <a:gd name="f168" fmla="*/ 446 1 f107"/>
                <a:gd name="f169" fmla="*/ 51 1 f106"/>
                <a:gd name="f170" fmla="*/ 370 1 f107"/>
                <a:gd name="f171" fmla="*/ 94 1 f106"/>
                <a:gd name="f172" fmla="*/ 299 1 f107"/>
                <a:gd name="f173" fmla="*/ 147 1 f106"/>
                <a:gd name="f174" fmla="*/ 235 1 f107"/>
                <a:gd name="f175" fmla="*/ 204 1 f106"/>
                <a:gd name="f176" fmla="*/ 176 1 f107"/>
                <a:gd name="f177" fmla="*/ 270 1 f106"/>
                <a:gd name="f178" fmla="*/ 125 1 f107"/>
                <a:gd name="f179" fmla="*/ 341 1 f106"/>
                <a:gd name="f180" fmla="*/ 82 1 f107"/>
                <a:gd name="f181" fmla="*/ 415 1 f106"/>
                <a:gd name="f182" fmla="*/ 47 1 f107"/>
                <a:gd name="f183" fmla="*/ 497 1 f106"/>
                <a:gd name="f184" fmla="*/ 21 1 f107"/>
                <a:gd name="f185" fmla="*/ 581 1 f106"/>
                <a:gd name="f186" fmla="*/ 6 1 f107"/>
                <a:gd name="f187" fmla="*/ 667 1 f106"/>
                <a:gd name="f188" fmla="*/ 0 1 f107"/>
                <a:gd name="f189" fmla="*/ 759 1 f106"/>
                <a:gd name="f190" fmla="*/ 847 1 f106"/>
                <a:gd name="f191" fmla="*/ 23 1 f107"/>
                <a:gd name="f192" fmla="*/ 932 1 f106"/>
                <a:gd name="f193" fmla="*/ 53 1 f107"/>
                <a:gd name="f194" fmla="*/ 1010 1 f106"/>
                <a:gd name="f195" fmla="*/ 90 1 f107"/>
                <a:gd name="f196" fmla="*/ 1082 1 f106"/>
                <a:gd name="f197" fmla="*/ 137 1 f107"/>
                <a:gd name="f198" fmla="*/ 1149 1 f106"/>
                <a:gd name="f199" fmla="*/ 194 1 f107"/>
                <a:gd name="f200" fmla="*/ 1208 1 f106"/>
                <a:gd name="f201" fmla="*/ 256 1 f107"/>
                <a:gd name="f202" fmla="*/ 1258 1 f106"/>
                <a:gd name="f203" fmla="*/ 325 1 f107"/>
                <a:gd name="f204" fmla="*/ f100 1 f106"/>
                <a:gd name="f205" fmla="*/ f101 1 f107"/>
                <a:gd name="f206" fmla="*/ f162 f97 1"/>
                <a:gd name="f207" fmla="*/ f204 f97 1"/>
                <a:gd name="f208" fmla="*/ f205 f98 1"/>
                <a:gd name="f209" fmla="*/ f188 f98 1"/>
                <a:gd name="f210" fmla="*/ f109 f97 1"/>
                <a:gd name="f211" fmla="*/ f110 f98 1"/>
                <a:gd name="f212" fmla="*/ f111 f97 1"/>
                <a:gd name="f213" fmla="*/ f112 f98 1"/>
                <a:gd name="f214" fmla="*/ f113 f97 1"/>
                <a:gd name="f215" fmla="*/ f114 f98 1"/>
                <a:gd name="f216" fmla="*/ f115 f97 1"/>
                <a:gd name="f217" fmla="*/ f116 f98 1"/>
                <a:gd name="f218" fmla="*/ f117 f97 1"/>
                <a:gd name="f219" fmla="*/ f118 f98 1"/>
                <a:gd name="f220" fmla="*/ f119 f97 1"/>
                <a:gd name="f221" fmla="*/ f120 f98 1"/>
                <a:gd name="f222" fmla="*/ f121 f97 1"/>
                <a:gd name="f223" fmla="*/ f122 f98 1"/>
                <a:gd name="f224" fmla="*/ f123 f97 1"/>
                <a:gd name="f225" fmla="*/ f124 f98 1"/>
                <a:gd name="f226" fmla="*/ f125 f97 1"/>
                <a:gd name="f227" fmla="*/ f126 f98 1"/>
                <a:gd name="f228" fmla="*/ f127 f97 1"/>
                <a:gd name="f229" fmla="*/ f128 f98 1"/>
                <a:gd name="f230" fmla="*/ f129 f97 1"/>
                <a:gd name="f231" fmla="*/ f130 f98 1"/>
                <a:gd name="f232" fmla="*/ f131 f97 1"/>
                <a:gd name="f233" fmla="*/ f132 f98 1"/>
                <a:gd name="f234" fmla="*/ f133 f97 1"/>
                <a:gd name="f235" fmla="*/ f134 f98 1"/>
                <a:gd name="f236" fmla="*/ f135 f97 1"/>
                <a:gd name="f237" fmla="*/ f136 f98 1"/>
                <a:gd name="f238" fmla="*/ f137 f97 1"/>
                <a:gd name="f239" fmla="*/ f138 f98 1"/>
                <a:gd name="f240" fmla="*/ f139 f97 1"/>
                <a:gd name="f241" fmla="*/ f140 f97 1"/>
                <a:gd name="f242" fmla="*/ f141 f97 1"/>
                <a:gd name="f243" fmla="*/ f142 f98 1"/>
                <a:gd name="f244" fmla="*/ f143 f97 1"/>
                <a:gd name="f245" fmla="*/ f144 f97 1"/>
                <a:gd name="f246" fmla="*/ f145 f98 1"/>
                <a:gd name="f247" fmla="*/ f146 f97 1"/>
                <a:gd name="f248" fmla="*/ f147 f98 1"/>
                <a:gd name="f249" fmla="*/ f148 f97 1"/>
                <a:gd name="f250" fmla="*/ f149 f98 1"/>
                <a:gd name="f251" fmla="*/ f150 f97 1"/>
                <a:gd name="f252" fmla="*/ f151 f98 1"/>
                <a:gd name="f253" fmla="*/ f152 f97 1"/>
                <a:gd name="f254" fmla="*/ f153 f98 1"/>
                <a:gd name="f255" fmla="*/ f154 f97 1"/>
                <a:gd name="f256" fmla="*/ f155 f98 1"/>
                <a:gd name="f257" fmla="*/ f156 f97 1"/>
                <a:gd name="f258" fmla="*/ f157 f98 1"/>
                <a:gd name="f259" fmla="*/ f158 f97 1"/>
                <a:gd name="f260" fmla="*/ f159 f98 1"/>
                <a:gd name="f261" fmla="*/ f160 f97 1"/>
                <a:gd name="f262" fmla="*/ f161 f98 1"/>
                <a:gd name="f263" fmla="*/ f163 f98 1"/>
                <a:gd name="f264" fmla="*/ f164 f98 1"/>
                <a:gd name="f265" fmla="*/ f165 f97 1"/>
                <a:gd name="f266" fmla="*/ f166 f98 1"/>
                <a:gd name="f267" fmla="*/ f167 f97 1"/>
                <a:gd name="f268" fmla="*/ f168 f98 1"/>
                <a:gd name="f269" fmla="*/ f169 f97 1"/>
                <a:gd name="f270" fmla="*/ f170 f98 1"/>
                <a:gd name="f271" fmla="*/ f171 f97 1"/>
                <a:gd name="f272" fmla="*/ f172 f98 1"/>
                <a:gd name="f273" fmla="*/ f173 f97 1"/>
                <a:gd name="f274" fmla="*/ f174 f98 1"/>
                <a:gd name="f275" fmla="*/ f175 f97 1"/>
                <a:gd name="f276" fmla="*/ f176 f98 1"/>
                <a:gd name="f277" fmla="*/ f177 f97 1"/>
                <a:gd name="f278" fmla="*/ f178 f98 1"/>
                <a:gd name="f279" fmla="*/ f179 f97 1"/>
                <a:gd name="f280" fmla="*/ f180 f98 1"/>
                <a:gd name="f281" fmla="*/ f181 f97 1"/>
                <a:gd name="f282" fmla="*/ f182 f98 1"/>
                <a:gd name="f283" fmla="*/ f183 f97 1"/>
                <a:gd name="f284" fmla="*/ f184 f98 1"/>
                <a:gd name="f285" fmla="*/ f185 f97 1"/>
                <a:gd name="f286" fmla="*/ f186 f98 1"/>
                <a:gd name="f287" fmla="*/ f187 f97 1"/>
                <a:gd name="f288" fmla="*/ f189 f97 1"/>
                <a:gd name="f289" fmla="*/ f190 f97 1"/>
                <a:gd name="f290" fmla="*/ f191 f98 1"/>
                <a:gd name="f291" fmla="*/ f192 f97 1"/>
                <a:gd name="f292" fmla="*/ f193 f98 1"/>
                <a:gd name="f293" fmla="*/ f194 f97 1"/>
                <a:gd name="f294" fmla="*/ f195 f98 1"/>
                <a:gd name="f295" fmla="*/ f196 f97 1"/>
                <a:gd name="f296" fmla="*/ f197 f98 1"/>
                <a:gd name="f297" fmla="*/ f198 f97 1"/>
                <a:gd name="f298" fmla="*/ f199 f98 1"/>
                <a:gd name="f299" fmla="*/ f200 f97 1"/>
                <a:gd name="f300" fmla="*/ f201 f98 1"/>
                <a:gd name="f301" fmla="*/ f202 f97 1"/>
                <a:gd name="f302" fmla="*/ f203 f98 1"/>
              </a:gdLst>
              <a:ahLst/>
              <a:cxnLst>
                <a:cxn ang="3cd4">
                  <a:pos x="hc" y="t"/>
                </a:cxn>
                <a:cxn ang="0">
                  <a:pos x="r" y="vc"/>
                </a:cxn>
                <a:cxn ang="cd4">
                  <a:pos x="hc" y="b"/>
                </a:cxn>
                <a:cxn ang="cd2">
                  <a:pos x="l" y="vc"/>
                </a:cxn>
                <a:cxn ang="f108">
                  <a:pos x="f210" y="f211"/>
                </a:cxn>
                <a:cxn ang="f108">
                  <a:pos x="f212" y="f213"/>
                </a:cxn>
                <a:cxn ang="f108">
                  <a:pos x="f214" y="f215"/>
                </a:cxn>
                <a:cxn ang="f108">
                  <a:pos x="f216" y="f217"/>
                </a:cxn>
                <a:cxn ang="f108">
                  <a:pos x="f218" y="f219"/>
                </a:cxn>
                <a:cxn ang="f108">
                  <a:pos x="f220" y="f221"/>
                </a:cxn>
                <a:cxn ang="f108">
                  <a:pos x="f222" y="f223"/>
                </a:cxn>
                <a:cxn ang="f108">
                  <a:pos x="f224" y="f225"/>
                </a:cxn>
                <a:cxn ang="f108">
                  <a:pos x="f226" y="f227"/>
                </a:cxn>
                <a:cxn ang="f108">
                  <a:pos x="f228" y="f229"/>
                </a:cxn>
                <a:cxn ang="f108">
                  <a:pos x="f230" y="f231"/>
                </a:cxn>
                <a:cxn ang="f108">
                  <a:pos x="f232" y="f233"/>
                </a:cxn>
                <a:cxn ang="f108">
                  <a:pos x="f234" y="f235"/>
                </a:cxn>
                <a:cxn ang="f108">
                  <a:pos x="f236" y="f237"/>
                </a:cxn>
                <a:cxn ang="f108">
                  <a:pos x="f238" y="f239"/>
                </a:cxn>
                <a:cxn ang="f108">
                  <a:pos x="f240" y="f239"/>
                </a:cxn>
                <a:cxn ang="f108">
                  <a:pos x="f241" y="f239"/>
                </a:cxn>
                <a:cxn ang="f108">
                  <a:pos x="f242" y="f243"/>
                </a:cxn>
                <a:cxn ang="f108">
                  <a:pos x="f244" y="f235"/>
                </a:cxn>
                <a:cxn ang="f108">
                  <a:pos x="f245" y="f246"/>
                </a:cxn>
                <a:cxn ang="f108">
                  <a:pos x="f247" y="f248"/>
                </a:cxn>
                <a:cxn ang="f108">
                  <a:pos x="f249" y="f250"/>
                </a:cxn>
                <a:cxn ang="f108">
                  <a:pos x="f251" y="f252"/>
                </a:cxn>
                <a:cxn ang="f108">
                  <a:pos x="f253" y="f254"/>
                </a:cxn>
                <a:cxn ang="f108">
                  <a:pos x="f255" y="f256"/>
                </a:cxn>
                <a:cxn ang="f108">
                  <a:pos x="f257" y="f258"/>
                </a:cxn>
                <a:cxn ang="f108">
                  <a:pos x="f259" y="f260"/>
                </a:cxn>
                <a:cxn ang="f108">
                  <a:pos x="f261" y="f262"/>
                </a:cxn>
                <a:cxn ang="f108">
                  <a:pos x="f206" y="f263"/>
                </a:cxn>
                <a:cxn ang="f108">
                  <a:pos x="f206" y="f264"/>
                </a:cxn>
                <a:cxn ang="f108">
                  <a:pos x="f265" y="f266"/>
                </a:cxn>
                <a:cxn ang="f108">
                  <a:pos x="f267" y="f268"/>
                </a:cxn>
                <a:cxn ang="f108">
                  <a:pos x="f269" y="f270"/>
                </a:cxn>
                <a:cxn ang="f108">
                  <a:pos x="f271" y="f272"/>
                </a:cxn>
                <a:cxn ang="f108">
                  <a:pos x="f273" y="f274"/>
                </a:cxn>
                <a:cxn ang="f108">
                  <a:pos x="f275" y="f276"/>
                </a:cxn>
                <a:cxn ang="f108">
                  <a:pos x="f277" y="f278"/>
                </a:cxn>
                <a:cxn ang="f108">
                  <a:pos x="f279" y="f280"/>
                </a:cxn>
                <a:cxn ang="f108">
                  <a:pos x="f281" y="f282"/>
                </a:cxn>
                <a:cxn ang="f108">
                  <a:pos x="f283" y="f284"/>
                </a:cxn>
                <a:cxn ang="f108">
                  <a:pos x="f285" y="f286"/>
                </a:cxn>
                <a:cxn ang="f108">
                  <a:pos x="f287" y="f209"/>
                </a:cxn>
                <a:cxn ang="f108">
                  <a:pos x="f288" y="f286"/>
                </a:cxn>
                <a:cxn ang="f108">
                  <a:pos x="f289" y="f290"/>
                </a:cxn>
                <a:cxn ang="f108">
                  <a:pos x="f291" y="f292"/>
                </a:cxn>
                <a:cxn ang="f108">
                  <a:pos x="f293" y="f294"/>
                </a:cxn>
                <a:cxn ang="f108">
                  <a:pos x="f295" y="f296"/>
                </a:cxn>
                <a:cxn ang="f108">
                  <a:pos x="f297" y="f298"/>
                </a:cxn>
                <a:cxn ang="f108">
                  <a:pos x="f299" y="f300"/>
                </a:cxn>
                <a:cxn ang="f108">
                  <a:pos x="f301" y="f302"/>
                </a:cxn>
                <a:cxn ang="f108">
                  <a:pos x="f210" y="f211"/>
                </a:cxn>
              </a:cxnLst>
              <a:rect l="f206" t="f209" r="f207" b="f208"/>
              <a:pathLst>
                <a:path w="1321" h="712">
                  <a:moveTo>
                    <a:pt x="f8" y="f9"/>
                  </a:moveTo>
                  <a:lnTo>
                    <a:pt x="f10" y="f11"/>
                  </a:lnTo>
                  <a:lnTo>
                    <a:pt x="f6"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7"/>
                  </a:lnTo>
                  <a:lnTo>
                    <a:pt x="f36" y="f7"/>
                  </a:lnTo>
                  <a:lnTo>
                    <a:pt x="f37" y="f7"/>
                  </a:lnTo>
                  <a:lnTo>
                    <a:pt x="f38" y="f39"/>
                  </a:lnTo>
                  <a:lnTo>
                    <a:pt x="f40" y="f32"/>
                  </a:lnTo>
                  <a:lnTo>
                    <a:pt x="f41" y="f42"/>
                  </a:lnTo>
                  <a:lnTo>
                    <a:pt x="f43" y="f44"/>
                  </a:lnTo>
                  <a:lnTo>
                    <a:pt x="f45" y="f46"/>
                  </a:lnTo>
                  <a:lnTo>
                    <a:pt x="f47" y="f48"/>
                  </a:lnTo>
                  <a:lnTo>
                    <a:pt x="f49" y="f50"/>
                  </a:lnTo>
                  <a:lnTo>
                    <a:pt x="f51" y="f52"/>
                  </a:lnTo>
                  <a:lnTo>
                    <a:pt x="f53" y="f54"/>
                  </a:lnTo>
                  <a:lnTo>
                    <a:pt x="f55" y="f56"/>
                  </a:lnTo>
                  <a:lnTo>
                    <a:pt x="f57" y="f58"/>
                  </a:lnTo>
                  <a:lnTo>
                    <a:pt x="f5" y="f59"/>
                  </a:lnTo>
                  <a:lnTo>
                    <a:pt x="f5" y="f60"/>
                  </a:lnTo>
                  <a:lnTo>
                    <a:pt x="f61" y="f62"/>
                  </a:lnTo>
                  <a:lnTo>
                    <a:pt x="f63" y="f64"/>
                  </a:lnTo>
                  <a:lnTo>
                    <a:pt x="f65" y="f66"/>
                  </a:lnTo>
                  <a:lnTo>
                    <a:pt x="f67" y="f68"/>
                  </a:lnTo>
                  <a:lnTo>
                    <a:pt x="f69" y="f43"/>
                  </a:lnTo>
                  <a:lnTo>
                    <a:pt x="f70" y="f71"/>
                  </a:lnTo>
                  <a:lnTo>
                    <a:pt x="f72" y="f73"/>
                  </a:lnTo>
                  <a:lnTo>
                    <a:pt x="f74" y="f75"/>
                  </a:lnTo>
                  <a:lnTo>
                    <a:pt x="f76" y="f77"/>
                  </a:lnTo>
                  <a:lnTo>
                    <a:pt x="f78" y="f79"/>
                  </a:lnTo>
                  <a:lnTo>
                    <a:pt x="f80" y="f57"/>
                  </a:lnTo>
                  <a:lnTo>
                    <a:pt x="f26" y="f5"/>
                  </a:lnTo>
                  <a:lnTo>
                    <a:pt x="f81" y="f57"/>
                  </a:lnTo>
                  <a:lnTo>
                    <a:pt x="f82" y="f83"/>
                  </a:lnTo>
                  <a:lnTo>
                    <a:pt x="f84" y="f85"/>
                  </a:lnTo>
                  <a:lnTo>
                    <a:pt x="f86" y="f87"/>
                  </a:lnTo>
                  <a:lnTo>
                    <a:pt x="f88" y="f89"/>
                  </a:lnTo>
                  <a:lnTo>
                    <a:pt x="f90" y="f91"/>
                  </a:lnTo>
                  <a:lnTo>
                    <a:pt x="f92" y="f93"/>
                  </a:lnTo>
                  <a:lnTo>
                    <a:pt x="f94" y="f95"/>
                  </a:lnTo>
                  <a:lnTo>
                    <a:pt x="f8" y="f9"/>
                  </a:lnTo>
                  <a:close/>
                </a:path>
              </a:pathLst>
            </a:custGeom>
            <a:gradFill>
              <a:gsLst>
                <a:gs pos="0">
                  <a:srgbClr val="FFFFFF"/>
                </a:gs>
                <a:gs pos="100000">
                  <a:srgbClr val="DDDDDD"/>
                </a:gs>
              </a:gsLst>
              <a:lin ang="5400000"/>
            </a:gradFill>
            <a:ln>
              <a:noFill/>
              <a:prstDash val="soli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nvGrpSpPr>
            <p:cNvPr id="21" name="Group 27"/>
            <p:cNvGrpSpPr/>
            <p:nvPr/>
          </p:nvGrpSpPr>
          <p:grpSpPr>
            <a:xfrm>
              <a:off x="2238248" y="6032907"/>
              <a:ext cx="1641735" cy="322866"/>
              <a:chOff x="2238248" y="6032907"/>
              <a:chExt cx="1641735" cy="322866"/>
            </a:xfrm>
          </p:grpSpPr>
          <p:grpSp>
            <p:nvGrpSpPr>
              <p:cNvPr id="22" name="Group 28"/>
              <p:cNvGrpSpPr/>
              <p:nvPr/>
            </p:nvGrpSpPr>
            <p:grpSpPr>
              <a:xfrm>
                <a:off x="2530199" y="6032907"/>
                <a:ext cx="1349784" cy="321075"/>
                <a:chOff x="2530199" y="6032907"/>
                <a:chExt cx="1349784" cy="321075"/>
              </a:xfrm>
            </p:grpSpPr>
            <p:sp>
              <p:nvSpPr>
                <p:cNvPr id="23" name="AutoShape 29"/>
                <p:cNvSpPr/>
                <p:nvPr/>
              </p:nvSpPr>
              <p:spPr>
                <a:xfrm rot="3965716" flipH="1" flipV="1">
                  <a:off x="3267033" y="5656449"/>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4" name="AutoShape 30"/>
                <p:cNvSpPr/>
                <p:nvPr/>
              </p:nvSpPr>
              <p:spPr>
                <a:xfrm rot="4780840" flipH="1" flipV="1">
                  <a:off x="3113733" y="5717220"/>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5" name="AutoShape 31"/>
                <p:cNvSpPr/>
                <p:nvPr/>
              </p:nvSpPr>
              <p:spPr>
                <a:xfrm rot="5076486" flipH="1" flipV="1">
                  <a:off x="3019623" y="5729876"/>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6" name="AutoShape 32"/>
                <p:cNvSpPr/>
                <p:nvPr/>
              </p:nvSpPr>
              <p:spPr>
                <a:xfrm rot="5608890" flipH="1" flipV="1">
                  <a:off x="2906657" y="5741033"/>
                  <a:ext cx="236491" cy="989408"/>
                </a:xfrm>
                <a:custGeom>
                  <a:avLst/>
                  <a:gdLst>
                    <a:gd name="f0" fmla="val 10800000"/>
                    <a:gd name="f1" fmla="val 5400000"/>
                    <a:gd name="f2" fmla="val 180"/>
                    <a:gd name="f3" fmla="val w"/>
                    <a:gd name="f4" fmla="val h"/>
                    <a:gd name="f5" fmla="val 0"/>
                    <a:gd name="f6" fmla="val 236491"/>
                    <a:gd name="f7" fmla="val 989412"/>
                    <a:gd name="f8" fmla="+- 0 0 8449561"/>
                    <a:gd name="f9" fmla="+- 0 0 6575224"/>
                    <a:gd name="f10" fmla="val 494706"/>
                    <a:gd name="f11" fmla="val 5400002"/>
                    <a:gd name="f12" fmla="val 10800004"/>
                    <a:gd name="f13" fmla="val 294813"/>
                    <a:gd name="f14" fmla="val 616708"/>
                    <a:gd name="f15" fmla="+- 0 0 -360"/>
                    <a:gd name="f16" fmla="+- 0 0 -270"/>
                    <a:gd name="f17" fmla="+- 0 0 -180"/>
                    <a:gd name="f18" fmla="+- 0 0 -90"/>
                    <a:gd name="f19" fmla="*/ f3 1 236491"/>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6491"/>
                    <a:gd name="f35" fmla="*/ f28 1 989412"/>
                    <a:gd name="f36" fmla="+- f30 0 f1"/>
                    <a:gd name="f37" fmla="+- f31 0 f1"/>
                    <a:gd name="f38" fmla="+- f32 0 f1"/>
                    <a:gd name="f39" fmla="+- f33 0 f1"/>
                    <a:gd name="f40" fmla="*/ 117709 1 f34"/>
                    <a:gd name="f41" fmla="*/ 494706 1 f35"/>
                    <a:gd name="f42" fmla="*/ 236491 1 f34"/>
                    <a:gd name="f43" fmla="*/ 0 1 f35"/>
                    <a:gd name="f44" fmla="*/ 0 1 f34"/>
                    <a:gd name="f45" fmla="*/ 989412 1 f35"/>
                    <a:gd name="f46" fmla="*/ 34478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6491"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27" name="Group 33"/>
              <p:cNvGrpSpPr/>
              <p:nvPr/>
            </p:nvGrpSpPr>
            <p:grpSpPr>
              <a:xfrm>
                <a:off x="2238248" y="6057571"/>
                <a:ext cx="1354658" cy="298202"/>
                <a:chOff x="2238248" y="6057571"/>
                <a:chExt cx="1354658" cy="298202"/>
              </a:xfrm>
            </p:grpSpPr>
            <p:sp>
              <p:nvSpPr>
                <p:cNvPr id="28" name="AutoShape 34"/>
                <p:cNvSpPr/>
                <p:nvPr/>
              </p:nvSpPr>
              <p:spPr>
                <a:xfrm rot="5319260" flipH="1" flipV="1">
                  <a:off x="2979316" y="5742184"/>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29" name="AutoShape 35"/>
                <p:cNvSpPr/>
                <p:nvPr/>
              </p:nvSpPr>
              <p:spPr>
                <a:xfrm rot="6134384" flipH="1" flipV="1">
                  <a:off x="2814430" y="5739498"/>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0" name="AutoShape 36"/>
                <p:cNvSpPr/>
                <p:nvPr/>
              </p:nvSpPr>
              <p:spPr>
                <a:xfrm rot="6430030" flipH="1" flipV="1">
                  <a:off x="2722669" y="5714946"/>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1" name="AutoShape 37"/>
                <p:cNvSpPr/>
                <p:nvPr/>
              </p:nvSpPr>
              <p:spPr>
                <a:xfrm rot="6962434" flipH="1" flipV="1">
                  <a:off x="2614066" y="5681753"/>
                  <a:ext cx="237771" cy="989408"/>
                </a:xfrm>
                <a:custGeom>
                  <a:avLst/>
                  <a:gdLst>
                    <a:gd name="f0" fmla="val 10800000"/>
                    <a:gd name="f1" fmla="val 5400000"/>
                    <a:gd name="f2" fmla="val 180"/>
                    <a:gd name="f3" fmla="val w"/>
                    <a:gd name="f4" fmla="val h"/>
                    <a:gd name="f5" fmla="val 0"/>
                    <a:gd name="f6" fmla="val 237769"/>
                    <a:gd name="f7" fmla="val 989412"/>
                    <a:gd name="f8" fmla="+- 0 0 8437833"/>
                    <a:gd name="f9" fmla="+- 0 0 6581088"/>
                    <a:gd name="f10" fmla="val 494706"/>
                    <a:gd name="f11" fmla="val 5400002"/>
                    <a:gd name="f12" fmla="val 10800004"/>
                    <a:gd name="f13" fmla="val 296407"/>
                    <a:gd name="f14" fmla="val 616708"/>
                    <a:gd name="f15" fmla="+- 0 0 -360"/>
                    <a:gd name="f16" fmla="+- 0 0 -270"/>
                    <a:gd name="f17" fmla="+- 0 0 -180"/>
                    <a:gd name="f18" fmla="+- 0 0 -90"/>
                    <a:gd name="f19" fmla="*/ f3 1 237769"/>
                    <a:gd name="f20" fmla="*/ f4 1 989412"/>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237769"/>
                    <a:gd name="f35" fmla="*/ f28 1 989412"/>
                    <a:gd name="f36" fmla="+- f30 0 f1"/>
                    <a:gd name="f37" fmla="+- f31 0 f1"/>
                    <a:gd name="f38" fmla="+- f32 0 f1"/>
                    <a:gd name="f39" fmla="+- f33 0 f1"/>
                    <a:gd name="f40" fmla="*/ 118345 1 f34"/>
                    <a:gd name="f41" fmla="*/ 494706 1 f35"/>
                    <a:gd name="f42" fmla="*/ 237769 1 f34"/>
                    <a:gd name="f43" fmla="*/ 0 1 f35"/>
                    <a:gd name="f44" fmla="*/ 0 1 f34"/>
                    <a:gd name="f45" fmla="*/ 989412 1 f35"/>
                    <a:gd name="f46" fmla="*/ 34664 1 f34"/>
                    <a:gd name="f47" fmla="*/ 237495 1 f35"/>
                    <a:gd name="f48" fmla="*/ 751917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237769" h="989412">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32" name="Text Box 41"/>
          <p:cNvSpPr txBox="1"/>
          <p:nvPr/>
        </p:nvSpPr>
        <p:spPr>
          <a:xfrm>
            <a:off x="2101848" y="1736729"/>
            <a:ext cx="1835145" cy="83184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一件事</a:t>
            </a:r>
            <a:endParaRPr lang="en-US" sz="24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能不能做成</a:t>
            </a:r>
            <a:endParaRPr lang="en-US" sz="2400" b="1" i="0" u="none" strike="noStrike" kern="1200" cap="none" spc="0" baseline="0">
              <a:solidFill>
                <a:srgbClr val="C00000"/>
              </a:solidFill>
              <a:effectLst>
                <a:outerShdw dist="38096" dir="2700000">
                  <a:srgbClr val="C0C0C0"/>
                </a:outerShdw>
              </a:effectLst>
              <a:uFillTx/>
              <a:latin typeface="微软雅黑" pitchFamily="34"/>
              <a:ea typeface="微软雅黑" pitchFamily="34"/>
            </a:endParaRPr>
          </a:p>
        </p:txBody>
      </p:sp>
      <p:sp>
        <p:nvSpPr>
          <p:cNvPr id="33" name="Text Box 42"/>
          <p:cNvSpPr txBox="1"/>
          <p:nvPr/>
        </p:nvSpPr>
        <p:spPr>
          <a:xfrm>
            <a:off x="2125659" y="4997452"/>
            <a:ext cx="1904996" cy="83184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一个目标</a:t>
            </a:r>
            <a:endParaRPr lang="en-US" sz="2400" b="1" i="0" u="none" strike="noStrike" kern="1200" cap="none" spc="0" baseline="0">
              <a:solidFill>
                <a:srgbClr val="C00000"/>
              </a:solidFill>
              <a:uFillTx/>
              <a:latin typeface="微软雅黑" pitchFamily="34"/>
              <a:ea typeface="微软雅黑"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能不能实现</a:t>
            </a:r>
            <a:endParaRPr lang="en-US" sz="2400" b="1" i="0" u="none" strike="noStrike" kern="1200" cap="none" spc="0" baseline="0">
              <a:solidFill>
                <a:srgbClr val="C00000"/>
              </a:solidFill>
              <a:uFillTx/>
              <a:latin typeface="微软雅黑" pitchFamily="34"/>
              <a:ea typeface="微软雅黑" pitchFamily="34"/>
            </a:endParaRPr>
          </a:p>
        </p:txBody>
      </p:sp>
      <p:sp>
        <p:nvSpPr>
          <p:cNvPr id="34" name="Freeform 43"/>
          <p:cNvSpPr/>
          <p:nvPr/>
        </p:nvSpPr>
        <p:spPr>
          <a:xfrm rot="5400013">
            <a:off x="4183849" y="5160165"/>
            <a:ext cx="1624010" cy="968377"/>
          </a:xfrm>
          <a:custGeom>
            <a:avLst/>
            <a:gdLst>
              <a:gd name="f0" fmla="val 10800000"/>
              <a:gd name="f1" fmla="val 5400000"/>
              <a:gd name="f2" fmla="val 180"/>
              <a:gd name="f3" fmla="val w"/>
              <a:gd name="f4" fmla="val h"/>
              <a:gd name="f5" fmla="val 0"/>
              <a:gd name="f6" fmla="val 735"/>
              <a:gd name="f7" fmla="val 532"/>
              <a:gd name="f8" fmla="val 85"/>
              <a:gd name="f9" fmla="val 216"/>
              <a:gd name="f10" fmla="val 382"/>
              <a:gd name="f11" fmla="val 202"/>
              <a:gd name="f12" fmla="val 479"/>
              <a:gd name="f13" fmla="val 577"/>
              <a:gd name="f14" fmla="val 639"/>
              <a:gd name="f15" fmla="val 201"/>
              <a:gd name="f16" fmla="val 637"/>
              <a:gd name="f17" fmla="val 249"/>
              <a:gd name="f18" fmla="val 638"/>
              <a:gd name="f19" fmla="val 325"/>
              <a:gd name="f20" fmla="val 402"/>
              <a:gd name="f21" fmla="val 598"/>
              <a:gd name="f22" fmla="val 400"/>
              <a:gd name="f23" fmla="val 669"/>
              <a:gd name="f24" fmla="val 696"/>
              <a:gd name="f25" fmla="val 695"/>
              <a:gd name="f26" fmla="val 314"/>
              <a:gd name="f27" fmla="val 694"/>
              <a:gd name="f28" fmla="val 226"/>
              <a:gd name="f29" fmla="val 687"/>
              <a:gd name="f30" fmla="val 160"/>
              <a:gd name="f31" fmla="val 616"/>
              <a:gd name="f32" fmla="val 150"/>
              <a:gd name="f33" fmla="val 556"/>
              <a:gd name="f34" fmla="val 137"/>
              <a:gd name="f35" fmla="val 473"/>
              <a:gd name="f36" fmla="val 153"/>
              <a:gd name="f37" fmla="val 335"/>
              <a:gd name="f38" fmla="val 149"/>
              <a:gd name="f39" fmla="val 110"/>
              <a:gd name="f40" fmla="val 126"/>
              <a:gd name="f41" fmla="val 69"/>
              <a:gd name="f42" fmla="+- 0 0 -90"/>
              <a:gd name="f43" fmla="*/ f3 1 735"/>
              <a:gd name="f44" fmla="*/ f4 1 532"/>
              <a:gd name="f45" fmla="val f5"/>
              <a:gd name="f46" fmla="val f6"/>
              <a:gd name="f47" fmla="val f7"/>
              <a:gd name="f48" fmla="*/ f42 f0 1"/>
              <a:gd name="f49" fmla="+- f47 0 f45"/>
              <a:gd name="f50" fmla="+- f46 0 f45"/>
              <a:gd name="f51" fmla="*/ f48 1 f2"/>
              <a:gd name="f52" fmla="*/ f50 1 735"/>
              <a:gd name="f53" fmla="*/ f49 1 532"/>
              <a:gd name="f54" fmla="+- f51 0 f1"/>
              <a:gd name="f55" fmla="*/ 0 1 f52"/>
              <a:gd name="f56" fmla="*/ 0 1 f53"/>
              <a:gd name="f57" fmla="*/ 382 1 f52"/>
              <a:gd name="f58" fmla="*/ 202 1 f53"/>
              <a:gd name="f59" fmla="*/ 577 1 f52"/>
              <a:gd name="f60" fmla="*/ 637 1 f52"/>
              <a:gd name="f61" fmla="*/ 249 1 f53"/>
              <a:gd name="f62" fmla="*/ 639 1 f52"/>
              <a:gd name="f63" fmla="*/ 402 1 f53"/>
              <a:gd name="f64" fmla="*/ 598 1 f52"/>
              <a:gd name="f65" fmla="*/ 400 1 f53"/>
              <a:gd name="f66" fmla="*/ 669 1 f52"/>
              <a:gd name="f67" fmla="*/ 532 1 f53"/>
              <a:gd name="f68" fmla="*/ 735 1 f52"/>
              <a:gd name="f69" fmla="*/ 696 1 f52"/>
              <a:gd name="f70" fmla="*/ 694 1 f52"/>
              <a:gd name="f71" fmla="*/ 226 1 f53"/>
              <a:gd name="f72" fmla="*/ 616 1 f52"/>
              <a:gd name="f73" fmla="*/ 150 1 f53"/>
              <a:gd name="f74" fmla="*/ 335 1 f52"/>
              <a:gd name="f75" fmla="*/ 149 1 f53"/>
              <a:gd name="f76" fmla="*/ 69 1 f52"/>
              <a:gd name="f77" fmla="*/ f46 1 f52"/>
              <a:gd name="f78" fmla="*/ f47 1 f53"/>
              <a:gd name="f79" fmla="*/ f55 f43 1"/>
              <a:gd name="f80" fmla="*/ f77 f43 1"/>
              <a:gd name="f81" fmla="*/ f78 f44 1"/>
              <a:gd name="f82" fmla="*/ f56 f44 1"/>
              <a:gd name="f83" fmla="*/ f57 f43 1"/>
              <a:gd name="f84" fmla="*/ f58 f44 1"/>
              <a:gd name="f85" fmla="*/ f59 f43 1"/>
              <a:gd name="f86" fmla="*/ f60 f43 1"/>
              <a:gd name="f87" fmla="*/ f61 f44 1"/>
              <a:gd name="f88" fmla="*/ f62 f43 1"/>
              <a:gd name="f89" fmla="*/ f63 f44 1"/>
              <a:gd name="f90" fmla="*/ f64 f43 1"/>
              <a:gd name="f91" fmla="*/ f65 f44 1"/>
              <a:gd name="f92" fmla="*/ f66 f43 1"/>
              <a:gd name="f93" fmla="*/ f67 f44 1"/>
              <a:gd name="f94" fmla="*/ f68 f43 1"/>
              <a:gd name="f95" fmla="*/ f69 f43 1"/>
              <a:gd name="f96" fmla="*/ f70 f43 1"/>
              <a:gd name="f97" fmla="*/ f71 f44 1"/>
              <a:gd name="f98" fmla="*/ f72 f43 1"/>
              <a:gd name="f99" fmla="*/ f73 f44 1"/>
              <a:gd name="f100" fmla="*/ f74 f43 1"/>
              <a:gd name="f101" fmla="*/ f75 f44 1"/>
              <a:gd name="f102" fmla="*/ f76 f43 1"/>
            </a:gdLst>
            <a:ahLst/>
            <a:cxnLst>
              <a:cxn ang="3cd4">
                <a:pos x="hc" y="t"/>
              </a:cxn>
              <a:cxn ang="0">
                <a:pos x="r" y="vc"/>
              </a:cxn>
              <a:cxn ang="cd4">
                <a:pos x="hc" y="b"/>
              </a:cxn>
              <a:cxn ang="cd2">
                <a:pos x="l" y="vc"/>
              </a:cxn>
              <a:cxn ang="f54">
                <a:pos x="f79" y="f82"/>
              </a:cxn>
              <a:cxn ang="f54">
                <a:pos x="f83" y="f84"/>
              </a:cxn>
              <a:cxn ang="f54">
                <a:pos x="f85" y="f84"/>
              </a:cxn>
              <a:cxn ang="f54">
                <a:pos x="f86" y="f87"/>
              </a:cxn>
              <a:cxn ang="f54">
                <a:pos x="f88" y="f89"/>
              </a:cxn>
              <a:cxn ang="f54">
                <a:pos x="f90" y="f91"/>
              </a:cxn>
              <a:cxn ang="f54">
                <a:pos x="f92" y="f93"/>
              </a:cxn>
              <a:cxn ang="f54">
                <a:pos x="f94" y="f89"/>
              </a:cxn>
              <a:cxn ang="f54">
                <a:pos x="f95" y="f89"/>
              </a:cxn>
              <a:cxn ang="f54">
                <a:pos x="f96" y="f97"/>
              </a:cxn>
              <a:cxn ang="f54">
                <a:pos x="f98" y="f99"/>
              </a:cxn>
              <a:cxn ang="f54">
                <a:pos x="f100" y="f101"/>
              </a:cxn>
              <a:cxn ang="f54">
                <a:pos x="f102" y="f82"/>
              </a:cxn>
              <a:cxn ang="f54">
                <a:pos x="f79" y="f82"/>
              </a:cxn>
            </a:cxnLst>
            <a:rect l="f79" t="f82" r="f80" b="f81"/>
            <a:pathLst>
              <a:path w="735" h="532">
                <a:moveTo>
                  <a:pt x="f5" y="f5"/>
                </a:moveTo>
                <a:cubicBezTo>
                  <a:pt x="f5" y="f5"/>
                  <a:pt x="f8" y="f9"/>
                  <a:pt x="f10" y="f11"/>
                </a:cubicBezTo>
                <a:cubicBezTo>
                  <a:pt x="f12" y="f11"/>
                  <a:pt x="f13" y="f11"/>
                  <a:pt x="f13" y="f11"/>
                </a:cubicBezTo>
                <a:cubicBezTo>
                  <a:pt x="f13" y="f11"/>
                  <a:pt x="f14" y="f15"/>
                  <a:pt x="f16" y="f17"/>
                </a:cubicBezTo>
                <a:cubicBezTo>
                  <a:pt x="f18" y="f19"/>
                  <a:pt x="f14" y="f20"/>
                  <a:pt x="f14" y="f20"/>
                </a:cubicBezTo>
                <a:lnTo>
                  <a:pt x="f21" y="f22"/>
                </a:lnTo>
                <a:lnTo>
                  <a:pt x="f23" y="f7"/>
                </a:lnTo>
                <a:lnTo>
                  <a:pt x="f6" y="f20"/>
                </a:lnTo>
                <a:lnTo>
                  <a:pt x="f24" y="f20"/>
                </a:lnTo>
                <a:cubicBezTo>
                  <a:pt x="f24" y="f20"/>
                  <a:pt x="f25" y="f26"/>
                  <a:pt x="f27" y="f28"/>
                </a:cubicBezTo>
                <a:cubicBezTo>
                  <a:pt x="f29" y="f30"/>
                  <a:pt x="f31" y="f32"/>
                  <a:pt x="f31" y="f32"/>
                </a:cubicBezTo>
                <a:cubicBezTo>
                  <a:pt x="f33" y="f34"/>
                  <a:pt x="f35" y="f36"/>
                  <a:pt x="f37" y="f38"/>
                </a:cubicBezTo>
                <a:cubicBezTo>
                  <a:pt x="f39" y="f40"/>
                  <a:pt x="f41" y="f5"/>
                  <a:pt x="f41" y="f5"/>
                </a:cubicBezTo>
                <a:lnTo>
                  <a:pt x="f5" y="f5"/>
                </a:lnTo>
                <a:close/>
              </a:path>
            </a:pathLst>
          </a:custGeom>
          <a:solidFill>
            <a:srgbClr val="FF2D2D">
              <a:alpha val="49803"/>
            </a:srgbClr>
          </a:solidFill>
          <a:ln w="9528">
            <a:solidFill>
              <a:srgbClr val="FF33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5" name="Freeform 44"/>
          <p:cNvSpPr/>
          <p:nvPr/>
        </p:nvSpPr>
        <p:spPr>
          <a:xfrm rot="5400013">
            <a:off x="4795841" y="3357562"/>
            <a:ext cx="314325" cy="1095378"/>
          </a:xfrm>
          <a:custGeom>
            <a:avLst/>
            <a:gdLst>
              <a:gd name="f0" fmla="val 10800000"/>
              <a:gd name="f1" fmla="val 5400000"/>
              <a:gd name="f2" fmla="val 180"/>
              <a:gd name="f3" fmla="val w"/>
              <a:gd name="f4" fmla="val h"/>
              <a:gd name="f5" fmla="val 0"/>
              <a:gd name="f6" fmla="val 142"/>
              <a:gd name="f7" fmla="val 604"/>
              <a:gd name="f8" fmla="val 37"/>
              <a:gd name="f9" fmla="val 1"/>
              <a:gd name="f10" fmla="val 45"/>
              <a:gd name="f11" fmla="val 472"/>
              <a:gd name="f12" fmla="val 474"/>
              <a:gd name="f13" fmla="val 72"/>
              <a:gd name="f14" fmla="val 100"/>
              <a:gd name="f15" fmla="val 99"/>
              <a:gd name="f16" fmla="+- 0 0 -90"/>
              <a:gd name="f17" fmla="*/ f3 1 142"/>
              <a:gd name="f18" fmla="*/ f4 1 604"/>
              <a:gd name="f19" fmla="val f5"/>
              <a:gd name="f20" fmla="val f6"/>
              <a:gd name="f21" fmla="val f7"/>
              <a:gd name="f22" fmla="*/ f16 f0 1"/>
              <a:gd name="f23" fmla="+- f21 0 f19"/>
              <a:gd name="f24" fmla="+- f20 0 f19"/>
              <a:gd name="f25" fmla="*/ f22 1 f2"/>
              <a:gd name="f26" fmla="*/ f24 1 142"/>
              <a:gd name="f27" fmla="*/ f23 1 604"/>
              <a:gd name="f28" fmla="+- f25 0 f1"/>
              <a:gd name="f29" fmla="*/ 37 1 f26"/>
              <a:gd name="f30" fmla="*/ 1 1 f27"/>
              <a:gd name="f31" fmla="*/ 45 1 f26"/>
              <a:gd name="f32" fmla="*/ 472 1 f27"/>
              <a:gd name="f33" fmla="*/ 0 1 f26"/>
              <a:gd name="f34" fmla="*/ 474 1 f27"/>
              <a:gd name="f35" fmla="*/ 72 1 f26"/>
              <a:gd name="f36" fmla="*/ 604 1 f27"/>
              <a:gd name="f37" fmla="*/ 142 1 f26"/>
              <a:gd name="f38" fmla="*/ 100 1 f26"/>
              <a:gd name="f39" fmla="*/ 99 1 f26"/>
              <a:gd name="f40" fmla="*/ 0 1 f27"/>
              <a:gd name="f41" fmla="*/ f20 1 f26"/>
              <a:gd name="f42" fmla="*/ f21 1 f27"/>
              <a:gd name="f43" fmla="*/ f33 f17 1"/>
              <a:gd name="f44" fmla="*/ f41 f17 1"/>
              <a:gd name="f45" fmla="*/ f42 f18 1"/>
              <a:gd name="f46" fmla="*/ f40 f18 1"/>
              <a:gd name="f47" fmla="*/ f29 f17 1"/>
              <a:gd name="f48" fmla="*/ f30 f18 1"/>
              <a:gd name="f49" fmla="*/ f31 f17 1"/>
              <a:gd name="f50" fmla="*/ f32 f18 1"/>
              <a:gd name="f51" fmla="*/ f34 f18 1"/>
              <a:gd name="f52" fmla="*/ f35 f17 1"/>
              <a:gd name="f53" fmla="*/ f36 f18 1"/>
              <a:gd name="f54" fmla="*/ f37 f17 1"/>
              <a:gd name="f55" fmla="*/ f38 f17 1"/>
              <a:gd name="f56" fmla="*/ f39 f17 1"/>
            </a:gdLst>
            <a:ahLst/>
            <a:cxnLst>
              <a:cxn ang="3cd4">
                <a:pos x="hc" y="t"/>
              </a:cxn>
              <a:cxn ang="0">
                <a:pos x="r" y="vc"/>
              </a:cxn>
              <a:cxn ang="cd4">
                <a:pos x="hc" y="b"/>
              </a:cxn>
              <a:cxn ang="cd2">
                <a:pos x="l" y="vc"/>
              </a:cxn>
              <a:cxn ang="f28">
                <a:pos x="f47" y="f48"/>
              </a:cxn>
              <a:cxn ang="f28">
                <a:pos x="f49" y="f50"/>
              </a:cxn>
              <a:cxn ang="f28">
                <a:pos x="f43" y="f51"/>
              </a:cxn>
              <a:cxn ang="f28">
                <a:pos x="f52" y="f53"/>
              </a:cxn>
              <a:cxn ang="f28">
                <a:pos x="f54" y="f51"/>
              </a:cxn>
              <a:cxn ang="f28">
                <a:pos x="f55" y="f51"/>
              </a:cxn>
              <a:cxn ang="f28">
                <a:pos x="f56" y="f46"/>
              </a:cxn>
              <a:cxn ang="f28">
                <a:pos x="f47" y="f48"/>
              </a:cxn>
            </a:cxnLst>
            <a:rect l="f43" t="f46" r="f44" b="f45"/>
            <a:pathLst>
              <a:path w="142" h="604">
                <a:moveTo>
                  <a:pt x="f8" y="f9"/>
                </a:moveTo>
                <a:lnTo>
                  <a:pt x="f10" y="f11"/>
                </a:lnTo>
                <a:lnTo>
                  <a:pt x="f5" y="f12"/>
                </a:lnTo>
                <a:lnTo>
                  <a:pt x="f13" y="f7"/>
                </a:lnTo>
                <a:lnTo>
                  <a:pt x="f6" y="f12"/>
                </a:lnTo>
                <a:lnTo>
                  <a:pt x="f14" y="f12"/>
                </a:lnTo>
                <a:lnTo>
                  <a:pt x="f15" y="f5"/>
                </a:lnTo>
                <a:lnTo>
                  <a:pt x="f8" y="f9"/>
                </a:lnTo>
                <a:close/>
              </a:path>
            </a:pathLst>
          </a:custGeom>
          <a:solidFill>
            <a:srgbClr val="FF2D2D">
              <a:alpha val="49803"/>
            </a:srgbClr>
          </a:solidFill>
          <a:ln w="9528">
            <a:solidFill>
              <a:srgbClr val="FF33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36" name="Freeform 45"/>
          <p:cNvSpPr/>
          <p:nvPr/>
        </p:nvSpPr>
        <p:spPr>
          <a:xfrm rot="16199987" flipH="1">
            <a:off x="4183860" y="1702590"/>
            <a:ext cx="1624010" cy="968377"/>
          </a:xfrm>
          <a:custGeom>
            <a:avLst/>
            <a:gdLst>
              <a:gd name="f0" fmla="val 10800000"/>
              <a:gd name="f1" fmla="val 5400000"/>
              <a:gd name="f2" fmla="val 180"/>
              <a:gd name="f3" fmla="val w"/>
              <a:gd name="f4" fmla="val h"/>
              <a:gd name="f5" fmla="val 0"/>
              <a:gd name="f6" fmla="val 735"/>
              <a:gd name="f7" fmla="val 532"/>
              <a:gd name="f8" fmla="val 85"/>
              <a:gd name="f9" fmla="val 216"/>
              <a:gd name="f10" fmla="val 382"/>
              <a:gd name="f11" fmla="val 202"/>
              <a:gd name="f12" fmla="val 479"/>
              <a:gd name="f13" fmla="val 577"/>
              <a:gd name="f14" fmla="val 639"/>
              <a:gd name="f15" fmla="val 201"/>
              <a:gd name="f16" fmla="val 637"/>
              <a:gd name="f17" fmla="val 249"/>
              <a:gd name="f18" fmla="val 638"/>
              <a:gd name="f19" fmla="val 325"/>
              <a:gd name="f20" fmla="val 402"/>
              <a:gd name="f21" fmla="val 598"/>
              <a:gd name="f22" fmla="val 400"/>
              <a:gd name="f23" fmla="val 669"/>
              <a:gd name="f24" fmla="val 696"/>
              <a:gd name="f25" fmla="val 695"/>
              <a:gd name="f26" fmla="val 314"/>
              <a:gd name="f27" fmla="val 694"/>
              <a:gd name="f28" fmla="val 226"/>
              <a:gd name="f29" fmla="val 687"/>
              <a:gd name="f30" fmla="val 160"/>
              <a:gd name="f31" fmla="val 616"/>
              <a:gd name="f32" fmla="val 150"/>
              <a:gd name="f33" fmla="val 556"/>
              <a:gd name="f34" fmla="val 137"/>
              <a:gd name="f35" fmla="val 473"/>
              <a:gd name="f36" fmla="val 153"/>
              <a:gd name="f37" fmla="val 335"/>
              <a:gd name="f38" fmla="val 149"/>
              <a:gd name="f39" fmla="val 110"/>
              <a:gd name="f40" fmla="val 126"/>
              <a:gd name="f41" fmla="val 69"/>
              <a:gd name="f42" fmla="+- 0 0 -90"/>
              <a:gd name="f43" fmla="*/ f3 1 735"/>
              <a:gd name="f44" fmla="*/ f4 1 532"/>
              <a:gd name="f45" fmla="val f5"/>
              <a:gd name="f46" fmla="val f6"/>
              <a:gd name="f47" fmla="val f7"/>
              <a:gd name="f48" fmla="*/ f42 f0 1"/>
              <a:gd name="f49" fmla="+- f47 0 f45"/>
              <a:gd name="f50" fmla="+- f46 0 f45"/>
              <a:gd name="f51" fmla="*/ f48 1 f2"/>
              <a:gd name="f52" fmla="*/ f50 1 735"/>
              <a:gd name="f53" fmla="*/ f49 1 532"/>
              <a:gd name="f54" fmla="+- f51 0 f1"/>
              <a:gd name="f55" fmla="*/ 0 1 f52"/>
              <a:gd name="f56" fmla="*/ 0 1 f53"/>
              <a:gd name="f57" fmla="*/ 382 1 f52"/>
              <a:gd name="f58" fmla="*/ 202 1 f53"/>
              <a:gd name="f59" fmla="*/ 577 1 f52"/>
              <a:gd name="f60" fmla="*/ 637 1 f52"/>
              <a:gd name="f61" fmla="*/ 249 1 f53"/>
              <a:gd name="f62" fmla="*/ 639 1 f52"/>
              <a:gd name="f63" fmla="*/ 402 1 f53"/>
              <a:gd name="f64" fmla="*/ 598 1 f52"/>
              <a:gd name="f65" fmla="*/ 400 1 f53"/>
              <a:gd name="f66" fmla="*/ 669 1 f52"/>
              <a:gd name="f67" fmla="*/ 532 1 f53"/>
              <a:gd name="f68" fmla="*/ 735 1 f52"/>
              <a:gd name="f69" fmla="*/ 696 1 f52"/>
              <a:gd name="f70" fmla="*/ 694 1 f52"/>
              <a:gd name="f71" fmla="*/ 226 1 f53"/>
              <a:gd name="f72" fmla="*/ 616 1 f52"/>
              <a:gd name="f73" fmla="*/ 150 1 f53"/>
              <a:gd name="f74" fmla="*/ 335 1 f52"/>
              <a:gd name="f75" fmla="*/ 149 1 f53"/>
              <a:gd name="f76" fmla="*/ 69 1 f52"/>
              <a:gd name="f77" fmla="*/ f46 1 f52"/>
              <a:gd name="f78" fmla="*/ f47 1 f53"/>
              <a:gd name="f79" fmla="*/ f55 f43 1"/>
              <a:gd name="f80" fmla="*/ f77 f43 1"/>
              <a:gd name="f81" fmla="*/ f78 f44 1"/>
              <a:gd name="f82" fmla="*/ f56 f44 1"/>
              <a:gd name="f83" fmla="*/ f57 f43 1"/>
              <a:gd name="f84" fmla="*/ f58 f44 1"/>
              <a:gd name="f85" fmla="*/ f59 f43 1"/>
              <a:gd name="f86" fmla="*/ f60 f43 1"/>
              <a:gd name="f87" fmla="*/ f61 f44 1"/>
              <a:gd name="f88" fmla="*/ f62 f43 1"/>
              <a:gd name="f89" fmla="*/ f63 f44 1"/>
              <a:gd name="f90" fmla="*/ f64 f43 1"/>
              <a:gd name="f91" fmla="*/ f65 f44 1"/>
              <a:gd name="f92" fmla="*/ f66 f43 1"/>
              <a:gd name="f93" fmla="*/ f67 f44 1"/>
              <a:gd name="f94" fmla="*/ f68 f43 1"/>
              <a:gd name="f95" fmla="*/ f69 f43 1"/>
              <a:gd name="f96" fmla="*/ f70 f43 1"/>
              <a:gd name="f97" fmla="*/ f71 f44 1"/>
              <a:gd name="f98" fmla="*/ f72 f43 1"/>
              <a:gd name="f99" fmla="*/ f73 f44 1"/>
              <a:gd name="f100" fmla="*/ f74 f43 1"/>
              <a:gd name="f101" fmla="*/ f75 f44 1"/>
              <a:gd name="f102" fmla="*/ f76 f43 1"/>
            </a:gdLst>
            <a:ahLst/>
            <a:cxnLst>
              <a:cxn ang="3cd4">
                <a:pos x="hc" y="t"/>
              </a:cxn>
              <a:cxn ang="0">
                <a:pos x="r" y="vc"/>
              </a:cxn>
              <a:cxn ang="cd4">
                <a:pos x="hc" y="b"/>
              </a:cxn>
              <a:cxn ang="cd2">
                <a:pos x="l" y="vc"/>
              </a:cxn>
              <a:cxn ang="f54">
                <a:pos x="f79" y="f82"/>
              </a:cxn>
              <a:cxn ang="f54">
                <a:pos x="f83" y="f84"/>
              </a:cxn>
              <a:cxn ang="f54">
                <a:pos x="f85" y="f84"/>
              </a:cxn>
              <a:cxn ang="f54">
                <a:pos x="f86" y="f87"/>
              </a:cxn>
              <a:cxn ang="f54">
                <a:pos x="f88" y="f89"/>
              </a:cxn>
              <a:cxn ang="f54">
                <a:pos x="f90" y="f91"/>
              </a:cxn>
              <a:cxn ang="f54">
                <a:pos x="f92" y="f93"/>
              </a:cxn>
              <a:cxn ang="f54">
                <a:pos x="f94" y="f89"/>
              </a:cxn>
              <a:cxn ang="f54">
                <a:pos x="f95" y="f89"/>
              </a:cxn>
              <a:cxn ang="f54">
                <a:pos x="f96" y="f97"/>
              </a:cxn>
              <a:cxn ang="f54">
                <a:pos x="f98" y="f99"/>
              </a:cxn>
              <a:cxn ang="f54">
                <a:pos x="f100" y="f101"/>
              </a:cxn>
              <a:cxn ang="f54">
                <a:pos x="f102" y="f82"/>
              </a:cxn>
              <a:cxn ang="f54">
                <a:pos x="f79" y="f82"/>
              </a:cxn>
            </a:cxnLst>
            <a:rect l="f79" t="f82" r="f80" b="f81"/>
            <a:pathLst>
              <a:path w="735" h="532">
                <a:moveTo>
                  <a:pt x="f5" y="f5"/>
                </a:moveTo>
                <a:cubicBezTo>
                  <a:pt x="f5" y="f5"/>
                  <a:pt x="f8" y="f9"/>
                  <a:pt x="f10" y="f11"/>
                </a:cubicBezTo>
                <a:cubicBezTo>
                  <a:pt x="f12" y="f11"/>
                  <a:pt x="f13" y="f11"/>
                  <a:pt x="f13" y="f11"/>
                </a:cubicBezTo>
                <a:cubicBezTo>
                  <a:pt x="f13" y="f11"/>
                  <a:pt x="f14" y="f15"/>
                  <a:pt x="f16" y="f17"/>
                </a:cubicBezTo>
                <a:cubicBezTo>
                  <a:pt x="f18" y="f19"/>
                  <a:pt x="f14" y="f20"/>
                  <a:pt x="f14" y="f20"/>
                </a:cubicBezTo>
                <a:lnTo>
                  <a:pt x="f21" y="f22"/>
                </a:lnTo>
                <a:lnTo>
                  <a:pt x="f23" y="f7"/>
                </a:lnTo>
                <a:lnTo>
                  <a:pt x="f6" y="f20"/>
                </a:lnTo>
                <a:lnTo>
                  <a:pt x="f24" y="f20"/>
                </a:lnTo>
                <a:cubicBezTo>
                  <a:pt x="f24" y="f20"/>
                  <a:pt x="f25" y="f26"/>
                  <a:pt x="f27" y="f28"/>
                </a:cubicBezTo>
                <a:cubicBezTo>
                  <a:pt x="f29" y="f30"/>
                  <a:pt x="f31" y="f32"/>
                  <a:pt x="f31" y="f32"/>
                </a:cubicBezTo>
                <a:cubicBezTo>
                  <a:pt x="f33" y="f34"/>
                  <a:pt x="f35" y="f36"/>
                  <a:pt x="f37" y="f38"/>
                </a:cubicBezTo>
                <a:cubicBezTo>
                  <a:pt x="f39" y="f40"/>
                  <a:pt x="f41" y="f5"/>
                  <a:pt x="f41" y="f5"/>
                </a:cubicBezTo>
                <a:lnTo>
                  <a:pt x="f5" y="f5"/>
                </a:lnTo>
                <a:close/>
              </a:path>
            </a:pathLst>
          </a:custGeom>
          <a:solidFill>
            <a:srgbClr val="FF2D2D">
              <a:alpha val="49803"/>
            </a:srgbClr>
          </a:solidFill>
          <a:ln w="9528">
            <a:solidFill>
              <a:srgbClr val="FF3300"/>
            </a:solidFill>
            <a:prstDash val="solid"/>
            <a:round/>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nvGrpSpPr>
          <p:cNvPr id="37" name="组合 31"/>
          <p:cNvGrpSpPr/>
          <p:nvPr/>
        </p:nvGrpSpPr>
        <p:grpSpPr>
          <a:xfrm>
            <a:off x="5702298" y="2205039"/>
            <a:ext cx="4032247" cy="952503"/>
            <a:chOff x="5702298" y="2205039"/>
            <a:chExt cx="4032247" cy="952503"/>
          </a:xfrm>
        </p:grpSpPr>
        <p:sp>
          <p:nvSpPr>
            <p:cNvPr id="38" name="对角圆角矩形 48"/>
            <p:cNvSpPr/>
            <p:nvPr/>
          </p:nvSpPr>
          <p:spPr>
            <a:xfrm>
              <a:off x="5702298" y="2205039"/>
              <a:ext cx="4032247" cy="95250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9" name="矩形 33"/>
            <p:cNvSpPr/>
            <p:nvPr/>
          </p:nvSpPr>
          <p:spPr>
            <a:xfrm>
              <a:off x="5702298" y="2457065"/>
              <a:ext cx="3883411" cy="46166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00"/>
                  </a:solidFill>
                  <a:uFillTx/>
                  <a:latin typeface="微软雅黑" pitchFamily="34"/>
                  <a:ea typeface="微软雅黑" pitchFamily="34"/>
                </a:rPr>
                <a:t>一是有没有决心做这件事</a:t>
              </a:r>
              <a:endParaRPr lang="en-US" sz="2400" b="1" i="0" u="none" strike="noStrike" kern="1200" cap="none" spc="0" baseline="0">
                <a:solidFill>
                  <a:srgbClr val="FFFF00"/>
                </a:solidFill>
                <a:uFillTx/>
                <a:latin typeface="微软雅黑" pitchFamily="34"/>
                <a:ea typeface="微软雅黑" pitchFamily="34"/>
              </a:endParaRPr>
            </a:p>
          </p:txBody>
        </p:sp>
      </p:grpSp>
      <p:grpSp>
        <p:nvGrpSpPr>
          <p:cNvPr id="40" name="组合 31"/>
          <p:cNvGrpSpPr/>
          <p:nvPr/>
        </p:nvGrpSpPr>
        <p:grpSpPr>
          <a:xfrm>
            <a:off x="5665786" y="3429000"/>
            <a:ext cx="4248146" cy="952503"/>
            <a:chOff x="5665786" y="3429000"/>
            <a:chExt cx="4248146" cy="952503"/>
          </a:xfrm>
        </p:grpSpPr>
        <p:sp>
          <p:nvSpPr>
            <p:cNvPr id="41" name="对角圆角矩形 51"/>
            <p:cNvSpPr/>
            <p:nvPr/>
          </p:nvSpPr>
          <p:spPr>
            <a:xfrm>
              <a:off x="5705225" y="3429000"/>
              <a:ext cx="4060886" cy="95250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42" name="矩形 33"/>
            <p:cNvSpPr/>
            <p:nvPr/>
          </p:nvSpPr>
          <p:spPr>
            <a:xfrm>
              <a:off x="5665786" y="3681026"/>
              <a:ext cx="4248146" cy="46166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00"/>
                  </a:solidFill>
                  <a:uFillTx/>
                  <a:latin typeface="微软雅黑" pitchFamily="34"/>
                  <a:ea typeface="微软雅黑" pitchFamily="34"/>
                </a:rPr>
                <a:t>二是有没有条件做好这件事</a:t>
              </a:r>
              <a:endParaRPr lang="en-US" sz="2400" b="1" i="0" u="none" strike="noStrike" kern="1200" cap="none" spc="0" baseline="0">
                <a:solidFill>
                  <a:srgbClr val="FFFF00"/>
                </a:solidFill>
                <a:uFillTx/>
                <a:latin typeface="微软雅黑" pitchFamily="34"/>
                <a:ea typeface="微软雅黑" pitchFamily="34"/>
              </a:endParaRPr>
            </a:p>
          </p:txBody>
        </p:sp>
      </p:grpSp>
      <p:grpSp>
        <p:nvGrpSpPr>
          <p:cNvPr id="43" name="组合 31"/>
          <p:cNvGrpSpPr/>
          <p:nvPr/>
        </p:nvGrpSpPr>
        <p:grpSpPr>
          <a:xfrm>
            <a:off x="5737229" y="4689472"/>
            <a:ext cx="4027483" cy="952503"/>
            <a:chOff x="5737229" y="4689472"/>
            <a:chExt cx="4027483" cy="952503"/>
          </a:xfrm>
        </p:grpSpPr>
        <p:sp>
          <p:nvSpPr>
            <p:cNvPr id="44" name="对角圆角矩形 54"/>
            <p:cNvSpPr/>
            <p:nvPr/>
          </p:nvSpPr>
          <p:spPr>
            <a:xfrm>
              <a:off x="5737229" y="4689472"/>
              <a:ext cx="4027483" cy="95250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45" name="矩形 33"/>
            <p:cNvSpPr/>
            <p:nvPr/>
          </p:nvSpPr>
          <p:spPr>
            <a:xfrm>
              <a:off x="5845228" y="4941499"/>
              <a:ext cx="3877641" cy="461662"/>
            </a:xfrm>
            <a:prstGeom prst="rect">
              <a:avLst/>
            </a:prstGeom>
            <a:noFill/>
            <a:ln>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00"/>
                  </a:solidFill>
                  <a:uFillTx/>
                  <a:latin typeface="微软雅黑" pitchFamily="34"/>
                  <a:ea typeface="微软雅黑" pitchFamily="34"/>
                </a:rPr>
                <a:t>三是有没有能力做成这件事</a:t>
              </a:r>
              <a:endParaRPr lang="en-US" sz="2400" b="1" i="0" u="none" strike="noStrike" kern="1200" cap="none" spc="0" baseline="0">
                <a:solidFill>
                  <a:srgbClr val="FFFF00"/>
                </a:solidFill>
                <a:uFillTx/>
                <a:latin typeface="微软雅黑" pitchFamily="34"/>
                <a:ea typeface="微软雅黑" pitchFamily="34"/>
              </a:endParaRPr>
            </a:p>
          </p:txBody>
        </p:sp>
      </p:grpSp>
      <p:sp>
        <p:nvSpPr>
          <p:cNvPr id="46" name="圆角矩形 56"/>
          <p:cNvSpPr/>
          <p:nvPr/>
        </p:nvSpPr>
        <p:spPr>
          <a:xfrm>
            <a:off x="1993126" y="3573018"/>
            <a:ext cx="2160242" cy="68407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00"/>
                </a:solidFill>
                <a:uFillTx/>
                <a:latin typeface="微软雅黑" pitchFamily="34"/>
                <a:ea typeface="微软雅黑" pitchFamily="34"/>
              </a:rPr>
              <a:t>三个因素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2" presetClass="entr" presetSubtype="8"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0-#ppt_w/2"/>
                                          </p:val>
                                        </p:tav>
                                        <p:tav tm="100000">
                                          <p:val>
                                            <p:strVal val="#ppt_x"/>
                                          </p:val>
                                        </p:tav>
                                      </p:tavLst>
                                    </p:anim>
                                    <p:anim calcmode="lin" valueType="num">
                                      <p:cBhvr>
                                        <p:cTn id="18" dur="500" fill="hold"/>
                                        <p:tgtEl>
                                          <p:spTgt spid="4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par>
                                <p:cTn id="23" presetID="22" presetClass="entr" presetSubtype="8"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1500"/>
                            </p:stCondLst>
                            <p:childTnLst>
                              <p:par>
                                <p:cTn id="30" presetID="47"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7"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anim calcmode="lin" valueType="num">
                                      <p:cBhvr>
                                        <p:cTn id="39" dur="1000" fill="hold"/>
                                        <p:tgtEl>
                                          <p:spTgt spid="40"/>
                                        </p:tgtEl>
                                        <p:attrNameLst>
                                          <p:attrName>ppt_x</p:attrName>
                                        </p:attrNameLst>
                                      </p:cBhvr>
                                      <p:tavLst>
                                        <p:tav tm="0">
                                          <p:val>
                                            <p:strVal val="#ppt_x"/>
                                          </p:val>
                                        </p:tav>
                                        <p:tav tm="100000">
                                          <p:val>
                                            <p:strVal val="#ppt_x"/>
                                          </p:val>
                                        </p:tav>
                                      </p:tavLst>
                                    </p:anim>
                                    <p:anim calcmode="lin" valueType="num">
                                      <p:cBhvr>
                                        <p:cTn id="40" dur="10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7" presetClass="entr" presetSubtype="0"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2" name="组合 3"/>
          <p:cNvGrpSpPr/>
          <p:nvPr/>
        </p:nvGrpSpPr>
        <p:grpSpPr>
          <a:xfrm>
            <a:off x="1608136" y="1163638"/>
            <a:ext cx="884233" cy="887416"/>
            <a:chOff x="1608136" y="1163638"/>
            <a:chExt cx="884233" cy="887416"/>
          </a:xfrm>
        </p:grpSpPr>
        <p:grpSp>
          <p:nvGrpSpPr>
            <p:cNvPr id="3" name="组合 71"/>
            <p:cNvGrpSpPr/>
            <p:nvPr/>
          </p:nvGrpSpPr>
          <p:grpSpPr>
            <a:xfrm>
              <a:off x="1608136" y="1163638"/>
              <a:ext cx="884233" cy="887416"/>
              <a:chOff x="1608136" y="1163638"/>
              <a:chExt cx="884233" cy="887416"/>
            </a:xfrm>
          </p:grpSpPr>
          <p:grpSp>
            <p:nvGrpSpPr>
              <p:cNvPr id="4" name="组合 72"/>
              <p:cNvGrpSpPr/>
              <p:nvPr/>
            </p:nvGrpSpPr>
            <p:grpSpPr>
              <a:xfrm>
                <a:off x="1608136" y="1163638"/>
                <a:ext cx="884233" cy="887416"/>
                <a:chOff x="1608136" y="1163638"/>
                <a:chExt cx="884233" cy="887416"/>
              </a:xfrm>
            </p:grpSpPr>
            <p:grpSp>
              <p:nvGrpSpPr>
                <p:cNvPr id="5" name="组合 84"/>
                <p:cNvGrpSpPr/>
                <p:nvPr/>
              </p:nvGrpSpPr>
              <p:grpSpPr>
                <a:xfrm>
                  <a:off x="1608136" y="1163638"/>
                  <a:ext cx="884233" cy="887416"/>
                  <a:chOff x="1608136" y="1163638"/>
                  <a:chExt cx="884233" cy="887416"/>
                </a:xfrm>
              </p:grpSpPr>
              <p:pic>
                <p:nvPicPr>
                  <p:cNvPr id="6"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7"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8"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9" name="Group 20"/>
              <p:cNvGrpSpPr/>
              <p:nvPr/>
            </p:nvGrpSpPr>
            <p:grpSpPr>
              <a:xfrm>
                <a:off x="1668020" y="1861340"/>
                <a:ext cx="763626" cy="151994"/>
                <a:chOff x="1668020" y="1861340"/>
                <a:chExt cx="763626" cy="151994"/>
              </a:xfrm>
            </p:grpSpPr>
            <p:grpSp>
              <p:nvGrpSpPr>
                <p:cNvPr id="10" name="Group 21"/>
                <p:cNvGrpSpPr/>
                <p:nvPr/>
              </p:nvGrpSpPr>
              <p:grpSpPr>
                <a:xfrm>
                  <a:off x="1804038" y="1861340"/>
                  <a:ext cx="627608" cy="151618"/>
                  <a:chOff x="1804038" y="1861340"/>
                  <a:chExt cx="627608" cy="151618"/>
                </a:xfrm>
              </p:grpSpPr>
              <p:sp>
                <p:nvSpPr>
                  <p:cNvPr id="11"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2"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5" name="Group 26"/>
                <p:cNvGrpSpPr/>
                <p:nvPr/>
              </p:nvGrpSpPr>
              <p:grpSpPr>
                <a:xfrm>
                  <a:off x="1668020" y="1870984"/>
                  <a:ext cx="629611" cy="142350"/>
                  <a:chOff x="1668020" y="1870984"/>
                  <a:chExt cx="629611" cy="142350"/>
                </a:xfrm>
              </p:grpSpPr>
              <p:sp>
                <p:nvSpPr>
                  <p:cNvPr id="16"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0" name="矩形 5"/>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1" name="TextBox 22"/>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2" name="TextBox 23"/>
          <p:cNvSpPr txBox="1"/>
          <p:nvPr/>
        </p:nvSpPr>
        <p:spPr>
          <a:xfrm>
            <a:off x="3300417" y="2144716"/>
            <a:ext cx="4849813" cy="60960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关于廉洁政治和“三清”问题</a:t>
            </a:r>
            <a:endParaRPr lang="en-US" sz="2800" b="1" i="0" u="none" strike="noStrike" kern="1200" cap="none" spc="0" baseline="0">
              <a:solidFill>
                <a:srgbClr val="C00000"/>
              </a:solidFill>
              <a:uFillTx/>
              <a:latin typeface="微软雅黑" pitchFamily="34"/>
              <a:ea typeface="微软雅黑" pitchFamily="34"/>
            </a:endParaRPr>
          </a:p>
        </p:txBody>
      </p:sp>
      <p:grpSp>
        <p:nvGrpSpPr>
          <p:cNvPr id="23" name="组合 3"/>
          <p:cNvGrpSpPr/>
          <p:nvPr/>
        </p:nvGrpSpPr>
        <p:grpSpPr>
          <a:xfrm>
            <a:off x="1671642" y="2144715"/>
            <a:ext cx="1527175" cy="590547"/>
            <a:chOff x="1671642" y="2144715"/>
            <a:chExt cx="1527175" cy="590547"/>
          </a:xfrm>
        </p:grpSpPr>
        <p:sp>
          <p:nvSpPr>
            <p:cNvPr id="24" name="对角圆角矩形 25"/>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5" name="五角星 26"/>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TextBox 27"/>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第一</a:t>
              </a:r>
              <a:endParaRPr lang="en-US" sz="1600" b="1" i="0" u="none" strike="noStrike" kern="0" cap="all" spc="0" baseline="0">
                <a:solidFill>
                  <a:srgbClr val="FFFF00"/>
                </a:solidFill>
                <a:uFillTx/>
                <a:latin typeface="微软雅黑" pitchFamily="34"/>
                <a:ea typeface="微软雅黑" pitchFamily="34"/>
              </a:endParaRPr>
            </a:p>
          </p:txBody>
        </p:sp>
      </p:grpSp>
      <p:sp>
        <p:nvSpPr>
          <p:cNvPr id="27" name="TextBox 28"/>
          <p:cNvSpPr txBox="1"/>
          <p:nvPr/>
        </p:nvSpPr>
        <p:spPr>
          <a:xfrm>
            <a:off x="2973409" y="4214798"/>
            <a:ext cx="4375852" cy="4247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把腐败遏制到可能的最低限度</a:t>
            </a:r>
            <a:endParaRPr lang="en-US" sz="2400" b="1" i="0" u="none" strike="noStrike" kern="0" cap="all" spc="0" baseline="0">
              <a:solidFill>
                <a:srgbClr val="000000"/>
              </a:solidFill>
              <a:uFillTx/>
              <a:latin typeface="微软雅黑" pitchFamily="34"/>
              <a:ea typeface="微软雅黑" pitchFamily="34"/>
            </a:endParaRPr>
          </a:p>
        </p:txBody>
      </p:sp>
      <p:sp>
        <p:nvSpPr>
          <p:cNvPr id="28" name="圆角矩形 29"/>
          <p:cNvSpPr/>
          <p:nvPr/>
        </p:nvSpPr>
        <p:spPr>
          <a:xfrm>
            <a:off x="1343253" y="4182072"/>
            <a:ext cx="1475475" cy="442642"/>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00"/>
                </a:solidFill>
                <a:uFillTx/>
                <a:latin typeface="微软雅黑" pitchFamily="34"/>
                <a:ea typeface="微软雅黑" pitchFamily="34"/>
              </a:rPr>
              <a:t>近期目标</a:t>
            </a:r>
          </a:p>
        </p:txBody>
      </p:sp>
      <p:sp>
        <p:nvSpPr>
          <p:cNvPr id="29" name="圆角矩形 30"/>
          <p:cNvSpPr/>
          <p:nvPr/>
        </p:nvSpPr>
        <p:spPr>
          <a:xfrm>
            <a:off x="1343253" y="4959760"/>
            <a:ext cx="1475475" cy="4024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1200" cap="none" spc="0" baseline="0">
                <a:solidFill>
                  <a:srgbClr val="FFFF00"/>
                </a:solidFill>
                <a:uFillTx/>
                <a:latin typeface="微软雅黑" pitchFamily="34"/>
                <a:ea typeface="微软雅黑" pitchFamily="34"/>
              </a:rPr>
              <a:t>战略目标</a:t>
            </a:r>
          </a:p>
        </p:txBody>
      </p:sp>
      <p:sp>
        <p:nvSpPr>
          <p:cNvPr id="30" name="TextBox 32"/>
          <p:cNvSpPr txBox="1"/>
          <p:nvPr/>
        </p:nvSpPr>
        <p:spPr>
          <a:xfrm>
            <a:off x="2973409" y="4972671"/>
            <a:ext cx="2271552" cy="4247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建设廉洁政治</a:t>
            </a:r>
            <a:endParaRPr lang="en-US" sz="2400" b="1" i="0" u="none" strike="noStrike" kern="0" cap="all" spc="0" baseline="0">
              <a:solidFill>
                <a:srgbClr val="000000"/>
              </a:solidFill>
              <a:uFillTx/>
              <a:latin typeface="微软雅黑" pitchFamily="34"/>
              <a:ea typeface="微软雅黑" pitchFamily="34"/>
            </a:endParaRPr>
          </a:p>
        </p:txBody>
      </p:sp>
      <p:sp>
        <p:nvSpPr>
          <p:cNvPr id="31" name="圆角矩形 37"/>
          <p:cNvSpPr/>
          <p:nvPr/>
        </p:nvSpPr>
        <p:spPr>
          <a:xfrm>
            <a:off x="1068384" y="3786192"/>
            <a:ext cx="6489697" cy="226853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2" name="圆角矩形 38"/>
          <p:cNvSpPr/>
          <p:nvPr/>
        </p:nvSpPr>
        <p:spPr>
          <a:xfrm>
            <a:off x="3361279" y="3393000"/>
            <a:ext cx="1623023" cy="64807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3200" b="1" i="0" u="none" strike="noStrike" kern="1200" cap="none" spc="0" baseline="0">
                <a:solidFill>
                  <a:srgbClr val="FFFF00"/>
                </a:solidFill>
                <a:uFillTx/>
                <a:latin typeface="微软雅黑" pitchFamily="34"/>
                <a:ea typeface="微软雅黑" pitchFamily="34"/>
              </a:rPr>
              <a:t>目标</a:t>
            </a:r>
          </a:p>
        </p:txBody>
      </p:sp>
      <p:sp>
        <p:nvSpPr>
          <p:cNvPr id="33" name="圆角矩形 39"/>
          <p:cNvSpPr/>
          <p:nvPr/>
        </p:nvSpPr>
        <p:spPr>
          <a:xfrm>
            <a:off x="1597027" y="5778495"/>
            <a:ext cx="5472117" cy="52387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34" name="TextBox 40"/>
          <p:cNvSpPr txBox="1"/>
          <p:nvPr/>
        </p:nvSpPr>
        <p:spPr>
          <a:xfrm>
            <a:off x="1644566" y="5838032"/>
            <a:ext cx="5424979" cy="424729"/>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000000"/>
                </a:solidFill>
                <a:uFillTx/>
                <a:latin typeface="微软雅黑" pitchFamily="34"/>
                <a:ea typeface="微软雅黑" pitchFamily="34"/>
              </a:rPr>
              <a:t>做到干部清正、政府清廉、政治清明</a:t>
            </a:r>
            <a:endParaRPr lang="en-US" sz="2400" b="1" i="0" u="none" strike="noStrike" kern="0" cap="all" spc="0" baseline="0">
              <a:solidFill>
                <a:srgbClr val="000000"/>
              </a:solidFill>
              <a:uFillTx/>
              <a:latin typeface="微软雅黑" pitchFamily="34"/>
              <a:ea typeface="微软雅黑" pitchFamily="34"/>
            </a:endParaRPr>
          </a:p>
        </p:txBody>
      </p:sp>
      <p:pic>
        <p:nvPicPr>
          <p:cNvPr id="35" name="Picture 4" descr="20070724171618144"/>
          <p:cNvPicPr>
            <a:picLocks noChangeAspect="1"/>
          </p:cNvPicPr>
          <p:nvPr/>
        </p:nvPicPr>
        <p:blipFill>
          <a:blip r:embed="rId6" cstate="print"/>
          <a:srcRect/>
          <a:stretch>
            <a:fillRect/>
          </a:stretch>
        </p:blipFill>
        <p:spPr>
          <a:xfrm>
            <a:off x="8293095" y="2168527"/>
            <a:ext cx="3133721" cy="4271967"/>
          </a:xfrm>
          <a:prstGeom prst="rect">
            <a:avLst/>
          </a:prstGeom>
          <a:noFill/>
          <a:ln w="50804">
            <a:solidFill>
              <a:srgbClr val="FFC000"/>
            </a:solidFill>
            <a:prstDash val="solid"/>
            <a:rou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1+#ppt_w/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00" fill="hold"/>
                                        <p:tgtEl>
                                          <p:spTgt spid="23"/>
                                        </p:tgtEl>
                                        <p:attrNameLst>
                                          <p:attrName>ppt_w</p:attrName>
                                        </p:attrNameLst>
                                      </p:cBhvr>
                                      <p:tavLst>
                                        <p:tav tm="0">
                                          <p:val>
                                            <p:strVal val="0"/>
                                          </p:val>
                                        </p:tav>
                                        <p:tav tm="100000">
                                          <p:val>
                                            <p:strVal val="#ppt_w"/>
                                          </p:val>
                                        </p:tav>
                                      </p:tavLst>
                                    </p:anim>
                                    <p:anim calcmode="lin" valueType="num">
                                      <p:cBhvr>
                                        <p:cTn id="18" dur="200" fill="hold"/>
                                        <p:tgtEl>
                                          <p:spTgt spid="23"/>
                                        </p:tgtEl>
                                        <p:attrNameLst>
                                          <p:attrName>ppt_h</p:attrName>
                                        </p:attrNameLst>
                                      </p:cBhvr>
                                      <p:tavLst>
                                        <p:tav tm="0">
                                          <p:val>
                                            <p:strVal val="0"/>
                                          </p:val>
                                        </p:tav>
                                        <p:tav tm="100000">
                                          <p:val>
                                            <p:strVal val="#ppt_h"/>
                                          </p:val>
                                        </p:tav>
                                      </p:tavLst>
                                    </p:anim>
                                    <p:animEffect transition="in" filter="fade">
                                      <p:cBhvr>
                                        <p:cTn id="19" dur="200"/>
                                        <p:tgtEl>
                                          <p:spTgt spid="23"/>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750" fill="hold"/>
                                        <p:tgtEl>
                                          <p:spTgt spid="22"/>
                                        </p:tgtEl>
                                        <p:attrNameLst>
                                          <p:attrName>ppt_x</p:attrName>
                                        </p:attrNameLst>
                                      </p:cBhvr>
                                      <p:tavLst>
                                        <p:tav tm="0">
                                          <p:val>
                                            <p:strVal val="1+#ppt_w/2"/>
                                          </p:val>
                                        </p:tav>
                                        <p:tav tm="100000">
                                          <p:val>
                                            <p:strVal val="#ppt_x"/>
                                          </p:val>
                                        </p:tav>
                                      </p:tavLst>
                                    </p:anim>
                                    <p:anim calcmode="lin" valueType="num">
                                      <p:cBhvr>
                                        <p:cTn id="24" dur="750" fill="hold"/>
                                        <p:tgtEl>
                                          <p:spTgt spid="22"/>
                                        </p:tgtEl>
                                        <p:attrNameLst>
                                          <p:attrName>ppt_y</p:attrName>
                                        </p:attrNameLst>
                                      </p:cBhvr>
                                      <p:tavLst>
                                        <p:tav tm="0">
                                          <p:val>
                                            <p:strVal val="#ppt_y"/>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2800"/>
                            </p:stCondLst>
                            <p:childTnLst>
                              <p:par>
                                <p:cTn id="31" presetID="42"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38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42"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48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300"/>
                            </p:stCondLst>
                            <p:childTnLst>
                              <p:par>
                                <p:cTn id="50" presetID="22" presetClass="entr" presetSubtype="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5800"/>
                            </p:stCondLst>
                            <p:childTnLst>
                              <p:par>
                                <p:cTn id="54" presetID="53" presetClass="entr" presetSubtype="16"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strVal val="0"/>
                                          </p:val>
                                        </p:tav>
                                        <p:tav tm="100000">
                                          <p:val>
                                            <p:strVal val="#ppt_w"/>
                                          </p:val>
                                        </p:tav>
                                      </p:tavLst>
                                    </p:anim>
                                    <p:anim calcmode="lin" valueType="num">
                                      <p:cBhvr>
                                        <p:cTn id="57" dur="500" fill="hold"/>
                                        <p:tgtEl>
                                          <p:spTgt spid="33"/>
                                        </p:tgtEl>
                                        <p:attrNameLst>
                                          <p:attrName>ppt_h</p:attrName>
                                        </p:attrNameLst>
                                      </p:cBhvr>
                                      <p:tavLst>
                                        <p:tav tm="0">
                                          <p:val>
                                            <p:strVal val="0"/>
                                          </p:val>
                                        </p:tav>
                                        <p:tav tm="100000">
                                          <p:val>
                                            <p:strVal val="#ppt_h"/>
                                          </p:val>
                                        </p:tav>
                                      </p:tavLst>
                                    </p:anim>
                                    <p:animEffect transition="in" filter="fade">
                                      <p:cBhvr>
                                        <p:cTn id="58" dur="500"/>
                                        <p:tgtEl>
                                          <p:spTgt spid="33"/>
                                        </p:tgtEl>
                                      </p:cBhvr>
                                    </p:animEffect>
                                  </p:childTnLst>
                                </p:cTn>
                              </p:par>
                              <p:par>
                                <p:cTn id="59" presetID="53" presetClass="entr" presetSubtype="16"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0"/>
                                          </p:val>
                                        </p:tav>
                                        <p:tav tm="100000">
                                          <p:val>
                                            <p:strVal val="#ppt_w"/>
                                          </p:val>
                                        </p:tav>
                                      </p:tavLst>
                                    </p:anim>
                                    <p:anim calcmode="lin" valueType="num">
                                      <p:cBhvr>
                                        <p:cTn id="62" dur="500" fill="hold"/>
                                        <p:tgtEl>
                                          <p:spTgt spid="34"/>
                                        </p:tgtEl>
                                        <p:attrNameLst>
                                          <p:attrName>ppt_h</p:attrName>
                                        </p:attrNameLst>
                                      </p:cBhvr>
                                      <p:tavLst>
                                        <p:tav tm="0">
                                          <p:val>
                                            <p:strVal val="0"/>
                                          </p:val>
                                        </p:tav>
                                        <p:tav tm="100000">
                                          <p:val>
                                            <p:strVal val="#ppt_h"/>
                                          </p:val>
                                        </p:tav>
                                      </p:tavLst>
                                    </p:anim>
                                    <p:animEffect transition="in" filter="fade">
                                      <p:cBhvr>
                                        <p:cTn id="63" dur="500"/>
                                        <p:tgtEl>
                                          <p:spTgt spid="34"/>
                                        </p:tgtEl>
                                      </p:cBhvr>
                                    </p:animEffect>
                                  </p:childTnLst>
                                </p:cTn>
                              </p:par>
                            </p:childTnLst>
                          </p:cTn>
                        </p:par>
                        <p:par>
                          <p:cTn id="64" fill="hold">
                            <p:stCondLst>
                              <p:cond delay="6300"/>
                            </p:stCondLst>
                            <p:childTnLst>
                              <p:par>
                                <p:cTn id="65" presetID="22" presetClass="entr" presetSubtype="4"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矩形 3"/>
          <p:cNvSpPr/>
          <p:nvPr/>
        </p:nvSpPr>
        <p:spPr>
          <a:xfrm>
            <a:off x="3810003" y="1322386"/>
            <a:ext cx="4392613" cy="561971"/>
          </a:xfrm>
          <a:prstGeom prst="rect">
            <a:avLst/>
          </a:prstGeom>
          <a:solidFill>
            <a:srgbClr val="C00000"/>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Calibri"/>
              <a:ea typeface="宋体"/>
            </a:endParaRPr>
          </a:p>
        </p:txBody>
      </p:sp>
      <p:sp>
        <p:nvSpPr>
          <p:cNvPr id="3" name="矩形 4"/>
          <p:cNvSpPr/>
          <p:nvPr/>
        </p:nvSpPr>
        <p:spPr>
          <a:xfrm>
            <a:off x="3973516" y="1341433"/>
            <a:ext cx="4133846" cy="522286"/>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FFFF00"/>
                </a:solidFill>
                <a:uFillTx/>
                <a:latin typeface="微软雅黑" pitchFamily="34"/>
                <a:ea typeface="微软雅黑" pitchFamily="34"/>
              </a:rPr>
              <a:t>建设廉洁政治的基本要求</a:t>
            </a:r>
            <a:endParaRPr lang="en-US" sz="2800" b="1" i="0" u="none" strike="noStrike" kern="1200" cap="none" spc="0" baseline="0">
              <a:solidFill>
                <a:srgbClr val="FFFF00"/>
              </a:solidFill>
              <a:uFillTx/>
              <a:latin typeface="微软雅黑" pitchFamily="34"/>
              <a:ea typeface="微软雅黑" pitchFamily="34"/>
            </a:endParaRPr>
          </a:p>
        </p:txBody>
      </p:sp>
      <p:grpSp>
        <p:nvGrpSpPr>
          <p:cNvPr id="4" name="组合 5"/>
          <p:cNvGrpSpPr/>
          <p:nvPr/>
        </p:nvGrpSpPr>
        <p:grpSpPr>
          <a:xfrm>
            <a:off x="4729167" y="1989140"/>
            <a:ext cx="2614607" cy="1295403"/>
            <a:chOff x="4729167" y="1989140"/>
            <a:chExt cx="2614607" cy="1295403"/>
          </a:xfrm>
        </p:grpSpPr>
        <p:sp>
          <p:nvSpPr>
            <p:cNvPr id="5" name="Rectangle 3"/>
            <p:cNvSpPr txBox="1"/>
            <p:nvPr/>
          </p:nvSpPr>
          <p:spPr>
            <a:xfrm>
              <a:off x="4729167" y="2050697"/>
              <a:ext cx="2418514" cy="1233836"/>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100000"/>
                </a:lnSpc>
                <a:spcBef>
                  <a:spcPts val="600"/>
                </a:spcBef>
                <a:spcAft>
                  <a:spcPts val="0"/>
                </a:spcAft>
                <a:buSzPct val="100000"/>
                <a:buFont typeface="Wingdings" pitchFamily="2"/>
                <a:buChar char="u"/>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要把长远目标与阶段性任务相结合。</a:t>
              </a:r>
            </a:p>
          </p:txBody>
        </p:sp>
        <p:sp>
          <p:nvSpPr>
            <p:cNvPr id="6" name="剪去单角的矩形 7"/>
            <p:cNvSpPr/>
            <p:nvPr/>
          </p:nvSpPr>
          <p:spPr>
            <a:xfrm>
              <a:off x="4729167" y="1989140"/>
              <a:ext cx="2614607" cy="1295403"/>
            </a:xfrm>
            <a:custGeom>
              <a:avLst>
                <a:gd name="f5" fmla="val 16667"/>
              </a:avLst>
              <a:gdLst>
                <a:gd name="f1" fmla="val w"/>
                <a:gd name="f2" fmla="val h"/>
                <a:gd name="f3" fmla="val ss"/>
                <a:gd name="f4" fmla="val 0"/>
                <a:gd name="f5" fmla="val 16667"/>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grpSp>
        <p:nvGrpSpPr>
          <p:cNvPr id="7" name="组合 8"/>
          <p:cNvGrpSpPr/>
          <p:nvPr/>
        </p:nvGrpSpPr>
        <p:grpSpPr>
          <a:xfrm>
            <a:off x="4729167" y="3536954"/>
            <a:ext cx="2620952" cy="1296984"/>
            <a:chOff x="4729167" y="3536954"/>
            <a:chExt cx="2620952" cy="1296984"/>
          </a:xfrm>
        </p:grpSpPr>
        <p:sp>
          <p:nvSpPr>
            <p:cNvPr id="8" name="Rectangle 3"/>
            <p:cNvSpPr txBox="1"/>
            <p:nvPr/>
          </p:nvSpPr>
          <p:spPr>
            <a:xfrm>
              <a:off x="4729167" y="3598584"/>
              <a:ext cx="2490615" cy="986198"/>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100000"/>
                </a:lnSpc>
                <a:spcBef>
                  <a:spcPts val="600"/>
                </a:spcBef>
                <a:spcAft>
                  <a:spcPts val="0"/>
                </a:spcAft>
                <a:buSzPct val="100000"/>
                <a:buFont typeface="Wingdings" pitchFamily="2"/>
                <a:buChar char="u"/>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要以人民满意为根本标准。</a:t>
              </a:r>
              <a:endParaRPr lang="en-US" sz="2400" b="1" i="0" u="none" strike="noStrike" kern="1200" cap="none" spc="0" baseline="0">
                <a:solidFill>
                  <a:srgbClr val="C00000"/>
                </a:solidFill>
                <a:uFillTx/>
                <a:latin typeface="微软雅黑" pitchFamily="34"/>
                <a:ea typeface="微软雅黑" pitchFamily="34"/>
              </a:endParaRPr>
            </a:p>
          </p:txBody>
        </p:sp>
        <p:sp>
          <p:nvSpPr>
            <p:cNvPr id="9" name="剪去单角的矩形 10"/>
            <p:cNvSpPr/>
            <p:nvPr/>
          </p:nvSpPr>
          <p:spPr>
            <a:xfrm>
              <a:off x="4743449" y="3536954"/>
              <a:ext cx="2606670" cy="1296984"/>
            </a:xfrm>
            <a:custGeom>
              <a:avLst>
                <a:gd name="f5" fmla="val 16667"/>
              </a:avLst>
              <a:gdLst>
                <a:gd name="f1" fmla="val w"/>
                <a:gd name="f2" fmla="val h"/>
                <a:gd name="f3" fmla="val ss"/>
                <a:gd name="f4" fmla="val 0"/>
                <a:gd name="f5" fmla="val 16667"/>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grpSp>
        <p:nvGrpSpPr>
          <p:cNvPr id="10" name="组合 16"/>
          <p:cNvGrpSpPr/>
          <p:nvPr/>
        </p:nvGrpSpPr>
        <p:grpSpPr>
          <a:xfrm>
            <a:off x="4765679" y="5084758"/>
            <a:ext cx="2627308" cy="1516066"/>
            <a:chOff x="4765679" y="5084758"/>
            <a:chExt cx="2627308" cy="1516066"/>
          </a:xfrm>
        </p:grpSpPr>
        <p:sp>
          <p:nvSpPr>
            <p:cNvPr id="11" name="Rectangle 3"/>
            <p:cNvSpPr txBox="1"/>
            <p:nvPr/>
          </p:nvSpPr>
          <p:spPr>
            <a:xfrm>
              <a:off x="4765679" y="5156813"/>
              <a:ext cx="2496650" cy="1152784"/>
            </a:xfrm>
            <a:prstGeom prst="rect">
              <a:avLst/>
            </a:prstGeom>
            <a:noFill/>
            <a:ln>
              <a:noFill/>
            </a:ln>
          </p:spPr>
          <p:txBody>
            <a:bodyPr vert="horz" wrap="square" lIns="91440" tIns="45720" rIns="91440" bIns="45720" anchor="t" anchorCtr="0" compatLnSpc="1"/>
            <a:lstStyle/>
            <a:p>
              <a:pPr marL="342900" marR="0" lvl="0" indent="-342900" algn="l" defTabSz="914400" rtl="0" fontAlgn="auto" hangingPunct="1">
                <a:lnSpc>
                  <a:spcPct val="100000"/>
                </a:lnSpc>
                <a:spcBef>
                  <a:spcPts val="600"/>
                </a:spcBef>
                <a:spcAft>
                  <a:spcPts val="0"/>
                </a:spcAft>
                <a:buSzPct val="100000"/>
                <a:buFont typeface="Wingdings" pitchFamily="2"/>
                <a:buChar char="u"/>
                <a:tabLst/>
                <a:defRPr sz="1800" b="0" i="0" u="none" strike="noStrike" kern="0" cap="none" spc="0" baseline="0">
                  <a:solidFill>
                    <a:srgbClr val="000000"/>
                  </a:solidFill>
                  <a:uFillTx/>
                </a:defRPr>
              </a:pPr>
              <a:r>
                <a:rPr lang="zh-CN" sz="2400" b="1" i="0" u="none" strike="noStrike" kern="1200" cap="none" spc="0" baseline="0">
                  <a:solidFill>
                    <a:srgbClr val="C00000"/>
                  </a:solidFill>
                  <a:uFillTx/>
                  <a:latin typeface="微软雅黑" pitchFamily="34"/>
                  <a:ea typeface="微软雅黑" pitchFamily="34"/>
                </a:rPr>
                <a:t>要与经济社会发展进程相适应。</a:t>
              </a:r>
              <a:endParaRPr lang="en-US" sz="2400" b="1" i="0" u="none" strike="noStrike" kern="1200" cap="none" spc="0" baseline="0">
                <a:solidFill>
                  <a:srgbClr val="C00000"/>
                </a:solidFill>
                <a:uFillTx/>
                <a:latin typeface="微软雅黑" pitchFamily="34"/>
                <a:ea typeface="微软雅黑" pitchFamily="34"/>
              </a:endParaRPr>
            </a:p>
          </p:txBody>
        </p:sp>
        <p:sp>
          <p:nvSpPr>
            <p:cNvPr id="12" name="剪去单角的矩形 18"/>
            <p:cNvSpPr/>
            <p:nvPr/>
          </p:nvSpPr>
          <p:spPr>
            <a:xfrm>
              <a:off x="4779961" y="5084758"/>
              <a:ext cx="2613026" cy="1516066"/>
            </a:xfrm>
            <a:custGeom>
              <a:avLst>
                <a:gd name="f5" fmla="val 16667"/>
              </a:avLst>
              <a:gdLst>
                <a:gd name="f1" fmla="val w"/>
                <a:gd name="f2" fmla="val h"/>
                <a:gd name="f3" fmla="val ss"/>
                <a:gd name="f4" fmla="val 0"/>
                <a:gd name="f5" fmla="val 16667"/>
                <a:gd name="f6" fmla="abs f1"/>
                <a:gd name="f7" fmla="abs f2"/>
                <a:gd name="f8" fmla="abs f3"/>
                <a:gd name="f9" fmla="val f4"/>
                <a:gd name="f10" fmla="val f5"/>
                <a:gd name="f11" fmla="?: f6 f1 1"/>
                <a:gd name="f12" fmla="?: f7 f2 1"/>
                <a:gd name="f13" fmla="?: f8 f3 1"/>
                <a:gd name="f14" fmla="*/ f11 1 21600"/>
                <a:gd name="f15" fmla="*/ f12 1 21600"/>
                <a:gd name="f16" fmla="*/ 21600 f11 1"/>
                <a:gd name="f17" fmla="*/ 21600 f12 1"/>
                <a:gd name="f18" fmla="min f15 f14"/>
                <a:gd name="f19" fmla="*/ f16 1 f13"/>
                <a:gd name="f20" fmla="*/ f17 1 f13"/>
                <a:gd name="f21" fmla="val f19"/>
                <a:gd name="f22" fmla="val f20"/>
                <a:gd name="f23" fmla="*/ f9 f18 1"/>
                <a:gd name="f24" fmla="+- f22 0 f9"/>
                <a:gd name="f25" fmla="+- f21 0 f9"/>
                <a:gd name="f26" fmla="*/ f22 f18 1"/>
                <a:gd name="f27" fmla="*/ f21 f18 1"/>
                <a:gd name="f28" fmla="min f25 f24"/>
                <a:gd name="f29" fmla="*/ f28 f10 1"/>
                <a:gd name="f30" fmla="*/ f29 1 100000"/>
                <a:gd name="f31" fmla="+- f21 0 f30"/>
                <a:gd name="f32" fmla="*/ f30 1 2"/>
                <a:gd name="f33" fmla="*/ f30 f18 1"/>
                <a:gd name="f34" fmla="+- f31 f21 0"/>
                <a:gd name="f35" fmla="*/ f32 f18 1"/>
                <a:gd name="f36" fmla="*/ f31 f18 1"/>
                <a:gd name="f37" fmla="*/ f34 1 2"/>
                <a:gd name="f38" fmla="*/ f37 f18 1"/>
              </a:gdLst>
              <a:ahLst/>
              <a:cxnLst>
                <a:cxn ang="3cd4">
                  <a:pos x="hc" y="t"/>
                </a:cxn>
                <a:cxn ang="0">
                  <a:pos x="r" y="vc"/>
                </a:cxn>
                <a:cxn ang="cd4">
                  <a:pos x="hc" y="b"/>
                </a:cxn>
                <a:cxn ang="cd2">
                  <a:pos x="l" y="vc"/>
                </a:cxn>
              </a:cxnLst>
              <a:rect l="f23" t="f35" r="f38" b="f26"/>
              <a:pathLst>
                <a:path>
                  <a:moveTo>
                    <a:pt x="f23" y="f23"/>
                  </a:moveTo>
                  <a:lnTo>
                    <a:pt x="f36" y="f23"/>
                  </a:lnTo>
                  <a:lnTo>
                    <a:pt x="f27" y="f33"/>
                  </a:lnTo>
                  <a:lnTo>
                    <a:pt x="f27" y="f26"/>
                  </a:lnTo>
                  <a:lnTo>
                    <a:pt x="f23" y="f26"/>
                  </a:lnTo>
                  <a:close/>
                </a:path>
              </a:pathLst>
            </a:custGeom>
            <a:no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13" name="Rectangle 1"/>
          <p:cNvSpPr/>
          <p:nvPr/>
        </p:nvSpPr>
        <p:spPr>
          <a:xfrm>
            <a:off x="8113708" y="2097084"/>
            <a:ext cx="2124078" cy="1015998"/>
          </a:xfrm>
          <a:prstGeom prst="rect">
            <a:avLst/>
          </a:prstGeom>
          <a:noFill/>
          <a:ln w="9528">
            <a:solidFill>
              <a:srgbClr val="C00000"/>
            </a:solidFill>
            <a:custDash>
              <a:ds d="100000" sp="100000"/>
            </a:custDash>
            <a:roun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近期：低水平</a:t>
            </a:r>
          </a:p>
          <a:p>
            <a:pPr marL="0" marR="0" lvl="0" indent="0" algn="l" defTabSz="914400" rtl="0" fontAlgn="auto" hangingPunct="0">
              <a:lnSpc>
                <a:spcPct val="100000"/>
              </a:lnSpc>
              <a:spcBef>
                <a:spcPts val="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中期：可持续</a:t>
            </a:r>
          </a:p>
          <a:p>
            <a:pPr marL="0" marR="0" lvl="0" indent="0" algn="l" defTabSz="914400" rtl="0" fontAlgn="auto" hangingPunct="0">
              <a:lnSpc>
                <a:spcPct val="100000"/>
              </a:lnSpc>
              <a:spcBef>
                <a:spcPts val="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远期 ：零容忍</a:t>
            </a:r>
          </a:p>
        </p:txBody>
      </p:sp>
      <p:pic>
        <p:nvPicPr>
          <p:cNvPr id="14" name="Picture 2" descr="F:\廉政ppt资料\图片\t01100382cd572d9141.jpg"/>
          <p:cNvPicPr>
            <a:picLocks noChangeAspect="1"/>
          </p:cNvPicPr>
          <p:nvPr/>
        </p:nvPicPr>
        <p:blipFill>
          <a:blip r:embed="rId2" cstate="print"/>
          <a:srcRect/>
          <a:stretch>
            <a:fillRect/>
          </a:stretch>
        </p:blipFill>
        <p:spPr>
          <a:xfrm>
            <a:off x="984251" y="2205039"/>
            <a:ext cx="2989265" cy="4079879"/>
          </a:xfrm>
          <a:prstGeom prst="rect">
            <a:avLst/>
          </a:prstGeom>
          <a:noFill/>
          <a:ln>
            <a:noFill/>
          </a:ln>
        </p:spPr>
      </p:pic>
      <p:sp>
        <p:nvSpPr>
          <p:cNvPr id="15" name="矩形 15"/>
          <p:cNvSpPr/>
          <p:nvPr/>
        </p:nvSpPr>
        <p:spPr>
          <a:xfrm>
            <a:off x="8150220" y="3465511"/>
            <a:ext cx="3311527" cy="1446215"/>
          </a:xfrm>
          <a:prstGeom prst="rect">
            <a:avLst/>
          </a:prstGeom>
          <a:noFill/>
          <a:ln w="9528">
            <a:solidFill>
              <a:srgbClr val="C00000"/>
            </a:solidFill>
            <a:custDash>
              <a:ds d="100000" sp="100000"/>
            </a:custDash>
            <a:miter/>
          </a:ln>
        </p:spPr>
        <p:txBody>
          <a:bodyPr vert="horz" wrap="square" lIns="91440" tIns="45720" rIns="91440" bIns="45720" anchor="t" anchorCtr="0" compatLnSpc="1">
            <a:spAutoFit/>
          </a:bodyPr>
          <a:lstStyle/>
          <a:p>
            <a:pPr marL="0" marR="0" lvl="0" indent="0" algn="l" defTabSz="914400" rtl="0" fontAlgn="auto" hangingPunct="1">
              <a:lnSpc>
                <a:spcPct val="110000"/>
              </a:lnSpc>
              <a:spcBef>
                <a:spcPts val="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凡是涉及群众切身利益的决策都要充分听取群众意见；</a:t>
            </a:r>
            <a:endParaRPr lang="en-US" sz="2000" b="1" i="0" u="none" strike="noStrike" kern="1200" cap="none" spc="0" baseline="0">
              <a:solidFill>
                <a:srgbClr val="C00000"/>
              </a:solidFill>
              <a:uFillTx/>
              <a:latin typeface="微软雅黑" pitchFamily="34"/>
              <a:ea typeface="微软雅黑" pitchFamily="34"/>
            </a:endParaRPr>
          </a:p>
          <a:p>
            <a:pPr marL="0" marR="0" lvl="0" indent="0" algn="l" defTabSz="914400" rtl="0" fontAlgn="auto" hangingPunct="1">
              <a:lnSpc>
                <a:spcPct val="110000"/>
              </a:lnSpc>
              <a:spcBef>
                <a:spcPts val="0"/>
              </a:spcBef>
              <a:spcAft>
                <a:spcPts val="0"/>
              </a:spcAft>
              <a:buSzPct val="100000"/>
              <a:buFont typeface="Wingdings" pitchFamily="2"/>
              <a:buChar char="u"/>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凡是损害群众利益的做法都要坚决防止和纠正。</a:t>
            </a:r>
            <a:endParaRPr lang="en-US" sz="2000" b="1" i="0" u="none" strike="noStrike" kern="1200" cap="none" spc="0" baseline="0">
              <a:solidFill>
                <a:srgbClr val="C00000"/>
              </a:solidFill>
              <a:uFillTx/>
              <a:latin typeface="微软雅黑" pitchFamily="34"/>
              <a:ea typeface="微软雅黑" pitchFamily="34"/>
            </a:endParaRPr>
          </a:p>
        </p:txBody>
      </p:sp>
      <p:sp>
        <p:nvSpPr>
          <p:cNvPr id="16" name="矩形 16"/>
          <p:cNvSpPr/>
          <p:nvPr/>
        </p:nvSpPr>
        <p:spPr>
          <a:xfrm>
            <a:off x="8150220" y="5157792"/>
            <a:ext cx="3348039" cy="1322386"/>
          </a:xfrm>
          <a:prstGeom prst="rect">
            <a:avLst/>
          </a:prstGeom>
          <a:noFill/>
          <a:ln w="9528">
            <a:solidFill>
              <a:srgbClr val="C00000"/>
            </a:solidFill>
            <a:custDash>
              <a:ds d="100000" sp="100000"/>
            </a:custDash>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1" i="0" u="none" strike="noStrike" kern="1200" cap="none" spc="0" baseline="0">
                <a:solidFill>
                  <a:srgbClr val="C00000"/>
                </a:solidFill>
                <a:uFillTx/>
                <a:latin typeface="微软雅黑" pitchFamily="34"/>
                <a:ea typeface="微软雅黑" pitchFamily="34"/>
              </a:rPr>
              <a:t>反腐倡廉上升到国家战略的高度。具体表现为惩防体系规划每</a:t>
            </a:r>
            <a:r>
              <a:rPr lang="en-US" sz="2000" b="1" i="0" u="none" strike="noStrike" kern="1200" cap="none" spc="0" baseline="0">
                <a:solidFill>
                  <a:srgbClr val="C00000"/>
                </a:solidFill>
                <a:uFillTx/>
                <a:latin typeface="微软雅黑" pitchFamily="34"/>
                <a:ea typeface="微软雅黑" pitchFamily="34"/>
              </a:rPr>
              <a:t>5</a:t>
            </a:r>
            <a:r>
              <a:rPr lang="zh-CN" sz="2000" b="1" i="0" u="none" strike="noStrike" kern="1200" cap="none" spc="0" baseline="0">
                <a:solidFill>
                  <a:srgbClr val="C00000"/>
                </a:solidFill>
                <a:uFillTx/>
                <a:latin typeface="微软雅黑" pitchFamily="34"/>
                <a:ea typeface="微软雅黑" pitchFamily="34"/>
              </a:rPr>
              <a:t>年编制一次，一个周期、目标、任务清晰可见。</a:t>
            </a:r>
            <a:endParaRPr lang="en-US" sz="2000" b="1" i="0" u="none" strike="noStrike" kern="1200" cap="none" spc="0" baseline="0">
              <a:solidFill>
                <a:srgbClr val="C00000"/>
              </a:solidFill>
              <a:uFillTx/>
              <a:latin typeface="微软雅黑" pitchFamily="34"/>
              <a:ea typeface="微软雅黑" pitchFamily="34"/>
            </a:endParaRPr>
          </a:p>
        </p:txBody>
      </p:sp>
      <p:sp>
        <p:nvSpPr>
          <p:cNvPr id="17" name="燕尾形箭头 17"/>
          <p:cNvSpPr/>
          <p:nvPr/>
        </p:nvSpPr>
        <p:spPr>
          <a:xfrm>
            <a:off x="7502523" y="2528892"/>
            <a:ext cx="503240" cy="287341"/>
          </a:xfrm>
          <a:custGeom>
            <a:avLst>
              <a:gd name="f9" fmla="val 50000"/>
              <a:gd name="f10" fmla="val 50000"/>
            </a:avLst>
            <a:gdLst>
              <a:gd name="f2" fmla="val 10800000"/>
              <a:gd name="f3" fmla="val 5400000"/>
              <a:gd name="f4" fmla="val 180"/>
              <a:gd name="f5" fmla="val w"/>
              <a:gd name="f6" fmla="val h"/>
              <a:gd name="f7" fmla="val ss"/>
              <a:gd name="f8" fmla="val 0"/>
              <a:gd name="f9" fmla="val 50000"/>
              <a:gd name="f10" fmla="val 50000"/>
              <a:gd name="f11" fmla="+- 0 0 -360"/>
              <a:gd name="f12" fmla="+- 0 0 -270"/>
              <a:gd name="f13" fmla="+- 0 0 -180"/>
              <a:gd name="f14" fmla="abs f5"/>
              <a:gd name="f15" fmla="abs f6"/>
              <a:gd name="f16" fmla="abs f7"/>
              <a:gd name="f17" fmla="val f8"/>
              <a:gd name="f18" fmla="val f9"/>
              <a:gd name="f19" fmla="val f10"/>
              <a:gd name="f20" fmla="*/ f11 f2 1"/>
              <a:gd name="f21" fmla="*/ f12 f2 1"/>
              <a:gd name="f22" fmla="*/ f13 f2 1"/>
              <a:gd name="f23" fmla="?: f14 f5 1"/>
              <a:gd name="f24" fmla="?: f15 f6 1"/>
              <a:gd name="f25" fmla="?: f16 f7 1"/>
              <a:gd name="f26" fmla="*/ f20 1 f4"/>
              <a:gd name="f27" fmla="*/ f21 1 f4"/>
              <a:gd name="f28" fmla="*/ f22 1 f4"/>
              <a:gd name="f29" fmla="*/ f23 1 21600"/>
              <a:gd name="f30" fmla="*/ f24 1 21600"/>
              <a:gd name="f31" fmla="*/ 21600 f23 1"/>
              <a:gd name="f32" fmla="*/ 21600 f24 1"/>
              <a:gd name="f33" fmla="+- f26 0 f3"/>
              <a:gd name="f34" fmla="+- f27 0 f3"/>
              <a:gd name="f35" fmla="+- f28 0 f3"/>
              <a:gd name="f36" fmla="min f30 f29"/>
              <a:gd name="f37" fmla="*/ f31 1 f25"/>
              <a:gd name="f38" fmla="*/ f32 1 f25"/>
              <a:gd name="f39" fmla="val f37"/>
              <a:gd name="f40" fmla="val f38"/>
              <a:gd name="f41" fmla="*/ f17 f36 1"/>
              <a:gd name="f42" fmla="+- f40 0 f17"/>
              <a:gd name="f43" fmla="+- f39 0 f17"/>
              <a:gd name="f44" fmla="*/ f39 f36 1"/>
              <a:gd name="f45" fmla="*/ f40 f36 1"/>
              <a:gd name="f46" fmla="*/ f42 1 2"/>
              <a:gd name="f47" fmla="min f43 f42"/>
              <a:gd name="f48" fmla="*/ f42 f18 1"/>
              <a:gd name="f49" fmla="+- f17 f46 0"/>
              <a:gd name="f50" fmla="*/ f47 f19 1"/>
              <a:gd name="f51" fmla="*/ f48 1 200000"/>
              <a:gd name="f52" fmla="*/ f50 1 100000"/>
              <a:gd name="f53" fmla="+- f49 0 f51"/>
              <a:gd name="f54" fmla="+- f49 f51 0"/>
              <a:gd name="f55" fmla="*/ f49 f36 1"/>
              <a:gd name="f56" fmla="+- f39 0 f52"/>
              <a:gd name="f57" fmla="*/ f51 f52 1"/>
              <a:gd name="f58" fmla="*/ f53 f36 1"/>
              <a:gd name="f59" fmla="*/ f54 f36 1"/>
              <a:gd name="f60" fmla="*/ f57 1 f46"/>
              <a:gd name="f61" fmla="*/ f56 f36 1"/>
              <a:gd name="f62" fmla="+- f39 0 f60"/>
              <a:gd name="f63" fmla="*/ f60 f36 1"/>
              <a:gd name="f64" fmla="*/ f62 f36 1"/>
            </a:gdLst>
            <a:ahLst/>
            <a:cxnLst>
              <a:cxn ang="3cd4">
                <a:pos x="hc" y="t"/>
              </a:cxn>
              <a:cxn ang="0">
                <a:pos x="r" y="vc"/>
              </a:cxn>
              <a:cxn ang="cd4">
                <a:pos x="hc" y="b"/>
              </a:cxn>
              <a:cxn ang="cd2">
                <a:pos x="l" y="vc"/>
              </a:cxn>
              <a:cxn ang="f33">
                <a:pos x="f61" y="f41"/>
              </a:cxn>
              <a:cxn ang="f34">
                <a:pos x="f63" y="f55"/>
              </a:cxn>
              <a:cxn ang="f35">
                <a:pos x="f61" y="f45"/>
              </a:cxn>
            </a:cxnLst>
            <a:rect l="f63" t="f58" r="f64" b="f59"/>
            <a:pathLst>
              <a:path>
                <a:moveTo>
                  <a:pt x="f41" y="f58"/>
                </a:moveTo>
                <a:lnTo>
                  <a:pt x="f61" y="f58"/>
                </a:lnTo>
                <a:lnTo>
                  <a:pt x="f61" y="f41"/>
                </a:lnTo>
                <a:lnTo>
                  <a:pt x="f44" y="f55"/>
                </a:lnTo>
                <a:lnTo>
                  <a:pt x="f61" y="f45"/>
                </a:lnTo>
                <a:lnTo>
                  <a:pt x="f61" y="f59"/>
                </a:lnTo>
                <a:lnTo>
                  <a:pt x="f41" y="f59"/>
                </a:lnTo>
                <a:lnTo>
                  <a:pt x="f63" y="f55"/>
                </a:lnTo>
                <a:close/>
              </a:path>
            </a:pathLst>
          </a:custGeom>
          <a:solidFill>
            <a:srgbClr val="C000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8" name="燕尾形箭头 19"/>
          <p:cNvSpPr/>
          <p:nvPr/>
        </p:nvSpPr>
        <p:spPr>
          <a:xfrm>
            <a:off x="7537454" y="4041776"/>
            <a:ext cx="504821" cy="287341"/>
          </a:xfrm>
          <a:custGeom>
            <a:avLst>
              <a:gd name="f9" fmla="val 50000"/>
              <a:gd name="f10" fmla="val 50000"/>
            </a:avLst>
            <a:gdLst>
              <a:gd name="f2" fmla="val 10800000"/>
              <a:gd name="f3" fmla="val 5400000"/>
              <a:gd name="f4" fmla="val 180"/>
              <a:gd name="f5" fmla="val w"/>
              <a:gd name="f6" fmla="val h"/>
              <a:gd name="f7" fmla="val ss"/>
              <a:gd name="f8" fmla="val 0"/>
              <a:gd name="f9" fmla="val 50000"/>
              <a:gd name="f10" fmla="val 50000"/>
              <a:gd name="f11" fmla="+- 0 0 -360"/>
              <a:gd name="f12" fmla="+- 0 0 -270"/>
              <a:gd name="f13" fmla="+- 0 0 -180"/>
              <a:gd name="f14" fmla="abs f5"/>
              <a:gd name="f15" fmla="abs f6"/>
              <a:gd name="f16" fmla="abs f7"/>
              <a:gd name="f17" fmla="val f8"/>
              <a:gd name="f18" fmla="val f9"/>
              <a:gd name="f19" fmla="val f10"/>
              <a:gd name="f20" fmla="*/ f11 f2 1"/>
              <a:gd name="f21" fmla="*/ f12 f2 1"/>
              <a:gd name="f22" fmla="*/ f13 f2 1"/>
              <a:gd name="f23" fmla="?: f14 f5 1"/>
              <a:gd name="f24" fmla="?: f15 f6 1"/>
              <a:gd name="f25" fmla="?: f16 f7 1"/>
              <a:gd name="f26" fmla="*/ f20 1 f4"/>
              <a:gd name="f27" fmla="*/ f21 1 f4"/>
              <a:gd name="f28" fmla="*/ f22 1 f4"/>
              <a:gd name="f29" fmla="*/ f23 1 21600"/>
              <a:gd name="f30" fmla="*/ f24 1 21600"/>
              <a:gd name="f31" fmla="*/ 21600 f23 1"/>
              <a:gd name="f32" fmla="*/ 21600 f24 1"/>
              <a:gd name="f33" fmla="+- f26 0 f3"/>
              <a:gd name="f34" fmla="+- f27 0 f3"/>
              <a:gd name="f35" fmla="+- f28 0 f3"/>
              <a:gd name="f36" fmla="min f30 f29"/>
              <a:gd name="f37" fmla="*/ f31 1 f25"/>
              <a:gd name="f38" fmla="*/ f32 1 f25"/>
              <a:gd name="f39" fmla="val f37"/>
              <a:gd name="f40" fmla="val f38"/>
              <a:gd name="f41" fmla="*/ f17 f36 1"/>
              <a:gd name="f42" fmla="+- f40 0 f17"/>
              <a:gd name="f43" fmla="+- f39 0 f17"/>
              <a:gd name="f44" fmla="*/ f39 f36 1"/>
              <a:gd name="f45" fmla="*/ f40 f36 1"/>
              <a:gd name="f46" fmla="*/ f42 1 2"/>
              <a:gd name="f47" fmla="min f43 f42"/>
              <a:gd name="f48" fmla="*/ f42 f18 1"/>
              <a:gd name="f49" fmla="+- f17 f46 0"/>
              <a:gd name="f50" fmla="*/ f47 f19 1"/>
              <a:gd name="f51" fmla="*/ f48 1 200000"/>
              <a:gd name="f52" fmla="*/ f50 1 100000"/>
              <a:gd name="f53" fmla="+- f49 0 f51"/>
              <a:gd name="f54" fmla="+- f49 f51 0"/>
              <a:gd name="f55" fmla="*/ f49 f36 1"/>
              <a:gd name="f56" fmla="+- f39 0 f52"/>
              <a:gd name="f57" fmla="*/ f51 f52 1"/>
              <a:gd name="f58" fmla="*/ f53 f36 1"/>
              <a:gd name="f59" fmla="*/ f54 f36 1"/>
              <a:gd name="f60" fmla="*/ f57 1 f46"/>
              <a:gd name="f61" fmla="*/ f56 f36 1"/>
              <a:gd name="f62" fmla="+- f39 0 f60"/>
              <a:gd name="f63" fmla="*/ f60 f36 1"/>
              <a:gd name="f64" fmla="*/ f62 f36 1"/>
            </a:gdLst>
            <a:ahLst/>
            <a:cxnLst>
              <a:cxn ang="3cd4">
                <a:pos x="hc" y="t"/>
              </a:cxn>
              <a:cxn ang="0">
                <a:pos x="r" y="vc"/>
              </a:cxn>
              <a:cxn ang="cd4">
                <a:pos x="hc" y="b"/>
              </a:cxn>
              <a:cxn ang="cd2">
                <a:pos x="l" y="vc"/>
              </a:cxn>
              <a:cxn ang="f33">
                <a:pos x="f61" y="f41"/>
              </a:cxn>
              <a:cxn ang="f34">
                <a:pos x="f63" y="f55"/>
              </a:cxn>
              <a:cxn ang="f35">
                <a:pos x="f61" y="f45"/>
              </a:cxn>
            </a:cxnLst>
            <a:rect l="f63" t="f58" r="f64" b="f59"/>
            <a:pathLst>
              <a:path>
                <a:moveTo>
                  <a:pt x="f41" y="f58"/>
                </a:moveTo>
                <a:lnTo>
                  <a:pt x="f61" y="f58"/>
                </a:lnTo>
                <a:lnTo>
                  <a:pt x="f61" y="f41"/>
                </a:lnTo>
                <a:lnTo>
                  <a:pt x="f44" y="f55"/>
                </a:lnTo>
                <a:lnTo>
                  <a:pt x="f61" y="f45"/>
                </a:lnTo>
                <a:lnTo>
                  <a:pt x="f61" y="f59"/>
                </a:lnTo>
                <a:lnTo>
                  <a:pt x="f41" y="f59"/>
                </a:lnTo>
                <a:lnTo>
                  <a:pt x="f63" y="f55"/>
                </a:lnTo>
                <a:close/>
              </a:path>
            </a:pathLst>
          </a:custGeom>
          <a:solidFill>
            <a:srgbClr val="C000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19" name="燕尾形箭头 20"/>
          <p:cNvSpPr/>
          <p:nvPr/>
        </p:nvSpPr>
        <p:spPr>
          <a:xfrm>
            <a:off x="7537454" y="5697534"/>
            <a:ext cx="504821" cy="287341"/>
          </a:xfrm>
          <a:custGeom>
            <a:avLst>
              <a:gd name="f9" fmla="val 50000"/>
              <a:gd name="f10" fmla="val 50000"/>
            </a:avLst>
            <a:gdLst>
              <a:gd name="f2" fmla="val 10800000"/>
              <a:gd name="f3" fmla="val 5400000"/>
              <a:gd name="f4" fmla="val 180"/>
              <a:gd name="f5" fmla="val w"/>
              <a:gd name="f6" fmla="val h"/>
              <a:gd name="f7" fmla="val ss"/>
              <a:gd name="f8" fmla="val 0"/>
              <a:gd name="f9" fmla="val 50000"/>
              <a:gd name="f10" fmla="val 50000"/>
              <a:gd name="f11" fmla="+- 0 0 -360"/>
              <a:gd name="f12" fmla="+- 0 0 -270"/>
              <a:gd name="f13" fmla="+- 0 0 -180"/>
              <a:gd name="f14" fmla="abs f5"/>
              <a:gd name="f15" fmla="abs f6"/>
              <a:gd name="f16" fmla="abs f7"/>
              <a:gd name="f17" fmla="val f8"/>
              <a:gd name="f18" fmla="val f9"/>
              <a:gd name="f19" fmla="val f10"/>
              <a:gd name="f20" fmla="*/ f11 f2 1"/>
              <a:gd name="f21" fmla="*/ f12 f2 1"/>
              <a:gd name="f22" fmla="*/ f13 f2 1"/>
              <a:gd name="f23" fmla="?: f14 f5 1"/>
              <a:gd name="f24" fmla="?: f15 f6 1"/>
              <a:gd name="f25" fmla="?: f16 f7 1"/>
              <a:gd name="f26" fmla="*/ f20 1 f4"/>
              <a:gd name="f27" fmla="*/ f21 1 f4"/>
              <a:gd name="f28" fmla="*/ f22 1 f4"/>
              <a:gd name="f29" fmla="*/ f23 1 21600"/>
              <a:gd name="f30" fmla="*/ f24 1 21600"/>
              <a:gd name="f31" fmla="*/ 21600 f23 1"/>
              <a:gd name="f32" fmla="*/ 21600 f24 1"/>
              <a:gd name="f33" fmla="+- f26 0 f3"/>
              <a:gd name="f34" fmla="+- f27 0 f3"/>
              <a:gd name="f35" fmla="+- f28 0 f3"/>
              <a:gd name="f36" fmla="min f30 f29"/>
              <a:gd name="f37" fmla="*/ f31 1 f25"/>
              <a:gd name="f38" fmla="*/ f32 1 f25"/>
              <a:gd name="f39" fmla="val f37"/>
              <a:gd name="f40" fmla="val f38"/>
              <a:gd name="f41" fmla="*/ f17 f36 1"/>
              <a:gd name="f42" fmla="+- f40 0 f17"/>
              <a:gd name="f43" fmla="+- f39 0 f17"/>
              <a:gd name="f44" fmla="*/ f39 f36 1"/>
              <a:gd name="f45" fmla="*/ f40 f36 1"/>
              <a:gd name="f46" fmla="*/ f42 1 2"/>
              <a:gd name="f47" fmla="min f43 f42"/>
              <a:gd name="f48" fmla="*/ f42 f18 1"/>
              <a:gd name="f49" fmla="+- f17 f46 0"/>
              <a:gd name="f50" fmla="*/ f47 f19 1"/>
              <a:gd name="f51" fmla="*/ f48 1 200000"/>
              <a:gd name="f52" fmla="*/ f50 1 100000"/>
              <a:gd name="f53" fmla="+- f49 0 f51"/>
              <a:gd name="f54" fmla="+- f49 f51 0"/>
              <a:gd name="f55" fmla="*/ f49 f36 1"/>
              <a:gd name="f56" fmla="+- f39 0 f52"/>
              <a:gd name="f57" fmla="*/ f51 f52 1"/>
              <a:gd name="f58" fmla="*/ f53 f36 1"/>
              <a:gd name="f59" fmla="*/ f54 f36 1"/>
              <a:gd name="f60" fmla="*/ f57 1 f46"/>
              <a:gd name="f61" fmla="*/ f56 f36 1"/>
              <a:gd name="f62" fmla="+- f39 0 f60"/>
              <a:gd name="f63" fmla="*/ f60 f36 1"/>
              <a:gd name="f64" fmla="*/ f62 f36 1"/>
            </a:gdLst>
            <a:ahLst/>
            <a:cxnLst>
              <a:cxn ang="3cd4">
                <a:pos x="hc" y="t"/>
              </a:cxn>
              <a:cxn ang="0">
                <a:pos x="r" y="vc"/>
              </a:cxn>
              <a:cxn ang="cd4">
                <a:pos x="hc" y="b"/>
              </a:cxn>
              <a:cxn ang="cd2">
                <a:pos x="l" y="vc"/>
              </a:cxn>
              <a:cxn ang="f33">
                <a:pos x="f61" y="f41"/>
              </a:cxn>
              <a:cxn ang="f34">
                <a:pos x="f63" y="f55"/>
              </a:cxn>
              <a:cxn ang="f35">
                <a:pos x="f61" y="f45"/>
              </a:cxn>
            </a:cxnLst>
            <a:rect l="f63" t="f58" r="f64" b="f59"/>
            <a:pathLst>
              <a:path>
                <a:moveTo>
                  <a:pt x="f41" y="f58"/>
                </a:moveTo>
                <a:lnTo>
                  <a:pt x="f61" y="f58"/>
                </a:lnTo>
                <a:lnTo>
                  <a:pt x="f61" y="f41"/>
                </a:lnTo>
                <a:lnTo>
                  <a:pt x="f44" y="f55"/>
                </a:lnTo>
                <a:lnTo>
                  <a:pt x="f61" y="f45"/>
                </a:lnTo>
                <a:lnTo>
                  <a:pt x="f61" y="f59"/>
                </a:lnTo>
                <a:lnTo>
                  <a:pt x="f41" y="f59"/>
                </a:lnTo>
                <a:lnTo>
                  <a:pt x="f63" y="f55"/>
                </a:lnTo>
                <a:close/>
              </a:path>
            </a:pathLst>
          </a:custGeom>
          <a:solidFill>
            <a:srgbClr val="C00000"/>
          </a:solidFill>
          <a:ln w="25402">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22" presetClass="entr" presetSubtype="1"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3"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grpSp>
        <p:nvGrpSpPr>
          <p:cNvPr id="2" name="组合 3"/>
          <p:cNvGrpSpPr/>
          <p:nvPr/>
        </p:nvGrpSpPr>
        <p:grpSpPr>
          <a:xfrm>
            <a:off x="1608136" y="1163638"/>
            <a:ext cx="884233" cy="887416"/>
            <a:chOff x="1608136" y="1163638"/>
            <a:chExt cx="884233" cy="887416"/>
          </a:xfrm>
        </p:grpSpPr>
        <p:grpSp>
          <p:nvGrpSpPr>
            <p:cNvPr id="3" name="组合 71"/>
            <p:cNvGrpSpPr/>
            <p:nvPr/>
          </p:nvGrpSpPr>
          <p:grpSpPr>
            <a:xfrm>
              <a:off x="1608136" y="1163638"/>
              <a:ext cx="884233" cy="887416"/>
              <a:chOff x="1608136" y="1163638"/>
              <a:chExt cx="884233" cy="887416"/>
            </a:xfrm>
          </p:grpSpPr>
          <p:grpSp>
            <p:nvGrpSpPr>
              <p:cNvPr id="4" name="组合 72"/>
              <p:cNvGrpSpPr/>
              <p:nvPr/>
            </p:nvGrpSpPr>
            <p:grpSpPr>
              <a:xfrm>
                <a:off x="1608136" y="1163638"/>
                <a:ext cx="884233" cy="887416"/>
                <a:chOff x="1608136" y="1163638"/>
                <a:chExt cx="884233" cy="887416"/>
              </a:xfrm>
            </p:grpSpPr>
            <p:grpSp>
              <p:nvGrpSpPr>
                <p:cNvPr id="5" name="组合 84"/>
                <p:cNvGrpSpPr/>
                <p:nvPr/>
              </p:nvGrpSpPr>
              <p:grpSpPr>
                <a:xfrm>
                  <a:off x="1608136" y="1163638"/>
                  <a:ext cx="884233" cy="887416"/>
                  <a:chOff x="1608136" y="1163638"/>
                  <a:chExt cx="884233" cy="887416"/>
                </a:xfrm>
              </p:grpSpPr>
              <p:pic>
                <p:nvPicPr>
                  <p:cNvPr id="6" name="Picture 17" descr="circuler_1"/>
                  <p:cNvPicPr>
                    <a:picLocks noChangeAspect="1"/>
                  </p:cNvPicPr>
                  <p:nvPr/>
                </p:nvPicPr>
                <p:blipFill>
                  <a:blip r:embed="rId2" cstate="print"/>
                  <a:srcRect/>
                  <a:stretch>
                    <a:fillRect/>
                  </a:stretch>
                </p:blipFill>
                <p:spPr>
                  <a:xfrm>
                    <a:off x="1608136" y="1163638"/>
                    <a:ext cx="884233" cy="884800"/>
                  </a:xfrm>
                  <a:prstGeom prst="rect">
                    <a:avLst/>
                  </a:prstGeom>
                  <a:noFill/>
                  <a:ln>
                    <a:noFill/>
                  </a:ln>
                </p:spPr>
              </p:pic>
              <p:sp>
                <p:nvSpPr>
                  <p:cNvPr id="7" name="Oval 18"/>
                  <p:cNvSpPr/>
                  <p:nvPr/>
                </p:nvSpPr>
                <p:spPr>
                  <a:xfrm>
                    <a:off x="1608136" y="1163638"/>
                    <a:ext cx="884233" cy="88741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1 0"/>
                      <a:gd name="f16" fmla="*/ f9 f0 1"/>
                      <a:gd name="f17" fmla="*/ f10 f0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0"/>
                      <a:gd name="f29" fmla="+- f22 0 f1"/>
                      <a:gd name="f30" fmla="+- f23 0 f1"/>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0 1"/>
                      <a:gd name="f42" fmla="*/ f39 1 2"/>
                      <a:gd name="f43" fmla="*/ f40 1 2"/>
                      <a:gd name="f44" fmla="*/ f41 1 f8"/>
                      <a:gd name="f45" fmla="+- f14 f42 0"/>
                      <a:gd name="f46" fmla="+- f14 f43 0"/>
                      <a:gd name="f47" fmla="+- f44 0 f1"/>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0" swAng="f1"/>
                        <a:arcTo wR="f48" hR="f49" stAng="f2" swAng="f1"/>
                        <a:arcTo wR="f48" hR="f49" stAng="f7" swAng="f1"/>
                        <a:arcTo wR="f48" hR="f49" stAng="f1" swAng="f1"/>
                        <a:close/>
                      </a:path>
                    </a:pathLst>
                  </a:custGeom>
                  <a:gradFill>
                    <a:gsLst>
                      <a:gs pos="0">
                        <a:srgbClr val="C00000"/>
                      </a:gs>
                      <a:gs pos="100000">
                        <a:srgbClr val="FF3300"/>
                      </a:gs>
                    </a:gsLst>
                    <a:lin ang="13500000"/>
                  </a:grad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FFFF7A"/>
                      </a:solidFill>
                      <a:uFillTx/>
                      <a:latin typeface="Arial Black" pitchFamily="34"/>
                      <a:ea typeface="华文细黑" pitchFamily="2"/>
                      <a:cs typeface="Arial" pitchFamily="34"/>
                    </a:endParaRPr>
                  </a:p>
                </p:txBody>
              </p:sp>
            </p:grpSp>
            <p:pic>
              <p:nvPicPr>
                <p:cNvPr id="8" name="Picture 19" descr="Picture2"/>
                <p:cNvPicPr>
                  <a:picLocks noChangeAspect="1"/>
                </p:cNvPicPr>
                <p:nvPr/>
              </p:nvPicPr>
              <p:blipFill>
                <a:blip r:embed="rId3" cstate="print"/>
                <a:srcRect/>
                <a:stretch>
                  <a:fillRect/>
                </a:stretch>
              </p:blipFill>
              <p:spPr>
                <a:xfrm>
                  <a:off x="1701058" y="1179228"/>
                  <a:ext cx="698391" cy="313511"/>
                </a:xfrm>
                <a:prstGeom prst="rect">
                  <a:avLst/>
                </a:prstGeom>
                <a:noFill/>
                <a:ln>
                  <a:noFill/>
                </a:ln>
              </p:spPr>
            </p:pic>
          </p:grpSp>
          <p:grpSp>
            <p:nvGrpSpPr>
              <p:cNvPr id="9" name="Group 20"/>
              <p:cNvGrpSpPr/>
              <p:nvPr/>
            </p:nvGrpSpPr>
            <p:grpSpPr>
              <a:xfrm>
                <a:off x="1668020" y="1861340"/>
                <a:ext cx="763626" cy="151994"/>
                <a:chOff x="1668020" y="1861340"/>
                <a:chExt cx="763626" cy="151994"/>
              </a:xfrm>
            </p:grpSpPr>
            <p:grpSp>
              <p:nvGrpSpPr>
                <p:cNvPr id="10" name="Group 21"/>
                <p:cNvGrpSpPr/>
                <p:nvPr/>
              </p:nvGrpSpPr>
              <p:grpSpPr>
                <a:xfrm>
                  <a:off x="1804038" y="1861340"/>
                  <a:ext cx="627608" cy="151618"/>
                  <a:chOff x="1804038" y="1861340"/>
                  <a:chExt cx="627608" cy="151618"/>
                </a:xfrm>
              </p:grpSpPr>
              <p:sp>
                <p:nvSpPr>
                  <p:cNvPr id="11" name="AutoShape 22"/>
                  <p:cNvSpPr/>
                  <p:nvPr/>
                </p:nvSpPr>
                <p:spPr>
                  <a:xfrm rot="3965716" flipH="1" flipV="1">
                    <a:off x="2145238" y="1687888"/>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2" name="AutoShape 23"/>
                  <p:cNvSpPr/>
                  <p:nvPr/>
                </p:nvSpPr>
                <p:spPr>
                  <a:xfrm rot="4780840" flipH="1" flipV="1">
                    <a:off x="2073988" y="1716126"/>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3" name="AutoShape 24"/>
                  <p:cNvSpPr/>
                  <p:nvPr/>
                </p:nvSpPr>
                <p:spPr>
                  <a:xfrm rot="5076486" flipH="1" flipV="1">
                    <a:off x="2030143" y="172174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4" name="AutoShape 25"/>
                  <p:cNvSpPr/>
                  <p:nvPr/>
                </p:nvSpPr>
                <p:spPr>
                  <a:xfrm rot="5608890" flipH="1" flipV="1">
                    <a:off x="1977490" y="1726551"/>
                    <a:ext cx="112955" cy="459860"/>
                  </a:xfrm>
                  <a:custGeom>
                    <a:avLst/>
                    <a:gdLst>
                      <a:gd name="f0" fmla="val 10800000"/>
                      <a:gd name="f1" fmla="val 5400000"/>
                      <a:gd name="f2" fmla="val 180"/>
                      <a:gd name="f3" fmla="val w"/>
                      <a:gd name="f4" fmla="val h"/>
                      <a:gd name="f5" fmla="val 0"/>
                      <a:gd name="f6" fmla="val 112953"/>
                      <a:gd name="f7" fmla="val 459865"/>
                      <a:gd name="f8" fmla="+- 0 0 8389783"/>
                      <a:gd name="f9" fmla="+- 0 0 6605113"/>
                      <a:gd name="f10" fmla="val 229933"/>
                      <a:gd name="f11" fmla="val 5400002"/>
                      <a:gd name="f12" fmla="val 10800004"/>
                      <a:gd name="f13" fmla="val 140809"/>
                      <a:gd name="f14" fmla="val 286637"/>
                      <a:gd name="f15" fmla="+- 0 0 -360"/>
                      <a:gd name="f16" fmla="+- 0 0 -270"/>
                      <a:gd name="f17" fmla="+- 0 0 -180"/>
                      <a:gd name="f18" fmla="+- 0 0 -90"/>
                      <a:gd name="f19" fmla="*/ f3 1 112953"/>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2953"/>
                      <a:gd name="f35" fmla="*/ f28 1 459865"/>
                      <a:gd name="f36" fmla="+- f30 0 f1"/>
                      <a:gd name="f37" fmla="+- f31 0 f1"/>
                      <a:gd name="f38" fmla="+- f32 0 f1"/>
                      <a:gd name="f39" fmla="+- f33 0 f1"/>
                      <a:gd name="f40" fmla="*/ 56220 1 f34"/>
                      <a:gd name="f41" fmla="*/ 229933 1 f35"/>
                      <a:gd name="f42" fmla="*/ 112953 1 f34"/>
                      <a:gd name="f43" fmla="*/ 0 1 f35"/>
                      <a:gd name="f44" fmla="*/ 0 1 f34"/>
                      <a:gd name="f45" fmla="*/ 459865 1 f35"/>
                      <a:gd name="f46" fmla="*/ 16467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2953"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nvGrpSpPr>
                <p:cNvPr id="15" name="Group 26"/>
                <p:cNvGrpSpPr/>
                <p:nvPr/>
              </p:nvGrpSpPr>
              <p:grpSpPr>
                <a:xfrm>
                  <a:off x="1668020" y="1870984"/>
                  <a:ext cx="629611" cy="142350"/>
                  <a:chOff x="1668020" y="1870984"/>
                  <a:chExt cx="629611" cy="142350"/>
                </a:xfrm>
              </p:grpSpPr>
              <p:sp>
                <p:nvSpPr>
                  <p:cNvPr id="16" name="AutoShape 27"/>
                  <p:cNvSpPr/>
                  <p:nvPr/>
                </p:nvSpPr>
                <p:spPr>
                  <a:xfrm rot="5319260" flipH="1" flipV="1">
                    <a:off x="2010917" y="1726620"/>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7" name="AutoShape 28"/>
                  <p:cNvSpPr/>
                  <p:nvPr/>
                </p:nvSpPr>
                <p:spPr>
                  <a:xfrm rot="6134384" flipH="1" flipV="1">
                    <a:off x="1934290" y="1725379"/>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8" name="AutoShape 29"/>
                  <p:cNvSpPr/>
                  <p:nvPr/>
                </p:nvSpPr>
                <p:spPr>
                  <a:xfrm rot="6430030" flipH="1" flipV="1">
                    <a:off x="1891642" y="1713674"/>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sp>
                <p:nvSpPr>
                  <p:cNvPr id="19" name="AutoShape 30"/>
                  <p:cNvSpPr/>
                  <p:nvPr/>
                </p:nvSpPr>
                <p:spPr>
                  <a:xfrm rot="6962434" flipH="1" flipV="1">
                    <a:off x="1841166" y="1697838"/>
                    <a:ext cx="113568" cy="459860"/>
                  </a:xfrm>
                  <a:custGeom>
                    <a:avLst/>
                    <a:gdLst>
                      <a:gd name="f0" fmla="val 10800000"/>
                      <a:gd name="f1" fmla="val 5400000"/>
                      <a:gd name="f2" fmla="val 180"/>
                      <a:gd name="f3" fmla="val w"/>
                      <a:gd name="f4" fmla="val h"/>
                      <a:gd name="f5" fmla="val 0"/>
                      <a:gd name="f6" fmla="val 113564"/>
                      <a:gd name="f7" fmla="val 459865"/>
                      <a:gd name="f8" fmla="+- 0 0 8377795"/>
                      <a:gd name="f9" fmla="+- 0 0 6611107"/>
                      <a:gd name="f10" fmla="val 229933"/>
                      <a:gd name="f11" fmla="val 5400002"/>
                      <a:gd name="f12" fmla="val 10800004"/>
                      <a:gd name="f13" fmla="val 141571"/>
                      <a:gd name="f14" fmla="val 286637"/>
                      <a:gd name="f15" fmla="+- 0 0 -360"/>
                      <a:gd name="f16" fmla="+- 0 0 -270"/>
                      <a:gd name="f17" fmla="+- 0 0 -180"/>
                      <a:gd name="f18" fmla="+- 0 0 -90"/>
                      <a:gd name="f19" fmla="*/ f3 1 113564"/>
                      <a:gd name="f20" fmla="*/ f4 1 459865"/>
                      <a:gd name="f21" fmla="val f5"/>
                      <a:gd name="f22" fmla="val f6"/>
                      <a:gd name="f23" fmla="val f7"/>
                      <a:gd name="f24" fmla="*/ f15 f0 1"/>
                      <a:gd name="f25" fmla="*/ f16 f0 1"/>
                      <a:gd name="f26" fmla="*/ f17 f0 1"/>
                      <a:gd name="f27" fmla="*/ f18 f0 1"/>
                      <a:gd name="f28" fmla="+- f23 0 f21"/>
                      <a:gd name="f29" fmla="+- f22 0 f21"/>
                      <a:gd name="f30" fmla="*/ f24 1 f2"/>
                      <a:gd name="f31" fmla="*/ f25 1 f2"/>
                      <a:gd name="f32" fmla="*/ f26 1 f2"/>
                      <a:gd name="f33" fmla="*/ f27 1 f2"/>
                      <a:gd name="f34" fmla="*/ f29 1 113564"/>
                      <a:gd name="f35" fmla="*/ f28 1 459865"/>
                      <a:gd name="f36" fmla="+- f30 0 f1"/>
                      <a:gd name="f37" fmla="+- f31 0 f1"/>
                      <a:gd name="f38" fmla="+- f32 0 f1"/>
                      <a:gd name="f39" fmla="+- f33 0 f1"/>
                      <a:gd name="f40" fmla="*/ 56524 1 f34"/>
                      <a:gd name="f41" fmla="*/ 229933 1 f35"/>
                      <a:gd name="f42" fmla="*/ 113564 1 f34"/>
                      <a:gd name="f43" fmla="*/ 0 1 f35"/>
                      <a:gd name="f44" fmla="*/ 0 1 f34"/>
                      <a:gd name="f45" fmla="*/ 459865 1 f35"/>
                      <a:gd name="f46" fmla="*/ 16556 1 f34"/>
                      <a:gd name="f47" fmla="*/ 110385 1 f35"/>
                      <a:gd name="f48" fmla="*/ 349480 1 f35"/>
                      <a:gd name="f49" fmla="*/ f46 f19 1"/>
                      <a:gd name="f50" fmla="*/ f40 f19 1"/>
                      <a:gd name="f51" fmla="*/ f48 f20 1"/>
                      <a:gd name="f52" fmla="*/ f47 f20 1"/>
                      <a:gd name="f53" fmla="*/ f42 f19 1"/>
                      <a:gd name="f54" fmla="*/ f43 f20 1"/>
                      <a:gd name="f55" fmla="*/ f44 f19 1"/>
                      <a:gd name="f56" fmla="*/ f41 f20 1"/>
                      <a:gd name="f57" fmla="*/ f45 f20 1"/>
                    </a:gdLst>
                    <a:ahLst/>
                    <a:cxnLst>
                      <a:cxn ang="3cd4">
                        <a:pos x="hc" y="t"/>
                      </a:cxn>
                      <a:cxn ang="0">
                        <a:pos x="r" y="vc"/>
                      </a:cxn>
                      <a:cxn ang="cd4">
                        <a:pos x="hc" y="b"/>
                      </a:cxn>
                      <a:cxn ang="cd2">
                        <a:pos x="l" y="vc"/>
                      </a:cxn>
                      <a:cxn ang="f36">
                        <a:pos x="f53" y="f54"/>
                      </a:cxn>
                      <a:cxn ang="f37">
                        <a:pos x="f55" y="f56"/>
                      </a:cxn>
                      <a:cxn ang="f38">
                        <a:pos x="f53" y="f57"/>
                      </a:cxn>
                      <a:cxn ang="f39">
                        <a:pos x="f50" y="f56"/>
                      </a:cxn>
                    </a:cxnLst>
                    <a:rect l="f49" t="f52" r="f50" b="f51"/>
                    <a:pathLst>
                      <a:path w="113564" h="459865">
                        <a:moveTo>
                          <a:pt x="f6" y="f7"/>
                        </a:moveTo>
                        <a:arcTo wR="f6" hR="f10" stAng="f11" swAng="f12"/>
                        <a:arcTo wR="f13" hR="f14" stAng="f9" swAng="f8"/>
                        <a:close/>
                      </a:path>
                    </a:pathLst>
                  </a:custGeom>
                  <a:solidFill>
                    <a:srgbClr val="F8F8F8">
                      <a:alpha val="3922"/>
                    </a:srgbClr>
                  </a:solidFill>
                  <a:ln>
                    <a:noFill/>
                    <a:prstDash val="solid"/>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宋体" pitchFamily="2"/>
                    </a:endParaRPr>
                  </a:p>
                </p:txBody>
              </p:sp>
            </p:grpSp>
          </p:grpSp>
        </p:grpSp>
        <p:sp>
          <p:nvSpPr>
            <p:cNvPr id="20" name="矩形 5"/>
            <p:cNvSpPr/>
            <p:nvPr/>
          </p:nvSpPr>
          <p:spPr>
            <a:xfrm>
              <a:off x="1762121" y="1289047"/>
              <a:ext cx="542925" cy="541333"/>
            </a:xfrm>
            <a:prstGeom prst="rect">
              <a:avLst/>
            </a:prstGeom>
            <a:blipFill>
              <a:blip r:embed="rId4" r:link="rId5" cstate="print">
                <a:alphaModFix/>
              </a:blip>
              <a:stretch>
                <a:fillRect/>
              </a:stretch>
            </a:blip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grpSp>
      <p:sp>
        <p:nvSpPr>
          <p:cNvPr id="21" name="TextBox 22"/>
          <p:cNvSpPr txBox="1"/>
          <p:nvPr/>
        </p:nvSpPr>
        <p:spPr>
          <a:xfrm>
            <a:off x="2497189" y="1340766"/>
            <a:ext cx="8496943" cy="64633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0" i="0" u="none" strike="noStrike" kern="0" cap="all" spc="0" baseline="0">
                <a:solidFill>
                  <a:srgbClr val="000000"/>
                </a:solidFill>
                <a:uFillTx/>
                <a:latin typeface="微软雅黑" pitchFamily="34"/>
                <a:ea typeface="微软雅黑" pitchFamily="34"/>
              </a:rPr>
              <a:t>[</a:t>
            </a:r>
            <a:r>
              <a:rPr lang="zh-CN" sz="3600" b="1" i="0" u="none" strike="noStrike" kern="0" cap="all" spc="0" baseline="0">
                <a:solidFill>
                  <a:srgbClr val="000000"/>
                </a:solidFill>
                <a:uFillTx/>
                <a:latin typeface="微软雅黑" pitchFamily="34"/>
                <a:ea typeface="微软雅黑" pitchFamily="34"/>
              </a:rPr>
              <a:t>反腐倡廉</a:t>
            </a:r>
            <a:r>
              <a:rPr lang="en-US" sz="3600" b="0" i="0" u="none" strike="noStrike" kern="0" cap="all" spc="0" baseline="0">
                <a:solidFill>
                  <a:srgbClr val="000000"/>
                </a:solidFill>
                <a:uFillTx/>
                <a:latin typeface="微软雅黑" pitchFamily="34"/>
                <a:ea typeface="微软雅黑" pitchFamily="34"/>
              </a:rPr>
              <a:t>]</a:t>
            </a:r>
            <a:r>
              <a:rPr lang="zh-CN" sz="2800" b="1" i="0" u="none" strike="noStrike" kern="0" cap="all" spc="0" baseline="0">
                <a:solidFill>
                  <a:srgbClr val="000000"/>
                </a:solidFill>
                <a:uFillTx/>
                <a:latin typeface="微软雅黑" pitchFamily="34"/>
                <a:ea typeface="微软雅黑" pitchFamily="34"/>
              </a:rPr>
              <a:t>新任务、新要求</a:t>
            </a:r>
            <a:endParaRPr lang="en-US" sz="2800" b="1" i="0" u="none" strike="noStrike" kern="0" cap="all" spc="0" baseline="0">
              <a:solidFill>
                <a:srgbClr val="000000"/>
              </a:solidFill>
              <a:uFillTx/>
              <a:latin typeface="微软雅黑" pitchFamily="34"/>
              <a:ea typeface="微软雅黑" pitchFamily="34"/>
            </a:endParaRPr>
          </a:p>
        </p:txBody>
      </p:sp>
      <p:sp>
        <p:nvSpPr>
          <p:cNvPr id="22" name="TextBox 23"/>
          <p:cNvSpPr txBox="1"/>
          <p:nvPr/>
        </p:nvSpPr>
        <p:spPr>
          <a:xfrm>
            <a:off x="3300417" y="2144716"/>
            <a:ext cx="4849813" cy="56515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800" b="1" i="0" u="none" strike="noStrike" kern="1200" cap="none" spc="0" baseline="0">
                <a:solidFill>
                  <a:srgbClr val="C00000"/>
                </a:solidFill>
                <a:uFillTx/>
                <a:latin typeface="微软雅黑" pitchFamily="34"/>
                <a:ea typeface="微软雅黑" pitchFamily="34"/>
              </a:rPr>
              <a:t>关于维护党章和加强纪律建设</a:t>
            </a:r>
            <a:endParaRPr lang="en-US" sz="2800" b="1" i="0" u="none" strike="noStrike" kern="1200" cap="none" spc="0" baseline="0">
              <a:solidFill>
                <a:srgbClr val="C00000"/>
              </a:solidFill>
              <a:uFillTx/>
              <a:latin typeface="微软雅黑" pitchFamily="34"/>
              <a:ea typeface="微软雅黑" pitchFamily="34"/>
            </a:endParaRPr>
          </a:p>
        </p:txBody>
      </p:sp>
      <p:grpSp>
        <p:nvGrpSpPr>
          <p:cNvPr id="23" name="组合 3"/>
          <p:cNvGrpSpPr/>
          <p:nvPr/>
        </p:nvGrpSpPr>
        <p:grpSpPr>
          <a:xfrm>
            <a:off x="1671642" y="2144715"/>
            <a:ext cx="1527175" cy="590547"/>
            <a:chOff x="1671642" y="2144715"/>
            <a:chExt cx="1527175" cy="590547"/>
          </a:xfrm>
        </p:grpSpPr>
        <p:sp>
          <p:nvSpPr>
            <p:cNvPr id="24" name="对角圆角矩形 25"/>
            <p:cNvSpPr/>
            <p:nvPr/>
          </p:nvSpPr>
          <p:spPr>
            <a:xfrm>
              <a:off x="1727383" y="2216103"/>
              <a:ext cx="1471434" cy="519159"/>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gradFill>
              <a:gsLst>
                <a:gs pos="0">
                  <a:srgbClr val="FF3300"/>
                </a:gs>
                <a:gs pos="100000">
                  <a:srgbClr val="C00000"/>
                </a:gs>
              </a:gsLst>
              <a:lin ang="5400000"/>
            </a:gradFill>
            <a:ln w="25402">
              <a:solidFill>
                <a:srgbClr val="FFF2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5" name="五角星 26"/>
            <p:cNvSpPr/>
            <p:nvPr/>
          </p:nvSpPr>
          <p:spPr>
            <a:xfrm rot="20868464">
              <a:off x="1671642" y="2144715"/>
              <a:ext cx="381021" cy="3811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gradFill>
              <a:gsLst>
                <a:gs pos="0">
                  <a:srgbClr val="FFF200"/>
                </a:gs>
                <a:gs pos="100000">
                  <a:srgbClr val="FF7A00"/>
                </a:gs>
              </a:gsLst>
              <a:path path="circle">
                <a:fillToRect l="50000" t="50000" r="50000" b="50000"/>
              </a:path>
            </a:gradFill>
            <a:ln w="12701">
              <a:solidFill>
                <a:srgbClr val="FFFF00"/>
              </a:solidFill>
              <a:prstDash val="solid"/>
            </a:ln>
            <a:effectLst>
              <a:outerShdw dir="16200000" algn="tl">
                <a:srgbClr val="000000"/>
              </a:outerShdw>
            </a:effectLst>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
          <p:nvSpPr>
            <p:cNvPr id="26" name="TextBox 27"/>
            <p:cNvSpPr txBox="1"/>
            <p:nvPr/>
          </p:nvSpPr>
          <p:spPr>
            <a:xfrm>
              <a:off x="2060572" y="2225677"/>
              <a:ext cx="836611" cy="46196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400" b="1" i="0" u="none" strike="noStrike" kern="0" cap="all" spc="0" baseline="0">
                  <a:solidFill>
                    <a:srgbClr val="FFFF00"/>
                  </a:solidFill>
                  <a:uFillTx/>
                  <a:latin typeface="微软雅黑" pitchFamily="34"/>
                  <a:ea typeface="微软雅黑" pitchFamily="34"/>
                </a:rPr>
                <a:t>第二</a:t>
              </a:r>
              <a:endParaRPr lang="en-US" sz="1600" b="1" i="0" u="none" strike="noStrike" kern="0" cap="all" spc="0" baseline="0">
                <a:solidFill>
                  <a:srgbClr val="FFFF00"/>
                </a:solidFill>
                <a:uFillTx/>
                <a:latin typeface="微软雅黑" pitchFamily="34"/>
                <a:ea typeface="微软雅黑" pitchFamily="34"/>
              </a:endParaRPr>
            </a:p>
          </p:txBody>
        </p:sp>
      </p:grpSp>
      <p:pic>
        <p:nvPicPr>
          <p:cNvPr id="27" name="Picture 4" descr="20070724171618144"/>
          <p:cNvPicPr>
            <a:picLocks noChangeAspect="1"/>
          </p:cNvPicPr>
          <p:nvPr/>
        </p:nvPicPr>
        <p:blipFill>
          <a:blip r:embed="rId6" cstate="print"/>
          <a:srcRect/>
          <a:stretch>
            <a:fillRect/>
          </a:stretch>
        </p:blipFill>
        <p:spPr>
          <a:xfrm>
            <a:off x="8293095" y="2168527"/>
            <a:ext cx="3133721" cy="4271967"/>
          </a:xfrm>
          <a:prstGeom prst="rect">
            <a:avLst/>
          </a:prstGeom>
          <a:noFill/>
          <a:ln w="50804">
            <a:solidFill>
              <a:srgbClr val="FFC000"/>
            </a:solidFill>
            <a:prstDash val="solid"/>
            <a:round/>
          </a:ln>
        </p:spPr>
      </p:pic>
      <p:sp>
        <p:nvSpPr>
          <p:cNvPr id="28" name="TextBox 36"/>
          <p:cNvSpPr txBox="1"/>
          <p:nvPr/>
        </p:nvSpPr>
        <p:spPr>
          <a:xfrm>
            <a:off x="1920870" y="3176589"/>
            <a:ext cx="5076821" cy="2751136"/>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zh-CN" sz="2400" b="0" i="0" u="none" strike="noStrike" kern="1200" cap="none" spc="0" baseline="0">
                <a:solidFill>
                  <a:srgbClr val="C00000"/>
                </a:solidFill>
                <a:uFillTx/>
                <a:latin typeface="微软雅黑" pitchFamily="34"/>
                <a:ea typeface="微软雅黑" pitchFamily="34"/>
              </a:rPr>
              <a:t>　　</a:t>
            </a:r>
            <a:endParaRPr lang="en-US" sz="2400" b="0" i="0" u="none" strike="noStrike" kern="1200" cap="none" spc="0" baseline="0">
              <a:solidFill>
                <a:srgbClr val="C00000"/>
              </a:solidFill>
              <a:uFillTx/>
              <a:latin typeface="微软雅黑" pitchFamily="34"/>
              <a:ea typeface="微软雅黑" pitchFamily="34"/>
            </a:endParaRPr>
          </a:p>
          <a:p>
            <a:pPr marL="0" marR="0" lvl="0" indent="0" algn="just"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C00000"/>
                </a:solidFill>
                <a:uFillTx/>
                <a:latin typeface="微软雅黑" pitchFamily="34"/>
                <a:ea typeface="微软雅黑" pitchFamily="34"/>
              </a:rPr>
              <a:t>       </a:t>
            </a:r>
            <a:r>
              <a:rPr lang="zh-CN" sz="2400" b="1" i="0" u="none" strike="noStrike" kern="1200" cap="none" spc="0" baseline="0">
                <a:solidFill>
                  <a:srgbClr val="C00000"/>
                </a:solidFill>
                <a:uFillTx/>
                <a:latin typeface="微软雅黑" pitchFamily="34"/>
                <a:ea typeface="微软雅黑" pitchFamily="34"/>
              </a:rPr>
              <a:t>今年中纪委报告中四个部分，其中学习党章、维护和遵守党章的问题占有重要篇幅。党章是党的根本法律，党委开展的全厂工作都要依据党章的原则办事。</a:t>
            </a:r>
            <a:endParaRPr lang="en-US" sz="2400" b="1" i="0" u="none" strike="noStrike" kern="1200" cap="none" spc="0" baseline="0">
              <a:solidFill>
                <a:srgbClr val="C00000"/>
              </a:solidFill>
              <a:uFillTx/>
              <a:latin typeface="微软雅黑" pitchFamily="34"/>
              <a:ea typeface="微软雅黑" pitchFamily="34"/>
            </a:endParaRPr>
          </a:p>
        </p:txBody>
      </p:sp>
      <p:sp>
        <p:nvSpPr>
          <p:cNvPr id="29" name="圆角矩形 41"/>
          <p:cNvSpPr/>
          <p:nvPr/>
        </p:nvSpPr>
        <p:spPr>
          <a:xfrm>
            <a:off x="1597027" y="3500442"/>
            <a:ext cx="5724528" cy="248443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9528">
            <a:solidFill>
              <a:srgbClr val="C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a typeface="宋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ppt_x</p:attrName>
                                        </p:attrNameLst>
                                      </p:cBhvr>
                                      <p:tavLst>
                                        <p:tav tm="0">
                                          <p:val>
                                            <p:strVal val="1+#ppt_w/2"/>
                                          </p:val>
                                        </p:tav>
                                        <p:tav tm="100000">
                                          <p:val>
                                            <p:strVal val="#ppt_x"/>
                                          </p:val>
                                        </p:tav>
                                      </p:tavLst>
                                    </p:anim>
                                    <p:anim calcmode="lin" valueType="num">
                                      <p:cBhvr>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00" fill="hold"/>
                                        <p:tgtEl>
                                          <p:spTgt spid="23"/>
                                        </p:tgtEl>
                                        <p:attrNameLst>
                                          <p:attrName>ppt_w</p:attrName>
                                        </p:attrNameLst>
                                      </p:cBhvr>
                                      <p:tavLst>
                                        <p:tav tm="0">
                                          <p:val>
                                            <p:strVal val="0"/>
                                          </p:val>
                                        </p:tav>
                                        <p:tav tm="100000">
                                          <p:val>
                                            <p:strVal val="#ppt_w"/>
                                          </p:val>
                                        </p:tav>
                                      </p:tavLst>
                                    </p:anim>
                                    <p:anim calcmode="lin" valueType="num">
                                      <p:cBhvr>
                                        <p:cTn id="18" dur="200" fill="hold"/>
                                        <p:tgtEl>
                                          <p:spTgt spid="23"/>
                                        </p:tgtEl>
                                        <p:attrNameLst>
                                          <p:attrName>ppt_h</p:attrName>
                                        </p:attrNameLst>
                                      </p:cBhvr>
                                      <p:tavLst>
                                        <p:tav tm="0">
                                          <p:val>
                                            <p:strVal val="0"/>
                                          </p:val>
                                        </p:tav>
                                        <p:tav tm="100000">
                                          <p:val>
                                            <p:strVal val="#ppt_h"/>
                                          </p:val>
                                        </p:tav>
                                      </p:tavLst>
                                    </p:anim>
                                    <p:animEffect transition="in" filter="fade">
                                      <p:cBhvr>
                                        <p:cTn id="19" dur="200"/>
                                        <p:tgtEl>
                                          <p:spTgt spid="23"/>
                                        </p:tgtEl>
                                      </p:cBhvr>
                                    </p:animEffect>
                                  </p:childTnLst>
                                </p:cTn>
                              </p:par>
                            </p:childTnLst>
                          </p:cTn>
                        </p:par>
                        <p:par>
                          <p:cTn id="20" fill="hold">
                            <p:stCondLst>
                              <p:cond delay="18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750" fill="hold"/>
                                        <p:tgtEl>
                                          <p:spTgt spid="22"/>
                                        </p:tgtEl>
                                        <p:attrNameLst>
                                          <p:attrName>ppt_x</p:attrName>
                                        </p:attrNameLst>
                                      </p:cBhvr>
                                      <p:tavLst>
                                        <p:tav tm="0">
                                          <p:val>
                                            <p:strVal val="1+#ppt_w/2"/>
                                          </p:val>
                                        </p:tav>
                                        <p:tav tm="100000">
                                          <p:val>
                                            <p:strVal val="#ppt_x"/>
                                          </p:val>
                                        </p:tav>
                                      </p:tavLst>
                                    </p:anim>
                                    <p:anim calcmode="lin" valueType="num">
                                      <p:cBhvr>
                                        <p:cTn id="24" dur="75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50"/>
                            </p:stCondLst>
                            <p:childTnLst>
                              <p:par>
                                <p:cTn id="26" presetID="22" presetClass="entr" presetSubtype="4"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par>
                          <p:cTn id="29" fill="hold">
                            <p:stCondLst>
                              <p:cond delay="3050"/>
                            </p:stCondLst>
                            <p:childTnLst>
                              <p:par>
                                <p:cTn id="30" presetID="22"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par>
                          <p:cTn id="33" fill="hold">
                            <p:stCondLst>
                              <p:cond delay="3550"/>
                            </p:stCondLst>
                            <p:childTnLst>
                              <p:par>
                                <p:cTn id="34" presetID="22" presetClass="entr" presetSubtype="1"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圆角矩形 29"/>
          <p:cNvSpPr/>
          <p:nvPr/>
        </p:nvSpPr>
        <p:spPr>
          <a:xfrm>
            <a:off x="549270" y="1352553"/>
            <a:ext cx="10942633" cy="5137154"/>
          </a:xfrm>
          <a:custGeom>
            <a:avLst>
              <a:gd name="f0" fmla="val 66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a:solidFill>
              <a:srgbClr val="7F7F7F"/>
            </a:solidFill>
            <a:custDash>
              <a:ds d="100000" sp="100000"/>
            </a:custDash>
          </a:ln>
        </p:spPr>
        <p:txBody>
          <a:bodyPr vert="horz" wrap="square" lIns="91440" tIns="45720" rIns="91440" bIns="45720" anchor="ctr" anchorCtr="1" compatLnSpc="1"/>
          <a:lstStyle/>
          <a:p>
            <a:pPr marL="0" marR="0" lvl="2" indent="0" algn="ctr" defTabSz="914400" rtl="0" fontAlgn="ctr" hangingPunct="0">
              <a:lnSpc>
                <a:spcPct val="100000"/>
              </a:lnSpc>
              <a:spcBef>
                <a:spcPts val="0"/>
              </a:spcBef>
              <a:spcAft>
                <a:spcPts val="0"/>
              </a:spcAft>
              <a:buNone/>
              <a:tabLst>
                <a:tab pos="136529" algn="l"/>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软雅黑" pitchFamily="34"/>
              <a:ea typeface="微软雅黑" pitchFamily="34"/>
            </a:endParaRPr>
          </a:p>
        </p:txBody>
      </p:sp>
      <p:grpSp>
        <p:nvGrpSpPr>
          <p:cNvPr id="3" name="Group 79"/>
          <p:cNvGrpSpPr/>
          <p:nvPr/>
        </p:nvGrpSpPr>
        <p:grpSpPr>
          <a:xfrm>
            <a:off x="804864" y="4257675"/>
            <a:ext cx="2700332" cy="2051044"/>
            <a:chOff x="804864" y="4257675"/>
            <a:chExt cx="2700332" cy="2051044"/>
          </a:xfrm>
        </p:grpSpPr>
        <p:sp>
          <p:nvSpPr>
            <p:cNvPr id="4" name="圆角矩形 31"/>
            <p:cNvSpPr/>
            <p:nvPr/>
          </p:nvSpPr>
          <p:spPr>
            <a:xfrm>
              <a:off x="804864" y="4709224"/>
              <a:ext cx="2643758" cy="1599495"/>
            </a:xfrm>
            <a:custGeom>
              <a:avLst>
                <a:gd name="f0" fmla="val 12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w="38103">
              <a:solidFill>
                <a:srgbClr val="FFCF01"/>
              </a:solid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2" indent="0" algn="ctr" defTabSz="914400" rtl="0" fontAlgn="ctr" hangingPunct="0">
                <a:lnSpc>
                  <a:spcPct val="10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sp>
          <p:nvSpPr>
            <p:cNvPr id="5" name="圆角矩形 32"/>
            <p:cNvSpPr/>
            <p:nvPr/>
          </p:nvSpPr>
          <p:spPr>
            <a:xfrm>
              <a:off x="1056890" y="4257675"/>
              <a:ext cx="2139695" cy="36296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CF01"/>
                </a:gs>
                <a:gs pos="100000">
                  <a:srgbClr val="E22000"/>
                </a:gs>
              </a:gsLst>
              <a:lin ang="2700000"/>
            </a:gradFill>
            <a:ln>
              <a:no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软雅黑" pitchFamily="34"/>
                <a:ea typeface="微软雅黑" pitchFamily="34"/>
              </a:endParaRPr>
            </a:p>
          </p:txBody>
        </p:sp>
        <p:sp>
          <p:nvSpPr>
            <p:cNvPr id="6" name="矩形 33"/>
            <p:cNvSpPr/>
            <p:nvPr/>
          </p:nvSpPr>
          <p:spPr>
            <a:xfrm>
              <a:off x="1056890" y="4285975"/>
              <a:ext cx="2019681" cy="369115"/>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1800" b="1" i="0" u="none" strike="noStrike" kern="1200" cap="none" spc="0" baseline="0">
                  <a:solidFill>
                    <a:srgbClr val="FFFFFF"/>
                  </a:solidFill>
                  <a:uFillTx/>
                  <a:latin typeface="微软雅黑" pitchFamily="34"/>
                  <a:ea typeface="微软雅黑" pitchFamily="34"/>
                </a:rPr>
                <a:t>刘少奇</a:t>
              </a:r>
            </a:p>
          </p:txBody>
        </p:sp>
        <p:sp>
          <p:nvSpPr>
            <p:cNvPr id="7" name="TextBox 32"/>
            <p:cNvSpPr txBox="1"/>
            <p:nvPr/>
          </p:nvSpPr>
          <p:spPr>
            <a:xfrm>
              <a:off x="822009" y="4706764"/>
              <a:ext cx="2683187" cy="70747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2000" b="0" i="0" u="none" strike="noStrike" kern="1200" cap="none" spc="0" baseline="0">
                  <a:solidFill>
                    <a:srgbClr val="000000"/>
                  </a:solidFill>
                  <a:uFillTx/>
                  <a:latin typeface="微软雅黑" pitchFamily="34"/>
                  <a:ea typeface="微软雅黑" pitchFamily="34"/>
                </a:rPr>
                <a:t>延安时期，在党的七大上作建设党章报告</a:t>
              </a:r>
              <a:endParaRPr lang="en-US" sz="2000" b="0" i="0" u="none" strike="noStrike" kern="1200" cap="none" spc="0" baseline="0">
                <a:solidFill>
                  <a:srgbClr val="000000"/>
                </a:solidFill>
                <a:uFillTx/>
                <a:latin typeface="微软雅黑" pitchFamily="34"/>
                <a:ea typeface="微软雅黑" pitchFamily="34"/>
              </a:endParaRPr>
            </a:p>
          </p:txBody>
        </p:sp>
      </p:grpSp>
      <p:grpSp>
        <p:nvGrpSpPr>
          <p:cNvPr id="8" name="Group 79"/>
          <p:cNvGrpSpPr/>
          <p:nvPr/>
        </p:nvGrpSpPr>
        <p:grpSpPr>
          <a:xfrm>
            <a:off x="3662364" y="4257675"/>
            <a:ext cx="2447921" cy="2051044"/>
            <a:chOff x="3662364" y="4257675"/>
            <a:chExt cx="2447921" cy="2051044"/>
          </a:xfrm>
        </p:grpSpPr>
        <p:sp>
          <p:nvSpPr>
            <p:cNvPr id="9" name="圆角矩形 37"/>
            <p:cNvSpPr/>
            <p:nvPr/>
          </p:nvSpPr>
          <p:spPr>
            <a:xfrm>
              <a:off x="3662364" y="4709224"/>
              <a:ext cx="2447921" cy="1599495"/>
            </a:xfrm>
            <a:custGeom>
              <a:avLst>
                <a:gd name="f0" fmla="val 12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w="38103">
              <a:solidFill>
                <a:srgbClr val="FFCF01"/>
              </a:solid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2" indent="0" algn="ctr" defTabSz="914400" rtl="0" fontAlgn="ctr" hangingPunct="0">
                <a:lnSpc>
                  <a:spcPct val="10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sp>
          <p:nvSpPr>
            <p:cNvPr id="10" name="圆角矩形 38"/>
            <p:cNvSpPr/>
            <p:nvPr/>
          </p:nvSpPr>
          <p:spPr>
            <a:xfrm>
              <a:off x="3895728" y="4257675"/>
              <a:ext cx="1981203" cy="36296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CF01"/>
                </a:gs>
                <a:gs pos="100000">
                  <a:srgbClr val="E22000"/>
                </a:gs>
              </a:gsLst>
              <a:lin ang="2700000"/>
            </a:gradFill>
            <a:ln>
              <a:no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软雅黑" pitchFamily="34"/>
                <a:ea typeface="微软雅黑" pitchFamily="34"/>
              </a:endParaRPr>
            </a:p>
          </p:txBody>
        </p:sp>
        <p:sp>
          <p:nvSpPr>
            <p:cNvPr id="11" name="矩形 39"/>
            <p:cNvSpPr/>
            <p:nvPr/>
          </p:nvSpPr>
          <p:spPr>
            <a:xfrm>
              <a:off x="3895728" y="4285975"/>
              <a:ext cx="1870076" cy="369115"/>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1800" b="1" i="0" u="none" strike="noStrike" kern="1200" cap="none" spc="0" baseline="0">
                  <a:solidFill>
                    <a:srgbClr val="FFFFFF"/>
                  </a:solidFill>
                  <a:uFillTx/>
                  <a:latin typeface="微软雅黑" pitchFamily="34"/>
                  <a:ea typeface="微软雅黑" pitchFamily="34"/>
                </a:rPr>
                <a:t>邓小平</a:t>
              </a:r>
            </a:p>
          </p:txBody>
        </p:sp>
        <p:sp>
          <p:nvSpPr>
            <p:cNvPr id="12" name="TextBox 32"/>
            <p:cNvSpPr txBox="1"/>
            <p:nvPr/>
          </p:nvSpPr>
          <p:spPr>
            <a:xfrm>
              <a:off x="3794129" y="4706764"/>
              <a:ext cx="2303465" cy="101506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微软雅黑" pitchFamily="34"/>
                  <a:ea typeface="微软雅黑" pitchFamily="34"/>
                </a:rPr>
                <a:t>1956</a:t>
              </a:r>
              <a:r>
                <a:rPr lang="zh-CN" sz="2000" b="0" i="0" u="none" strike="noStrike" kern="1200" cap="none" spc="0" baseline="0">
                  <a:solidFill>
                    <a:srgbClr val="000000"/>
                  </a:solidFill>
                  <a:uFillTx/>
                  <a:latin typeface="微软雅黑" pitchFamily="34"/>
                  <a:ea typeface="微软雅黑" pitchFamily="34"/>
                </a:rPr>
                <a:t>年在党的八大上作党章建设报告</a:t>
              </a:r>
              <a:endParaRPr lang="en-US" sz="2000" b="0" i="0" u="none" strike="noStrike" kern="1200" cap="none" spc="0" baseline="0">
                <a:solidFill>
                  <a:srgbClr val="000000"/>
                </a:solidFill>
                <a:uFillTx/>
                <a:latin typeface="微软雅黑" pitchFamily="34"/>
                <a:ea typeface="微软雅黑" pitchFamily="34"/>
              </a:endParaRPr>
            </a:p>
          </p:txBody>
        </p:sp>
      </p:grpSp>
      <p:grpSp>
        <p:nvGrpSpPr>
          <p:cNvPr id="13" name="Group 79"/>
          <p:cNvGrpSpPr/>
          <p:nvPr/>
        </p:nvGrpSpPr>
        <p:grpSpPr>
          <a:xfrm>
            <a:off x="6281735" y="4257675"/>
            <a:ext cx="2447921" cy="2051044"/>
            <a:chOff x="6281735" y="4257675"/>
            <a:chExt cx="2447921" cy="2051044"/>
          </a:xfrm>
        </p:grpSpPr>
        <p:sp>
          <p:nvSpPr>
            <p:cNvPr id="14" name="圆角矩形 44"/>
            <p:cNvSpPr/>
            <p:nvPr/>
          </p:nvSpPr>
          <p:spPr>
            <a:xfrm>
              <a:off x="6281735" y="4709224"/>
              <a:ext cx="2447921" cy="1599495"/>
            </a:xfrm>
            <a:custGeom>
              <a:avLst>
                <a:gd name="f0" fmla="val 12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w="38103">
              <a:solidFill>
                <a:srgbClr val="FFCF01"/>
              </a:solid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2" indent="0" algn="ctr" defTabSz="914400" rtl="0" fontAlgn="ctr" hangingPunct="0">
                <a:lnSpc>
                  <a:spcPct val="10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sp>
          <p:nvSpPr>
            <p:cNvPr id="15" name="圆角矩形 45"/>
            <p:cNvSpPr/>
            <p:nvPr/>
          </p:nvSpPr>
          <p:spPr>
            <a:xfrm>
              <a:off x="6515099" y="4257675"/>
              <a:ext cx="1981203" cy="36296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CF01"/>
                </a:gs>
                <a:gs pos="100000">
                  <a:srgbClr val="E22000"/>
                </a:gs>
              </a:gsLst>
              <a:lin ang="2700000"/>
            </a:gradFill>
            <a:ln>
              <a:no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软雅黑" pitchFamily="34"/>
                <a:ea typeface="微软雅黑" pitchFamily="34"/>
              </a:endParaRPr>
            </a:p>
          </p:txBody>
        </p:sp>
        <p:sp>
          <p:nvSpPr>
            <p:cNvPr id="16" name="矩形 46"/>
            <p:cNvSpPr/>
            <p:nvPr/>
          </p:nvSpPr>
          <p:spPr>
            <a:xfrm>
              <a:off x="6535738" y="4285975"/>
              <a:ext cx="1971674" cy="369115"/>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1800" b="1" i="0" u="none" strike="noStrike" kern="1200" cap="none" spc="0" baseline="0">
                  <a:solidFill>
                    <a:srgbClr val="FFFFFF"/>
                  </a:solidFill>
                  <a:uFillTx/>
                  <a:latin typeface="微软雅黑" pitchFamily="34"/>
                  <a:ea typeface="微软雅黑" pitchFamily="34"/>
                </a:rPr>
                <a:t>胡锦涛</a:t>
              </a:r>
            </a:p>
          </p:txBody>
        </p:sp>
        <p:sp>
          <p:nvSpPr>
            <p:cNvPr id="17" name="TextBox 32"/>
            <p:cNvSpPr txBox="1"/>
            <p:nvPr/>
          </p:nvSpPr>
          <p:spPr>
            <a:xfrm>
              <a:off x="6350005" y="4706764"/>
              <a:ext cx="2376489" cy="101506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微软雅黑" pitchFamily="34"/>
                  <a:ea typeface="微软雅黑" pitchFamily="34"/>
                </a:rPr>
                <a:t>2006</a:t>
              </a:r>
              <a:r>
                <a:rPr lang="zh-CN" sz="2000" b="0" i="0" u="none" strike="noStrike" kern="1200" cap="none" spc="0" baseline="0">
                  <a:solidFill>
                    <a:srgbClr val="000000"/>
                  </a:solidFill>
                  <a:uFillTx/>
                  <a:latin typeface="微软雅黑" pitchFamily="34"/>
                  <a:ea typeface="微软雅黑" pitchFamily="34"/>
                </a:rPr>
                <a:t>年在中纪委全会上进学习党章、遵守党章的要求。</a:t>
              </a:r>
              <a:endParaRPr lang="en-US" sz="2000" b="0" i="0" u="none" strike="noStrike" kern="1200" cap="none" spc="0" baseline="0">
                <a:solidFill>
                  <a:srgbClr val="000000"/>
                </a:solidFill>
                <a:uFillTx/>
                <a:latin typeface="微软雅黑" pitchFamily="34"/>
                <a:ea typeface="微软雅黑" pitchFamily="34"/>
              </a:endParaRPr>
            </a:p>
          </p:txBody>
        </p:sp>
      </p:grpSp>
      <p:grpSp>
        <p:nvGrpSpPr>
          <p:cNvPr id="18" name="Group 79"/>
          <p:cNvGrpSpPr/>
          <p:nvPr/>
        </p:nvGrpSpPr>
        <p:grpSpPr>
          <a:xfrm>
            <a:off x="8901117" y="4257675"/>
            <a:ext cx="2489187" cy="2079628"/>
            <a:chOff x="8901117" y="4257675"/>
            <a:chExt cx="2489187" cy="2079628"/>
          </a:xfrm>
        </p:grpSpPr>
        <p:sp>
          <p:nvSpPr>
            <p:cNvPr id="19" name="圆角矩形 49"/>
            <p:cNvSpPr/>
            <p:nvPr/>
          </p:nvSpPr>
          <p:spPr>
            <a:xfrm>
              <a:off x="8901117" y="4709288"/>
              <a:ext cx="2447921" cy="1599715"/>
            </a:xfrm>
            <a:custGeom>
              <a:avLst>
                <a:gd name="f0" fmla="val 126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0000"/>
              </a:srgbClr>
            </a:solidFill>
            <a:ln w="38103">
              <a:solidFill>
                <a:srgbClr val="FFCF01"/>
              </a:solid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2" indent="0" algn="ctr" defTabSz="914400" rtl="0" fontAlgn="ctr" hangingPunct="0">
                <a:lnSpc>
                  <a:spcPct val="100000"/>
                </a:lnSpc>
                <a:spcBef>
                  <a:spcPts val="0"/>
                </a:spcBef>
                <a:spcAft>
                  <a:spcPts val="0"/>
                </a:spcAft>
                <a:buClr>
                  <a:srgbClr val="FF0000"/>
                </a:buClr>
                <a:buSzPct val="70000"/>
                <a:buFont typeface="Wingdings" pitchFamily="2"/>
                <a:buChar char="n"/>
                <a:tabLst>
                  <a:tab pos="136529" algn="l"/>
                </a:tabLst>
                <a:defRPr sz="1800" b="0" i="0" u="none" strike="noStrike" kern="0" cap="none" spc="0" baseline="0">
                  <a:solidFill>
                    <a:srgbClr val="000000"/>
                  </a:solidFill>
                  <a:uFillTx/>
                </a:defRPr>
              </a:pPr>
              <a:endParaRPr lang="en-US" sz="1400" b="0" i="0" u="none" strike="noStrike" kern="1200" cap="none" spc="0" baseline="0">
                <a:solidFill>
                  <a:srgbClr val="000000"/>
                </a:solidFill>
                <a:uFillTx/>
                <a:latin typeface="微软雅黑" pitchFamily="34"/>
                <a:ea typeface="微软雅黑" pitchFamily="34"/>
              </a:endParaRPr>
            </a:p>
          </p:txBody>
        </p:sp>
        <p:sp>
          <p:nvSpPr>
            <p:cNvPr id="20" name="圆角矩形 50"/>
            <p:cNvSpPr/>
            <p:nvPr/>
          </p:nvSpPr>
          <p:spPr>
            <a:xfrm>
              <a:off x="9134471" y="4257675"/>
              <a:ext cx="1981203" cy="36300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gdRefY="" minY="0" maxY="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adFill>
              <a:gsLst>
                <a:gs pos="0">
                  <a:srgbClr val="FFCF01"/>
                </a:gs>
                <a:gs pos="100000">
                  <a:srgbClr val="E22000"/>
                </a:gs>
              </a:gsLst>
              <a:lin ang="2700000"/>
            </a:gradFill>
            <a:ln>
              <a:noFill/>
              <a:prstDash val="solid"/>
            </a:ln>
            <a:effectLst>
              <a:outerShdw dist="38100" dir="5220091" algn="tl">
                <a:srgbClr val="000000">
                  <a:alpha val="33000"/>
                </a:srgbClr>
              </a:outerShdw>
            </a:effectLst>
          </p:spPr>
          <p:txBody>
            <a:bodyPr vert="horz" wrap="square" lIns="91440" tIns="45720" rIns="91440" bIns="45720" anchor="ctr" anchorCtr="1" compatLnSpc="1"/>
            <a:lstStyle/>
            <a:p>
              <a:pPr marL="0" marR="0" lvl="0" indent="0" algn="ctr" defTabSz="914400" rtl="0" fontAlgn="ctr" hangingPunct="0">
                <a:lnSpc>
                  <a:spcPct val="100000"/>
                </a:lnSpc>
                <a:spcBef>
                  <a:spcPts val="0"/>
                </a:spcBef>
                <a:spcAft>
                  <a:spcPts val="0"/>
                </a:spcAft>
                <a:buClr>
                  <a:srgbClr val="FF0000"/>
                </a:buClr>
                <a:buSzPct val="70000"/>
                <a:buFont typeface="Wingdings" pitchFamily="2"/>
                <a:buChar char="u"/>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软雅黑" pitchFamily="34"/>
                <a:ea typeface="微软雅黑" pitchFamily="34"/>
              </a:endParaRPr>
            </a:p>
          </p:txBody>
        </p:sp>
        <p:sp>
          <p:nvSpPr>
            <p:cNvPr id="21" name="矩形 51"/>
            <p:cNvSpPr/>
            <p:nvPr/>
          </p:nvSpPr>
          <p:spPr>
            <a:xfrm>
              <a:off x="9155109" y="4285975"/>
              <a:ext cx="1971674" cy="369161"/>
            </a:xfrm>
            <a:prstGeom prst="rect">
              <a:avLst/>
            </a:prstGeom>
            <a:noFill/>
            <a:ln>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CN" sz="1800" b="1" i="0" u="none" strike="noStrike" kern="1200" cap="none" spc="0" baseline="0">
                  <a:solidFill>
                    <a:srgbClr val="FFFFFF"/>
                  </a:solidFill>
                  <a:uFillTx/>
                  <a:latin typeface="微软雅黑" pitchFamily="34"/>
                  <a:ea typeface="微软雅黑" pitchFamily="34"/>
                </a:rPr>
                <a:t>习近平</a:t>
              </a:r>
            </a:p>
          </p:txBody>
        </p:sp>
        <p:sp>
          <p:nvSpPr>
            <p:cNvPr id="22" name="TextBox 32"/>
            <p:cNvSpPr txBox="1"/>
            <p:nvPr/>
          </p:nvSpPr>
          <p:spPr>
            <a:xfrm>
              <a:off x="8942383" y="4706828"/>
              <a:ext cx="2447921" cy="163047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微软雅黑" pitchFamily="34"/>
                  <a:ea typeface="微软雅黑" pitchFamily="34"/>
                </a:rPr>
                <a:t>2012</a:t>
              </a:r>
              <a:r>
                <a:rPr lang="zh-CN" sz="2000" b="0" i="0" u="none" strike="noStrike" kern="1200" cap="none" spc="0" baseline="0">
                  <a:solidFill>
                    <a:srgbClr val="000000"/>
                  </a:solidFill>
                  <a:uFillTx/>
                  <a:latin typeface="微软雅黑" pitchFamily="34"/>
                  <a:ea typeface="微软雅黑" pitchFamily="34"/>
                </a:rPr>
                <a:t>年</a:t>
              </a:r>
              <a:r>
                <a:rPr lang="en-US" sz="2000" b="0" i="0" u="none" strike="noStrike" kern="1200" cap="none" spc="0" baseline="0">
                  <a:solidFill>
                    <a:srgbClr val="000000"/>
                  </a:solidFill>
                  <a:uFillTx/>
                  <a:latin typeface="微软雅黑" pitchFamily="34"/>
                  <a:ea typeface="微软雅黑" pitchFamily="34"/>
                </a:rPr>
                <a:t>11</a:t>
              </a:r>
              <a:r>
                <a:rPr lang="zh-CN" sz="2000" b="0" i="0" u="none" strike="noStrike" kern="1200" cap="none" spc="0" baseline="0">
                  <a:solidFill>
                    <a:srgbClr val="000000"/>
                  </a:solidFill>
                  <a:uFillTx/>
                  <a:latin typeface="微软雅黑" pitchFamily="34"/>
                  <a:ea typeface="微软雅黑" pitchFamily="34"/>
                </a:rPr>
                <a:t>月</a:t>
              </a:r>
              <a:r>
                <a:rPr lang="en-US" sz="2000" b="0" i="0" u="none" strike="noStrike" kern="1200" cap="none" spc="0" baseline="0">
                  <a:solidFill>
                    <a:srgbClr val="000000"/>
                  </a:solidFill>
                  <a:uFillTx/>
                  <a:latin typeface="微软雅黑" pitchFamily="34"/>
                  <a:ea typeface="微软雅黑" pitchFamily="34"/>
                </a:rPr>
                <a:t>16</a:t>
              </a:r>
              <a:r>
                <a:rPr lang="zh-CN" sz="2000" b="0" i="0" u="none" strike="noStrike" kern="1200" cap="none" spc="0" baseline="0">
                  <a:solidFill>
                    <a:srgbClr val="000000"/>
                  </a:solidFill>
                  <a:uFillTx/>
                  <a:latin typeface="微软雅黑" pitchFamily="34"/>
                  <a:ea typeface="微软雅黑" pitchFamily="34"/>
                </a:rPr>
                <a:t>日 ，在人民日报发表文章，要求认真不习党章，严格遵守党章。</a:t>
              </a:r>
              <a:endParaRPr lang="en-US" sz="2000" b="0" i="0" u="none" strike="noStrike" kern="1200" cap="none" spc="0" baseline="0">
                <a:solidFill>
                  <a:srgbClr val="000000"/>
                </a:solidFill>
                <a:uFillTx/>
                <a:latin typeface="微软雅黑" pitchFamily="34"/>
                <a:ea typeface="微软雅黑" pitchFamily="34"/>
              </a:endParaRPr>
            </a:p>
          </p:txBody>
        </p:sp>
      </p:grpSp>
      <p:pic>
        <p:nvPicPr>
          <p:cNvPr id="23" name="Picture 3" descr="F:\廉政ppt资料\图片\习近平2.jpg"/>
          <p:cNvPicPr>
            <a:picLocks noChangeAspect="1"/>
          </p:cNvPicPr>
          <p:nvPr/>
        </p:nvPicPr>
        <p:blipFill>
          <a:blip r:embed="rId2" cstate="print"/>
          <a:srcRect/>
          <a:stretch>
            <a:fillRect/>
          </a:stretch>
        </p:blipFill>
        <p:spPr>
          <a:xfrm>
            <a:off x="9013826" y="1520820"/>
            <a:ext cx="2178045" cy="2689222"/>
          </a:xfrm>
          <a:prstGeom prst="rect">
            <a:avLst/>
          </a:prstGeom>
          <a:noFill/>
          <a:ln>
            <a:noFill/>
          </a:ln>
        </p:spPr>
      </p:pic>
      <p:pic>
        <p:nvPicPr>
          <p:cNvPr id="24" name="Picture 4" descr="F:\廉政ppt资料\图片\t01b60642fdb928f33e.jpg"/>
          <p:cNvPicPr>
            <a:picLocks noChangeAspect="1"/>
          </p:cNvPicPr>
          <p:nvPr/>
        </p:nvPicPr>
        <p:blipFill>
          <a:blip r:embed="rId3" cstate="print"/>
          <a:srcRect/>
          <a:stretch>
            <a:fillRect/>
          </a:stretch>
        </p:blipFill>
        <p:spPr>
          <a:xfrm>
            <a:off x="6384926" y="1520820"/>
            <a:ext cx="2160590" cy="2667003"/>
          </a:xfrm>
          <a:prstGeom prst="rect">
            <a:avLst/>
          </a:prstGeom>
          <a:noFill/>
          <a:ln>
            <a:noFill/>
          </a:ln>
        </p:spPr>
      </p:pic>
      <p:pic>
        <p:nvPicPr>
          <p:cNvPr id="25" name="Picture 5" descr="F:\廉政ppt资料\图片\t01df9827b320022179.jpg"/>
          <p:cNvPicPr>
            <a:picLocks noChangeAspect="1"/>
          </p:cNvPicPr>
          <p:nvPr/>
        </p:nvPicPr>
        <p:blipFill>
          <a:blip r:embed="rId4" cstate="print"/>
          <a:srcRect/>
          <a:stretch>
            <a:fillRect/>
          </a:stretch>
        </p:blipFill>
        <p:spPr>
          <a:xfrm>
            <a:off x="1093786" y="1484308"/>
            <a:ext cx="2087566" cy="2652710"/>
          </a:xfrm>
          <a:prstGeom prst="rect">
            <a:avLst/>
          </a:prstGeom>
          <a:noFill/>
          <a:ln>
            <a:noFill/>
          </a:ln>
        </p:spPr>
      </p:pic>
      <p:pic>
        <p:nvPicPr>
          <p:cNvPr id="26" name="Picture 6" descr="F:\廉政ppt资料\图片\t01fb9d391f27c2e7b8.jpg"/>
          <p:cNvPicPr>
            <a:picLocks noChangeAspect="1"/>
          </p:cNvPicPr>
          <p:nvPr/>
        </p:nvPicPr>
        <p:blipFill>
          <a:blip r:embed="rId5" cstate="print"/>
          <a:srcRect/>
          <a:stretch>
            <a:fillRect/>
          </a:stretch>
        </p:blipFill>
        <p:spPr>
          <a:xfrm>
            <a:off x="3829049" y="1484308"/>
            <a:ext cx="2089147" cy="2738435"/>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14089938</TotalTime>
  <Pages>0</Pages>
  <Words>3858</Words>
  <Characters>0</Characters>
  <Application>Microsoft Office PowerPoint</Application>
  <PresentationFormat>全屏显示(4:3)</PresentationFormat>
  <Lines>0</Lines>
  <Paragraphs>304</Paragraphs>
  <Slides>46</Slides>
  <Notes>18</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幻灯片 1</vt:lpstr>
      <vt:lpstr>幻灯片 2</vt:lpstr>
      <vt:lpstr>目录 CONTENTS</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Windows 用户</cp:lastModifiedBy>
  <cp:revision>852</cp:revision>
  <dcterms:created xsi:type="dcterms:W3CDTF">2012-10-07T00:28:00Z</dcterms:created>
  <dcterms:modified xsi:type="dcterms:W3CDTF">2019-05-31T02:43:32Z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