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303" r:id="rId2"/>
    <p:sldId id="304" r:id="rId3"/>
    <p:sldId id="313" r:id="rId4"/>
    <p:sldId id="310" r:id="rId5"/>
    <p:sldId id="305" r:id="rId6"/>
    <p:sldId id="306" r:id="rId7"/>
    <p:sldId id="307" r:id="rId8"/>
    <p:sldId id="308" r:id="rId9"/>
    <p:sldId id="311" r:id="rId10"/>
    <p:sldId id="309" r:id="rId11"/>
  </p:sldIdLst>
  <p:sldSz cx="9144000" cy="6858000" type="screen4x3"/>
  <p:notesSz cx="6858000" cy="9144000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90" autoAdjust="0"/>
    <p:restoredTop sz="94641" autoAdjust="0"/>
  </p:normalViewPr>
  <p:slideViewPr>
    <p:cSldViewPr snapToGrid="0">
      <p:cViewPr varScale="1">
        <p:scale>
          <a:sx n="105" d="100"/>
          <a:sy n="105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87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10487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53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487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b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87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b" anchorCtr="0" compatLnSpc="1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ea typeface="+mn-ea"/>
              </a:defRPr>
            </a:lvl1pPr>
          </a:lstStyle>
          <a:p>
            <a:pPr>
              <a:defRPr/>
            </a:pPr>
            <a:fld id="{177B5A61-6C91-4FB2-B3C6-7D8F98B20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3" y="-26988"/>
            <a:ext cx="9053512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721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1048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11CE2-68D8-4743-BEDD-998733D40BB4}" type="datetimeFigureOut">
              <a:rPr lang="zh-CN" altLang="en-US"/>
              <a:pPr>
                <a:defRPr/>
              </a:pPr>
              <a:t>2018/6/8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8345D-5537-4745-A1C5-4D494183544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3" y="-26988"/>
            <a:ext cx="9053512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736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1048737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1048738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43997-CA5A-4023-A28C-D658C6F68274}" type="datetimeFigureOut">
              <a:rPr lang="zh-CN" altLang="en-US"/>
              <a:pPr>
                <a:defRPr/>
              </a:pPr>
              <a:t>2018/6/8</a:t>
            </a:fld>
            <a:endParaRPr lang="zh-CN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ECE13-A21C-4724-863D-629F9A06809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313" y="-114300"/>
            <a:ext cx="9053512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708" name="Title 1"/>
          <p:cNvSpPr>
            <a:spLocks noGrp="1"/>
          </p:cNvSpPr>
          <p:nvPr>
            <p:ph type="title"/>
          </p:nvPr>
        </p:nvSpPr>
        <p:spPr>
          <a:xfrm>
            <a:off x="628650" y="272256"/>
            <a:ext cx="78867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1048709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048710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104871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048712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BD27D-A00C-4B1E-B1E2-D8B924488889}" type="datetimeFigureOut">
              <a:rPr lang="zh-CN" altLang="en-US"/>
              <a:pPr>
                <a:defRPr/>
              </a:pPr>
              <a:t>2018/6/8</a:t>
            </a:fld>
            <a:endParaRPr lang="zh-CN" alt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C3FEC-9685-4DCA-A330-DB6A7C9BC02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仅标题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0438" y="1241425"/>
            <a:ext cx="1044575" cy="322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6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19745" y="2548096"/>
            <a:ext cx="449189" cy="437651"/>
          </a:xfrm>
          <a:prstGeom prst="rect">
            <a:avLst/>
          </a:prstGeom>
        </p:spPr>
      </p:pic>
      <p:pic>
        <p:nvPicPr>
          <p:cNvPr id="7" name="图片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1066800"/>
            <a:ext cx="1598613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649" name="标题 1"/>
          <p:cNvSpPr>
            <a:spLocks noGrp="1"/>
          </p:cNvSpPr>
          <p:nvPr>
            <p:ph type="title"/>
          </p:nvPr>
        </p:nvSpPr>
        <p:spPr>
          <a:xfrm>
            <a:off x="983321" y="1131410"/>
            <a:ext cx="992321" cy="3430316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algn="ctr">
              <a:defRPr sz="5400">
                <a:gradFill>
                  <a:gsLst>
                    <a:gs pos="32000">
                      <a:schemeClr val="tx2"/>
                    </a:gs>
                    <a:gs pos="51000">
                      <a:schemeClr val="tx1"/>
                    </a:gs>
                    <a:gs pos="74000">
                      <a:schemeClr val="tx2"/>
                    </a:gs>
                  </a:gsLst>
                  <a:path path="circle">
                    <a:fillToRect l="100000" t="100000"/>
                  </a:path>
                </a:gra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048653" name="文本占位符 12"/>
          <p:cNvSpPr>
            <a:spLocks noGrp="1"/>
          </p:cNvSpPr>
          <p:nvPr>
            <p:ph type="body" sz="quarter" idx="14"/>
          </p:nvPr>
        </p:nvSpPr>
        <p:spPr>
          <a:xfrm>
            <a:off x="2686050" y="2163227"/>
            <a:ext cx="2549129" cy="1025525"/>
          </a:xfrm>
        </p:spPr>
        <p:txBody>
          <a:bodyPr lIns="90000" tIns="46800" rIns="90000" bIns="46800" anchor="b">
            <a:normAutofit/>
          </a:bodyPr>
          <a:lstStyle>
            <a:lvl1pPr marL="0" indent="0">
              <a:buNone/>
              <a:defRPr sz="36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048654" name="文本占位符 14"/>
          <p:cNvSpPr>
            <a:spLocks noGrp="1"/>
          </p:cNvSpPr>
          <p:nvPr>
            <p:ph type="body" sz="quarter" idx="15"/>
          </p:nvPr>
        </p:nvSpPr>
        <p:spPr>
          <a:xfrm>
            <a:off x="2005013" y="3227568"/>
            <a:ext cx="3230166" cy="1213502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8" name="日期占位符 2"/>
          <p:cNvSpPr>
            <a:spLocks noGrp="1"/>
          </p:cNvSpPr>
          <p:nvPr>
            <p:ph type="dt" sz="half" idx="16"/>
          </p:nvPr>
        </p:nvSpPr>
        <p:spPr/>
        <p:txBody>
          <a:bodyPr lIns="90000" tIns="46800" rIns="90000" bIns="46800">
            <a:normAutofit/>
          </a:bodyPr>
          <a:lstStyle>
            <a:lvl1pPr>
              <a:defRPr/>
            </a:lvl1pPr>
          </a:lstStyle>
          <a:p>
            <a:pPr>
              <a:defRPr/>
            </a:pPr>
            <a:fld id="{9E38D728-5746-4216-9C83-A6031C9A4EE8}" type="datetimeFigureOut">
              <a:rPr lang="zh-CN" altLang="en-US"/>
              <a:pPr>
                <a:defRPr/>
              </a:pPr>
              <a:t>2018/6/8</a:t>
            </a:fld>
            <a:endParaRPr lang="zh-CN" altLang="en-US"/>
          </a:p>
        </p:txBody>
      </p:sp>
      <p:sp>
        <p:nvSpPr>
          <p:cNvPr id="9" name="页脚占位符 3"/>
          <p:cNvSpPr>
            <a:spLocks noGrp="1"/>
          </p:cNvSpPr>
          <p:nvPr>
            <p:ph type="ftr" sz="quarter" idx="17"/>
          </p:nvPr>
        </p:nvSpPr>
        <p:spPr/>
        <p:txBody>
          <a:bodyPr lIns="90000" tIns="46800" rIns="90000" bIns="46800"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灯片编号占位符 4"/>
          <p:cNvSpPr>
            <a:spLocks noGrp="1"/>
          </p:cNvSpPr>
          <p:nvPr>
            <p:ph type="sldNum" sz="quarter" idx="18"/>
          </p:nvPr>
        </p:nvSpPr>
        <p:spPr/>
        <p:txBody>
          <a:bodyPr lIns="90000" tIns="46800" rIns="90000" bIns="46800">
            <a:normAutofit/>
          </a:bodyPr>
          <a:lstStyle>
            <a:lvl1pPr>
              <a:defRPr/>
            </a:lvl1pPr>
          </a:lstStyle>
          <a:p>
            <a:pPr>
              <a:defRPr/>
            </a:pPr>
            <a:fld id="{1F8A03EA-1343-4C68-8866-2FE62692383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3" y="-26988"/>
            <a:ext cx="9053512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8D896-FB43-44CB-9A8C-CA2296F5D48F}" type="datetimeFigureOut">
              <a:rPr lang="zh-CN" altLang="en-US"/>
              <a:pPr>
                <a:defRPr/>
              </a:pPr>
              <a:t>2018/6/8</a:t>
            </a:fld>
            <a:endParaRPr lang="zh-CN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7FFE9-80BD-464E-B80B-0812E95D2E5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8263" y="-68263"/>
            <a:ext cx="1403351" cy="1403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600" name="标题 1"/>
          <p:cNvSpPr>
            <a:spLocks noGrp="1"/>
          </p:cNvSpPr>
          <p:nvPr>
            <p:ph type="title"/>
          </p:nvPr>
        </p:nvSpPr>
        <p:spPr>
          <a:xfrm>
            <a:off x="629841" y="711200"/>
            <a:ext cx="3196800" cy="1600200"/>
          </a:xfrm>
        </p:spPr>
        <p:txBody>
          <a:bodyPr anchor="t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048601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4014391" y="733425"/>
            <a:ext cx="4627800" cy="54036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zh-CN" altLang="en-US" noProof="0" dirty="0"/>
          </a:p>
        </p:txBody>
      </p:sp>
      <p:sp>
        <p:nvSpPr>
          <p:cNvPr id="1048602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311400"/>
            <a:ext cx="31968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日期占位符 4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>
            <a:lvl1pPr>
              <a:defRPr sz="1200" smtClean="0"/>
            </a:lvl1pPr>
          </a:lstStyle>
          <a:p>
            <a:pPr>
              <a:defRPr/>
            </a:pPr>
            <a:fld id="{AB72E616-9680-44ED-9C0D-840F3C83465F}" type="datetimeFigureOut">
              <a:rPr lang="zh-CN" altLang="en-US"/>
              <a:pPr>
                <a:defRPr/>
              </a:pPr>
              <a:t>2018/6/8</a:t>
            </a:fld>
            <a:endParaRPr lang="zh-CN" altLang="en-US" dirty="0"/>
          </a:p>
        </p:txBody>
      </p:sp>
      <p:sp>
        <p:nvSpPr>
          <p:cNvPr id="7" name="页脚占位符 5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>
            <a:lvl1pPr>
              <a:defRPr sz="1200" dirty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 sz="1200" smtClean="0"/>
            </a:lvl1pPr>
          </a:lstStyle>
          <a:p>
            <a:pPr>
              <a:defRPr/>
            </a:pPr>
            <a:fld id="{44A85AAB-BB13-4428-803F-6B7CD11B54D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6" name="Vertical Title 1"/>
          <p:cNvSpPr>
            <a:spLocks noGrp="1"/>
          </p:cNvSpPr>
          <p:nvPr>
            <p:ph type="title" orient="vert"/>
          </p:nvPr>
        </p:nvSpPr>
        <p:spPr>
          <a:xfrm>
            <a:off x="7439891" y="365125"/>
            <a:ext cx="1075459" cy="5811838"/>
          </a:xfrm>
        </p:spPr>
        <p:txBody>
          <a:bodyPr vert="eaVert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1048717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6707332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89274-D6FE-45B6-81A4-6012E0A784FC}" type="datetimeFigureOut">
              <a:rPr lang="zh-CN" altLang="en-US"/>
              <a:pPr>
                <a:defRPr/>
              </a:pPr>
              <a:t>2018/6/8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64C1B-0770-4A84-87F9-3575A093CE9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8263" y="-68263"/>
            <a:ext cx="1403351" cy="1403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735" name="内容占位符 6"/>
          <p:cNvSpPr>
            <a:spLocks noGrp="1"/>
          </p:cNvSpPr>
          <p:nvPr>
            <p:ph sz="quarter" idx="13"/>
          </p:nvPr>
        </p:nvSpPr>
        <p:spPr>
          <a:xfrm>
            <a:off x="628650" y="551544"/>
            <a:ext cx="78867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1ECD0-9013-4E0F-B48C-320FC56EDCBF}" type="datetimeFigureOut">
              <a:rPr lang="zh-CN" altLang="en-US"/>
              <a:pPr>
                <a:defRPr/>
              </a:pPr>
              <a:t>2018/6/8</a:t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1963C-459D-4F20-B6DE-FA0254CD00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1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7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2863" y="-26988"/>
            <a:ext cx="9053512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  <p:custDataLst>
              <p:tags r:id="rId11"/>
            </p:custDataLst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1048596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3C71A2C-8A1B-4A0B-A655-17C8DB504B77}" type="datetimeFigureOut">
              <a:rPr lang="zh-CN" altLang="en-US"/>
              <a:pPr>
                <a:defRPr/>
              </a:pPr>
              <a:t>2018/6/8</a:t>
            </a:fld>
            <a:endParaRPr lang="zh-CN" altLang="en-US" dirty="0"/>
          </a:p>
        </p:txBody>
      </p:sp>
      <p:sp>
        <p:nvSpPr>
          <p:cNvPr id="104859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4859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4F7E5CB-1011-4508-A3B1-F0EDCAEB434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1048599" name="KSO_TEMPLATE" hidden="1"/>
          <p:cNvSpPr/>
          <p:nvPr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ransition spd="slow">
    <p:fade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anose="020B0604020202020204" pitchFamily="34" charset="0"/>
          <a:ea typeface="黑体" panose="02010600030101010101" pitchFamily="49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anose="020B0604020202020204" pitchFamily="34" charset="0"/>
          <a:ea typeface="黑体" panose="02010600030101010101" pitchFamily="49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anose="020B0604020202020204" pitchFamily="34" charset="0"/>
          <a:ea typeface="黑体" panose="02010600030101010101" pitchFamily="49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anose="020B0604020202020204" pitchFamily="34" charset="0"/>
          <a:ea typeface="黑体" panose="02010600030101010101" pitchFamily="49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anose="020B0604020202020204" pitchFamily="34" charset="0"/>
          <a:ea typeface="黑体" panose="02010600030101010101" pitchFamily="49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anose="020B0604020202020204" pitchFamily="34" charset="0"/>
          <a:ea typeface="黑体" panose="02010600030101010101" pitchFamily="49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anose="020B0604020202020204" pitchFamily="34" charset="0"/>
          <a:ea typeface="黑体" panose="02010600030101010101" pitchFamily="49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anose="020B0604020202020204" pitchFamily="34" charset="0"/>
          <a:ea typeface="黑体" panose="02010600030101010101" pitchFamily="49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952108" y="1260374"/>
            <a:ext cx="1036490" cy="321404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2400" dirty="0"/>
              <a:t>第</a:t>
            </a: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zh-CN" altLang="en-US" sz="2400" dirty="0"/>
              <a:t>十</a:t>
            </a: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zh-CN" altLang="en-US" sz="2400" dirty="0"/>
              <a:t>一</a:t>
            </a: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zh-CN" altLang="en-US" sz="2400" dirty="0"/>
              <a:t>章</a:t>
            </a: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zh-CN" altLang="en-US" sz="2400" dirty="0"/>
              <a:t> </a:t>
            </a: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zh-CN" altLang="en-US" sz="2400" dirty="0"/>
              <a:t>第</a:t>
            </a: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zh-CN" altLang="en-US" sz="2400" dirty="0"/>
              <a:t>二</a:t>
            </a: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zh-CN" altLang="en-US" sz="2400" dirty="0"/>
              <a:t>节</a:t>
            </a:r>
          </a:p>
        </p:txBody>
      </p:sp>
      <p:sp>
        <p:nvSpPr>
          <p:cNvPr id="11266" name="文本占位符 5"/>
          <p:cNvSpPr>
            <a:spLocks noGrp="1"/>
          </p:cNvSpPr>
          <p:nvPr>
            <p:ph type="body" sz="quarter" idx="14"/>
          </p:nvPr>
        </p:nvSpPr>
        <p:spPr>
          <a:xfrm>
            <a:off x="3130550" y="1235075"/>
            <a:ext cx="2547938" cy="1025525"/>
          </a:xfrm>
        </p:spPr>
        <p:txBody>
          <a:bodyPr/>
          <a:lstStyle/>
          <a:p>
            <a:r>
              <a:rPr lang="zh-CN" altLang="en-US"/>
              <a:t>时代</a:t>
            </a:r>
          </a:p>
        </p:txBody>
      </p:sp>
      <p:sp>
        <p:nvSpPr>
          <p:cNvPr id="11267" name="文本占位符 6"/>
          <p:cNvSpPr>
            <a:spLocks noGrp="1"/>
          </p:cNvSpPr>
          <p:nvPr>
            <p:ph type="body" sz="quarter" idx="15"/>
          </p:nvPr>
        </p:nvSpPr>
        <p:spPr>
          <a:xfrm>
            <a:off x="3060700" y="2260600"/>
            <a:ext cx="4629150" cy="1212850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sz="4800" dirty="0"/>
              <a:t>中国与世界关系的历史变化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48319" y="4381877"/>
            <a:ext cx="50802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 dirty="0" smtClean="0"/>
              <a:t>工学院：</a:t>
            </a:r>
            <a:r>
              <a:rPr lang="en-US" altLang="zh-CN" sz="2400" b="1" dirty="0" smtClean="0"/>
              <a:t>1760301 1760302</a:t>
            </a:r>
            <a:r>
              <a:rPr lang="zh-CN" altLang="en-US" sz="2400" b="1" dirty="0" smtClean="0"/>
              <a:t>班</a:t>
            </a:r>
            <a:endParaRPr lang="en-US" altLang="zh-CN" sz="2400" b="1" dirty="0" smtClean="0"/>
          </a:p>
          <a:p>
            <a:pPr algn="l"/>
            <a:r>
              <a:rPr lang="zh-CN" altLang="en-US" sz="2400" b="1" dirty="0" smtClean="0"/>
              <a:t>主讲人：雷永杰</a:t>
            </a:r>
            <a:endParaRPr lang="en-US" altLang="zh-CN" sz="2400" b="1" dirty="0" smtClean="0"/>
          </a:p>
          <a:p>
            <a:pPr algn="l"/>
            <a:r>
              <a:rPr lang="zh-CN" altLang="en-US" sz="2400" b="1" dirty="0" smtClean="0"/>
              <a:t>助讲</a:t>
            </a:r>
            <a:r>
              <a:rPr lang="zh-CN" altLang="en-US" sz="2400" b="1" dirty="0" smtClean="0"/>
              <a:t>人：董雅群 段成琳 王宇 霍俊心</a:t>
            </a:r>
            <a:endParaRPr lang="zh-CN" altLang="en-US" sz="2400" b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982663" y="1131888"/>
            <a:ext cx="992187" cy="3430587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9459" name="文本占位符 4"/>
          <p:cNvSpPr>
            <a:spLocks noGrp="1"/>
          </p:cNvSpPr>
          <p:nvPr>
            <p:ph type="body" sz="quarter" idx="15"/>
          </p:nvPr>
        </p:nvSpPr>
        <p:spPr>
          <a:xfrm>
            <a:off x="1386840" y="1479233"/>
            <a:ext cx="6370638" cy="2047875"/>
          </a:xfrm>
        </p:spPr>
        <p:txBody>
          <a:bodyPr/>
          <a:lstStyle/>
          <a:p>
            <a:pPr algn="ctr"/>
            <a:r>
              <a:rPr lang="zh-CN" altLang="en-US" sz="8800">
                <a:latin typeface="华文行楷" panose="02010800040101010101" pitchFamily="2" charset="-122"/>
                <a:ea typeface="华文行楷" panose="02010800040101010101" pitchFamily="2" charset="-122"/>
                <a:cs typeface="华文行楷" panose="02010800040101010101" pitchFamily="2" charset="-122"/>
              </a:rPr>
              <a:t>感谢大家！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50">
        <p:wheel spokes="3"/>
      </p:transition>
    </mc:Choice>
    <mc:Fallback>
      <p:transition spd="med">
        <p:wheel spokes="3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630238" y="711200"/>
            <a:ext cx="3195637" cy="16002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4800" dirty="0" smtClean="0"/>
              <a:t>中国</a:t>
            </a:r>
            <a:r>
              <a:rPr lang="zh-CN" altLang="en-US" sz="4800" dirty="0"/>
              <a:t>特色社会主义</a:t>
            </a:r>
          </a:p>
        </p:txBody>
      </p:sp>
      <p:pic>
        <p:nvPicPr>
          <p:cNvPr id="3" name="内容占位符 2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2311" r="22311"/>
          <a:stretch>
            <a:fillRect/>
          </a:stretch>
        </p:blipFill>
        <p:spPr>
          <a:effectLst>
            <a:softEdge rad="112500"/>
          </a:effectLst>
        </p:spPr>
      </p:pic>
      <p:sp>
        <p:nvSpPr>
          <p:cNvPr id="12291" name="文本占位符 5"/>
          <p:cNvSpPr>
            <a:spLocks noGrp="1"/>
          </p:cNvSpPr>
          <p:nvPr>
            <p:ph type="body" sz="half" idx="2"/>
          </p:nvPr>
        </p:nvSpPr>
        <p:spPr>
          <a:xfrm>
            <a:off x="595313" y="2578735"/>
            <a:ext cx="3241675" cy="3657600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    2017</a:t>
            </a:r>
            <a:r>
              <a:rPr lang="zh-CN" altLang="en-US" sz="3600" dirty="0"/>
              <a:t>年</a:t>
            </a:r>
            <a:r>
              <a:rPr lang="en-US" altLang="zh-CN" sz="3600" dirty="0"/>
              <a:t>10</a:t>
            </a:r>
            <a:r>
              <a:rPr lang="zh-CN" altLang="en-US" sz="3600" dirty="0"/>
              <a:t>月</a:t>
            </a:r>
            <a:r>
              <a:rPr lang="en-US" altLang="zh-CN" sz="3600" dirty="0"/>
              <a:t>18</a:t>
            </a:r>
            <a:r>
              <a:rPr lang="zh-CN" altLang="en-US" sz="3600" dirty="0"/>
              <a:t>日召开的十九大提出中国特色社会主义进入新时代</a:t>
            </a:r>
            <a:r>
              <a:rPr lang="zh-CN" altLang="en-US" sz="3600" dirty="0" smtClean="0"/>
              <a:t>。</a:t>
            </a:r>
            <a:endParaRPr lang="en-US" altLang="zh-CN" sz="36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36104" y="665921"/>
            <a:ext cx="8090453" cy="2861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3600" dirty="0" smtClean="0"/>
              <a:t>           </a:t>
            </a:r>
            <a:r>
              <a:rPr lang="zh-CN" altLang="en-US" sz="3600" dirty="0" smtClean="0">
                <a:latin typeface="+mj-ea"/>
                <a:ea typeface="+mj-ea"/>
              </a:rPr>
              <a:t>是承前启后、继往开来</a:t>
            </a:r>
            <a:endParaRPr lang="en-US" altLang="zh-CN" sz="3600" dirty="0" smtClean="0">
              <a:latin typeface="+mj-ea"/>
              <a:ea typeface="+mj-ea"/>
            </a:endParaRPr>
          </a:p>
          <a:p>
            <a:pPr algn="l"/>
            <a:r>
              <a:rPr lang="en-US" altLang="zh-CN" sz="3600" dirty="0" smtClean="0">
                <a:latin typeface="+mj-ea"/>
                <a:ea typeface="+mj-ea"/>
              </a:rPr>
              <a:t>      </a:t>
            </a:r>
            <a:r>
              <a:rPr lang="zh-CN" altLang="en-US" sz="3600" dirty="0" smtClean="0">
                <a:latin typeface="+mj-ea"/>
                <a:ea typeface="+mj-ea"/>
              </a:rPr>
              <a:t>是决胜全面建成小康社会</a:t>
            </a:r>
            <a:endParaRPr lang="en-US" altLang="zh-CN" sz="3600" dirty="0" smtClean="0">
              <a:latin typeface="+mj-ea"/>
              <a:ea typeface="+mj-ea"/>
            </a:endParaRPr>
          </a:p>
          <a:p>
            <a:pPr algn="l"/>
            <a:r>
              <a:rPr lang="zh-CN" altLang="en-US" sz="3600" dirty="0" smtClean="0">
                <a:latin typeface="+mj-ea"/>
                <a:ea typeface="+mj-ea"/>
              </a:rPr>
              <a:t>      是全国各族人民团结奋斗</a:t>
            </a:r>
            <a:endParaRPr lang="en-US" altLang="zh-CN" sz="3600" dirty="0" smtClean="0">
              <a:latin typeface="+mj-ea"/>
              <a:ea typeface="+mj-ea"/>
            </a:endParaRPr>
          </a:p>
          <a:p>
            <a:pPr algn="l"/>
            <a:r>
              <a:rPr lang="zh-CN" altLang="en-US" sz="3600" dirty="0" smtClean="0">
                <a:latin typeface="+mj-ea"/>
                <a:ea typeface="+mj-ea"/>
              </a:rPr>
              <a:t>      是全体中华儿女勠力同心</a:t>
            </a:r>
            <a:endParaRPr lang="en-US" altLang="zh-CN" sz="3600" dirty="0" smtClean="0">
              <a:latin typeface="+mj-ea"/>
              <a:ea typeface="+mj-ea"/>
            </a:endParaRPr>
          </a:p>
          <a:p>
            <a:pPr algn="l"/>
            <a:r>
              <a:rPr lang="en-US" altLang="zh-CN" sz="3600" dirty="0" smtClean="0">
                <a:latin typeface="+mj-ea"/>
                <a:ea typeface="+mj-ea"/>
              </a:rPr>
              <a:t>      </a:t>
            </a:r>
            <a:r>
              <a:rPr lang="zh-CN" altLang="en-US" sz="3600" dirty="0" smtClean="0">
                <a:latin typeface="+mj-ea"/>
                <a:ea typeface="+mj-ea"/>
              </a:rPr>
              <a:t>是我国日益走近世界舞台中央</a:t>
            </a:r>
            <a:endParaRPr lang="zh-CN" altLang="en-US" sz="3600" dirty="0">
              <a:latin typeface="+mj-ea"/>
              <a:ea typeface="+mj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9207" y="238539"/>
            <a:ext cx="1200329" cy="36178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66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新时代</a:t>
            </a:r>
            <a:endParaRPr lang="zh-CN" altLang="en-US" sz="66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对角圆角矩形 18"/>
          <p:cNvSpPr/>
          <p:nvPr/>
        </p:nvSpPr>
        <p:spPr>
          <a:xfrm>
            <a:off x="4956175" y="3854450"/>
            <a:ext cx="3324225" cy="2033588"/>
          </a:xfrm>
          <a:prstGeom prst="round2Diag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对角圆角矩形 17"/>
          <p:cNvSpPr/>
          <p:nvPr/>
        </p:nvSpPr>
        <p:spPr>
          <a:xfrm flipH="1">
            <a:off x="1128713" y="3913188"/>
            <a:ext cx="3468687" cy="1982787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" name="对角圆角矩形 15"/>
          <p:cNvSpPr/>
          <p:nvPr/>
        </p:nvSpPr>
        <p:spPr>
          <a:xfrm>
            <a:off x="1119188" y="1487488"/>
            <a:ext cx="3402012" cy="2016125"/>
          </a:xfrm>
          <a:prstGeom prst="round2Diag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对角圆角矩形 16"/>
          <p:cNvSpPr/>
          <p:nvPr/>
        </p:nvSpPr>
        <p:spPr>
          <a:xfrm rot="10800000" flipH="1">
            <a:off x="4913313" y="1487488"/>
            <a:ext cx="3324225" cy="2051050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317" name="TextBox 19"/>
          <p:cNvSpPr txBox="1">
            <a:spLocks noChangeArrowheads="1"/>
          </p:cNvSpPr>
          <p:nvPr/>
        </p:nvSpPr>
        <p:spPr bwMode="auto">
          <a:xfrm>
            <a:off x="1563688" y="2230438"/>
            <a:ext cx="2768600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/>
            <a:r>
              <a:rPr lang="zh-CN" altLang="en-US" sz="3200" b="1">
                <a:ea typeface="黑体" panose="02010600030101010101" pitchFamily="49" charset="-122"/>
              </a:rPr>
              <a:t>合作共赢理念</a:t>
            </a:r>
          </a:p>
        </p:txBody>
      </p:sp>
      <p:sp>
        <p:nvSpPr>
          <p:cNvPr id="13318" name="TextBox 21"/>
          <p:cNvSpPr txBox="1">
            <a:spLocks noChangeArrowheads="1"/>
          </p:cNvSpPr>
          <p:nvPr/>
        </p:nvSpPr>
        <p:spPr bwMode="auto">
          <a:xfrm>
            <a:off x="5195888" y="2179638"/>
            <a:ext cx="2667000" cy="588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/>
            <a:r>
              <a:rPr lang="zh-CN" altLang="en-US" sz="3200" b="1">
                <a:ea typeface="黑体" panose="02010600030101010101" pitchFamily="49" charset="-122"/>
              </a:rPr>
              <a:t>新型大国关系</a:t>
            </a:r>
            <a:endParaRPr lang="zh-CN" altLang="en-US" sz="3200">
              <a:ea typeface="黑体" panose="02010600030101010101" pitchFamily="49" charset="-122"/>
            </a:endParaRPr>
          </a:p>
        </p:txBody>
      </p:sp>
      <p:sp>
        <p:nvSpPr>
          <p:cNvPr id="13319" name="TextBox 23"/>
          <p:cNvSpPr txBox="1">
            <a:spLocks noChangeArrowheads="1"/>
          </p:cNvSpPr>
          <p:nvPr/>
        </p:nvSpPr>
        <p:spPr bwMode="auto">
          <a:xfrm>
            <a:off x="1614488" y="4589463"/>
            <a:ext cx="2692400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/>
            <a:r>
              <a:rPr lang="zh-CN" altLang="en-US" sz="3200" b="1">
                <a:ea typeface="黑体" panose="02010600030101010101" pitchFamily="49" charset="-122"/>
              </a:rPr>
              <a:t>“一带一路”</a:t>
            </a:r>
            <a:endParaRPr lang="zh-CN" altLang="en-US" sz="3200">
              <a:ea typeface="黑体" panose="02010600030101010101" pitchFamily="49" charset="-122"/>
            </a:endParaRPr>
          </a:p>
        </p:txBody>
      </p:sp>
      <p:sp>
        <p:nvSpPr>
          <p:cNvPr id="13320" name="TextBox 24"/>
          <p:cNvSpPr txBox="1">
            <a:spLocks noChangeArrowheads="1"/>
          </p:cNvSpPr>
          <p:nvPr/>
        </p:nvSpPr>
        <p:spPr bwMode="auto">
          <a:xfrm>
            <a:off x="5059363" y="4529138"/>
            <a:ext cx="3067050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/>
            <a:r>
              <a:rPr lang="zh-CN" altLang="en-US" sz="3200" b="1">
                <a:ea typeface="黑体" panose="02010600030101010101" pitchFamily="49" charset="-122"/>
              </a:rPr>
              <a:t>人类命运共同体</a:t>
            </a:r>
            <a:endParaRPr lang="zh-CN" altLang="en-US" sz="3200">
              <a:ea typeface="黑体" panose="02010600030101010101" pitchFamily="49" charset="-122"/>
            </a:endParaRPr>
          </a:p>
        </p:txBody>
      </p:sp>
      <p:sp>
        <p:nvSpPr>
          <p:cNvPr id="13321" name="TextBox 25"/>
          <p:cNvSpPr txBox="1">
            <a:spLocks noChangeArrowheads="1"/>
          </p:cNvSpPr>
          <p:nvPr/>
        </p:nvSpPr>
        <p:spPr bwMode="auto">
          <a:xfrm>
            <a:off x="504825" y="631825"/>
            <a:ext cx="514350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/>
            <a:r>
              <a:rPr lang="zh-CN" altLang="en-US" sz="2800">
                <a:ea typeface="黑体" panose="02010600030101010101" pitchFamily="49" charset="-122"/>
              </a:rPr>
              <a:t>中国特色的全球治理观</a:t>
            </a:r>
          </a:p>
        </p:txBody>
      </p:sp>
      <p:sp>
        <p:nvSpPr>
          <p:cNvPr id="27" name="椭圆 26"/>
          <p:cNvSpPr/>
          <p:nvPr/>
        </p:nvSpPr>
        <p:spPr>
          <a:xfrm>
            <a:off x="3332163" y="2846388"/>
            <a:ext cx="2760662" cy="17764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内容占位符 2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462015" y="266562"/>
            <a:ext cx="7068030" cy="30695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745" y="3429000"/>
            <a:ext cx="4154752" cy="31842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339" name="矩形 5"/>
          <p:cNvSpPr>
            <a:spLocks noChangeArrowheads="1"/>
          </p:cNvSpPr>
          <p:nvPr/>
        </p:nvSpPr>
        <p:spPr bwMode="auto">
          <a:xfrm>
            <a:off x="4354513" y="4370388"/>
            <a:ext cx="4549775" cy="15700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/>
            <a:r>
              <a:rPr lang="zh-CN" altLang="en-US" sz="3200" b="1">
                <a:ea typeface="黑体" panose="02010600030101010101" pitchFamily="49" charset="-122"/>
              </a:rPr>
              <a:t>中国成功主办首届“一带一路”国际合作高峰论坛</a:t>
            </a:r>
            <a:endParaRPr lang="zh-CN" altLang="en-US" sz="3200">
              <a:ea typeface="黑体" panose="02010600030101010101" pitchFamily="49" charset="-122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内容占位符 2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08978" y="3429000"/>
            <a:ext cx="5005913" cy="27163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70755" y="641042"/>
            <a:ext cx="3516695" cy="49233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5363" name="矩形 5"/>
          <p:cNvSpPr>
            <a:spLocks noChangeArrowheads="1"/>
          </p:cNvSpPr>
          <p:nvPr/>
        </p:nvSpPr>
        <p:spPr bwMode="auto">
          <a:xfrm>
            <a:off x="542925" y="1260475"/>
            <a:ext cx="4572000" cy="20621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/>
            <a:r>
              <a:rPr lang="zh-CN" altLang="en-US" sz="3200" b="1">
                <a:ea typeface="黑体" panose="02010600030101010101" pitchFamily="49" charset="-122"/>
              </a:rPr>
              <a:t>二十国集团领导人杭州峰会取得一系列具有开创性、引领性、机制性的成果。</a:t>
            </a:r>
            <a:endParaRPr lang="zh-CN" altLang="en-US" sz="3200">
              <a:ea typeface="黑体" panose="02010600030101010101" pitchFamily="49" charset="-122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内容占位符 2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4743801" y="3773139"/>
            <a:ext cx="4091683" cy="2715002"/>
          </a:xfrm>
          <a:prstGeom prst="roundRect">
            <a:avLst>
              <a:gd name="adj" fmla="val 16667"/>
            </a:avLst>
          </a:prstGeom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513" y="440278"/>
            <a:ext cx="4287655" cy="28584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3675" y="3535363"/>
            <a:ext cx="4090988" cy="2730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388" name="矩形 5"/>
          <p:cNvSpPr>
            <a:spLocks noChangeArrowheads="1"/>
          </p:cNvSpPr>
          <p:nvPr/>
        </p:nvSpPr>
        <p:spPr bwMode="auto">
          <a:xfrm>
            <a:off x="4483100" y="550863"/>
            <a:ext cx="4140200" cy="3200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/>
            <a:r>
              <a:rPr lang="zh-CN" altLang="en-US" sz="2800" b="1">
                <a:ea typeface="黑体" panose="02010600030101010101" pitchFamily="49" charset="-122"/>
              </a:rPr>
              <a:t>       在面对此起彼伏的国际地区热点问题和层出不穷的各种全球性挑战，中国担起大国责任，积极参与国际反恐合作，派军舰在亚丁湾、索马里海域执行护航任务</a:t>
            </a:r>
            <a:endParaRPr lang="zh-CN" altLang="en-US" sz="2800">
              <a:ea typeface="黑体" panose="02010600030101010101" pitchFamily="49" charset="-122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内容占位符 2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32918" y="1093152"/>
            <a:ext cx="4304000" cy="29593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118790"/>
            <a:ext cx="4439082" cy="29593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411" name="文本框 4"/>
          <p:cNvSpPr txBox="1">
            <a:spLocks noChangeArrowheads="1"/>
          </p:cNvSpPr>
          <p:nvPr/>
        </p:nvSpPr>
        <p:spPr bwMode="auto">
          <a:xfrm>
            <a:off x="508000" y="4529138"/>
            <a:ext cx="8123238" cy="2103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ea typeface="黑体" panose="02010600030101010101" pitchFamily="49" charset="-122"/>
              </a:rPr>
              <a:t>积极开展汉语教学和文化交流活动等，为推动世界各国文明交流互鉴、增进中国人民与各国人民相互了解和友谊发挥了重要作用。</a:t>
            </a:r>
          </a:p>
          <a:p>
            <a:endParaRPr lang="zh-CN" altLang="en-US" sz="3600" dirty="0">
              <a:ea typeface="黑体" panose="02010600030101010101" pitchFamily="49" charset="-122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内容占位符 1"/>
          <p:cNvSpPr>
            <a:spLocks noGrp="1"/>
          </p:cNvSpPr>
          <p:nvPr>
            <p:ph sz="quarter" idx="13"/>
          </p:nvPr>
        </p:nvSpPr>
        <p:spPr>
          <a:xfrm>
            <a:off x="509588" y="1517650"/>
            <a:ext cx="8164512" cy="2200275"/>
          </a:xfrm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3600" b="1" dirty="0"/>
              <a:t>年轻人的梦汇聚成国家的梦</a:t>
            </a:r>
            <a:endParaRPr lang="en-US" altLang="zh-CN" sz="3600" b="1" dirty="0"/>
          </a:p>
          <a:p>
            <a:pPr algn="ctr">
              <a:buFont typeface="Arial" panose="020B0604020202020204" pitchFamily="34" charset="0"/>
              <a:buNone/>
            </a:pPr>
            <a:r>
              <a:rPr lang="zh-CN" altLang="en-US" sz="3600" b="1" dirty="0"/>
              <a:t>年轻人的未来决定祖国的未来</a:t>
            </a:r>
            <a:endParaRPr lang="en-US" altLang="zh-CN" sz="3600" b="1" dirty="0"/>
          </a:p>
          <a:p>
            <a:pPr algn="ctr">
              <a:buFont typeface="Arial" panose="020B0604020202020204" pitchFamily="34" charset="0"/>
              <a:buNone/>
            </a:pPr>
            <a:endParaRPr lang="en-US" altLang="zh-CN" sz="3600" b="1" dirty="0"/>
          </a:p>
          <a:p>
            <a:pPr algn="ctr">
              <a:buFont typeface="Arial" panose="020B0604020202020204" pitchFamily="34" charset="0"/>
              <a:buNone/>
            </a:pPr>
            <a:r>
              <a:rPr lang="zh-CN" altLang="en-US" dirty="0"/>
              <a:t>      </a:t>
            </a:r>
          </a:p>
        </p:txBody>
      </p:sp>
      <p:sp>
        <p:nvSpPr>
          <p:cNvPr id="18436" name="TextBox 11"/>
          <p:cNvSpPr txBox="1">
            <a:spLocks noChangeArrowheads="1"/>
          </p:cNvSpPr>
          <p:nvPr/>
        </p:nvSpPr>
        <p:spPr bwMode="auto">
          <a:xfrm>
            <a:off x="1160463" y="4281488"/>
            <a:ext cx="1595437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3200" b="1" dirty="0">
                <a:ea typeface="黑体" panose="02010600030101010101" pitchFamily="49" charset="-122"/>
              </a:rPr>
              <a:t>站起来</a:t>
            </a:r>
          </a:p>
        </p:txBody>
      </p:sp>
      <p:sp>
        <p:nvSpPr>
          <p:cNvPr id="18437" name="TextBox 12"/>
          <p:cNvSpPr txBox="1">
            <a:spLocks noChangeArrowheads="1"/>
          </p:cNvSpPr>
          <p:nvPr/>
        </p:nvSpPr>
        <p:spPr bwMode="auto">
          <a:xfrm>
            <a:off x="2794001" y="3703639"/>
            <a:ext cx="1595437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3200" b="1" dirty="0">
                <a:ea typeface="黑体" panose="02010600030101010101" pitchFamily="49" charset="-122"/>
              </a:rPr>
              <a:t>富起来</a:t>
            </a:r>
          </a:p>
        </p:txBody>
      </p:sp>
      <p:sp>
        <p:nvSpPr>
          <p:cNvPr id="18438" name="TextBox 13"/>
          <p:cNvSpPr txBox="1">
            <a:spLocks noChangeArrowheads="1"/>
          </p:cNvSpPr>
          <p:nvPr/>
        </p:nvSpPr>
        <p:spPr bwMode="auto">
          <a:xfrm>
            <a:off x="4602163" y="3044825"/>
            <a:ext cx="1547812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3200" b="1" dirty="0">
                <a:ea typeface="黑体" panose="02010600030101010101" pitchFamily="49" charset="-122"/>
              </a:rPr>
              <a:t>强起来</a:t>
            </a:r>
          </a:p>
        </p:txBody>
      </p:sp>
      <p:sp>
        <p:nvSpPr>
          <p:cNvPr id="18443" name="AutoShape 11"/>
          <p:cNvSpPr>
            <a:spLocks noChangeArrowheads="1"/>
          </p:cNvSpPr>
          <p:nvPr/>
        </p:nvSpPr>
        <p:spPr bwMode="auto">
          <a:xfrm rot="15538993">
            <a:off x="2769395" y="2431256"/>
            <a:ext cx="1279525" cy="4938713"/>
          </a:xfrm>
          <a:prstGeom prst="lightningBolt">
            <a:avLst/>
          </a:prstGeom>
          <a:solidFill>
            <a:srgbClr val="969696"/>
          </a:solidFill>
          <a:ln w="9525">
            <a:solidFill>
              <a:schemeClr val="bg2"/>
            </a:solidFill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78450" y="4099998"/>
            <a:ext cx="3206750" cy="2047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7802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7802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78021"/>
  <p:tag name="KSO_WM_TAG_VERSION" val="1.0"/>
  <p:tag name="KSO_WM_BEAUTIFY_FLAG" val="#wm#"/>
  <p:tag name="KSO_WM_TEMPLATE_THUMBS_INDEX" val="1、8、11、15、20、27、29、31、33、30、32、3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background20177992_13*i*8"/>
  <p:tag name="KSO_WM_TEMPLATE_CATEGORY" val="background"/>
  <p:tag name="KSO_WM_TEMPLATE_INDEX" val="20177992"/>
  <p:tag name="KSO_WM_UNIT_INDEX" val="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background20177992_13*i*8"/>
  <p:tag name="KSO_WM_TEMPLATE_CATEGORY" val="background"/>
  <p:tag name="KSO_WM_TEMPLATE_INDEX" val="20177992"/>
  <p:tag name="KSO_WM_UNIT_INDEX" val="8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000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FFFFFF"/>
    </a:accent3>
    <a:accent4>
      <a:srgbClr val="000000"/>
    </a:accent4>
    <a:accent5>
      <a:srgbClr val="B0BCDE"/>
    </a:accent5>
    <a:accent6>
      <a:srgbClr val="D7712B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</TotalTime>
  <Words>231</Words>
  <Application>Microsoft Office PowerPoint</Application>
  <PresentationFormat>全屏显示(4:3)</PresentationFormat>
  <Paragraphs>31</Paragraphs>
  <Slides>10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1" baseType="lpstr">
      <vt:lpstr>Office 主题​​</vt:lpstr>
      <vt:lpstr>第 十 一 章   第 二 节</vt:lpstr>
      <vt:lpstr>中国特色社会主义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MHA-AL00</dc:creator>
  <cp:lastModifiedBy>Windows 用户</cp:lastModifiedBy>
  <cp:revision>145</cp:revision>
  <dcterms:created xsi:type="dcterms:W3CDTF">2015-05-10T09:24:00Z</dcterms:created>
  <dcterms:modified xsi:type="dcterms:W3CDTF">2018-06-08T07:18:05Z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