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5" r:id="rId3"/>
    <p:sldId id="296" r:id="rId4"/>
    <p:sldId id="320" r:id="rId5"/>
    <p:sldId id="325" r:id="rId6"/>
    <p:sldId id="298" r:id="rId7"/>
    <p:sldId id="322" r:id="rId8"/>
    <p:sldId id="323" r:id="rId9"/>
    <p:sldId id="321" r:id="rId10"/>
    <p:sldId id="299" r:id="rId11"/>
    <p:sldId id="300" r:id="rId12"/>
    <p:sldId id="319" r:id="rId1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8">
          <p15:clr>
            <a:srgbClr val="A4A3A4"/>
          </p15:clr>
        </p15:guide>
        <p15:guide id="2" pos="3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9742C"/>
    <a:srgbClr val="F2E4D5"/>
    <a:srgbClr val="550F18"/>
    <a:srgbClr val="530C15"/>
    <a:srgbClr val="E9A942"/>
    <a:srgbClr val="17324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06" autoAdjust="0"/>
    <p:restoredTop sz="95317" autoAdjust="0"/>
  </p:normalViewPr>
  <p:slideViewPr>
    <p:cSldViewPr snapToGrid="0">
      <p:cViewPr varScale="1">
        <p:scale>
          <a:sx n="73" d="100"/>
          <a:sy n="73" d="100"/>
        </p:scale>
        <p:origin x="738" y="72"/>
      </p:cViewPr>
      <p:guideLst>
        <p:guide orient="horz" pos="2178"/>
        <p:guide pos="3916"/>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9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41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3"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baike.baidu.com/item/%E6%9D%83%E7%9B%8A" TargetMode="External"/><Relationship Id="rId2" Type="http://schemas.openxmlformats.org/officeDocument/2006/relationships/hyperlink" Target="http://baike.baidu.com/item/%E9%87%91%E8%9E%8D%E6%97%B6%E6%8A%A5"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hyperlink" Target="http://baike.baidu.com/item/%E4%B8%AD%E5%8D%8E%E4%BA%BA%E6%B0%91%E5%85%B1%E5%92%8C%E5%9B%B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pic>
        <p:nvPicPr>
          <p:cNvPr id="102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457200"/>
            <a:ext cx="8555038"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4403725"/>
            <a:ext cx="12192000" cy="2462213"/>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28" name="文本框 5"/>
          <p:cNvSpPr txBox="1">
            <a:spLocks noChangeArrowheads="1"/>
          </p:cNvSpPr>
          <p:nvPr/>
        </p:nvSpPr>
        <p:spPr bwMode="auto">
          <a:xfrm>
            <a:off x="7973492" y="4916542"/>
            <a:ext cx="384667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3200" b="1" dirty="0" smtClean="0">
              <a:solidFill>
                <a:srgbClr val="17324D"/>
              </a:solidFill>
              <a:latin typeface="Aharoni" pitchFamily="2" charset="-79"/>
              <a:ea typeface="华文细黑" panose="02010600040101010101" pitchFamily="2" charset="-122"/>
            </a:endParaRPr>
          </a:p>
          <a:p>
            <a:pPr algn="ctr" eaLnBrk="1" hangingPunct="1"/>
            <a:r>
              <a:rPr lang="zh-CN" altLang="en-US" sz="3200" b="1" dirty="0" smtClean="0">
                <a:solidFill>
                  <a:srgbClr val="17324D"/>
                </a:solidFill>
                <a:latin typeface="Aharoni" pitchFamily="2" charset="-79"/>
                <a:ea typeface="华文细黑" panose="02010600040101010101" pitchFamily="2" charset="-122"/>
              </a:rPr>
              <a:t>主讲人：吕奇泽</a:t>
            </a:r>
            <a:endParaRPr lang="en-US" altLang="zh-CN" sz="3200" b="1" dirty="0" smtClean="0">
              <a:solidFill>
                <a:srgbClr val="17324D"/>
              </a:solidFill>
              <a:latin typeface="Aharoni" pitchFamily="2" charset="-79"/>
              <a:ea typeface="华文细黑" panose="02010600040101010101" pitchFamily="2" charset="-122"/>
            </a:endParaRPr>
          </a:p>
          <a:p>
            <a:pPr eaLnBrk="1" hangingPunct="1"/>
            <a:endParaRPr lang="en-US" altLang="zh-CN" sz="2000" b="1" dirty="0" smtClean="0">
              <a:solidFill>
                <a:srgbClr val="17324D"/>
              </a:solidFill>
              <a:latin typeface="Aharoni" pitchFamily="2" charset="-79"/>
              <a:ea typeface="华文细黑" panose="02010600040101010101" pitchFamily="2" charset="-122"/>
            </a:endParaRPr>
          </a:p>
          <a:p>
            <a:pPr eaLnBrk="1" hangingPunct="1"/>
            <a:endParaRPr lang="zh-CN" altLang="en-US" sz="3200" dirty="0">
              <a:solidFill>
                <a:srgbClr val="17324D"/>
              </a:solidFill>
              <a:latin typeface="Aharoni" pitchFamily="2" charset="-79"/>
              <a:ea typeface="华文细黑" panose="02010600040101010101" pitchFamily="2" charset="-122"/>
            </a:endParaRPr>
          </a:p>
        </p:txBody>
      </p:sp>
      <p:sp>
        <p:nvSpPr>
          <p:cNvPr id="1029" name="文本框 3"/>
          <p:cNvSpPr txBox="1">
            <a:spLocks noChangeArrowheads="1"/>
          </p:cNvSpPr>
          <p:nvPr/>
        </p:nvSpPr>
        <p:spPr bwMode="auto">
          <a:xfrm>
            <a:off x="1533457" y="4670320"/>
            <a:ext cx="479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dirty="0" smtClean="0">
                <a:solidFill>
                  <a:srgbClr val="17324D"/>
                </a:solidFill>
                <a:latin typeface="Aharoni" pitchFamily="2" charset="-79"/>
                <a:ea typeface="华文细黑" panose="02010600040101010101" pitchFamily="2" charset="-122"/>
              </a:rPr>
              <a:t>论民主</a:t>
            </a:r>
            <a:endParaRPr lang="zh-CN" altLang="en-US" sz="5400" b="1" dirty="0">
              <a:solidFill>
                <a:srgbClr val="17324D"/>
              </a:solidFill>
              <a:latin typeface="Aharoni" pitchFamily="2" charset="-79"/>
              <a:ea typeface="华文细黑" panose="02010600040101010101" pitchFamily="2" charset="-122"/>
            </a:endParaRPr>
          </a:p>
        </p:txBody>
      </p:sp>
      <p:sp>
        <p:nvSpPr>
          <p:cNvPr id="1030" name="文本框 4"/>
          <p:cNvSpPr txBox="1">
            <a:spLocks noChangeArrowheads="1"/>
          </p:cNvSpPr>
          <p:nvPr/>
        </p:nvSpPr>
        <p:spPr bwMode="auto">
          <a:xfrm>
            <a:off x="1384663" y="5593651"/>
            <a:ext cx="4310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smtClean="0">
                <a:solidFill>
                  <a:srgbClr val="17324D"/>
                </a:solidFill>
              </a:rPr>
              <a:t>Democracy is good or bad?</a:t>
            </a:r>
            <a:endParaRPr lang="zh-CN" altLang="en-US" sz="2800" dirty="0">
              <a:solidFill>
                <a:srgbClr val="17324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heel(1)">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randombar(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p:bldP spid="10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6" name="矩形 5"/>
          <p:cNvSpPr>
            <a:spLocks noChangeAspect="1"/>
          </p:cNvSpPr>
          <p:nvPr/>
        </p:nvSpPr>
        <p:spPr>
          <a:xfrm>
            <a:off x="4564856" y="2469773"/>
            <a:ext cx="1168400" cy="1558925"/>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Aharoni" panose="02010803020104030203" pitchFamily="2" charset="-79"/>
              <a:ea typeface="+mj-ea"/>
              <a:cs typeface="Aharoni" panose="02010803020104030203" pitchFamily="2" charset="-79"/>
            </a:endParaRPr>
          </a:p>
        </p:txBody>
      </p:sp>
      <p:sp>
        <p:nvSpPr>
          <p:cNvPr id="11" name="矩形 10"/>
          <p:cNvSpPr>
            <a:spLocks noChangeAspect="1"/>
          </p:cNvSpPr>
          <p:nvPr/>
        </p:nvSpPr>
        <p:spPr>
          <a:xfrm>
            <a:off x="6341665" y="2454275"/>
            <a:ext cx="1168400" cy="1558925"/>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latin typeface="Aharoni" panose="02010803020104030203" pitchFamily="2" charset="-79"/>
              <a:ea typeface="+mj-ea"/>
              <a:cs typeface="Aharoni" panose="02010803020104030203" pitchFamily="2" charset="-79"/>
            </a:endParaRPr>
          </a:p>
        </p:txBody>
      </p:sp>
      <p:sp>
        <p:nvSpPr>
          <p:cNvPr id="8198" name="文本框 7"/>
          <p:cNvSpPr txBox="1">
            <a:spLocks noChangeArrowheads="1"/>
          </p:cNvSpPr>
          <p:nvPr/>
        </p:nvSpPr>
        <p:spPr bwMode="auto">
          <a:xfrm>
            <a:off x="4703762" y="2413544"/>
            <a:ext cx="890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9600" dirty="0" smtClean="0">
                <a:solidFill>
                  <a:schemeClr val="bg1"/>
                </a:solidFill>
                <a:latin typeface="Aharoni" pitchFamily="2" charset="-79"/>
              </a:rPr>
              <a:t>思</a:t>
            </a:r>
            <a:endParaRPr lang="en-US" altLang="zh-CN" sz="9600" dirty="0">
              <a:solidFill>
                <a:schemeClr val="bg1"/>
              </a:solidFill>
              <a:latin typeface="Aharoni" pitchFamily="2" charset="-79"/>
            </a:endParaRPr>
          </a:p>
        </p:txBody>
      </p:sp>
      <p:sp>
        <p:nvSpPr>
          <p:cNvPr id="8203" name="文本框 11"/>
          <p:cNvSpPr txBox="1">
            <a:spLocks noChangeArrowheads="1"/>
          </p:cNvSpPr>
          <p:nvPr/>
        </p:nvSpPr>
        <p:spPr bwMode="auto">
          <a:xfrm>
            <a:off x="6480572" y="2443540"/>
            <a:ext cx="8905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9600" dirty="0" smtClean="0">
                <a:solidFill>
                  <a:schemeClr val="bg1"/>
                </a:solidFill>
                <a:latin typeface="Aharoni" pitchFamily="2" charset="-79"/>
              </a:rPr>
              <a:t>考</a:t>
            </a:r>
            <a:endParaRPr lang="en-US" altLang="zh-CN" sz="9600" dirty="0">
              <a:solidFill>
                <a:schemeClr val="bg1"/>
              </a:solidFill>
              <a:latin typeface="Aharoni" pitchFamily="2" charset="-79"/>
            </a:endParaRPr>
          </a:p>
        </p:txBody>
      </p:sp>
      <p:pic>
        <p:nvPicPr>
          <p:cNvPr id="17" name="组合 16"/>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988" y="5788025"/>
            <a:ext cx="2270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785"/>
          <p:cNvSpPr>
            <a:spLocks noEditPoints="1"/>
          </p:cNvSpPr>
          <p:nvPr/>
        </p:nvSpPr>
        <p:spPr bwMode="auto">
          <a:xfrm>
            <a:off x="5822950" y="5570538"/>
            <a:ext cx="547688" cy="773112"/>
          </a:xfrm>
          <a:custGeom>
            <a:avLst/>
            <a:gdLst>
              <a:gd name="T0" fmla="*/ 36 w 50"/>
              <a:gd name="T1" fmla="*/ 49 h 71"/>
              <a:gd name="T2" fmla="*/ 38 w 50"/>
              <a:gd name="T3" fmla="*/ 52 h 71"/>
              <a:gd name="T4" fmla="*/ 14 w 50"/>
              <a:gd name="T5" fmla="*/ 55 h 71"/>
              <a:gd name="T6" fmla="*/ 11 w 50"/>
              <a:gd name="T7" fmla="*/ 52 h 71"/>
              <a:gd name="T8" fmla="*/ 14 w 50"/>
              <a:gd name="T9" fmla="*/ 47 h 71"/>
              <a:gd name="T10" fmla="*/ 4 w 50"/>
              <a:gd name="T11" fmla="*/ 39 h 71"/>
              <a:gd name="T12" fmla="*/ 7 w 50"/>
              <a:gd name="T13" fmla="*/ 7 h 71"/>
              <a:gd name="T14" fmla="*/ 43 w 50"/>
              <a:gd name="T15" fmla="*/ 7 h 71"/>
              <a:gd name="T16" fmla="*/ 46 w 50"/>
              <a:gd name="T17" fmla="*/ 39 h 71"/>
              <a:gd name="T18" fmla="*/ 36 w 50"/>
              <a:gd name="T19" fmla="*/ 47 h 71"/>
              <a:gd name="T20" fmla="*/ 25 w 50"/>
              <a:gd name="T21" fmla="*/ 71 h 71"/>
              <a:gd name="T22" fmla="*/ 14 w 50"/>
              <a:gd name="T23" fmla="*/ 67 h 71"/>
              <a:gd name="T24" fmla="*/ 11 w 50"/>
              <a:gd name="T25" fmla="*/ 64 h 71"/>
              <a:gd name="T26" fmla="*/ 36 w 50"/>
              <a:gd name="T27" fmla="*/ 62 h 71"/>
              <a:gd name="T28" fmla="*/ 38 w 50"/>
              <a:gd name="T29" fmla="*/ 64 h 71"/>
              <a:gd name="T30" fmla="*/ 30 w 50"/>
              <a:gd name="T31" fmla="*/ 67 h 71"/>
              <a:gd name="T32" fmla="*/ 16 w 50"/>
              <a:gd name="T33" fmla="*/ 27 h 71"/>
              <a:gd name="T34" fmla="*/ 23 w 50"/>
              <a:gd name="T35" fmla="*/ 40 h 71"/>
              <a:gd name="T36" fmla="*/ 27 w 50"/>
              <a:gd name="T37" fmla="*/ 23 h 71"/>
              <a:gd name="T38" fmla="*/ 20 w 50"/>
              <a:gd name="T39" fmla="*/ 10 h 71"/>
              <a:gd name="T40" fmla="*/ 36 w 50"/>
              <a:gd name="T41" fmla="*/ 55 h 71"/>
              <a:gd name="T42" fmla="*/ 38 w 50"/>
              <a:gd name="T43" fmla="*/ 58 h 71"/>
              <a:gd name="T44" fmla="*/ 14 w 50"/>
              <a:gd name="T45" fmla="*/ 61 h 71"/>
              <a:gd name="T46" fmla="*/ 11 w 50"/>
              <a:gd name="T47" fmla="*/ 58 h 71"/>
              <a:gd name="T48" fmla="*/ 31 w 50"/>
              <a:gd name="T49" fmla="*/ 49 h 71"/>
              <a:gd name="T50" fmla="*/ 31 w 50"/>
              <a:gd name="T51" fmla="*/ 44 h 71"/>
              <a:gd name="T52" fmla="*/ 42 w 50"/>
              <a:gd name="T53" fmla="*/ 36 h 71"/>
              <a:gd name="T54" fmla="*/ 45 w 50"/>
              <a:gd name="T55" fmla="*/ 25 h 71"/>
              <a:gd name="T56" fmla="*/ 25 w 50"/>
              <a:gd name="T57" fmla="*/ 5 h 71"/>
              <a:gd name="T58" fmla="*/ 5 w 50"/>
              <a:gd name="T59" fmla="*/ 25 h 71"/>
              <a:gd name="T60" fmla="*/ 8 w 50"/>
              <a:gd name="T61" fmla="*/ 36 h 71"/>
              <a:gd name="T62" fmla="*/ 19 w 50"/>
              <a:gd name="T63" fmla="*/ 44 h 71"/>
              <a:gd name="T64" fmla="*/ 19 w 50"/>
              <a:gd name="T6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71">
                <a:moveTo>
                  <a:pt x="36" y="47"/>
                </a:moveTo>
                <a:cubicBezTo>
                  <a:pt x="36" y="49"/>
                  <a:pt x="36" y="49"/>
                  <a:pt x="36" y="49"/>
                </a:cubicBezTo>
                <a:cubicBezTo>
                  <a:pt x="37" y="50"/>
                  <a:pt x="38" y="51"/>
                  <a:pt x="38" y="52"/>
                </a:cubicBezTo>
                <a:cubicBezTo>
                  <a:pt x="38" y="52"/>
                  <a:pt x="38" y="52"/>
                  <a:pt x="38" y="52"/>
                </a:cubicBezTo>
                <a:cubicBezTo>
                  <a:pt x="38" y="53"/>
                  <a:pt x="37" y="55"/>
                  <a:pt x="36" y="55"/>
                </a:cubicBezTo>
                <a:cubicBezTo>
                  <a:pt x="14" y="55"/>
                  <a:pt x="14" y="55"/>
                  <a:pt x="14" y="55"/>
                </a:cubicBezTo>
                <a:cubicBezTo>
                  <a:pt x="13" y="55"/>
                  <a:pt x="11" y="53"/>
                  <a:pt x="11" y="52"/>
                </a:cubicBezTo>
                <a:cubicBezTo>
                  <a:pt x="11" y="52"/>
                  <a:pt x="11" y="52"/>
                  <a:pt x="11" y="52"/>
                </a:cubicBezTo>
                <a:cubicBezTo>
                  <a:pt x="11" y="51"/>
                  <a:pt x="12" y="50"/>
                  <a:pt x="14" y="49"/>
                </a:cubicBezTo>
                <a:cubicBezTo>
                  <a:pt x="14" y="47"/>
                  <a:pt x="14" y="47"/>
                  <a:pt x="14" y="47"/>
                </a:cubicBezTo>
                <a:cubicBezTo>
                  <a:pt x="10" y="45"/>
                  <a:pt x="6" y="43"/>
                  <a:pt x="4" y="39"/>
                </a:cubicBezTo>
                <a:cubicBezTo>
                  <a:pt x="4" y="39"/>
                  <a:pt x="4" y="39"/>
                  <a:pt x="4" y="39"/>
                </a:cubicBezTo>
                <a:cubicBezTo>
                  <a:pt x="1" y="35"/>
                  <a:pt x="0" y="30"/>
                  <a:pt x="0" y="25"/>
                </a:cubicBezTo>
                <a:cubicBezTo>
                  <a:pt x="0" y="18"/>
                  <a:pt x="3" y="12"/>
                  <a:pt x="7" y="7"/>
                </a:cubicBezTo>
                <a:cubicBezTo>
                  <a:pt x="12" y="3"/>
                  <a:pt x="18" y="0"/>
                  <a:pt x="25" y="0"/>
                </a:cubicBezTo>
                <a:cubicBezTo>
                  <a:pt x="32" y="0"/>
                  <a:pt x="38" y="3"/>
                  <a:pt x="43" y="7"/>
                </a:cubicBezTo>
                <a:cubicBezTo>
                  <a:pt x="47" y="12"/>
                  <a:pt x="50" y="18"/>
                  <a:pt x="50" y="25"/>
                </a:cubicBezTo>
                <a:cubicBezTo>
                  <a:pt x="50" y="30"/>
                  <a:pt x="48" y="35"/>
                  <a:pt x="46" y="39"/>
                </a:cubicBezTo>
                <a:cubicBezTo>
                  <a:pt x="46" y="39"/>
                  <a:pt x="46" y="39"/>
                  <a:pt x="46" y="39"/>
                </a:cubicBezTo>
                <a:cubicBezTo>
                  <a:pt x="43" y="43"/>
                  <a:pt x="40" y="45"/>
                  <a:pt x="36" y="47"/>
                </a:cubicBezTo>
                <a:close/>
                <a:moveTo>
                  <a:pt x="30" y="67"/>
                </a:moveTo>
                <a:cubicBezTo>
                  <a:pt x="30" y="69"/>
                  <a:pt x="28" y="71"/>
                  <a:pt x="25" y="71"/>
                </a:cubicBezTo>
                <a:cubicBezTo>
                  <a:pt x="22" y="71"/>
                  <a:pt x="20" y="69"/>
                  <a:pt x="19" y="67"/>
                </a:cubicBezTo>
                <a:cubicBezTo>
                  <a:pt x="14" y="67"/>
                  <a:pt x="14" y="67"/>
                  <a:pt x="14" y="67"/>
                </a:cubicBezTo>
                <a:cubicBezTo>
                  <a:pt x="13" y="67"/>
                  <a:pt x="11" y="66"/>
                  <a:pt x="11" y="64"/>
                </a:cubicBezTo>
                <a:cubicBezTo>
                  <a:pt x="11" y="64"/>
                  <a:pt x="11" y="64"/>
                  <a:pt x="11" y="64"/>
                </a:cubicBezTo>
                <a:cubicBezTo>
                  <a:pt x="11" y="63"/>
                  <a:pt x="13" y="62"/>
                  <a:pt x="14" y="62"/>
                </a:cubicBezTo>
                <a:cubicBezTo>
                  <a:pt x="36" y="62"/>
                  <a:pt x="36" y="62"/>
                  <a:pt x="36" y="62"/>
                </a:cubicBezTo>
                <a:cubicBezTo>
                  <a:pt x="37" y="62"/>
                  <a:pt x="38" y="63"/>
                  <a:pt x="38" y="64"/>
                </a:cubicBezTo>
                <a:cubicBezTo>
                  <a:pt x="38" y="64"/>
                  <a:pt x="38" y="64"/>
                  <a:pt x="38" y="64"/>
                </a:cubicBezTo>
                <a:cubicBezTo>
                  <a:pt x="38" y="66"/>
                  <a:pt x="37" y="67"/>
                  <a:pt x="36" y="67"/>
                </a:cubicBezTo>
                <a:cubicBezTo>
                  <a:pt x="30" y="67"/>
                  <a:pt x="30" y="67"/>
                  <a:pt x="30" y="67"/>
                </a:cubicBezTo>
                <a:close/>
                <a:moveTo>
                  <a:pt x="20" y="10"/>
                </a:moveTo>
                <a:cubicBezTo>
                  <a:pt x="16" y="27"/>
                  <a:pt x="16" y="27"/>
                  <a:pt x="16" y="27"/>
                </a:cubicBezTo>
                <a:cubicBezTo>
                  <a:pt x="28" y="28"/>
                  <a:pt x="28" y="28"/>
                  <a:pt x="28" y="28"/>
                </a:cubicBezTo>
                <a:cubicBezTo>
                  <a:pt x="23" y="40"/>
                  <a:pt x="23" y="40"/>
                  <a:pt x="23" y="40"/>
                </a:cubicBezTo>
                <a:cubicBezTo>
                  <a:pt x="36" y="26"/>
                  <a:pt x="36" y="26"/>
                  <a:pt x="36" y="26"/>
                </a:cubicBezTo>
                <a:cubicBezTo>
                  <a:pt x="27" y="23"/>
                  <a:pt x="27" y="23"/>
                  <a:pt x="27" y="23"/>
                </a:cubicBezTo>
                <a:cubicBezTo>
                  <a:pt x="32" y="14"/>
                  <a:pt x="32" y="14"/>
                  <a:pt x="32" y="14"/>
                </a:cubicBezTo>
                <a:cubicBezTo>
                  <a:pt x="20" y="10"/>
                  <a:pt x="20" y="10"/>
                  <a:pt x="20" y="10"/>
                </a:cubicBezTo>
                <a:close/>
                <a:moveTo>
                  <a:pt x="14" y="55"/>
                </a:moveTo>
                <a:cubicBezTo>
                  <a:pt x="36" y="55"/>
                  <a:pt x="36" y="55"/>
                  <a:pt x="36" y="55"/>
                </a:cubicBezTo>
                <a:cubicBezTo>
                  <a:pt x="37" y="55"/>
                  <a:pt x="38" y="57"/>
                  <a:pt x="38" y="58"/>
                </a:cubicBezTo>
                <a:cubicBezTo>
                  <a:pt x="38" y="58"/>
                  <a:pt x="38" y="58"/>
                  <a:pt x="38" y="58"/>
                </a:cubicBezTo>
                <a:cubicBezTo>
                  <a:pt x="38" y="60"/>
                  <a:pt x="37" y="61"/>
                  <a:pt x="36" y="61"/>
                </a:cubicBezTo>
                <a:cubicBezTo>
                  <a:pt x="14" y="61"/>
                  <a:pt x="14" y="61"/>
                  <a:pt x="14" y="61"/>
                </a:cubicBezTo>
                <a:cubicBezTo>
                  <a:pt x="13" y="61"/>
                  <a:pt x="11" y="60"/>
                  <a:pt x="11" y="58"/>
                </a:cubicBezTo>
                <a:cubicBezTo>
                  <a:pt x="11" y="58"/>
                  <a:pt x="11" y="58"/>
                  <a:pt x="11" y="58"/>
                </a:cubicBezTo>
                <a:cubicBezTo>
                  <a:pt x="11" y="57"/>
                  <a:pt x="13" y="55"/>
                  <a:pt x="14" y="55"/>
                </a:cubicBezTo>
                <a:close/>
                <a:moveTo>
                  <a:pt x="31" y="49"/>
                </a:moveTo>
                <a:cubicBezTo>
                  <a:pt x="31" y="46"/>
                  <a:pt x="31" y="46"/>
                  <a:pt x="31" y="46"/>
                </a:cubicBezTo>
                <a:cubicBezTo>
                  <a:pt x="31" y="44"/>
                  <a:pt x="31" y="44"/>
                  <a:pt x="31" y="44"/>
                </a:cubicBezTo>
                <a:cubicBezTo>
                  <a:pt x="33" y="43"/>
                  <a:pt x="33" y="43"/>
                  <a:pt x="33" y="43"/>
                </a:cubicBezTo>
                <a:cubicBezTo>
                  <a:pt x="36" y="42"/>
                  <a:pt x="39" y="39"/>
                  <a:pt x="42" y="36"/>
                </a:cubicBezTo>
                <a:cubicBezTo>
                  <a:pt x="42" y="36"/>
                  <a:pt x="42" y="36"/>
                  <a:pt x="42" y="36"/>
                </a:cubicBezTo>
                <a:cubicBezTo>
                  <a:pt x="44" y="33"/>
                  <a:pt x="45" y="29"/>
                  <a:pt x="45" y="25"/>
                </a:cubicBezTo>
                <a:cubicBezTo>
                  <a:pt x="45" y="19"/>
                  <a:pt x="43" y="14"/>
                  <a:pt x="39" y="11"/>
                </a:cubicBezTo>
                <a:cubicBezTo>
                  <a:pt x="35" y="7"/>
                  <a:pt x="30" y="5"/>
                  <a:pt x="25" y="5"/>
                </a:cubicBezTo>
                <a:cubicBezTo>
                  <a:pt x="19" y="5"/>
                  <a:pt x="14" y="7"/>
                  <a:pt x="11" y="11"/>
                </a:cubicBezTo>
                <a:cubicBezTo>
                  <a:pt x="7" y="14"/>
                  <a:pt x="5" y="19"/>
                  <a:pt x="5" y="25"/>
                </a:cubicBezTo>
                <a:cubicBezTo>
                  <a:pt x="5" y="29"/>
                  <a:pt x="6" y="33"/>
                  <a:pt x="8" y="36"/>
                </a:cubicBezTo>
                <a:cubicBezTo>
                  <a:pt x="8" y="36"/>
                  <a:pt x="8" y="36"/>
                  <a:pt x="8" y="36"/>
                </a:cubicBezTo>
                <a:cubicBezTo>
                  <a:pt x="10" y="39"/>
                  <a:pt x="14" y="42"/>
                  <a:pt x="17" y="43"/>
                </a:cubicBezTo>
                <a:cubicBezTo>
                  <a:pt x="19" y="44"/>
                  <a:pt x="19" y="44"/>
                  <a:pt x="19" y="44"/>
                </a:cubicBezTo>
                <a:cubicBezTo>
                  <a:pt x="19" y="46"/>
                  <a:pt x="19" y="46"/>
                  <a:pt x="19" y="46"/>
                </a:cubicBezTo>
                <a:cubicBezTo>
                  <a:pt x="19" y="49"/>
                  <a:pt x="19" y="49"/>
                  <a:pt x="19" y="49"/>
                </a:cubicBezTo>
                <a:lnTo>
                  <a:pt x="31" y="49"/>
                </a:lnTo>
                <a:close/>
              </a:path>
            </a:pathLst>
          </a:custGeom>
          <a:solidFill>
            <a:srgbClr val="D9742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2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3"/>
                                        </p:tgtEl>
                                        <p:attrNameLst>
                                          <p:attrName>style.visibility</p:attrName>
                                        </p:attrNameLst>
                                      </p:cBhvr>
                                      <p:to>
                                        <p:strVal val="visible"/>
                                      </p:to>
                                    </p:set>
                                    <p:anim calcmode="lin" valueType="num">
                                      <p:cBhvr additive="base">
                                        <p:cTn id="19" dur="500" fill="hold"/>
                                        <p:tgtEl>
                                          <p:spTgt spid="8203"/>
                                        </p:tgtEl>
                                        <p:attrNameLst>
                                          <p:attrName>ppt_x</p:attrName>
                                        </p:attrNameLst>
                                      </p:cBhvr>
                                      <p:tavLst>
                                        <p:tav tm="0">
                                          <p:val>
                                            <p:strVal val="#ppt_x"/>
                                          </p:val>
                                        </p:tav>
                                        <p:tav tm="100000">
                                          <p:val>
                                            <p:strVal val="#ppt_x"/>
                                          </p:val>
                                        </p:tav>
                                      </p:tavLst>
                                    </p:anim>
                                    <p:anim calcmode="lin" valueType="num">
                                      <p:cBhvr additive="base">
                                        <p:cTn id="20"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219" name="文本框 2"/>
          <p:cNvSpPr txBox="1">
            <a:spLocks noChangeArrowheads="1"/>
          </p:cNvSpPr>
          <p:nvPr/>
        </p:nvSpPr>
        <p:spPr bwMode="auto">
          <a:xfrm>
            <a:off x="146050" y="-57150"/>
            <a:ext cx="403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E7B552"/>
                </a:solidFill>
              </a:rPr>
              <a:t>TEXT HERE</a:t>
            </a:r>
            <a:endParaRPr lang="zh-CN" altLang="en-US" sz="4800" b="1">
              <a:solidFill>
                <a:srgbClr val="E7B552"/>
              </a:solidFill>
            </a:endParaRPr>
          </a:p>
        </p:txBody>
      </p:sp>
      <p:sp>
        <p:nvSpPr>
          <p:cNvPr id="17" name="文本框 16"/>
          <p:cNvSpPr txBox="1"/>
          <p:nvPr/>
        </p:nvSpPr>
        <p:spPr>
          <a:xfrm>
            <a:off x="756187" y="2043899"/>
            <a:ext cx="5170038" cy="2797048"/>
          </a:xfrm>
          <a:prstGeom prst="rect">
            <a:avLst/>
          </a:prstGeom>
          <a:noFill/>
        </p:spPr>
        <p:txBody>
          <a:bodyPr wrap="square">
            <a:spAutoFit/>
          </a:bodyPr>
          <a:lstStyle/>
          <a:p>
            <a:pPr eaLnBrk="1" fontAlgn="auto" hangingPunct="1">
              <a:lnSpc>
                <a:spcPct val="150000"/>
              </a:lnSpc>
              <a:defRPr/>
            </a:pPr>
            <a:r>
              <a:rPr lang="zh-CN" altLang="en-US" sz="2400" b="1" dirty="0" smtClean="0">
                <a:solidFill>
                  <a:schemeClr val="bg1"/>
                </a:solidFill>
                <a:latin typeface="微软雅黑" panose="020B0503020204020204" pitchFamily="34" charset="-122"/>
                <a:ea typeface="微软雅黑" panose="020B0503020204020204" pitchFamily="34" charset="-122"/>
              </a:rPr>
              <a:t>    根植</a:t>
            </a:r>
            <a:r>
              <a:rPr lang="zh-CN" altLang="en-US" sz="2400" b="1" dirty="0">
                <a:solidFill>
                  <a:schemeClr val="bg1"/>
                </a:solidFill>
                <a:latin typeface="微软雅黑" panose="020B0503020204020204" pitchFamily="34" charset="-122"/>
                <a:ea typeface="微软雅黑" panose="020B0503020204020204" pitchFamily="34" charset="-122"/>
              </a:rPr>
              <a:t>于当下，我们不难得出结论，这个世界上没有具有普世性的民主制度，因为不同的政治历史文化背景，各国都应该寻找属于自己的、适合自己</a:t>
            </a:r>
            <a:r>
              <a:rPr lang="zh-CN" altLang="en-US" sz="2400" b="1" dirty="0" smtClean="0">
                <a:solidFill>
                  <a:schemeClr val="bg1"/>
                </a:solidFill>
                <a:latin typeface="微软雅黑" panose="020B0503020204020204" pitchFamily="34" charset="-122"/>
                <a:ea typeface="微软雅黑" panose="020B0503020204020204" pitchFamily="34" charset="-122"/>
              </a:rPr>
              <a:t>的</a:t>
            </a:r>
            <a:r>
              <a:rPr lang="zh-CN" altLang="en-US" sz="2400" b="1" dirty="0">
                <a:solidFill>
                  <a:schemeClr val="bg1"/>
                </a:solidFill>
                <a:latin typeface="微软雅黑" panose="020B0503020204020204" pitchFamily="34" charset="-122"/>
                <a:ea typeface="微软雅黑" panose="020B0503020204020204" pitchFamily="34" charset="-122"/>
              </a:rPr>
              <a:t>政治</a:t>
            </a:r>
            <a:r>
              <a:rPr lang="zh-CN" altLang="en-US" sz="2400" b="1" dirty="0" smtClean="0">
                <a:solidFill>
                  <a:schemeClr val="bg1"/>
                </a:solidFill>
                <a:latin typeface="微软雅黑" panose="020B0503020204020204" pitchFamily="34" charset="-122"/>
                <a:ea typeface="微软雅黑" panose="020B0503020204020204" pitchFamily="34" charset="-122"/>
              </a:rPr>
              <a:t>制度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717450" y="6016347"/>
            <a:ext cx="4829968" cy="584775"/>
          </a:xfrm>
          <a:prstGeom prst="rect">
            <a:avLst/>
          </a:prstGeom>
          <a:noFill/>
        </p:spPr>
        <p:txBody>
          <a:bodyPr wrap="square">
            <a:spAutoFit/>
          </a:bodyPr>
          <a:lstStyle/>
          <a:p>
            <a:pPr algn="ctr" eaLnBrk="1" fontAlgn="auto" hangingPunct="1">
              <a:defRPr/>
            </a:pPr>
            <a:r>
              <a:rPr lang="zh-CN" altLang="en-US" sz="3200" noProof="1" smtClean="0">
                <a:solidFill>
                  <a:srgbClr val="FFC000"/>
                </a:solidFill>
                <a:effectLst>
                  <a:outerShdw blurRad="50800" dist="38100" dir="5400000" algn="t" rotWithShape="0">
                    <a:prstClr val="black">
                      <a:alpha val="40000"/>
                    </a:prstClr>
                  </a:outerShdw>
                </a:effectLst>
                <a:latin typeface="方正兰亭细黑_GBK_M" panose="02010600010101010101" pitchFamily="2" charset="2"/>
                <a:ea typeface="方正兰亭细黑_GBK_M" panose="02010600010101010101" pitchFamily="2" charset="2"/>
                <a:cs typeface="方正兰亭细黑_GBK_M" panose="02010600010101010101" pitchFamily="2" charset="2"/>
              </a:rPr>
              <a:t>只有适合的才是最好</a:t>
            </a:r>
            <a:endParaRPr lang="en-US" altLang="zh-CN" noProof="1">
              <a:solidFill>
                <a:srgbClr val="FFC000"/>
              </a:solidFill>
              <a:effectLst>
                <a:outerShdw blurRad="50800" dist="38100" dir="5400000" algn="t" rotWithShape="0">
                  <a:prstClr val="black">
                    <a:alpha val="40000"/>
                  </a:prstClr>
                </a:outerShdw>
              </a:effectLst>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9" name="文本框 18"/>
          <p:cNvSpPr txBox="1"/>
          <p:nvPr/>
        </p:nvSpPr>
        <p:spPr>
          <a:xfrm>
            <a:off x="6027096" y="2021241"/>
            <a:ext cx="5836253" cy="3905043"/>
          </a:xfrm>
          <a:prstGeom prst="rect">
            <a:avLst/>
          </a:prstGeom>
          <a:noFill/>
        </p:spPr>
        <p:txBody>
          <a:bodyPr wrap="square">
            <a:spAutoFit/>
          </a:bodyPr>
          <a:lstStyle/>
          <a:p>
            <a:pPr indent="457200">
              <a:lnSpc>
                <a:spcPct val="150000"/>
              </a:lnSpc>
            </a:pPr>
            <a:r>
              <a:rPr lang="zh-CN" altLang="zh-CN" sz="2400" b="1" dirty="0">
                <a:solidFill>
                  <a:schemeClr val="bg1"/>
                </a:solidFill>
                <a:latin typeface="微软雅黑" panose="020B0503020204020204" pitchFamily="34" charset="-122"/>
                <a:ea typeface="微软雅黑" panose="020B0503020204020204" pitchFamily="34" charset="-122"/>
              </a:rPr>
              <a:t>民主制度是迄今为止世界上最不坏的制度</a:t>
            </a:r>
          </a:p>
          <a:p>
            <a:pPr indent="457200">
              <a:lnSpc>
                <a:spcPct val="150000"/>
              </a:lnSpc>
            </a:pPr>
            <a:r>
              <a:rPr lang="zh-CN" altLang="zh-CN" sz="2400" b="1" dirty="0">
                <a:solidFill>
                  <a:schemeClr val="bg1"/>
                </a:solidFill>
                <a:latin typeface="微软雅黑" panose="020B0503020204020204" pitchFamily="34" charset="-122"/>
                <a:ea typeface="微软雅黑" panose="020B0503020204020204" pitchFamily="34" charset="-122"/>
              </a:rPr>
              <a:t>民主是个好东西。</a:t>
            </a:r>
            <a:r>
              <a:rPr lang="zh-CN" altLang="zh-CN" sz="2400" b="1" dirty="0" smtClean="0">
                <a:solidFill>
                  <a:schemeClr val="bg1"/>
                </a:solidFill>
                <a:latin typeface="微软雅黑" panose="020B0503020204020204" pitchFamily="34" charset="-122"/>
                <a:ea typeface="微软雅黑" panose="020B0503020204020204" pitchFamily="34" charset="-122"/>
              </a:rPr>
              <a:t>可民主</a:t>
            </a:r>
            <a:r>
              <a:rPr lang="zh-CN" altLang="zh-CN" sz="2400" b="1" dirty="0">
                <a:solidFill>
                  <a:schemeClr val="bg1"/>
                </a:solidFill>
                <a:latin typeface="微软雅黑" panose="020B0503020204020204" pitchFamily="34" charset="-122"/>
                <a:ea typeface="微软雅黑" panose="020B0503020204020204" pitchFamily="34" charset="-122"/>
              </a:rPr>
              <a:t>其实也是一个坏制度</a:t>
            </a:r>
            <a:r>
              <a:rPr lang="zh-CN" altLang="zh-CN" sz="2400" b="1" dirty="0" smtClean="0">
                <a:solidFill>
                  <a:schemeClr val="bg1"/>
                </a:solidFill>
                <a:latin typeface="微软雅黑" panose="020B0503020204020204" pitchFamily="34" charset="-122"/>
                <a:ea typeface="微软雅黑" panose="020B0503020204020204" pitchFamily="34" charset="-122"/>
              </a:rPr>
              <a:t>——有</a:t>
            </a:r>
            <a:r>
              <a:rPr lang="zh-CN" altLang="zh-CN" sz="2400" b="1" dirty="0">
                <a:solidFill>
                  <a:schemeClr val="bg1"/>
                </a:solidFill>
                <a:latin typeface="微软雅黑" panose="020B0503020204020204" pitchFamily="34" charset="-122"/>
                <a:ea typeface="微软雅黑" panose="020B0503020204020204" pitchFamily="34" charset="-122"/>
              </a:rPr>
              <a:t>很多缺点和</a:t>
            </a:r>
            <a:r>
              <a:rPr lang="zh-CN" altLang="zh-CN" sz="2400" b="1" dirty="0" smtClean="0">
                <a:solidFill>
                  <a:schemeClr val="bg1"/>
                </a:solidFill>
                <a:latin typeface="微软雅黑" panose="020B0503020204020204" pitchFamily="34" charset="-122"/>
                <a:ea typeface="微软雅黑" panose="020B0503020204020204" pitchFamily="34" charset="-122"/>
              </a:rPr>
              <a:t>坏处</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indent="457200">
              <a:lnSpc>
                <a:spcPct val="150000"/>
              </a:lnSpc>
            </a:pPr>
            <a:r>
              <a:rPr lang="zh-CN" altLang="zh-CN" sz="2400" b="1" dirty="0" smtClean="0">
                <a:solidFill>
                  <a:schemeClr val="bg1"/>
                </a:solidFill>
                <a:latin typeface="微软雅黑" panose="020B0503020204020204" pitchFamily="34" charset="-122"/>
                <a:ea typeface="微软雅黑" panose="020B0503020204020204" pitchFamily="34" charset="-122"/>
              </a:rPr>
              <a:t>只不过</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zh-CN" sz="2400" b="1" dirty="0" smtClean="0">
                <a:solidFill>
                  <a:schemeClr val="bg1"/>
                </a:solidFill>
                <a:latin typeface="微软雅黑" panose="020B0503020204020204" pitchFamily="34" charset="-122"/>
                <a:ea typeface="微软雅黑" panose="020B0503020204020204" pitchFamily="34" charset="-122"/>
              </a:rPr>
              <a:t>当</a:t>
            </a:r>
            <a:r>
              <a:rPr lang="zh-CN" altLang="zh-CN" sz="2400" b="1" dirty="0">
                <a:solidFill>
                  <a:schemeClr val="bg1"/>
                </a:solidFill>
                <a:latin typeface="微软雅黑" panose="020B0503020204020204" pitchFamily="34" charset="-122"/>
                <a:ea typeface="微软雅黑" panose="020B0503020204020204" pitchFamily="34" charset="-122"/>
              </a:rPr>
              <a:t>他和地球上所有其他类型（非民主）的制度相比的时候，他显然是最不坏的。</a:t>
            </a:r>
          </a:p>
        </p:txBody>
      </p:sp>
      <p:grpSp>
        <p:nvGrpSpPr>
          <p:cNvPr id="9224" name="组合 20"/>
          <p:cNvGrpSpPr>
            <a:grpSpLocks/>
          </p:cNvGrpSpPr>
          <p:nvPr/>
        </p:nvGrpSpPr>
        <p:grpSpPr bwMode="auto">
          <a:xfrm>
            <a:off x="508306" y="1292434"/>
            <a:ext cx="609600" cy="527050"/>
            <a:chOff x="2819525" y="4423245"/>
            <a:chExt cx="203181" cy="259881"/>
          </a:xfrm>
        </p:grpSpPr>
        <p:sp>
          <p:nvSpPr>
            <p:cNvPr id="9244" name="Freeform 27"/>
            <p:cNvSpPr>
              <a:spLocks noChangeArrowheads="1"/>
            </p:cNvSpPr>
            <p:nvPr/>
          </p:nvSpPr>
          <p:spPr bwMode="auto">
            <a:xfrm>
              <a:off x="2835382" y="4423245"/>
              <a:ext cx="187324" cy="182223"/>
            </a:xfrm>
            <a:custGeom>
              <a:avLst/>
              <a:gdLst>
                <a:gd name="T0" fmla="*/ 74930 w 70"/>
                <a:gd name="T1" fmla="*/ 182223 h 35"/>
                <a:gd name="T2" fmla="*/ 96338 w 70"/>
                <a:gd name="T3" fmla="*/ 150985 h 35"/>
                <a:gd name="T4" fmla="*/ 160563 w 70"/>
                <a:gd name="T5" fmla="*/ 161398 h 35"/>
                <a:gd name="T6" fmla="*/ 187324 w 70"/>
                <a:gd name="T7" fmla="*/ 72889 h 35"/>
                <a:gd name="T8" fmla="*/ 181972 w 70"/>
                <a:gd name="T9" fmla="*/ 67683 h 35"/>
                <a:gd name="T10" fmla="*/ 152535 w 70"/>
                <a:gd name="T11" fmla="*/ 109334 h 35"/>
                <a:gd name="T12" fmla="*/ 48169 w 70"/>
                <a:gd name="T13" fmla="*/ 0 h 35"/>
                <a:gd name="T14" fmla="*/ 0 w 70"/>
                <a:gd name="T15" fmla="*/ 3644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5">
                  <a:moveTo>
                    <a:pt x="28" y="35"/>
                  </a:moveTo>
                  <a:cubicBezTo>
                    <a:pt x="28" y="35"/>
                    <a:pt x="27" y="30"/>
                    <a:pt x="36" y="29"/>
                  </a:cubicBezTo>
                  <a:cubicBezTo>
                    <a:pt x="44" y="28"/>
                    <a:pt x="49" y="34"/>
                    <a:pt x="60" y="31"/>
                  </a:cubicBezTo>
                  <a:cubicBezTo>
                    <a:pt x="70" y="29"/>
                    <a:pt x="70" y="14"/>
                    <a:pt x="70" y="14"/>
                  </a:cubicBezTo>
                  <a:cubicBezTo>
                    <a:pt x="70" y="12"/>
                    <a:pt x="69" y="12"/>
                    <a:pt x="68" y="13"/>
                  </a:cubicBezTo>
                  <a:cubicBezTo>
                    <a:pt x="68" y="13"/>
                    <a:pt x="66" y="20"/>
                    <a:pt x="57" y="21"/>
                  </a:cubicBezTo>
                  <a:cubicBezTo>
                    <a:pt x="44" y="22"/>
                    <a:pt x="33" y="0"/>
                    <a:pt x="18" y="0"/>
                  </a:cubicBezTo>
                  <a:cubicBezTo>
                    <a:pt x="4" y="0"/>
                    <a:pt x="0" y="7"/>
                    <a:pt x="0" y="7"/>
                  </a:cubicBezTo>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5" name="Line 39"/>
            <p:cNvSpPr>
              <a:spLocks noChangeShapeType="1"/>
            </p:cNvSpPr>
            <p:nvPr/>
          </p:nvSpPr>
          <p:spPr bwMode="auto">
            <a:xfrm>
              <a:off x="2819525" y="4533901"/>
              <a:ext cx="149232" cy="149225"/>
            </a:xfrm>
            <a:prstGeom prst="line">
              <a:avLst/>
            </a:prstGeom>
            <a:noFill/>
            <a:ln w="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27" name="组合 31"/>
          <p:cNvGrpSpPr>
            <a:grpSpLocks/>
          </p:cNvGrpSpPr>
          <p:nvPr/>
        </p:nvGrpSpPr>
        <p:grpSpPr bwMode="auto">
          <a:xfrm>
            <a:off x="11051871" y="6109304"/>
            <a:ext cx="466725" cy="430213"/>
            <a:chOff x="3225943" y="3433763"/>
            <a:chExt cx="149232" cy="203199"/>
          </a:xfrm>
        </p:grpSpPr>
        <p:sp>
          <p:nvSpPr>
            <p:cNvPr id="9235" name="Freeform 337">
              <a:hlinkClick r:id="rId2" action="ppaction://hlinksldjump"/>
            </p:cNvPr>
            <p:cNvSpPr>
              <a:spLocks noChangeArrowheads="1"/>
            </p:cNvSpPr>
            <p:nvPr/>
          </p:nvSpPr>
          <p:spPr bwMode="auto">
            <a:xfrm>
              <a:off x="3251344" y="3525838"/>
              <a:ext cx="96842" cy="58737"/>
            </a:xfrm>
            <a:custGeom>
              <a:avLst/>
              <a:gdLst>
                <a:gd name="T0" fmla="*/ 0 w 61"/>
                <a:gd name="T1" fmla="*/ 20637 h 37"/>
                <a:gd name="T2" fmla="*/ 38102 w 61"/>
                <a:gd name="T3" fmla="*/ 58737 h 37"/>
                <a:gd name="T4" fmla="*/ 96842 w 61"/>
                <a:gd name="T5" fmla="*/ 0 h 37"/>
                <a:gd name="T6" fmla="*/ 0 60000 65536"/>
                <a:gd name="T7" fmla="*/ 0 60000 65536"/>
                <a:gd name="T8" fmla="*/ 0 60000 65536"/>
              </a:gdLst>
              <a:ahLst/>
              <a:cxnLst>
                <a:cxn ang="T6">
                  <a:pos x="T0" y="T1"/>
                </a:cxn>
                <a:cxn ang="T7">
                  <a:pos x="T2" y="T3"/>
                </a:cxn>
                <a:cxn ang="T8">
                  <a:pos x="T4" y="T5"/>
                </a:cxn>
              </a:cxnLst>
              <a:rect l="0" t="0" r="r" b="b"/>
              <a:pathLst>
                <a:path w="61" h="37">
                  <a:moveTo>
                    <a:pt x="0" y="13"/>
                  </a:moveTo>
                  <a:lnTo>
                    <a:pt x="24" y="37"/>
                  </a:lnTo>
                  <a:lnTo>
                    <a:pt x="61" y="0"/>
                  </a:lnTo>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6" name="Freeform 410"/>
            <p:cNvSpPr>
              <a:spLocks noChangeArrowheads="1"/>
            </p:cNvSpPr>
            <p:nvPr/>
          </p:nvSpPr>
          <p:spPr bwMode="auto">
            <a:xfrm>
              <a:off x="3225943" y="3467100"/>
              <a:ext cx="149232" cy="169862"/>
            </a:xfrm>
            <a:custGeom>
              <a:avLst/>
              <a:gdLst>
                <a:gd name="T0" fmla="*/ 15989 w 56"/>
                <a:gd name="T1" fmla="*/ 0 h 64"/>
                <a:gd name="T2" fmla="*/ 5330 w 56"/>
                <a:gd name="T3" fmla="*/ 0 h 64"/>
                <a:gd name="T4" fmla="*/ 0 w 56"/>
                <a:gd name="T5" fmla="*/ 5308 h 64"/>
                <a:gd name="T6" fmla="*/ 0 w 56"/>
                <a:gd name="T7" fmla="*/ 164554 h 64"/>
                <a:gd name="T8" fmla="*/ 5330 w 56"/>
                <a:gd name="T9" fmla="*/ 169862 h 64"/>
                <a:gd name="T10" fmla="*/ 143902 w 56"/>
                <a:gd name="T11" fmla="*/ 169862 h 64"/>
                <a:gd name="T12" fmla="*/ 149232 w 56"/>
                <a:gd name="T13" fmla="*/ 164554 h 64"/>
                <a:gd name="T14" fmla="*/ 149232 w 56"/>
                <a:gd name="T15" fmla="*/ 5308 h 64"/>
                <a:gd name="T16" fmla="*/ 143902 w 56"/>
                <a:gd name="T17" fmla="*/ 0 h 64"/>
                <a:gd name="T18" fmla="*/ 133243 w 5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4">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7" name="Freeform 411"/>
            <p:cNvSpPr>
              <a:spLocks noChangeArrowheads="1"/>
            </p:cNvSpPr>
            <p:nvPr/>
          </p:nvSpPr>
          <p:spPr bwMode="auto">
            <a:xfrm>
              <a:off x="3257694" y="3433763"/>
              <a:ext cx="85729" cy="42862"/>
            </a:xfrm>
            <a:custGeom>
              <a:avLst/>
              <a:gdLst>
                <a:gd name="T0" fmla="*/ 37506 w 32"/>
                <a:gd name="T1" fmla="*/ 0 h 16"/>
                <a:gd name="T2" fmla="*/ 32148 w 32"/>
                <a:gd name="T3" fmla="*/ 5358 h 16"/>
                <a:gd name="T4" fmla="*/ 26790 w 32"/>
                <a:gd name="T5" fmla="*/ 16073 h 16"/>
                <a:gd name="T6" fmla="*/ 21432 w 32"/>
                <a:gd name="T7" fmla="*/ 21431 h 16"/>
                <a:gd name="T8" fmla="*/ 10716 w 32"/>
                <a:gd name="T9" fmla="*/ 21431 h 16"/>
                <a:gd name="T10" fmla="*/ 5358 w 32"/>
                <a:gd name="T11" fmla="*/ 26789 h 16"/>
                <a:gd name="T12" fmla="*/ 0 w 32"/>
                <a:gd name="T13" fmla="*/ 37504 h 16"/>
                <a:gd name="T14" fmla="*/ 5358 w 32"/>
                <a:gd name="T15" fmla="*/ 42862 h 16"/>
                <a:gd name="T16" fmla="*/ 80371 w 32"/>
                <a:gd name="T17" fmla="*/ 42862 h 16"/>
                <a:gd name="T18" fmla="*/ 85729 w 32"/>
                <a:gd name="T19" fmla="*/ 37504 h 16"/>
                <a:gd name="T20" fmla="*/ 80371 w 32"/>
                <a:gd name="T21" fmla="*/ 26789 h 16"/>
                <a:gd name="T22" fmla="*/ 75013 w 32"/>
                <a:gd name="T23" fmla="*/ 21431 h 16"/>
                <a:gd name="T24" fmla="*/ 64297 w 32"/>
                <a:gd name="T25" fmla="*/ 21431 h 16"/>
                <a:gd name="T26" fmla="*/ 58939 w 32"/>
                <a:gd name="T27" fmla="*/ 16073 h 16"/>
                <a:gd name="T28" fmla="*/ 53581 w 32"/>
                <a:gd name="T29" fmla="*/ 5358 h 16"/>
                <a:gd name="T30" fmla="*/ 48223 w 32"/>
                <a:gd name="T31" fmla="*/ 0 h 16"/>
                <a:gd name="T32" fmla="*/ 37506 w 3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16">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pic>
        <p:nvPicPr>
          <p:cNvPr id="9228" name="组合 10"/>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26225" y="1854531"/>
            <a:ext cx="100871" cy="21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Box 2"/>
          <p:cNvSpPr txBox="1">
            <a:spLocks noChangeArrowheads="1"/>
          </p:cNvSpPr>
          <p:nvPr/>
        </p:nvSpPr>
        <p:spPr bwMode="auto">
          <a:xfrm>
            <a:off x="1073944" y="1343193"/>
            <a:ext cx="10745787" cy="5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通过上述了解进行思考，民主是好东西，还是坏东西</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72394" y="1629425"/>
            <a:ext cx="79238" cy="4479879"/>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6" name="矩形 35"/>
          <p:cNvSpPr/>
          <p:nvPr/>
        </p:nvSpPr>
        <p:spPr>
          <a:xfrm>
            <a:off x="11796835" y="3056710"/>
            <a:ext cx="45719" cy="3391716"/>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 calcmode="lin" valueType="num">
                                      <p:cBhvr additive="base">
                                        <p:cTn id="7" dur="500" fill="hold"/>
                                        <p:tgtEl>
                                          <p:spTgt spid="9229"/>
                                        </p:tgtEl>
                                        <p:attrNameLst>
                                          <p:attrName>ppt_x</p:attrName>
                                        </p:attrNameLst>
                                      </p:cBhvr>
                                      <p:tavLst>
                                        <p:tav tm="0">
                                          <p:val>
                                            <p:strVal val="#ppt_x"/>
                                          </p:val>
                                        </p:tav>
                                        <p:tav tm="100000">
                                          <p:val>
                                            <p:strVal val="#ppt_x"/>
                                          </p:val>
                                        </p:tav>
                                      </p:tavLst>
                                    </p:anim>
                                    <p:anim calcmode="lin" valueType="num">
                                      <p:cBhvr additive="base">
                                        <p:cTn id="8"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92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2" name="矩形 1"/>
          <p:cNvSpPr/>
          <p:nvPr/>
        </p:nvSpPr>
        <p:spPr>
          <a:xfrm>
            <a:off x="0" y="4403725"/>
            <a:ext cx="12192000" cy="2462213"/>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2291" name="Freeform 6"/>
          <p:cNvSpPr>
            <a:spLocks noChangeArrowheads="1"/>
          </p:cNvSpPr>
          <p:nvPr/>
        </p:nvSpPr>
        <p:spPr bwMode="auto">
          <a:xfrm>
            <a:off x="0" y="977900"/>
            <a:ext cx="12192000" cy="3425825"/>
          </a:xfrm>
          <a:custGeom>
            <a:avLst/>
            <a:gdLst>
              <a:gd name="T0" fmla="*/ 17088 w 5708"/>
              <a:gd name="T1" fmla="*/ 2289894 h 1520"/>
              <a:gd name="T2" fmla="*/ 431462 w 5708"/>
              <a:gd name="T3" fmla="*/ 2190725 h 1520"/>
              <a:gd name="T4" fmla="*/ 662144 w 5708"/>
              <a:gd name="T5" fmla="*/ 1974357 h 1520"/>
              <a:gd name="T6" fmla="*/ 969721 w 5708"/>
              <a:gd name="T7" fmla="*/ 2371032 h 1520"/>
              <a:gd name="T8" fmla="*/ 1191860 w 5708"/>
              <a:gd name="T9" fmla="*/ 2492738 h 1520"/>
              <a:gd name="T10" fmla="*/ 1345648 w 5708"/>
              <a:gd name="T11" fmla="*/ 2799260 h 1520"/>
              <a:gd name="T12" fmla="*/ 1294385 w 5708"/>
              <a:gd name="T13" fmla="*/ 1361315 h 1520"/>
              <a:gd name="T14" fmla="*/ 1388367 w 5708"/>
              <a:gd name="T15" fmla="*/ 924071 h 1520"/>
              <a:gd name="T16" fmla="*/ 1456718 w 5708"/>
              <a:gd name="T17" fmla="*/ 842933 h 1520"/>
              <a:gd name="T18" fmla="*/ 1584875 w 5708"/>
              <a:gd name="T19" fmla="*/ 1329761 h 1520"/>
              <a:gd name="T20" fmla="*/ 1529340 w 5708"/>
              <a:gd name="T21" fmla="*/ 2258340 h 1520"/>
              <a:gd name="T22" fmla="*/ 1584875 w 5708"/>
              <a:gd name="T23" fmla="*/ 2163679 h 1520"/>
              <a:gd name="T24" fmla="*/ 1751479 w 5708"/>
              <a:gd name="T25" fmla="*/ 2172694 h 1520"/>
              <a:gd name="T26" fmla="*/ 2050512 w 5708"/>
              <a:gd name="T27" fmla="*/ 2443154 h 1520"/>
              <a:gd name="T28" fmla="*/ 2298282 w 5708"/>
              <a:gd name="T29" fmla="*/ 2362016 h 1520"/>
              <a:gd name="T30" fmla="*/ 2452070 w 5708"/>
              <a:gd name="T31" fmla="*/ 1739958 h 1520"/>
              <a:gd name="T32" fmla="*/ 2601587 w 5708"/>
              <a:gd name="T33" fmla="*/ 1960834 h 1520"/>
              <a:gd name="T34" fmla="*/ 2849357 w 5708"/>
              <a:gd name="T35" fmla="*/ 2100572 h 1520"/>
              <a:gd name="T36" fmla="*/ 3182565 w 5708"/>
              <a:gd name="T37" fmla="*/ 2186217 h 1520"/>
              <a:gd name="T38" fmla="*/ 3276547 w 5708"/>
              <a:gd name="T39" fmla="*/ 2420616 h 1520"/>
              <a:gd name="T40" fmla="*/ 3477326 w 5708"/>
              <a:gd name="T41" fmla="*/ 1929280 h 1520"/>
              <a:gd name="T42" fmla="*/ 3712280 w 5708"/>
              <a:gd name="T43" fmla="*/ 1406391 h 1520"/>
              <a:gd name="T44" fmla="*/ 3938691 w 5708"/>
              <a:gd name="T45" fmla="*/ 1320746 h 1520"/>
              <a:gd name="T46" fmla="*/ 3977138 w 5708"/>
              <a:gd name="T47" fmla="*/ 2339478 h 1520"/>
              <a:gd name="T48" fmla="*/ 4549573 w 5708"/>
              <a:gd name="T49" fmla="*/ 1762497 h 1520"/>
              <a:gd name="T50" fmla="*/ 4797343 w 5708"/>
              <a:gd name="T51" fmla="*/ 2163679 h 1520"/>
              <a:gd name="T52" fmla="*/ 4822974 w 5708"/>
              <a:gd name="T53" fmla="*/ 2348493 h 1520"/>
              <a:gd name="T54" fmla="*/ 5032297 w 5708"/>
              <a:gd name="T55" fmla="*/ 1690374 h 1520"/>
              <a:gd name="T56" fmla="*/ 5292883 w 5708"/>
              <a:gd name="T57" fmla="*/ 2217771 h 1520"/>
              <a:gd name="T58" fmla="*/ 5459487 w 5708"/>
              <a:gd name="T59" fmla="*/ 2691076 h 1520"/>
              <a:gd name="T60" fmla="*/ 5540653 w 5708"/>
              <a:gd name="T61" fmla="*/ 2303417 h 1520"/>
              <a:gd name="T62" fmla="*/ 5634635 w 5708"/>
              <a:gd name="T63" fmla="*/ 1523591 h 1520"/>
              <a:gd name="T64" fmla="*/ 6049009 w 5708"/>
              <a:gd name="T65" fmla="*/ 1546129 h 1520"/>
              <a:gd name="T66" fmla="*/ 6360858 w 5708"/>
              <a:gd name="T67" fmla="*/ 2258340 h 1520"/>
              <a:gd name="T68" fmla="*/ 6514646 w 5708"/>
              <a:gd name="T69" fmla="*/ 996194 h 1520"/>
              <a:gd name="T70" fmla="*/ 6741057 w 5708"/>
              <a:gd name="T71" fmla="*/ 1392868 h 1520"/>
              <a:gd name="T72" fmla="*/ 7044362 w 5708"/>
              <a:gd name="T73" fmla="*/ 2271863 h 1520"/>
              <a:gd name="T74" fmla="*/ 7262228 w 5708"/>
              <a:gd name="T75" fmla="*/ 2470200 h 1520"/>
              <a:gd name="T76" fmla="*/ 7441648 w 5708"/>
              <a:gd name="T77" fmla="*/ 2736152 h 1520"/>
              <a:gd name="T78" fmla="*/ 7659515 w 5708"/>
              <a:gd name="T79" fmla="*/ 1888711 h 1520"/>
              <a:gd name="T80" fmla="*/ 8095249 w 5708"/>
              <a:gd name="T81" fmla="*/ 2145648 h 1520"/>
              <a:gd name="T82" fmla="*/ 8150783 w 5708"/>
              <a:gd name="T83" fmla="*/ 1897727 h 1520"/>
              <a:gd name="T84" fmla="*/ 8671955 w 5708"/>
              <a:gd name="T85" fmla="*/ 2010418 h 1520"/>
              <a:gd name="T86" fmla="*/ 8923997 w 5708"/>
              <a:gd name="T87" fmla="*/ 2195233 h 1520"/>
              <a:gd name="T88" fmla="*/ 9334100 w 5708"/>
              <a:gd name="T89" fmla="*/ 1676851 h 1520"/>
              <a:gd name="T90" fmla="*/ 9402450 w 5708"/>
              <a:gd name="T91" fmla="*/ 2483723 h 1520"/>
              <a:gd name="T92" fmla="*/ 9620317 w 5708"/>
              <a:gd name="T93" fmla="*/ 2524292 h 1520"/>
              <a:gd name="T94" fmla="*/ 9701483 w 5708"/>
              <a:gd name="T95" fmla="*/ 2172694 h 1520"/>
              <a:gd name="T96" fmla="*/ 9769833 w 5708"/>
              <a:gd name="T97" fmla="*/ 1352299 h 1520"/>
              <a:gd name="T98" fmla="*/ 10179936 w 5708"/>
              <a:gd name="T99" fmla="*/ 2136633 h 1520"/>
              <a:gd name="T100" fmla="*/ 10632757 w 5708"/>
              <a:gd name="T101" fmla="*/ 2276371 h 1520"/>
              <a:gd name="T102" fmla="*/ 10778001 w 5708"/>
              <a:gd name="T103" fmla="*/ 2289894 h 1520"/>
              <a:gd name="T104" fmla="*/ 10940334 w 5708"/>
              <a:gd name="T105" fmla="*/ 2641491 h 1520"/>
              <a:gd name="T106" fmla="*/ 10906158 w 5708"/>
              <a:gd name="T107" fmla="*/ 2609938 h 1520"/>
              <a:gd name="T108" fmla="*/ 10991596 w 5708"/>
              <a:gd name="T109" fmla="*/ 1812081 h 1520"/>
              <a:gd name="T110" fmla="*/ 11200919 w 5708"/>
              <a:gd name="T111" fmla="*/ 2380047 h 1520"/>
              <a:gd name="T112" fmla="*/ 11427330 w 5708"/>
              <a:gd name="T113" fmla="*/ 2483723 h 1520"/>
              <a:gd name="T114" fmla="*/ 11709275 w 5708"/>
              <a:gd name="T115" fmla="*/ 2587399 h 1520"/>
              <a:gd name="T116" fmla="*/ 11854520 w 5708"/>
              <a:gd name="T117" fmla="*/ 2267355 h 1520"/>
              <a:gd name="T118" fmla="*/ 12174912 w 5708"/>
              <a:gd name="T119" fmla="*/ 2096064 h 1520"/>
              <a:gd name="T120" fmla="*/ 64078 w 5708"/>
              <a:gd name="T121" fmla="*/ 3425825 h 1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08" h="1520">
                <a:moveTo>
                  <a:pt x="30" y="1520"/>
                </a:moveTo>
                <a:lnTo>
                  <a:pt x="30" y="1520"/>
                </a:lnTo>
                <a:lnTo>
                  <a:pt x="16" y="1518"/>
                </a:lnTo>
                <a:lnTo>
                  <a:pt x="10" y="1516"/>
                </a:lnTo>
                <a:lnTo>
                  <a:pt x="6" y="1514"/>
                </a:lnTo>
                <a:lnTo>
                  <a:pt x="4" y="1508"/>
                </a:lnTo>
                <a:lnTo>
                  <a:pt x="2" y="1502"/>
                </a:lnTo>
                <a:lnTo>
                  <a:pt x="0" y="1488"/>
                </a:lnTo>
                <a:lnTo>
                  <a:pt x="2" y="1298"/>
                </a:lnTo>
                <a:lnTo>
                  <a:pt x="2" y="1110"/>
                </a:lnTo>
                <a:lnTo>
                  <a:pt x="4" y="1092"/>
                </a:lnTo>
                <a:lnTo>
                  <a:pt x="4" y="1072"/>
                </a:lnTo>
                <a:lnTo>
                  <a:pt x="4" y="1034"/>
                </a:lnTo>
                <a:lnTo>
                  <a:pt x="4" y="1020"/>
                </a:lnTo>
                <a:lnTo>
                  <a:pt x="8" y="1016"/>
                </a:lnTo>
                <a:lnTo>
                  <a:pt x="10" y="1014"/>
                </a:lnTo>
                <a:lnTo>
                  <a:pt x="14" y="1012"/>
                </a:lnTo>
                <a:lnTo>
                  <a:pt x="38" y="1008"/>
                </a:lnTo>
                <a:lnTo>
                  <a:pt x="64" y="1004"/>
                </a:lnTo>
                <a:lnTo>
                  <a:pt x="94" y="1004"/>
                </a:lnTo>
                <a:lnTo>
                  <a:pt x="122" y="1006"/>
                </a:lnTo>
                <a:lnTo>
                  <a:pt x="150" y="1008"/>
                </a:lnTo>
                <a:lnTo>
                  <a:pt x="174" y="1012"/>
                </a:lnTo>
                <a:lnTo>
                  <a:pt x="192" y="1018"/>
                </a:lnTo>
                <a:lnTo>
                  <a:pt x="200" y="1020"/>
                </a:lnTo>
                <a:lnTo>
                  <a:pt x="204" y="1024"/>
                </a:lnTo>
                <a:lnTo>
                  <a:pt x="204" y="1016"/>
                </a:lnTo>
                <a:lnTo>
                  <a:pt x="204" y="1006"/>
                </a:lnTo>
                <a:lnTo>
                  <a:pt x="202" y="990"/>
                </a:lnTo>
                <a:lnTo>
                  <a:pt x="202" y="980"/>
                </a:lnTo>
                <a:lnTo>
                  <a:pt x="202" y="972"/>
                </a:lnTo>
                <a:lnTo>
                  <a:pt x="206" y="964"/>
                </a:lnTo>
                <a:lnTo>
                  <a:pt x="214" y="956"/>
                </a:lnTo>
                <a:lnTo>
                  <a:pt x="234" y="956"/>
                </a:lnTo>
                <a:lnTo>
                  <a:pt x="254" y="956"/>
                </a:lnTo>
                <a:lnTo>
                  <a:pt x="274" y="956"/>
                </a:lnTo>
                <a:lnTo>
                  <a:pt x="296" y="952"/>
                </a:lnTo>
                <a:lnTo>
                  <a:pt x="300" y="946"/>
                </a:lnTo>
                <a:lnTo>
                  <a:pt x="302" y="938"/>
                </a:lnTo>
                <a:lnTo>
                  <a:pt x="302" y="930"/>
                </a:lnTo>
                <a:lnTo>
                  <a:pt x="302" y="914"/>
                </a:lnTo>
                <a:lnTo>
                  <a:pt x="304" y="900"/>
                </a:lnTo>
                <a:lnTo>
                  <a:pt x="306" y="892"/>
                </a:lnTo>
                <a:lnTo>
                  <a:pt x="310" y="886"/>
                </a:lnTo>
                <a:lnTo>
                  <a:pt x="310" y="876"/>
                </a:lnTo>
                <a:lnTo>
                  <a:pt x="328" y="874"/>
                </a:lnTo>
                <a:lnTo>
                  <a:pt x="344" y="872"/>
                </a:lnTo>
                <a:lnTo>
                  <a:pt x="376" y="864"/>
                </a:lnTo>
                <a:lnTo>
                  <a:pt x="392" y="862"/>
                </a:lnTo>
                <a:lnTo>
                  <a:pt x="408" y="860"/>
                </a:lnTo>
                <a:lnTo>
                  <a:pt x="424" y="862"/>
                </a:lnTo>
                <a:lnTo>
                  <a:pt x="440" y="864"/>
                </a:lnTo>
                <a:lnTo>
                  <a:pt x="446" y="868"/>
                </a:lnTo>
                <a:lnTo>
                  <a:pt x="448" y="872"/>
                </a:lnTo>
                <a:lnTo>
                  <a:pt x="452" y="882"/>
                </a:lnTo>
                <a:lnTo>
                  <a:pt x="454" y="892"/>
                </a:lnTo>
                <a:lnTo>
                  <a:pt x="454" y="902"/>
                </a:lnTo>
                <a:lnTo>
                  <a:pt x="454" y="1044"/>
                </a:lnTo>
                <a:lnTo>
                  <a:pt x="454" y="1052"/>
                </a:lnTo>
                <a:lnTo>
                  <a:pt x="456" y="1058"/>
                </a:lnTo>
                <a:lnTo>
                  <a:pt x="462" y="1060"/>
                </a:lnTo>
                <a:lnTo>
                  <a:pt x="468" y="1062"/>
                </a:lnTo>
                <a:lnTo>
                  <a:pt x="482" y="1064"/>
                </a:lnTo>
                <a:lnTo>
                  <a:pt x="508" y="1062"/>
                </a:lnTo>
                <a:lnTo>
                  <a:pt x="520" y="1064"/>
                </a:lnTo>
                <a:lnTo>
                  <a:pt x="532" y="1068"/>
                </a:lnTo>
                <a:lnTo>
                  <a:pt x="536" y="1070"/>
                </a:lnTo>
                <a:lnTo>
                  <a:pt x="538" y="1076"/>
                </a:lnTo>
                <a:lnTo>
                  <a:pt x="542" y="1082"/>
                </a:lnTo>
                <a:lnTo>
                  <a:pt x="542" y="1088"/>
                </a:lnTo>
                <a:lnTo>
                  <a:pt x="544" y="1094"/>
                </a:lnTo>
                <a:lnTo>
                  <a:pt x="546" y="1098"/>
                </a:lnTo>
                <a:lnTo>
                  <a:pt x="550" y="1104"/>
                </a:lnTo>
                <a:lnTo>
                  <a:pt x="558" y="1106"/>
                </a:lnTo>
                <a:lnTo>
                  <a:pt x="568" y="1108"/>
                </a:lnTo>
                <a:lnTo>
                  <a:pt x="588" y="1110"/>
                </a:lnTo>
                <a:lnTo>
                  <a:pt x="596" y="1112"/>
                </a:lnTo>
                <a:lnTo>
                  <a:pt x="600" y="1116"/>
                </a:lnTo>
                <a:lnTo>
                  <a:pt x="604" y="1120"/>
                </a:lnTo>
                <a:lnTo>
                  <a:pt x="606" y="1128"/>
                </a:lnTo>
                <a:lnTo>
                  <a:pt x="608" y="1148"/>
                </a:lnTo>
                <a:lnTo>
                  <a:pt x="610" y="1184"/>
                </a:lnTo>
                <a:lnTo>
                  <a:pt x="610" y="1222"/>
                </a:lnTo>
                <a:lnTo>
                  <a:pt x="610" y="1230"/>
                </a:lnTo>
                <a:lnTo>
                  <a:pt x="612" y="1238"/>
                </a:lnTo>
                <a:lnTo>
                  <a:pt x="618" y="1242"/>
                </a:lnTo>
                <a:lnTo>
                  <a:pt x="626" y="1242"/>
                </a:lnTo>
                <a:lnTo>
                  <a:pt x="630" y="1242"/>
                </a:lnTo>
                <a:lnTo>
                  <a:pt x="630" y="1240"/>
                </a:lnTo>
                <a:lnTo>
                  <a:pt x="626" y="1238"/>
                </a:lnTo>
                <a:lnTo>
                  <a:pt x="626" y="1236"/>
                </a:lnTo>
                <a:lnTo>
                  <a:pt x="632" y="1160"/>
                </a:lnTo>
                <a:lnTo>
                  <a:pt x="632" y="1086"/>
                </a:lnTo>
                <a:lnTo>
                  <a:pt x="632" y="1012"/>
                </a:lnTo>
                <a:lnTo>
                  <a:pt x="634" y="938"/>
                </a:lnTo>
                <a:lnTo>
                  <a:pt x="638" y="836"/>
                </a:lnTo>
                <a:lnTo>
                  <a:pt x="638" y="786"/>
                </a:lnTo>
                <a:lnTo>
                  <a:pt x="638" y="734"/>
                </a:lnTo>
                <a:lnTo>
                  <a:pt x="634" y="702"/>
                </a:lnTo>
                <a:lnTo>
                  <a:pt x="628" y="668"/>
                </a:lnTo>
                <a:lnTo>
                  <a:pt x="618" y="636"/>
                </a:lnTo>
                <a:lnTo>
                  <a:pt x="606" y="604"/>
                </a:lnTo>
                <a:lnTo>
                  <a:pt x="596" y="584"/>
                </a:lnTo>
                <a:lnTo>
                  <a:pt x="592" y="574"/>
                </a:lnTo>
                <a:lnTo>
                  <a:pt x="590" y="562"/>
                </a:lnTo>
                <a:lnTo>
                  <a:pt x="590" y="550"/>
                </a:lnTo>
                <a:lnTo>
                  <a:pt x="590" y="544"/>
                </a:lnTo>
                <a:lnTo>
                  <a:pt x="594" y="538"/>
                </a:lnTo>
                <a:lnTo>
                  <a:pt x="604" y="528"/>
                </a:lnTo>
                <a:lnTo>
                  <a:pt x="612" y="518"/>
                </a:lnTo>
                <a:lnTo>
                  <a:pt x="624" y="494"/>
                </a:lnTo>
                <a:lnTo>
                  <a:pt x="634" y="470"/>
                </a:lnTo>
                <a:lnTo>
                  <a:pt x="644" y="446"/>
                </a:lnTo>
                <a:lnTo>
                  <a:pt x="648" y="438"/>
                </a:lnTo>
                <a:lnTo>
                  <a:pt x="650" y="428"/>
                </a:lnTo>
                <a:lnTo>
                  <a:pt x="650" y="410"/>
                </a:lnTo>
                <a:lnTo>
                  <a:pt x="650" y="240"/>
                </a:lnTo>
                <a:lnTo>
                  <a:pt x="650" y="222"/>
                </a:lnTo>
                <a:lnTo>
                  <a:pt x="652" y="214"/>
                </a:lnTo>
                <a:lnTo>
                  <a:pt x="658" y="206"/>
                </a:lnTo>
                <a:lnTo>
                  <a:pt x="654" y="192"/>
                </a:lnTo>
                <a:lnTo>
                  <a:pt x="656" y="180"/>
                </a:lnTo>
                <a:lnTo>
                  <a:pt x="658" y="166"/>
                </a:lnTo>
                <a:lnTo>
                  <a:pt x="658" y="154"/>
                </a:lnTo>
                <a:lnTo>
                  <a:pt x="658" y="76"/>
                </a:lnTo>
                <a:lnTo>
                  <a:pt x="658" y="0"/>
                </a:lnTo>
                <a:lnTo>
                  <a:pt x="668" y="0"/>
                </a:lnTo>
                <a:lnTo>
                  <a:pt x="682" y="374"/>
                </a:lnTo>
                <a:lnTo>
                  <a:pt x="684" y="396"/>
                </a:lnTo>
                <a:lnTo>
                  <a:pt x="688" y="416"/>
                </a:lnTo>
                <a:lnTo>
                  <a:pt x="694" y="436"/>
                </a:lnTo>
                <a:lnTo>
                  <a:pt x="702" y="456"/>
                </a:lnTo>
                <a:lnTo>
                  <a:pt x="710" y="474"/>
                </a:lnTo>
                <a:lnTo>
                  <a:pt x="722" y="492"/>
                </a:lnTo>
                <a:lnTo>
                  <a:pt x="734" y="510"/>
                </a:lnTo>
                <a:lnTo>
                  <a:pt x="748" y="526"/>
                </a:lnTo>
                <a:lnTo>
                  <a:pt x="752" y="532"/>
                </a:lnTo>
                <a:lnTo>
                  <a:pt x="756" y="540"/>
                </a:lnTo>
                <a:lnTo>
                  <a:pt x="758" y="548"/>
                </a:lnTo>
                <a:lnTo>
                  <a:pt x="758" y="556"/>
                </a:lnTo>
                <a:lnTo>
                  <a:pt x="756" y="564"/>
                </a:lnTo>
                <a:lnTo>
                  <a:pt x="752" y="572"/>
                </a:lnTo>
                <a:lnTo>
                  <a:pt x="748" y="582"/>
                </a:lnTo>
                <a:lnTo>
                  <a:pt x="742" y="590"/>
                </a:lnTo>
                <a:lnTo>
                  <a:pt x="732" y="600"/>
                </a:lnTo>
                <a:lnTo>
                  <a:pt x="728" y="612"/>
                </a:lnTo>
                <a:lnTo>
                  <a:pt x="720" y="638"/>
                </a:lnTo>
                <a:lnTo>
                  <a:pt x="716" y="658"/>
                </a:lnTo>
                <a:lnTo>
                  <a:pt x="712" y="678"/>
                </a:lnTo>
                <a:lnTo>
                  <a:pt x="708" y="716"/>
                </a:lnTo>
                <a:lnTo>
                  <a:pt x="708" y="754"/>
                </a:lnTo>
                <a:lnTo>
                  <a:pt x="710" y="792"/>
                </a:lnTo>
                <a:lnTo>
                  <a:pt x="716" y="870"/>
                </a:lnTo>
                <a:lnTo>
                  <a:pt x="718" y="908"/>
                </a:lnTo>
                <a:lnTo>
                  <a:pt x="716" y="948"/>
                </a:lnTo>
                <a:lnTo>
                  <a:pt x="716" y="964"/>
                </a:lnTo>
                <a:lnTo>
                  <a:pt x="714" y="980"/>
                </a:lnTo>
                <a:lnTo>
                  <a:pt x="714" y="992"/>
                </a:lnTo>
                <a:lnTo>
                  <a:pt x="716" y="1002"/>
                </a:lnTo>
                <a:lnTo>
                  <a:pt x="718" y="1022"/>
                </a:lnTo>
                <a:lnTo>
                  <a:pt x="718" y="1026"/>
                </a:lnTo>
                <a:lnTo>
                  <a:pt x="720" y="1028"/>
                </a:lnTo>
                <a:lnTo>
                  <a:pt x="722" y="1028"/>
                </a:lnTo>
                <a:lnTo>
                  <a:pt x="720" y="1028"/>
                </a:lnTo>
                <a:lnTo>
                  <a:pt x="718" y="1026"/>
                </a:lnTo>
                <a:lnTo>
                  <a:pt x="714" y="1002"/>
                </a:lnTo>
                <a:lnTo>
                  <a:pt x="714" y="990"/>
                </a:lnTo>
                <a:lnTo>
                  <a:pt x="716" y="978"/>
                </a:lnTo>
                <a:lnTo>
                  <a:pt x="720" y="970"/>
                </a:lnTo>
                <a:lnTo>
                  <a:pt x="726" y="966"/>
                </a:lnTo>
                <a:lnTo>
                  <a:pt x="742" y="960"/>
                </a:lnTo>
                <a:lnTo>
                  <a:pt x="748" y="956"/>
                </a:lnTo>
                <a:lnTo>
                  <a:pt x="750" y="954"/>
                </a:lnTo>
                <a:lnTo>
                  <a:pt x="752" y="950"/>
                </a:lnTo>
                <a:lnTo>
                  <a:pt x="752" y="942"/>
                </a:lnTo>
                <a:lnTo>
                  <a:pt x="754" y="930"/>
                </a:lnTo>
                <a:lnTo>
                  <a:pt x="758" y="922"/>
                </a:lnTo>
                <a:lnTo>
                  <a:pt x="764" y="916"/>
                </a:lnTo>
                <a:lnTo>
                  <a:pt x="770" y="912"/>
                </a:lnTo>
                <a:lnTo>
                  <a:pt x="776" y="912"/>
                </a:lnTo>
                <a:lnTo>
                  <a:pt x="784" y="914"/>
                </a:lnTo>
                <a:lnTo>
                  <a:pt x="794" y="918"/>
                </a:lnTo>
                <a:lnTo>
                  <a:pt x="804" y="926"/>
                </a:lnTo>
                <a:lnTo>
                  <a:pt x="804" y="958"/>
                </a:lnTo>
                <a:lnTo>
                  <a:pt x="820" y="964"/>
                </a:lnTo>
                <a:lnTo>
                  <a:pt x="836" y="966"/>
                </a:lnTo>
                <a:lnTo>
                  <a:pt x="852" y="966"/>
                </a:lnTo>
                <a:lnTo>
                  <a:pt x="870" y="964"/>
                </a:lnTo>
                <a:lnTo>
                  <a:pt x="898" y="962"/>
                </a:lnTo>
                <a:lnTo>
                  <a:pt x="928" y="962"/>
                </a:lnTo>
                <a:lnTo>
                  <a:pt x="940" y="964"/>
                </a:lnTo>
                <a:lnTo>
                  <a:pt x="946" y="966"/>
                </a:lnTo>
                <a:lnTo>
                  <a:pt x="950" y="970"/>
                </a:lnTo>
                <a:lnTo>
                  <a:pt x="954" y="974"/>
                </a:lnTo>
                <a:lnTo>
                  <a:pt x="956" y="980"/>
                </a:lnTo>
                <a:lnTo>
                  <a:pt x="958" y="992"/>
                </a:lnTo>
                <a:lnTo>
                  <a:pt x="958" y="1054"/>
                </a:lnTo>
                <a:lnTo>
                  <a:pt x="960" y="1078"/>
                </a:lnTo>
                <a:lnTo>
                  <a:pt x="960" y="1084"/>
                </a:lnTo>
                <a:lnTo>
                  <a:pt x="964" y="1090"/>
                </a:lnTo>
                <a:lnTo>
                  <a:pt x="968" y="1092"/>
                </a:lnTo>
                <a:lnTo>
                  <a:pt x="976" y="1094"/>
                </a:lnTo>
                <a:lnTo>
                  <a:pt x="998" y="1096"/>
                </a:lnTo>
                <a:lnTo>
                  <a:pt x="1006" y="1096"/>
                </a:lnTo>
                <a:lnTo>
                  <a:pt x="1022" y="1096"/>
                </a:lnTo>
                <a:lnTo>
                  <a:pt x="1040" y="1098"/>
                </a:lnTo>
                <a:lnTo>
                  <a:pt x="1054" y="1096"/>
                </a:lnTo>
                <a:lnTo>
                  <a:pt x="1062" y="1094"/>
                </a:lnTo>
                <a:lnTo>
                  <a:pt x="1068" y="1090"/>
                </a:lnTo>
                <a:lnTo>
                  <a:pt x="1074" y="1084"/>
                </a:lnTo>
                <a:lnTo>
                  <a:pt x="1076" y="1078"/>
                </a:lnTo>
                <a:lnTo>
                  <a:pt x="1078" y="1072"/>
                </a:lnTo>
                <a:lnTo>
                  <a:pt x="1078" y="1064"/>
                </a:lnTo>
                <a:lnTo>
                  <a:pt x="1076" y="1048"/>
                </a:lnTo>
                <a:lnTo>
                  <a:pt x="1076" y="1032"/>
                </a:lnTo>
                <a:lnTo>
                  <a:pt x="1080" y="1020"/>
                </a:lnTo>
                <a:lnTo>
                  <a:pt x="1082" y="1014"/>
                </a:lnTo>
                <a:lnTo>
                  <a:pt x="1086" y="1010"/>
                </a:lnTo>
                <a:lnTo>
                  <a:pt x="1088" y="1006"/>
                </a:lnTo>
                <a:lnTo>
                  <a:pt x="1094" y="1006"/>
                </a:lnTo>
                <a:lnTo>
                  <a:pt x="1100" y="1004"/>
                </a:lnTo>
                <a:lnTo>
                  <a:pt x="1108" y="1006"/>
                </a:lnTo>
                <a:lnTo>
                  <a:pt x="1122" y="1008"/>
                </a:lnTo>
                <a:lnTo>
                  <a:pt x="1130" y="1008"/>
                </a:lnTo>
                <a:lnTo>
                  <a:pt x="1136" y="1006"/>
                </a:lnTo>
                <a:lnTo>
                  <a:pt x="1142" y="1002"/>
                </a:lnTo>
                <a:lnTo>
                  <a:pt x="1148" y="996"/>
                </a:lnTo>
                <a:lnTo>
                  <a:pt x="1148" y="772"/>
                </a:lnTo>
                <a:lnTo>
                  <a:pt x="1148" y="750"/>
                </a:lnTo>
                <a:lnTo>
                  <a:pt x="1150" y="738"/>
                </a:lnTo>
                <a:lnTo>
                  <a:pt x="1156" y="728"/>
                </a:lnTo>
                <a:lnTo>
                  <a:pt x="1166" y="722"/>
                </a:lnTo>
                <a:lnTo>
                  <a:pt x="1178" y="720"/>
                </a:lnTo>
                <a:lnTo>
                  <a:pt x="1190" y="722"/>
                </a:lnTo>
                <a:lnTo>
                  <a:pt x="1202" y="724"/>
                </a:lnTo>
                <a:lnTo>
                  <a:pt x="1206" y="728"/>
                </a:lnTo>
                <a:lnTo>
                  <a:pt x="1210" y="732"/>
                </a:lnTo>
                <a:lnTo>
                  <a:pt x="1214" y="742"/>
                </a:lnTo>
                <a:lnTo>
                  <a:pt x="1216" y="752"/>
                </a:lnTo>
                <a:lnTo>
                  <a:pt x="1216" y="764"/>
                </a:lnTo>
                <a:lnTo>
                  <a:pt x="1216" y="816"/>
                </a:lnTo>
                <a:lnTo>
                  <a:pt x="1218" y="870"/>
                </a:lnTo>
                <a:lnTo>
                  <a:pt x="1218" y="880"/>
                </a:lnTo>
                <a:lnTo>
                  <a:pt x="1220" y="884"/>
                </a:lnTo>
                <a:lnTo>
                  <a:pt x="1224" y="888"/>
                </a:lnTo>
                <a:lnTo>
                  <a:pt x="1254" y="890"/>
                </a:lnTo>
                <a:lnTo>
                  <a:pt x="1284" y="888"/>
                </a:lnTo>
                <a:lnTo>
                  <a:pt x="1300" y="890"/>
                </a:lnTo>
                <a:lnTo>
                  <a:pt x="1308" y="892"/>
                </a:lnTo>
                <a:lnTo>
                  <a:pt x="1312" y="896"/>
                </a:lnTo>
                <a:lnTo>
                  <a:pt x="1318" y="900"/>
                </a:lnTo>
                <a:lnTo>
                  <a:pt x="1320" y="906"/>
                </a:lnTo>
                <a:lnTo>
                  <a:pt x="1322" y="914"/>
                </a:lnTo>
                <a:lnTo>
                  <a:pt x="1324" y="922"/>
                </a:lnTo>
                <a:lnTo>
                  <a:pt x="1328" y="928"/>
                </a:lnTo>
                <a:lnTo>
                  <a:pt x="1334" y="932"/>
                </a:lnTo>
                <a:lnTo>
                  <a:pt x="1340" y="934"/>
                </a:lnTo>
                <a:lnTo>
                  <a:pt x="1346" y="934"/>
                </a:lnTo>
                <a:lnTo>
                  <a:pt x="1360" y="934"/>
                </a:lnTo>
                <a:lnTo>
                  <a:pt x="1366" y="932"/>
                </a:lnTo>
                <a:lnTo>
                  <a:pt x="1372" y="934"/>
                </a:lnTo>
                <a:lnTo>
                  <a:pt x="1394" y="934"/>
                </a:lnTo>
                <a:lnTo>
                  <a:pt x="1458" y="934"/>
                </a:lnTo>
                <a:lnTo>
                  <a:pt x="1468" y="934"/>
                </a:lnTo>
                <a:lnTo>
                  <a:pt x="1476" y="936"/>
                </a:lnTo>
                <a:lnTo>
                  <a:pt x="1480" y="938"/>
                </a:lnTo>
                <a:lnTo>
                  <a:pt x="1484" y="942"/>
                </a:lnTo>
                <a:lnTo>
                  <a:pt x="1488" y="948"/>
                </a:lnTo>
                <a:lnTo>
                  <a:pt x="1490" y="958"/>
                </a:lnTo>
                <a:lnTo>
                  <a:pt x="1490" y="970"/>
                </a:lnTo>
                <a:lnTo>
                  <a:pt x="1492" y="1084"/>
                </a:lnTo>
                <a:lnTo>
                  <a:pt x="1492" y="1098"/>
                </a:lnTo>
                <a:lnTo>
                  <a:pt x="1496" y="1104"/>
                </a:lnTo>
                <a:lnTo>
                  <a:pt x="1500" y="1110"/>
                </a:lnTo>
                <a:lnTo>
                  <a:pt x="1506" y="1112"/>
                </a:lnTo>
                <a:lnTo>
                  <a:pt x="1510" y="1112"/>
                </a:lnTo>
                <a:lnTo>
                  <a:pt x="1516" y="1112"/>
                </a:lnTo>
                <a:lnTo>
                  <a:pt x="1520" y="1110"/>
                </a:lnTo>
                <a:lnTo>
                  <a:pt x="1524" y="1106"/>
                </a:lnTo>
                <a:lnTo>
                  <a:pt x="1526" y="1102"/>
                </a:lnTo>
                <a:lnTo>
                  <a:pt x="1530" y="1096"/>
                </a:lnTo>
                <a:lnTo>
                  <a:pt x="1530" y="1090"/>
                </a:lnTo>
                <a:lnTo>
                  <a:pt x="1532" y="1080"/>
                </a:lnTo>
                <a:lnTo>
                  <a:pt x="1534" y="1074"/>
                </a:lnTo>
                <a:lnTo>
                  <a:pt x="1536" y="1068"/>
                </a:lnTo>
                <a:lnTo>
                  <a:pt x="1542" y="1064"/>
                </a:lnTo>
                <a:lnTo>
                  <a:pt x="1546" y="1060"/>
                </a:lnTo>
                <a:lnTo>
                  <a:pt x="1552" y="1058"/>
                </a:lnTo>
                <a:lnTo>
                  <a:pt x="1568" y="1056"/>
                </a:lnTo>
                <a:lnTo>
                  <a:pt x="1596" y="1058"/>
                </a:lnTo>
                <a:lnTo>
                  <a:pt x="1610" y="1056"/>
                </a:lnTo>
                <a:lnTo>
                  <a:pt x="1616" y="1054"/>
                </a:lnTo>
                <a:lnTo>
                  <a:pt x="1622" y="1052"/>
                </a:lnTo>
                <a:lnTo>
                  <a:pt x="1626" y="1026"/>
                </a:lnTo>
                <a:lnTo>
                  <a:pt x="1626" y="1002"/>
                </a:lnTo>
                <a:lnTo>
                  <a:pt x="1626" y="952"/>
                </a:lnTo>
                <a:lnTo>
                  <a:pt x="1626" y="904"/>
                </a:lnTo>
                <a:lnTo>
                  <a:pt x="1628" y="880"/>
                </a:lnTo>
                <a:lnTo>
                  <a:pt x="1628" y="856"/>
                </a:lnTo>
                <a:lnTo>
                  <a:pt x="1632" y="838"/>
                </a:lnTo>
                <a:lnTo>
                  <a:pt x="1634" y="832"/>
                </a:lnTo>
                <a:lnTo>
                  <a:pt x="1638" y="828"/>
                </a:lnTo>
                <a:lnTo>
                  <a:pt x="1642" y="826"/>
                </a:lnTo>
                <a:lnTo>
                  <a:pt x="1648" y="824"/>
                </a:lnTo>
                <a:lnTo>
                  <a:pt x="1668" y="822"/>
                </a:lnTo>
                <a:lnTo>
                  <a:pt x="1700" y="822"/>
                </a:lnTo>
                <a:lnTo>
                  <a:pt x="1714" y="822"/>
                </a:lnTo>
                <a:lnTo>
                  <a:pt x="1730" y="818"/>
                </a:lnTo>
                <a:lnTo>
                  <a:pt x="1734" y="816"/>
                </a:lnTo>
                <a:lnTo>
                  <a:pt x="1736" y="812"/>
                </a:lnTo>
                <a:lnTo>
                  <a:pt x="1738" y="764"/>
                </a:lnTo>
                <a:lnTo>
                  <a:pt x="1738" y="718"/>
                </a:lnTo>
                <a:lnTo>
                  <a:pt x="1738" y="624"/>
                </a:lnTo>
                <a:lnTo>
                  <a:pt x="1738" y="608"/>
                </a:lnTo>
                <a:lnTo>
                  <a:pt x="1740" y="590"/>
                </a:lnTo>
                <a:lnTo>
                  <a:pt x="1740" y="584"/>
                </a:lnTo>
                <a:lnTo>
                  <a:pt x="1744" y="578"/>
                </a:lnTo>
                <a:lnTo>
                  <a:pt x="1748" y="574"/>
                </a:lnTo>
                <a:lnTo>
                  <a:pt x="1754" y="572"/>
                </a:lnTo>
                <a:lnTo>
                  <a:pt x="1772" y="568"/>
                </a:lnTo>
                <a:lnTo>
                  <a:pt x="1792" y="568"/>
                </a:lnTo>
                <a:lnTo>
                  <a:pt x="1810" y="568"/>
                </a:lnTo>
                <a:lnTo>
                  <a:pt x="1828" y="572"/>
                </a:lnTo>
                <a:lnTo>
                  <a:pt x="1834" y="574"/>
                </a:lnTo>
                <a:lnTo>
                  <a:pt x="1838" y="576"/>
                </a:lnTo>
                <a:lnTo>
                  <a:pt x="1842" y="580"/>
                </a:lnTo>
                <a:lnTo>
                  <a:pt x="1844" y="586"/>
                </a:lnTo>
                <a:lnTo>
                  <a:pt x="1846" y="596"/>
                </a:lnTo>
                <a:lnTo>
                  <a:pt x="1846" y="606"/>
                </a:lnTo>
                <a:lnTo>
                  <a:pt x="1844" y="710"/>
                </a:lnTo>
                <a:lnTo>
                  <a:pt x="1846" y="814"/>
                </a:lnTo>
                <a:lnTo>
                  <a:pt x="1846" y="862"/>
                </a:lnTo>
                <a:lnTo>
                  <a:pt x="1846" y="912"/>
                </a:lnTo>
                <a:lnTo>
                  <a:pt x="1844" y="962"/>
                </a:lnTo>
                <a:lnTo>
                  <a:pt x="1844" y="1012"/>
                </a:lnTo>
                <a:lnTo>
                  <a:pt x="1846" y="1044"/>
                </a:lnTo>
                <a:lnTo>
                  <a:pt x="1848" y="1060"/>
                </a:lnTo>
                <a:lnTo>
                  <a:pt x="1852" y="1078"/>
                </a:lnTo>
                <a:lnTo>
                  <a:pt x="1858" y="1066"/>
                </a:lnTo>
                <a:lnTo>
                  <a:pt x="1860" y="1056"/>
                </a:lnTo>
                <a:lnTo>
                  <a:pt x="1862" y="1038"/>
                </a:lnTo>
                <a:lnTo>
                  <a:pt x="1862" y="906"/>
                </a:lnTo>
                <a:lnTo>
                  <a:pt x="1864" y="890"/>
                </a:lnTo>
                <a:lnTo>
                  <a:pt x="1866" y="882"/>
                </a:lnTo>
                <a:lnTo>
                  <a:pt x="1870" y="876"/>
                </a:lnTo>
                <a:lnTo>
                  <a:pt x="1874" y="870"/>
                </a:lnTo>
                <a:lnTo>
                  <a:pt x="1880" y="866"/>
                </a:lnTo>
                <a:lnTo>
                  <a:pt x="1896" y="858"/>
                </a:lnTo>
                <a:lnTo>
                  <a:pt x="1996" y="820"/>
                </a:lnTo>
                <a:lnTo>
                  <a:pt x="2094" y="780"/>
                </a:lnTo>
                <a:lnTo>
                  <a:pt x="2106" y="778"/>
                </a:lnTo>
                <a:lnTo>
                  <a:pt x="2114" y="776"/>
                </a:lnTo>
                <a:lnTo>
                  <a:pt x="2122" y="776"/>
                </a:lnTo>
                <a:lnTo>
                  <a:pt x="2126" y="778"/>
                </a:lnTo>
                <a:lnTo>
                  <a:pt x="2130" y="782"/>
                </a:lnTo>
                <a:lnTo>
                  <a:pt x="2134" y="788"/>
                </a:lnTo>
                <a:lnTo>
                  <a:pt x="2136" y="808"/>
                </a:lnTo>
                <a:lnTo>
                  <a:pt x="2136" y="864"/>
                </a:lnTo>
                <a:lnTo>
                  <a:pt x="2136" y="892"/>
                </a:lnTo>
                <a:lnTo>
                  <a:pt x="2138" y="920"/>
                </a:lnTo>
                <a:lnTo>
                  <a:pt x="2176" y="936"/>
                </a:lnTo>
                <a:lnTo>
                  <a:pt x="2194" y="942"/>
                </a:lnTo>
                <a:lnTo>
                  <a:pt x="2216" y="946"/>
                </a:lnTo>
                <a:lnTo>
                  <a:pt x="2224" y="944"/>
                </a:lnTo>
                <a:lnTo>
                  <a:pt x="2234" y="944"/>
                </a:lnTo>
                <a:lnTo>
                  <a:pt x="2238" y="946"/>
                </a:lnTo>
                <a:lnTo>
                  <a:pt x="2242" y="948"/>
                </a:lnTo>
                <a:lnTo>
                  <a:pt x="2244" y="952"/>
                </a:lnTo>
                <a:lnTo>
                  <a:pt x="2246" y="960"/>
                </a:lnTo>
                <a:lnTo>
                  <a:pt x="2230" y="960"/>
                </a:lnTo>
                <a:lnTo>
                  <a:pt x="2214" y="962"/>
                </a:lnTo>
                <a:lnTo>
                  <a:pt x="2188" y="960"/>
                </a:lnTo>
                <a:lnTo>
                  <a:pt x="2194" y="962"/>
                </a:lnTo>
                <a:lnTo>
                  <a:pt x="2200" y="962"/>
                </a:lnTo>
                <a:lnTo>
                  <a:pt x="2216" y="960"/>
                </a:lnTo>
                <a:lnTo>
                  <a:pt x="2232" y="962"/>
                </a:lnTo>
                <a:lnTo>
                  <a:pt x="2240" y="964"/>
                </a:lnTo>
                <a:lnTo>
                  <a:pt x="2248" y="968"/>
                </a:lnTo>
                <a:lnTo>
                  <a:pt x="2252" y="978"/>
                </a:lnTo>
                <a:lnTo>
                  <a:pt x="2254" y="986"/>
                </a:lnTo>
                <a:lnTo>
                  <a:pt x="2254" y="1006"/>
                </a:lnTo>
                <a:lnTo>
                  <a:pt x="2254" y="1024"/>
                </a:lnTo>
                <a:lnTo>
                  <a:pt x="2256" y="1034"/>
                </a:lnTo>
                <a:lnTo>
                  <a:pt x="2258" y="1042"/>
                </a:lnTo>
                <a:lnTo>
                  <a:pt x="2264" y="1036"/>
                </a:lnTo>
                <a:lnTo>
                  <a:pt x="2266" y="1028"/>
                </a:lnTo>
                <a:lnTo>
                  <a:pt x="2266" y="1014"/>
                </a:lnTo>
                <a:lnTo>
                  <a:pt x="2266" y="924"/>
                </a:lnTo>
                <a:lnTo>
                  <a:pt x="2266" y="908"/>
                </a:lnTo>
                <a:lnTo>
                  <a:pt x="2268" y="898"/>
                </a:lnTo>
                <a:lnTo>
                  <a:pt x="2274" y="890"/>
                </a:lnTo>
                <a:lnTo>
                  <a:pt x="2274" y="758"/>
                </a:lnTo>
                <a:lnTo>
                  <a:pt x="2290" y="754"/>
                </a:lnTo>
                <a:lnTo>
                  <a:pt x="2306" y="752"/>
                </a:lnTo>
                <a:lnTo>
                  <a:pt x="2336" y="754"/>
                </a:lnTo>
                <a:lnTo>
                  <a:pt x="2350" y="752"/>
                </a:lnTo>
                <a:lnTo>
                  <a:pt x="2356" y="750"/>
                </a:lnTo>
                <a:lnTo>
                  <a:pt x="2362" y="746"/>
                </a:lnTo>
                <a:lnTo>
                  <a:pt x="2372" y="744"/>
                </a:lnTo>
                <a:lnTo>
                  <a:pt x="2408" y="742"/>
                </a:lnTo>
                <a:lnTo>
                  <a:pt x="2442" y="742"/>
                </a:lnTo>
                <a:lnTo>
                  <a:pt x="2458" y="744"/>
                </a:lnTo>
                <a:lnTo>
                  <a:pt x="2464" y="748"/>
                </a:lnTo>
                <a:lnTo>
                  <a:pt x="2468" y="752"/>
                </a:lnTo>
                <a:lnTo>
                  <a:pt x="2472" y="756"/>
                </a:lnTo>
                <a:lnTo>
                  <a:pt x="2476" y="762"/>
                </a:lnTo>
                <a:lnTo>
                  <a:pt x="2478" y="778"/>
                </a:lnTo>
                <a:lnTo>
                  <a:pt x="2480" y="810"/>
                </a:lnTo>
                <a:lnTo>
                  <a:pt x="2478" y="842"/>
                </a:lnTo>
                <a:lnTo>
                  <a:pt x="2478" y="984"/>
                </a:lnTo>
                <a:lnTo>
                  <a:pt x="2480" y="1126"/>
                </a:lnTo>
                <a:lnTo>
                  <a:pt x="2482" y="1136"/>
                </a:lnTo>
                <a:lnTo>
                  <a:pt x="2492" y="1140"/>
                </a:lnTo>
                <a:lnTo>
                  <a:pt x="2502" y="1142"/>
                </a:lnTo>
                <a:lnTo>
                  <a:pt x="2520" y="1140"/>
                </a:lnTo>
                <a:lnTo>
                  <a:pt x="2534" y="1144"/>
                </a:lnTo>
                <a:lnTo>
                  <a:pt x="2542" y="1148"/>
                </a:lnTo>
                <a:lnTo>
                  <a:pt x="2546" y="1152"/>
                </a:lnTo>
                <a:lnTo>
                  <a:pt x="2548" y="1158"/>
                </a:lnTo>
                <a:lnTo>
                  <a:pt x="2550" y="1170"/>
                </a:lnTo>
                <a:lnTo>
                  <a:pt x="2552" y="1180"/>
                </a:lnTo>
                <a:lnTo>
                  <a:pt x="2554" y="1190"/>
                </a:lnTo>
                <a:lnTo>
                  <a:pt x="2556" y="1194"/>
                </a:lnTo>
                <a:lnTo>
                  <a:pt x="2558" y="1196"/>
                </a:lnTo>
                <a:lnTo>
                  <a:pt x="2560" y="1198"/>
                </a:lnTo>
                <a:lnTo>
                  <a:pt x="2566" y="1198"/>
                </a:lnTo>
                <a:lnTo>
                  <a:pt x="2570" y="1198"/>
                </a:lnTo>
                <a:lnTo>
                  <a:pt x="2574" y="1196"/>
                </a:lnTo>
                <a:lnTo>
                  <a:pt x="2576" y="1194"/>
                </a:lnTo>
                <a:lnTo>
                  <a:pt x="2578" y="1190"/>
                </a:lnTo>
                <a:lnTo>
                  <a:pt x="2580" y="1176"/>
                </a:lnTo>
                <a:lnTo>
                  <a:pt x="2580" y="1164"/>
                </a:lnTo>
                <a:lnTo>
                  <a:pt x="2580" y="1054"/>
                </a:lnTo>
                <a:lnTo>
                  <a:pt x="2580" y="1042"/>
                </a:lnTo>
                <a:lnTo>
                  <a:pt x="2584" y="1030"/>
                </a:lnTo>
                <a:lnTo>
                  <a:pt x="2588" y="1024"/>
                </a:lnTo>
                <a:lnTo>
                  <a:pt x="2594" y="1022"/>
                </a:lnTo>
                <a:lnTo>
                  <a:pt x="2600" y="1018"/>
                </a:lnTo>
                <a:lnTo>
                  <a:pt x="2608" y="1018"/>
                </a:lnTo>
                <a:lnTo>
                  <a:pt x="2616" y="1016"/>
                </a:lnTo>
                <a:lnTo>
                  <a:pt x="2622" y="1014"/>
                </a:lnTo>
                <a:lnTo>
                  <a:pt x="2628" y="1012"/>
                </a:lnTo>
                <a:lnTo>
                  <a:pt x="2630" y="1008"/>
                </a:lnTo>
                <a:lnTo>
                  <a:pt x="2634" y="1002"/>
                </a:lnTo>
                <a:lnTo>
                  <a:pt x="2634" y="996"/>
                </a:lnTo>
                <a:lnTo>
                  <a:pt x="2636" y="982"/>
                </a:lnTo>
                <a:lnTo>
                  <a:pt x="2636" y="756"/>
                </a:lnTo>
                <a:lnTo>
                  <a:pt x="2634" y="724"/>
                </a:lnTo>
                <a:lnTo>
                  <a:pt x="2636" y="692"/>
                </a:lnTo>
                <a:lnTo>
                  <a:pt x="2636" y="684"/>
                </a:lnTo>
                <a:lnTo>
                  <a:pt x="2638" y="676"/>
                </a:lnTo>
                <a:lnTo>
                  <a:pt x="2642" y="670"/>
                </a:lnTo>
                <a:lnTo>
                  <a:pt x="2644" y="668"/>
                </a:lnTo>
                <a:lnTo>
                  <a:pt x="2650" y="666"/>
                </a:lnTo>
                <a:lnTo>
                  <a:pt x="2700" y="666"/>
                </a:lnTo>
                <a:lnTo>
                  <a:pt x="2714" y="662"/>
                </a:lnTo>
                <a:lnTo>
                  <a:pt x="2728" y="658"/>
                </a:lnTo>
                <a:lnTo>
                  <a:pt x="2742" y="656"/>
                </a:lnTo>
                <a:lnTo>
                  <a:pt x="2758" y="656"/>
                </a:lnTo>
                <a:lnTo>
                  <a:pt x="2786" y="658"/>
                </a:lnTo>
                <a:lnTo>
                  <a:pt x="2814" y="662"/>
                </a:lnTo>
                <a:lnTo>
                  <a:pt x="2820" y="664"/>
                </a:lnTo>
                <a:lnTo>
                  <a:pt x="2824" y="666"/>
                </a:lnTo>
                <a:lnTo>
                  <a:pt x="2828" y="670"/>
                </a:lnTo>
                <a:lnTo>
                  <a:pt x="2830" y="674"/>
                </a:lnTo>
                <a:lnTo>
                  <a:pt x="2832" y="686"/>
                </a:lnTo>
                <a:lnTo>
                  <a:pt x="2832" y="696"/>
                </a:lnTo>
                <a:lnTo>
                  <a:pt x="2832" y="768"/>
                </a:lnTo>
                <a:lnTo>
                  <a:pt x="2832" y="838"/>
                </a:lnTo>
                <a:lnTo>
                  <a:pt x="2832" y="982"/>
                </a:lnTo>
                <a:lnTo>
                  <a:pt x="2832" y="992"/>
                </a:lnTo>
                <a:lnTo>
                  <a:pt x="2836" y="1000"/>
                </a:lnTo>
                <a:lnTo>
                  <a:pt x="2838" y="1004"/>
                </a:lnTo>
                <a:lnTo>
                  <a:pt x="2842" y="1006"/>
                </a:lnTo>
                <a:lnTo>
                  <a:pt x="2848" y="1008"/>
                </a:lnTo>
                <a:lnTo>
                  <a:pt x="2854" y="1006"/>
                </a:lnTo>
                <a:lnTo>
                  <a:pt x="2876" y="1004"/>
                </a:lnTo>
                <a:lnTo>
                  <a:pt x="2896" y="1002"/>
                </a:lnTo>
                <a:lnTo>
                  <a:pt x="2938" y="1000"/>
                </a:lnTo>
                <a:lnTo>
                  <a:pt x="2978" y="1002"/>
                </a:lnTo>
                <a:lnTo>
                  <a:pt x="3020" y="1004"/>
                </a:lnTo>
                <a:lnTo>
                  <a:pt x="3024" y="1006"/>
                </a:lnTo>
                <a:lnTo>
                  <a:pt x="3028" y="1008"/>
                </a:lnTo>
                <a:lnTo>
                  <a:pt x="3030" y="1016"/>
                </a:lnTo>
                <a:lnTo>
                  <a:pt x="3034" y="1024"/>
                </a:lnTo>
                <a:lnTo>
                  <a:pt x="3036" y="1028"/>
                </a:lnTo>
                <a:lnTo>
                  <a:pt x="3040" y="1030"/>
                </a:lnTo>
                <a:lnTo>
                  <a:pt x="3042" y="984"/>
                </a:lnTo>
                <a:lnTo>
                  <a:pt x="3044" y="940"/>
                </a:lnTo>
                <a:lnTo>
                  <a:pt x="3046" y="848"/>
                </a:lnTo>
                <a:lnTo>
                  <a:pt x="3048" y="746"/>
                </a:lnTo>
                <a:lnTo>
                  <a:pt x="3050" y="644"/>
                </a:lnTo>
                <a:lnTo>
                  <a:pt x="3052" y="544"/>
                </a:lnTo>
                <a:lnTo>
                  <a:pt x="3050" y="442"/>
                </a:lnTo>
                <a:lnTo>
                  <a:pt x="3050" y="434"/>
                </a:lnTo>
                <a:lnTo>
                  <a:pt x="3052" y="430"/>
                </a:lnTo>
                <a:lnTo>
                  <a:pt x="3054" y="426"/>
                </a:lnTo>
                <a:lnTo>
                  <a:pt x="3136" y="426"/>
                </a:lnTo>
                <a:lnTo>
                  <a:pt x="3138" y="428"/>
                </a:lnTo>
                <a:lnTo>
                  <a:pt x="3140" y="432"/>
                </a:lnTo>
                <a:lnTo>
                  <a:pt x="3140" y="470"/>
                </a:lnTo>
                <a:lnTo>
                  <a:pt x="3142" y="506"/>
                </a:lnTo>
                <a:lnTo>
                  <a:pt x="3146" y="544"/>
                </a:lnTo>
                <a:lnTo>
                  <a:pt x="3146" y="580"/>
                </a:lnTo>
                <a:lnTo>
                  <a:pt x="3146" y="602"/>
                </a:lnTo>
                <a:lnTo>
                  <a:pt x="3148" y="608"/>
                </a:lnTo>
                <a:lnTo>
                  <a:pt x="3150" y="614"/>
                </a:lnTo>
                <a:lnTo>
                  <a:pt x="3156" y="618"/>
                </a:lnTo>
                <a:lnTo>
                  <a:pt x="3162" y="620"/>
                </a:lnTo>
                <a:lnTo>
                  <a:pt x="3184" y="628"/>
                </a:lnTo>
                <a:lnTo>
                  <a:pt x="3192" y="630"/>
                </a:lnTo>
                <a:lnTo>
                  <a:pt x="3200" y="632"/>
                </a:lnTo>
                <a:lnTo>
                  <a:pt x="3278" y="632"/>
                </a:lnTo>
                <a:lnTo>
                  <a:pt x="3286" y="632"/>
                </a:lnTo>
                <a:lnTo>
                  <a:pt x="3290" y="634"/>
                </a:lnTo>
                <a:lnTo>
                  <a:pt x="3294" y="640"/>
                </a:lnTo>
                <a:lnTo>
                  <a:pt x="3296" y="646"/>
                </a:lnTo>
                <a:lnTo>
                  <a:pt x="3298" y="664"/>
                </a:lnTo>
                <a:lnTo>
                  <a:pt x="3298" y="680"/>
                </a:lnTo>
                <a:lnTo>
                  <a:pt x="3298" y="1008"/>
                </a:lnTo>
                <a:lnTo>
                  <a:pt x="3298" y="1032"/>
                </a:lnTo>
                <a:lnTo>
                  <a:pt x="3300" y="1038"/>
                </a:lnTo>
                <a:lnTo>
                  <a:pt x="3304" y="1044"/>
                </a:lnTo>
                <a:lnTo>
                  <a:pt x="3308" y="1048"/>
                </a:lnTo>
                <a:lnTo>
                  <a:pt x="3316" y="1048"/>
                </a:lnTo>
                <a:lnTo>
                  <a:pt x="3338" y="1050"/>
                </a:lnTo>
                <a:lnTo>
                  <a:pt x="3358" y="1052"/>
                </a:lnTo>
                <a:lnTo>
                  <a:pt x="3366" y="1054"/>
                </a:lnTo>
                <a:lnTo>
                  <a:pt x="3370" y="1056"/>
                </a:lnTo>
                <a:lnTo>
                  <a:pt x="3374" y="1060"/>
                </a:lnTo>
                <a:lnTo>
                  <a:pt x="3378" y="1066"/>
                </a:lnTo>
                <a:lnTo>
                  <a:pt x="3384" y="1086"/>
                </a:lnTo>
                <a:lnTo>
                  <a:pt x="3386" y="1090"/>
                </a:lnTo>
                <a:lnTo>
                  <a:pt x="3390" y="1094"/>
                </a:lnTo>
                <a:lnTo>
                  <a:pt x="3400" y="1096"/>
                </a:lnTo>
                <a:lnTo>
                  <a:pt x="3408" y="1096"/>
                </a:lnTo>
                <a:lnTo>
                  <a:pt x="3426" y="1096"/>
                </a:lnTo>
                <a:lnTo>
                  <a:pt x="3442" y="1098"/>
                </a:lnTo>
                <a:lnTo>
                  <a:pt x="3448" y="1100"/>
                </a:lnTo>
                <a:lnTo>
                  <a:pt x="3452" y="1104"/>
                </a:lnTo>
                <a:lnTo>
                  <a:pt x="3456" y="1108"/>
                </a:lnTo>
                <a:lnTo>
                  <a:pt x="3458" y="1114"/>
                </a:lnTo>
                <a:lnTo>
                  <a:pt x="3460" y="1130"/>
                </a:lnTo>
                <a:lnTo>
                  <a:pt x="3460" y="1160"/>
                </a:lnTo>
                <a:lnTo>
                  <a:pt x="3462" y="1192"/>
                </a:lnTo>
                <a:lnTo>
                  <a:pt x="3464" y="1202"/>
                </a:lnTo>
                <a:lnTo>
                  <a:pt x="3468" y="1208"/>
                </a:lnTo>
                <a:lnTo>
                  <a:pt x="3474" y="1212"/>
                </a:lnTo>
                <a:lnTo>
                  <a:pt x="3484" y="1214"/>
                </a:lnTo>
                <a:lnTo>
                  <a:pt x="3492" y="1214"/>
                </a:lnTo>
                <a:lnTo>
                  <a:pt x="3518" y="1214"/>
                </a:lnTo>
                <a:lnTo>
                  <a:pt x="3526" y="1212"/>
                </a:lnTo>
                <a:lnTo>
                  <a:pt x="3532" y="1210"/>
                </a:lnTo>
                <a:lnTo>
                  <a:pt x="3536" y="1204"/>
                </a:lnTo>
                <a:lnTo>
                  <a:pt x="3538" y="1196"/>
                </a:lnTo>
                <a:lnTo>
                  <a:pt x="3538" y="1170"/>
                </a:lnTo>
                <a:lnTo>
                  <a:pt x="3538" y="884"/>
                </a:lnTo>
                <a:lnTo>
                  <a:pt x="3540" y="860"/>
                </a:lnTo>
                <a:lnTo>
                  <a:pt x="3542" y="852"/>
                </a:lnTo>
                <a:lnTo>
                  <a:pt x="3546" y="846"/>
                </a:lnTo>
                <a:lnTo>
                  <a:pt x="3552" y="842"/>
                </a:lnTo>
                <a:lnTo>
                  <a:pt x="3560" y="840"/>
                </a:lnTo>
                <a:lnTo>
                  <a:pt x="3586" y="838"/>
                </a:lnTo>
                <a:lnTo>
                  <a:pt x="3694" y="838"/>
                </a:lnTo>
                <a:lnTo>
                  <a:pt x="3718" y="840"/>
                </a:lnTo>
                <a:lnTo>
                  <a:pt x="3726" y="842"/>
                </a:lnTo>
                <a:lnTo>
                  <a:pt x="3732" y="846"/>
                </a:lnTo>
                <a:lnTo>
                  <a:pt x="3736" y="850"/>
                </a:lnTo>
                <a:lnTo>
                  <a:pt x="3738" y="858"/>
                </a:lnTo>
                <a:lnTo>
                  <a:pt x="3740" y="882"/>
                </a:lnTo>
                <a:lnTo>
                  <a:pt x="3740" y="900"/>
                </a:lnTo>
                <a:lnTo>
                  <a:pt x="3742" y="908"/>
                </a:lnTo>
                <a:lnTo>
                  <a:pt x="3748" y="916"/>
                </a:lnTo>
                <a:lnTo>
                  <a:pt x="3772" y="926"/>
                </a:lnTo>
                <a:lnTo>
                  <a:pt x="3780" y="930"/>
                </a:lnTo>
                <a:lnTo>
                  <a:pt x="3786" y="936"/>
                </a:lnTo>
                <a:lnTo>
                  <a:pt x="3788" y="942"/>
                </a:lnTo>
                <a:lnTo>
                  <a:pt x="3790" y="952"/>
                </a:lnTo>
                <a:lnTo>
                  <a:pt x="3790" y="978"/>
                </a:lnTo>
                <a:lnTo>
                  <a:pt x="3790" y="1024"/>
                </a:lnTo>
                <a:lnTo>
                  <a:pt x="3792" y="1050"/>
                </a:lnTo>
                <a:lnTo>
                  <a:pt x="3794" y="1076"/>
                </a:lnTo>
                <a:lnTo>
                  <a:pt x="3800" y="1066"/>
                </a:lnTo>
                <a:lnTo>
                  <a:pt x="3802" y="1058"/>
                </a:lnTo>
                <a:lnTo>
                  <a:pt x="3802" y="1044"/>
                </a:lnTo>
                <a:lnTo>
                  <a:pt x="3804" y="962"/>
                </a:lnTo>
                <a:lnTo>
                  <a:pt x="3802" y="880"/>
                </a:lnTo>
                <a:lnTo>
                  <a:pt x="3802" y="870"/>
                </a:lnTo>
                <a:lnTo>
                  <a:pt x="3804" y="862"/>
                </a:lnTo>
                <a:lnTo>
                  <a:pt x="3806" y="854"/>
                </a:lnTo>
                <a:lnTo>
                  <a:pt x="3810" y="848"/>
                </a:lnTo>
                <a:lnTo>
                  <a:pt x="3816" y="842"/>
                </a:lnTo>
                <a:lnTo>
                  <a:pt x="3822" y="838"/>
                </a:lnTo>
                <a:lnTo>
                  <a:pt x="3838" y="830"/>
                </a:lnTo>
                <a:lnTo>
                  <a:pt x="3916" y="806"/>
                </a:lnTo>
                <a:lnTo>
                  <a:pt x="3992" y="780"/>
                </a:lnTo>
                <a:lnTo>
                  <a:pt x="4006" y="774"/>
                </a:lnTo>
                <a:lnTo>
                  <a:pt x="4020" y="768"/>
                </a:lnTo>
                <a:lnTo>
                  <a:pt x="4036" y="766"/>
                </a:lnTo>
                <a:lnTo>
                  <a:pt x="4042" y="764"/>
                </a:lnTo>
                <a:lnTo>
                  <a:pt x="4050" y="766"/>
                </a:lnTo>
                <a:lnTo>
                  <a:pt x="4056" y="774"/>
                </a:lnTo>
                <a:lnTo>
                  <a:pt x="4060" y="782"/>
                </a:lnTo>
                <a:lnTo>
                  <a:pt x="4060" y="800"/>
                </a:lnTo>
                <a:lnTo>
                  <a:pt x="4060" y="892"/>
                </a:lnTo>
                <a:lnTo>
                  <a:pt x="4062" y="902"/>
                </a:lnTo>
                <a:lnTo>
                  <a:pt x="4064" y="912"/>
                </a:lnTo>
                <a:lnTo>
                  <a:pt x="4072" y="918"/>
                </a:lnTo>
                <a:lnTo>
                  <a:pt x="4080" y="924"/>
                </a:lnTo>
                <a:lnTo>
                  <a:pt x="4096" y="932"/>
                </a:lnTo>
                <a:lnTo>
                  <a:pt x="4112" y="940"/>
                </a:lnTo>
                <a:lnTo>
                  <a:pt x="4128" y="944"/>
                </a:lnTo>
                <a:lnTo>
                  <a:pt x="4146" y="946"/>
                </a:lnTo>
                <a:lnTo>
                  <a:pt x="4152" y="948"/>
                </a:lnTo>
                <a:lnTo>
                  <a:pt x="4158" y="950"/>
                </a:lnTo>
                <a:lnTo>
                  <a:pt x="4160" y="954"/>
                </a:lnTo>
                <a:lnTo>
                  <a:pt x="4164" y="960"/>
                </a:lnTo>
                <a:lnTo>
                  <a:pt x="4166" y="972"/>
                </a:lnTo>
                <a:lnTo>
                  <a:pt x="4170" y="982"/>
                </a:lnTo>
                <a:lnTo>
                  <a:pt x="4178" y="974"/>
                </a:lnTo>
                <a:lnTo>
                  <a:pt x="4182" y="964"/>
                </a:lnTo>
                <a:lnTo>
                  <a:pt x="4184" y="954"/>
                </a:lnTo>
                <a:lnTo>
                  <a:pt x="4184" y="944"/>
                </a:lnTo>
                <a:lnTo>
                  <a:pt x="4184" y="782"/>
                </a:lnTo>
                <a:lnTo>
                  <a:pt x="4184" y="760"/>
                </a:lnTo>
                <a:lnTo>
                  <a:pt x="4188" y="750"/>
                </a:lnTo>
                <a:lnTo>
                  <a:pt x="4194" y="742"/>
                </a:lnTo>
                <a:lnTo>
                  <a:pt x="4236" y="736"/>
                </a:lnTo>
                <a:lnTo>
                  <a:pt x="4278" y="734"/>
                </a:lnTo>
                <a:lnTo>
                  <a:pt x="4298" y="734"/>
                </a:lnTo>
                <a:lnTo>
                  <a:pt x="4320" y="736"/>
                </a:lnTo>
                <a:lnTo>
                  <a:pt x="4340" y="740"/>
                </a:lnTo>
                <a:lnTo>
                  <a:pt x="4360" y="744"/>
                </a:lnTo>
                <a:lnTo>
                  <a:pt x="4370" y="744"/>
                </a:lnTo>
                <a:lnTo>
                  <a:pt x="4376" y="744"/>
                </a:lnTo>
                <a:lnTo>
                  <a:pt x="4382" y="746"/>
                </a:lnTo>
                <a:lnTo>
                  <a:pt x="4388" y="750"/>
                </a:lnTo>
                <a:lnTo>
                  <a:pt x="4390" y="756"/>
                </a:lnTo>
                <a:lnTo>
                  <a:pt x="4392" y="762"/>
                </a:lnTo>
                <a:lnTo>
                  <a:pt x="4394" y="778"/>
                </a:lnTo>
                <a:lnTo>
                  <a:pt x="4394" y="830"/>
                </a:lnTo>
                <a:lnTo>
                  <a:pt x="4394" y="880"/>
                </a:lnTo>
                <a:lnTo>
                  <a:pt x="4394" y="980"/>
                </a:lnTo>
                <a:lnTo>
                  <a:pt x="4398" y="986"/>
                </a:lnTo>
                <a:lnTo>
                  <a:pt x="4400" y="992"/>
                </a:lnTo>
                <a:lnTo>
                  <a:pt x="4402" y="1002"/>
                </a:lnTo>
                <a:lnTo>
                  <a:pt x="4402" y="1026"/>
                </a:lnTo>
                <a:lnTo>
                  <a:pt x="4402" y="1102"/>
                </a:lnTo>
                <a:lnTo>
                  <a:pt x="4402" y="1108"/>
                </a:lnTo>
                <a:lnTo>
                  <a:pt x="4404" y="1112"/>
                </a:lnTo>
                <a:lnTo>
                  <a:pt x="4406" y="1114"/>
                </a:lnTo>
                <a:lnTo>
                  <a:pt x="4408" y="1116"/>
                </a:lnTo>
                <a:lnTo>
                  <a:pt x="4416" y="1118"/>
                </a:lnTo>
                <a:lnTo>
                  <a:pt x="4424" y="1118"/>
                </a:lnTo>
                <a:lnTo>
                  <a:pt x="4444" y="1120"/>
                </a:lnTo>
                <a:lnTo>
                  <a:pt x="4454" y="1124"/>
                </a:lnTo>
                <a:lnTo>
                  <a:pt x="4462" y="1130"/>
                </a:lnTo>
                <a:lnTo>
                  <a:pt x="4474" y="1134"/>
                </a:lnTo>
                <a:lnTo>
                  <a:pt x="4480" y="1136"/>
                </a:lnTo>
                <a:lnTo>
                  <a:pt x="4486" y="1138"/>
                </a:lnTo>
                <a:lnTo>
                  <a:pt x="4492" y="1136"/>
                </a:lnTo>
                <a:lnTo>
                  <a:pt x="4496" y="1134"/>
                </a:lnTo>
                <a:lnTo>
                  <a:pt x="4500" y="1128"/>
                </a:lnTo>
                <a:lnTo>
                  <a:pt x="4504" y="1120"/>
                </a:lnTo>
                <a:lnTo>
                  <a:pt x="4504" y="1058"/>
                </a:lnTo>
                <a:lnTo>
                  <a:pt x="4504" y="1044"/>
                </a:lnTo>
                <a:lnTo>
                  <a:pt x="4508" y="1032"/>
                </a:lnTo>
                <a:lnTo>
                  <a:pt x="4510" y="1028"/>
                </a:lnTo>
                <a:lnTo>
                  <a:pt x="4514" y="1022"/>
                </a:lnTo>
                <a:lnTo>
                  <a:pt x="4520" y="1018"/>
                </a:lnTo>
                <a:lnTo>
                  <a:pt x="4528" y="1016"/>
                </a:lnTo>
                <a:lnTo>
                  <a:pt x="4532" y="1012"/>
                </a:lnTo>
                <a:lnTo>
                  <a:pt x="4536" y="1010"/>
                </a:lnTo>
                <a:lnTo>
                  <a:pt x="4540" y="1004"/>
                </a:lnTo>
                <a:lnTo>
                  <a:pt x="4542" y="1000"/>
                </a:lnTo>
                <a:lnTo>
                  <a:pt x="4542" y="990"/>
                </a:lnTo>
                <a:lnTo>
                  <a:pt x="4542" y="980"/>
                </a:lnTo>
                <a:lnTo>
                  <a:pt x="4542" y="964"/>
                </a:lnTo>
                <a:lnTo>
                  <a:pt x="4544" y="950"/>
                </a:lnTo>
                <a:lnTo>
                  <a:pt x="4548" y="936"/>
                </a:lnTo>
                <a:lnTo>
                  <a:pt x="4552" y="928"/>
                </a:lnTo>
                <a:lnTo>
                  <a:pt x="4558" y="922"/>
                </a:lnTo>
                <a:lnTo>
                  <a:pt x="4562" y="914"/>
                </a:lnTo>
                <a:lnTo>
                  <a:pt x="4564" y="904"/>
                </a:lnTo>
                <a:lnTo>
                  <a:pt x="4564" y="884"/>
                </a:lnTo>
                <a:lnTo>
                  <a:pt x="4566" y="766"/>
                </a:lnTo>
                <a:lnTo>
                  <a:pt x="4564" y="646"/>
                </a:lnTo>
                <a:lnTo>
                  <a:pt x="4564" y="628"/>
                </a:lnTo>
                <a:lnTo>
                  <a:pt x="4566" y="620"/>
                </a:lnTo>
                <a:lnTo>
                  <a:pt x="4568" y="610"/>
                </a:lnTo>
                <a:lnTo>
                  <a:pt x="4570" y="604"/>
                </a:lnTo>
                <a:lnTo>
                  <a:pt x="4574" y="600"/>
                </a:lnTo>
                <a:lnTo>
                  <a:pt x="4578" y="598"/>
                </a:lnTo>
                <a:lnTo>
                  <a:pt x="4586" y="596"/>
                </a:lnTo>
                <a:lnTo>
                  <a:pt x="4624" y="596"/>
                </a:lnTo>
                <a:lnTo>
                  <a:pt x="4660" y="594"/>
                </a:lnTo>
                <a:lnTo>
                  <a:pt x="4698" y="592"/>
                </a:lnTo>
                <a:lnTo>
                  <a:pt x="4736" y="592"/>
                </a:lnTo>
                <a:lnTo>
                  <a:pt x="4748" y="592"/>
                </a:lnTo>
                <a:lnTo>
                  <a:pt x="4754" y="594"/>
                </a:lnTo>
                <a:lnTo>
                  <a:pt x="4760" y="598"/>
                </a:lnTo>
                <a:lnTo>
                  <a:pt x="4764" y="606"/>
                </a:lnTo>
                <a:lnTo>
                  <a:pt x="4766" y="616"/>
                </a:lnTo>
                <a:lnTo>
                  <a:pt x="4766" y="636"/>
                </a:lnTo>
                <a:lnTo>
                  <a:pt x="4766" y="948"/>
                </a:lnTo>
                <a:lnTo>
                  <a:pt x="4768" y="974"/>
                </a:lnTo>
                <a:lnTo>
                  <a:pt x="4770" y="998"/>
                </a:lnTo>
                <a:lnTo>
                  <a:pt x="4772" y="1008"/>
                </a:lnTo>
                <a:lnTo>
                  <a:pt x="4776" y="1012"/>
                </a:lnTo>
                <a:lnTo>
                  <a:pt x="4782" y="1014"/>
                </a:lnTo>
                <a:lnTo>
                  <a:pt x="4790" y="1014"/>
                </a:lnTo>
                <a:lnTo>
                  <a:pt x="4802" y="1006"/>
                </a:lnTo>
                <a:lnTo>
                  <a:pt x="4814" y="1002"/>
                </a:lnTo>
                <a:lnTo>
                  <a:pt x="4848" y="1000"/>
                </a:lnTo>
                <a:lnTo>
                  <a:pt x="4882" y="1000"/>
                </a:lnTo>
                <a:lnTo>
                  <a:pt x="4950" y="1000"/>
                </a:lnTo>
                <a:lnTo>
                  <a:pt x="4960" y="1002"/>
                </a:lnTo>
                <a:lnTo>
                  <a:pt x="4970" y="1004"/>
                </a:lnTo>
                <a:lnTo>
                  <a:pt x="4978" y="1010"/>
                </a:lnTo>
                <a:lnTo>
                  <a:pt x="4982" y="1020"/>
                </a:lnTo>
                <a:lnTo>
                  <a:pt x="4984" y="1026"/>
                </a:lnTo>
                <a:lnTo>
                  <a:pt x="4986" y="1030"/>
                </a:lnTo>
                <a:lnTo>
                  <a:pt x="4988" y="1034"/>
                </a:lnTo>
                <a:lnTo>
                  <a:pt x="4992" y="1020"/>
                </a:lnTo>
                <a:lnTo>
                  <a:pt x="4996" y="1014"/>
                </a:lnTo>
                <a:lnTo>
                  <a:pt x="5000" y="1008"/>
                </a:lnTo>
                <a:lnTo>
                  <a:pt x="5004" y="1004"/>
                </a:lnTo>
                <a:lnTo>
                  <a:pt x="5010" y="1002"/>
                </a:lnTo>
                <a:lnTo>
                  <a:pt x="5018" y="1000"/>
                </a:lnTo>
                <a:lnTo>
                  <a:pt x="5026" y="1000"/>
                </a:lnTo>
                <a:lnTo>
                  <a:pt x="5034" y="1002"/>
                </a:lnTo>
                <a:lnTo>
                  <a:pt x="5040" y="1004"/>
                </a:lnTo>
                <a:lnTo>
                  <a:pt x="5044" y="1010"/>
                </a:lnTo>
                <a:lnTo>
                  <a:pt x="5046" y="1016"/>
                </a:lnTo>
                <a:lnTo>
                  <a:pt x="5048" y="1090"/>
                </a:lnTo>
                <a:lnTo>
                  <a:pt x="5046" y="1126"/>
                </a:lnTo>
                <a:lnTo>
                  <a:pt x="5046" y="1144"/>
                </a:lnTo>
                <a:lnTo>
                  <a:pt x="5042" y="1162"/>
                </a:lnTo>
                <a:lnTo>
                  <a:pt x="5038" y="1170"/>
                </a:lnTo>
                <a:lnTo>
                  <a:pt x="5040" y="1174"/>
                </a:lnTo>
                <a:lnTo>
                  <a:pt x="5044" y="1174"/>
                </a:lnTo>
                <a:lnTo>
                  <a:pt x="5050" y="1176"/>
                </a:lnTo>
                <a:lnTo>
                  <a:pt x="5086" y="1174"/>
                </a:lnTo>
                <a:lnTo>
                  <a:pt x="5122" y="1174"/>
                </a:lnTo>
                <a:lnTo>
                  <a:pt x="5122" y="1172"/>
                </a:lnTo>
                <a:lnTo>
                  <a:pt x="5120" y="1170"/>
                </a:lnTo>
                <a:lnTo>
                  <a:pt x="5122" y="1172"/>
                </a:lnTo>
                <a:lnTo>
                  <a:pt x="5122" y="1174"/>
                </a:lnTo>
                <a:lnTo>
                  <a:pt x="5120" y="1174"/>
                </a:lnTo>
                <a:lnTo>
                  <a:pt x="5052" y="1174"/>
                </a:lnTo>
                <a:lnTo>
                  <a:pt x="5048" y="1174"/>
                </a:lnTo>
                <a:lnTo>
                  <a:pt x="5042" y="1174"/>
                </a:lnTo>
                <a:lnTo>
                  <a:pt x="5040" y="1172"/>
                </a:lnTo>
                <a:lnTo>
                  <a:pt x="5040" y="1164"/>
                </a:lnTo>
                <a:lnTo>
                  <a:pt x="5048" y="1160"/>
                </a:lnTo>
                <a:lnTo>
                  <a:pt x="5056" y="1158"/>
                </a:lnTo>
                <a:lnTo>
                  <a:pt x="5072" y="1158"/>
                </a:lnTo>
                <a:lnTo>
                  <a:pt x="5090" y="1158"/>
                </a:lnTo>
                <a:lnTo>
                  <a:pt x="5106" y="1158"/>
                </a:lnTo>
                <a:lnTo>
                  <a:pt x="5116" y="1158"/>
                </a:lnTo>
                <a:lnTo>
                  <a:pt x="5124" y="1156"/>
                </a:lnTo>
                <a:lnTo>
                  <a:pt x="5132" y="1152"/>
                </a:lnTo>
                <a:lnTo>
                  <a:pt x="5134" y="1150"/>
                </a:lnTo>
                <a:lnTo>
                  <a:pt x="5136" y="1144"/>
                </a:lnTo>
                <a:lnTo>
                  <a:pt x="5138" y="1118"/>
                </a:lnTo>
                <a:lnTo>
                  <a:pt x="5138" y="1090"/>
                </a:lnTo>
                <a:lnTo>
                  <a:pt x="5136" y="964"/>
                </a:lnTo>
                <a:lnTo>
                  <a:pt x="5136" y="836"/>
                </a:lnTo>
                <a:lnTo>
                  <a:pt x="5138" y="824"/>
                </a:lnTo>
                <a:lnTo>
                  <a:pt x="5140" y="812"/>
                </a:lnTo>
                <a:lnTo>
                  <a:pt x="5144" y="808"/>
                </a:lnTo>
                <a:lnTo>
                  <a:pt x="5146" y="804"/>
                </a:lnTo>
                <a:lnTo>
                  <a:pt x="5164" y="800"/>
                </a:lnTo>
                <a:lnTo>
                  <a:pt x="5182" y="798"/>
                </a:lnTo>
                <a:lnTo>
                  <a:pt x="5216" y="800"/>
                </a:lnTo>
                <a:lnTo>
                  <a:pt x="5222" y="800"/>
                </a:lnTo>
                <a:lnTo>
                  <a:pt x="5228" y="802"/>
                </a:lnTo>
                <a:lnTo>
                  <a:pt x="5232" y="806"/>
                </a:lnTo>
                <a:lnTo>
                  <a:pt x="5236" y="810"/>
                </a:lnTo>
                <a:lnTo>
                  <a:pt x="5238" y="820"/>
                </a:lnTo>
                <a:lnTo>
                  <a:pt x="5240" y="832"/>
                </a:lnTo>
                <a:lnTo>
                  <a:pt x="5238" y="884"/>
                </a:lnTo>
                <a:lnTo>
                  <a:pt x="5238" y="938"/>
                </a:lnTo>
                <a:lnTo>
                  <a:pt x="5238" y="1044"/>
                </a:lnTo>
                <a:lnTo>
                  <a:pt x="5238" y="1052"/>
                </a:lnTo>
                <a:lnTo>
                  <a:pt x="5244" y="1056"/>
                </a:lnTo>
                <a:lnTo>
                  <a:pt x="5250" y="1058"/>
                </a:lnTo>
                <a:lnTo>
                  <a:pt x="5264" y="1058"/>
                </a:lnTo>
                <a:lnTo>
                  <a:pt x="5278" y="1056"/>
                </a:lnTo>
                <a:lnTo>
                  <a:pt x="5290" y="1056"/>
                </a:lnTo>
                <a:lnTo>
                  <a:pt x="5300" y="1056"/>
                </a:lnTo>
                <a:lnTo>
                  <a:pt x="5316" y="1058"/>
                </a:lnTo>
                <a:lnTo>
                  <a:pt x="5324" y="1060"/>
                </a:lnTo>
                <a:lnTo>
                  <a:pt x="5332" y="1064"/>
                </a:lnTo>
                <a:lnTo>
                  <a:pt x="5336" y="1070"/>
                </a:lnTo>
                <a:lnTo>
                  <a:pt x="5338" y="1078"/>
                </a:lnTo>
                <a:lnTo>
                  <a:pt x="5340" y="1092"/>
                </a:lnTo>
                <a:lnTo>
                  <a:pt x="5344" y="1100"/>
                </a:lnTo>
                <a:lnTo>
                  <a:pt x="5350" y="1102"/>
                </a:lnTo>
                <a:lnTo>
                  <a:pt x="5358" y="1102"/>
                </a:lnTo>
                <a:lnTo>
                  <a:pt x="5372" y="1102"/>
                </a:lnTo>
                <a:lnTo>
                  <a:pt x="5392" y="1104"/>
                </a:lnTo>
                <a:lnTo>
                  <a:pt x="5400" y="1106"/>
                </a:lnTo>
                <a:lnTo>
                  <a:pt x="5404" y="1108"/>
                </a:lnTo>
                <a:lnTo>
                  <a:pt x="5406" y="1112"/>
                </a:lnTo>
                <a:lnTo>
                  <a:pt x="5410" y="1120"/>
                </a:lnTo>
                <a:lnTo>
                  <a:pt x="5412" y="1140"/>
                </a:lnTo>
                <a:lnTo>
                  <a:pt x="5412" y="1146"/>
                </a:lnTo>
                <a:lnTo>
                  <a:pt x="5414" y="1150"/>
                </a:lnTo>
                <a:lnTo>
                  <a:pt x="5432" y="1154"/>
                </a:lnTo>
                <a:lnTo>
                  <a:pt x="5448" y="1154"/>
                </a:lnTo>
                <a:lnTo>
                  <a:pt x="5466" y="1152"/>
                </a:lnTo>
                <a:lnTo>
                  <a:pt x="5482" y="1148"/>
                </a:lnTo>
                <a:lnTo>
                  <a:pt x="5484" y="1144"/>
                </a:lnTo>
                <a:lnTo>
                  <a:pt x="5486" y="1138"/>
                </a:lnTo>
                <a:lnTo>
                  <a:pt x="5486" y="1096"/>
                </a:lnTo>
                <a:lnTo>
                  <a:pt x="5486" y="1054"/>
                </a:lnTo>
                <a:lnTo>
                  <a:pt x="5488" y="1036"/>
                </a:lnTo>
                <a:lnTo>
                  <a:pt x="5490" y="1030"/>
                </a:lnTo>
                <a:lnTo>
                  <a:pt x="5492" y="1026"/>
                </a:lnTo>
                <a:lnTo>
                  <a:pt x="5498" y="1022"/>
                </a:lnTo>
                <a:lnTo>
                  <a:pt x="5504" y="1020"/>
                </a:lnTo>
                <a:lnTo>
                  <a:pt x="5522" y="1018"/>
                </a:lnTo>
                <a:lnTo>
                  <a:pt x="5536" y="1018"/>
                </a:lnTo>
                <a:lnTo>
                  <a:pt x="5542" y="1016"/>
                </a:lnTo>
                <a:lnTo>
                  <a:pt x="5548" y="1014"/>
                </a:lnTo>
                <a:lnTo>
                  <a:pt x="5550" y="1006"/>
                </a:lnTo>
                <a:lnTo>
                  <a:pt x="5552" y="1000"/>
                </a:lnTo>
                <a:lnTo>
                  <a:pt x="5552" y="994"/>
                </a:lnTo>
                <a:lnTo>
                  <a:pt x="5552" y="970"/>
                </a:lnTo>
                <a:lnTo>
                  <a:pt x="5554" y="952"/>
                </a:lnTo>
                <a:lnTo>
                  <a:pt x="5556" y="938"/>
                </a:lnTo>
                <a:lnTo>
                  <a:pt x="5562" y="930"/>
                </a:lnTo>
                <a:lnTo>
                  <a:pt x="5570" y="924"/>
                </a:lnTo>
                <a:lnTo>
                  <a:pt x="5584" y="922"/>
                </a:lnTo>
                <a:lnTo>
                  <a:pt x="5602" y="922"/>
                </a:lnTo>
                <a:lnTo>
                  <a:pt x="5628" y="922"/>
                </a:lnTo>
                <a:lnTo>
                  <a:pt x="5664" y="920"/>
                </a:lnTo>
                <a:lnTo>
                  <a:pt x="5674" y="920"/>
                </a:lnTo>
                <a:lnTo>
                  <a:pt x="5682" y="922"/>
                </a:lnTo>
                <a:lnTo>
                  <a:pt x="5692" y="926"/>
                </a:lnTo>
                <a:lnTo>
                  <a:pt x="5700" y="930"/>
                </a:lnTo>
                <a:lnTo>
                  <a:pt x="5706" y="938"/>
                </a:lnTo>
                <a:lnTo>
                  <a:pt x="5706" y="944"/>
                </a:lnTo>
                <a:lnTo>
                  <a:pt x="5706" y="960"/>
                </a:lnTo>
                <a:lnTo>
                  <a:pt x="5706" y="1222"/>
                </a:lnTo>
                <a:lnTo>
                  <a:pt x="5708" y="1484"/>
                </a:lnTo>
                <a:lnTo>
                  <a:pt x="5706" y="1502"/>
                </a:lnTo>
                <a:lnTo>
                  <a:pt x="5704" y="1508"/>
                </a:lnTo>
                <a:lnTo>
                  <a:pt x="5700" y="1512"/>
                </a:lnTo>
                <a:lnTo>
                  <a:pt x="5696" y="1516"/>
                </a:lnTo>
                <a:lnTo>
                  <a:pt x="5690" y="1518"/>
                </a:lnTo>
                <a:lnTo>
                  <a:pt x="5672" y="1518"/>
                </a:lnTo>
                <a:lnTo>
                  <a:pt x="66" y="1518"/>
                </a:lnTo>
                <a:lnTo>
                  <a:pt x="30" y="1520"/>
                </a:lnTo>
                <a:close/>
              </a:path>
            </a:pathLst>
          </a:custGeom>
          <a:solidFill>
            <a:srgbClr val="AFABAB">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2" name="矩形 6"/>
          <p:cNvSpPr>
            <a:spLocks noChangeArrowheads="1"/>
          </p:cNvSpPr>
          <p:nvPr/>
        </p:nvSpPr>
        <p:spPr bwMode="auto">
          <a:xfrm>
            <a:off x="863690" y="3126452"/>
            <a:ext cx="4391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8000" b="1" dirty="0" smtClean="0"/>
              <a:t>感谢</a:t>
            </a:r>
            <a:endParaRPr lang="en-US" altLang="zh-CN" sz="8000" b="1" dirty="0" smtClean="0"/>
          </a:p>
          <a:p>
            <a:pPr eaLnBrk="1" hangingPunct="1"/>
            <a:r>
              <a:rPr lang="zh-CN" altLang="en-US" sz="8000" b="1" dirty="0" smtClean="0"/>
              <a:t>聆听</a:t>
            </a:r>
            <a:endParaRPr lang="en-US" altLang="zh-CN" sz="8000" b="1" dirty="0">
              <a:solidFill>
                <a:srgbClr val="17324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99" name="文本框 7"/>
          <p:cNvSpPr txBox="1">
            <a:spLocks noChangeArrowheads="1"/>
          </p:cNvSpPr>
          <p:nvPr/>
        </p:nvSpPr>
        <p:spPr bwMode="auto">
          <a:xfrm>
            <a:off x="172176" y="-57518"/>
            <a:ext cx="4032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何为民主？</a:t>
            </a:r>
            <a:endParaRPr lang="zh-CN" altLang="en-US" sz="4800" b="1" dirty="0">
              <a:solidFill>
                <a:srgbClr val="E7B552"/>
              </a:solidFill>
            </a:endParaRPr>
          </a:p>
        </p:txBody>
      </p:sp>
      <p:sp>
        <p:nvSpPr>
          <p:cNvPr id="3" name="矩形 2"/>
          <p:cNvSpPr/>
          <p:nvPr/>
        </p:nvSpPr>
        <p:spPr>
          <a:xfrm>
            <a:off x="1201737" y="1118380"/>
            <a:ext cx="8956766" cy="5262979"/>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民主一</a:t>
            </a:r>
            <a:r>
              <a:rPr lang="zh-CN" altLang="en-US" sz="2400" b="1" dirty="0">
                <a:solidFill>
                  <a:schemeClr val="bg1"/>
                </a:solidFill>
                <a:latin typeface="微软雅黑" panose="020B0503020204020204" pitchFamily="34" charset="-122"/>
                <a:ea typeface="微软雅黑" panose="020B0503020204020204" pitchFamily="34" charset="-122"/>
              </a:rPr>
              <a:t>词源于希腊字</a:t>
            </a:r>
            <a:r>
              <a:rPr lang="en-US" altLang="zh-CN" sz="2400" b="1" dirty="0">
                <a:solidFill>
                  <a:schemeClr val="bg1"/>
                </a:solidFill>
                <a:latin typeface="微软雅黑" panose="020B0503020204020204" pitchFamily="34" charset="-122"/>
                <a:ea typeface="微软雅黑" panose="020B0503020204020204" pitchFamily="34" charset="-122"/>
              </a:rPr>
              <a:t>"demos"</a:t>
            </a:r>
            <a:r>
              <a:rPr lang="zh-CN" altLang="en-US" sz="2400" b="1" dirty="0">
                <a:solidFill>
                  <a:schemeClr val="bg1"/>
                </a:solidFill>
                <a:latin typeface="微软雅黑" panose="020B0503020204020204" pitchFamily="34" charset="-122"/>
                <a:ea typeface="微软雅黑" panose="020B0503020204020204" pitchFamily="34" charset="-122"/>
              </a:rPr>
              <a:t>，意为人民。其定义为：在一定的阶级范围内，按照平等和少数服从多数原则来共同管理国家事务的国家制度。在民主体制下，人民拥有超越立法者和政府的最高主权</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尽管世界各民主政体间存在细微差异，但民主政府有着区别于其他政府形式的特定原则和运作方式</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民主</a:t>
            </a:r>
            <a:r>
              <a:rPr lang="zh-CN" altLang="en-US" sz="2400" b="1" dirty="0">
                <a:solidFill>
                  <a:schemeClr val="bg1"/>
                </a:solidFill>
                <a:latin typeface="微软雅黑" panose="020B0503020204020204" pitchFamily="34" charset="-122"/>
                <a:ea typeface="微软雅黑" panose="020B0503020204020204" pitchFamily="34" charset="-122"/>
              </a:rPr>
              <a:t>是由全体公民</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直接或通过他们自由选出的代表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行使权力和公民责任的政府。民主是保护人类自由的一系列原则和行为方式；它是自由的体制化表现。民主是以多数决定、同时尊重个人与少数人的权利为原则。所有民主国家都在尊重多数人意愿的同时，极力保护个人与少数群体的基本权利。民主国家注意不使中央政府具有至高无上的权力，政府权力分散到地区和地方，并且理解，地方政府必须最大程度地对人民敞开和对他们的要求做出反应。</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503" y="4845679"/>
            <a:ext cx="1589086" cy="17427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124" name="文本框 7"/>
          <p:cNvSpPr txBox="1">
            <a:spLocks noChangeArrowheads="1"/>
          </p:cNvSpPr>
          <p:nvPr/>
        </p:nvSpPr>
        <p:spPr bwMode="auto">
          <a:xfrm>
            <a:off x="146050" y="-57150"/>
            <a:ext cx="403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a:solidFill>
                  <a:schemeClr val="bg1"/>
                </a:solidFill>
                <a:latin typeface="微软雅黑" panose="020B0503020204020204" pitchFamily="34" charset="-122"/>
                <a:ea typeface="微软雅黑" panose="020B0503020204020204" pitchFamily="34" charset="-122"/>
              </a:rPr>
              <a:t>案例</a:t>
            </a:r>
          </a:p>
        </p:txBody>
      </p:sp>
      <p:sp>
        <p:nvSpPr>
          <p:cNvPr id="30" name="文本框 29"/>
          <p:cNvSpPr txBox="1"/>
          <p:nvPr/>
        </p:nvSpPr>
        <p:spPr>
          <a:xfrm>
            <a:off x="786277" y="1086587"/>
            <a:ext cx="4721881" cy="584775"/>
          </a:xfrm>
          <a:prstGeom prst="rect">
            <a:avLst/>
          </a:prstGeom>
          <a:noFill/>
        </p:spPr>
        <p:txBody>
          <a:bodyPr wrap="square">
            <a:spAutoFit/>
          </a:bodyPr>
          <a:lstStyle/>
          <a:p>
            <a:pPr algn="ctr" eaLnBrk="1" fontAlgn="auto" hangingPunct="1">
              <a:defRPr/>
            </a:pPr>
            <a:r>
              <a:rPr lang="zh-CN" altLang="en-US" sz="3200" b="1" noProof="1" smtClean="0">
                <a:solidFill>
                  <a:srgbClr val="D9742C"/>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方正兰亭细黑_GBK_M" panose="02010600010101010101" pitchFamily="2" charset="2"/>
              </a:rPr>
              <a:t>英国脱欧</a:t>
            </a:r>
            <a:endParaRPr lang="en-US" altLang="zh-CN" sz="3200" b="1" noProof="1">
              <a:solidFill>
                <a:srgbClr val="D9742C"/>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方正兰亭细黑_GBK_M" panose="02010600010101010101" pitchFamily="2" charset="2"/>
            </a:endParaRPr>
          </a:p>
        </p:txBody>
      </p:sp>
      <p:sp>
        <p:nvSpPr>
          <p:cNvPr id="31" name="文本框 30"/>
          <p:cNvSpPr txBox="1"/>
          <p:nvPr/>
        </p:nvSpPr>
        <p:spPr>
          <a:xfrm>
            <a:off x="146050" y="1728512"/>
            <a:ext cx="11801021" cy="4524315"/>
          </a:xfrm>
          <a:prstGeom prst="rect">
            <a:avLst/>
          </a:prstGeom>
          <a:noFill/>
        </p:spPr>
        <p:txBody>
          <a:bodyPr wrap="square">
            <a:spAutoFit/>
          </a:bodyPr>
          <a:lstStyle/>
          <a:p>
            <a:pPr algn="just" eaLnBrk="1" fontAlgn="auto" hangingPunct="1">
              <a:lnSpc>
                <a:spcPct val="150000"/>
              </a:lnSpc>
              <a:defRPr/>
            </a:pPr>
            <a:r>
              <a:rPr lang="en-US" altLang="zh-CN" sz="2400" b="1" dirty="0">
                <a:solidFill>
                  <a:schemeClr val="bg1"/>
                </a:solidFill>
                <a:latin typeface="微软雅黑" panose="020B0503020204020204" pitchFamily="34" charset="-122"/>
                <a:ea typeface="微软雅黑" panose="020B0503020204020204" pitchFamily="34" charset="-122"/>
              </a:rPr>
              <a:t>2013</a:t>
            </a:r>
            <a:r>
              <a:rPr lang="zh-CN" altLang="en-US" sz="2400" b="1" dirty="0">
                <a:solidFill>
                  <a:schemeClr val="bg1"/>
                </a:solidFill>
                <a:latin typeface="微软雅黑" panose="020B0503020204020204" pitchFamily="34" charset="-122"/>
                <a:ea typeface="微软雅黑" panose="020B0503020204020204" pitchFamily="34" charset="-122"/>
              </a:rPr>
              <a:t>年</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29</a:t>
            </a:r>
            <a:r>
              <a:rPr lang="zh-CN" altLang="en-US" sz="2400" b="1" dirty="0">
                <a:solidFill>
                  <a:schemeClr val="bg1"/>
                </a:solidFill>
                <a:latin typeface="微软雅黑" panose="020B0503020204020204" pitchFamily="34" charset="-122"/>
                <a:ea typeface="微软雅黑" panose="020B0503020204020204" pitchFamily="34" charset="-122"/>
              </a:rPr>
              <a:t>日至</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6</a:t>
            </a:r>
            <a:r>
              <a:rPr lang="zh-CN" altLang="en-US" sz="2400" b="1" dirty="0">
                <a:solidFill>
                  <a:schemeClr val="bg1"/>
                </a:solidFill>
                <a:latin typeface="微软雅黑" panose="020B0503020204020204" pitchFamily="34" charset="-122"/>
                <a:ea typeface="微软雅黑" panose="020B0503020204020204" pitchFamily="34" charset="-122"/>
              </a:rPr>
              <a:t>日，英国</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hlinkClick r:id="rId2"/>
              </a:rPr>
              <a:t>金融时报</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进行了一项名为假设明天就举行英国去留欧盟的公投，共有</a:t>
            </a:r>
            <a:r>
              <a:rPr lang="en-US" altLang="zh-CN" sz="2400" b="1" dirty="0">
                <a:solidFill>
                  <a:schemeClr val="bg1"/>
                </a:solidFill>
                <a:latin typeface="微软雅黑" panose="020B0503020204020204" pitchFamily="34" charset="-122"/>
                <a:ea typeface="微软雅黑" panose="020B0503020204020204" pitchFamily="34" charset="-122"/>
              </a:rPr>
              <a:t>2114</a:t>
            </a:r>
            <a:r>
              <a:rPr lang="zh-CN" altLang="en-US" sz="2400" b="1" dirty="0">
                <a:solidFill>
                  <a:schemeClr val="bg1"/>
                </a:solidFill>
                <a:latin typeface="微软雅黑" panose="020B0503020204020204" pitchFamily="34" charset="-122"/>
                <a:ea typeface="微软雅黑" panose="020B0503020204020204" pitchFamily="34" charset="-122"/>
              </a:rPr>
              <a:t>名成年人参加。民调结果显示， </a:t>
            </a:r>
            <a:r>
              <a:rPr lang="en-US" altLang="zh-CN" sz="2400" b="1" dirty="0">
                <a:solidFill>
                  <a:schemeClr val="bg1"/>
                </a:solidFill>
                <a:latin typeface="微软雅黑" panose="020B0503020204020204" pitchFamily="34" charset="-122"/>
                <a:ea typeface="微软雅黑" panose="020B0503020204020204" pitchFamily="34" charset="-122"/>
              </a:rPr>
              <a:t>50%</a:t>
            </a:r>
            <a:r>
              <a:rPr lang="zh-CN" altLang="en-US" sz="2400" b="1" dirty="0">
                <a:solidFill>
                  <a:schemeClr val="bg1"/>
                </a:solidFill>
                <a:latin typeface="微软雅黑" panose="020B0503020204020204" pitchFamily="34" charset="-122"/>
                <a:ea typeface="微软雅黑" panose="020B0503020204020204" pitchFamily="34" charset="-122"/>
              </a:rPr>
              <a:t>的英国人对举行全民公决表示赞同，</a:t>
            </a:r>
            <a:r>
              <a:rPr lang="en-US" altLang="zh-CN" sz="2400" b="1" dirty="0">
                <a:solidFill>
                  <a:schemeClr val="bg1"/>
                </a:solidFill>
                <a:latin typeface="微软雅黑" panose="020B0503020204020204" pitchFamily="34" charset="-122"/>
                <a:ea typeface="微软雅黑" panose="020B0503020204020204" pitchFamily="34" charset="-122"/>
              </a:rPr>
              <a:t>21%</a:t>
            </a:r>
            <a:r>
              <a:rPr lang="zh-CN" altLang="en-US" sz="2400" b="1" dirty="0">
                <a:solidFill>
                  <a:schemeClr val="bg1"/>
                </a:solidFill>
                <a:latin typeface="微软雅黑" panose="020B0503020204020204" pitchFamily="34" charset="-122"/>
                <a:ea typeface="微软雅黑" panose="020B0503020204020204" pitchFamily="34" charset="-122"/>
              </a:rPr>
              <a:t>的受访者表示反对。不到一半的受访者（</a:t>
            </a:r>
            <a:r>
              <a:rPr lang="en-US" altLang="zh-CN" sz="2400" b="1" dirty="0">
                <a:solidFill>
                  <a:schemeClr val="bg1"/>
                </a:solidFill>
                <a:latin typeface="微软雅黑" panose="020B0503020204020204" pitchFamily="34" charset="-122"/>
                <a:ea typeface="微软雅黑" panose="020B0503020204020204" pitchFamily="34" charset="-122"/>
              </a:rPr>
              <a:t>45%</a:t>
            </a:r>
            <a:r>
              <a:rPr lang="zh-CN" altLang="en-US" sz="2400" b="1" dirty="0">
                <a:solidFill>
                  <a:schemeClr val="bg1"/>
                </a:solidFill>
                <a:latin typeface="微软雅黑" panose="020B0503020204020204" pitchFamily="34" charset="-122"/>
                <a:ea typeface="微软雅黑" panose="020B0503020204020204" pitchFamily="34" charset="-122"/>
              </a:rPr>
              <a:t>）认为，欧盟成员国资格对英国有利，而</a:t>
            </a:r>
            <a:r>
              <a:rPr lang="en-US" altLang="zh-CN" sz="2400" b="1" dirty="0">
                <a:solidFill>
                  <a:schemeClr val="bg1"/>
                </a:solidFill>
                <a:latin typeface="微软雅黑" panose="020B0503020204020204" pitchFamily="34" charset="-122"/>
                <a:ea typeface="微软雅黑" panose="020B0503020204020204" pitchFamily="34" charset="-122"/>
              </a:rPr>
              <a:t>34%</a:t>
            </a:r>
            <a:r>
              <a:rPr lang="zh-CN" altLang="en-US" sz="2400" b="1" dirty="0">
                <a:solidFill>
                  <a:schemeClr val="bg1"/>
                </a:solidFill>
                <a:latin typeface="微软雅黑" panose="020B0503020204020204" pitchFamily="34" charset="-122"/>
                <a:ea typeface="微软雅黑" panose="020B0503020204020204" pitchFamily="34" charset="-122"/>
              </a:rPr>
              <a:t>的英国人持相反观点。</a:t>
            </a:r>
            <a:r>
              <a:rPr lang="en-US" altLang="zh-CN" sz="2400" b="1" dirty="0">
                <a:solidFill>
                  <a:schemeClr val="bg1"/>
                </a:solidFill>
                <a:latin typeface="微软雅黑" panose="020B0503020204020204" pitchFamily="34" charset="-122"/>
                <a:ea typeface="微软雅黑" panose="020B0503020204020204" pitchFamily="34" charset="-122"/>
              </a:rPr>
              <a:t>2000</a:t>
            </a:r>
            <a:r>
              <a:rPr lang="zh-CN" altLang="en-US" sz="2400" b="1" dirty="0">
                <a:solidFill>
                  <a:schemeClr val="bg1"/>
                </a:solidFill>
                <a:latin typeface="微软雅黑" panose="020B0503020204020204" pitchFamily="34" charset="-122"/>
                <a:ea typeface="微软雅黑" panose="020B0503020204020204" pitchFamily="34" charset="-122"/>
              </a:rPr>
              <a:t>余名受访者中有一半表示，会投票赞成英国脱离欧盟，</a:t>
            </a:r>
            <a:r>
              <a:rPr lang="en-US" altLang="zh-CN" sz="2400" b="1" dirty="0">
                <a:solidFill>
                  <a:schemeClr val="bg1"/>
                </a:solidFill>
                <a:latin typeface="微软雅黑" panose="020B0503020204020204" pitchFamily="34" charset="-122"/>
                <a:ea typeface="微软雅黑" panose="020B0503020204020204" pitchFamily="34" charset="-122"/>
              </a:rPr>
              <a:t>33%</a:t>
            </a:r>
            <a:r>
              <a:rPr lang="zh-CN" altLang="en-US" sz="2400" b="1" dirty="0">
                <a:solidFill>
                  <a:schemeClr val="bg1"/>
                </a:solidFill>
                <a:latin typeface="微软雅黑" panose="020B0503020204020204" pitchFamily="34" charset="-122"/>
                <a:ea typeface="微软雅黑" panose="020B0503020204020204" pitchFamily="34" charset="-122"/>
              </a:rPr>
              <a:t>的受访者表示会投票赞成留在欧盟。</a:t>
            </a:r>
            <a:r>
              <a:rPr lang="en-US" altLang="zh-CN" sz="2400" b="1" dirty="0">
                <a:solidFill>
                  <a:schemeClr val="bg1"/>
                </a:solidFill>
                <a:latin typeface="微软雅黑" panose="020B0503020204020204" pitchFamily="34" charset="-122"/>
                <a:ea typeface="微软雅黑" panose="020B0503020204020204" pitchFamily="34" charset="-122"/>
              </a:rPr>
              <a:t>47%</a:t>
            </a:r>
            <a:r>
              <a:rPr lang="zh-CN" altLang="en-US" sz="2400" b="1" dirty="0">
                <a:solidFill>
                  <a:schemeClr val="bg1"/>
                </a:solidFill>
                <a:latin typeface="微软雅黑" panose="020B0503020204020204" pitchFamily="34" charset="-122"/>
                <a:ea typeface="微软雅黑" panose="020B0503020204020204" pitchFamily="34" charset="-122"/>
              </a:rPr>
              <a:t>的脱欧支持者表示，如果英国能在与欧盟合作伙伴的谈判上捍卫自己的</a:t>
            </a:r>
            <a:r>
              <a:rPr lang="zh-CN" altLang="en-US" sz="2400" b="1" dirty="0">
                <a:solidFill>
                  <a:schemeClr val="bg1"/>
                </a:solidFill>
                <a:latin typeface="微软雅黑" panose="020B0503020204020204" pitchFamily="34" charset="-122"/>
                <a:ea typeface="微软雅黑" panose="020B0503020204020204" pitchFamily="34" charset="-122"/>
                <a:hlinkClick r:id="rId3"/>
              </a:rPr>
              <a:t>权益</a:t>
            </a:r>
            <a:r>
              <a:rPr lang="zh-CN" altLang="en-US" sz="2400" b="1" dirty="0">
                <a:solidFill>
                  <a:schemeClr val="bg1"/>
                </a:solidFill>
                <a:latin typeface="微软雅黑" panose="020B0503020204020204" pitchFamily="34" charset="-122"/>
                <a:ea typeface="微软雅黑" panose="020B0503020204020204" pitchFamily="34" charset="-122"/>
              </a:rPr>
              <a:t>，那么“可能”改变主意。绝大多数受访者希望欧盟改变在移民和司法领域的政策。该民调结果显示，英国民众支持退出欧盟情绪正在扩散</a:t>
            </a:r>
            <a:endParaRPr lang="zh-CN" altLang="en-US" sz="2400" b="1" noProof="1">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71437" y="1728512"/>
            <a:ext cx="6151563" cy="0"/>
          </a:xfrm>
          <a:prstGeom prst="line">
            <a:avLst/>
          </a:prstGeom>
        </p:spPr>
        <p:style>
          <a:lnRef idx="1">
            <a:schemeClr val="accent4"/>
          </a:lnRef>
          <a:fillRef idx="0">
            <a:schemeClr val="accent4"/>
          </a:fillRef>
          <a:effectRef idx="0">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219" name="文本框 2"/>
          <p:cNvSpPr txBox="1">
            <a:spLocks noChangeArrowheads="1"/>
          </p:cNvSpPr>
          <p:nvPr/>
        </p:nvSpPr>
        <p:spPr bwMode="auto">
          <a:xfrm>
            <a:off x="459557" y="0"/>
            <a:ext cx="105916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让我们来讲讲美国的民主选举制度</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0915" y="991598"/>
            <a:ext cx="11743509" cy="4524315"/>
          </a:xfrm>
          <a:prstGeom prst="rect">
            <a:avLst/>
          </a:prstGeom>
        </p:spPr>
        <p:txBody>
          <a:bodyPr wrap="square">
            <a:spAutoFit/>
          </a:bodyPr>
          <a:lstStyle/>
          <a:p>
            <a:pPr indent="457200">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美国总统选举实行选举人团制度。选民在大选日投票时，不仅要在总统候选人当中选择，而且要选出代表</a:t>
            </a:r>
            <a:r>
              <a:rPr lang="en-US" altLang="zh-CN" sz="2400" b="1" dirty="0" smtClean="0">
                <a:solidFill>
                  <a:schemeClr val="bg1"/>
                </a:solidFill>
                <a:latin typeface="微软雅黑" panose="020B0503020204020204" pitchFamily="34" charset="-122"/>
                <a:ea typeface="微软雅黑" panose="020B0503020204020204" pitchFamily="34" charset="-122"/>
              </a:rPr>
              <a:t>50</a:t>
            </a:r>
            <a:r>
              <a:rPr lang="zh-CN" altLang="en-US" sz="2400" b="1" dirty="0" smtClean="0">
                <a:solidFill>
                  <a:schemeClr val="bg1"/>
                </a:solidFill>
                <a:latin typeface="微软雅黑" panose="020B0503020204020204" pitchFamily="34" charset="-122"/>
                <a:ea typeface="微软雅黑" panose="020B0503020204020204" pitchFamily="34" charset="-122"/>
              </a:rPr>
              <a:t>个州和华盛顿特区的</a:t>
            </a:r>
            <a:r>
              <a:rPr lang="en-US" altLang="zh-CN" sz="2400" b="1" dirty="0" smtClean="0">
                <a:solidFill>
                  <a:schemeClr val="bg1"/>
                </a:solidFill>
                <a:latin typeface="微软雅黑" panose="020B0503020204020204" pitchFamily="34" charset="-122"/>
                <a:ea typeface="微软雅黑" panose="020B0503020204020204" pitchFamily="34" charset="-122"/>
              </a:rPr>
              <a:t>538</a:t>
            </a:r>
            <a:r>
              <a:rPr lang="zh-CN" altLang="en-US" sz="2400" b="1" dirty="0" smtClean="0">
                <a:solidFill>
                  <a:schemeClr val="bg1"/>
                </a:solidFill>
                <a:latin typeface="微软雅黑" panose="020B0503020204020204" pitchFamily="34" charset="-122"/>
                <a:ea typeface="微软雅黑" panose="020B0503020204020204" pitchFamily="34" charset="-122"/>
              </a:rPr>
              <a:t>名选举人（</a:t>
            </a:r>
            <a:r>
              <a:rPr lang="en-US" altLang="zh-CN" sz="2400" b="1" dirty="0" smtClean="0">
                <a:solidFill>
                  <a:schemeClr val="bg1"/>
                </a:solidFill>
                <a:latin typeface="微软雅黑" panose="020B0503020204020204" pitchFamily="34" charset="-122"/>
                <a:ea typeface="微软雅黑" panose="020B0503020204020204" pitchFamily="34" charset="-122"/>
              </a:rPr>
              <a:t>Electors</a:t>
            </a:r>
            <a:r>
              <a:rPr lang="zh-CN" altLang="en-US" sz="2400" b="1" dirty="0" smtClean="0">
                <a:solidFill>
                  <a:schemeClr val="bg1"/>
                </a:solidFill>
                <a:latin typeface="微软雅黑" panose="020B0503020204020204" pitchFamily="34" charset="-122"/>
                <a:ea typeface="微软雅黑" panose="020B0503020204020204" pitchFamily="34" charset="-122"/>
              </a:rPr>
              <a:t>），以组成选举人团（</a:t>
            </a:r>
            <a:r>
              <a:rPr lang="en-US" altLang="zh-CN" sz="2400" b="1" dirty="0" smtClean="0">
                <a:solidFill>
                  <a:schemeClr val="bg1"/>
                </a:solidFill>
                <a:latin typeface="微软雅黑" panose="020B0503020204020204" pitchFamily="34" charset="-122"/>
                <a:ea typeface="微软雅黑" panose="020B0503020204020204" pitchFamily="34" charset="-122"/>
              </a:rPr>
              <a:t>Electoral College</a:t>
            </a:r>
            <a:r>
              <a:rPr lang="zh-CN" altLang="en-US" sz="2400" b="1" dirty="0" smtClean="0">
                <a:solidFill>
                  <a:schemeClr val="bg1"/>
                </a:solidFill>
                <a:latin typeface="微软雅黑" panose="020B0503020204020204" pitchFamily="34" charset="-122"/>
                <a:ea typeface="微软雅黑" panose="020B0503020204020204" pitchFamily="34" charset="-122"/>
              </a:rPr>
              <a:t>）。绝大多数州和华盛顿特区均实行“胜者全得”规则，即把本州或特区的选举人票全部给予在本州或特区获得相对多数选民票的总统候选人。当选的选举人必须宣誓在选举人团投票时把票投给在该州获胜的候选人。因此大选结果通常在大选投票日当天便可根据各州选举结果算出。赢得</a:t>
            </a:r>
            <a:r>
              <a:rPr lang="en-US" altLang="zh-CN" sz="2400" b="1" dirty="0" smtClean="0">
                <a:solidFill>
                  <a:schemeClr val="bg1"/>
                </a:solidFill>
                <a:latin typeface="微软雅黑" panose="020B0503020204020204" pitchFamily="34" charset="-122"/>
                <a:ea typeface="微软雅黑" panose="020B0503020204020204" pitchFamily="34" charset="-122"/>
              </a:rPr>
              <a:t>270</a:t>
            </a:r>
            <a:r>
              <a:rPr lang="zh-CN" altLang="en-US" sz="2400" b="1" dirty="0" smtClean="0">
                <a:solidFill>
                  <a:schemeClr val="bg1"/>
                </a:solidFill>
                <a:latin typeface="微软雅黑" panose="020B0503020204020204" pitchFamily="34" charset="-122"/>
                <a:ea typeface="微软雅黑" panose="020B0503020204020204" pitchFamily="34" charset="-122"/>
              </a:rPr>
              <a:t>张或以上选举人票的总统候选人即获得选举胜利。</a:t>
            </a:r>
            <a:endParaRPr lang="en-US" altLang="zh-CN" sz="2400" b="1" dirty="0">
              <a:solidFill>
                <a:schemeClr val="bg1"/>
              </a:solidFill>
              <a:latin typeface="微软雅黑" panose="020B0503020204020204" pitchFamily="34" charset="-122"/>
              <a:ea typeface="微软雅黑" panose="020B0503020204020204" pitchFamily="34" charset="-122"/>
            </a:endParaRPr>
          </a:p>
          <a:p>
            <a:pPr indent="457200">
              <a:lnSpc>
                <a:spcPct val="150000"/>
              </a:lnSpc>
            </a:pP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“驴子”是民主党的党徽，“大象”是共和党的党徽</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33" name="组合 10">
            <a:hlinkClick r:id="rId2" action="ppaction://hlinksldjump"/>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074" y="5788025"/>
            <a:ext cx="2270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785">
            <a:hlinkClick r:id="rId2" action="ppaction://hlinksldjump"/>
          </p:cNvPr>
          <p:cNvSpPr>
            <a:spLocks noEditPoints="1"/>
          </p:cNvSpPr>
          <p:nvPr/>
        </p:nvSpPr>
        <p:spPr bwMode="auto">
          <a:xfrm>
            <a:off x="11256736" y="5627424"/>
            <a:ext cx="547688" cy="773112"/>
          </a:xfrm>
          <a:custGeom>
            <a:avLst/>
            <a:gdLst>
              <a:gd name="T0" fmla="*/ 36 w 50"/>
              <a:gd name="T1" fmla="*/ 49 h 71"/>
              <a:gd name="T2" fmla="*/ 38 w 50"/>
              <a:gd name="T3" fmla="*/ 52 h 71"/>
              <a:gd name="T4" fmla="*/ 14 w 50"/>
              <a:gd name="T5" fmla="*/ 55 h 71"/>
              <a:gd name="T6" fmla="*/ 11 w 50"/>
              <a:gd name="T7" fmla="*/ 52 h 71"/>
              <a:gd name="T8" fmla="*/ 14 w 50"/>
              <a:gd name="T9" fmla="*/ 47 h 71"/>
              <a:gd name="T10" fmla="*/ 4 w 50"/>
              <a:gd name="T11" fmla="*/ 39 h 71"/>
              <a:gd name="T12" fmla="*/ 7 w 50"/>
              <a:gd name="T13" fmla="*/ 7 h 71"/>
              <a:gd name="T14" fmla="*/ 43 w 50"/>
              <a:gd name="T15" fmla="*/ 7 h 71"/>
              <a:gd name="T16" fmla="*/ 46 w 50"/>
              <a:gd name="T17" fmla="*/ 39 h 71"/>
              <a:gd name="T18" fmla="*/ 36 w 50"/>
              <a:gd name="T19" fmla="*/ 47 h 71"/>
              <a:gd name="T20" fmla="*/ 25 w 50"/>
              <a:gd name="T21" fmla="*/ 71 h 71"/>
              <a:gd name="T22" fmla="*/ 14 w 50"/>
              <a:gd name="T23" fmla="*/ 67 h 71"/>
              <a:gd name="T24" fmla="*/ 11 w 50"/>
              <a:gd name="T25" fmla="*/ 64 h 71"/>
              <a:gd name="T26" fmla="*/ 36 w 50"/>
              <a:gd name="T27" fmla="*/ 62 h 71"/>
              <a:gd name="T28" fmla="*/ 38 w 50"/>
              <a:gd name="T29" fmla="*/ 64 h 71"/>
              <a:gd name="T30" fmla="*/ 30 w 50"/>
              <a:gd name="T31" fmla="*/ 67 h 71"/>
              <a:gd name="T32" fmla="*/ 16 w 50"/>
              <a:gd name="T33" fmla="*/ 27 h 71"/>
              <a:gd name="T34" fmla="*/ 23 w 50"/>
              <a:gd name="T35" fmla="*/ 40 h 71"/>
              <a:gd name="T36" fmla="*/ 27 w 50"/>
              <a:gd name="T37" fmla="*/ 23 h 71"/>
              <a:gd name="T38" fmla="*/ 20 w 50"/>
              <a:gd name="T39" fmla="*/ 10 h 71"/>
              <a:gd name="T40" fmla="*/ 36 w 50"/>
              <a:gd name="T41" fmla="*/ 55 h 71"/>
              <a:gd name="T42" fmla="*/ 38 w 50"/>
              <a:gd name="T43" fmla="*/ 58 h 71"/>
              <a:gd name="T44" fmla="*/ 14 w 50"/>
              <a:gd name="T45" fmla="*/ 61 h 71"/>
              <a:gd name="T46" fmla="*/ 11 w 50"/>
              <a:gd name="T47" fmla="*/ 58 h 71"/>
              <a:gd name="T48" fmla="*/ 31 w 50"/>
              <a:gd name="T49" fmla="*/ 49 h 71"/>
              <a:gd name="T50" fmla="*/ 31 w 50"/>
              <a:gd name="T51" fmla="*/ 44 h 71"/>
              <a:gd name="T52" fmla="*/ 42 w 50"/>
              <a:gd name="T53" fmla="*/ 36 h 71"/>
              <a:gd name="T54" fmla="*/ 45 w 50"/>
              <a:gd name="T55" fmla="*/ 25 h 71"/>
              <a:gd name="T56" fmla="*/ 25 w 50"/>
              <a:gd name="T57" fmla="*/ 5 h 71"/>
              <a:gd name="T58" fmla="*/ 5 w 50"/>
              <a:gd name="T59" fmla="*/ 25 h 71"/>
              <a:gd name="T60" fmla="*/ 8 w 50"/>
              <a:gd name="T61" fmla="*/ 36 h 71"/>
              <a:gd name="T62" fmla="*/ 19 w 50"/>
              <a:gd name="T63" fmla="*/ 44 h 71"/>
              <a:gd name="T64" fmla="*/ 19 w 50"/>
              <a:gd name="T6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71">
                <a:moveTo>
                  <a:pt x="36" y="47"/>
                </a:moveTo>
                <a:cubicBezTo>
                  <a:pt x="36" y="49"/>
                  <a:pt x="36" y="49"/>
                  <a:pt x="36" y="49"/>
                </a:cubicBezTo>
                <a:cubicBezTo>
                  <a:pt x="37" y="50"/>
                  <a:pt x="38" y="51"/>
                  <a:pt x="38" y="52"/>
                </a:cubicBezTo>
                <a:cubicBezTo>
                  <a:pt x="38" y="52"/>
                  <a:pt x="38" y="52"/>
                  <a:pt x="38" y="52"/>
                </a:cubicBezTo>
                <a:cubicBezTo>
                  <a:pt x="38" y="53"/>
                  <a:pt x="37" y="55"/>
                  <a:pt x="36" y="55"/>
                </a:cubicBezTo>
                <a:cubicBezTo>
                  <a:pt x="14" y="55"/>
                  <a:pt x="14" y="55"/>
                  <a:pt x="14" y="55"/>
                </a:cubicBezTo>
                <a:cubicBezTo>
                  <a:pt x="13" y="55"/>
                  <a:pt x="11" y="53"/>
                  <a:pt x="11" y="52"/>
                </a:cubicBezTo>
                <a:cubicBezTo>
                  <a:pt x="11" y="52"/>
                  <a:pt x="11" y="52"/>
                  <a:pt x="11" y="52"/>
                </a:cubicBezTo>
                <a:cubicBezTo>
                  <a:pt x="11" y="51"/>
                  <a:pt x="12" y="50"/>
                  <a:pt x="14" y="49"/>
                </a:cubicBezTo>
                <a:cubicBezTo>
                  <a:pt x="14" y="47"/>
                  <a:pt x="14" y="47"/>
                  <a:pt x="14" y="47"/>
                </a:cubicBezTo>
                <a:cubicBezTo>
                  <a:pt x="10" y="45"/>
                  <a:pt x="6" y="43"/>
                  <a:pt x="4" y="39"/>
                </a:cubicBezTo>
                <a:cubicBezTo>
                  <a:pt x="4" y="39"/>
                  <a:pt x="4" y="39"/>
                  <a:pt x="4" y="39"/>
                </a:cubicBezTo>
                <a:cubicBezTo>
                  <a:pt x="1" y="35"/>
                  <a:pt x="0" y="30"/>
                  <a:pt x="0" y="25"/>
                </a:cubicBezTo>
                <a:cubicBezTo>
                  <a:pt x="0" y="18"/>
                  <a:pt x="3" y="12"/>
                  <a:pt x="7" y="7"/>
                </a:cubicBezTo>
                <a:cubicBezTo>
                  <a:pt x="12" y="3"/>
                  <a:pt x="18" y="0"/>
                  <a:pt x="25" y="0"/>
                </a:cubicBezTo>
                <a:cubicBezTo>
                  <a:pt x="32" y="0"/>
                  <a:pt x="38" y="3"/>
                  <a:pt x="43" y="7"/>
                </a:cubicBezTo>
                <a:cubicBezTo>
                  <a:pt x="47" y="12"/>
                  <a:pt x="50" y="18"/>
                  <a:pt x="50" y="25"/>
                </a:cubicBezTo>
                <a:cubicBezTo>
                  <a:pt x="50" y="30"/>
                  <a:pt x="48" y="35"/>
                  <a:pt x="46" y="39"/>
                </a:cubicBezTo>
                <a:cubicBezTo>
                  <a:pt x="46" y="39"/>
                  <a:pt x="46" y="39"/>
                  <a:pt x="46" y="39"/>
                </a:cubicBezTo>
                <a:cubicBezTo>
                  <a:pt x="43" y="43"/>
                  <a:pt x="40" y="45"/>
                  <a:pt x="36" y="47"/>
                </a:cubicBezTo>
                <a:close/>
                <a:moveTo>
                  <a:pt x="30" y="67"/>
                </a:moveTo>
                <a:cubicBezTo>
                  <a:pt x="30" y="69"/>
                  <a:pt x="28" y="71"/>
                  <a:pt x="25" y="71"/>
                </a:cubicBezTo>
                <a:cubicBezTo>
                  <a:pt x="22" y="71"/>
                  <a:pt x="20" y="69"/>
                  <a:pt x="19" y="67"/>
                </a:cubicBezTo>
                <a:cubicBezTo>
                  <a:pt x="14" y="67"/>
                  <a:pt x="14" y="67"/>
                  <a:pt x="14" y="67"/>
                </a:cubicBezTo>
                <a:cubicBezTo>
                  <a:pt x="13" y="67"/>
                  <a:pt x="11" y="66"/>
                  <a:pt x="11" y="64"/>
                </a:cubicBezTo>
                <a:cubicBezTo>
                  <a:pt x="11" y="64"/>
                  <a:pt x="11" y="64"/>
                  <a:pt x="11" y="64"/>
                </a:cubicBezTo>
                <a:cubicBezTo>
                  <a:pt x="11" y="63"/>
                  <a:pt x="13" y="62"/>
                  <a:pt x="14" y="62"/>
                </a:cubicBezTo>
                <a:cubicBezTo>
                  <a:pt x="36" y="62"/>
                  <a:pt x="36" y="62"/>
                  <a:pt x="36" y="62"/>
                </a:cubicBezTo>
                <a:cubicBezTo>
                  <a:pt x="37" y="62"/>
                  <a:pt x="38" y="63"/>
                  <a:pt x="38" y="64"/>
                </a:cubicBezTo>
                <a:cubicBezTo>
                  <a:pt x="38" y="64"/>
                  <a:pt x="38" y="64"/>
                  <a:pt x="38" y="64"/>
                </a:cubicBezTo>
                <a:cubicBezTo>
                  <a:pt x="38" y="66"/>
                  <a:pt x="37" y="67"/>
                  <a:pt x="36" y="67"/>
                </a:cubicBezTo>
                <a:cubicBezTo>
                  <a:pt x="30" y="67"/>
                  <a:pt x="30" y="67"/>
                  <a:pt x="30" y="67"/>
                </a:cubicBezTo>
                <a:close/>
                <a:moveTo>
                  <a:pt x="20" y="10"/>
                </a:moveTo>
                <a:cubicBezTo>
                  <a:pt x="16" y="27"/>
                  <a:pt x="16" y="27"/>
                  <a:pt x="16" y="27"/>
                </a:cubicBezTo>
                <a:cubicBezTo>
                  <a:pt x="28" y="28"/>
                  <a:pt x="28" y="28"/>
                  <a:pt x="28" y="28"/>
                </a:cubicBezTo>
                <a:cubicBezTo>
                  <a:pt x="23" y="40"/>
                  <a:pt x="23" y="40"/>
                  <a:pt x="23" y="40"/>
                </a:cubicBezTo>
                <a:cubicBezTo>
                  <a:pt x="36" y="26"/>
                  <a:pt x="36" y="26"/>
                  <a:pt x="36" y="26"/>
                </a:cubicBezTo>
                <a:cubicBezTo>
                  <a:pt x="27" y="23"/>
                  <a:pt x="27" y="23"/>
                  <a:pt x="27" y="23"/>
                </a:cubicBezTo>
                <a:cubicBezTo>
                  <a:pt x="32" y="14"/>
                  <a:pt x="32" y="14"/>
                  <a:pt x="32" y="14"/>
                </a:cubicBezTo>
                <a:cubicBezTo>
                  <a:pt x="20" y="10"/>
                  <a:pt x="20" y="10"/>
                  <a:pt x="20" y="10"/>
                </a:cubicBezTo>
                <a:close/>
                <a:moveTo>
                  <a:pt x="14" y="55"/>
                </a:moveTo>
                <a:cubicBezTo>
                  <a:pt x="36" y="55"/>
                  <a:pt x="36" y="55"/>
                  <a:pt x="36" y="55"/>
                </a:cubicBezTo>
                <a:cubicBezTo>
                  <a:pt x="37" y="55"/>
                  <a:pt x="38" y="57"/>
                  <a:pt x="38" y="58"/>
                </a:cubicBezTo>
                <a:cubicBezTo>
                  <a:pt x="38" y="58"/>
                  <a:pt x="38" y="58"/>
                  <a:pt x="38" y="58"/>
                </a:cubicBezTo>
                <a:cubicBezTo>
                  <a:pt x="38" y="60"/>
                  <a:pt x="37" y="61"/>
                  <a:pt x="36" y="61"/>
                </a:cubicBezTo>
                <a:cubicBezTo>
                  <a:pt x="14" y="61"/>
                  <a:pt x="14" y="61"/>
                  <a:pt x="14" y="61"/>
                </a:cubicBezTo>
                <a:cubicBezTo>
                  <a:pt x="13" y="61"/>
                  <a:pt x="11" y="60"/>
                  <a:pt x="11" y="58"/>
                </a:cubicBezTo>
                <a:cubicBezTo>
                  <a:pt x="11" y="58"/>
                  <a:pt x="11" y="58"/>
                  <a:pt x="11" y="58"/>
                </a:cubicBezTo>
                <a:cubicBezTo>
                  <a:pt x="11" y="57"/>
                  <a:pt x="13" y="55"/>
                  <a:pt x="14" y="55"/>
                </a:cubicBezTo>
                <a:close/>
                <a:moveTo>
                  <a:pt x="31" y="49"/>
                </a:moveTo>
                <a:cubicBezTo>
                  <a:pt x="31" y="46"/>
                  <a:pt x="31" y="46"/>
                  <a:pt x="31" y="46"/>
                </a:cubicBezTo>
                <a:cubicBezTo>
                  <a:pt x="31" y="44"/>
                  <a:pt x="31" y="44"/>
                  <a:pt x="31" y="44"/>
                </a:cubicBezTo>
                <a:cubicBezTo>
                  <a:pt x="33" y="43"/>
                  <a:pt x="33" y="43"/>
                  <a:pt x="33" y="43"/>
                </a:cubicBezTo>
                <a:cubicBezTo>
                  <a:pt x="36" y="42"/>
                  <a:pt x="39" y="39"/>
                  <a:pt x="42" y="36"/>
                </a:cubicBezTo>
                <a:cubicBezTo>
                  <a:pt x="42" y="36"/>
                  <a:pt x="42" y="36"/>
                  <a:pt x="42" y="36"/>
                </a:cubicBezTo>
                <a:cubicBezTo>
                  <a:pt x="44" y="33"/>
                  <a:pt x="45" y="29"/>
                  <a:pt x="45" y="25"/>
                </a:cubicBezTo>
                <a:cubicBezTo>
                  <a:pt x="45" y="19"/>
                  <a:pt x="43" y="14"/>
                  <a:pt x="39" y="11"/>
                </a:cubicBezTo>
                <a:cubicBezTo>
                  <a:pt x="35" y="7"/>
                  <a:pt x="30" y="5"/>
                  <a:pt x="25" y="5"/>
                </a:cubicBezTo>
                <a:cubicBezTo>
                  <a:pt x="19" y="5"/>
                  <a:pt x="14" y="7"/>
                  <a:pt x="11" y="11"/>
                </a:cubicBezTo>
                <a:cubicBezTo>
                  <a:pt x="7" y="14"/>
                  <a:pt x="5" y="19"/>
                  <a:pt x="5" y="25"/>
                </a:cubicBezTo>
                <a:cubicBezTo>
                  <a:pt x="5" y="29"/>
                  <a:pt x="6" y="33"/>
                  <a:pt x="8" y="36"/>
                </a:cubicBezTo>
                <a:cubicBezTo>
                  <a:pt x="8" y="36"/>
                  <a:pt x="8" y="36"/>
                  <a:pt x="8" y="36"/>
                </a:cubicBezTo>
                <a:cubicBezTo>
                  <a:pt x="10" y="39"/>
                  <a:pt x="14" y="42"/>
                  <a:pt x="17" y="43"/>
                </a:cubicBezTo>
                <a:cubicBezTo>
                  <a:pt x="19" y="44"/>
                  <a:pt x="19" y="44"/>
                  <a:pt x="19" y="44"/>
                </a:cubicBezTo>
                <a:cubicBezTo>
                  <a:pt x="19" y="46"/>
                  <a:pt x="19" y="46"/>
                  <a:pt x="19" y="46"/>
                </a:cubicBezTo>
                <a:cubicBezTo>
                  <a:pt x="19" y="49"/>
                  <a:pt x="19" y="49"/>
                  <a:pt x="19" y="49"/>
                </a:cubicBezTo>
                <a:lnTo>
                  <a:pt x="31" y="49"/>
                </a:lnTo>
                <a:close/>
              </a:path>
            </a:pathLst>
          </a:custGeom>
          <a:solidFill>
            <a:srgbClr val="D9742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183" y="4819286"/>
            <a:ext cx="2540000" cy="176530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038" y="5468868"/>
            <a:ext cx="2971800" cy="1238250"/>
          </a:xfrm>
          <a:prstGeom prst="rect">
            <a:avLst/>
          </a:prstGeom>
        </p:spPr>
      </p:pic>
    </p:spTree>
    <p:extLst>
      <p:ext uri="{BB962C8B-B14F-4D97-AF65-F5344CB8AC3E}">
        <p14:creationId xmlns:p14="http://schemas.microsoft.com/office/powerpoint/2010/main" val="18401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100000">
                                          <p:val>
                                            <p:strVal val="#ppt_x"/>
                                          </p:val>
                                        </p:tav>
                                      </p:tavLst>
                                    </p:anim>
                                    <p:anim calcmode="lin" valueType="num">
                                      <p:cBhvr>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219" name="文本框 2"/>
          <p:cNvSpPr txBox="1">
            <a:spLocks noChangeArrowheads="1"/>
          </p:cNvSpPr>
          <p:nvPr/>
        </p:nvSpPr>
        <p:spPr bwMode="auto">
          <a:xfrm>
            <a:off x="459557" y="0"/>
            <a:ext cx="105916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smtClean="0">
                <a:solidFill>
                  <a:schemeClr val="bg1"/>
                </a:solidFill>
                <a:latin typeface="微软雅黑" panose="020B0503020204020204" pitchFamily="34" charset="-122"/>
                <a:ea typeface="微软雅黑" panose="020B0503020204020204" pitchFamily="34" charset="-122"/>
              </a:rPr>
              <a:t>美国的民主选举制度的优缺点</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0915" y="991598"/>
            <a:ext cx="11743509" cy="5013039"/>
          </a:xfrm>
          <a:prstGeom prst="rect">
            <a:avLst/>
          </a:prstGeom>
        </p:spPr>
        <p:txBody>
          <a:bodyPr wrap="square">
            <a:spAutoFit/>
          </a:bodyPr>
          <a:lstStyle/>
          <a:p>
            <a:pPr indent="45720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选举团制度可以更好照顾小州和偏远地区的利益，巩固联邦；</a:t>
            </a:r>
          </a:p>
          <a:p>
            <a:pPr indent="45720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方便计票，可以早出选举结果；</a:t>
            </a:r>
          </a:p>
          <a:p>
            <a:pPr indent="45720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在候选人选票接近时便于对争议地区复查。</a:t>
            </a:r>
          </a:p>
          <a:p>
            <a:pPr indent="45720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选举团选举并非不民主，只是以各州为计票单位后全国相加，不能简单谓其不民主。</a:t>
            </a:r>
          </a:p>
          <a:p>
            <a:pPr indent="45720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一方面具有了民主的功能，另一方面又实现了对民意的控制，不仅能照顾到大多数人的利益，更体现了对少数的尊重和关心。</a:t>
            </a:r>
          </a:p>
          <a:p>
            <a:pPr indent="45720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反对者的观点有： 违背了选举多数决的原则，让得到普选票较少而选举人票稍多的人当选为总统，</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33" name="组合 10">
            <a:hlinkClick r:id="rId2" action="ppaction://hlinksldjump"/>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074" y="5788025"/>
            <a:ext cx="2270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785">
            <a:hlinkClick r:id="rId2" action="ppaction://hlinksldjump"/>
          </p:cNvPr>
          <p:cNvSpPr>
            <a:spLocks noEditPoints="1"/>
          </p:cNvSpPr>
          <p:nvPr/>
        </p:nvSpPr>
        <p:spPr bwMode="auto">
          <a:xfrm>
            <a:off x="11256736" y="5627424"/>
            <a:ext cx="547688" cy="773112"/>
          </a:xfrm>
          <a:custGeom>
            <a:avLst/>
            <a:gdLst>
              <a:gd name="T0" fmla="*/ 36 w 50"/>
              <a:gd name="T1" fmla="*/ 49 h 71"/>
              <a:gd name="T2" fmla="*/ 38 w 50"/>
              <a:gd name="T3" fmla="*/ 52 h 71"/>
              <a:gd name="T4" fmla="*/ 14 w 50"/>
              <a:gd name="T5" fmla="*/ 55 h 71"/>
              <a:gd name="T6" fmla="*/ 11 w 50"/>
              <a:gd name="T7" fmla="*/ 52 h 71"/>
              <a:gd name="T8" fmla="*/ 14 w 50"/>
              <a:gd name="T9" fmla="*/ 47 h 71"/>
              <a:gd name="T10" fmla="*/ 4 w 50"/>
              <a:gd name="T11" fmla="*/ 39 h 71"/>
              <a:gd name="T12" fmla="*/ 7 w 50"/>
              <a:gd name="T13" fmla="*/ 7 h 71"/>
              <a:gd name="T14" fmla="*/ 43 w 50"/>
              <a:gd name="T15" fmla="*/ 7 h 71"/>
              <a:gd name="T16" fmla="*/ 46 w 50"/>
              <a:gd name="T17" fmla="*/ 39 h 71"/>
              <a:gd name="T18" fmla="*/ 36 w 50"/>
              <a:gd name="T19" fmla="*/ 47 h 71"/>
              <a:gd name="T20" fmla="*/ 25 w 50"/>
              <a:gd name="T21" fmla="*/ 71 h 71"/>
              <a:gd name="T22" fmla="*/ 14 w 50"/>
              <a:gd name="T23" fmla="*/ 67 h 71"/>
              <a:gd name="T24" fmla="*/ 11 w 50"/>
              <a:gd name="T25" fmla="*/ 64 h 71"/>
              <a:gd name="T26" fmla="*/ 36 w 50"/>
              <a:gd name="T27" fmla="*/ 62 h 71"/>
              <a:gd name="T28" fmla="*/ 38 w 50"/>
              <a:gd name="T29" fmla="*/ 64 h 71"/>
              <a:gd name="T30" fmla="*/ 30 w 50"/>
              <a:gd name="T31" fmla="*/ 67 h 71"/>
              <a:gd name="T32" fmla="*/ 16 w 50"/>
              <a:gd name="T33" fmla="*/ 27 h 71"/>
              <a:gd name="T34" fmla="*/ 23 w 50"/>
              <a:gd name="T35" fmla="*/ 40 h 71"/>
              <a:gd name="T36" fmla="*/ 27 w 50"/>
              <a:gd name="T37" fmla="*/ 23 h 71"/>
              <a:gd name="T38" fmla="*/ 20 w 50"/>
              <a:gd name="T39" fmla="*/ 10 h 71"/>
              <a:gd name="T40" fmla="*/ 36 w 50"/>
              <a:gd name="T41" fmla="*/ 55 h 71"/>
              <a:gd name="T42" fmla="*/ 38 w 50"/>
              <a:gd name="T43" fmla="*/ 58 h 71"/>
              <a:gd name="T44" fmla="*/ 14 w 50"/>
              <a:gd name="T45" fmla="*/ 61 h 71"/>
              <a:gd name="T46" fmla="*/ 11 w 50"/>
              <a:gd name="T47" fmla="*/ 58 h 71"/>
              <a:gd name="T48" fmla="*/ 31 w 50"/>
              <a:gd name="T49" fmla="*/ 49 h 71"/>
              <a:gd name="T50" fmla="*/ 31 w 50"/>
              <a:gd name="T51" fmla="*/ 44 h 71"/>
              <a:gd name="T52" fmla="*/ 42 w 50"/>
              <a:gd name="T53" fmla="*/ 36 h 71"/>
              <a:gd name="T54" fmla="*/ 45 w 50"/>
              <a:gd name="T55" fmla="*/ 25 h 71"/>
              <a:gd name="T56" fmla="*/ 25 w 50"/>
              <a:gd name="T57" fmla="*/ 5 h 71"/>
              <a:gd name="T58" fmla="*/ 5 w 50"/>
              <a:gd name="T59" fmla="*/ 25 h 71"/>
              <a:gd name="T60" fmla="*/ 8 w 50"/>
              <a:gd name="T61" fmla="*/ 36 h 71"/>
              <a:gd name="T62" fmla="*/ 19 w 50"/>
              <a:gd name="T63" fmla="*/ 44 h 71"/>
              <a:gd name="T64" fmla="*/ 19 w 50"/>
              <a:gd name="T6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71">
                <a:moveTo>
                  <a:pt x="36" y="47"/>
                </a:moveTo>
                <a:cubicBezTo>
                  <a:pt x="36" y="49"/>
                  <a:pt x="36" y="49"/>
                  <a:pt x="36" y="49"/>
                </a:cubicBezTo>
                <a:cubicBezTo>
                  <a:pt x="37" y="50"/>
                  <a:pt x="38" y="51"/>
                  <a:pt x="38" y="52"/>
                </a:cubicBezTo>
                <a:cubicBezTo>
                  <a:pt x="38" y="52"/>
                  <a:pt x="38" y="52"/>
                  <a:pt x="38" y="52"/>
                </a:cubicBezTo>
                <a:cubicBezTo>
                  <a:pt x="38" y="53"/>
                  <a:pt x="37" y="55"/>
                  <a:pt x="36" y="55"/>
                </a:cubicBezTo>
                <a:cubicBezTo>
                  <a:pt x="14" y="55"/>
                  <a:pt x="14" y="55"/>
                  <a:pt x="14" y="55"/>
                </a:cubicBezTo>
                <a:cubicBezTo>
                  <a:pt x="13" y="55"/>
                  <a:pt x="11" y="53"/>
                  <a:pt x="11" y="52"/>
                </a:cubicBezTo>
                <a:cubicBezTo>
                  <a:pt x="11" y="52"/>
                  <a:pt x="11" y="52"/>
                  <a:pt x="11" y="52"/>
                </a:cubicBezTo>
                <a:cubicBezTo>
                  <a:pt x="11" y="51"/>
                  <a:pt x="12" y="50"/>
                  <a:pt x="14" y="49"/>
                </a:cubicBezTo>
                <a:cubicBezTo>
                  <a:pt x="14" y="47"/>
                  <a:pt x="14" y="47"/>
                  <a:pt x="14" y="47"/>
                </a:cubicBezTo>
                <a:cubicBezTo>
                  <a:pt x="10" y="45"/>
                  <a:pt x="6" y="43"/>
                  <a:pt x="4" y="39"/>
                </a:cubicBezTo>
                <a:cubicBezTo>
                  <a:pt x="4" y="39"/>
                  <a:pt x="4" y="39"/>
                  <a:pt x="4" y="39"/>
                </a:cubicBezTo>
                <a:cubicBezTo>
                  <a:pt x="1" y="35"/>
                  <a:pt x="0" y="30"/>
                  <a:pt x="0" y="25"/>
                </a:cubicBezTo>
                <a:cubicBezTo>
                  <a:pt x="0" y="18"/>
                  <a:pt x="3" y="12"/>
                  <a:pt x="7" y="7"/>
                </a:cubicBezTo>
                <a:cubicBezTo>
                  <a:pt x="12" y="3"/>
                  <a:pt x="18" y="0"/>
                  <a:pt x="25" y="0"/>
                </a:cubicBezTo>
                <a:cubicBezTo>
                  <a:pt x="32" y="0"/>
                  <a:pt x="38" y="3"/>
                  <a:pt x="43" y="7"/>
                </a:cubicBezTo>
                <a:cubicBezTo>
                  <a:pt x="47" y="12"/>
                  <a:pt x="50" y="18"/>
                  <a:pt x="50" y="25"/>
                </a:cubicBezTo>
                <a:cubicBezTo>
                  <a:pt x="50" y="30"/>
                  <a:pt x="48" y="35"/>
                  <a:pt x="46" y="39"/>
                </a:cubicBezTo>
                <a:cubicBezTo>
                  <a:pt x="46" y="39"/>
                  <a:pt x="46" y="39"/>
                  <a:pt x="46" y="39"/>
                </a:cubicBezTo>
                <a:cubicBezTo>
                  <a:pt x="43" y="43"/>
                  <a:pt x="40" y="45"/>
                  <a:pt x="36" y="47"/>
                </a:cubicBezTo>
                <a:close/>
                <a:moveTo>
                  <a:pt x="30" y="67"/>
                </a:moveTo>
                <a:cubicBezTo>
                  <a:pt x="30" y="69"/>
                  <a:pt x="28" y="71"/>
                  <a:pt x="25" y="71"/>
                </a:cubicBezTo>
                <a:cubicBezTo>
                  <a:pt x="22" y="71"/>
                  <a:pt x="20" y="69"/>
                  <a:pt x="19" y="67"/>
                </a:cubicBezTo>
                <a:cubicBezTo>
                  <a:pt x="14" y="67"/>
                  <a:pt x="14" y="67"/>
                  <a:pt x="14" y="67"/>
                </a:cubicBezTo>
                <a:cubicBezTo>
                  <a:pt x="13" y="67"/>
                  <a:pt x="11" y="66"/>
                  <a:pt x="11" y="64"/>
                </a:cubicBezTo>
                <a:cubicBezTo>
                  <a:pt x="11" y="64"/>
                  <a:pt x="11" y="64"/>
                  <a:pt x="11" y="64"/>
                </a:cubicBezTo>
                <a:cubicBezTo>
                  <a:pt x="11" y="63"/>
                  <a:pt x="13" y="62"/>
                  <a:pt x="14" y="62"/>
                </a:cubicBezTo>
                <a:cubicBezTo>
                  <a:pt x="36" y="62"/>
                  <a:pt x="36" y="62"/>
                  <a:pt x="36" y="62"/>
                </a:cubicBezTo>
                <a:cubicBezTo>
                  <a:pt x="37" y="62"/>
                  <a:pt x="38" y="63"/>
                  <a:pt x="38" y="64"/>
                </a:cubicBezTo>
                <a:cubicBezTo>
                  <a:pt x="38" y="64"/>
                  <a:pt x="38" y="64"/>
                  <a:pt x="38" y="64"/>
                </a:cubicBezTo>
                <a:cubicBezTo>
                  <a:pt x="38" y="66"/>
                  <a:pt x="37" y="67"/>
                  <a:pt x="36" y="67"/>
                </a:cubicBezTo>
                <a:cubicBezTo>
                  <a:pt x="30" y="67"/>
                  <a:pt x="30" y="67"/>
                  <a:pt x="30" y="67"/>
                </a:cubicBezTo>
                <a:close/>
                <a:moveTo>
                  <a:pt x="20" y="10"/>
                </a:moveTo>
                <a:cubicBezTo>
                  <a:pt x="16" y="27"/>
                  <a:pt x="16" y="27"/>
                  <a:pt x="16" y="27"/>
                </a:cubicBezTo>
                <a:cubicBezTo>
                  <a:pt x="28" y="28"/>
                  <a:pt x="28" y="28"/>
                  <a:pt x="28" y="28"/>
                </a:cubicBezTo>
                <a:cubicBezTo>
                  <a:pt x="23" y="40"/>
                  <a:pt x="23" y="40"/>
                  <a:pt x="23" y="40"/>
                </a:cubicBezTo>
                <a:cubicBezTo>
                  <a:pt x="36" y="26"/>
                  <a:pt x="36" y="26"/>
                  <a:pt x="36" y="26"/>
                </a:cubicBezTo>
                <a:cubicBezTo>
                  <a:pt x="27" y="23"/>
                  <a:pt x="27" y="23"/>
                  <a:pt x="27" y="23"/>
                </a:cubicBezTo>
                <a:cubicBezTo>
                  <a:pt x="32" y="14"/>
                  <a:pt x="32" y="14"/>
                  <a:pt x="32" y="14"/>
                </a:cubicBezTo>
                <a:cubicBezTo>
                  <a:pt x="20" y="10"/>
                  <a:pt x="20" y="10"/>
                  <a:pt x="20" y="10"/>
                </a:cubicBezTo>
                <a:close/>
                <a:moveTo>
                  <a:pt x="14" y="55"/>
                </a:moveTo>
                <a:cubicBezTo>
                  <a:pt x="36" y="55"/>
                  <a:pt x="36" y="55"/>
                  <a:pt x="36" y="55"/>
                </a:cubicBezTo>
                <a:cubicBezTo>
                  <a:pt x="37" y="55"/>
                  <a:pt x="38" y="57"/>
                  <a:pt x="38" y="58"/>
                </a:cubicBezTo>
                <a:cubicBezTo>
                  <a:pt x="38" y="58"/>
                  <a:pt x="38" y="58"/>
                  <a:pt x="38" y="58"/>
                </a:cubicBezTo>
                <a:cubicBezTo>
                  <a:pt x="38" y="60"/>
                  <a:pt x="37" y="61"/>
                  <a:pt x="36" y="61"/>
                </a:cubicBezTo>
                <a:cubicBezTo>
                  <a:pt x="14" y="61"/>
                  <a:pt x="14" y="61"/>
                  <a:pt x="14" y="61"/>
                </a:cubicBezTo>
                <a:cubicBezTo>
                  <a:pt x="13" y="61"/>
                  <a:pt x="11" y="60"/>
                  <a:pt x="11" y="58"/>
                </a:cubicBezTo>
                <a:cubicBezTo>
                  <a:pt x="11" y="58"/>
                  <a:pt x="11" y="58"/>
                  <a:pt x="11" y="58"/>
                </a:cubicBezTo>
                <a:cubicBezTo>
                  <a:pt x="11" y="57"/>
                  <a:pt x="13" y="55"/>
                  <a:pt x="14" y="55"/>
                </a:cubicBezTo>
                <a:close/>
                <a:moveTo>
                  <a:pt x="31" y="49"/>
                </a:moveTo>
                <a:cubicBezTo>
                  <a:pt x="31" y="46"/>
                  <a:pt x="31" y="46"/>
                  <a:pt x="31" y="46"/>
                </a:cubicBezTo>
                <a:cubicBezTo>
                  <a:pt x="31" y="44"/>
                  <a:pt x="31" y="44"/>
                  <a:pt x="31" y="44"/>
                </a:cubicBezTo>
                <a:cubicBezTo>
                  <a:pt x="33" y="43"/>
                  <a:pt x="33" y="43"/>
                  <a:pt x="33" y="43"/>
                </a:cubicBezTo>
                <a:cubicBezTo>
                  <a:pt x="36" y="42"/>
                  <a:pt x="39" y="39"/>
                  <a:pt x="42" y="36"/>
                </a:cubicBezTo>
                <a:cubicBezTo>
                  <a:pt x="42" y="36"/>
                  <a:pt x="42" y="36"/>
                  <a:pt x="42" y="36"/>
                </a:cubicBezTo>
                <a:cubicBezTo>
                  <a:pt x="44" y="33"/>
                  <a:pt x="45" y="29"/>
                  <a:pt x="45" y="25"/>
                </a:cubicBezTo>
                <a:cubicBezTo>
                  <a:pt x="45" y="19"/>
                  <a:pt x="43" y="14"/>
                  <a:pt x="39" y="11"/>
                </a:cubicBezTo>
                <a:cubicBezTo>
                  <a:pt x="35" y="7"/>
                  <a:pt x="30" y="5"/>
                  <a:pt x="25" y="5"/>
                </a:cubicBezTo>
                <a:cubicBezTo>
                  <a:pt x="19" y="5"/>
                  <a:pt x="14" y="7"/>
                  <a:pt x="11" y="11"/>
                </a:cubicBezTo>
                <a:cubicBezTo>
                  <a:pt x="7" y="14"/>
                  <a:pt x="5" y="19"/>
                  <a:pt x="5" y="25"/>
                </a:cubicBezTo>
                <a:cubicBezTo>
                  <a:pt x="5" y="29"/>
                  <a:pt x="6" y="33"/>
                  <a:pt x="8" y="36"/>
                </a:cubicBezTo>
                <a:cubicBezTo>
                  <a:pt x="8" y="36"/>
                  <a:pt x="8" y="36"/>
                  <a:pt x="8" y="36"/>
                </a:cubicBezTo>
                <a:cubicBezTo>
                  <a:pt x="10" y="39"/>
                  <a:pt x="14" y="42"/>
                  <a:pt x="17" y="43"/>
                </a:cubicBezTo>
                <a:cubicBezTo>
                  <a:pt x="19" y="44"/>
                  <a:pt x="19" y="44"/>
                  <a:pt x="19" y="44"/>
                </a:cubicBezTo>
                <a:cubicBezTo>
                  <a:pt x="19" y="46"/>
                  <a:pt x="19" y="46"/>
                  <a:pt x="19" y="46"/>
                </a:cubicBezTo>
                <a:cubicBezTo>
                  <a:pt x="19" y="49"/>
                  <a:pt x="19" y="49"/>
                  <a:pt x="19" y="49"/>
                </a:cubicBezTo>
                <a:lnTo>
                  <a:pt x="31" y="49"/>
                </a:lnTo>
                <a:close/>
              </a:path>
            </a:pathLst>
          </a:custGeom>
          <a:solidFill>
            <a:srgbClr val="D9742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defRPr/>
            </a:pPr>
            <a:endParaRPr lang="zh-CN" altLang="en-US" sz="1350" noProof="1"/>
          </a:p>
        </p:txBody>
      </p:sp>
    </p:spTree>
    <p:extLst>
      <p:ext uri="{BB962C8B-B14F-4D97-AF65-F5344CB8AC3E}">
        <p14:creationId xmlns:p14="http://schemas.microsoft.com/office/powerpoint/2010/main" val="100428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100000">
                                          <p:val>
                                            <p:strVal val="#ppt_x"/>
                                          </p:val>
                                        </p:tav>
                                      </p:tavLst>
                                    </p:anim>
                                    <p:anim calcmode="lin" valueType="num">
                                      <p:cBhvr>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171" name="文本框 2"/>
          <p:cNvSpPr txBox="1">
            <a:spLocks noChangeArrowheads="1"/>
          </p:cNvSpPr>
          <p:nvPr/>
        </p:nvSpPr>
        <p:spPr bwMode="auto">
          <a:xfrm>
            <a:off x="146050" y="-57150"/>
            <a:ext cx="403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E7B552"/>
                </a:solidFill>
              </a:rPr>
              <a:t>TEXT HERE</a:t>
            </a:r>
            <a:endParaRPr lang="zh-CN" altLang="en-US" sz="4800" b="1">
              <a:solidFill>
                <a:srgbClr val="E7B552"/>
              </a:solidFill>
            </a:endParaRPr>
          </a:p>
        </p:txBody>
      </p:sp>
      <p:grpSp>
        <p:nvGrpSpPr>
          <p:cNvPr id="4" name="组合 3"/>
          <p:cNvGrpSpPr>
            <a:grpSpLocks/>
          </p:cNvGrpSpPr>
          <p:nvPr/>
        </p:nvGrpSpPr>
        <p:grpSpPr bwMode="auto">
          <a:xfrm>
            <a:off x="8601074" y="1103313"/>
            <a:ext cx="2809875" cy="4388928"/>
            <a:chOff x="1084487" y="2087784"/>
            <a:chExt cx="2809784" cy="4389782"/>
          </a:xfrm>
        </p:grpSpPr>
        <p:sp>
          <p:nvSpPr>
            <p:cNvPr id="32" name="十角星 31"/>
            <p:cNvSpPr/>
            <p:nvPr/>
          </p:nvSpPr>
          <p:spPr>
            <a:xfrm>
              <a:off x="1303556" y="2087784"/>
              <a:ext cx="2371648" cy="2370598"/>
            </a:xfrm>
            <a:prstGeom prst="star10">
              <a:avLst>
                <a:gd name="adj" fmla="val 45147"/>
                <a:gd name="hf" fmla="val 1051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3765" eaLnBrk="1" fontAlgn="auto" hangingPunct="1">
                <a:defRPr/>
              </a:pPr>
              <a:endParaRPr lang="zh-CN" altLang="en-US" sz="1900" noProof="1">
                <a:solidFill>
                  <a:prstClr val="white"/>
                </a:solidFill>
              </a:endParaRPr>
            </a:p>
          </p:txBody>
        </p:sp>
        <p:sp>
          <p:nvSpPr>
            <p:cNvPr id="7186" name="文本框 34"/>
            <p:cNvSpPr txBox="1">
              <a:spLocks noChangeArrowheads="1"/>
            </p:cNvSpPr>
            <p:nvPr/>
          </p:nvSpPr>
          <p:spPr bwMode="auto">
            <a:xfrm>
              <a:off x="1616954" y="2258863"/>
              <a:ext cx="1744851" cy="215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700" b="1" dirty="0" smtClean="0">
                  <a:solidFill>
                    <a:srgbClr val="FFFFFF"/>
                  </a:solidFill>
                </a:rPr>
                <a:t>民主</a:t>
              </a:r>
              <a:endParaRPr lang="zh-CN" altLang="en-US" sz="6700" b="1" dirty="0">
                <a:solidFill>
                  <a:srgbClr val="FFFFFF"/>
                </a:solidFill>
              </a:endParaRPr>
            </a:p>
          </p:txBody>
        </p:sp>
        <p:sp>
          <p:nvSpPr>
            <p:cNvPr id="7188" name="TextBox 2"/>
            <p:cNvSpPr txBox="1">
              <a:spLocks noChangeArrowheads="1"/>
            </p:cNvSpPr>
            <p:nvPr/>
          </p:nvSpPr>
          <p:spPr bwMode="auto">
            <a:xfrm>
              <a:off x="1084487" y="5277003"/>
              <a:ext cx="2809784" cy="12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200" b="1" dirty="0" smtClean="0">
                  <a:solidFill>
                    <a:srgbClr val="FFFFFF"/>
                  </a:solidFill>
                  <a:ea typeface="华文细黑" panose="02010600040101010101" pitchFamily="2" charset="-122"/>
                  <a:sym typeface="Nixie One" charset="-122"/>
                </a:rPr>
                <a:t>坏</a:t>
              </a:r>
              <a:endParaRPr lang="en-US" altLang="zh-CN" sz="7200" b="1" dirty="0">
                <a:solidFill>
                  <a:srgbClr val="FFFFFF"/>
                </a:solidFill>
                <a:ea typeface="华文细黑" panose="02010600040101010101" pitchFamily="2" charset="-122"/>
                <a:sym typeface="Nixie One" charset="-122"/>
              </a:endParaRPr>
            </a:p>
          </p:txBody>
        </p:sp>
      </p:grpSp>
      <p:grpSp>
        <p:nvGrpSpPr>
          <p:cNvPr id="6" name="组合 5"/>
          <p:cNvGrpSpPr>
            <a:grpSpLocks/>
          </p:cNvGrpSpPr>
          <p:nvPr/>
        </p:nvGrpSpPr>
        <p:grpSpPr bwMode="auto">
          <a:xfrm>
            <a:off x="3691327" y="1435193"/>
            <a:ext cx="4797696" cy="3306624"/>
            <a:chOff x="33820" y="2067330"/>
            <a:chExt cx="4797541" cy="3306550"/>
          </a:xfrm>
        </p:grpSpPr>
        <p:sp>
          <p:nvSpPr>
            <p:cNvPr id="7" name="十角星 6"/>
            <p:cNvSpPr/>
            <p:nvPr/>
          </p:nvSpPr>
          <p:spPr>
            <a:xfrm>
              <a:off x="33820" y="2067330"/>
              <a:ext cx="4797541" cy="3306550"/>
            </a:xfrm>
            <a:prstGeom prst="star10">
              <a:avLst>
                <a:gd name="adj" fmla="val 45147"/>
                <a:gd name="hf" fmla="val 105146"/>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3765" eaLnBrk="1" fontAlgn="auto" hangingPunct="1">
                <a:defRPr/>
              </a:pPr>
              <a:endParaRPr lang="zh-CN" altLang="en-US" sz="1900" noProof="1">
                <a:solidFill>
                  <a:prstClr val="white"/>
                </a:solidFill>
              </a:endParaRPr>
            </a:p>
          </p:txBody>
        </p:sp>
        <p:sp>
          <p:nvSpPr>
            <p:cNvPr id="7181" name="文本框 10"/>
            <p:cNvSpPr txBox="1">
              <a:spLocks noChangeArrowheads="1"/>
            </p:cNvSpPr>
            <p:nvPr/>
          </p:nvSpPr>
          <p:spPr bwMode="auto">
            <a:xfrm>
              <a:off x="147401" y="3042758"/>
              <a:ext cx="4683959" cy="11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700" b="1" dirty="0" smtClean="0">
                  <a:solidFill>
                    <a:srgbClr val="FFFFFF"/>
                  </a:solidFill>
                </a:rPr>
                <a:t>唯物辩证法</a:t>
              </a:r>
              <a:endParaRPr lang="zh-CN" altLang="en-US" sz="6700" b="1" dirty="0">
                <a:solidFill>
                  <a:srgbClr val="FFFFFF"/>
                </a:solidFill>
              </a:endParaRPr>
            </a:p>
          </p:txBody>
        </p:sp>
      </p:grpSp>
      <p:grpSp>
        <p:nvGrpSpPr>
          <p:cNvPr id="18" name="组合 17"/>
          <p:cNvGrpSpPr>
            <a:grpSpLocks/>
          </p:cNvGrpSpPr>
          <p:nvPr/>
        </p:nvGrpSpPr>
        <p:grpSpPr bwMode="auto">
          <a:xfrm>
            <a:off x="595670" y="2062163"/>
            <a:ext cx="2809875" cy="3753244"/>
            <a:chOff x="1032460" y="2087784"/>
            <a:chExt cx="2809784" cy="3753162"/>
          </a:xfrm>
        </p:grpSpPr>
        <p:sp>
          <p:nvSpPr>
            <p:cNvPr id="19" name="十角星 18"/>
            <p:cNvSpPr/>
            <p:nvPr/>
          </p:nvSpPr>
          <p:spPr>
            <a:xfrm>
              <a:off x="1303556" y="2087784"/>
              <a:ext cx="2371648" cy="2371672"/>
            </a:xfrm>
            <a:prstGeom prst="star10">
              <a:avLst>
                <a:gd name="adj" fmla="val 45147"/>
                <a:gd name="hf" fmla="val 105146"/>
              </a:avLst>
            </a:prstGeom>
            <a:solidFill>
              <a:srgbClr val="984C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3765" eaLnBrk="1" fontAlgn="auto" hangingPunct="1">
                <a:defRPr/>
              </a:pPr>
              <a:endParaRPr lang="zh-CN" altLang="en-US" sz="1900" noProof="1">
                <a:solidFill>
                  <a:prstClr val="white"/>
                </a:solidFill>
              </a:endParaRPr>
            </a:p>
          </p:txBody>
        </p:sp>
        <p:sp>
          <p:nvSpPr>
            <p:cNvPr id="7176" name="文本框 19"/>
            <p:cNvSpPr txBox="1">
              <a:spLocks noChangeArrowheads="1"/>
            </p:cNvSpPr>
            <p:nvPr/>
          </p:nvSpPr>
          <p:spPr bwMode="auto">
            <a:xfrm>
              <a:off x="1616954" y="2202920"/>
              <a:ext cx="1744851" cy="215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700" b="1" dirty="0" smtClean="0">
                  <a:solidFill>
                    <a:srgbClr val="FFFFFF"/>
                  </a:solidFill>
                </a:rPr>
                <a:t>民主</a:t>
              </a:r>
              <a:endParaRPr lang="zh-CN" altLang="en-US" sz="6700" b="1" dirty="0">
                <a:solidFill>
                  <a:srgbClr val="FFFFFF"/>
                </a:solidFill>
              </a:endParaRPr>
            </a:p>
          </p:txBody>
        </p:sp>
        <p:sp>
          <p:nvSpPr>
            <p:cNvPr id="7178" name="TextBox 2"/>
            <p:cNvSpPr txBox="1">
              <a:spLocks noChangeArrowheads="1"/>
            </p:cNvSpPr>
            <p:nvPr/>
          </p:nvSpPr>
          <p:spPr bwMode="auto">
            <a:xfrm>
              <a:off x="1032460" y="4640643"/>
              <a:ext cx="2809784" cy="12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7200" b="1" dirty="0" smtClean="0">
                  <a:solidFill>
                    <a:srgbClr val="FFFFFF"/>
                  </a:solidFill>
                  <a:ea typeface="华文细黑" panose="02010600040101010101" pitchFamily="2" charset="-122"/>
                  <a:sym typeface="Nixie One" charset="-122"/>
                </a:rPr>
                <a:t>好</a:t>
              </a:r>
              <a:endParaRPr lang="en-US" altLang="zh-CN" sz="7200" b="1" dirty="0">
                <a:solidFill>
                  <a:srgbClr val="FFFFFF"/>
                </a:solidFill>
                <a:ea typeface="华文细黑" panose="02010600040101010101" pitchFamily="2" charset="-122"/>
                <a:sym typeface="Nixie One" charset="-122"/>
              </a:endParaRPr>
            </a:p>
          </p:txBody>
        </p:sp>
      </p:grpSp>
      <p:sp>
        <p:nvSpPr>
          <p:cNvPr id="2" name="文本框 1"/>
          <p:cNvSpPr txBox="1"/>
          <p:nvPr/>
        </p:nvSpPr>
        <p:spPr>
          <a:xfrm>
            <a:off x="3804912" y="4950823"/>
            <a:ext cx="4684110" cy="369332"/>
          </a:xfrm>
          <a:prstGeom prst="rect">
            <a:avLst/>
          </a:prstGeom>
          <a:noFill/>
        </p:spPr>
        <p:txBody>
          <a:bodyPr wrap="square" rtlCol="0">
            <a:spAutoFit/>
          </a:bodyPr>
          <a:lstStyle/>
          <a:p>
            <a:r>
              <a:rPr lang="zh-CN" altLang="en-US" dirty="0" smtClean="0"/>
              <a:t>与我国政治制度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12291" name="Freeform 6"/>
          <p:cNvSpPr>
            <a:spLocks noChangeArrowheads="1"/>
          </p:cNvSpPr>
          <p:nvPr/>
        </p:nvSpPr>
        <p:spPr bwMode="auto">
          <a:xfrm>
            <a:off x="0" y="977900"/>
            <a:ext cx="12192000" cy="3425825"/>
          </a:xfrm>
          <a:custGeom>
            <a:avLst/>
            <a:gdLst>
              <a:gd name="T0" fmla="*/ 17088 w 5708"/>
              <a:gd name="T1" fmla="*/ 2289894 h 1520"/>
              <a:gd name="T2" fmla="*/ 431462 w 5708"/>
              <a:gd name="T3" fmla="*/ 2190725 h 1520"/>
              <a:gd name="T4" fmla="*/ 662144 w 5708"/>
              <a:gd name="T5" fmla="*/ 1974357 h 1520"/>
              <a:gd name="T6" fmla="*/ 969721 w 5708"/>
              <a:gd name="T7" fmla="*/ 2371032 h 1520"/>
              <a:gd name="T8" fmla="*/ 1191860 w 5708"/>
              <a:gd name="T9" fmla="*/ 2492738 h 1520"/>
              <a:gd name="T10" fmla="*/ 1345648 w 5708"/>
              <a:gd name="T11" fmla="*/ 2799260 h 1520"/>
              <a:gd name="T12" fmla="*/ 1294385 w 5708"/>
              <a:gd name="T13" fmla="*/ 1361315 h 1520"/>
              <a:gd name="T14" fmla="*/ 1388367 w 5708"/>
              <a:gd name="T15" fmla="*/ 924071 h 1520"/>
              <a:gd name="T16" fmla="*/ 1456718 w 5708"/>
              <a:gd name="T17" fmla="*/ 842933 h 1520"/>
              <a:gd name="T18" fmla="*/ 1584875 w 5708"/>
              <a:gd name="T19" fmla="*/ 1329761 h 1520"/>
              <a:gd name="T20" fmla="*/ 1529340 w 5708"/>
              <a:gd name="T21" fmla="*/ 2258340 h 1520"/>
              <a:gd name="T22" fmla="*/ 1584875 w 5708"/>
              <a:gd name="T23" fmla="*/ 2163679 h 1520"/>
              <a:gd name="T24" fmla="*/ 1751479 w 5708"/>
              <a:gd name="T25" fmla="*/ 2172694 h 1520"/>
              <a:gd name="T26" fmla="*/ 2050512 w 5708"/>
              <a:gd name="T27" fmla="*/ 2443154 h 1520"/>
              <a:gd name="T28" fmla="*/ 2298282 w 5708"/>
              <a:gd name="T29" fmla="*/ 2362016 h 1520"/>
              <a:gd name="T30" fmla="*/ 2452070 w 5708"/>
              <a:gd name="T31" fmla="*/ 1739958 h 1520"/>
              <a:gd name="T32" fmla="*/ 2601587 w 5708"/>
              <a:gd name="T33" fmla="*/ 1960834 h 1520"/>
              <a:gd name="T34" fmla="*/ 2849357 w 5708"/>
              <a:gd name="T35" fmla="*/ 2100572 h 1520"/>
              <a:gd name="T36" fmla="*/ 3182565 w 5708"/>
              <a:gd name="T37" fmla="*/ 2186217 h 1520"/>
              <a:gd name="T38" fmla="*/ 3276547 w 5708"/>
              <a:gd name="T39" fmla="*/ 2420616 h 1520"/>
              <a:gd name="T40" fmla="*/ 3477326 w 5708"/>
              <a:gd name="T41" fmla="*/ 1929280 h 1520"/>
              <a:gd name="T42" fmla="*/ 3712280 w 5708"/>
              <a:gd name="T43" fmla="*/ 1406391 h 1520"/>
              <a:gd name="T44" fmla="*/ 3938691 w 5708"/>
              <a:gd name="T45" fmla="*/ 1320746 h 1520"/>
              <a:gd name="T46" fmla="*/ 3977138 w 5708"/>
              <a:gd name="T47" fmla="*/ 2339478 h 1520"/>
              <a:gd name="T48" fmla="*/ 4549573 w 5708"/>
              <a:gd name="T49" fmla="*/ 1762497 h 1520"/>
              <a:gd name="T50" fmla="*/ 4797343 w 5708"/>
              <a:gd name="T51" fmla="*/ 2163679 h 1520"/>
              <a:gd name="T52" fmla="*/ 4822974 w 5708"/>
              <a:gd name="T53" fmla="*/ 2348493 h 1520"/>
              <a:gd name="T54" fmla="*/ 5032297 w 5708"/>
              <a:gd name="T55" fmla="*/ 1690374 h 1520"/>
              <a:gd name="T56" fmla="*/ 5292883 w 5708"/>
              <a:gd name="T57" fmla="*/ 2217771 h 1520"/>
              <a:gd name="T58" fmla="*/ 5459487 w 5708"/>
              <a:gd name="T59" fmla="*/ 2691076 h 1520"/>
              <a:gd name="T60" fmla="*/ 5540653 w 5708"/>
              <a:gd name="T61" fmla="*/ 2303417 h 1520"/>
              <a:gd name="T62" fmla="*/ 5634635 w 5708"/>
              <a:gd name="T63" fmla="*/ 1523591 h 1520"/>
              <a:gd name="T64" fmla="*/ 6049009 w 5708"/>
              <a:gd name="T65" fmla="*/ 1546129 h 1520"/>
              <a:gd name="T66" fmla="*/ 6360858 w 5708"/>
              <a:gd name="T67" fmla="*/ 2258340 h 1520"/>
              <a:gd name="T68" fmla="*/ 6514646 w 5708"/>
              <a:gd name="T69" fmla="*/ 996194 h 1520"/>
              <a:gd name="T70" fmla="*/ 6741057 w 5708"/>
              <a:gd name="T71" fmla="*/ 1392868 h 1520"/>
              <a:gd name="T72" fmla="*/ 7044362 w 5708"/>
              <a:gd name="T73" fmla="*/ 2271863 h 1520"/>
              <a:gd name="T74" fmla="*/ 7262228 w 5708"/>
              <a:gd name="T75" fmla="*/ 2470200 h 1520"/>
              <a:gd name="T76" fmla="*/ 7441648 w 5708"/>
              <a:gd name="T77" fmla="*/ 2736152 h 1520"/>
              <a:gd name="T78" fmla="*/ 7659515 w 5708"/>
              <a:gd name="T79" fmla="*/ 1888711 h 1520"/>
              <a:gd name="T80" fmla="*/ 8095249 w 5708"/>
              <a:gd name="T81" fmla="*/ 2145648 h 1520"/>
              <a:gd name="T82" fmla="*/ 8150783 w 5708"/>
              <a:gd name="T83" fmla="*/ 1897727 h 1520"/>
              <a:gd name="T84" fmla="*/ 8671955 w 5708"/>
              <a:gd name="T85" fmla="*/ 2010418 h 1520"/>
              <a:gd name="T86" fmla="*/ 8923997 w 5708"/>
              <a:gd name="T87" fmla="*/ 2195233 h 1520"/>
              <a:gd name="T88" fmla="*/ 9334100 w 5708"/>
              <a:gd name="T89" fmla="*/ 1676851 h 1520"/>
              <a:gd name="T90" fmla="*/ 9402450 w 5708"/>
              <a:gd name="T91" fmla="*/ 2483723 h 1520"/>
              <a:gd name="T92" fmla="*/ 9620317 w 5708"/>
              <a:gd name="T93" fmla="*/ 2524292 h 1520"/>
              <a:gd name="T94" fmla="*/ 9701483 w 5708"/>
              <a:gd name="T95" fmla="*/ 2172694 h 1520"/>
              <a:gd name="T96" fmla="*/ 9769833 w 5708"/>
              <a:gd name="T97" fmla="*/ 1352299 h 1520"/>
              <a:gd name="T98" fmla="*/ 10179936 w 5708"/>
              <a:gd name="T99" fmla="*/ 2136633 h 1520"/>
              <a:gd name="T100" fmla="*/ 10632757 w 5708"/>
              <a:gd name="T101" fmla="*/ 2276371 h 1520"/>
              <a:gd name="T102" fmla="*/ 10778001 w 5708"/>
              <a:gd name="T103" fmla="*/ 2289894 h 1520"/>
              <a:gd name="T104" fmla="*/ 10940334 w 5708"/>
              <a:gd name="T105" fmla="*/ 2641491 h 1520"/>
              <a:gd name="T106" fmla="*/ 10906158 w 5708"/>
              <a:gd name="T107" fmla="*/ 2609938 h 1520"/>
              <a:gd name="T108" fmla="*/ 10991596 w 5708"/>
              <a:gd name="T109" fmla="*/ 1812081 h 1520"/>
              <a:gd name="T110" fmla="*/ 11200919 w 5708"/>
              <a:gd name="T111" fmla="*/ 2380047 h 1520"/>
              <a:gd name="T112" fmla="*/ 11427330 w 5708"/>
              <a:gd name="T113" fmla="*/ 2483723 h 1520"/>
              <a:gd name="T114" fmla="*/ 11709275 w 5708"/>
              <a:gd name="T115" fmla="*/ 2587399 h 1520"/>
              <a:gd name="T116" fmla="*/ 11854520 w 5708"/>
              <a:gd name="T117" fmla="*/ 2267355 h 1520"/>
              <a:gd name="T118" fmla="*/ 12174912 w 5708"/>
              <a:gd name="T119" fmla="*/ 2096064 h 1520"/>
              <a:gd name="T120" fmla="*/ 64078 w 5708"/>
              <a:gd name="T121" fmla="*/ 3425825 h 1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08" h="1520">
                <a:moveTo>
                  <a:pt x="30" y="1520"/>
                </a:moveTo>
                <a:lnTo>
                  <a:pt x="30" y="1520"/>
                </a:lnTo>
                <a:lnTo>
                  <a:pt x="16" y="1518"/>
                </a:lnTo>
                <a:lnTo>
                  <a:pt x="10" y="1516"/>
                </a:lnTo>
                <a:lnTo>
                  <a:pt x="6" y="1514"/>
                </a:lnTo>
                <a:lnTo>
                  <a:pt x="4" y="1508"/>
                </a:lnTo>
                <a:lnTo>
                  <a:pt x="2" y="1502"/>
                </a:lnTo>
                <a:lnTo>
                  <a:pt x="0" y="1488"/>
                </a:lnTo>
                <a:lnTo>
                  <a:pt x="2" y="1298"/>
                </a:lnTo>
                <a:lnTo>
                  <a:pt x="2" y="1110"/>
                </a:lnTo>
                <a:lnTo>
                  <a:pt x="4" y="1092"/>
                </a:lnTo>
                <a:lnTo>
                  <a:pt x="4" y="1072"/>
                </a:lnTo>
                <a:lnTo>
                  <a:pt x="4" y="1034"/>
                </a:lnTo>
                <a:lnTo>
                  <a:pt x="4" y="1020"/>
                </a:lnTo>
                <a:lnTo>
                  <a:pt x="8" y="1016"/>
                </a:lnTo>
                <a:lnTo>
                  <a:pt x="10" y="1014"/>
                </a:lnTo>
                <a:lnTo>
                  <a:pt x="14" y="1012"/>
                </a:lnTo>
                <a:lnTo>
                  <a:pt x="38" y="1008"/>
                </a:lnTo>
                <a:lnTo>
                  <a:pt x="64" y="1004"/>
                </a:lnTo>
                <a:lnTo>
                  <a:pt x="94" y="1004"/>
                </a:lnTo>
                <a:lnTo>
                  <a:pt x="122" y="1006"/>
                </a:lnTo>
                <a:lnTo>
                  <a:pt x="150" y="1008"/>
                </a:lnTo>
                <a:lnTo>
                  <a:pt x="174" y="1012"/>
                </a:lnTo>
                <a:lnTo>
                  <a:pt x="192" y="1018"/>
                </a:lnTo>
                <a:lnTo>
                  <a:pt x="200" y="1020"/>
                </a:lnTo>
                <a:lnTo>
                  <a:pt x="204" y="1024"/>
                </a:lnTo>
                <a:lnTo>
                  <a:pt x="204" y="1016"/>
                </a:lnTo>
                <a:lnTo>
                  <a:pt x="204" y="1006"/>
                </a:lnTo>
                <a:lnTo>
                  <a:pt x="202" y="990"/>
                </a:lnTo>
                <a:lnTo>
                  <a:pt x="202" y="980"/>
                </a:lnTo>
                <a:lnTo>
                  <a:pt x="202" y="972"/>
                </a:lnTo>
                <a:lnTo>
                  <a:pt x="206" y="964"/>
                </a:lnTo>
                <a:lnTo>
                  <a:pt x="214" y="956"/>
                </a:lnTo>
                <a:lnTo>
                  <a:pt x="234" y="956"/>
                </a:lnTo>
                <a:lnTo>
                  <a:pt x="254" y="956"/>
                </a:lnTo>
                <a:lnTo>
                  <a:pt x="274" y="956"/>
                </a:lnTo>
                <a:lnTo>
                  <a:pt x="296" y="952"/>
                </a:lnTo>
                <a:lnTo>
                  <a:pt x="300" y="946"/>
                </a:lnTo>
                <a:lnTo>
                  <a:pt x="302" y="938"/>
                </a:lnTo>
                <a:lnTo>
                  <a:pt x="302" y="930"/>
                </a:lnTo>
                <a:lnTo>
                  <a:pt x="302" y="914"/>
                </a:lnTo>
                <a:lnTo>
                  <a:pt x="304" y="900"/>
                </a:lnTo>
                <a:lnTo>
                  <a:pt x="306" y="892"/>
                </a:lnTo>
                <a:lnTo>
                  <a:pt x="310" y="886"/>
                </a:lnTo>
                <a:lnTo>
                  <a:pt x="310" y="876"/>
                </a:lnTo>
                <a:lnTo>
                  <a:pt x="328" y="874"/>
                </a:lnTo>
                <a:lnTo>
                  <a:pt x="344" y="872"/>
                </a:lnTo>
                <a:lnTo>
                  <a:pt x="376" y="864"/>
                </a:lnTo>
                <a:lnTo>
                  <a:pt x="392" y="862"/>
                </a:lnTo>
                <a:lnTo>
                  <a:pt x="408" y="860"/>
                </a:lnTo>
                <a:lnTo>
                  <a:pt x="424" y="862"/>
                </a:lnTo>
                <a:lnTo>
                  <a:pt x="440" y="864"/>
                </a:lnTo>
                <a:lnTo>
                  <a:pt x="446" y="868"/>
                </a:lnTo>
                <a:lnTo>
                  <a:pt x="448" y="872"/>
                </a:lnTo>
                <a:lnTo>
                  <a:pt x="452" y="882"/>
                </a:lnTo>
                <a:lnTo>
                  <a:pt x="454" y="892"/>
                </a:lnTo>
                <a:lnTo>
                  <a:pt x="454" y="902"/>
                </a:lnTo>
                <a:lnTo>
                  <a:pt x="454" y="1044"/>
                </a:lnTo>
                <a:lnTo>
                  <a:pt x="454" y="1052"/>
                </a:lnTo>
                <a:lnTo>
                  <a:pt x="456" y="1058"/>
                </a:lnTo>
                <a:lnTo>
                  <a:pt x="462" y="1060"/>
                </a:lnTo>
                <a:lnTo>
                  <a:pt x="468" y="1062"/>
                </a:lnTo>
                <a:lnTo>
                  <a:pt x="482" y="1064"/>
                </a:lnTo>
                <a:lnTo>
                  <a:pt x="508" y="1062"/>
                </a:lnTo>
                <a:lnTo>
                  <a:pt x="520" y="1064"/>
                </a:lnTo>
                <a:lnTo>
                  <a:pt x="532" y="1068"/>
                </a:lnTo>
                <a:lnTo>
                  <a:pt x="536" y="1070"/>
                </a:lnTo>
                <a:lnTo>
                  <a:pt x="538" y="1076"/>
                </a:lnTo>
                <a:lnTo>
                  <a:pt x="542" y="1082"/>
                </a:lnTo>
                <a:lnTo>
                  <a:pt x="542" y="1088"/>
                </a:lnTo>
                <a:lnTo>
                  <a:pt x="544" y="1094"/>
                </a:lnTo>
                <a:lnTo>
                  <a:pt x="546" y="1098"/>
                </a:lnTo>
                <a:lnTo>
                  <a:pt x="550" y="1104"/>
                </a:lnTo>
                <a:lnTo>
                  <a:pt x="558" y="1106"/>
                </a:lnTo>
                <a:lnTo>
                  <a:pt x="568" y="1108"/>
                </a:lnTo>
                <a:lnTo>
                  <a:pt x="588" y="1110"/>
                </a:lnTo>
                <a:lnTo>
                  <a:pt x="596" y="1112"/>
                </a:lnTo>
                <a:lnTo>
                  <a:pt x="600" y="1116"/>
                </a:lnTo>
                <a:lnTo>
                  <a:pt x="604" y="1120"/>
                </a:lnTo>
                <a:lnTo>
                  <a:pt x="606" y="1128"/>
                </a:lnTo>
                <a:lnTo>
                  <a:pt x="608" y="1148"/>
                </a:lnTo>
                <a:lnTo>
                  <a:pt x="610" y="1184"/>
                </a:lnTo>
                <a:lnTo>
                  <a:pt x="610" y="1222"/>
                </a:lnTo>
                <a:lnTo>
                  <a:pt x="610" y="1230"/>
                </a:lnTo>
                <a:lnTo>
                  <a:pt x="612" y="1238"/>
                </a:lnTo>
                <a:lnTo>
                  <a:pt x="618" y="1242"/>
                </a:lnTo>
                <a:lnTo>
                  <a:pt x="626" y="1242"/>
                </a:lnTo>
                <a:lnTo>
                  <a:pt x="630" y="1242"/>
                </a:lnTo>
                <a:lnTo>
                  <a:pt x="630" y="1240"/>
                </a:lnTo>
                <a:lnTo>
                  <a:pt x="626" y="1238"/>
                </a:lnTo>
                <a:lnTo>
                  <a:pt x="626" y="1236"/>
                </a:lnTo>
                <a:lnTo>
                  <a:pt x="632" y="1160"/>
                </a:lnTo>
                <a:lnTo>
                  <a:pt x="632" y="1086"/>
                </a:lnTo>
                <a:lnTo>
                  <a:pt x="632" y="1012"/>
                </a:lnTo>
                <a:lnTo>
                  <a:pt x="634" y="938"/>
                </a:lnTo>
                <a:lnTo>
                  <a:pt x="638" y="836"/>
                </a:lnTo>
                <a:lnTo>
                  <a:pt x="638" y="786"/>
                </a:lnTo>
                <a:lnTo>
                  <a:pt x="638" y="734"/>
                </a:lnTo>
                <a:lnTo>
                  <a:pt x="634" y="702"/>
                </a:lnTo>
                <a:lnTo>
                  <a:pt x="628" y="668"/>
                </a:lnTo>
                <a:lnTo>
                  <a:pt x="618" y="636"/>
                </a:lnTo>
                <a:lnTo>
                  <a:pt x="606" y="604"/>
                </a:lnTo>
                <a:lnTo>
                  <a:pt x="596" y="584"/>
                </a:lnTo>
                <a:lnTo>
                  <a:pt x="592" y="574"/>
                </a:lnTo>
                <a:lnTo>
                  <a:pt x="590" y="562"/>
                </a:lnTo>
                <a:lnTo>
                  <a:pt x="590" y="550"/>
                </a:lnTo>
                <a:lnTo>
                  <a:pt x="590" y="544"/>
                </a:lnTo>
                <a:lnTo>
                  <a:pt x="594" y="538"/>
                </a:lnTo>
                <a:lnTo>
                  <a:pt x="604" y="528"/>
                </a:lnTo>
                <a:lnTo>
                  <a:pt x="612" y="518"/>
                </a:lnTo>
                <a:lnTo>
                  <a:pt x="624" y="494"/>
                </a:lnTo>
                <a:lnTo>
                  <a:pt x="634" y="470"/>
                </a:lnTo>
                <a:lnTo>
                  <a:pt x="644" y="446"/>
                </a:lnTo>
                <a:lnTo>
                  <a:pt x="648" y="438"/>
                </a:lnTo>
                <a:lnTo>
                  <a:pt x="650" y="428"/>
                </a:lnTo>
                <a:lnTo>
                  <a:pt x="650" y="410"/>
                </a:lnTo>
                <a:lnTo>
                  <a:pt x="650" y="240"/>
                </a:lnTo>
                <a:lnTo>
                  <a:pt x="650" y="222"/>
                </a:lnTo>
                <a:lnTo>
                  <a:pt x="652" y="214"/>
                </a:lnTo>
                <a:lnTo>
                  <a:pt x="658" y="206"/>
                </a:lnTo>
                <a:lnTo>
                  <a:pt x="654" y="192"/>
                </a:lnTo>
                <a:lnTo>
                  <a:pt x="656" y="180"/>
                </a:lnTo>
                <a:lnTo>
                  <a:pt x="658" y="166"/>
                </a:lnTo>
                <a:lnTo>
                  <a:pt x="658" y="154"/>
                </a:lnTo>
                <a:lnTo>
                  <a:pt x="658" y="76"/>
                </a:lnTo>
                <a:lnTo>
                  <a:pt x="658" y="0"/>
                </a:lnTo>
                <a:lnTo>
                  <a:pt x="668" y="0"/>
                </a:lnTo>
                <a:lnTo>
                  <a:pt x="682" y="374"/>
                </a:lnTo>
                <a:lnTo>
                  <a:pt x="684" y="396"/>
                </a:lnTo>
                <a:lnTo>
                  <a:pt x="688" y="416"/>
                </a:lnTo>
                <a:lnTo>
                  <a:pt x="694" y="436"/>
                </a:lnTo>
                <a:lnTo>
                  <a:pt x="702" y="456"/>
                </a:lnTo>
                <a:lnTo>
                  <a:pt x="710" y="474"/>
                </a:lnTo>
                <a:lnTo>
                  <a:pt x="722" y="492"/>
                </a:lnTo>
                <a:lnTo>
                  <a:pt x="734" y="510"/>
                </a:lnTo>
                <a:lnTo>
                  <a:pt x="748" y="526"/>
                </a:lnTo>
                <a:lnTo>
                  <a:pt x="752" y="532"/>
                </a:lnTo>
                <a:lnTo>
                  <a:pt x="756" y="540"/>
                </a:lnTo>
                <a:lnTo>
                  <a:pt x="758" y="548"/>
                </a:lnTo>
                <a:lnTo>
                  <a:pt x="758" y="556"/>
                </a:lnTo>
                <a:lnTo>
                  <a:pt x="756" y="564"/>
                </a:lnTo>
                <a:lnTo>
                  <a:pt x="752" y="572"/>
                </a:lnTo>
                <a:lnTo>
                  <a:pt x="748" y="582"/>
                </a:lnTo>
                <a:lnTo>
                  <a:pt x="742" y="590"/>
                </a:lnTo>
                <a:lnTo>
                  <a:pt x="732" y="600"/>
                </a:lnTo>
                <a:lnTo>
                  <a:pt x="728" y="612"/>
                </a:lnTo>
                <a:lnTo>
                  <a:pt x="720" y="638"/>
                </a:lnTo>
                <a:lnTo>
                  <a:pt x="716" y="658"/>
                </a:lnTo>
                <a:lnTo>
                  <a:pt x="712" y="678"/>
                </a:lnTo>
                <a:lnTo>
                  <a:pt x="708" y="716"/>
                </a:lnTo>
                <a:lnTo>
                  <a:pt x="708" y="754"/>
                </a:lnTo>
                <a:lnTo>
                  <a:pt x="710" y="792"/>
                </a:lnTo>
                <a:lnTo>
                  <a:pt x="716" y="870"/>
                </a:lnTo>
                <a:lnTo>
                  <a:pt x="718" y="908"/>
                </a:lnTo>
                <a:lnTo>
                  <a:pt x="716" y="948"/>
                </a:lnTo>
                <a:lnTo>
                  <a:pt x="716" y="964"/>
                </a:lnTo>
                <a:lnTo>
                  <a:pt x="714" y="980"/>
                </a:lnTo>
                <a:lnTo>
                  <a:pt x="714" y="992"/>
                </a:lnTo>
                <a:lnTo>
                  <a:pt x="716" y="1002"/>
                </a:lnTo>
                <a:lnTo>
                  <a:pt x="718" y="1022"/>
                </a:lnTo>
                <a:lnTo>
                  <a:pt x="718" y="1026"/>
                </a:lnTo>
                <a:lnTo>
                  <a:pt x="720" y="1028"/>
                </a:lnTo>
                <a:lnTo>
                  <a:pt x="722" y="1028"/>
                </a:lnTo>
                <a:lnTo>
                  <a:pt x="720" y="1028"/>
                </a:lnTo>
                <a:lnTo>
                  <a:pt x="718" y="1026"/>
                </a:lnTo>
                <a:lnTo>
                  <a:pt x="714" y="1002"/>
                </a:lnTo>
                <a:lnTo>
                  <a:pt x="714" y="990"/>
                </a:lnTo>
                <a:lnTo>
                  <a:pt x="716" y="978"/>
                </a:lnTo>
                <a:lnTo>
                  <a:pt x="720" y="970"/>
                </a:lnTo>
                <a:lnTo>
                  <a:pt x="726" y="966"/>
                </a:lnTo>
                <a:lnTo>
                  <a:pt x="742" y="960"/>
                </a:lnTo>
                <a:lnTo>
                  <a:pt x="748" y="956"/>
                </a:lnTo>
                <a:lnTo>
                  <a:pt x="750" y="954"/>
                </a:lnTo>
                <a:lnTo>
                  <a:pt x="752" y="950"/>
                </a:lnTo>
                <a:lnTo>
                  <a:pt x="752" y="942"/>
                </a:lnTo>
                <a:lnTo>
                  <a:pt x="754" y="930"/>
                </a:lnTo>
                <a:lnTo>
                  <a:pt x="758" y="922"/>
                </a:lnTo>
                <a:lnTo>
                  <a:pt x="764" y="916"/>
                </a:lnTo>
                <a:lnTo>
                  <a:pt x="770" y="912"/>
                </a:lnTo>
                <a:lnTo>
                  <a:pt x="776" y="912"/>
                </a:lnTo>
                <a:lnTo>
                  <a:pt x="784" y="914"/>
                </a:lnTo>
                <a:lnTo>
                  <a:pt x="794" y="918"/>
                </a:lnTo>
                <a:lnTo>
                  <a:pt x="804" y="926"/>
                </a:lnTo>
                <a:lnTo>
                  <a:pt x="804" y="958"/>
                </a:lnTo>
                <a:lnTo>
                  <a:pt x="820" y="964"/>
                </a:lnTo>
                <a:lnTo>
                  <a:pt x="836" y="966"/>
                </a:lnTo>
                <a:lnTo>
                  <a:pt x="852" y="966"/>
                </a:lnTo>
                <a:lnTo>
                  <a:pt x="870" y="964"/>
                </a:lnTo>
                <a:lnTo>
                  <a:pt x="898" y="962"/>
                </a:lnTo>
                <a:lnTo>
                  <a:pt x="928" y="962"/>
                </a:lnTo>
                <a:lnTo>
                  <a:pt x="940" y="964"/>
                </a:lnTo>
                <a:lnTo>
                  <a:pt x="946" y="966"/>
                </a:lnTo>
                <a:lnTo>
                  <a:pt x="950" y="970"/>
                </a:lnTo>
                <a:lnTo>
                  <a:pt x="954" y="974"/>
                </a:lnTo>
                <a:lnTo>
                  <a:pt x="956" y="980"/>
                </a:lnTo>
                <a:lnTo>
                  <a:pt x="958" y="992"/>
                </a:lnTo>
                <a:lnTo>
                  <a:pt x="958" y="1054"/>
                </a:lnTo>
                <a:lnTo>
                  <a:pt x="960" y="1078"/>
                </a:lnTo>
                <a:lnTo>
                  <a:pt x="960" y="1084"/>
                </a:lnTo>
                <a:lnTo>
                  <a:pt x="964" y="1090"/>
                </a:lnTo>
                <a:lnTo>
                  <a:pt x="968" y="1092"/>
                </a:lnTo>
                <a:lnTo>
                  <a:pt x="976" y="1094"/>
                </a:lnTo>
                <a:lnTo>
                  <a:pt x="998" y="1096"/>
                </a:lnTo>
                <a:lnTo>
                  <a:pt x="1006" y="1096"/>
                </a:lnTo>
                <a:lnTo>
                  <a:pt x="1022" y="1096"/>
                </a:lnTo>
                <a:lnTo>
                  <a:pt x="1040" y="1098"/>
                </a:lnTo>
                <a:lnTo>
                  <a:pt x="1054" y="1096"/>
                </a:lnTo>
                <a:lnTo>
                  <a:pt x="1062" y="1094"/>
                </a:lnTo>
                <a:lnTo>
                  <a:pt x="1068" y="1090"/>
                </a:lnTo>
                <a:lnTo>
                  <a:pt x="1074" y="1084"/>
                </a:lnTo>
                <a:lnTo>
                  <a:pt x="1076" y="1078"/>
                </a:lnTo>
                <a:lnTo>
                  <a:pt x="1078" y="1072"/>
                </a:lnTo>
                <a:lnTo>
                  <a:pt x="1078" y="1064"/>
                </a:lnTo>
                <a:lnTo>
                  <a:pt x="1076" y="1048"/>
                </a:lnTo>
                <a:lnTo>
                  <a:pt x="1076" y="1032"/>
                </a:lnTo>
                <a:lnTo>
                  <a:pt x="1080" y="1020"/>
                </a:lnTo>
                <a:lnTo>
                  <a:pt x="1082" y="1014"/>
                </a:lnTo>
                <a:lnTo>
                  <a:pt x="1086" y="1010"/>
                </a:lnTo>
                <a:lnTo>
                  <a:pt x="1088" y="1006"/>
                </a:lnTo>
                <a:lnTo>
                  <a:pt x="1094" y="1006"/>
                </a:lnTo>
                <a:lnTo>
                  <a:pt x="1100" y="1004"/>
                </a:lnTo>
                <a:lnTo>
                  <a:pt x="1108" y="1006"/>
                </a:lnTo>
                <a:lnTo>
                  <a:pt x="1122" y="1008"/>
                </a:lnTo>
                <a:lnTo>
                  <a:pt x="1130" y="1008"/>
                </a:lnTo>
                <a:lnTo>
                  <a:pt x="1136" y="1006"/>
                </a:lnTo>
                <a:lnTo>
                  <a:pt x="1142" y="1002"/>
                </a:lnTo>
                <a:lnTo>
                  <a:pt x="1148" y="996"/>
                </a:lnTo>
                <a:lnTo>
                  <a:pt x="1148" y="772"/>
                </a:lnTo>
                <a:lnTo>
                  <a:pt x="1148" y="750"/>
                </a:lnTo>
                <a:lnTo>
                  <a:pt x="1150" y="738"/>
                </a:lnTo>
                <a:lnTo>
                  <a:pt x="1156" y="728"/>
                </a:lnTo>
                <a:lnTo>
                  <a:pt x="1166" y="722"/>
                </a:lnTo>
                <a:lnTo>
                  <a:pt x="1178" y="720"/>
                </a:lnTo>
                <a:lnTo>
                  <a:pt x="1190" y="722"/>
                </a:lnTo>
                <a:lnTo>
                  <a:pt x="1202" y="724"/>
                </a:lnTo>
                <a:lnTo>
                  <a:pt x="1206" y="728"/>
                </a:lnTo>
                <a:lnTo>
                  <a:pt x="1210" y="732"/>
                </a:lnTo>
                <a:lnTo>
                  <a:pt x="1214" y="742"/>
                </a:lnTo>
                <a:lnTo>
                  <a:pt x="1216" y="752"/>
                </a:lnTo>
                <a:lnTo>
                  <a:pt x="1216" y="764"/>
                </a:lnTo>
                <a:lnTo>
                  <a:pt x="1216" y="816"/>
                </a:lnTo>
                <a:lnTo>
                  <a:pt x="1218" y="870"/>
                </a:lnTo>
                <a:lnTo>
                  <a:pt x="1218" y="880"/>
                </a:lnTo>
                <a:lnTo>
                  <a:pt x="1220" y="884"/>
                </a:lnTo>
                <a:lnTo>
                  <a:pt x="1224" y="888"/>
                </a:lnTo>
                <a:lnTo>
                  <a:pt x="1254" y="890"/>
                </a:lnTo>
                <a:lnTo>
                  <a:pt x="1284" y="888"/>
                </a:lnTo>
                <a:lnTo>
                  <a:pt x="1300" y="890"/>
                </a:lnTo>
                <a:lnTo>
                  <a:pt x="1308" y="892"/>
                </a:lnTo>
                <a:lnTo>
                  <a:pt x="1312" y="896"/>
                </a:lnTo>
                <a:lnTo>
                  <a:pt x="1318" y="900"/>
                </a:lnTo>
                <a:lnTo>
                  <a:pt x="1320" y="906"/>
                </a:lnTo>
                <a:lnTo>
                  <a:pt x="1322" y="914"/>
                </a:lnTo>
                <a:lnTo>
                  <a:pt x="1324" y="922"/>
                </a:lnTo>
                <a:lnTo>
                  <a:pt x="1328" y="928"/>
                </a:lnTo>
                <a:lnTo>
                  <a:pt x="1334" y="932"/>
                </a:lnTo>
                <a:lnTo>
                  <a:pt x="1340" y="934"/>
                </a:lnTo>
                <a:lnTo>
                  <a:pt x="1346" y="934"/>
                </a:lnTo>
                <a:lnTo>
                  <a:pt x="1360" y="934"/>
                </a:lnTo>
                <a:lnTo>
                  <a:pt x="1366" y="932"/>
                </a:lnTo>
                <a:lnTo>
                  <a:pt x="1372" y="934"/>
                </a:lnTo>
                <a:lnTo>
                  <a:pt x="1394" y="934"/>
                </a:lnTo>
                <a:lnTo>
                  <a:pt x="1458" y="934"/>
                </a:lnTo>
                <a:lnTo>
                  <a:pt x="1468" y="934"/>
                </a:lnTo>
                <a:lnTo>
                  <a:pt x="1476" y="936"/>
                </a:lnTo>
                <a:lnTo>
                  <a:pt x="1480" y="938"/>
                </a:lnTo>
                <a:lnTo>
                  <a:pt x="1484" y="942"/>
                </a:lnTo>
                <a:lnTo>
                  <a:pt x="1488" y="948"/>
                </a:lnTo>
                <a:lnTo>
                  <a:pt x="1490" y="958"/>
                </a:lnTo>
                <a:lnTo>
                  <a:pt x="1490" y="970"/>
                </a:lnTo>
                <a:lnTo>
                  <a:pt x="1492" y="1084"/>
                </a:lnTo>
                <a:lnTo>
                  <a:pt x="1492" y="1098"/>
                </a:lnTo>
                <a:lnTo>
                  <a:pt x="1496" y="1104"/>
                </a:lnTo>
                <a:lnTo>
                  <a:pt x="1500" y="1110"/>
                </a:lnTo>
                <a:lnTo>
                  <a:pt x="1506" y="1112"/>
                </a:lnTo>
                <a:lnTo>
                  <a:pt x="1510" y="1112"/>
                </a:lnTo>
                <a:lnTo>
                  <a:pt x="1516" y="1112"/>
                </a:lnTo>
                <a:lnTo>
                  <a:pt x="1520" y="1110"/>
                </a:lnTo>
                <a:lnTo>
                  <a:pt x="1524" y="1106"/>
                </a:lnTo>
                <a:lnTo>
                  <a:pt x="1526" y="1102"/>
                </a:lnTo>
                <a:lnTo>
                  <a:pt x="1530" y="1096"/>
                </a:lnTo>
                <a:lnTo>
                  <a:pt x="1530" y="1090"/>
                </a:lnTo>
                <a:lnTo>
                  <a:pt x="1532" y="1080"/>
                </a:lnTo>
                <a:lnTo>
                  <a:pt x="1534" y="1074"/>
                </a:lnTo>
                <a:lnTo>
                  <a:pt x="1536" y="1068"/>
                </a:lnTo>
                <a:lnTo>
                  <a:pt x="1542" y="1064"/>
                </a:lnTo>
                <a:lnTo>
                  <a:pt x="1546" y="1060"/>
                </a:lnTo>
                <a:lnTo>
                  <a:pt x="1552" y="1058"/>
                </a:lnTo>
                <a:lnTo>
                  <a:pt x="1568" y="1056"/>
                </a:lnTo>
                <a:lnTo>
                  <a:pt x="1596" y="1058"/>
                </a:lnTo>
                <a:lnTo>
                  <a:pt x="1610" y="1056"/>
                </a:lnTo>
                <a:lnTo>
                  <a:pt x="1616" y="1054"/>
                </a:lnTo>
                <a:lnTo>
                  <a:pt x="1622" y="1052"/>
                </a:lnTo>
                <a:lnTo>
                  <a:pt x="1626" y="1026"/>
                </a:lnTo>
                <a:lnTo>
                  <a:pt x="1626" y="1002"/>
                </a:lnTo>
                <a:lnTo>
                  <a:pt x="1626" y="952"/>
                </a:lnTo>
                <a:lnTo>
                  <a:pt x="1626" y="904"/>
                </a:lnTo>
                <a:lnTo>
                  <a:pt x="1628" y="880"/>
                </a:lnTo>
                <a:lnTo>
                  <a:pt x="1628" y="856"/>
                </a:lnTo>
                <a:lnTo>
                  <a:pt x="1632" y="838"/>
                </a:lnTo>
                <a:lnTo>
                  <a:pt x="1634" y="832"/>
                </a:lnTo>
                <a:lnTo>
                  <a:pt x="1638" y="828"/>
                </a:lnTo>
                <a:lnTo>
                  <a:pt x="1642" y="826"/>
                </a:lnTo>
                <a:lnTo>
                  <a:pt x="1648" y="824"/>
                </a:lnTo>
                <a:lnTo>
                  <a:pt x="1668" y="822"/>
                </a:lnTo>
                <a:lnTo>
                  <a:pt x="1700" y="822"/>
                </a:lnTo>
                <a:lnTo>
                  <a:pt x="1714" y="822"/>
                </a:lnTo>
                <a:lnTo>
                  <a:pt x="1730" y="818"/>
                </a:lnTo>
                <a:lnTo>
                  <a:pt x="1734" y="816"/>
                </a:lnTo>
                <a:lnTo>
                  <a:pt x="1736" y="812"/>
                </a:lnTo>
                <a:lnTo>
                  <a:pt x="1738" y="764"/>
                </a:lnTo>
                <a:lnTo>
                  <a:pt x="1738" y="718"/>
                </a:lnTo>
                <a:lnTo>
                  <a:pt x="1738" y="624"/>
                </a:lnTo>
                <a:lnTo>
                  <a:pt x="1738" y="608"/>
                </a:lnTo>
                <a:lnTo>
                  <a:pt x="1740" y="590"/>
                </a:lnTo>
                <a:lnTo>
                  <a:pt x="1740" y="584"/>
                </a:lnTo>
                <a:lnTo>
                  <a:pt x="1744" y="578"/>
                </a:lnTo>
                <a:lnTo>
                  <a:pt x="1748" y="574"/>
                </a:lnTo>
                <a:lnTo>
                  <a:pt x="1754" y="572"/>
                </a:lnTo>
                <a:lnTo>
                  <a:pt x="1772" y="568"/>
                </a:lnTo>
                <a:lnTo>
                  <a:pt x="1792" y="568"/>
                </a:lnTo>
                <a:lnTo>
                  <a:pt x="1810" y="568"/>
                </a:lnTo>
                <a:lnTo>
                  <a:pt x="1828" y="572"/>
                </a:lnTo>
                <a:lnTo>
                  <a:pt x="1834" y="574"/>
                </a:lnTo>
                <a:lnTo>
                  <a:pt x="1838" y="576"/>
                </a:lnTo>
                <a:lnTo>
                  <a:pt x="1842" y="580"/>
                </a:lnTo>
                <a:lnTo>
                  <a:pt x="1844" y="586"/>
                </a:lnTo>
                <a:lnTo>
                  <a:pt x="1846" y="596"/>
                </a:lnTo>
                <a:lnTo>
                  <a:pt x="1846" y="606"/>
                </a:lnTo>
                <a:lnTo>
                  <a:pt x="1844" y="710"/>
                </a:lnTo>
                <a:lnTo>
                  <a:pt x="1846" y="814"/>
                </a:lnTo>
                <a:lnTo>
                  <a:pt x="1846" y="862"/>
                </a:lnTo>
                <a:lnTo>
                  <a:pt x="1846" y="912"/>
                </a:lnTo>
                <a:lnTo>
                  <a:pt x="1844" y="962"/>
                </a:lnTo>
                <a:lnTo>
                  <a:pt x="1844" y="1012"/>
                </a:lnTo>
                <a:lnTo>
                  <a:pt x="1846" y="1044"/>
                </a:lnTo>
                <a:lnTo>
                  <a:pt x="1848" y="1060"/>
                </a:lnTo>
                <a:lnTo>
                  <a:pt x="1852" y="1078"/>
                </a:lnTo>
                <a:lnTo>
                  <a:pt x="1858" y="1066"/>
                </a:lnTo>
                <a:lnTo>
                  <a:pt x="1860" y="1056"/>
                </a:lnTo>
                <a:lnTo>
                  <a:pt x="1862" y="1038"/>
                </a:lnTo>
                <a:lnTo>
                  <a:pt x="1862" y="906"/>
                </a:lnTo>
                <a:lnTo>
                  <a:pt x="1864" y="890"/>
                </a:lnTo>
                <a:lnTo>
                  <a:pt x="1866" y="882"/>
                </a:lnTo>
                <a:lnTo>
                  <a:pt x="1870" y="876"/>
                </a:lnTo>
                <a:lnTo>
                  <a:pt x="1874" y="870"/>
                </a:lnTo>
                <a:lnTo>
                  <a:pt x="1880" y="866"/>
                </a:lnTo>
                <a:lnTo>
                  <a:pt x="1896" y="858"/>
                </a:lnTo>
                <a:lnTo>
                  <a:pt x="1996" y="820"/>
                </a:lnTo>
                <a:lnTo>
                  <a:pt x="2094" y="780"/>
                </a:lnTo>
                <a:lnTo>
                  <a:pt x="2106" y="778"/>
                </a:lnTo>
                <a:lnTo>
                  <a:pt x="2114" y="776"/>
                </a:lnTo>
                <a:lnTo>
                  <a:pt x="2122" y="776"/>
                </a:lnTo>
                <a:lnTo>
                  <a:pt x="2126" y="778"/>
                </a:lnTo>
                <a:lnTo>
                  <a:pt x="2130" y="782"/>
                </a:lnTo>
                <a:lnTo>
                  <a:pt x="2134" y="788"/>
                </a:lnTo>
                <a:lnTo>
                  <a:pt x="2136" y="808"/>
                </a:lnTo>
                <a:lnTo>
                  <a:pt x="2136" y="864"/>
                </a:lnTo>
                <a:lnTo>
                  <a:pt x="2136" y="892"/>
                </a:lnTo>
                <a:lnTo>
                  <a:pt x="2138" y="920"/>
                </a:lnTo>
                <a:lnTo>
                  <a:pt x="2176" y="936"/>
                </a:lnTo>
                <a:lnTo>
                  <a:pt x="2194" y="942"/>
                </a:lnTo>
                <a:lnTo>
                  <a:pt x="2216" y="946"/>
                </a:lnTo>
                <a:lnTo>
                  <a:pt x="2224" y="944"/>
                </a:lnTo>
                <a:lnTo>
                  <a:pt x="2234" y="944"/>
                </a:lnTo>
                <a:lnTo>
                  <a:pt x="2238" y="946"/>
                </a:lnTo>
                <a:lnTo>
                  <a:pt x="2242" y="948"/>
                </a:lnTo>
                <a:lnTo>
                  <a:pt x="2244" y="952"/>
                </a:lnTo>
                <a:lnTo>
                  <a:pt x="2246" y="960"/>
                </a:lnTo>
                <a:lnTo>
                  <a:pt x="2230" y="960"/>
                </a:lnTo>
                <a:lnTo>
                  <a:pt x="2214" y="962"/>
                </a:lnTo>
                <a:lnTo>
                  <a:pt x="2188" y="960"/>
                </a:lnTo>
                <a:lnTo>
                  <a:pt x="2194" y="962"/>
                </a:lnTo>
                <a:lnTo>
                  <a:pt x="2200" y="962"/>
                </a:lnTo>
                <a:lnTo>
                  <a:pt x="2216" y="960"/>
                </a:lnTo>
                <a:lnTo>
                  <a:pt x="2232" y="962"/>
                </a:lnTo>
                <a:lnTo>
                  <a:pt x="2240" y="964"/>
                </a:lnTo>
                <a:lnTo>
                  <a:pt x="2248" y="968"/>
                </a:lnTo>
                <a:lnTo>
                  <a:pt x="2252" y="978"/>
                </a:lnTo>
                <a:lnTo>
                  <a:pt x="2254" y="986"/>
                </a:lnTo>
                <a:lnTo>
                  <a:pt x="2254" y="1006"/>
                </a:lnTo>
                <a:lnTo>
                  <a:pt x="2254" y="1024"/>
                </a:lnTo>
                <a:lnTo>
                  <a:pt x="2256" y="1034"/>
                </a:lnTo>
                <a:lnTo>
                  <a:pt x="2258" y="1042"/>
                </a:lnTo>
                <a:lnTo>
                  <a:pt x="2264" y="1036"/>
                </a:lnTo>
                <a:lnTo>
                  <a:pt x="2266" y="1028"/>
                </a:lnTo>
                <a:lnTo>
                  <a:pt x="2266" y="1014"/>
                </a:lnTo>
                <a:lnTo>
                  <a:pt x="2266" y="924"/>
                </a:lnTo>
                <a:lnTo>
                  <a:pt x="2266" y="908"/>
                </a:lnTo>
                <a:lnTo>
                  <a:pt x="2268" y="898"/>
                </a:lnTo>
                <a:lnTo>
                  <a:pt x="2274" y="890"/>
                </a:lnTo>
                <a:lnTo>
                  <a:pt x="2274" y="758"/>
                </a:lnTo>
                <a:lnTo>
                  <a:pt x="2290" y="754"/>
                </a:lnTo>
                <a:lnTo>
                  <a:pt x="2306" y="752"/>
                </a:lnTo>
                <a:lnTo>
                  <a:pt x="2336" y="754"/>
                </a:lnTo>
                <a:lnTo>
                  <a:pt x="2350" y="752"/>
                </a:lnTo>
                <a:lnTo>
                  <a:pt x="2356" y="750"/>
                </a:lnTo>
                <a:lnTo>
                  <a:pt x="2362" y="746"/>
                </a:lnTo>
                <a:lnTo>
                  <a:pt x="2372" y="744"/>
                </a:lnTo>
                <a:lnTo>
                  <a:pt x="2408" y="742"/>
                </a:lnTo>
                <a:lnTo>
                  <a:pt x="2442" y="742"/>
                </a:lnTo>
                <a:lnTo>
                  <a:pt x="2458" y="744"/>
                </a:lnTo>
                <a:lnTo>
                  <a:pt x="2464" y="748"/>
                </a:lnTo>
                <a:lnTo>
                  <a:pt x="2468" y="752"/>
                </a:lnTo>
                <a:lnTo>
                  <a:pt x="2472" y="756"/>
                </a:lnTo>
                <a:lnTo>
                  <a:pt x="2476" y="762"/>
                </a:lnTo>
                <a:lnTo>
                  <a:pt x="2478" y="778"/>
                </a:lnTo>
                <a:lnTo>
                  <a:pt x="2480" y="810"/>
                </a:lnTo>
                <a:lnTo>
                  <a:pt x="2478" y="842"/>
                </a:lnTo>
                <a:lnTo>
                  <a:pt x="2478" y="984"/>
                </a:lnTo>
                <a:lnTo>
                  <a:pt x="2480" y="1126"/>
                </a:lnTo>
                <a:lnTo>
                  <a:pt x="2482" y="1136"/>
                </a:lnTo>
                <a:lnTo>
                  <a:pt x="2492" y="1140"/>
                </a:lnTo>
                <a:lnTo>
                  <a:pt x="2502" y="1142"/>
                </a:lnTo>
                <a:lnTo>
                  <a:pt x="2520" y="1140"/>
                </a:lnTo>
                <a:lnTo>
                  <a:pt x="2534" y="1144"/>
                </a:lnTo>
                <a:lnTo>
                  <a:pt x="2542" y="1148"/>
                </a:lnTo>
                <a:lnTo>
                  <a:pt x="2546" y="1152"/>
                </a:lnTo>
                <a:lnTo>
                  <a:pt x="2548" y="1158"/>
                </a:lnTo>
                <a:lnTo>
                  <a:pt x="2550" y="1170"/>
                </a:lnTo>
                <a:lnTo>
                  <a:pt x="2552" y="1180"/>
                </a:lnTo>
                <a:lnTo>
                  <a:pt x="2554" y="1190"/>
                </a:lnTo>
                <a:lnTo>
                  <a:pt x="2556" y="1194"/>
                </a:lnTo>
                <a:lnTo>
                  <a:pt x="2558" y="1196"/>
                </a:lnTo>
                <a:lnTo>
                  <a:pt x="2560" y="1198"/>
                </a:lnTo>
                <a:lnTo>
                  <a:pt x="2566" y="1198"/>
                </a:lnTo>
                <a:lnTo>
                  <a:pt x="2570" y="1198"/>
                </a:lnTo>
                <a:lnTo>
                  <a:pt x="2574" y="1196"/>
                </a:lnTo>
                <a:lnTo>
                  <a:pt x="2576" y="1194"/>
                </a:lnTo>
                <a:lnTo>
                  <a:pt x="2578" y="1190"/>
                </a:lnTo>
                <a:lnTo>
                  <a:pt x="2580" y="1176"/>
                </a:lnTo>
                <a:lnTo>
                  <a:pt x="2580" y="1164"/>
                </a:lnTo>
                <a:lnTo>
                  <a:pt x="2580" y="1054"/>
                </a:lnTo>
                <a:lnTo>
                  <a:pt x="2580" y="1042"/>
                </a:lnTo>
                <a:lnTo>
                  <a:pt x="2584" y="1030"/>
                </a:lnTo>
                <a:lnTo>
                  <a:pt x="2588" y="1024"/>
                </a:lnTo>
                <a:lnTo>
                  <a:pt x="2594" y="1022"/>
                </a:lnTo>
                <a:lnTo>
                  <a:pt x="2600" y="1018"/>
                </a:lnTo>
                <a:lnTo>
                  <a:pt x="2608" y="1018"/>
                </a:lnTo>
                <a:lnTo>
                  <a:pt x="2616" y="1016"/>
                </a:lnTo>
                <a:lnTo>
                  <a:pt x="2622" y="1014"/>
                </a:lnTo>
                <a:lnTo>
                  <a:pt x="2628" y="1012"/>
                </a:lnTo>
                <a:lnTo>
                  <a:pt x="2630" y="1008"/>
                </a:lnTo>
                <a:lnTo>
                  <a:pt x="2634" y="1002"/>
                </a:lnTo>
                <a:lnTo>
                  <a:pt x="2634" y="996"/>
                </a:lnTo>
                <a:lnTo>
                  <a:pt x="2636" y="982"/>
                </a:lnTo>
                <a:lnTo>
                  <a:pt x="2636" y="756"/>
                </a:lnTo>
                <a:lnTo>
                  <a:pt x="2634" y="724"/>
                </a:lnTo>
                <a:lnTo>
                  <a:pt x="2636" y="692"/>
                </a:lnTo>
                <a:lnTo>
                  <a:pt x="2636" y="684"/>
                </a:lnTo>
                <a:lnTo>
                  <a:pt x="2638" y="676"/>
                </a:lnTo>
                <a:lnTo>
                  <a:pt x="2642" y="670"/>
                </a:lnTo>
                <a:lnTo>
                  <a:pt x="2644" y="668"/>
                </a:lnTo>
                <a:lnTo>
                  <a:pt x="2650" y="666"/>
                </a:lnTo>
                <a:lnTo>
                  <a:pt x="2700" y="666"/>
                </a:lnTo>
                <a:lnTo>
                  <a:pt x="2714" y="662"/>
                </a:lnTo>
                <a:lnTo>
                  <a:pt x="2728" y="658"/>
                </a:lnTo>
                <a:lnTo>
                  <a:pt x="2742" y="656"/>
                </a:lnTo>
                <a:lnTo>
                  <a:pt x="2758" y="656"/>
                </a:lnTo>
                <a:lnTo>
                  <a:pt x="2786" y="658"/>
                </a:lnTo>
                <a:lnTo>
                  <a:pt x="2814" y="662"/>
                </a:lnTo>
                <a:lnTo>
                  <a:pt x="2820" y="664"/>
                </a:lnTo>
                <a:lnTo>
                  <a:pt x="2824" y="666"/>
                </a:lnTo>
                <a:lnTo>
                  <a:pt x="2828" y="670"/>
                </a:lnTo>
                <a:lnTo>
                  <a:pt x="2830" y="674"/>
                </a:lnTo>
                <a:lnTo>
                  <a:pt x="2832" y="686"/>
                </a:lnTo>
                <a:lnTo>
                  <a:pt x="2832" y="696"/>
                </a:lnTo>
                <a:lnTo>
                  <a:pt x="2832" y="768"/>
                </a:lnTo>
                <a:lnTo>
                  <a:pt x="2832" y="838"/>
                </a:lnTo>
                <a:lnTo>
                  <a:pt x="2832" y="982"/>
                </a:lnTo>
                <a:lnTo>
                  <a:pt x="2832" y="992"/>
                </a:lnTo>
                <a:lnTo>
                  <a:pt x="2836" y="1000"/>
                </a:lnTo>
                <a:lnTo>
                  <a:pt x="2838" y="1004"/>
                </a:lnTo>
                <a:lnTo>
                  <a:pt x="2842" y="1006"/>
                </a:lnTo>
                <a:lnTo>
                  <a:pt x="2848" y="1008"/>
                </a:lnTo>
                <a:lnTo>
                  <a:pt x="2854" y="1006"/>
                </a:lnTo>
                <a:lnTo>
                  <a:pt x="2876" y="1004"/>
                </a:lnTo>
                <a:lnTo>
                  <a:pt x="2896" y="1002"/>
                </a:lnTo>
                <a:lnTo>
                  <a:pt x="2938" y="1000"/>
                </a:lnTo>
                <a:lnTo>
                  <a:pt x="2978" y="1002"/>
                </a:lnTo>
                <a:lnTo>
                  <a:pt x="3020" y="1004"/>
                </a:lnTo>
                <a:lnTo>
                  <a:pt x="3024" y="1006"/>
                </a:lnTo>
                <a:lnTo>
                  <a:pt x="3028" y="1008"/>
                </a:lnTo>
                <a:lnTo>
                  <a:pt x="3030" y="1016"/>
                </a:lnTo>
                <a:lnTo>
                  <a:pt x="3034" y="1024"/>
                </a:lnTo>
                <a:lnTo>
                  <a:pt x="3036" y="1028"/>
                </a:lnTo>
                <a:lnTo>
                  <a:pt x="3040" y="1030"/>
                </a:lnTo>
                <a:lnTo>
                  <a:pt x="3042" y="984"/>
                </a:lnTo>
                <a:lnTo>
                  <a:pt x="3044" y="940"/>
                </a:lnTo>
                <a:lnTo>
                  <a:pt x="3046" y="848"/>
                </a:lnTo>
                <a:lnTo>
                  <a:pt x="3048" y="746"/>
                </a:lnTo>
                <a:lnTo>
                  <a:pt x="3050" y="644"/>
                </a:lnTo>
                <a:lnTo>
                  <a:pt x="3052" y="544"/>
                </a:lnTo>
                <a:lnTo>
                  <a:pt x="3050" y="442"/>
                </a:lnTo>
                <a:lnTo>
                  <a:pt x="3050" y="434"/>
                </a:lnTo>
                <a:lnTo>
                  <a:pt x="3052" y="430"/>
                </a:lnTo>
                <a:lnTo>
                  <a:pt x="3054" y="426"/>
                </a:lnTo>
                <a:lnTo>
                  <a:pt x="3136" y="426"/>
                </a:lnTo>
                <a:lnTo>
                  <a:pt x="3138" y="428"/>
                </a:lnTo>
                <a:lnTo>
                  <a:pt x="3140" y="432"/>
                </a:lnTo>
                <a:lnTo>
                  <a:pt x="3140" y="470"/>
                </a:lnTo>
                <a:lnTo>
                  <a:pt x="3142" y="506"/>
                </a:lnTo>
                <a:lnTo>
                  <a:pt x="3146" y="544"/>
                </a:lnTo>
                <a:lnTo>
                  <a:pt x="3146" y="580"/>
                </a:lnTo>
                <a:lnTo>
                  <a:pt x="3146" y="602"/>
                </a:lnTo>
                <a:lnTo>
                  <a:pt x="3148" y="608"/>
                </a:lnTo>
                <a:lnTo>
                  <a:pt x="3150" y="614"/>
                </a:lnTo>
                <a:lnTo>
                  <a:pt x="3156" y="618"/>
                </a:lnTo>
                <a:lnTo>
                  <a:pt x="3162" y="620"/>
                </a:lnTo>
                <a:lnTo>
                  <a:pt x="3184" y="628"/>
                </a:lnTo>
                <a:lnTo>
                  <a:pt x="3192" y="630"/>
                </a:lnTo>
                <a:lnTo>
                  <a:pt x="3200" y="632"/>
                </a:lnTo>
                <a:lnTo>
                  <a:pt x="3278" y="632"/>
                </a:lnTo>
                <a:lnTo>
                  <a:pt x="3286" y="632"/>
                </a:lnTo>
                <a:lnTo>
                  <a:pt x="3290" y="634"/>
                </a:lnTo>
                <a:lnTo>
                  <a:pt x="3294" y="640"/>
                </a:lnTo>
                <a:lnTo>
                  <a:pt x="3296" y="646"/>
                </a:lnTo>
                <a:lnTo>
                  <a:pt x="3298" y="664"/>
                </a:lnTo>
                <a:lnTo>
                  <a:pt x="3298" y="680"/>
                </a:lnTo>
                <a:lnTo>
                  <a:pt x="3298" y="1008"/>
                </a:lnTo>
                <a:lnTo>
                  <a:pt x="3298" y="1032"/>
                </a:lnTo>
                <a:lnTo>
                  <a:pt x="3300" y="1038"/>
                </a:lnTo>
                <a:lnTo>
                  <a:pt x="3304" y="1044"/>
                </a:lnTo>
                <a:lnTo>
                  <a:pt x="3308" y="1048"/>
                </a:lnTo>
                <a:lnTo>
                  <a:pt x="3316" y="1048"/>
                </a:lnTo>
                <a:lnTo>
                  <a:pt x="3338" y="1050"/>
                </a:lnTo>
                <a:lnTo>
                  <a:pt x="3358" y="1052"/>
                </a:lnTo>
                <a:lnTo>
                  <a:pt x="3366" y="1054"/>
                </a:lnTo>
                <a:lnTo>
                  <a:pt x="3370" y="1056"/>
                </a:lnTo>
                <a:lnTo>
                  <a:pt x="3374" y="1060"/>
                </a:lnTo>
                <a:lnTo>
                  <a:pt x="3378" y="1066"/>
                </a:lnTo>
                <a:lnTo>
                  <a:pt x="3384" y="1086"/>
                </a:lnTo>
                <a:lnTo>
                  <a:pt x="3386" y="1090"/>
                </a:lnTo>
                <a:lnTo>
                  <a:pt x="3390" y="1094"/>
                </a:lnTo>
                <a:lnTo>
                  <a:pt x="3400" y="1096"/>
                </a:lnTo>
                <a:lnTo>
                  <a:pt x="3408" y="1096"/>
                </a:lnTo>
                <a:lnTo>
                  <a:pt x="3426" y="1096"/>
                </a:lnTo>
                <a:lnTo>
                  <a:pt x="3442" y="1098"/>
                </a:lnTo>
                <a:lnTo>
                  <a:pt x="3448" y="1100"/>
                </a:lnTo>
                <a:lnTo>
                  <a:pt x="3452" y="1104"/>
                </a:lnTo>
                <a:lnTo>
                  <a:pt x="3456" y="1108"/>
                </a:lnTo>
                <a:lnTo>
                  <a:pt x="3458" y="1114"/>
                </a:lnTo>
                <a:lnTo>
                  <a:pt x="3460" y="1130"/>
                </a:lnTo>
                <a:lnTo>
                  <a:pt x="3460" y="1160"/>
                </a:lnTo>
                <a:lnTo>
                  <a:pt x="3462" y="1192"/>
                </a:lnTo>
                <a:lnTo>
                  <a:pt x="3464" y="1202"/>
                </a:lnTo>
                <a:lnTo>
                  <a:pt x="3468" y="1208"/>
                </a:lnTo>
                <a:lnTo>
                  <a:pt x="3474" y="1212"/>
                </a:lnTo>
                <a:lnTo>
                  <a:pt x="3484" y="1214"/>
                </a:lnTo>
                <a:lnTo>
                  <a:pt x="3492" y="1214"/>
                </a:lnTo>
                <a:lnTo>
                  <a:pt x="3518" y="1214"/>
                </a:lnTo>
                <a:lnTo>
                  <a:pt x="3526" y="1212"/>
                </a:lnTo>
                <a:lnTo>
                  <a:pt x="3532" y="1210"/>
                </a:lnTo>
                <a:lnTo>
                  <a:pt x="3536" y="1204"/>
                </a:lnTo>
                <a:lnTo>
                  <a:pt x="3538" y="1196"/>
                </a:lnTo>
                <a:lnTo>
                  <a:pt x="3538" y="1170"/>
                </a:lnTo>
                <a:lnTo>
                  <a:pt x="3538" y="884"/>
                </a:lnTo>
                <a:lnTo>
                  <a:pt x="3540" y="860"/>
                </a:lnTo>
                <a:lnTo>
                  <a:pt x="3542" y="852"/>
                </a:lnTo>
                <a:lnTo>
                  <a:pt x="3546" y="846"/>
                </a:lnTo>
                <a:lnTo>
                  <a:pt x="3552" y="842"/>
                </a:lnTo>
                <a:lnTo>
                  <a:pt x="3560" y="840"/>
                </a:lnTo>
                <a:lnTo>
                  <a:pt x="3586" y="838"/>
                </a:lnTo>
                <a:lnTo>
                  <a:pt x="3694" y="838"/>
                </a:lnTo>
                <a:lnTo>
                  <a:pt x="3718" y="840"/>
                </a:lnTo>
                <a:lnTo>
                  <a:pt x="3726" y="842"/>
                </a:lnTo>
                <a:lnTo>
                  <a:pt x="3732" y="846"/>
                </a:lnTo>
                <a:lnTo>
                  <a:pt x="3736" y="850"/>
                </a:lnTo>
                <a:lnTo>
                  <a:pt x="3738" y="858"/>
                </a:lnTo>
                <a:lnTo>
                  <a:pt x="3740" y="882"/>
                </a:lnTo>
                <a:lnTo>
                  <a:pt x="3740" y="900"/>
                </a:lnTo>
                <a:lnTo>
                  <a:pt x="3742" y="908"/>
                </a:lnTo>
                <a:lnTo>
                  <a:pt x="3748" y="916"/>
                </a:lnTo>
                <a:lnTo>
                  <a:pt x="3772" y="926"/>
                </a:lnTo>
                <a:lnTo>
                  <a:pt x="3780" y="930"/>
                </a:lnTo>
                <a:lnTo>
                  <a:pt x="3786" y="936"/>
                </a:lnTo>
                <a:lnTo>
                  <a:pt x="3788" y="942"/>
                </a:lnTo>
                <a:lnTo>
                  <a:pt x="3790" y="952"/>
                </a:lnTo>
                <a:lnTo>
                  <a:pt x="3790" y="978"/>
                </a:lnTo>
                <a:lnTo>
                  <a:pt x="3790" y="1024"/>
                </a:lnTo>
                <a:lnTo>
                  <a:pt x="3792" y="1050"/>
                </a:lnTo>
                <a:lnTo>
                  <a:pt x="3794" y="1076"/>
                </a:lnTo>
                <a:lnTo>
                  <a:pt x="3800" y="1066"/>
                </a:lnTo>
                <a:lnTo>
                  <a:pt x="3802" y="1058"/>
                </a:lnTo>
                <a:lnTo>
                  <a:pt x="3802" y="1044"/>
                </a:lnTo>
                <a:lnTo>
                  <a:pt x="3804" y="962"/>
                </a:lnTo>
                <a:lnTo>
                  <a:pt x="3802" y="880"/>
                </a:lnTo>
                <a:lnTo>
                  <a:pt x="3802" y="870"/>
                </a:lnTo>
                <a:lnTo>
                  <a:pt x="3804" y="862"/>
                </a:lnTo>
                <a:lnTo>
                  <a:pt x="3806" y="854"/>
                </a:lnTo>
                <a:lnTo>
                  <a:pt x="3810" y="848"/>
                </a:lnTo>
                <a:lnTo>
                  <a:pt x="3816" y="842"/>
                </a:lnTo>
                <a:lnTo>
                  <a:pt x="3822" y="838"/>
                </a:lnTo>
                <a:lnTo>
                  <a:pt x="3838" y="830"/>
                </a:lnTo>
                <a:lnTo>
                  <a:pt x="3916" y="806"/>
                </a:lnTo>
                <a:lnTo>
                  <a:pt x="3992" y="780"/>
                </a:lnTo>
                <a:lnTo>
                  <a:pt x="4006" y="774"/>
                </a:lnTo>
                <a:lnTo>
                  <a:pt x="4020" y="768"/>
                </a:lnTo>
                <a:lnTo>
                  <a:pt x="4036" y="766"/>
                </a:lnTo>
                <a:lnTo>
                  <a:pt x="4042" y="764"/>
                </a:lnTo>
                <a:lnTo>
                  <a:pt x="4050" y="766"/>
                </a:lnTo>
                <a:lnTo>
                  <a:pt x="4056" y="774"/>
                </a:lnTo>
                <a:lnTo>
                  <a:pt x="4060" y="782"/>
                </a:lnTo>
                <a:lnTo>
                  <a:pt x="4060" y="800"/>
                </a:lnTo>
                <a:lnTo>
                  <a:pt x="4060" y="892"/>
                </a:lnTo>
                <a:lnTo>
                  <a:pt x="4062" y="902"/>
                </a:lnTo>
                <a:lnTo>
                  <a:pt x="4064" y="912"/>
                </a:lnTo>
                <a:lnTo>
                  <a:pt x="4072" y="918"/>
                </a:lnTo>
                <a:lnTo>
                  <a:pt x="4080" y="924"/>
                </a:lnTo>
                <a:lnTo>
                  <a:pt x="4096" y="932"/>
                </a:lnTo>
                <a:lnTo>
                  <a:pt x="4112" y="940"/>
                </a:lnTo>
                <a:lnTo>
                  <a:pt x="4128" y="944"/>
                </a:lnTo>
                <a:lnTo>
                  <a:pt x="4146" y="946"/>
                </a:lnTo>
                <a:lnTo>
                  <a:pt x="4152" y="948"/>
                </a:lnTo>
                <a:lnTo>
                  <a:pt x="4158" y="950"/>
                </a:lnTo>
                <a:lnTo>
                  <a:pt x="4160" y="954"/>
                </a:lnTo>
                <a:lnTo>
                  <a:pt x="4164" y="960"/>
                </a:lnTo>
                <a:lnTo>
                  <a:pt x="4166" y="972"/>
                </a:lnTo>
                <a:lnTo>
                  <a:pt x="4170" y="982"/>
                </a:lnTo>
                <a:lnTo>
                  <a:pt x="4178" y="974"/>
                </a:lnTo>
                <a:lnTo>
                  <a:pt x="4182" y="964"/>
                </a:lnTo>
                <a:lnTo>
                  <a:pt x="4184" y="954"/>
                </a:lnTo>
                <a:lnTo>
                  <a:pt x="4184" y="944"/>
                </a:lnTo>
                <a:lnTo>
                  <a:pt x="4184" y="782"/>
                </a:lnTo>
                <a:lnTo>
                  <a:pt x="4184" y="760"/>
                </a:lnTo>
                <a:lnTo>
                  <a:pt x="4188" y="750"/>
                </a:lnTo>
                <a:lnTo>
                  <a:pt x="4194" y="742"/>
                </a:lnTo>
                <a:lnTo>
                  <a:pt x="4236" y="736"/>
                </a:lnTo>
                <a:lnTo>
                  <a:pt x="4278" y="734"/>
                </a:lnTo>
                <a:lnTo>
                  <a:pt x="4298" y="734"/>
                </a:lnTo>
                <a:lnTo>
                  <a:pt x="4320" y="736"/>
                </a:lnTo>
                <a:lnTo>
                  <a:pt x="4340" y="740"/>
                </a:lnTo>
                <a:lnTo>
                  <a:pt x="4360" y="744"/>
                </a:lnTo>
                <a:lnTo>
                  <a:pt x="4370" y="744"/>
                </a:lnTo>
                <a:lnTo>
                  <a:pt x="4376" y="744"/>
                </a:lnTo>
                <a:lnTo>
                  <a:pt x="4382" y="746"/>
                </a:lnTo>
                <a:lnTo>
                  <a:pt x="4388" y="750"/>
                </a:lnTo>
                <a:lnTo>
                  <a:pt x="4390" y="756"/>
                </a:lnTo>
                <a:lnTo>
                  <a:pt x="4392" y="762"/>
                </a:lnTo>
                <a:lnTo>
                  <a:pt x="4394" y="778"/>
                </a:lnTo>
                <a:lnTo>
                  <a:pt x="4394" y="830"/>
                </a:lnTo>
                <a:lnTo>
                  <a:pt x="4394" y="880"/>
                </a:lnTo>
                <a:lnTo>
                  <a:pt x="4394" y="980"/>
                </a:lnTo>
                <a:lnTo>
                  <a:pt x="4398" y="986"/>
                </a:lnTo>
                <a:lnTo>
                  <a:pt x="4400" y="992"/>
                </a:lnTo>
                <a:lnTo>
                  <a:pt x="4402" y="1002"/>
                </a:lnTo>
                <a:lnTo>
                  <a:pt x="4402" y="1026"/>
                </a:lnTo>
                <a:lnTo>
                  <a:pt x="4402" y="1102"/>
                </a:lnTo>
                <a:lnTo>
                  <a:pt x="4402" y="1108"/>
                </a:lnTo>
                <a:lnTo>
                  <a:pt x="4404" y="1112"/>
                </a:lnTo>
                <a:lnTo>
                  <a:pt x="4406" y="1114"/>
                </a:lnTo>
                <a:lnTo>
                  <a:pt x="4408" y="1116"/>
                </a:lnTo>
                <a:lnTo>
                  <a:pt x="4416" y="1118"/>
                </a:lnTo>
                <a:lnTo>
                  <a:pt x="4424" y="1118"/>
                </a:lnTo>
                <a:lnTo>
                  <a:pt x="4444" y="1120"/>
                </a:lnTo>
                <a:lnTo>
                  <a:pt x="4454" y="1124"/>
                </a:lnTo>
                <a:lnTo>
                  <a:pt x="4462" y="1130"/>
                </a:lnTo>
                <a:lnTo>
                  <a:pt x="4474" y="1134"/>
                </a:lnTo>
                <a:lnTo>
                  <a:pt x="4480" y="1136"/>
                </a:lnTo>
                <a:lnTo>
                  <a:pt x="4486" y="1138"/>
                </a:lnTo>
                <a:lnTo>
                  <a:pt x="4492" y="1136"/>
                </a:lnTo>
                <a:lnTo>
                  <a:pt x="4496" y="1134"/>
                </a:lnTo>
                <a:lnTo>
                  <a:pt x="4500" y="1128"/>
                </a:lnTo>
                <a:lnTo>
                  <a:pt x="4504" y="1120"/>
                </a:lnTo>
                <a:lnTo>
                  <a:pt x="4504" y="1058"/>
                </a:lnTo>
                <a:lnTo>
                  <a:pt x="4504" y="1044"/>
                </a:lnTo>
                <a:lnTo>
                  <a:pt x="4508" y="1032"/>
                </a:lnTo>
                <a:lnTo>
                  <a:pt x="4510" y="1028"/>
                </a:lnTo>
                <a:lnTo>
                  <a:pt x="4514" y="1022"/>
                </a:lnTo>
                <a:lnTo>
                  <a:pt x="4520" y="1018"/>
                </a:lnTo>
                <a:lnTo>
                  <a:pt x="4528" y="1016"/>
                </a:lnTo>
                <a:lnTo>
                  <a:pt x="4532" y="1012"/>
                </a:lnTo>
                <a:lnTo>
                  <a:pt x="4536" y="1010"/>
                </a:lnTo>
                <a:lnTo>
                  <a:pt x="4540" y="1004"/>
                </a:lnTo>
                <a:lnTo>
                  <a:pt x="4542" y="1000"/>
                </a:lnTo>
                <a:lnTo>
                  <a:pt x="4542" y="990"/>
                </a:lnTo>
                <a:lnTo>
                  <a:pt x="4542" y="980"/>
                </a:lnTo>
                <a:lnTo>
                  <a:pt x="4542" y="964"/>
                </a:lnTo>
                <a:lnTo>
                  <a:pt x="4544" y="950"/>
                </a:lnTo>
                <a:lnTo>
                  <a:pt x="4548" y="936"/>
                </a:lnTo>
                <a:lnTo>
                  <a:pt x="4552" y="928"/>
                </a:lnTo>
                <a:lnTo>
                  <a:pt x="4558" y="922"/>
                </a:lnTo>
                <a:lnTo>
                  <a:pt x="4562" y="914"/>
                </a:lnTo>
                <a:lnTo>
                  <a:pt x="4564" y="904"/>
                </a:lnTo>
                <a:lnTo>
                  <a:pt x="4564" y="884"/>
                </a:lnTo>
                <a:lnTo>
                  <a:pt x="4566" y="766"/>
                </a:lnTo>
                <a:lnTo>
                  <a:pt x="4564" y="646"/>
                </a:lnTo>
                <a:lnTo>
                  <a:pt x="4564" y="628"/>
                </a:lnTo>
                <a:lnTo>
                  <a:pt x="4566" y="620"/>
                </a:lnTo>
                <a:lnTo>
                  <a:pt x="4568" y="610"/>
                </a:lnTo>
                <a:lnTo>
                  <a:pt x="4570" y="604"/>
                </a:lnTo>
                <a:lnTo>
                  <a:pt x="4574" y="600"/>
                </a:lnTo>
                <a:lnTo>
                  <a:pt x="4578" y="598"/>
                </a:lnTo>
                <a:lnTo>
                  <a:pt x="4586" y="596"/>
                </a:lnTo>
                <a:lnTo>
                  <a:pt x="4624" y="596"/>
                </a:lnTo>
                <a:lnTo>
                  <a:pt x="4660" y="594"/>
                </a:lnTo>
                <a:lnTo>
                  <a:pt x="4698" y="592"/>
                </a:lnTo>
                <a:lnTo>
                  <a:pt x="4736" y="592"/>
                </a:lnTo>
                <a:lnTo>
                  <a:pt x="4748" y="592"/>
                </a:lnTo>
                <a:lnTo>
                  <a:pt x="4754" y="594"/>
                </a:lnTo>
                <a:lnTo>
                  <a:pt x="4760" y="598"/>
                </a:lnTo>
                <a:lnTo>
                  <a:pt x="4764" y="606"/>
                </a:lnTo>
                <a:lnTo>
                  <a:pt x="4766" y="616"/>
                </a:lnTo>
                <a:lnTo>
                  <a:pt x="4766" y="636"/>
                </a:lnTo>
                <a:lnTo>
                  <a:pt x="4766" y="948"/>
                </a:lnTo>
                <a:lnTo>
                  <a:pt x="4768" y="974"/>
                </a:lnTo>
                <a:lnTo>
                  <a:pt x="4770" y="998"/>
                </a:lnTo>
                <a:lnTo>
                  <a:pt x="4772" y="1008"/>
                </a:lnTo>
                <a:lnTo>
                  <a:pt x="4776" y="1012"/>
                </a:lnTo>
                <a:lnTo>
                  <a:pt x="4782" y="1014"/>
                </a:lnTo>
                <a:lnTo>
                  <a:pt x="4790" y="1014"/>
                </a:lnTo>
                <a:lnTo>
                  <a:pt x="4802" y="1006"/>
                </a:lnTo>
                <a:lnTo>
                  <a:pt x="4814" y="1002"/>
                </a:lnTo>
                <a:lnTo>
                  <a:pt x="4848" y="1000"/>
                </a:lnTo>
                <a:lnTo>
                  <a:pt x="4882" y="1000"/>
                </a:lnTo>
                <a:lnTo>
                  <a:pt x="4950" y="1000"/>
                </a:lnTo>
                <a:lnTo>
                  <a:pt x="4960" y="1002"/>
                </a:lnTo>
                <a:lnTo>
                  <a:pt x="4970" y="1004"/>
                </a:lnTo>
                <a:lnTo>
                  <a:pt x="4978" y="1010"/>
                </a:lnTo>
                <a:lnTo>
                  <a:pt x="4982" y="1020"/>
                </a:lnTo>
                <a:lnTo>
                  <a:pt x="4984" y="1026"/>
                </a:lnTo>
                <a:lnTo>
                  <a:pt x="4986" y="1030"/>
                </a:lnTo>
                <a:lnTo>
                  <a:pt x="4988" y="1034"/>
                </a:lnTo>
                <a:lnTo>
                  <a:pt x="4992" y="1020"/>
                </a:lnTo>
                <a:lnTo>
                  <a:pt x="4996" y="1014"/>
                </a:lnTo>
                <a:lnTo>
                  <a:pt x="5000" y="1008"/>
                </a:lnTo>
                <a:lnTo>
                  <a:pt x="5004" y="1004"/>
                </a:lnTo>
                <a:lnTo>
                  <a:pt x="5010" y="1002"/>
                </a:lnTo>
                <a:lnTo>
                  <a:pt x="5018" y="1000"/>
                </a:lnTo>
                <a:lnTo>
                  <a:pt x="5026" y="1000"/>
                </a:lnTo>
                <a:lnTo>
                  <a:pt x="5034" y="1002"/>
                </a:lnTo>
                <a:lnTo>
                  <a:pt x="5040" y="1004"/>
                </a:lnTo>
                <a:lnTo>
                  <a:pt x="5044" y="1010"/>
                </a:lnTo>
                <a:lnTo>
                  <a:pt x="5046" y="1016"/>
                </a:lnTo>
                <a:lnTo>
                  <a:pt x="5048" y="1090"/>
                </a:lnTo>
                <a:lnTo>
                  <a:pt x="5046" y="1126"/>
                </a:lnTo>
                <a:lnTo>
                  <a:pt x="5046" y="1144"/>
                </a:lnTo>
                <a:lnTo>
                  <a:pt x="5042" y="1162"/>
                </a:lnTo>
                <a:lnTo>
                  <a:pt x="5038" y="1170"/>
                </a:lnTo>
                <a:lnTo>
                  <a:pt x="5040" y="1174"/>
                </a:lnTo>
                <a:lnTo>
                  <a:pt x="5044" y="1174"/>
                </a:lnTo>
                <a:lnTo>
                  <a:pt x="5050" y="1176"/>
                </a:lnTo>
                <a:lnTo>
                  <a:pt x="5086" y="1174"/>
                </a:lnTo>
                <a:lnTo>
                  <a:pt x="5122" y="1174"/>
                </a:lnTo>
                <a:lnTo>
                  <a:pt x="5122" y="1172"/>
                </a:lnTo>
                <a:lnTo>
                  <a:pt x="5120" y="1170"/>
                </a:lnTo>
                <a:lnTo>
                  <a:pt x="5122" y="1172"/>
                </a:lnTo>
                <a:lnTo>
                  <a:pt x="5122" y="1174"/>
                </a:lnTo>
                <a:lnTo>
                  <a:pt x="5120" y="1174"/>
                </a:lnTo>
                <a:lnTo>
                  <a:pt x="5052" y="1174"/>
                </a:lnTo>
                <a:lnTo>
                  <a:pt x="5048" y="1174"/>
                </a:lnTo>
                <a:lnTo>
                  <a:pt x="5042" y="1174"/>
                </a:lnTo>
                <a:lnTo>
                  <a:pt x="5040" y="1172"/>
                </a:lnTo>
                <a:lnTo>
                  <a:pt x="5040" y="1164"/>
                </a:lnTo>
                <a:lnTo>
                  <a:pt x="5048" y="1160"/>
                </a:lnTo>
                <a:lnTo>
                  <a:pt x="5056" y="1158"/>
                </a:lnTo>
                <a:lnTo>
                  <a:pt x="5072" y="1158"/>
                </a:lnTo>
                <a:lnTo>
                  <a:pt x="5090" y="1158"/>
                </a:lnTo>
                <a:lnTo>
                  <a:pt x="5106" y="1158"/>
                </a:lnTo>
                <a:lnTo>
                  <a:pt x="5116" y="1158"/>
                </a:lnTo>
                <a:lnTo>
                  <a:pt x="5124" y="1156"/>
                </a:lnTo>
                <a:lnTo>
                  <a:pt x="5132" y="1152"/>
                </a:lnTo>
                <a:lnTo>
                  <a:pt x="5134" y="1150"/>
                </a:lnTo>
                <a:lnTo>
                  <a:pt x="5136" y="1144"/>
                </a:lnTo>
                <a:lnTo>
                  <a:pt x="5138" y="1118"/>
                </a:lnTo>
                <a:lnTo>
                  <a:pt x="5138" y="1090"/>
                </a:lnTo>
                <a:lnTo>
                  <a:pt x="5136" y="964"/>
                </a:lnTo>
                <a:lnTo>
                  <a:pt x="5136" y="836"/>
                </a:lnTo>
                <a:lnTo>
                  <a:pt x="5138" y="824"/>
                </a:lnTo>
                <a:lnTo>
                  <a:pt x="5140" y="812"/>
                </a:lnTo>
                <a:lnTo>
                  <a:pt x="5144" y="808"/>
                </a:lnTo>
                <a:lnTo>
                  <a:pt x="5146" y="804"/>
                </a:lnTo>
                <a:lnTo>
                  <a:pt x="5164" y="800"/>
                </a:lnTo>
                <a:lnTo>
                  <a:pt x="5182" y="798"/>
                </a:lnTo>
                <a:lnTo>
                  <a:pt x="5216" y="800"/>
                </a:lnTo>
                <a:lnTo>
                  <a:pt x="5222" y="800"/>
                </a:lnTo>
                <a:lnTo>
                  <a:pt x="5228" y="802"/>
                </a:lnTo>
                <a:lnTo>
                  <a:pt x="5232" y="806"/>
                </a:lnTo>
                <a:lnTo>
                  <a:pt x="5236" y="810"/>
                </a:lnTo>
                <a:lnTo>
                  <a:pt x="5238" y="820"/>
                </a:lnTo>
                <a:lnTo>
                  <a:pt x="5240" y="832"/>
                </a:lnTo>
                <a:lnTo>
                  <a:pt x="5238" y="884"/>
                </a:lnTo>
                <a:lnTo>
                  <a:pt x="5238" y="938"/>
                </a:lnTo>
                <a:lnTo>
                  <a:pt x="5238" y="1044"/>
                </a:lnTo>
                <a:lnTo>
                  <a:pt x="5238" y="1052"/>
                </a:lnTo>
                <a:lnTo>
                  <a:pt x="5244" y="1056"/>
                </a:lnTo>
                <a:lnTo>
                  <a:pt x="5250" y="1058"/>
                </a:lnTo>
                <a:lnTo>
                  <a:pt x="5264" y="1058"/>
                </a:lnTo>
                <a:lnTo>
                  <a:pt x="5278" y="1056"/>
                </a:lnTo>
                <a:lnTo>
                  <a:pt x="5290" y="1056"/>
                </a:lnTo>
                <a:lnTo>
                  <a:pt x="5300" y="1056"/>
                </a:lnTo>
                <a:lnTo>
                  <a:pt x="5316" y="1058"/>
                </a:lnTo>
                <a:lnTo>
                  <a:pt x="5324" y="1060"/>
                </a:lnTo>
                <a:lnTo>
                  <a:pt x="5332" y="1064"/>
                </a:lnTo>
                <a:lnTo>
                  <a:pt x="5336" y="1070"/>
                </a:lnTo>
                <a:lnTo>
                  <a:pt x="5338" y="1078"/>
                </a:lnTo>
                <a:lnTo>
                  <a:pt x="5340" y="1092"/>
                </a:lnTo>
                <a:lnTo>
                  <a:pt x="5344" y="1100"/>
                </a:lnTo>
                <a:lnTo>
                  <a:pt x="5350" y="1102"/>
                </a:lnTo>
                <a:lnTo>
                  <a:pt x="5358" y="1102"/>
                </a:lnTo>
                <a:lnTo>
                  <a:pt x="5372" y="1102"/>
                </a:lnTo>
                <a:lnTo>
                  <a:pt x="5392" y="1104"/>
                </a:lnTo>
                <a:lnTo>
                  <a:pt x="5400" y="1106"/>
                </a:lnTo>
                <a:lnTo>
                  <a:pt x="5404" y="1108"/>
                </a:lnTo>
                <a:lnTo>
                  <a:pt x="5406" y="1112"/>
                </a:lnTo>
                <a:lnTo>
                  <a:pt x="5410" y="1120"/>
                </a:lnTo>
                <a:lnTo>
                  <a:pt x="5412" y="1140"/>
                </a:lnTo>
                <a:lnTo>
                  <a:pt x="5412" y="1146"/>
                </a:lnTo>
                <a:lnTo>
                  <a:pt x="5414" y="1150"/>
                </a:lnTo>
                <a:lnTo>
                  <a:pt x="5432" y="1154"/>
                </a:lnTo>
                <a:lnTo>
                  <a:pt x="5448" y="1154"/>
                </a:lnTo>
                <a:lnTo>
                  <a:pt x="5466" y="1152"/>
                </a:lnTo>
                <a:lnTo>
                  <a:pt x="5482" y="1148"/>
                </a:lnTo>
                <a:lnTo>
                  <a:pt x="5484" y="1144"/>
                </a:lnTo>
                <a:lnTo>
                  <a:pt x="5486" y="1138"/>
                </a:lnTo>
                <a:lnTo>
                  <a:pt x="5486" y="1096"/>
                </a:lnTo>
                <a:lnTo>
                  <a:pt x="5486" y="1054"/>
                </a:lnTo>
                <a:lnTo>
                  <a:pt x="5488" y="1036"/>
                </a:lnTo>
                <a:lnTo>
                  <a:pt x="5490" y="1030"/>
                </a:lnTo>
                <a:lnTo>
                  <a:pt x="5492" y="1026"/>
                </a:lnTo>
                <a:lnTo>
                  <a:pt x="5498" y="1022"/>
                </a:lnTo>
                <a:lnTo>
                  <a:pt x="5504" y="1020"/>
                </a:lnTo>
                <a:lnTo>
                  <a:pt x="5522" y="1018"/>
                </a:lnTo>
                <a:lnTo>
                  <a:pt x="5536" y="1018"/>
                </a:lnTo>
                <a:lnTo>
                  <a:pt x="5542" y="1016"/>
                </a:lnTo>
                <a:lnTo>
                  <a:pt x="5548" y="1014"/>
                </a:lnTo>
                <a:lnTo>
                  <a:pt x="5550" y="1006"/>
                </a:lnTo>
                <a:lnTo>
                  <a:pt x="5552" y="1000"/>
                </a:lnTo>
                <a:lnTo>
                  <a:pt x="5552" y="994"/>
                </a:lnTo>
                <a:lnTo>
                  <a:pt x="5552" y="970"/>
                </a:lnTo>
                <a:lnTo>
                  <a:pt x="5554" y="952"/>
                </a:lnTo>
                <a:lnTo>
                  <a:pt x="5556" y="938"/>
                </a:lnTo>
                <a:lnTo>
                  <a:pt x="5562" y="930"/>
                </a:lnTo>
                <a:lnTo>
                  <a:pt x="5570" y="924"/>
                </a:lnTo>
                <a:lnTo>
                  <a:pt x="5584" y="922"/>
                </a:lnTo>
                <a:lnTo>
                  <a:pt x="5602" y="922"/>
                </a:lnTo>
                <a:lnTo>
                  <a:pt x="5628" y="922"/>
                </a:lnTo>
                <a:lnTo>
                  <a:pt x="5664" y="920"/>
                </a:lnTo>
                <a:lnTo>
                  <a:pt x="5674" y="920"/>
                </a:lnTo>
                <a:lnTo>
                  <a:pt x="5682" y="922"/>
                </a:lnTo>
                <a:lnTo>
                  <a:pt x="5692" y="926"/>
                </a:lnTo>
                <a:lnTo>
                  <a:pt x="5700" y="930"/>
                </a:lnTo>
                <a:lnTo>
                  <a:pt x="5706" y="938"/>
                </a:lnTo>
                <a:lnTo>
                  <a:pt x="5706" y="944"/>
                </a:lnTo>
                <a:lnTo>
                  <a:pt x="5706" y="960"/>
                </a:lnTo>
                <a:lnTo>
                  <a:pt x="5706" y="1222"/>
                </a:lnTo>
                <a:lnTo>
                  <a:pt x="5708" y="1484"/>
                </a:lnTo>
                <a:lnTo>
                  <a:pt x="5706" y="1502"/>
                </a:lnTo>
                <a:lnTo>
                  <a:pt x="5704" y="1508"/>
                </a:lnTo>
                <a:lnTo>
                  <a:pt x="5700" y="1512"/>
                </a:lnTo>
                <a:lnTo>
                  <a:pt x="5696" y="1516"/>
                </a:lnTo>
                <a:lnTo>
                  <a:pt x="5690" y="1518"/>
                </a:lnTo>
                <a:lnTo>
                  <a:pt x="5672" y="1518"/>
                </a:lnTo>
                <a:lnTo>
                  <a:pt x="66" y="1518"/>
                </a:lnTo>
                <a:lnTo>
                  <a:pt x="30" y="1520"/>
                </a:lnTo>
                <a:close/>
              </a:path>
            </a:pathLst>
          </a:custGeom>
          <a:solidFill>
            <a:srgbClr val="AFABAB">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2" name="矩形 6"/>
          <p:cNvSpPr>
            <a:spLocks noChangeArrowheads="1"/>
          </p:cNvSpPr>
          <p:nvPr/>
        </p:nvSpPr>
        <p:spPr bwMode="auto">
          <a:xfrm>
            <a:off x="1230203" y="1597715"/>
            <a:ext cx="10097588"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zh-CN" sz="2400" b="1" dirty="0" smtClean="0">
                <a:solidFill>
                  <a:schemeClr val="bg1"/>
                </a:solidFill>
                <a:latin typeface="微软雅黑" panose="020B0503020204020204" pitchFamily="34" charset="-122"/>
                <a:ea typeface="微软雅黑" panose="020B0503020204020204" pitchFamily="34" charset="-122"/>
              </a:rPr>
              <a:t>当</a:t>
            </a:r>
            <a:r>
              <a:rPr lang="zh-CN" altLang="zh-CN" sz="2400" b="1" dirty="0">
                <a:solidFill>
                  <a:schemeClr val="bg1"/>
                </a:solidFill>
                <a:latin typeface="微软雅黑" panose="020B0503020204020204" pitchFamily="34" charset="-122"/>
                <a:ea typeface="微软雅黑" panose="020B0503020204020204" pitchFamily="34" charset="-122"/>
              </a:rPr>
              <a:t>我们在欢呼中国特色的制度最大的优越性在于“集中力量办大事”的时候，我们应该承认，这话不无道理，否则历史上规模最宏伟的奥运会与世博会不可能出现在一个尚有几千万人没有脱贫的国家。如果真要以国民的富裕程度来向世界炫耀，可以说，我们扬眉吐气至少还得等半个世纪。然而，“集中力量办大事”却能让普通的中国人</a:t>
            </a:r>
            <a:r>
              <a:rPr lang="zh-CN" altLang="zh-CN" sz="2400" b="1" dirty="0" smtClean="0">
                <a:solidFill>
                  <a:schemeClr val="bg1"/>
                </a:solidFill>
                <a:latin typeface="微软雅黑" panose="020B0503020204020204" pitchFamily="34" charset="-122"/>
                <a:ea typeface="微软雅黑" panose="020B0503020204020204" pitchFamily="34" charset="-122"/>
              </a:rPr>
              <a:t>，都</a:t>
            </a:r>
            <a:r>
              <a:rPr lang="zh-CN" altLang="zh-CN" sz="2400" b="1" dirty="0">
                <a:solidFill>
                  <a:schemeClr val="bg1"/>
                </a:solidFill>
                <a:latin typeface="微软雅黑" panose="020B0503020204020204" pitchFamily="34" charset="-122"/>
                <a:ea typeface="微软雅黑" panose="020B0503020204020204" pitchFamily="34" charset="-122"/>
              </a:rPr>
              <a:t>感觉到国家的荣耀和自豪，谁能说这不是无与伦比的优点？可是，在我们承认这个优点的时候，也要认识到，在人类近百年的历史上，“集中力量办大事”的制度，所办的大事基本上都是以“大坏事”为主，例如斯大林的大清洗和中国的文化大革命。</a:t>
            </a:r>
          </a:p>
          <a:p>
            <a:pPr eaLnBrk="1" hangingPunct="1"/>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46" y="466361"/>
            <a:ext cx="5029200" cy="334670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002" y="3069771"/>
            <a:ext cx="6119834" cy="342223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24" y="3780789"/>
            <a:ext cx="5029200" cy="267893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0646" y="467890"/>
            <a:ext cx="6043459" cy="2601881"/>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844" y="1056277"/>
            <a:ext cx="3619500" cy="4762500"/>
          </a:xfrm>
          <a:prstGeom prst="rect">
            <a:avLst/>
          </a:prstGeom>
        </p:spPr>
      </p:pic>
    </p:spTree>
    <p:extLst>
      <p:ext uri="{BB962C8B-B14F-4D97-AF65-F5344CB8AC3E}">
        <p14:creationId xmlns:p14="http://schemas.microsoft.com/office/powerpoint/2010/main" val="424002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heel(1)">
                                      <p:cBhvr>
                                        <p:cTn id="7" dur="2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267" name="文本框 2"/>
          <p:cNvSpPr txBox="1">
            <a:spLocks noChangeArrowheads="1"/>
          </p:cNvSpPr>
          <p:nvPr/>
        </p:nvSpPr>
        <p:spPr bwMode="auto">
          <a:xfrm>
            <a:off x="146049" y="-57150"/>
            <a:ext cx="10447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smtClean="0">
                <a:solidFill>
                  <a:srgbClr val="E7B552"/>
                </a:solidFill>
              </a:rPr>
              <a:t>我国的民主制度：人民代表大会制度</a:t>
            </a:r>
            <a:endParaRPr lang="zh-CN" altLang="en-US" sz="4800" b="1" dirty="0">
              <a:solidFill>
                <a:srgbClr val="E7B552"/>
              </a:solidFill>
            </a:endParaRPr>
          </a:p>
        </p:txBody>
      </p:sp>
      <p:sp>
        <p:nvSpPr>
          <p:cNvPr id="11275" name="TextBox 2"/>
          <p:cNvSpPr txBox="1">
            <a:spLocks noChangeArrowheads="1"/>
          </p:cNvSpPr>
          <p:nvPr/>
        </p:nvSpPr>
        <p:spPr bwMode="auto">
          <a:xfrm>
            <a:off x="531859" y="1091520"/>
            <a:ext cx="1068913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hlinkClick r:id="rId2"/>
              </a:rPr>
              <a:t>中华人民共和国</a:t>
            </a:r>
            <a:r>
              <a:rPr lang="zh-CN" altLang="en-US" sz="2400" b="1" dirty="0">
                <a:solidFill>
                  <a:schemeClr val="bg1"/>
                </a:solidFill>
                <a:latin typeface="微软雅黑" panose="020B0503020204020204" pitchFamily="34" charset="-122"/>
                <a:ea typeface="微软雅黑" panose="020B0503020204020204" pitchFamily="34" charset="-122"/>
              </a:rPr>
              <a:t>建立至</a:t>
            </a:r>
            <a:r>
              <a:rPr lang="en-US" altLang="zh-CN" sz="2400" b="1" dirty="0">
                <a:solidFill>
                  <a:schemeClr val="bg1"/>
                </a:solidFill>
                <a:latin typeface="微软雅黑" panose="020B0503020204020204" pitchFamily="34" charset="-122"/>
                <a:ea typeface="微软雅黑" panose="020B0503020204020204" pitchFamily="34" charset="-122"/>
              </a:rPr>
              <a:t>1954</a:t>
            </a:r>
            <a:r>
              <a:rPr lang="zh-CN" altLang="en-US" sz="2400" b="1" dirty="0">
                <a:solidFill>
                  <a:schemeClr val="bg1"/>
                </a:solidFill>
                <a:latin typeface="微软雅黑" panose="020B0503020204020204" pitchFamily="34" charset="-122"/>
                <a:ea typeface="微软雅黑" panose="020B0503020204020204" pitchFamily="34" charset="-122"/>
              </a:rPr>
              <a:t>年期间，在地方召开各级人民代表会议作为向人民代表大会制度过渡的民主形式。中华人民共和国建立初期，实行普选和建立各级人民代表大会的条件尚未成熟，根据第三次国内革命战争时期解放区的区、村建立人民代表会议的经验，</a:t>
            </a:r>
            <a:r>
              <a:rPr lang="en-US" altLang="zh-CN" sz="2400" b="1" dirty="0">
                <a:solidFill>
                  <a:schemeClr val="bg1"/>
                </a:solidFill>
                <a:latin typeface="微软雅黑" panose="020B0503020204020204" pitchFamily="34" charset="-122"/>
                <a:ea typeface="微软雅黑" panose="020B0503020204020204" pitchFamily="34" charset="-122"/>
              </a:rPr>
              <a:t>&lt;</a:t>
            </a:r>
            <a:r>
              <a:rPr lang="zh-CN" altLang="en-US" sz="2400" b="1" dirty="0">
                <a:solidFill>
                  <a:schemeClr val="bg1"/>
                </a:solidFill>
                <a:latin typeface="微软雅黑" panose="020B0503020204020204" pitchFamily="34" charset="-122"/>
                <a:ea typeface="微软雅黑" panose="020B0503020204020204" pitchFamily="34" charset="-122"/>
              </a:rPr>
              <a:t>中国人民政治协商会议共同纲领</a:t>
            </a:r>
            <a:r>
              <a:rPr lang="en-US" altLang="zh-CN" sz="2400" b="1" dirty="0">
                <a:solidFill>
                  <a:schemeClr val="bg1"/>
                </a:solidFill>
                <a:latin typeface="微软雅黑" panose="020B0503020204020204" pitchFamily="34" charset="-122"/>
                <a:ea typeface="微软雅黑" panose="020B0503020204020204" pitchFamily="34" charset="-122"/>
              </a:rPr>
              <a:t>&gt;</a:t>
            </a:r>
            <a:r>
              <a:rPr lang="zh-CN" altLang="en-US" sz="2400" b="1" dirty="0">
                <a:solidFill>
                  <a:schemeClr val="bg1"/>
                </a:solidFill>
                <a:latin typeface="微软雅黑" panose="020B0503020204020204" pitchFamily="34" charset="-122"/>
                <a:ea typeface="微软雅黑" panose="020B0503020204020204" pitchFamily="34" charset="-122"/>
              </a:rPr>
              <a:t>规定，在地方由地方各级各界人民代表会议逐步代行地方各级人民代表大会的职权。</a:t>
            </a:r>
          </a:p>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       市</a:t>
            </a:r>
            <a:r>
              <a:rPr lang="zh-CN" altLang="en-US" sz="2400" b="1" dirty="0">
                <a:solidFill>
                  <a:schemeClr val="bg1"/>
                </a:solidFill>
                <a:latin typeface="微软雅黑" panose="020B0503020204020204" pitchFamily="34" charset="-122"/>
                <a:ea typeface="微软雅黑" panose="020B0503020204020204" pitchFamily="34" charset="-122"/>
              </a:rPr>
              <a:t>、县、市辖区和区的各界人民代表会议在建立初期，只是联系群众的协议性机构，职权限于听取本级人民政府的工作报告，向人民政府反映群众的意见和要求，讨论和建议本地的兴革事宜，向人民传达和解释政府的政策并协助政府实施。后期则代行地方各级人民代表大会的职权，听取、审查人民政府的工作报告，建议、决议本地的兴革事宜，决定施政方针和政策，审查、通过预算、决算，选举本级人民政府委员会，具有地方国家权力机关的性质。省的各界人民代表会议由于建立较晚，条件成熟，故召开时就代行省人民代表大会的职权。乡的人民代表会议由于直接由群众选举产生，所以它一建立就行使相当于权力机关的职权。</a:t>
            </a:r>
          </a:p>
          <a:p>
            <a:pPr algn="r" eaLnBrk="1" hangingPunct="1"/>
            <a:r>
              <a:rPr lang="en-US" altLang="zh-CN" sz="1600" dirty="0" smtClean="0">
                <a:solidFill>
                  <a:srgbClr val="E7B552"/>
                </a:solidFill>
                <a:ea typeface="华文细黑" panose="02010600040101010101" pitchFamily="2" charset="-122"/>
                <a:sym typeface="Nixie One" charset="-122"/>
              </a:rPr>
              <a:t>, </a:t>
            </a:r>
            <a:endParaRPr lang="en-US" altLang="zh-CN" sz="1600" dirty="0">
              <a:solidFill>
                <a:srgbClr val="E7B552"/>
              </a:solidFill>
              <a:ea typeface="华文细黑" panose="02010600040101010101" pitchFamily="2" charset="-122"/>
              <a:sym typeface="Nixie One" charset="-122"/>
            </a:endParaRPr>
          </a:p>
        </p:txBody>
      </p:sp>
    </p:spTree>
    <p:extLst>
      <p:ext uri="{BB962C8B-B14F-4D97-AF65-F5344CB8AC3E}">
        <p14:creationId xmlns:p14="http://schemas.microsoft.com/office/powerpoint/2010/main" val="363396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17324D"/>
        </a:solidFill>
        <a:effectLst/>
      </p:bgPr>
    </p:bg>
    <p:spTree>
      <p:nvGrpSpPr>
        <p:cNvPr id="1" name=""/>
        <p:cNvGrpSpPr/>
        <p:nvPr/>
      </p:nvGrpSpPr>
      <p:grpSpPr>
        <a:xfrm>
          <a:off x="0" y="0"/>
          <a:ext cx="0" cy="0"/>
          <a:chOff x="0" y="0"/>
          <a:chExt cx="0" cy="0"/>
        </a:xfrm>
      </p:grpSpPr>
      <p:sp>
        <p:nvSpPr>
          <p:cNvPr id="5" name="矩形 4"/>
          <p:cNvSpPr/>
          <p:nvPr/>
        </p:nvSpPr>
        <p:spPr>
          <a:xfrm>
            <a:off x="0" y="0"/>
            <a:ext cx="12192000" cy="715963"/>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219" name="文本框 2"/>
          <p:cNvSpPr txBox="1">
            <a:spLocks noChangeArrowheads="1"/>
          </p:cNvSpPr>
          <p:nvPr/>
        </p:nvSpPr>
        <p:spPr bwMode="auto">
          <a:xfrm>
            <a:off x="146050" y="-57150"/>
            <a:ext cx="403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dirty="0">
                <a:solidFill>
                  <a:srgbClr val="E7B552"/>
                </a:solidFill>
              </a:rPr>
              <a:t>TEXT HERE</a:t>
            </a:r>
            <a:endParaRPr lang="zh-CN" altLang="en-US" sz="4800" b="1" dirty="0">
              <a:solidFill>
                <a:srgbClr val="E7B552"/>
              </a:solidFill>
            </a:endParaRPr>
          </a:p>
        </p:txBody>
      </p:sp>
      <p:grpSp>
        <p:nvGrpSpPr>
          <p:cNvPr id="9224" name="组合 20"/>
          <p:cNvGrpSpPr>
            <a:grpSpLocks/>
          </p:cNvGrpSpPr>
          <p:nvPr/>
        </p:nvGrpSpPr>
        <p:grpSpPr bwMode="auto">
          <a:xfrm>
            <a:off x="741807" y="1057633"/>
            <a:ext cx="537310" cy="664866"/>
            <a:chOff x="2819525" y="4423245"/>
            <a:chExt cx="203181" cy="259881"/>
          </a:xfrm>
        </p:grpSpPr>
        <p:sp>
          <p:nvSpPr>
            <p:cNvPr id="9244" name="Freeform 27"/>
            <p:cNvSpPr>
              <a:spLocks noChangeArrowheads="1"/>
            </p:cNvSpPr>
            <p:nvPr/>
          </p:nvSpPr>
          <p:spPr bwMode="auto">
            <a:xfrm>
              <a:off x="2835382" y="4423245"/>
              <a:ext cx="187324" cy="182223"/>
            </a:xfrm>
            <a:custGeom>
              <a:avLst/>
              <a:gdLst>
                <a:gd name="T0" fmla="*/ 74930 w 70"/>
                <a:gd name="T1" fmla="*/ 182223 h 35"/>
                <a:gd name="T2" fmla="*/ 96338 w 70"/>
                <a:gd name="T3" fmla="*/ 150985 h 35"/>
                <a:gd name="T4" fmla="*/ 160563 w 70"/>
                <a:gd name="T5" fmla="*/ 161398 h 35"/>
                <a:gd name="T6" fmla="*/ 187324 w 70"/>
                <a:gd name="T7" fmla="*/ 72889 h 35"/>
                <a:gd name="T8" fmla="*/ 181972 w 70"/>
                <a:gd name="T9" fmla="*/ 67683 h 35"/>
                <a:gd name="T10" fmla="*/ 152535 w 70"/>
                <a:gd name="T11" fmla="*/ 109334 h 35"/>
                <a:gd name="T12" fmla="*/ 48169 w 70"/>
                <a:gd name="T13" fmla="*/ 0 h 35"/>
                <a:gd name="T14" fmla="*/ 0 w 70"/>
                <a:gd name="T15" fmla="*/ 36445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5">
                  <a:moveTo>
                    <a:pt x="28" y="35"/>
                  </a:moveTo>
                  <a:cubicBezTo>
                    <a:pt x="28" y="35"/>
                    <a:pt x="27" y="30"/>
                    <a:pt x="36" y="29"/>
                  </a:cubicBezTo>
                  <a:cubicBezTo>
                    <a:pt x="44" y="28"/>
                    <a:pt x="49" y="34"/>
                    <a:pt x="60" y="31"/>
                  </a:cubicBezTo>
                  <a:cubicBezTo>
                    <a:pt x="70" y="29"/>
                    <a:pt x="70" y="14"/>
                    <a:pt x="70" y="14"/>
                  </a:cubicBezTo>
                  <a:cubicBezTo>
                    <a:pt x="70" y="12"/>
                    <a:pt x="69" y="12"/>
                    <a:pt x="68" y="13"/>
                  </a:cubicBezTo>
                  <a:cubicBezTo>
                    <a:pt x="68" y="13"/>
                    <a:pt x="66" y="20"/>
                    <a:pt x="57" y="21"/>
                  </a:cubicBezTo>
                  <a:cubicBezTo>
                    <a:pt x="44" y="22"/>
                    <a:pt x="33" y="0"/>
                    <a:pt x="18" y="0"/>
                  </a:cubicBezTo>
                  <a:cubicBezTo>
                    <a:pt x="4" y="0"/>
                    <a:pt x="0" y="7"/>
                    <a:pt x="0" y="7"/>
                  </a:cubicBezTo>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5" name="Line 39"/>
            <p:cNvSpPr>
              <a:spLocks noChangeShapeType="1"/>
            </p:cNvSpPr>
            <p:nvPr/>
          </p:nvSpPr>
          <p:spPr bwMode="auto">
            <a:xfrm>
              <a:off x="2819525" y="4533901"/>
              <a:ext cx="149232" cy="149225"/>
            </a:xfrm>
            <a:prstGeom prst="line">
              <a:avLst/>
            </a:prstGeom>
            <a:noFill/>
            <a:ln w="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27" name="组合 31"/>
          <p:cNvGrpSpPr>
            <a:grpSpLocks/>
          </p:cNvGrpSpPr>
          <p:nvPr/>
        </p:nvGrpSpPr>
        <p:grpSpPr bwMode="auto">
          <a:xfrm>
            <a:off x="11015663" y="5961040"/>
            <a:ext cx="466725" cy="430213"/>
            <a:chOff x="3225943" y="3433763"/>
            <a:chExt cx="149232" cy="203199"/>
          </a:xfrm>
        </p:grpSpPr>
        <p:sp>
          <p:nvSpPr>
            <p:cNvPr id="9235" name="Freeform 337">
              <a:hlinkClick r:id="rId2" action="ppaction://hlinksldjump"/>
            </p:cNvPr>
            <p:cNvSpPr>
              <a:spLocks noChangeArrowheads="1"/>
            </p:cNvSpPr>
            <p:nvPr/>
          </p:nvSpPr>
          <p:spPr bwMode="auto">
            <a:xfrm>
              <a:off x="3251344" y="3525838"/>
              <a:ext cx="96842" cy="58737"/>
            </a:xfrm>
            <a:custGeom>
              <a:avLst/>
              <a:gdLst>
                <a:gd name="T0" fmla="*/ 0 w 61"/>
                <a:gd name="T1" fmla="*/ 20637 h 37"/>
                <a:gd name="T2" fmla="*/ 38102 w 61"/>
                <a:gd name="T3" fmla="*/ 58737 h 37"/>
                <a:gd name="T4" fmla="*/ 96842 w 61"/>
                <a:gd name="T5" fmla="*/ 0 h 37"/>
                <a:gd name="T6" fmla="*/ 0 60000 65536"/>
                <a:gd name="T7" fmla="*/ 0 60000 65536"/>
                <a:gd name="T8" fmla="*/ 0 60000 65536"/>
              </a:gdLst>
              <a:ahLst/>
              <a:cxnLst>
                <a:cxn ang="T6">
                  <a:pos x="T0" y="T1"/>
                </a:cxn>
                <a:cxn ang="T7">
                  <a:pos x="T2" y="T3"/>
                </a:cxn>
                <a:cxn ang="T8">
                  <a:pos x="T4" y="T5"/>
                </a:cxn>
              </a:cxnLst>
              <a:rect l="0" t="0" r="r" b="b"/>
              <a:pathLst>
                <a:path w="61" h="37">
                  <a:moveTo>
                    <a:pt x="0" y="13"/>
                  </a:moveTo>
                  <a:lnTo>
                    <a:pt x="24" y="37"/>
                  </a:lnTo>
                  <a:lnTo>
                    <a:pt x="61" y="0"/>
                  </a:lnTo>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6" name="Freeform 410"/>
            <p:cNvSpPr>
              <a:spLocks noChangeArrowheads="1"/>
            </p:cNvSpPr>
            <p:nvPr/>
          </p:nvSpPr>
          <p:spPr bwMode="auto">
            <a:xfrm>
              <a:off x="3225943" y="3467100"/>
              <a:ext cx="149232" cy="169862"/>
            </a:xfrm>
            <a:custGeom>
              <a:avLst/>
              <a:gdLst>
                <a:gd name="T0" fmla="*/ 15989 w 56"/>
                <a:gd name="T1" fmla="*/ 0 h 64"/>
                <a:gd name="T2" fmla="*/ 5330 w 56"/>
                <a:gd name="T3" fmla="*/ 0 h 64"/>
                <a:gd name="T4" fmla="*/ 0 w 56"/>
                <a:gd name="T5" fmla="*/ 5308 h 64"/>
                <a:gd name="T6" fmla="*/ 0 w 56"/>
                <a:gd name="T7" fmla="*/ 164554 h 64"/>
                <a:gd name="T8" fmla="*/ 5330 w 56"/>
                <a:gd name="T9" fmla="*/ 169862 h 64"/>
                <a:gd name="T10" fmla="*/ 143902 w 56"/>
                <a:gd name="T11" fmla="*/ 169862 h 64"/>
                <a:gd name="T12" fmla="*/ 149232 w 56"/>
                <a:gd name="T13" fmla="*/ 164554 h 64"/>
                <a:gd name="T14" fmla="*/ 149232 w 56"/>
                <a:gd name="T15" fmla="*/ 5308 h 64"/>
                <a:gd name="T16" fmla="*/ 143902 w 56"/>
                <a:gd name="T17" fmla="*/ 0 h 64"/>
                <a:gd name="T18" fmla="*/ 133243 w 5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4">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7" name="Freeform 411"/>
            <p:cNvSpPr>
              <a:spLocks noChangeArrowheads="1"/>
            </p:cNvSpPr>
            <p:nvPr/>
          </p:nvSpPr>
          <p:spPr bwMode="auto">
            <a:xfrm>
              <a:off x="3257694" y="3433763"/>
              <a:ext cx="85729" cy="42862"/>
            </a:xfrm>
            <a:custGeom>
              <a:avLst/>
              <a:gdLst>
                <a:gd name="T0" fmla="*/ 37506 w 32"/>
                <a:gd name="T1" fmla="*/ 0 h 16"/>
                <a:gd name="T2" fmla="*/ 32148 w 32"/>
                <a:gd name="T3" fmla="*/ 5358 h 16"/>
                <a:gd name="T4" fmla="*/ 26790 w 32"/>
                <a:gd name="T5" fmla="*/ 16073 h 16"/>
                <a:gd name="T6" fmla="*/ 21432 w 32"/>
                <a:gd name="T7" fmla="*/ 21431 h 16"/>
                <a:gd name="T8" fmla="*/ 10716 w 32"/>
                <a:gd name="T9" fmla="*/ 21431 h 16"/>
                <a:gd name="T10" fmla="*/ 5358 w 32"/>
                <a:gd name="T11" fmla="*/ 26789 h 16"/>
                <a:gd name="T12" fmla="*/ 0 w 32"/>
                <a:gd name="T13" fmla="*/ 37504 h 16"/>
                <a:gd name="T14" fmla="*/ 5358 w 32"/>
                <a:gd name="T15" fmla="*/ 42862 h 16"/>
                <a:gd name="T16" fmla="*/ 80371 w 32"/>
                <a:gd name="T17" fmla="*/ 42862 h 16"/>
                <a:gd name="T18" fmla="*/ 85729 w 32"/>
                <a:gd name="T19" fmla="*/ 37504 h 16"/>
                <a:gd name="T20" fmla="*/ 80371 w 32"/>
                <a:gd name="T21" fmla="*/ 26789 h 16"/>
                <a:gd name="T22" fmla="*/ 75013 w 32"/>
                <a:gd name="T23" fmla="*/ 21431 h 16"/>
                <a:gd name="T24" fmla="*/ 64297 w 32"/>
                <a:gd name="T25" fmla="*/ 21431 h 16"/>
                <a:gd name="T26" fmla="*/ 58939 w 32"/>
                <a:gd name="T27" fmla="*/ 16073 h 16"/>
                <a:gd name="T28" fmla="*/ 53581 w 32"/>
                <a:gd name="T29" fmla="*/ 5358 h 16"/>
                <a:gd name="T30" fmla="*/ 48223 w 32"/>
                <a:gd name="T31" fmla="*/ 0 h 16"/>
                <a:gd name="T32" fmla="*/ 37506 w 3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16">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w="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9230" name="TextBox 2"/>
          <p:cNvSpPr txBox="1">
            <a:spLocks noChangeArrowheads="1"/>
          </p:cNvSpPr>
          <p:nvPr/>
        </p:nvSpPr>
        <p:spPr bwMode="auto">
          <a:xfrm>
            <a:off x="1195484" y="1085295"/>
            <a:ext cx="1032868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    以欧洲难民潮为例，希腊成为中东难民登陆欧洲的通道后，以及德国、法国受到恐怖袭击后，人民上街游行，抗议政府。</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eaLnBrk="1" hangingPunct="1"/>
            <a:r>
              <a:rPr lang="en-US" altLang="zh-CN" sz="2400" b="1" dirty="0">
                <a:solidFill>
                  <a:schemeClr val="bg1"/>
                </a:solidFill>
                <a:latin typeface="微软雅黑" panose="020B0503020204020204" pitchFamily="34" charset="-122"/>
                <a:ea typeface="微软雅黑" panose="020B0503020204020204" pitchFamily="34" charset="-122"/>
              </a:rPr>
              <a:t>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zh-CN" sz="2400" b="1" dirty="0" smtClean="0">
                <a:solidFill>
                  <a:schemeClr val="bg1"/>
                </a:solidFill>
                <a:latin typeface="微软雅黑" panose="020B0503020204020204" pitchFamily="34" charset="-122"/>
                <a:ea typeface="微软雅黑" panose="020B0503020204020204" pitchFamily="34" charset="-122"/>
              </a:rPr>
              <a:t>一</a:t>
            </a:r>
            <a:r>
              <a:rPr lang="zh-CN" altLang="zh-CN" sz="2400" b="1" dirty="0">
                <a:solidFill>
                  <a:schemeClr val="bg1"/>
                </a:solidFill>
                <a:latin typeface="微软雅黑" panose="020B0503020204020204" pitchFamily="34" charset="-122"/>
                <a:ea typeface="微软雅黑" panose="020B0503020204020204" pitchFamily="34" charset="-122"/>
              </a:rPr>
              <a:t>个民主制度</a:t>
            </a:r>
            <a:r>
              <a:rPr lang="zh-CN" altLang="zh-CN" sz="2400" b="1" dirty="0" smtClean="0">
                <a:solidFill>
                  <a:schemeClr val="bg1"/>
                </a:solidFill>
                <a:latin typeface="微软雅黑" panose="020B0503020204020204" pitchFamily="34" charset="-122"/>
                <a:ea typeface="微软雅黑" panose="020B0503020204020204" pitchFamily="34" charset="-122"/>
              </a:rPr>
              <a:t>下</a:t>
            </a:r>
            <a:r>
              <a:rPr lang="zh-CN" altLang="en-US" sz="2400" b="1" dirty="0" smtClean="0">
                <a:solidFill>
                  <a:schemeClr val="bg1"/>
                </a:solidFill>
                <a:latin typeface="微软雅黑" panose="020B0503020204020204" pitchFamily="34" charset="-122"/>
                <a:ea typeface="微软雅黑" panose="020B0503020204020204" pitchFamily="34" charset="-122"/>
              </a:rPr>
              <a:t>的国家</a:t>
            </a:r>
            <a:r>
              <a:rPr lang="zh-CN" altLang="zh-CN" sz="2400" b="1" dirty="0" smtClean="0">
                <a:solidFill>
                  <a:schemeClr val="bg1"/>
                </a:solidFill>
                <a:latin typeface="微软雅黑" panose="020B0503020204020204" pitchFamily="34" charset="-122"/>
                <a:ea typeface="微软雅黑" panose="020B0503020204020204" pitchFamily="34" charset="-122"/>
              </a:rPr>
              <a:t>，</a:t>
            </a:r>
            <a:r>
              <a:rPr lang="zh-CN" altLang="zh-CN" sz="2400" b="1" dirty="0">
                <a:solidFill>
                  <a:schemeClr val="bg1"/>
                </a:solidFill>
                <a:latin typeface="微软雅黑" panose="020B0503020204020204" pitchFamily="34" charset="-122"/>
                <a:ea typeface="微软雅黑" panose="020B0503020204020204" pitchFamily="34" charset="-122"/>
              </a:rPr>
              <a:t>民众上街游行，甚至要砸政府的大门，这种场景却绝不是民主制度弊端的证明，更不是民主出了问题的证据，或者是社会出了问题，或者是经济出了毛病，民主机制只是把这些问题反映出来了而已。</a:t>
            </a:r>
          </a:p>
          <a:p>
            <a:pPr algn="ctr" eaLnBrk="1" hangingPunct="1"/>
            <a:r>
              <a:rPr lang="zh-CN" altLang="en-US" sz="2800" b="1" dirty="0" smtClean="0">
                <a:solidFill>
                  <a:srgbClr val="D9742C"/>
                </a:solidFill>
                <a:ea typeface="华文细黑" panose="02010600040101010101" pitchFamily="2" charset="-122"/>
                <a:sym typeface="Nixie One" charset="-122"/>
              </a:rPr>
              <a:t>民主制度出现了问题？亦或是宪法赋予人民的权力？</a:t>
            </a:r>
            <a:endParaRPr lang="en-US" altLang="zh-CN" sz="2800" b="1" dirty="0">
              <a:solidFill>
                <a:srgbClr val="D9742C"/>
              </a:solidFill>
              <a:ea typeface="华文细黑" panose="02010600040101010101" pitchFamily="2" charset="-122"/>
              <a:sym typeface="Nixie One" charset="-122"/>
            </a:endParaRPr>
          </a:p>
        </p:txBody>
      </p:sp>
      <p:sp>
        <p:nvSpPr>
          <p:cNvPr id="14" name="矩形 13"/>
          <p:cNvSpPr/>
          <p:nvPr/>
        </p:nvSpPr>
        <p:spPr>
          <a:xfrm>
            <a:off x="195870" y="1900986"/>
            <a:ext cx="381980" cy="4427628"/>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6" name="矩形 35"/>
          <p:cNvSpPr/>
          <p:nvPr/>
        </p:nvSpPr>
        <p:spPr>
          <a:xfrm>
            <a:off x="11548889" y="987123"/>
            <a:ext cx="334770" cy="4702757"/>
          </a:xfrm>
          <a:prstGeom prst="rect">
            <a:avLst/>
          </a:prstGeom>
          <a:solidFill>
            <a:srgbClr val="D97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矩形 1"/>
          <p:cNvSpPr/>
          <p:nvPr/>
        </p:nvSpPr>
        <p:spPr>
          <a:xfrm>
            <a:off x="1230589" y="3538190"/>
            <a:ext cx="9884376" cy="2308324"/>
          </a:xfrm>
          <a:prstGeom prst="rect">
            <a:avLst/>
          </a:prstGeom>
        </p:spPr>
        <p:txBody>
          <a:bodyPr wrap="square">
            <a:spAutoFit/>
          </a:bodyPr>
          <a:lstStyle/>
          <a:p>
            <a:pPr marL="0" marR="0" algn="just">
              <a:spcBef>
                <a:spcPts val="0"/>
              </a:spcBef>
              <a:spcAft>
                <a:spcPts val="0"/>
              </a:spcAft>
            </a:pP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zh-CN" sz="2400" b="1" dirty="0" smtClean="0">
                <a:solidFill>
                  <a:schemeClr val="bg1"/>
                </a:solidFill>
                <a:latin typeface="微软雅黑" panose="020B0503020204020204" pitchFamily="34" charset="-122"/>
                <a:ea typeface="微软雅黑" panose="020B0503020204020204" pitchFamily="34" charset="-122"/>
              </a:rPr>
              <a:t>对于</a:t>
            </a:r>
            <a:r>
              <a:rPr lang="zh-CN" altLang="zh-CN" sz="2400" b="1" dirty="0">
                <a:solidFill>
                  <a:schemeClr val="bg1"/>
                </a:solidFill>
                <a:latin typeface="微软雅黑" panose="020B0503020204020204" pitchFamily="34" charset="-122"/>
                <a:ea typeface="微软雅黑" panose="020B0503020204020204" pitchFamily="34" charset="-122"/>
              </a:rPr>
              <a:t>民主国家来说，“完美的民主”虽然是追求的最终目标，但“不完美的民主”却早已成为民众日常生活的一部分，成为追求社会公平与经济利益的手段</a:t>
            </a:r>
            <a:r>
              <a:rPr lang="zh-CN" altLang="zh-CN" sz="2400" b="1" dirty="0" smtClean="0">
                <a:solidFill>
                  <a:schemeClr val="bg1"/>
                </a:solidFill>
                <a:latin typeface="微软雅黑" panose="020B0503020204020204" pitchFamily="34" charset="-122"/>
                <a:ea typeface="微软雅黑" panose="020B0503020204020204" pitchFamily="34" charset="-122"/>
              </a:rPr>
              <a:t>。当</a:t>
            </a:r>
            <a:r>
              <a:rPr lang="zh-CN" altLang="en-US" sz="2400" b="1" dirty="0" smtClean="0">
                <a:solidFill>
                  <a:schemeClr val="bg1"/>
                </a:solidFill>
                <a:latin typeface="微软雅黑" panose="020B0503020204020204" pitchFamily="34" charset="-122"/>
                <a:ea typeface="微软雅黑" panose="020B0503020204020204" pitchFamily="34" charset="-122"/>
              </a:rPr>
              <a:t>人民</a:t>
            </a:r>
            <a:r>
              <a:rPr lang="zh-CN" altLang="zh-CN" sz="2400" b="1" dirty="0" smtClean="0">
                <a:solidFill>
                  <a:schemeClr val="bg1"/>
                </a:solidFill>
                <a:latin typeface="微软雅黑" panose="020B0503020204020204" pitchFamily="34" charset="-122"/>
                <a:ea typeface="微软雅黑" panose="020B0503020204020204" pitchFamily="34" charset="-122"/>
              </a:rPr>
              <a:t>发现</a:t>
            </a:r>
            <a:r>
              <a:rPr lang="zh-CN" altLang="zh-CN" sz="2400" b="1" dirty="0">
                <a:solidFill>
                  <a:schemeClr val="bg1"/>
                </a:solidFill>
                <a:latin typeface="微软雅黑" panose="020B0503020204020204" pitchFamily="34" charset="-122"/>
                <a:ea typeface="微软雅黑" panose="020B0503020204020204" pitchFamily="34" charset="-122"/>
              </a:rPr>
              <a:t>一帮利益集团统治着国家的</a:t>
            </a:r>
            <a:r>
              <a:rPr lang="zh-CN" altLang="zh-CN" sz="2400" b="1" dirty="0" smtClean="0">
                <a:solidFill>
                  <a:schemeClr val="bg1"/>
                </a:solidFill>
                <a:latin typeface="微软雅黑" panose="020B0503020204020204" pitchFamily="34" charset="-122"/>
                <a:ea typeface="微软雅黑" panose="020B0503020204020204" pitchFamily="34" charset="-122"/>
              </a:rPr>
              <a:t>时候</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zh-CN" sz="2400" b="1" dirty="0" smtClean="0">
                <a:solidFill>
                  <a:schemeClr val="bg1"/>
                </a:solidFill>
                <a:latin typeface="微软雅黑" panose="020B0503020204020204" pitchFamily="34" charset="-122"/>
                <a:ea typeface="微软雅黑" panose="020B0503020204020204" pitchFamily="34" charset="-122"/>
              </a:rPr>
              <a:t>他们</a:t>
            </a:r>
            <a:r>
              <a:rPr lang="zh-CN" altLang="zh-CN" sz="2400" b="1" dirty="0">
                <a:solidFill>
                  <a:schemeClr val="bg1"/>
                </a:solidFill>
                <a:latin typeface="微软雅黑" panose="020B0503020204020204" pitchFamily="34" charset="-122"/>
                <a:ea typeface="微软雅黑" panose="020B0503020204020204" pitchFamily="34" charset="-122"/>
              </a:rPr>
              <a:t>走上街头，向政府示威，实践宪法赋予他们的种种权力表达意见和愤怒。这就是民主，不管你把它当缺点也好，优点也罢，这本身就是民主的一部分。</a:t>
            </a:r>
          </a:p>
        </p:txBody>
      </p:sp>
    </p:spTree>
    <p:extLst>
      <p:ext uri="{BB962C8B-B14F-4D97-AF65-F5344CB8AC3E}">
        <p14:creationId xmlns:p14="http://schemas.microsoft.com/office/powerpoint/2010/main" val="277799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 calcmode="lin" valueType="num">
                                      <p:cBhvr additive="base">
                                        <p:cTn id="7" dur="500" fill="hold"/>
                                        <p:tgtEl>
                                          <p:spTgt spid="9230"/>
                                        </p:tgtEl>
                                        <p:attrNameLst>
                                          <p:attrName>ppt_x</p:attrName>
                                        </p:attrNameLst>
                                      </p:cBhvr>
                                      <p:tavLst>
                                        <p:tav tm="0">
                                          <p:val>
                                            <p:strVal val="#ppt_x"/>
                                          </p:val>
                                        </p:tav>
                                        <p:tav tm="100000">
                                          <p:val>
                                            <p:strVal val="#ppt_x"/>
                                          </p:val>
                                        </p:tav>
                                      </p:tavLst>
                                    </p:anim>
                                    <p:anim calcmode="lin" valueType="num">
                                      <p:cBhvr additive="base">
                                        <p:cTn id="8"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95000"/>
          </a:schemeClr>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gradFill>
            <a:gsLst>
              <a:gs pos="0">
                <a:srgbClr val="FFC000">
                  <a:alpha val="86000"/>
                </a:srgbClr>
              </a:gs>
              <a:gs pos="100000">
                <a:srgbClr val="FFFF00">
                  <a:alpha val="0"/>
                </a:srgbClr>
              </a:gs>
            </a:gsLst>
            <a:lin ang="5400000" scaled="1"/>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TotalTime>
  <Pages>0</Pages>
  <Words>1448</Words>
  <Characters>0</Characters>
  <Application>Microsoft Office PowerPoint</Application>
  <PresentationFormat>宽屏</PresentationFormat>
  <Lines>0</Lines>
  <Paragraphs>49</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Aharoni</vt:lpstr>
      <vt:lpstr>Nixie One</vt:lpstr>
      <vt:lpstr>方正兰亭细黑_GBK_M</vt:lpstr>
      <vt:lpstr>华文细黑</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
  <dc:description/>
  <cp:lastModifiedBy>吕奇泽</cp:lastModifiedBy>
  <cp:revision>33</cp:revision>
  <dcterms:created xsi:type="dcterms:W3CDTF">2016-03-14T08:14:00Z</dcterms:created>
  <dcterms:modified xsi:type="dcterms:W3CDTF">2017-06-22T03:38:01Z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