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tiff" ContentType="image/tiff"/>
  <Default Extension="jpeg" ContentType="image/jpe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5"/>
  </p:notesMasterIdLst>
  <p:sldIdLst>
    <p:sldId id="256" r:id="rId4"/>
    <p:sldId id="369" r:id="rId5"/>
    <p:sldId id="258" r:id="rId6"/>
    <p:sldId id="468" r:id="rId7"/>
    <p:sldId id="407" r:id="rId8"/>
    <p:sldId id="408" r:id="rId9"/>
    <p:sldId id="409" r:id="rId10"/>
    <p:sldId id="331" r:id="rId11"/>
    <p:sldId id="332" r:id="rId12"/>
    <p:sldId id="333" r:id="rId13"/>
    <p:sldId id="334" r:id="rId14"/>
    <p:sldId id="456" r:id="rId15"/>
    <p:sldId id="455" r:id="rId16"/>
    <p:sldId id="457" r:id="rId17"/>
    <p:sldId id="458" r:id="rId18"/>
    <p:sldId id="459" r:id="rId19"/>
    <p:sldId id="460" r:id="rId20"/>
    <p:sldId id="461" r:id="rId21"/>
    <p:sldId id="462" r:id="rId22"/>
    <p:sldId id="463" r:id="rId23"/>
    <p:sldId id="464" r:id="rId24"/>
    <p:sldId id="465" r:id="rId25"/>
    <p:sldId id="466" r:id="rId26"/>
    <p:sldId id="299" r:id="rId27"/>
    <p:sldId id="472" r:id="rId28"/>
    <p:sldId id="304" r:id="rId29"/>
    <p:sldId id="306" r:id="rId30"/>
    <p:sldId id="307" r:id="rId31"/>
    <p:sldId id="308" r:id="rId32"/>
    <p:sldId id="309" r:id="rId33"/>
    <p:sldId id="310" r:id="rId34"/>
    <p:sldId id="311" r:id="rId35"/>
    <p:sldId id="313" r:id="rId36"/>
    <p:sldId id="475" r:id="rId37"/>
    <p:sldId id="476" r:id="rId38"/>
    <p:sldId id="477" r:id="rId39"/>
    <p:sldId id="478" r:id="rId40"/>
    <p:sldId id="479" r:id="rId41"/>
    <p:sldId id="480" r:id="rId42"/>
    <p:sldId id="320" r:id="rId43"/>
    <p:sldId id="321" r:id="rId44"/>
    <p:sldId id="322" r:id="rId45"/>
    <p:sldId id="323" r:id="rId46"/>
    <p:sldId id="324" r:id="rId47"/>
    <p:sldId id="325" r:id="rId48"/>
    <p:sldId id="326" r:id="rId49"/>
    <p:sldId id="327" r:id="rId50"/>
    <p:sldId id="328" r:id="rId51"/>
    <p:sldId id="329" r:id="rId52"/>
    <p:sldId id="330" r:id="rId53"/>
    <p:sldId id="481" r:id="rId54"/>
    <p:sldId id="482" r:id="rId56"/>
    <p:sldId id="485" r:id="rId57"/>
    <p:sldId id="483" r:id="rId58"/>
    <p:sldId id="484" r:id="rId59"/>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nkplus"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a:srgbClr val="3592AB"/>
    <a:srgbClr val="0000FF"/>
    <a:srgbClr val="CC3300"/>
    <a:srgbClr val="F3F3F3"/>
    <a:srgbClr val="EAEAEA"/>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showGuides="1">
      <p:cViewPr>
        <p:scale>
          <a:sx n="39" d="100"/>
          <a:sy n="39" d="100"/>
        </p:scale>
        <p:origin x="-2286" y="-678"/>
      </p:cViewPr>
      <p:guideLst>
        <p:guide orient="horz" pos="2272"/>
        <p:guide pos="2870"/>
      </p:guideLst>
    </p:cSldViewPr>
  </p:slideViewPr>
  <p:notesTextViewPr>
    <p:cViewPr>
      <p:scale>
        <a:sx n="1" d="1"/>
        <a:sy n="1" d="1"/>
      </p:scale>
      <p:origin x="0" y="0"/>
    </p:cViewPr>
  </p:notesTextViewPr>
  <p:sorterViewPr showFormatting="0">
    <p:cViewPr>
      <p:scale>
        <a:sx n="100" d="100"/>
        <a:sy n="100" d="100"/>
      </p:scale>
      <p:origin x="0" y="717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3" Type="http://schemas.openxmlformats.org/officeDocument/2006/relationships/commentAuthors" Target="commentAuthors.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3.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notesMaster" Target="notesMasters/notesMaster1.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矩形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5" name="矩形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3012" name="矩形 4"/>
          <p:cNvSpPr>
            <a:spLocks noGrp="1"/>
          </p:cNvSpPr>
          <p:nvPr>
            <p:ph type="sldImg" idx="2"/>
          </p:nvPr>
        </p:nvSpPr>
        <p:spPr>
          <a:xfrm>
            <a:off x="1143000" y="685800"/>
            <a:ext cx="4572000" cy="3429000"/>
          </a:xfrm>
          <a:prstGeom prst="rect">
            <a:avLst/>
          </a:prstGeom>
          <a:noFill/>
          <a:ln w="9525">
            <a:noFill/>
          </a:ln>
        </p:spPr>
      </p:sp>
      <p:sp>
        <p:nvSpPr>
          <p:cNvPr id="3077" name="矩形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endParaRPr kumimoji="0" lang="en-US" alt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3078" name="矩形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9" name="矩形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
            <a:pPr lvl="0" algn="r" eaLnBrk="1" hangingPunct="1">
              <a:buNone/>
            </a:pPr>
            <a:fld id="{9A0DB2DC-4C9A-4742-B13C-FB6460FD3503}" type="slidenum">
              <a:rPr lang="en-US" altLang="en-US" sz="1200" dirty="0"/>
            </a:fld>
            <a:endParaRPr lang="en-US" altLang="en-US" sz="1200"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3050" y="284163"/>
            <a:ext cx="2063750" cy="5842000"/>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28625" y="284163"/>
            <a:ext cx="6042025" cy="5842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3050" y="284163"/>
            <a:ext cx="2063750" cy="5842000"/>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28625" y="284163"/>
            <a:ext cx="6042025" cy="58420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灯片编号占位符 5"/>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9" name="灯片编号占位符 8"/>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灯片编号占位符 3"/>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任意多边形 7"/>
          <p:cNvSpPr/>
          <p:nvPr/>
        </p:nvSpPr>
        <p:spPr>
          <a:xfrm>
            <a:off x="295275" y="342900"/>
            <a:ext cx="8848725" cy="6515100"/>
          </a:xfrm>
          <a:custGeom>
            <a:avLst/>
            <a:gdLst/>
            <a:ahLst/>
            <a:cxnLst>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Lst>
            <a:pathLst>
              <a:path w="5574" h="4104">
                <a:moveTo>
                  <a:pt x="5574" y="4104"/>
                </a:moveTo>
                <a:lnTo>
                  <a:pt x="5574" y="24"/>
                </a:lnTo>
                <a:cubicBezTo>
                  <a:pt x="4920" y="0"/>
                  <a:pt x="4738" y="24"/>
                  <a:pt x="4194" y="24"/>
                </a:cubicBezTo>
                <a:cubicBezTo>
                  <a:pt x="3650" y="24"/>
                  <a:pt x="2983" y="29"/>
                  <a:pt x="2310" y="24"/>
                </a:cubicBezTo>
                <a:cubicBezTo>
                  <a:pt x="1637" y="19"/>
                  <a:pt x="520" y="18"/>
                  <a:pt x="144" y="42"/>
                </a:cubicBezTo>
                <a:cubicBezTo>
                  <a:pt x="24" y="60"/>
                  <a:pt x="20" y="67"/>
                  <a:pt x="16" y="202"/>
                </a:cubicBezTo>
                <a:cubicBezTo>
                  <a:pt x="12" y="337"/>
                  <a:pt x="15" y="418"/>
                  <a:pt x="16" y="835"/>
                </a:cubicBezTo>
                <a:cubicBezTo>
                  <a:pt x="13" y="1258"/>
                  <a:pt x="12" y="2156"/>
                  <a:pt x="12" y="2700"/>
                </a:cubicBezTo>
                <a:cubicBezTo>
                  <a:pt x="12" y="3244"/>
                  <a:pt x="0" y="3600"/>
                  <a:pt x="6" y="4104"/>
                </a:cubicBezTo>
                <a:cubicBezTo>
                  <a:pt x="2790" y="4104"/>
                  <a:pt x="5574" y="4104"/>
                  <a:pt x="5574" y="4104"/>
                </a:cubicBezTo>
                <a:close/>
              </a:path>
            </a:pathLst>
          </a:custGeom>
          <a:gradFill rotWithShape="1">
            <a:gsLst>
              <a:gs pos="0">
                <a:srgbClr val="E6E6E6">
                  <a:alpha val="70000"/>
                </a:srgbClr>
              </a:gs>
              <a:gs pos="100000">
                <a:srgbClr val="FFFFFF">
                  <a:alpha val="100000"/>
                </a:srgbClr>
              </a:gs>
            </a:gsLst>
            <a:lin ang="2700000" scaled="1"/>
            <a:tileRect/>
          </a:gradFill>
          <a:ln w="9525">
            <a:noFill/>
          </a:ln>
        </p:spPr>
        <p:txBody>
          <a:bodyPr/>
          <a:p>
            <a:endParaRPr lang="zh-CN" altLang="en-US"/>
          </a:p>
        </p:txBody>
      </p:sp>
      <p:sp>
        <p:nvSpPr>
          <p:cNvPr id="1027" name="任意多边形 8"/>
          <p:cNvSpPr/>
          <p:nvPr/>
        </p:nvSpPr>
        <p:spPr>
          <a:xfrm>
            <a:off x="328613" y="0"/>
            <a:ext cx="8821737" cy="314325"/>
          </a:xfrm>
          <a:custGeom>
            <a:avLst/>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0"/>
              </a:cxn>
            </a:cxnLst>
            <a:pathLst>
              <a:path w="5557" h="198">
                <a:moveTo>
                  <a:pt x="5553" y="0"/>
                </a:moveTo>
                <a:lnTo>
                  <a:pt x="5553" y="150"/>
                </a:lnTo>
                <a:cubicBezTo>
                  <a:pt x="5557" y="144"/>
                  <a:pt x="5136" y="181"/>
                  <a:pt x="4585" y="186"/>
                </a:cubicBezTo>
                <a:cubicBezTo>
                  <a:pt x="4034" y="191"/>
                  <a:pt x="2849" y="170"/>
                  <a:pt x="2246" y="180"/>
                </a:cubicBezTo>
                <a:cubicBezTo>
                  <a:pt x="1643" y="190"/>
                  <a:pt x="1319" y="178"/>
                  <a:pt x="960" y="180"/>
                </a:cubicBezTo>
                <a:cubicBezTo>
                  <a:pt x="601" y="182"/>
                  <a:pt x="238" y="198"/>
                  <a:pt x="76" y="198"/>
                </a:cubicBezTo>
                <a:cubicBezTo>
                  <a:pt x="28" y="198"/>
                  <a:pt x="1" y="153"/>
                  <a:pt x="1" y="153"/>
                </a:cubicBezTo>
                <a:cubicBezTo>
                  <a:pt x="1" y="153"/>
                  <a:pt x="0" y="83"/>
                  <a:pt x="1" y="0"/>
                </a:cubicBezTo>
                <a:lnTo>
                  <a:pt x="5553" y="0"/>
                </a:lnTo>
                <a:close/>
              </a:path>
            </a:pathLst>
          </a:custGeom>
          <a:solidFill>
            <a:schemeClr val="hlink">
              <a:alpha val="70195"/>
            </a:schemeClr>
          </a:solidFill>
          <a:ln w="9525">
            <a:noFill/>
          </a:ln>
        </p:spPr>
        <p:txBody>
          <a:bodyPr/>
          <a:p>
            <a:endParaRPr lang="zh-CN" altLang="en-US"/>
          </a:p>
        </p:txBody>
      </p:sp>
      <p:sp>
        <p:nvSpPr>
          <p:cNvPr id="1028" name="任意多边形 9"/>
          <p:cNvSpPr/>
          <p:nvPr/>
        </p:nvSpPr>
        <p:spPr>
          <a:xfrm>
            <a:off x="0" y="393700"/>
            <a:ext cx="241300" cy="6469063"/>
          </a:xfrm>
          <a:custGeom>
            <a:avLst/>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pathLst>
              <a:path w="153" h="4067">
                <a:moveTo>
                  <a:pt x="0" y="4061"/>
                </a:moveTo>
                <a:lnTo>
                  <a:pt x="145" y="4064"/>
                </a:lnTo>
                <a:cubicBezTo>
                  <a:pt x="141" y="4067"/>
                  <a:pt x="145" y="3766"/>
                  <a:pt x="149" y="3364"/>
                </a:cubicBezTo>
                <a:cubicBezTo>
                  <a:pt x="153" y="2962"/>
                  <a:pt x="143" y="2090"/>
                  <a:pt x="137" y="1651"/>
                </a:cubicBezTo>
                <a:cubicBezTo>
                  <a:pt x="131" y="1212"/>
                  <a:pt x="138" y="971"/>
                  <a:pt x="139" y="710"/>
                </a:cubicBezTo>
                <a:cubicBezTo>
                  <a:pt x="141" y="448"/>
                  <a:pt x="136" y="184"/>
                  <a:pt x="136" y="65"/>
                </a:cubicBezTo>
                <a:cubicBezTo>
                  <a:pt x="136" y="30"/>
                  <a:pt x="102" y="18"/>
                  <a:pt x="102" y="18"/>
                </a:cubicBezTo>
                <a:cubicBezTo>
                  <a:pt x="41" y="0"/>
                  <a:pt x="1" y="7"/>
                  <a:pt x="1" y="7"/>
                </a:cubicBezTo>
                <a:lnTo>
                  <a:pt x="0" y="4061"/>
                </a:lnTo>
                <a:close/>
              </a:path>
            </a:pathLst>
          </a:custGeom>
          <a:solidFill>
            <a:schemeClr val="folHlink">
              <a:alpha val="70195"/>
            </a:schemeClr>
          </a:solidFill>
          <a:ln w="9525">
            <a:noFill/>
          </a:ln>
        </p:spPr>
        <p:txBody>
          <a:bodyPr/>
          <a:p>
            <a:endParaRPr lang="zh-CN" altLang="en-US"/>
          </a:p>
        </p:txBody>
      </p:sp>
      <p:sp>
        <p:nvSpPr>
          <p:cNvPr id="1029" name="任意多边形 10"/>
          <p:cNvSpPr/>
          <p:nvPr/>
        </p:nvSpPr>
        <p:spPr>
          <a:xfrm>
            <a:off x="-1587" y="0"/>
            <a:ext cx="246062" cy="327025"/>
          </a:xfrm>
          <a:custGeom>
            <a:avLst/>
            <a:gdLst/>
            <a:ahLst/>
            <a:cxnLst>
              <a:cxn ang="0">
                <a:pos x="2147483647" y="0"/>
              </a:cxn>
              <a:cxn ang="0">
                <a:pos x="2147483647" y="0"/>
              </a:cxn>
              <a:cxn ang="0">
                <a:pos x="2147483647" y="2147483647"/>
              </a:cxn>
              <a:cxn ang="0">
                <a:pos x="2147483647" y="2147483647"/>
              </a:cxn>
              <a:cxn ang="0">
                <a:pos x="0" y="2147483647"/>
              </a:cxn>
              <a:cxn ang="0">
                <a:pos x="2147483647" y="0"/>
              </a:cxn>
            </a:cxnLst>
            <a:pathLst>
              <a:path w="156" h="206">
                <a:moveTo>
                  <a:pt x="2" y="0"/>
                </a:moveTo>
                <a:lnTo>
                  <a:pt x="150" y="0"/>
                </a:lnTo>
                <a:cubicBezTo>
                  <a:pt x="156" y="71"/>
                  <a:pt x="144" y="149"/>
                  <a:pt x="144" y="149"/>
                </a:cubicBezTo>
                <a:cubicBezTo>
                  <a:pt x="133" y="181"/>
                  <a:pt x="111" y="189"/>
                  <a:pt x="87" y="197"/>
                </a:cubicBezTo>
                <a:cubicBezTo>
                  <a:pt x="44" y="206"/>
                  <a:pt x="0" y="197"/>
                  <a:pt x="0" y="197"/>
                </a:cubicBezTo>
                <a:lnTo>
                  <a:pt x="2" y="0"/>
                </a:lnTo>
                <a:close/>
              </a:path>
            </a:pathLst>
          </a:custGeom>
          <a:solidFill>
            <a:schemeClr val="accent2">
              <a:alpha val="70195"/>
            </a:schemeClr>
          </a:solidFill>
          <a:ln w="9525">
            <a:noFill/>
          </a:ln>
        </p:spPr>
        <p:txBody>
          <a:bodyPr/>
          <a:p>
            <a:endParaRPr lang="zh-CN" altLang="en-US"/>
          </a:p>
        </p:txBody>
      </p:sp>
      <p:sp>
        <p:nvSpPr>
          <p:cNvPr id="1030" name="矩形 2"/>
          <p:cNvSpPr>
            <a:spLocks noGrp="1"/>
          </p:cNvSpPr>
          <p:nvPr>
            <p:ph type="title"/>
          </p:nvPr>
        </p:nvSpPr>
        <p:spPr>
          <a:xfrm>
            <a:off x="428625" y="284163"/>
            <a:ext cx="6734175" cy="944562"/>
          </a:xfrm>
          <a:prstGeom prst="rect">
            <a:avLst/>
          </a:prstGeom>
          <a:noFill/>
          <a:ln w="9525">
            <a:noFill/>
          </a:ln>
        </p:spPr>
        <p:txBody>
          <a:bodyPr anchor="ctr" anchorCtr="0"/>
          <a:p>
            <a:pPr lvl="0"/>
            <a:r>
              <a:rPr lang="en-US" altLang="en-US" dirty="0"/>
              <a:t>单击此处编辑母版标题样式</a:t>
            </a:r>
            <a:endParaRPr lang="en-US" altLang="en-US" dirty="0"/>
          </a:p>
        </p:txBody>
      </p:sp>
      <p:sp>
        <p:nvSpPr>
          <p:cNvPr id="1031" name="矩形 3"/>
          <p:cNvSpPr>
            <a:spLocks noGrp="1"/>
          </p:cNvSpPr>
          <p:nvPr>
            <p:ph type="body" idx="1"/>
          </p:nvPr>
        </p:nvSpPr>
        <p:spPr>
          <a:xfrm>
            <a:off x="457200" y="1600200"/>
            <a:ext cx="8229600" cy="4525963"/>
          </a:xfrm>
          <a:prstGeom prst="rect">
            <a:avLst/>
          </a:prstGeom>
          <a:noFill/>
          <a:ln w="9525">
            <a:noFill/>
          </a:ln>
        </p:spPr>
        <p:txBody>
          <a:bodyPr/>
          <a:p>
            <a:pPr lvl="0"/>
            <a:r>
              <a:rPr lang="en-US" altLang="en-US" dirty="0"/>
              <a:t>单击此处编辑母版文本样式</a:t>
            </a:r>
            <a:endParaRPr lang="en-US" altLang="en-US" dirty="0"/>
          </a:p>
          <a:p>
            <a:pPr lvl="1"/>
            <a:r>
              <a:rPr lang="en-US" altLang="en-US" dirty="0"/>
              <a:t>第二级</a:t>
            </a:r>
            <a:endParaRPr lang="en-US" altLang="en-US" dirty="0"/>
          </a:p>
          <a:p>
            <a:pPr lvl="2"/>
            <a:r>
              <a:rPr lang="en-US" altLang="en-US" dirty="0"/>
              <a:t>第三级</a:t>
            </a:r>
            <a:endParaRPr lang="en-US" altLang="en-US" dirty="0"/>
          </a:p>
          <a:p>
            <a:pPr lvl="3"/>
            <a:r>
              <a:rPr lang="en-US" altLang="en-US" dirty="0"/>
              <a:t>第四级</a:t>
            </a:r>
            <a:endParaRPr lang="en-US" altLang="en-US" dirty="0"/>
          </a:p>
          <a:p>
            <a:pPr lvl="4"/>
            <a:r>
              <a:rPr lang="en-US" altLang="en-US" dirty="0"/>
              <a:t>第五级</a:t>
            </a:r>
            <a:endParaRPr lang="en-US" altLang="en-US" dirty="0"/>
          </a:p>
        </p:txBody>
      </p:sp>
      <p:sp>
        <p:nvSpPr>
          <p:cNvPr id="1032" name="矩形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3" name="矩形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034" name="矩形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spcBef>
          <a:spcPct val="0"/>
        </a:spcBef>
        <a:spcAft>
          <a:spcPct val="0"/>
        </a:spcAft>
        <a:defRPr sz="4200" b="1">
          <a:solidFill>
            <a:schemeClr val="tx2"/>
          </a:solidFill>
          <a:latin typeface="+mj-lt"/>
          <a:ea typeface="+mj-ea"/>
          <a:cs typeface="+mj-cs"/>
        </a:defRPr>
      </a:lvl1pPr>
      <a:lvl2pPr algn="l" rtl="0" eaLnBrk="0" fontAlgn="base" hangingPunct="0">
        <a:spcBef>
          <a:spcPct val="0"/>
        </a:spcBef>
        <a:spcAft>
          <a:spcPct val="0"/>
        </a:spcAft>
        <a:defRPr sz="4200" b="1">
          <a:solidFill>
            <a:schemeClr val="tx2"/>
          </a:solidFill>
          <a:latin typeface="Arial" panose="020B0604020202020204" pitchFamily="34" charset="0"/>
        </a:defRPr>
      </a:lvl2pPr>
      <a:lvl3pPr algn="l" rtl="0" eaLnBrk="0" fontAlgn="base" hangingPunct="0">
        <a:spcBef>
          <a:spcPct val="0"/>
        </a:spcBef>
        <a:spcAft>
          <a:spcPct val="0"/>
        </a:spcAft>
        <a:defRPr sz="4200" b="1">
          <a:solidFill>
            <a:schemeClr val="tx2"/>
          </a:solidFill>
          <a:latin typeface="Arial" panose="020B0604020202020204" pitchFamily="34" charset="0"/>
        </a:defRPr>
      </a:lvl3pPr>
      <a:lvl4pPr algn="l" rtl="0" eaLnBrk="0" fontAlgn="base" hangingPunct="0">
        <a:spcBef>
          <a:spcPct val="0"/>
        </a:spcBef>
        <a:spcAft>
          <a:spcPct val="0"/>
        </a:spcAft>
        <a:defRPr sz="4200" b="1">
          <a:solidFill>
            <a:schemeClr val="tx2"/>
          </a:solidFill>
          <a:latin typeface="Arial" panose="020B0604020202020204" pitchFamily="34" charset="0"/>
        </a:defRPr>
      </a:lvl4pPr>
      <a:lvl5pPr algn="l" rtl="0" eaLnBrk="0" fontAlgn="base" hangingPunct="0">
        <a:spcBef>
          <a:spcPct val="0"/>
        </a:spcBef>
        <a:spcAft>
          <a:spcPct val="0"/>
        </a:spcAft>
        <a:defRPr sz="4200" b="1">
          <a:solidFill>
            <a:schemeClr val="tx2"/>
          </a:solidFill>
          <a:latin typeface="Arial" panose="020B0604020202020204" pitchFamily="34" charset="0"/>
        </a:defRPr>
      </a:lvl5pPr>
      <a:lvl6pPr marL="457200" algn="l" rtl="0" eaLnBrk="0" fontAlgn="base" hangingPunct="0">
        <a:spcBef>
          <a:spcPct val="0"/>
        </a:spcBef>
        <a:spcAft>
          <a:spcPct val="0"/>
        </a:spcAft>
        <a:defRPr sz="4200" b="1">
          <a:solidFill>
            <a:schemeClr val="tx2"/>
          </a:solidFill>
          <a:latin typeface="Arial" panose="020B0604020202020204" pitchFamily="34" charset="0"/>
        </a:defRPr>
      </a:lvl6pPr>
      <a:lvl7pPr marL="914400" algn="l" rtl="0" eaLnBrk="0" fontAlgn="base" hangingPunct="0">
        <a:spcBef>
          <a:spcPct val="0"/>
        </a:spcBef>
        <a:spcAft>
          <a:spcPct val="0"/>
        </a:spcAft>
        <a:defRPr sz="4200" b="1">
          <a:solidFill>
            <a:schemeClr val="tx2"/>
          </a:solidFill>
          <a:latin typeface="Arial" panose="020B0604020202020204" pitchFamily="34" charset="0"/>
        </a:defRPr>
      </a:lvl7pPr>
      <a:lvl8pPr marL="1371600" algn="l" rtl="0" eaLnBrk="0" fontAlgn="base" hangingPunct="0">
        <a:spcBef>
          <a:spcPct val="0"/>
        </a:spcBef>
        <a:spcAft>
          <a:spcPct val="0"/>
        </a:spcAft>
        <a:defRPr sz="4200" b="1">
          <a:solidFill>
            <a:schemeClr val="tx2"/>
          </a:solidFill>
          <a:latin typeface="Arial" panose="020B0604020202020204" pitchFamily="34" charset="0"/>
        </a:defRPr>
      </a:lvl8pPr>
      <a:lvl9pPr marL="1828800" algn="l" rtl="0" eaLnBrk="0" fontAlgn="base" hangingPunct="0">
        <a:spcBef>
          <a:spcPct val="0"/>
        </a:spcBef>
        <a:spcAft>
          <a:spcPct val="0"/>
        </a:spcAft>
        <a:defRPr sz="42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050" name="矩形 32"/>
          <p:cNvSpPr>
            <a:spLocks noChangeArrowheads="1"/>
          </p:cNvSpPr>
          <p:nvPr/>
        </p:nvSpPr>
        <p:spPr bwMode="auto">
          <a:xfrm>
            <a:off x="0" y="6629400"/>
            <a:ext cx="9144000" cy="228600"/>
          </a:xfrm>
          <a:prstGeom prst="rect">
            <a:avLst/>
          </a:prstGeom>
          <a:solidFill>
            <a:srgbClr val="E4E4E4"/>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文本框 33"/>
          <p:cNvSpPr txBox="1">
            <a:spLocks noChangeArrowheads="1"/>
          </p:cNvSpPr>
          <p:nvPr/>
        </p:nvSpPr>
        <p:spPr bwMode="auto">
          <a:xfrm>
            <a:off x="7461250" y="1695450"/>
            <a:ext cx="130175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en-US" altLang="en-US" sz="2200" b="0" i="0" u="none" strike="noStrike" kern="1200" cap="none" spc="0" normalizeH="0" baseline="0" noProof="0" smtClean="0">
                <a:ln>
                  <a:noFill/>
                </a:ln>
                <a:solidFill>
                  <a:srgbClr val="FFFFFF"/>
                </a:solidFill>
                <a:effectLst/>
                <a:uLnTx/>
                <a:uFillTx/>
                <a:latin typeface="Arial Black" panose="020B0A04020102020204" pitchFamily="34" charset="0"/>
                <a:ea typeface="宋体" panose="02010600030101010101" pitchFamily="2" charset="-122"/>
                <a:cs typeface="+mn-cs"/>
              </a:rPr>
              <a:t>L/O/G/O</a:t>
            </a:r>
            <a:endParaRPr kumimoji="0" lang="en-US" altLang="en-US" sz="2200" b="0" i="0" u="none" strike="noStrike" kern="1200" cap="none" spc="0" normalizeH="0" baseline="0" noProof="0" smtClean="0">
              <a:ln>
                <a:noFill/>
              </a:ln>
              <a:solidFill>
                <a:srgbClr val="FFFFFF"/>
              </a:solidFill>
              <a:effectLst/>
              <a:uLnTx/>
              <a:uFillTx/>
              <a:latin typeface="Arial Black" panose="020B0A04020102020204" pitchFamily="34" charset="0"/>
              <a:ea typeface="宋体" panose="02010600030101010101" pitchFamily="2" charset="-122"/>
              <a:cs typeface="+mn-cs"/>
            </a:endParaRPr>
          </a:p>
        </p:txBody>
      </p:sp>
      <p:sp>
        <p:nvSpPr>
          <p:cNvPr id="2052" name="矩形 2"/>
          <p:cNvSpPr>
            <a:spLocks noGrp="1"/>
          </p:cNvSpPr>
          <p:nvPr>
            <p:ph type="title"/>
          </p:nvPr>
        </p:nvSpPr>
        <p:spPr>
          <a:xfrm>
            <a:off x="428625" y="284163"/>
            <a:ext cx="6734175" cy="944562"/>
          </a:xfrm>
          <a:prstGeom prst="rect">
            <a:avLst/>
          </a:prstGeom>
          <a:noFill/>
          <a:ln w="9525">
            <a:noFill/>
          </a:ln>
        </p:spPr>
        <p:txBody>
          <a:bodyPr anchor="ctr" anchorCtr="0"/>
          <a:p>
            <a:pPr lvl="0"/>
            <a:r>
              <a:rPr lang="en-US" altLang="en-US" dirty="0"/>
              <a:t>单击此处编辑母版标题样式</a:t>
            </a:r>
            <a:endParaRPr lang="en-US" altLang="en-US" dirty="0"/>
          </a:p>
        </p:txBody>
      </p:sp>
      <p:sp>
        <p:nvSpPr>
          <p:cNvPr id="2053" name="矩形 3"/>
          <p:cNvSpPr>
            <a:spLocks noGrp="1"/>
          </p:cNvSpPr>
          <p:nvPr>
            <p:ph type="body" idx="1"/>
          </p:nvPr>
        </p:nvSpPr>
        <p:spPr>
          <a:xfrm>
            <a:off x="457200" y="1600200"/>
            <a:ext cx="8229600" cy="4525963"/>
          </a:xfrm>
          <a:prstGeom prst="rect">
            <a:avLst/>
          </a:prstGeom>
          <a:noFill/>
          <a:ln w="9525">
            <a:noFill/>
          </a:ln>
        </p:spPr>
        <p:txBody>
          <a:bodyPr/>
          <a:p>
            <a:pPr lvl="0"/>
            <a:r>
              <a:rPr lang="en-US" altLang="en-US" dirty="0"/>
              <a:t>单击此处编辑母版文本样式</a:t>
            </a:r>
            <a:endParaRPr lang="en-US" altLang="en-US" dirty="0"/>
          </a:p>
          <a:p>
            <a:pPr lvl="1"/>
            <a:r>
              <a:rPr lang="en-US" altLang="en-US" dirty="0"/>
              <a:t>第二级</a:t>
            </a:r>
            <a:endParaRPr lang="en-US" altLang="en-US" dirty="0"/>
          </a:p>
          <a:p>
            <a:pPr lvl="2"/>
            <a:r>
              <a:rPr lang="en-US" altLang="en-US" dirty="0"/>
              <a:t>第三级</a:t>
            </a:r>
            <a:endParaRPr lang="en-US" altLang="en-US" dirty="0"/>
          </a:p>
          <a:p>
            <a:pPr lvl="3"/>
            <a:r>
              <a:rPr lang="en-US" altLang="en-US" dirty="0"/>
              <a:t>第四级</a:t>
            </a:r>
            <a:endParaRPr lang="en-US" altLang="en-US" dirty="0"/>
          </a:p>
          <a:p>
            <a:pPr lvl="4"/>
            <a:r>
              <a:rPr lang="en-US" altLang="en-US" dirty="0"/>
              <a:t>第五级</a:t>
            </a:r>
            <a:endParaRPr lang="en-US" altLang="en-US" dirty="0"/>
          </a:p>
        </p:txBody>
      </p:sp>
      <p:sp>
        <p:nvSpPr>
          <p:cNvPr id="2054" name="矩形 4"/>
          <p:cNvSpPr>
            <a:spLocks noGrp="1" noChangeArrowheads="1"/>
          </p:cNvSpPr>
          <p:nvPr>
            <p:ph type="dt" sz="half" idx="2"/>
          </p:nvPr>
        </p:nvSpPr>
        <p:spPr bwMode="auto">
          <a:xfrm>
            <a:off x="457200" y="6308725"/>
            <a:ext cx="2133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矩形 5"/>
          <p:cNvSpPr>
            <a:spLocks noGrp="1" noChangeArrowheads="1"/>
          </p:cNvSpPr>
          <p:nvPr>
            <p:ph type="ftr" sz="quarter" idx="3"/>
          </p:nvPr>
        </p:nvSpPr>
        <p:spPr bwMode="auto">
          <a:xfrm>
            <a:off x="3124200" y="6308725"/>
            <a:ext cx="2895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6" name="矩形 6"/>
          <p:cNvSpPr>
            <a:spLocks noGrp="1" noChangeArrowheads="1"/>
          </p:cNvSpPr>
          <p:nvPr>
            <p:ph type="sldNum" sz="quarter" idx="4"/>
          </p:nvPr>
        </p:nvSpPr>
        <p:spPr bwMode="auto">
          <a:xfrm>
            <a:off x="6553200" y="6308725"/>
            <a:ext cx="2133600"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lvl="0" eaLnBrk="1" hangingPunct="1">
              <a:buNone/>
            </a:pPr>
            <a:fld id="{9A0DB2DC-4C9A-4742-B13C-FB6460FD3503}" type="slidenum">
              <a:rPr lang="en-US" altLang="en-US" dirty="0">
                <a:latin typeface="Arial" panose="020B0604020202020204" pitchFamily="34" charset="0"/>
              </a:rPr>
            </a:fld>
            <a:endParaRPr lang="en-US" altLang="en-US"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200" b="1">
          <a:solidFill>
            <a:schemeClr val="tx2"/>
          </a:solidFill>
          <a:latin typeface="+mj-lt"/>
          <a:ea typeface="+mj-ea"/>
          <a:cs typeface="+mj-cs"/>
        </a:defRPr>
      </a:lvl1pPr>
      <a:lvl2pPr algn="l" rtl="0" eaLnBrk="0" fontAlgn="base" hangingPunct="0">
        <a:spcBef>
          <a:spcPct val="0"/>
        </a:spcBef>
        <a:spcAft>
          <a:spcPct val="0"/>
        </a:spcAft>
        <a:defRPr sz="4200" b="1">
          <a:solidFill>
            <a:schemeClr val="tx2"/>
          </a:solidFill>
          <a:latin typeface="Arial" panose="020B0604020202020204" pitchFamily="34" charset="0"/>
        </a:defRPr>
      </a:lvl2pPr>
      <a:lvl3pPr algn="l" rtl="0" eaLnBrk="0" fontAlgn="base" hangingPunct="0">
        <a:spcBef>
          <a:spcPct val="0"/>
        </a:spcBef>
        <a:spcAft>
          <a:spcPct val="0"/>
        </a:spcAft>
        <a:defRPr sz="4200" b="1">
          <a:solidFill>
            <a:schemeClr val="tx2"/>
          </a:solidFill>
          <a:latin typeface="Arial" panose="020B0604020202020204" pitchFamily="34" charset="0"/>
        </a:defRPr>
      </a:lvl3pPr>
      <a:lvl4pPr algn="l" rtl="0" eaLnBrk="0" fontAlgn="base" hangingPunct="0">
        <a:spcBef>
          <a:spcPct val="0"/>
        </a:spcBef>
        <a:spcAft>
          <a:spcPct val="0"/>
        </a:spcAft>
        <a:defRPr sz="4200" b="1">
          <a:solidFill>
            <a:schemeClr val="tx2"/>
          </a:solidFill>
          <a:latin typeface="Arial" panose="020B0604020202020204" pitchFamily="34" charset="0"/>
        </a:defRPr>
      </a:lvl4pPr>
      <a:lvl5pPr algn="l" rtl="0" eaLnBrk="0" fontAlgn="base" hangingPunct="0">
        <a:spcBef>
          <a:spcPct val="0"/>
        </a:spcBef>
        <a:spcAft>
          <a:spcPct val="0"/>
        </a:spcAft>
        <a:defRPr sz="4200" b="1">
          <a:solidFill>
            <a:schemeClr val="tx2"/>
          </a:solidFill>
          <a:latin typeface="Arial" panose="020B0604020202020204" pitchFamily="34" charset="0"/>
        </a:defRPr>
      </a:lvl5pPr>
      <a:lvl6pPr marL="457200" algn="l" rtl="0" eaLnBrk="0" fontAlgn="base" hangingPunct="0">
        <a:spcBef>
          <a:spcPct val="0"/>
        </a:spcBef>
        <a:spcAft>
          <a:spcPct val="0"/>
        </a:spcAft>
        <a:defRPr sz="4200" b="1">
          <a:solidFill>
            <a:schemeClr val="tx2"/>
          </a:solidFill>
          <a:latin typeface="Arial" panose="020B0604020202020204" pitchFamily="34" charset="0"/>
        </a:defRPr>
      </a:lvl6pPr>
      <a:lvl7pPr marL="914400" algn="l" rtl="0" eaLnBrk="0" fontAlgn="base" hangingPunct="0">
        <a:spcBef>
          <a:spcPct val="0"/>
        </a:spcBef>
        <a:spcAft>
          <a:spcPct val="0"/>
        </a:spcAft>
        <a:defRPr sz="4200" b="1">
          <a:solidFill>
            <a:schemeClr val="tx2"/>
          </a:solidFill>
          <a:latin typeface="Arial" panose="020B0604020202020204" pitchFamily="34" charset="0"/>
        </a:defRPr>
      </a:lvl7pPr>
      <a:lvl8pPr marL="1371600" algn="l" rtl="0" eaLnBrk="0" fontAlgn="base" hangingPunct="0">
        <a:spcBef>
          <a:spcPct val="0"/>
        </a:spcBef>
        <a:spcAft>
          <a:spcPct val="0"/>
        </a:spcAft>
        <a:defRPr sz="4200" b="1">
          <a:solidFill>
            <a:schemeClr val="tx2"/>
          </a:solidFill>
          <a:latin typeface="Arial" panose="020B0604020202020204" pitchFamily="34" charset="0"/>
        </a:defRPr>
      </a:lvl8pPr>
      <a:lvl9pPr marL="1828800" algn="l" rtl="0" eaLnBrk="0" fontAlgn="base" hangingPunct="0">
        <a:spcBef>
          <a:spcPct val="0"/>
        </a:spcBef>
        <a:spcAft>
          <a:spcPct val="0"/>
        </a:spcAft>
        <a:defRPr sz="4200" b="1">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image" Target="../media/image7.png"/><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6.png"/><Relationship Id="rId1"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image" Target="../media/image9.jpeg"/><Relationship Id="rId1"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png"/></Relationships>
</file>

<file path=ppt/slides/_rels/slide24.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21.wmf"/><Relationship Id="rId1" Type="http://schemas.openxmlformats.org/officeDocument/2006/relationships/oleObject" Target="../embeddings/oleObject1.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7.xml"/><Relationship Id="rId2" Type="http://schemas.openxmlformats.org/officeDocument/2006/relationships/image" Target="../media/image22.emf"/><Relationship Id="rId1" Type="http://schemas.openxmlformats.org/officeDocument/2006/relationships/oleObject" Target="../embeddings/oleObject2.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3.png"/><Relationship Id="rId1" Type="http://schemas.openxmlformats.org/officeDocument/2006/relationships/image" Target="../media/image1.tif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5.tiff"/><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image" Target="../media/image2.tiff"/></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25.emf"/><Relationship Id="rId1"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7.xml"/><Relationship Id="rId2" Type="http://schemas.openxmlformats.org/officeDocument/2006/relationships/image" Target="../media/image26.emf"/><Relationship Id="rId1"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7.xml"/><Relationship Id="rId2" Type="http://schemas.openxmlformats.org/officeDocument/2006/relationships/image" Target="../media/image27.emf"/><Relationship Id="rId1" Type="http://schemas.openxmlformats.org/officeDocument/2006/relationships/oleObject" Target="../embeddings/oleObject5.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矩形 3"/>
          <p:cNvSpPr>
            <a:spLocks noGrp="1"/>
          </p:cNvSpPr>
          <p:nvPr>
            <p:ph type="subTitle" idx="4294967295"/>
          </p:nvPr>
        </p:nvSpPr>
        <p:spPr>
          <a:xfrm>
            <a:off x="3419475" y="5516563"/>
            <a:ext cx="4230688" cy="528637"/>
          </a:xfrm>
        </p:spPr>
        <p:txBody>
          <a:bodyPr vert="horz" wrap="square" lIns="91440" tIns="45720" rIns="91440" bIns="45720" anchor="t" anchorCtr="0"/>
          <a:lstStyle>
            <a:lvl1pPr marL="0" lvl="0" indent="0" algn="ctr">
              <a:buClrTx/>
              <a:buSzTx/>
              <a:buFontTx/>
              <a:buNone/>
              <a:defRPr/>
            </a:lvl1pPr>
            <a:lvl2pPr marL="457200" lvl="1" indent="0" algn="ctr">
              <a:buClrTx/>
              <a:buSzTx/>
              <a:buFontTx/>
              <a:buNone/>
              <a:defRPr/>
            </a:lvl2pPr>
            <a:lvl3pPr marL="914400" lvl="2" indent="0" algn="ctr">
              <a:buClrTx/>
              <a:buSzTx/>
              <a:buFontTx/>
              <a:buNone/>
              <a:defRPr/>
            </a:lvl3pPr>
            <a:lvl4pPr marL="1371600" lvl="3" indent="0" algn="ctr">
              <a:buClrTx/>
              <a:buSzTx/>
              <a:buFontTx/>
              <a:buNone/>
              <a:defRPr/>
            </a:lvl4pPr>
            <a:lvl5pPr marL="1828800" lvl="4" indent="0" algn="ctr">
              <a:buClrTx/>
              <a:buSzTx/>
              <a:buFontTx/>
              <a:buNone/>
              <a:defRPr/>
            </a:lvl5pPr>
          </a:lstStyle>
          <a:p>
            <a:pPr lvl="0" eaLnBrk="1" hangingPunct="1"/>
            <a:r>
              <a:rPr lang="en-US" altLang="en-US" sz="1800" b="1" i="1" dirty="0">
                <a:solidFill>
                  <a:srgbClr val="7F7F7F"/>
                </a:solidFill>
                <a:latin typeface="方正黑体简体" pitchFamily="65" charset="-122"/>
                <a:ea typeface="方正黑体简体" pitchFamily="65" charset="-122"/>
              </a:rPr>
              <a:t>《现代物流</a:t>
            </a:r>
            <a:r>
              <a:rPr lang="zh-CN" altLang="en-US" sz="1800" b="1" i="1" dirty="0">
                <a:solidFill>
                  <a:srgbClr val="7F7F7F"/>
                </a:solidFill>
                <a:latin typeface="方正黑体简体" pitchFamily="65" charset="-122"/>
                <a:ea typeface="方正黑体简体" pitchFamily="65" charset="-122"/>
              </a:rPr>
              <a:t>基础</a:t>
            </a:r>
            <a:r>
              <a:rPr lang="en-US" altLang="en-US" sz="1800" b="1" i="1" dirty="0">
                <a:solidFill>
                  <a:srgbClr val="7F7F7F"/>
                </a:solidFill>
                <a:latin typeface="方正黑体简体" pitchFamily="65" charset="-122"/>
                <a:ea typeface="方正黑体简体" pitchFamily="65" charset="-122"/>
              </a:rPr>
              <a:t>（第</a:t>
            </a:r>
            <a:r>
              <a:rPr lang="zh-CN" altLang="en-US" sz="1800" b="1" i="1" dirty="0">
                <a:solidFill>
                  <a:srgbClr val="7F7F7F"/>
                </a:solidFill>
                <a:latin typeface="方正黑体简体" pitchFamily="65" charset="-122"/>
                <a:ea typeface="方正黑体简体" pitchFamily="65" charset="-122"/>
              </a:rPr>
              <a:t>3</a:t>
            </a:r>
            <a:r>
              <a:rPr lang="en-US" altLang="en-US" sz="1800" b="1" i="1" dirty="0">
                <a:solidFill>
                  <a:srgbClr val="7F7F7F"/>
                </a:solidFill>
                <a:latin typeface="方正黑体简体" pitchFamily="65" charset="-122"/>
                <a:ea typeface="方正黑体简体" pitchFamily="65" charset="-122"/>
              </a:rPr>
              <a:t>版）》配套幻灯片</a:t>
            </a:r>
            <a:endParaRPr lang="en-US" altLang="en-US" sz="1800" b="1" i="1" dirty="0">
              <a:solidFill>
                <a:srgbClr val="7F7F7F"/>
              </a:solidFill>
              <a:latin typeface="方正黑体简体" pitchFamily="65" charset="-122"/>
              <a:ea typeface="方正黑体简体" pitchFamily="65" charset="-122"/>
            </a:endParaRPr>
          </a:p>
        </p:txBody>
      </p:sp>
      <p:pic>
        <p:nvPicPr>
          <p:cNvPr id="4100" name="图片 5"/>
          <p:cNvPicPr>
            <a:picLocks noChangeAspect="1"/>
          </p:cNvPicPr>
          <p:nvPr/>
        </p:nvPicPr>
        <p:blipFill>
          <a:blip r:embed="rId1"/>
          <a:stretch>
            <a:fillRect/>
          </a:stretch>
        </p:blipFill>
        <p:spPr>
          <a:xfrm>
            <a:off x="179388" y="188913"/>
            <a:ext cx="2747962" cy="1811337"/>
          </a:xfrm>
          <a:prstGeom prst="rect">
            <a:avLst/>
          </a:prstGeom>
          <a:noFill/>
          <a:ln w="9525">
            <a:noFill/>
          </a:ln>
        </p:spPr>
      </p:pic>
      <p:pic>
        <p:nvPicPr>
          <p:cNvPr id="4101" name="图片 6"/>
          <p:cNvPicPr>
            <a:picLocks noChangeAspect="1"/>
          </p:cNvPicPr>
          <p:nvPr/>
        </p:nvPicPr>
        <p:blipFill>
          <a:blip r:embed="rId2"/>
          <a:stretch>
            <a:fillRect/>
          </a:stretch>
        </p:blipFill>
        <p:spPr>
          <a:xfrm>
            <a:off x="3132138" y="188913"/>
            <a:ext cx="2776537" cy="1836737"/>
          </a:xfrm>
          <a:prstGeom prst="rect">
            <a:avLst/>
          </a:prstGeom>
          <a:noFill/>
          <a:ln w="9525">
            <a:noFill/>
          </a:ln>
        </p:spPr>
      </p:pic>
      <p:pic>
        <p:nvPicPr>
          <p:cNvPr id="4102" name="图片 7"/>
          <p:cNvPicPr>
            <a:picLocks noChangeAspect="1"/>
          </p:cNvPicPr>
          <p:nvPr/>
        </p:nvPicPr>
        <p:blipFill>
          <a:blip r:embed="rId3"/>
          <a:stretch>
            <a:fillRect/>
          </a:stretch>
        </p:blipFill>
        <p:spPr>
          <a:xfrm>
            <a:off x="6165850" y="188913"/>
            <a:ext cx="2727325" cy="1803400"/>
          </a:xfrm>
          <a:prstGeom prst="rect">
            <a:avLst/>
          </a:prstGeom>
          <a:noFill/>
          <a:ln w="9525">
            <a:noFill/>
          </a:ln>
        </p:spPr>
      </p:pic>
      <p:pic>
        <p:nvPicPr>
          <p:cNvPr id="4103" name="图片 15"/>
          <p:cNvPicPr>
            <a:picLocks noChangeAspect="1"/>
          </p:cNvPicPr>
          <p:nvPr/>
        </p:nvPicPr>
        <p:blipFill>
          <a:blip r:embed="rId4"/>
          <a:stretch>
            <a:fillRect/>
          </a:stretch>
        </p:blipFill>
        <p:spPr>
          <a:xfrm>
            <a:off x="179388" y="2276475"/>
            <a:ext cx="2722562" cy="1800225"/>
          </a:xfrm>
          <a:prstGeom prst="rect">
            <a:avLst/>
          </a:prstGeom>
          <a:noFill/>
          <a:ln w="9525">
            <a:noFill/>
          </a:ln>
        </p:spPr>
      </p:pic>
      <p:pic>
        <p:nvPicPr>
          <p:cNvPr id="4104" name="图片 16"/>
          <p:cNvPicPr>
            <a:picLocks noChangeAspect="1"/>
          </p:cNvPicPr>
          <p:nvPr/>
        </p:nvPicPr>
        <p:blipFill>
          <a:blip r:embed="rId5"/>
          <a:stretch>
            <a:fillRect/>
          </a:stretch>
        </p:blipFill>
        <p:spPr>
          <a:xfrm>
            <a:off x="3132138" y="2276475"/>
            <a:ext cx="2747962" cy="1817688"/>
          </a:xfrm>
          <a:prstGeom prst="rect">
            <a:avLst/>
          </a:prstGeom>
          <a:noFill/>
          <a:ln w="9525">
            <a:noFill/>
          </a:ln>
        </p:spPr>
      </p:pic>
      <p:pic>
        <p:nvPicPr>
          <p:cNvPr id="4105" name="图片 17"/>
          <p:cNvPicPr>
            <a:picLocks noChangeAspect="1"/>
          </p:cNvPicPr>
          <p:nvPr/>
        </p:nvPicPr>
        <p:blipFill>
          <a:blip r:embed="rId6"/>
          <a:stretch>
            <a:fillRect/>
          </a:stretch>
        </p:blipFill>
        <p:spPr>
          <a:xfrm>
            <a:off x="6156325" y="2276475"/>
            <a:ext cx="2771775" cy="1833563"/>
          </a:xfrm>
          <a:prstGeom prst="rect">
            <a:avLst/>
          </a:prstGeom>
          <a:noFill/>
          <a:ln w="9525">
            <a:noFill/>
          </a:ln>
        </p:spPr>
      </p:pic>
      <p:pic>
        <p:nvPicPr>
          <p:cNvPr id="4106" name="图片 18"/>
          <p:cNvPicPr>
            <a:picLocks noChangeAspect="1"/>
          </p:cNvPicPr>
          <p:nvPr/>
        </p:nvPicPr>
        <p:blipFill>
          <a:blip r:embed="rId7"/>
          <a:stretch>
            <a:fillRect/>
          </a:stretch>
        </p:blipFill>
        <p:spPr>
          <a:xfrm>
            <a:off x="217488" y="4365625"/>
            <a:ext cx="2698750" cy="1784350"/>
          </a:xfrm>
          <a:prstGeom prst="rect">
            <a:avLst/>
          </a:prstGeom>
          <a:noFill/>
          <a:ln w="9525">
            <a:noFill/>
          </a:ln>
        </p:spPr>
      </p:pic>
      <p:sp>
        <p:nvSpPr>
          <p:cNvPr id="4107" name="Line 50"/>
          <p:cNvSpPr/>
          <p:nvPr/>
        </p:nvSpPr>
        <p:spPr>
          <a:xfrm>
            <a:off x="-34925" y="4221163"/>
            <a:ext cx="9142413" cy="0"/>
          </a:xfrm>
          <a:prstGeom prst="line">
            <a:avLst/>
          </a:prstGeom>
          <a:ln w="25400" cap="flat" cmpd="sng">
            <a:solidFill>
              <a:srgbClr val="BFBFBF"/>
            </a:solidFill>
            <a:prstDash val="solid"/>
            <a:headEnd type="none" w="med" len="med"/>
            <a:tailEnd type="none" w="med" len="med"/>
          </a:ln>
          <a:effectLst>
            <a:outerShdw dist="20000" dir="5400000" algn="ctr" rotWithShape="0">
              <a:srgbClr val="000000">
                <a:alpha val="34000"/>
              </a:srgbClr>
            </a:outerShdw>
          </a:effectLst>
        </p:spPr>
      </p:sp>
      <p:sp>
        <p:nvSpPr>
          <p:cNvPr id="4108" name="Line 49"/>
          <p:cNvSpPr/>
          <p:nvPr/>
        </p:nvSpPr>
        <p:spPr>
          <a:xfrm>
            <a:off x="3027363" y="0"/>
            <a:ext cx="0" cy="6642100"/>
          </a:xfrm>
          <a:prstGeom prst="line">
            <a:avLst/>
          </a:prstGeom>
          <a:ln w="38100" cap="flat" cmpd="sng">
            <a:solidFill>
              <a:srgbClr val="A6A6A6"/>
            </a:solidFill>
            <a:prstDash val="solid"/>
            <a:headEnd type="none" w="med" len="med"/>
            <a:tailEnd type="none" w="med" len="med"/>
          </a:ln>
          <a:effectLst>
            <a:outerShdw dist="23000" dir="5400000" algn="ctr" rotWithShape="0">
              <a:srgbClr val="000000">
                <a:alpha val="31000"/>
              </a:srgbClr>
            </a:outerShdw>
          </a:effectLst>
        </p:spPr>
      </p:sp>
      <p:sp>
        <p:nvSpPr>
          <p:cNvPr id="4109" name="Line 50"/>
          <p:cNvSpPr/>
          <p:nvPr/>
        </p:nvSpPr>
        <p:spPr>
          <a:xfrm>
            <a:off x="34925" y="2133600"/>
            <a:ext cx="9144000" cy="0"/>
          </a:xfrm>
          <a:prstGeom prst="line">
            <a:avLst/>
          </a:prstGeom>
          <a:ln w="38100" cap="flat" cmpd="sng">
            <a:solidFill>
              <a:srgbClr val="BFBFBF"/>
            </a:solidFill>
            <a:prstDash val="solid"/>
            <a:headEnd type="none" w="med" len="med"/>
            <a:tailEnd type="none" w="med" len="med"/>
          </a:ln>
          <a:effectLst>
            <a:outerShdw dist="23000" dir="5400000" algn="ctr" rotWithShape="0">
              <a:srgbClr val="000000">
                <a:alpha val="31000"/>
              </a:srgbClr>
            </a:outerShdw>
          </a:effectLst>
        </p:spPr>
      </p:sp>
      <p:sp>
        <p:nvSpPr>
          <p:cNvPr id="4110" name="Line 49"/>
          <p:cNvSpPr/>
          <p:nvPr/>
        </p:nvSpPr>
        <p:spPr>
          <a:xfrm>
            <a:off x="6011863" y="44450"/>
            <a:ext cx="0" cy="4176713"/>
          </a:xfrm>
          <a:prstGeom prst="line">
            <a:avLst/>
          </a:prstGeom>
          <a:ln w="38100" cap="flat" cmpd="sng">
            <a:solidFill>
              <a:srgbClr val="A6A6A6"/>
            </a:solidFill>
            <a:prstDash val="solid"/>
            <a:headEnd type="none" w="med" len="med"/>
            <a:tailEnd type="none" w="med" len="med"/>
          </a:ln>
          <a:effectLst>
            <a:outerShdw dist="23000" dir="5400000" algn="ctr" rotWithShape="0">
              <a:srgbClr val="000000">
                <a:alpha val="31000"/>
              </a:srgbClr>
            </a:outerShdw>
          </a:effectLst>
        </p:spPr>
      </p:sp>
      <p:grpSp>
        <p:nvGrpSpPr>
          <p:cNvPr id="4111" name="Group 15"/>
          <p:cNvGrpSpPr/>
          <p:nvPr/>
        </p:nvGrpSpPr>
        <p:grpSpPr>
          <a:xfrm>
            <a:off x="7812088" y="5445125"/>
            <a:ext cx="1052512" cy="1200150"/>
            <a:chOff x="0" y="0"/>
            <a:chExt cx="1052736" cy="1200329"/>
          </a:xfrm>
        </p:grpSpPr>
        <p:sp>
          <p:nvSpPr>
            <p:cNvPr id="3088" name="椭圆​​ 1"/>
            <p:cNvSpPr/>
            <p:nvPr/>
          </p:nvSpPr>
          <p:spPr>
            <a:xfrm>
              <a:off x="0" y="72008"/>
              <a:ext cx="1052736" cy="1052736"/>
            </a:xfrm>
            <a:prstGeom prst="ellipse">
              <a:avLst/>
            </a:prstGeom>
            <a:solidFill>
              <a:srgbClr val="FFC000"/>
            </a:solidFill>
            <a:ln w="9525">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3089" name="TextBox 2"/>
            <p:cNvSpPr txBox="1"/>
            <p:nvPr/>
          </p:nvSpPr>
          <p:spPr>
            <a:xfrm>
              <a:off x="166328" y="0"/>
              <a:ext cx="720080" cy="1200329"/>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7200" dirty="0">
                  <a:ea typeface="宋体" panose="02010600030101010101" pitchFamily="2" charset="-122"/>
                </a:rPr>
                <a:t>1</a:t>
              </a:r>
              <a:endParaRPr lang="zh-CN" altLang="en-US" sz="7200" dirty="0">
                <a:ea typeface="宋体" panose="02010600030101010101" pitchFamily="2" charset="-122"/>
              </a:endParaRPr>
            </a:p>
          </p:txBody>
        </p:sp>
      </p:grpSp>
      <p:sp>
        <p:nvSpPr>
          <p:cNvPr id="2" name="TextBox 1"/>
          <p:cNvSpPr txBox="1"/>
          <p:nvPr/>
        </p:nvSpPr>
        <p:spPr>
          <a:xfrm>
            <a:off x="3132138" y="4405313"/>
            <a:ext cx="5013325" cy="831850"/>
          </a:xfrm>
          <a:prstGeom prst="rect">
            <a:avLst/>
          </a:prstGeom>
          <a:noFill/>
        </p:spPr>
        <p:txBody>
          <a:bodyPr>
            <a:spAutoFit/>
          </a:bodyPr>
          <a:lstStyle/>
          <a:p>
            <a:pPr marR="0" defTabSz="914400">
              <a:buClrTx/>
              <a:buSzTx/>
              <a:buFont typeface="Arial" panose="020B0604020202020204" pitchFamily="34" charset="0"/>
              <a:buNone/>
              <a:defRPr/>
            </a:pPr>
            <a:r>
              <a:rPr kumimoji="0" lang="zh-CN" altLang="en-US" sz="4800" b="1" kern="1200" cap="none" spc="0" normalizeH="0" baseline="0" noProof="0" dirty="0">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rPr>
              <a:t>现代物流基础</a:t>
            </a:r>
            <a:endParaRPr kumimoji="0" lang="en-US" sz="4800" b="1" kern="1200" cap="none" spc="0" normalizeH="0" baseline="0" noProof="0" dirty="0">
              <a:effectLst>
                <a:outerShdw blurRad="38100" dist="38100" dir="2700000" algn="tl">
                  <a:srgbClr val="000000">
                    <a:alpha val="43137"/>
                  </a:srgbClr>
                </a:outerShdw>
              </a:effectLst>
              <a:latin typeface="Arial" panose="020B0604020202020204" pitchFamily="34" charset="0"/>
              <a:ea typeface="宋体" panose="02010600030101010101" pitchFamily="2" charset="-122"/>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108"/>
                                        </p:tgtEl>
                                        <p:attrNameLst>
                                          <p:attrName>style.visibility</p:attrName>
                                        </p:attrNameLst>
                                      </p:cBhvr>
                                      <p:to>
                                        <p:strVal val="visible"/>
                                      </p:to>
                                    </p:set>
                                    <p:anim calcmode="lin" valueType="num">
                                      <p:cBhvr additive="base">
                                        <p:cTn id="7" dur="2000" fill="hold"/>
                                        <p:tgtEl>
                                          <p:spTgt spid="4108"/>
                                        </p:tgtEl>
                                        <p:attrNameLst>
                                          <p:attrName>ppt_x</p:attrName>
                                        </p:attrNameLst>
                                      </p:cBhvr>
                                      <p:tavLst>
                                        <p:tav tm="0">
                                          <p:val>
                                            <p:strVal val="#ppt_x"/>
                                          </p:val>
                                        </p:tav>
                                        <p:tav tm="100000">
                                          <p:val>
                                            <p:strVal val="#ppt_x"/>
                                          </p:val>
                                        </p:tav>
                                      </p:tavLst>
                                    </p:anim>
                                    <p:anim calcmode="lin" valueType="num">
                                      <p:cBhvr additive="base">
                                        <p:cTn id="8" dur="2000" fill="hold"/>
                                        <p:tgtEl>
                                          <p:spTgt spid="4108"/>
                                        </p:tgtEl>
                                        <p:attrNameLst>
                                          <p:attrName>ppt_y</p:attrName>
                                        </p:attrNameLst>
                                      </p:cBhvr>
                                      <p:tavLst>
                                        <p:tav tm="0">
                                          <p:val>
                                            <p:strVal val="1+#ppt_h/2"/>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4107"/>
                                        </p:tgtEl>
                                        <p:attrNameLst>
                                          <p:attrName>style.visibility</p:attrName>
                                        </p:attrNameLst>
                                      </p:cBhvr>
                                      <p:to>
                                        <p:strVal val="visible"/>
                                      </p:to>
                                    </p:set>
                                    <p:anim calcmode="lin" valueType="num">
                                      <p:cBhvr additive="base">
                                        <p:cTn id="11" dur="2000" fill="hold"/>
                                        <p:tgtEl>
                                          <p:spTgt spid="4107"/>
                                        </p:tgtEl>
                                        <p:attrNameLst>
                                          <p:attrName>ppt_x</p:attrName>
                                        </p:attrNameLst>
                                      </p:cBhvr>
                                      <p:tavLst>
                                        <p:tav tm="0">
                                          <p:val>
                                            <p:strVal val="1+#ppt_w/2"/>
                                          </p:val>
                                        </p:tav>
                                        <p:tav tm="100000">
                                          <p:val>
                                            <p:strVal val="#ppt_x"/>
                                          </p:val>
                                        </p:tav>
                                      </p:tavLst>
                                    </p:anim>
                                    <p:anim calcmode="lin" valueType="num">
                                      <p:cBhvr additive="base">
                                        <p:cTn id="12" dur="2000" fill="hold"/>
                                        <p:tgtEl>
                                          <p:spTgt spid="4107"/>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109"/>
                                        </p:tgtEl>
                                        <p:attrNameLst>
                                          <p:attrName>style.visibility</p:attrName>
                                        </p:attrNameLst>
                                      </p:cBhvr>
                                      <p:to>
                                        <p:strVal val="visible"/>
                                      </p:to>
                                    </p:set>
                                    <p:anim calcmode="lin" valueType="num">
                                      <p:cBhvr additive="base">
                                        <p:cTn id="15" dur="2000" fill="hold"/>
                                        <p:tgtEl>
                                          <p:spTgt spid="4109"/>
                                        </p:tgtEl>
                                        <p:attrNameLst>
                                          <p:attrName>ppt_x</p:attrName>
                                        </p:attrNameLst>
                                      </p:cBhvr>
                                      <p:tavLst>
                                        <p:tav tm="0">
                                          <p:val>
                                            <p:strVal val="0-#ppt_w/2"/>
                                          </p:val>
                                        </p:tav>
                                        <p:tav tm="100000">
                                          <p:val>
                                            <p:strVal val="#ppt_x"/>
                                          </p:val>
                                        </p:tav>
                                      </p:tavLst>
                                    </p:anim>
                                    <p:anim calcmode="lin" valueType="num">
                                      <p:cBhvr additive="base">
                                        <p:cTn id="16" dur="2000" fill="hold"/>
                                        <p:tgtEl>
                                          <p:spTgt spid="4109"/>
                                        </p:tgtEl>
                                        <p:attrNameLst>
                                          <p:attrName>ppt_y</p:attrName>
                                        </p:attrNameLst>
                                      </p:cBhvr>
                                      <p:tavLst>
                                        <p:tav tm="0">
                                          <p:val>
                                            <p:strVal val="#ppt_y"/>
                                          </p:val>
                                        </p:tav>
                                        <p:tav tm="100000">
                                          <p:val>
                                            <p:strVal val="#ppt_y"/>
                                          </p:val>
                                        </p:tav>
                                      </p:tavLst>
                                    </p:anim>
                                  </p:childTnLst>
                                </p:cTn>
                              </p:par>
                              <p:par>
                                <p:cTn id="17" presetID="2" presetClass="entr" presetSubtype="1" fill="hold" nodeType="withEffect">
                                  <p:stCondLst>
                                    <p:cond delay="0"/>
                                  </p:stCondLst>
                                  <p:childTnLst>
                                    <p:set>
                                      <p:cBhvr>
                                        <p:cTn id="18" dur="1" fill="hold">
                                          <p:stCondLst>
                                            <p:cond delay="0"/>
                                          </p:stCondLst>
                                        </p:cTn>
                                        <p:tgtEl>
                                          <p:spTgt spid="4110"/>
                                        </p:tgtEl>
                                        <p:attrNameLst>
                                          <p:attrName>style.visibility</p:attrName>
                                        </p:attrNameLst>
                                      </p:cBhvr>
                                      <p:to>
                                        <p:strVal val="visible"/>
                                      </p:to>
                                    </p:set>
                                    <p:anim calcmode="lin" valueType="num">
                                      <p:cBhvr additive="base">
                                        <p:cTn id="19" dur="2000" fill="hold"/>
                                        <p:tgtEl>
                                          <p:spTgt spid="4110"/>
                                        </p:tgtEl>
                                        <p:attrNameLst>
                                          <p:attrName>ppt_x</p:attrName>
                                        </p:attrNameLst>
                                      </p:cBhvr>
                                      <p:tavLst>
                                        <p:tav tm="0">
                                          <p:val>
                                            <p:strVal val="#ppt_x"/>
                                          </p:val>
                                        </p:tav>
                                        <p:tav tm="100000">
                                          <p:val>
                                            <p:strVal val="#ppt_x"/>
                                          </p:val>
                                        </p:tav>
                                      </p:tavLst>
                                    </p:anim>
                                    <p:anim calcmode="lin" valueType="num">
                                      <p:cBhvr additive="base">
                                        <p:cTn id="20" dur="2000" fill="hold"/>
                                        <p:tgtEl>
                                          <p:spTgt spid="411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4100"/>
                                        </p:tgtEl>
                                        <p:attrNameLst>
                                          <p:attrName>style.visibility</p:attrName>
                                        </p:attrNameLst>
                                      </p:cBhvr>
                                      <p:to>
                                        <p:strVal val="visible"/>
                                      </p:to>
                                    </p:set>
                                    <p:anim calcmode="lin" valueType="num">
                                      <p:cBhvr additive="base">
                                        <p:cTn id="23" dur="2000" fill="hold"/>
                                        <p:tgtEl>
                                          <p:spTgt spid="4100"/>
                                        </p:tgtEl>
                                        <p:attrNameLst>
                                          <p:attrName>ppt_x</p:attrName>
                                        </p:attrNameLst>
                                      </p:cBhvr>
                                      <p:tavLst>
                                        <p:tav tm="0">
                                          <p:val>
                                            <p:strVal val="0-#ppt_w/2"/>
                                          </p:val>
                                        </p:tav>
                                        <p:tav tm="100000">
                                          <p:val>
                                            <p:strVal val="#ppt_x"/>
                                          </p:val>
                                        </p:tav>
                                      </p:tavLst>
                                    </p:anim>
                                    <p:anim calcmode="lin" valueType="num">
                                      <p:cBhvr additive="base">
                                        <p:cTn id="24" dur="2000" fill="hold"/>
                                        <p:tgtEl>
                                          <p:spTgt spid="4100"/>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0"/>
                                  </p:stCondLst>
                                  <p:childTnLst>
                                    <p:set>
                                      <p:cBhvr>
                                        <p:cTn id="26" dur="1" fill="hold">
                                          <p:stCondLst>
                                            <p:cond delay="0"/>
                                          </p:stCondLst>
                                        </p:cTn>
                                        <p:tgtEl>
                                          <p:spTgt spid="4101"/>
                                        </p:tgtEl>
                                        <p:attrNameLst>
                                          <p:attrName>style.visibility</p:attrName>
                                        </p:attrNameLst>
                                      </p:cBhvr>
                                      <p:to>
                                        <p:strVal val="visible"/>
                                      </p:to>
                                    </p:set>
                                    <p:anim calcmode="lin" valueType="num">
                                      <p:cBhvr additive="base">
                                        <p:cTn id="27" dur="2000" fill="hold"/>
                                        <p:tgtEl>
                                          <p:spTgt spid="4101"/>
                                        </p:tgtEl>
                                        <p:attrNameLst>
                                          <p:attrName>ppt_x</p:attrName>
                                        </p:attrNameLst>
                                      </p:cBhvr>
                                      <p:tavLst>
                                        <p:tav tm="0">
                                          <p:val>
                                            <p:strVal val="#ppt_x"/>
                                          </p:val>
                                        </p:tav>
                                        <p:tav tm="100000">
                                          <p:val>
                                            <p:strVal val="#ppt_x"/>
                                          </p:val>
                                        </p:tav>
                                      </p:tavLst>
                                    </p:anim>
                                    <p:anim calcmode="lin" valueType="num">
                                      <p:cBhvr additive="base">
                                        <p:cTn id="28" dur="2000" fill="hold"/>
                                        <p:tgtEl>
                                          <p:spTgt spid="4101"/>
                                        </p:tgtEl>
                                        <p:attrNameLst>
                                          <p:attrName>ppt_y</p:attrName>
                                        </p:attrNameLst>
                                      </p:cBhvr>
                                      <p:tavLst>
                                        <p:tav tm="0">
                                          <p:val>
                                            <p:strVal val="0-#ppt_h/2"/>
                                          </p:val>
                                        </p:tav>
                                        <p:tav tm="100000">
                                          <p:val>
                                            <p:strVal val="#ppt_y"/>
                                          </p:val>
                                        </p:tav>
                                      </p:tavLst>
                                    </p:anim>
                                  </p:childTnLst>
                                </p:cTn>
                              </p:par>
                              <p:par>
                                <p:cTn id="29" presetID="2" presetClass="entr" presetSubtype="3" fill="hold" nodeType="withEffect">
                                  <p:stCondLst>
                                    <p:cond delay="0"/>
                                  </p:stCondLst>
                                  <p:childTnLst>
                                    <p:set>
                                      <p:cBhvr>
                                        <p:cTn id="30" dur="1" fill="hold">
                                          <p:stCondLst>
                                            <p:cond delay="0"/>
                                          </p:stCondLst>
                                        </p:cTn>
                                        <p:tgtEl>
                                          <p:spTgt spid="4102"/>
                                        </p:tgtEl>
                                        <p:attrNameLst>
                                          <p:attrName>style.visibility</p:attrName>
                                        </p:attrNameLst>
                                      </p:cBhvr>
                                      <p:to>
                                        <p:strVal val="visible"/>
                                      </p:to>
                                    </p:set>
                                    <p:anim calcmode="lin" valueType="num">
                                      <p:cBhvr additive="base">
                                        <p:cTn id="31" dur="2000" fill="hold"/>
                                        <p:tgtEl>
                                          <p:spTgt spid="4102"/>
                                        </p:tgtEl>
                                        <p:attrNameLst>
                                          <p:attrName>ppt_x</p:attrName>
                                        </p:attrNameLst>
                                      </p:cBhvr>
                                      <p:tavLst>
                                        <p:tav tm="0">
                                          <p:val>
                                            <p:strVal val="1+#ppt_w/2"/>
                                          </p:val>
                                        </p:tav>
                                        <p:tav tm="100000">
                                          <p:val>
                                            <p:strVal val="#ppt_x"/>
                                          </p:val>
                                        </p:tav>
                                      </p:tavLst>
                                    </p:anim>
                                    <p:anim calcmode="lin" valueType="num">
                                      <p:cBhvr additive="base">
                                        <p:cTn id="32" dur="2000" fill="hold"/>
                                        <p:tgtEl>
                                          <p:spTgt spid="4102"/>
                                        </p:tgtEl>
                                        <p:attrNameLst>
                                          <p:attrName>ppt_y</p:attrName>
                                        </p:attrNameLst>
                                      </p:cBhvr>
                                      <p:tavLst>
                                        <p:tav tm="0">
                                          <p:val>
                                            <p:strVal val="0-#ppt_h/2"/>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4103"/>
                                        </p:tgtEl>
                                        <p:attrNameLst>
                                          <p:attrName>style.visibility</p:attrName>
                                        </p:attrNameLst>
                                      </p:cBhvr>
                                      <p:to>
                                        <p:strVal val="visible"/>
                                      </p:to>
                                    </p:set>
                                    <p:anim calcmode="lin" valueType="num">
                                      <p:cBhvr additive="base">
                                        <p:cTn id="35" dur="2000" fill="hold"/>
                                        <p:tgtEl>
                                          <p:spTgt spid="4103"/>
                                        </p:tgtEl>
                                        <p:attrNameLst>
                                          <p:attrName>ppt_x</p:attrName>
                                        </p:attrNameLst>
                                      </p:cBhvr>
                                      <p:tavLst>
                                        <p:tav tm="0">
                                          <p:val>
                                            <p:strVal val="0-#ppt_w/2"/>
                                          </p:val>
                                        </p:tav>
                                        <p:tav tm="100000">
                                          <p:val>
                                            <p:strVal val="#ppt_x"/>
                                          </p:val>
                                        </p:tav>
                                      </p:tavLst>
                                    </p:anim>
                                    <p:anim calcmode="lin" valueType="num">
                                      <p:cBhvr additive="base">
                                        <p:cTn id="36" dur="2000" fill="hold"/>
                                        <p:tgtEl>
                                          <p:spTgt spid="4103"/>
                                        </p:tgtEl>
                                        <p:attrNameLst>
                                          <p:attrName>ppt_y</p:attrName>
                                        </p:attrNameLst>
                                      </p:cBhvr>
                                      <p:tavLst>
                                        <p:tav tm="0">
                                          <p:val>
                                            <p:strVal val="#ppt_y"/>
                                          </p:val>
                                        </p:tav>
                                        <p:tav tm="100000">
                                          <p:val>
                                            <p:strVal val="#ppt_y"/>
                                          </p:val>
                                        </p:tav>
                                      </p:tavLst>
                                    </p:anim>
                                  </p:childTnLst>
                                </p:cTn>
                              </p:par>
                              <p:par>
                                <p:cTn id="37" presetID="2" presetClass="entr" presetSubtype="12" fill="hold" nodeType="withEffect">
                                  <p:stCondLst>
                                    <p:cond delay="0"/>
                                  </p:stCondLst>
                                  <p:childTnLst>
                                    <p:set>
                                      <p:cBhvr>
                                        <p:cTn id="38" dur="1" fill="hold">
                                          <p:stCondLst>
                                            <p:cond delay="0"/>
                                          </p:stCondLst>
                                        </p:cTn>
                                        <p:tgtEl>
                                          <p:spTgt spid="4106"/>
                                        </p:tgtEl>
                                        <p:attrNameLst>
                                          <p:attrName>style.visibility</p:attrName>
                                        </p:attrNameLst>
                                      </p:cBhvr>
                                      <p:to>
                                        <p:strVal val="visible"/>
                                      </p:to>
                                    </p:set>
                                    <p:anim calcmode="lin" valueType="num">
                                      <p:cBhvr additive="base">
                                        <p:cTn id="39" dur="2000" fill="hold"/>
                                        <p:tgtEl>
                                          <p:spTgt spid="4106"/>
                                        </p:tgtEl>
                                        <p:attrNameLst>
                                          <p:attrName>ppt_x</p:attrName>
                                        </p:attrNameLst>
                                      </p:cBhvr>
                                      <p:tavLst>
                                        <p:tav tm="0">
                                          <p:val>
                                            <p:strVal val="0-#ppt_w/2"/>
                                          </p:val>
                                        </p:tav>
                                        <p:tav tm="100000">
                                          <p:val>
                                            <p:strVal val="#ppt_x"/>
                                          </p:val>
                                        </p:tav>
                                      </p:tavLst>
                                    </p:anim>
                                    <p:anim calcmode="lin" valueType="num">
                                      <p:cBhvr additive="base">
                                        <p:cTn id="40" dur="2000" fill="hold"/>
                                        <p:tgtEl>
                                          <p:spTgt spid="4106"/>
                                        </p:tgtEl>
                                        <p:attrNameLst>
                                          <p:attrName>ppt_y</p:attrName>
                                        </p:attrNameLst>
                                      </p:cBhvr>
                                      <p:tavLst>
                                        <p:tav tm="0">
                                          <p:val>
                                            <p:strVal val="1+#ppt_h/2"/>
                                          </p:val>
                                        </p:tav>
                                        <p:tav tm="100000">
                                          <p:val>
                                            <p:strVal val="#ppt_y"/>
                                          </p:val>
                                        </p:tav>
                                      </p:tavLst>
                                    </p:anim>
                                  </p:childTnLst>
                                </p:cTn>
                              </p:par>
                              <p:par>
                                <p:cTn id="41" presetID="2" presetClass="entr" presetSubtype="2" fill="hold" nodeType="withEffect">
                                  <p:stCondLst>
                                    <p:cond delay="0"/>
                                  </p:stCondLst>
                                  <p:childTnLst>
                                    <p:set>
                                      <p:cBhvr>
                                        <p:cTn id="42" dur="1" fill="hold">
                                          <p:stCondLst>
                                            <p:cond delay="0"/>
                                          </p:stCondLst>
                                        </p:cTn>
                                        <p:tgtEl>
                                          <p:spTgt spid="4105"/>
                                        </p:tgtEl>
                                        <p:attrNameLst>
                                          <p:attrName>style.visibility</p:attrName>
                                        </p:attrNameLst>
                                      </p:cBhvr>
                                      <p:to>
                                        <p:strVal val="visible"/>
                                      </p:to>
                                    </p:set>
                                    <p:anim calcmode="lin" valueType="num">
                                      <p:cBhvr additive="base">
                                        <p:cTn id="43" dur="2000" fill="hold"/>
                                        <p:tgtEl>
                                          <p:spTgt spid="4105"/>
                                        </p:tgtEl>
                                        <p:attrNameLst>
                                          <p:attrName>ppt_x</p:attrName>
                                        </p:attrNameLst>
                                      </p:cBhvr>
                                      <p:tavLst>
                                        <p:tav tm="0">
                                          <p:val>
                                            <p:strVal val="1+#ppt_w/2"/>
                                          </p:val>
                                        </p:tav>
                                        <p:tav tm="100000">
                                          <p:val>
                                            <p:strVal val="#ppt_x"/>
                                          </p:val>
                                        </p:tav>
                                      </p:tavLst>
                                    </p:anim>
                                    <p:anim calcmode="lin" valueType="num">
                                      <p:cBhvr additive="base">
                                        <p:cTn id="44" dur="2000" fill="hold"/>
                                        <p:tgtEl>
                                          <p:spTgt spid="4105"/>
                                        </p:tgtEl>
                                        <p:attrNameLst>
                                          <p:attrName>ppt_y</p:attrName>
                                        </p:attrNameLst>
                                      </p:cBhvr>
                                      <p:tavLst>
                                        <p:tav tm="0">
                                          <p:val>
                                            <p:strVal val="#ppt_y"/>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104"/>
                                        </p:tgtEl>
                                        <p:attrNameLst>
                                          <p:attrName>style.visibility</p:attrName>
                                        </p:attrNameLst>
                                      </p:cBhvr>
                                      <p:to>
                                        <p:strVal val="visible"/>
                                      </p:to>
                                    </p:set>
                                    <p:anim calcmode="lin" valueType="num">
                                      <p:cBhvr additive="base">
                                        <p:cTn id="47" dur="2000" fill="hold"/>
                                        <p:tgtEl>
                                          <p:spTgt spid="4104"/>
                                        </p:tgtEl>
                                        <p:attrNameLst>
                                          <p:attrName>ppt_x</p:attrName>
                                        </p:attrNameLst>
                                      </p:cBhvr>
                                      <p:tavLst>
                                        <p:tav tm="0">
                                          <p:val>
                                            <p:strVal val="#ppt_x"/>
                                          </p:val>
                                        </p:tav>
                                        <p:tav tm="100000">
                                          <p:val>
                                            <p:strVal val="#ppt_x"/>
                                          </p:val>
                                        </p:tav>
                                      </p:tavLst>
                                    </p:anim>
                                    <p:anim calcmode="lin" valueType="num">
                                      <p:cBhvr additive="base">
                                        <p:cTn id="48" dur="2000" fill="hold"/>
                                        <p:tgtEl>
                                          <p:spTgt spid="4104"/>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4098">
                                            <p:txEl>
                                              <p:charRg st="0" end="19"/>
                                            </p:txEl>
                                          </p:spTgt>
                                        </p:tgtEl>
                                        <p:attrNameLst>
                                          <p:attrName>style.visibility</p:attrName>
                                        </p:attrNameLst>
                                      </p:cBhvr>
                                      <p:to>
                                        <p:strVal val="visible"/>
                                      </p:to>
                                    </p:set>
                                    <p:animEffect transition="in" filter="fade">
                                      <p:cBhvr>
                                        <p:cTn id="52" dur="500"/>
                                        <p:tgtEl>
                                          <p:spTgt spid="4098">
                                            <p:txEl>
                                              <p:charRg st="0" end="19"/>
                                            </p:txEl>
                                          </p:spTgt>
                                        </p:tgtEl>
                                      </p:cBhvr>
                                    </p:animEffect>
                                  </p:childTnLst>
                                </p:cTn>
                              </p:par>
                            </p:childTnLst>
                          </p:cTn>
                        </p:par>
                        <p:par>
                          <p:cTn id="53" fill="hold">
                            <p:stCondLst>
                              <p:cond delay="2500"/>
                            </p:stCondLst>
                            <p:childTnLst>
                              <p:par>
                                <p:cTn id="54" presetID="6" presetClass="entr" presetSubtype="16" fill="hold" nodeType="afterEffect">
                                  <p:stCondLst>
                                    <p:cond delay="0"/>
                                  </p:stCondLst>
                                  <p:childTnLst>
                                    <p:set>
                                      <p:cBhvr>
                                        <p:cTn id="55" dur="1" fill="hold">
                                          <p:stCondLst>
                                            <p:cond delay="0"/>
                                          </p:stCondLst>
                                        </p:cTn>
                                        <p:tgtEl>
                                          <p:spTgt spid="4111"/>
                                        </p:tgtEl>
                                        <p:attrNameLst>
                                          <p:attrName>style.visibility</p:attrName>
                                        </p:attrNameLst>
                                      </p:cBhvr>
                                      <p:to>
                                        <p:strVal val="visible"/>
                                      </p:to>
                                    </p:set>
                                    <p:animEffect transition="in" filter="circle(in)">
                                      <p:cBhvr>
                                        <p:cTn id="56" dur="3000"/>
                                        <p:tgtEl>
                                          <p:spTgt spid="4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2"/>
          <p:cNvSpPr>
            <a:spLocks noGrp="1"/>
          </p:cNvSpPr>
          <p:nvPr>
            <p:ph type="title" idx="4294967295"/>
          </p:nvPr>
        </p:nvSpPr>
        <p:spPr/>
        <p:txBody>
          <a:bodyPr vert="horz" wrap="square" lIns="91440" tIns="45720" rIns="91440" bIns="45720" anchor="ctr" anchorCtr="0"/>
          <a:p>
            <a:pPr eaLnBrk="1" hangingPunct="1"/>
            <a:r>
              <a:rPr lang="zh-CN" altLang="en-US" dirty="0">
                <a:solidFill>
                  <a:srgbClr val="FF0000"/>
                </a:solidFill>
                <a:ea typeface="宋体" panose="02010600030101010101" pitchFamily="2" charset="-122"/>
              </a:rPr>
              <a:t>第</a:t>
            </a:r>
            <a:r>
              <a:rPr lang="en-US" altLang="zh-CN" dirty="0">
                <a:solidFill>
                  <a:srgbClr val="FF0000"/>
                </a:solidFill>
                <a:ea typeface="宋体" panose="02010600030101010101" pitchFamily="2" charset="-122"/>
              </a:rPr>
              <a:t>1</a:t>
            </a:r>
            <a:r>
              <a:rPr lang="zh-CN" altLang="en-US" dirty="0">
                <a:solidFill>
                  <a:srgbClr val="FF0000"/>
                </a:solidFill>
                <a:ea typeface="宋体" panose="02010600030101010101" pitchFamily="2" charset="-122"/>
              </a:rPr>
              <a:t>章 物流概论</a:t>
            </a:r>
            <a:endParaRPr lang="en-US" altLang="en-US" dirty="0">
              <a:solidFill>
                <a:srgbClr val="FF0000"/>
              </a:solidFill>
              <a:ea typeface="宋体" panose="02010600030101010101" pitchFamily="2" charset="-122"/>
            </a:endParaRPr>
          </a:p>
        </p:txBody>
      </p:sp>
      <p:sp>
        <p:nvSpPr>
          <p:cNvPr id="8195" name="Rectangle 3"/>
          <p:cNvSpPr>
            <a:spLocks noGrp="1"/>
          </p:cNvSpPr>
          <p:nvPr>
            <p:ph type="body" idx="4294967295"/>
          </p:nvPr>
        </p:nvSpPr>
        <p:spPr/>
        <p:txBody>
          <a:bodyPr vert="horz" wrap="square" lIns="91440" tIns="45720" rIns="91440" bIns="45720" anchor="t" anchorCtr="0"/>
          <a:p>
            <a:pPr eaLnBrk="1" hangingPunct="1"/>
            <a:r>
              <a:rPr lang="zh-CN" altLang="en-US" dirty="0">
                <a:ea typeface="黑体" panose="02010609060101010101" pitchFamily="49" charset="-122"/>
              </a:rPr>
              <a:t>你眼中</a:t>
            </a:r>
            <a:r>
              <a:rPr lang="en-US" altLang="en-US" dirty="0">
                <a:ea typeface="黑体" panose="02010609060101010101" pitchFamily="49" charset="-122"/>
              </a:rPr>
              <a:t>的物流业</a:t>
            </a:r>
            <a:r>
              <a:rPr lang="zh-CN" altLang="en-US" dirty="0">
                <a:ea typeface="黑体" panose="02010609060101010101" pitchFamily="49" charset="-122"/>
              </a:rPr>
              <a:t>？</a:t>
            </a:r>
            <a:endParaRPr lang="en-US" altLang="en-US" dirty="0">
              <a:ea typeface="黑体" panose="02010609060101010101" pitchFamily="49" charset="-122"/>
            </a:endParaRPr>
          </a:p>
          <a:p>
            <a:pPr eaLnBrk="1" hangingPunct="1"/>
            <a:r>
              <a:rPr lang="en-US" altLang="en-US" dirty="0">
                <a:ea typeface="黑体" panose="02010609060101010101" pitchFamily="49" charset="-122"/>
              </a:rPr>
              <a:t>邮政业</a:t>
            </a:r>
            <a:endParaRPr lang="en-US" altLang="en-US" dirty="0">
              <a:ea typeface="黑体" panose="02010609060101010101" pitchFamily="49" charset="-122"/>
            </a:endParaRPr>
          </a:p>
        </p:txBody>
      </p:sp>
      <p:pic>
        <p:nvPicPr>
          <p:cNvPr id="8196" name="Picture 4" descr="无标题"/>
          <p:cNvPicPr>
            <a:picLocks noChangeAspect="1"/>
          </p:cNvPicPr>
          <p:nvPr/>
        </p:nvPicPr>
        <p:blipFill>
          <a:blip r:embed="rId1"/>
          <a:stretch>
            <a:fillRect/>
          </a:stretch>
        </p:blipFill>
        <p:spPr>
          <a:xfrm>
            <a:off x="3276600" y="2708275"/>
            <a:ext cx="5399088" cy="4052888"/>
          </a:xfrm>
          <a:prstGeom prst="rect">
            <a:avLst/>
          </a:prstGeom>
          <a:noFill/>
          <a:ln w="9525">
            <a:noFill/>
          </a:ln>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title" idx="4294967295"/>
          </p:nvPr>
        </p:nvSpPr>
        <p:spPr/>
        <p:txBody>
          <a:bodyPr vert="horz" wrap="square" lIns="91440" tIns="45720" rIns="91440" bIns="45720" anchor="ctr" anchorCtr="0"/>
          <a:p>
            <a:pPr eaLnBrk="1" hangingPunct="1"/>
            <a:r>
              <a:rPr lang="zh-CN" altLang="en-US" dirty="0">
                <a:solidFill>
                  <a:srgbClr val="FF0000"/>
                </a:solidFill>
                <a:ea typeface="宋体" panose="02010600030101010101" pitchFamily="2" charset="-122"/>
              </a:rPr>
              <a:t>第</a:t>
            </a:r>
            <a:r>
              <a:rPr lang="en-US" altLang="zh-CN" dirty="0">
                <a:solidFill>
                  <a:srgbClr val="FF0000"/>
                </a:solidFill>
                <a:ea typeface="宋体" panose="02010600030101010101" pitchFamily="2" charset="-122"/>
              </a:rPr>
              <a:t>1</a:t>
            </a:r>
            <a:r>
              <a:rPr lang="zh-CN" altLang="en-US" dirty="0">
                <a:solidFill>
                  <a:srgbClr val="FF0000"/>
                </a:solidFill>
                <a:ea typeface="宋体" panose="02010600030101010101" pitchFamily="2" charset="-122"/>
              </a:rPr>
              <a:t>章 物流概论</a:t>
            </a:r>
            <a:endParaRPr lang="en-US" altLang="en-US" dirty="0">
              <a:solidFill>
                <a:srgbClr val="FF0000"/>
              </a:solidFill>
              <a:ea typeface="宋体" panose="02010600030101010101" pitchFamily="2" charset="-122"/>
            </a:endParaRPr>
          </a:p>
        </p:txBody>
      </p:sp>
      <p:sp>
        <p:nvSpPr>
          <p:cNvPr id="9219" name="Rectangle 3"/>
          <p:cNvSpPr>
            <a:spLocks noGrp="1"/>
          </p:cNvSpPr>
          <p:nvPr>
            <p:ph type="body" idx="4294967295"/>
          </p:nvPr>
        </p:nvSpPr>
        <p:spPr>
          <a:xfrm>
            <a:off x="323850" y="1484313"/>
            <a:ext cx="4402138" cy="1152525"/>
          </a:xfrm>
        </p:spPr>
        <p:txBody>
          <a:bodyPr vert="horz" wrap="square" lIns="91440" tIns="45720" rIns="91440" bIns="45720" anchor="t" anchorCtr="0"/>
          <a:p>
            <a:pPr eaLnBrk="1" hangingPunct="1"/>
            <a:r>
              <a:rPr lang="zh-CN" altLang="en-US" dirty="0">
                <a:ea typeface="黑体" panose="02010609060101010101" pitchFamily="49" charset="-122"/>
              </a:rPr>
              <a:t>你眼中的</a:t>
            </a:r>
            <a:r>
              <a:rPr lang="en-US" altLang="en-US" dirty="0">
                <a:ea typeface="黑体" panose="02010609060101010101" pitchFamily="49" charset="-122"/>
              </a:rPr>
              <a:t>物流业</a:t>
            </a:r>
            <a:r>
              <a:rPr lang="zh-CN" altLang="en-US" dirty="0">
                <a:ea typeface="黑体" panose="02010609060101010101" pitchFamily="49" charset="-122"/>
              </a:rPr>
              <a:t>？</a:t>
            </a:r>
            <a:endParaRPr lang="en-US" altLang="en-US" dirty="0">
              <a:ea typeface="黑体" panose="02010609060101010101" pitchFamily="49" charset="-122"/>
            </a:endParaRPr>
          </a:p>
          <a:p>
            <a:pPr eaLnBrk="1" hangingPunct="1"/>
            <a:r>
              <a:rPr lang="en-US" altLang="en-US" sz="2800" dirty="0">
                <a:ea typeface="黑体" panose="02010609060101010101" pitchFamily="49" charset="-122"/>
              </a:rPr>
              <a:t>自动化立体仓库</a:t>
            </a:r>
            <a:endParaRPr lang="en-US" altLang="en-US" sz="2800" dirty="0">
              <a:ea typeface="黑体" panose="02010609060101010101" pitchFamily="49" charset="-122"/>
            </a:endParaRPr>
          </a:p>
          <a:p>
            <a:pPr eaLnBrk="1" hangingPunct="1">
              <a:buNone/>
            </a:pPr>
            <a:endParaRPr lang="en-US" altLang="en-US" dirty="0">
              <a:ea typeface="宋体" panose="02010600030101010101" pitchFamily="2" charset="-122"/>
            </a:endParaRPr>
          </a:p>
        </p:txBody>
      </p:sp>
      <p:pic>
        <p:nvPicPr>
          <p:cNvPr id="9220" name="Picture 4" descr="ASRScolor"/>
          <p:cNvPicPr>
            <a:picLocks noChangeAspect="1"/>
          </p:cNvPicPr>
          <p:nvPr/>
        </p:nvPicPr>
        <p:blipFill>
          <a:blip r:embed="rId1"/>
          <a:stretch>
            <a:fillRect/>
          </a:stretch>
        </p:blipFill>
        <p:spPr>
          <a:xfrm>
            <a:off x="3492500" y="2060575"/>
            <a:ext cx="5472113" cy="4321175"/>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219">
                                            <p:txEl>
                                              <p:charRg st="0" end="9"/>
                                            </p:txEl>
                                          </p:spTgt>
                                        </p:tgtEl>
                                        <p:attrNameLst>
                                          <p:attrName>style.visibility</p:attrName>
                                        </p:attrNameLst>
                                      </p:cBhvr>
                                      <p:to>
                                        <p:strVal val="visible"/>
                                      </p:to>
                                    </p:set>
                                    <p:animEffect transition="in" filter="slide(fromBottom)">
                                      <p:cBhvr>
                                        <p:cTn id="7" dur="500"/>
                                        <p:tgtEl>
                                          <p:spTgt spid="9219">
                                            <p:txEl>
                                              <p:charRg st="0"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219">
                                            <p:txEl>
                                              <p:charRg st="9" end="17"/>
                                            </p:txEl>
                                          </p:spTgt>
                                        </p:tgtEl>
                                        <p:attrNameLst>
                                          <p:attrName>style.visibility</p:attrName>
                                        </p:attrNameLst>
                                      </p:cBhvr>
                                      <p:to>
                                        <p:strVal val="visible"/>
                                      </p:to>
                                    </p:set>
                                    <p:animEffect transition="in" filter="slide(fromBottom)">
                                      <p:cBhvr>
                                        <p:cTn id="12" dur="500"/>
                                        <p:tgtEl>
                                          <p:spTgt spid="9219">
                                            <p:txEl>
                                              <p:charRg st="9" end="1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220"/>
                                        </p:tgtEl>
                                        <p:attrNameLst>
                                          <p:attrName>style.visibility</p:attrName>
                                        </p:attrNameLst>
                                      </p:cBhvr>
                                      <p:to>
                                        <p:strVal val="visible"/>
                                      </p:to>
                                    </p:set>
                                    <p:animEffect transition="in" filter="checkerboard(across)">
                                      <p:cBhvr>
                                        <p:cTn id="1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7" name="矩形 9"/>
          <p:cNvSpPr>
            <a:spLocks noChangeArrowheads="1"/>
          </p:cNvSpPr>
          <p:nvPr/>
        </p:nvSpPr>
        <p:spPr bwMode="auto">
          <a:xfrm>
            <a:off x="2699835" y="1052830"/>
            <a:ext cx="4087620" cy="666550"/>
          </a:xfrm>
          <a:prstGeom prst="rect">
            <a:avLst/>
          </a:prstGeom>
          <a:solidFill>
            <a:srgbClr val="3592AB"/>
          </a:solidFill>
          <a:ln w="9525">
            <a:noFill/>
            <a:miter lim="800000"/>
          </a:ln>
        </p:spPr>
        <p:txBody>
          <a:bodyPr lIns="121917" tIns="60958" rIns="121917" bIns="60958" anchor="ctr"/>
          <a:p>
            <a:pPr algn="ctr">
              <a:buFont typeface="Arial" panose="020B0604020202020204" pitchFamily="34" charset="0"/>
              <a:buNone/>
            </a:pPr>
            <a:r>
              <a:rPr lang="zh-CN" altLang="en-US" sz="2800" b="1">
                <a:solidFill>
                  <a:schemeClr val="bg1"/>
                </a:solidFill>
                <a:latin typeface="微软雅黑" panose="020B0503020204020204" charset="-122"/>
                <a:ea typeface="微软雅黑" panose="020B0503020204020204" charset="-122"/>
                <a:cs typeface="Hiragino Sans GB W3"/>
                <a:sym typeface="+mn-ea"/>
              </a:rPr>
              <a:t>带你关注生活中的物流</a:t>
            </a:r>
            <a:endParaRPr lang="zh-CN" altLang="en-US" sz="2800" b="1">
              <a:solidFill>
                <a:schemeClr val="bg1"/>
              </a:solidFill>
              <a:latin typeface="微软雅黑" panose="020B0503020204020204" charset="-122"/>
              <a:ea typeface="微软雅黑" panose="020B0503020204020204" charset="-122"/>
              <a:cs typeface="Hiragino Sans GB W3"/>
              <a:sym typeface="+mn-ea"/>
            </a:endParaRPr>
          </a:p>
        </p:txBody>
      </p:sp>
      <p:sp>
        <p:nvSpPr>
          <p:cNvPr id="7171" name="矩形 8"/>
          <p:cNvSpPr/>
          <p:nvPr/>
        </p:nvSpPr>
        <p:spPr>
          <a:xfrm>
            <a:off x="1043305" y="1719380"/>
            <a:ext cx="7620635" cy="3915610"/>
          </a:xfrm>
          <a:prstGeom prst="rect">
            <a:avLst/>
          </a:prstGeom>
          <a:solidFill>
            <a:srgbClr val="F2F2F2"/>
          </a:solidFill>
          <a:ln w="25400" cap="flat" cmpd="sng">
            <a:gradFill>
              <a:gsLst>
                <a:gs pos="50000">
                  <a:srgbClr val="26BB91"/>
                </a:gs>
                <a:gs pos="1000">
                  <a:srgbClr val="449BB5"/>
                </a:gs>
                <a:gs pos="100000">
                  <a:srgbClr val="FFB757"/>
                </a:gs>
              </a:gsLst>
              <a:lin ang="0" scaled="1"/>
            </a:gradFill>
            <a:prstDash val="solid"/>
            <a:miter/>
            <a:headEnd type="none" w="med" len="med"/>
            <a:tailEnd type="none" w="med" len="med"/>
          </a:ln>
        </p:spPr>
        <p:txBody>
          <a:bodyPr lIns="121917" tIns="60958" rIns="121917" bIns="60958" anchor="ctr"/>
          <a:p>
            <a:pPr algn="ctr">
              <a:buFont typeface="Arial" panose="020B0604020202020204" pitchFamily="34" charset="0"/>
              <a:buNone/>
              <a:defRPr/>
            </a:pPr>
            <a:endParaRPr sz="4100">
              <a:solidFill>
                <a:srgbClr val="000000"/>
              </a:solidFill>
              <a:latin typeface="Arial" panose="020B0604020202020204" pitchFamily="34" charset="0"/>
              <a:ea typeface="微软雅黑" panose="020B0503020204020204" charset="-12"/>
              <a:sym typeface="Arial" panose="020B0604020202020204" pitchFamily="34" charset="0"/>
            </a:endParaRPr>
          </a:p>
        </p:txBody>
      </p:sp>
      <p:sp>
        <p:nvSpPr>
          <p:cNvPr id="61451" name="矩形 4"/>
          <p:cNvSpPr>
            <a:spLocks noChangeArrowheads="1"/>
          </p:cNvSpPr>
          <p:nvPr/>
        </p:nvSpPr>
        <p:spPr bwMode="auto">
          <a:xfrm>
            <a:off x="1188260" y="1845156"/>
            <a:ext cx="7234802" cy="3703228"/>
          </a:xfrm>
          <a:prstGeom prst="rect">
            <a:avLst/>
          </a:prstGeom>
          <a:noFill/>
          <a:ln w="9525">
            <a:noFill/>
            <a:miter lim="800000"/>
          </a:ln>
        </p:spPr>
        <p:txBody>
          <a:bodyPr wrap="square" lIns="0" tIns="0" rIns="0" bIns="0">
            <a:spAutoFit/>
          </a:bodyPr>
          <a:p>
            <a:pPr indent="457200" algn="l" fontAlgn="auto">
              <a:lnSpc>
                <a:spcPct val="150000"/>
              </a:lnSpc>
            </a:pPr>
            <a:r>
              <a:rPr>
                <a:solidFill>
                  <a:srgbClr val="1B2F47"/>
                </a:solidFill>
                <a:latin typeface="微软雅黑" panose="020B0503020204020204" charset="-122"/>
                <a:ea typeface="微软雅黑" panose="020B0503020204020204" charset="-122"/>
                <a:sym typeface="+mn-ea"/>
              </a:rPr>
              <a:t>近年来，伴随着国内电子商务与快递业的迅猛发展，物流开始从幕后走向前台，逐步为公众所关注。正因为如此，不少人在网购平台下单后焦急等待快递员送货（如图1-1所示）的同时，也在无形中强化一种认知，在他们看来，物流就是快递，快递即为物流。其实，快递可以视为物流活动的一种特殊形式。与一般物流活动相比，快递业务通常要求寄递的物品封装（以件为单位）、署上收寄地及寄件人、有重量与体积限制，且具有网点丰富、时效性强、贴近客户的特点。根据《中华人民共和国邮政法》，经营快递业务须依法申请经营许可，而一般物流业务则无需申请经营许可。</a:t>
            </a:r>
            <a:endParaRPr>
              <a:solidFill>
                <a:srgbClr val="1B2F47"/>
              </a:solidFill>
              <a:latin typeface="微软雅黑" panose="020B0503020204020204" charset="-122"/>
              <a:ea typeface="微软雅黑" panose="020B0503020204020204"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2147482623"/>
          <p:cNvPicPr>
            <a:picLocks noChangeAspect="1"/>
          </p:cNvPicPr>
          <p:nvPr/>
        </p:nvPicPr>
        <p:blipFill>
          <a:blip r:embed="rId1"/>
          <a:stretch>
            <a:fillRect/>
          </a:stretch>
        </p:blipFill>
        <p:spPr>
          <a:xfrm>
            <a:off x="971550" y="1701165"/>
            <a:ext cx="2840355" cy="4290060"/>
          </a:xfrm>
          <a:prstGeom prst="rect">
            <a:avLst/>
          </a:prstGeom>
          <a:noFill/>
          <a:ln w="9525">
            <a:noFill/>
          </a:ln>
        </p:spPr>
      </p:pic>
      <p:pic>
        <p:nvPicPr>
          <p:cNvPr id="3" name="图片 -2147482622"/>
          <p:cNvPicPr>
            <a:picLocks noChangeAspect="1"/>
          </p:cNvPicPr>
          <p:nvPr/>
        </p:nvPicPr>
        <p:blipFill>
          <a:blip r:embed="rId2"/>
          <a:stretch>
            <a:fillRect/>
          </a:stretch>
        </p:blipFill>
        <p:spPr>
          <a:xfrm>
            <a:off x="4284345" y="1735455"/>
            <a:ext cx="4531995" cy="4221480"/>
          </a:xfrm>
          <a:prstGeom prst="rect">
            <a:avLst/>
          </a:prstGeom>
          <a:noFill/>
          <a:ln w="9525">
            <a:noFill/>
          </a:ln>
        </p:spPr>
      </p:pic>
      <p:sp>
        <p:nvSpPr>
          <p:cNvPr id="7" name="文本框 6"/>
          <p:cNvSpPr txBox="1"/>
          <p:nvPr/>
        </p:nvSpPr>
        <p:spPr>
          <a:xfrm>
            <a:off x="3707765" y="6165850"/>
            <a:ext cx="2903855" cy="502920"/>
          </a:xfrm>
          <a:prstGeom prst="rect">
            <a:avLst/>
          </a:prstGeom>
          <a:noFill/>
        </p:spPr>
        <p:txBody>
          <a:bodyPr wrap="none" rtlCol="0">
            <a:spAutoFit/>
          </a:bodyPr>
          <a:p>
            <a:pPr algn="l">
              <a:lnSpc>
                <a:spcPct val="150000"/>
              </a:lnSpc>
            </a:pPr>
            <a:r>
              <a:rPr lang="zh-CN" altLang="en-US">
                <a:solidFill>
                  <a:srgbClr val="1B2F47"/>
                </a:solidFill>
                <a:latin typeface="微软雅黑" panose="020B0503020204020204" charset="-122"/>
                <a:ea typeface="微软雅黑" panose="020B0503020204020204" charset="-122"/>
              </a:rPr>
              <a:t>图1-1 网络购物与快递送货</a:t>
            </a:r>
            <a:endParaRPr lang="zh-CN" altLang="en-US">
              <a:solidFill>
                <a:srgbClr val="1B2F47"/>
              </a:solidFill>
              <a:latin typeface="微软雅黑" panose="020B0503020204020204" charset="-122"/>
              <a:ea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7" name="组合 26"/>
          <p:cNvGrpSpPr/>
          <p:nvPr/>
        </p:nvGrpSpPr>
        <p:grpSpPr>
          <a:xfrm>
            <a:off x="1031875" y="1474470"/>
            <a:ext cx="7676515" cy="3675833"/>
            <a:chOff x="1625" y="2221"/>
            <a:chExt cx="15935" cy="5980"/>
          </a:xfrm>
        </p:grpSpPr>
        <p:sp>
          <p:nvSpPr>
            <p:cNvPr id="17" name="文本框 16"/>
            <p:cNvSpPr txBox="1"/>
            <p:nvPr/>
          </p:nvSpPr>
          <p:spPr>
            <a:xfrm>
              <a:off x="6760" y="3856"/>
              <a:ext cx="10291" cy="3753"/>
            </a:xfrm>
            <a:prstGeom prst="rect">
              <a:avLst/>
            </a:prstGeom>
            <a:noFill/>
          </p:spPr>
          <p:txBody>
            <a:bodyPr wrap="square" rtlCol="0">
              <a:spAutoFit/>
            </a:bodyPr>
            <a:p>
              <a:pPr indent="0" fontAlgn="auto">
                <a:lnSpc>
                  <a:spcPct val="150000"/>
                </a:lnSpc>
              </a:pPr>
              <a:r>
                <a:rPr lang="zh-CN" altLang="en-US" sz="2400">
                  <a:solidFill>
                    <a:srgbClr val="1B2F47"/>
                  </a:solidFill>
                  <a:latin typeface="微软雅黑" panose="020B0503020204020204" charset="-122"/>
                  <a:ea typeface="微软雅黑" panose="020B0503020204020204" charset="-122"/>
                  <a:sym typeface="+mn-ea"/>
                </a:rPr>
                <a:t>你了解快递递送的物品形式主要是什么吗？其中，快递包裹的重量与体积具体有何限制？ 从时效性来看，快递究竟应该多“快”呢？</a:t>
              </a:r>
              <a:endParaRPr lang="zh-CN" altLang="en-US" sz="2400">
                <a:solidFill>
                  <a:srgbClr val="1B2F47"/>
                </a:solidFill>
                <a:latin typeface="微软雅黑" panose="020B0503020204020204" charset="-122"/>
                <a:ea typeface="微软雅黑" panose="020B0503020204020204" charset="-122"/>
                <a:sym typeface="+mn-ea"/>
              </a:endParaRPr>
            </a:p>
          </p:txBody>
        </p:sp>
        <p:grpSp>
          <p:nvGrpSpPr>
            <p:cNvPr id="10251" name="组合 30"/>
            <p:cNvGrpSpPr/>
            <p:nvPr/>
          </p:nvGrpSpPr>
          <p:grpSpPr>
            <a:xfrm rot="0">
              <a:off x="4389" y="2809"/>
              <a:ext cx="2135" cy="2134"/>
              <a:chOff x="-229478" y="-296034"/>
              <a:chExt cx="850585" cy="850244"/>
            </a:xfrm>
          </p:grpSpPr>
          <p:sp>
            <p:nvSpPr>
              <p:cNvPr id="10252" name="椭圆 31"/>
              <p:cNvSpPr/>
              <p:nvPr/>
            </p:nvSpPr>
            <p:spPr>
              <a:xfrm>
                <a:off x="-229478" y="-296034"/>
                <a:ext cx="850585" cy="850244"/>
              </a:xfrm>
              <a:prstGeom prst="ellipse">
                <a:avLst/>
              </a:prstGeom>
              <a:solidFill>
                <a:srgbClr val="B82B14"/>
              </a:solidFill>
              <a:ln w="9525">
                <a:noFill/>
              </a:ln>
            </p:spPr>
            <p:txBody>
              <a:bodyPr anchor="ctr"/>
              <a:p>
                <a:pPr lvl="0" algn="ctr" eaLnBrk="1" hangingPunct="1"/>
                <a:endParaRPr lang="zh-CN" altLang="en-US" dirty="0">
                  <a:solidFill>
                    <a:srgbClr val="FFFFFF"/>
                  </a:solidFill>
                  <a:latin typeface="Calibri" panose="020F0502020204030204" charset="0"/>
                  <a:ea typeface="宋体" panose="02010600030101010101" pitchFamily="2" charset="-122"/>
                </a:endParaRPr>
              </a:p>
            </p:txBody>
          </p:sp>
          <p:sp>
            <p:nvSpPr>
              <p:cNvPr id="10253" name="Freeform 13"/>
              <p:cNvSpPr>
                <a:spLocks noEditPoints="1"/>
              </p:cNvSpPr>
              <p:nvPr/>
            </p:nvSpPr>
            <p:spPr>
              <a:xfrm>
                <a:off x="17714" y="-189253"/>
                <a:ext cx="334143" cy="615467"/>
              </a:xfrm>
              <a:custGeom>
                <a:avLst/>
                <a:gdLst/>
                <a:ahLst/>
                <a:cxnLst>
                  <a:cxn ang="0">
                    <a:pos x="3567" y="115855"/>
                  </a:cxn>
                  <a:cxn ang="0">
                    <a:pos x="24967" y="137243"/>
                  </a:cxn>
                  <a:cxn ang="0">
                    <a:pos x="30317" y="135461"/>
                  </a:cxn>
                  <a:cxn ang="0">
                    <a:pos x="212218" y="74860"/>
                  </a:cxn>
                  <a:cxn ang="0">
                    <a:pos x="212218" y="53471"/>
                  </a:cxn>
                  <a:cxn ang="0">
                    <a:pos x="187251" y="40995"/>
                  </a:cxn>
                  <a:cxn ang="0">
                    <a:pos x="5350" y="101596"/>
                  </a:cxn>
                  <a:cxn ang="0">
                    <a:pos x="192601" y="49907"/>
                  </a:cxn>
                  <a:cxn ang="0">
                    <a:pos x="203301" y="62383"/>
                  </a:cxn>
                  <a:cxn ang="0">
                    <a:pos x="197951" y="74860"/>
                  </a:cxn>
                  <a:cxn ang="0">
                    <a:pos x="24967" y="126549"/>
                  </a:cxn>
                  <a:cxn ang="0">
                    <a:pos x="16050" y="119420"/>
                  </a:cxn>
                  <a:cxn ang="0">
                    <a:pos x="14267" y="105161"/>
                  </a:cxn>
                  <a:cxn ang="0">
                    <a:pos x="189034" y="49907"/>
                  </a:cxn>
                  <a:cxn ang="0">
                    <a:pos x="24967" y="76642"/>
                  </a:cxn>
                  <a:cxn ang="0">
                    <a:pos x="117701" y="49907"/>
                  </a:cxn>
                  <a:cxn ang="0">
                    <a:pos x="130184" y="17824"/>
                  </a:cxn>
                  <a:cxn ang="0">
                    <a:pos x="16050" y="30300"/>
                  </a:cxn>
                  <a:cxn ang="0">
                    <a:pos x="5350" y="62383"/>
                  </a:cxn>
                  <a:cxn ang="0">
                    <a:pos x="108784" y="14259"/>
                  </a:cxn>
                  <a:cxn ang="0">
                    <a:pos x="119484" y="21389"/>
                  </a:cxn>
                  <a:cxn ang="0">
                    <a:pos x="115917" y="39212"/>
                  </a:cxn>
                  <a:cxn ang="0">
                    <a:pos x="24967" y="65948"/>
                  </a:cxn>
                  <a:cxn ang="0">
                    <a:pos x="14267" y="53471"/>
                  </a:cxn>
                  <a:cxn ang="0">
                    <a:pos x="214001" y="180021"/>
                  </a:cxn>
                  <a:cxn ang="0">
                    <a:pos x="187251" y="160414"/>
                  </a:cxn>
                  <a:cxn ang="0">
                    <a:pos x="128401" y="196062"/>
                  </a:cxn>
                  <a:cxn ang="0">
                    <a:pos x="98084" y="245969"/>
                  </a:cxn>
                  <a:cxn ang="0">
                    <a:pos x="94517" y="176456"/>
                  </a:cxn>
                  <a:cxn ang="0">
                    <a:pos x="212218" y="135461"/>
                  </a:cxn>
                  <a:cxn ang="0">
                    <a:pos x="212218" y="114072"/>
                  </a:cxn>
                  <a:cxn ang="0">
                    <a:pos x="16050" y="151502"/>
                  </a:cxn>
                  <a:cxn ang="0">
                    <a:pos x="1783" y="172891"/>
                  </a:cxn>
                  <a:cxn ang="0">
                    <a:pos x="5350" y="181803"/>
                  </a:cxn>
                  <a:cxn ang="0">
                    <a:pos x="19617" y="196062"/>
                  </a:cxn>
                  <a:cxn ang="0">
                    <a:pos x="49934" y="215668"/>
                  </a:cxn>
                  <a:cxn ang="0">
                    <a:pos x="30317" y="245969"/>
                  </a:cxn>
                  <a:cxn ang="0">
                    <a:pos x="71334" y="372518"/>
                  </a:cxn>
                  <a:cxn ang="0">
                    <a:pos x="94517" y="401036"/>
                  </a:cxn>
                  <a:cxn ang="0">
                    <a:pos x="155151" y="381430"/>
                  </a:cxn>
                  <a:cxn ang="0">
                    <a:pos x="196168" y="333305"/>
                  </a:cxn>
                  <a:cxn ang="0">
                    <a:pos x="176551" y="245969"/>
                  </a:cxn>
                  <a:cxn ang="0">
                    <a:pos x="185468" y="208539"/>
                  </a:cxn>
                  <a:cxn ang="0">
                    <a:pos x="214001" y="180021"/>
                  </a:cxn>
                  <a:cxn ang="0">
                    <a:pos x="83817" y="180021"/>
                  </a:cxn>
                  <a:cxn ang="0">
                    <a:pos x="87384" y="245969"/>
                  </a:cxn>
                  <a:cxn ang="0">
                    <a:pos x="62417" y="215668"/>
                  </a:cxn>
                  <a:cxn ang="0">
                    <a:pos x="42800" y="192497"/>
                  </a:cxn>
                  <a:cxn ang="0">
                    <a:pos x="21400" y="185368"/>
                  </a:cxn>
                  <a:cxn ang="0">
                    <a:pos x="14267" y="172891"/>
                  </a:cxn>
                  <a:cxn ang="0">
                    <a:pos x="14267" y="165762"/>
                  </a:cxn>
                  <a:cxn ang="0">
                    <a:pos x="21400" y="160414"/>
                  </a:cxn>
                  <a:cxn ang="0">
                    <a:pos x="42800" y="153285"/>
                  </a:cxn>
                  <a:cxn ang="0">
                    <a:pos x="192601" y="110508"/>
                  </a:cxn>
                  <a:cxn ang="0">
                    <a:pos x="203301" y="122984"/>
                  </a:cxn>
                  <a:cxn ang="0">
                    <a:pos x="197951" y="135461"/>
                  </a:cxn>
                  <a:cxn ang="0">
                    <a:pos x="76684" y="174673"/>
                  </a:cxn>
                  <a:cxn ang="0">
                    <a:pos x="183684" y="197844"/>
                  </a:cxn>
                  <a:cxn ang="0">
                    <a:pos x="164068" y="245969"/>
                  </a:cxn>
                  <a:cxn ang="0">
                    <a:pos x="139101" y="196062"/>
                  </a:cxn>
                  <a:cxn ang="0">
                    <a:pos x="189034" y="171109"/>
                  </a:cxn>
                  <a:cxn ang="0">
                    <a:pos x="203301" y="183585"/>
                  </a:cxn>
                </a:cxnLst>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alpha val="100000"/>
                </a:srgbClr>
              </a:solidFill>
              <a:ln w="9525">
                <a:noFill/>
              </a:ln>
            </p:spPr>
            <p:txBody>
              <a:bodyPr/>
              <a:p>
                <a:endParaRPr lang="zh-CN" altLang="en-US"/>
              </a:p>
            </p:txBody>
          </p:sp>
        </p:grpSp>
        <p:grpSp>
          <p:nvGrpSpPr>
            <p:cNvPr id="10254" name="组合 33"/>
            <p:cNvGrpSpPr/>
            <p:nvPr/>
          </p:nvGrpSpPr>
          <p:grpSpPr>
            <a:xfrm rot="0">
              <a:off x="1625" y="2221"/>
              <a:ext cx="2438" cy="5980"/>
              <a:chOff x="0" y="0"/>
              <a:chExt cx="1163638" cy="2852737"/>
            </a:xfrm>
          </p:grpSpPr>
          <p:sp>
            <p:nvSpPr>
              <p:cNvPr id="10255" name="Freeform 33"/>
              <p:cNvSpPr/>
              <p:nvPr/>
            </p:nvSpPr>
            <p:spPr>
              <a:xfrm>
                <a:off x="334963" y="252412"/>
                <a:ext cx="188913" cy="273050"/>
              </a:xfrm>
              <a:custGeom>
                <a:avLst/>
                <a:gdLst/>
                <a:ahLst/>
                <a:cxnLst>
                  <a:cxn ang="0">
                    <a:pos x="0" y="119280"/>
                  </a:cxn>
                  <a:cxn ang="0">
                    <a:pos x="7156" y="10060"/>
                  </a:cxn>
                  <a:cxn ang="0">
                    <a:pos x="128804" y="63233"/>
                  </a:cxn>
                  <a:cxn ang="0">
                    <a:pos x="177464" y="188261"/>
                  </a:cxn>
                  <a:cxn ang="0">
                    <a:pos x="88732" y="273050"/>
                  </a:cxn>
                  <a:cxn ang="0">
                    <a:pos x="0" y="119280"/>
                  </a:cxn>
                </a:cxnLst>
                <a:pathLst>
                  <a:path w="132" h="190">
                    <a:moveTo>
                      <a:pt x="0" y="83"/>
                    </a:moveTo>
                    <a:cubicBezTo>
                      <a:pt x="0" y="83"/>
                      <a:pt x="5" y="15"/>
                      <a:pt x="5" y="7"/>
                    </a:cubicBezTo>
                    <a:cubicBezTo>
                      <a:pt x="5" y="0"/>
                      <a:pt x="90" y="44"/>
                      <a:pt x="90" y="44"/>
                    </a:cubicBezTo>
                    <a:cubicBezTo>
                      <a:pt x="90" y="44"/>
                      <a:pt x="116" y="103"/>
                      <a:pt x="124" y="131"/>
                    </a:cubicBezTo>
                    <a:cubicBezTo>
                      <a:pt x="132" y="159"/>
                      <a:pt x="62" y="190"/>
                      <a:pt x="62" y="190"/>
                    </a:cubicBezTo>
                    <a:lnTo>
                      <a:pt x="0" y="83"/>
                    </a:lnTo>
                    <a:close/>
                  </a:path>
                </a:pathLst>
              </a:custGeom>
              <a:solidFill>
                <a:srgbClr val="C68C5E">
                  <a:alpha val="100000"/>
                </a:srgbClr>
              </a:solidFill>
              <a:ln w="9525">
                <a:noFill/>
              </a:ln>
            </p:spPr>
            <p:txBody>
              <a:bodyPr/>
              <a:p>
                <a:endParaRPr lang="zh-CN" altLang="en-US"/>
              </a:p>
            </p:txBody>
          </p:sp>
          <p:sp>
            <p:nvSpPr>
              <p:cNvPr id="10256" name="Freeform 34"/>
              <p:cNvSpPr/>
              <p:nvPr/>
            </p:nvSpPr>
            <p:spPr>
              <a:xfrm>
                <a:off x="200025" y="2590800"/>
                <a:ext cx="282575" cy="261937"/>
              </a:xfrm>
              <a:custGeom>
                <a:avLst/>
                <a:gdLst/>
                <a:ahLst/>
                <a:cxnLst>
                  <a:cxn ang="0">
                    <a:pos x="38926" y="23027"/>
                  </a:cxn>
                  <a:cxn ang="0">
                    <a:pos x="23067" y="146800"/>
                  </a:cxn>
                  <a:cxn ang="0">
                    <a:pos x="15859" y="181341"/>
                  </a:cxn>
                  <a:cxn ang="0">
                    <a:pos x="54785" y="181341"/>
                  </a:cxn>
                  <a:cxn ang="0">
                    <a:pos x="185980" y="250423"/>
                  </a:cxn>
                  <a:cxn ang="0">
                    <a:pos x="282575" y="220200"/>
                  </a:cxn>
                  <a:cxn ang="0">
                    <a:pos x="232115" y="138165"/>
                  </a:cxn>
                  <a:cxn ang="0">
                    <a:pos x="174447" y="23027"/>
                  </a:cxn>
                  <a:cxn ang="0">
                    <a:pos x="38926" y="23027"/>
                  </a:cxn>
                </a:cxnLst>
                <a:pathLst>
                  <a:path w="196" h="182">
                    <a:moveTo>
                      <a:pt x="27" y="16"/>
                    </a:moveTo>
                    <a:cubicBezTo>
                      <a:pt x="27" y="16"/>
                      <a:pt x="0" y="81"/>
                      <a:pt x="16" y="102"/>
                    </a:cubicBezTo>
                    <a:lnTo>
                      <a:pt x="11" y="126"/>
                    </a:lnTo>
                    <a:lnTo>
                      <a:pt x="38" y="126"/>
                    </a:lnTo>
                    <a:cubicBezTo>
                      <a:pt x="38" y="126"/>
                      <a:pt x="46" y="182"/>
                      <a:pt x="129" y="174"/>
                    </a:cubicBezTo>
                    <a:lnTo>
                      <a:pt x="196" y="153"/>
                    </a:lnTo>
                    <a:cubicBezTo>
                      <a:pt x="196" y="153"/>
                      <a:pt x="166" y="103"/>
                      <a:pt x="161" y="96"/>
                    </a:cubicBezTo>
                    <a:cubicBezTo>
                      <a:pt x="156" y="89"/>
                      <a:pt x="124" y="33"/>
                      <a:pt x="121" y="16"/>
                    </a:cubicBezTo>
                    <a:cubicBezTo>
                      <a:pt x="118" y="0"/>
                      <a:pt x="27" y="16"/>
                      <a:pt x="27" y="16"/>
                    </a:cubicBezTo>
                    <a:close/>
                  </a:path>
                </a:pathLst>
              </a:custGeom>
              <a:solidFill>
                <a:srgbClr val="2E2C2C">
                  <a:alpha val="100000"/>
                </a:srgbClr>
              </a:solidFill>
              <a:ln w="9525">
                <a:noFill/>
              </a:ln>
            </p:spPr>
            <p:txBody>
              <a:bodyPr/>
              <a:p>
                <a:endParaRPr lang="zh-CN" altLang="en-US"/>
              </a:p>
            </p:txBody>
          </p:sp>
          <p:sp>
            <p:nvSpPr>
              <p:cNvPr id="10257" name="Freeform 35"/>
              <p:cNvSpPr/>
              <p:nvPr/>
            </p:nvSpPr>
            <p:spPr>
              <a:xfrm>
                <a:off x="928688" y="730250"/>
                <a:ext cx="234950" cy="152400"/>
              </a:xfrm>
              <a:custGeom>
                <a:avLst/>
                <a:gdLst/>
                <a:ahLst/>
                <a:cxnLst>
                  <a:cxn ang="0">
                    <a:pos x="41801" y="145211"/>
                  </a:cxn>
                  <a:cxn ang="0">
                    <a:pos x="131168" y="145211"/>
                  </a:cxn>
                  <a:cxn ang="0">
                    <a:pos x="234950" y="87702"/>
                  </a:cxn>
                  <a:cxn ang="0">
                    <a:pos x="234950" y="57509"/>
                  </a:cxn>
                  <a:cxn ang="0">
                    <a:pos x="172969" y="57509"/>
                  </a:cxn>
                  <a:cxn ang="0">
                    <a:pos x="89367" y="69011"/>
                  </a:cxn>
                  <a:cxn ang="0">
                    <a:pos x="69188" y="50321"/>
                  </a:cxn>
                  <a:cxn ang="0">
                    <a:pos x="80719" y="10064"/>
                  </a:cxn>
                  <a:cxn ang="0">
                    <a:pos x="41801" y="60385"/>
                  </a:cxn>
                  <a:cxn ang="0">
                    <a:pos x="0" y="99204"/>
                  </a:cxn>
                  <a:cxn ang="0">
                    <a:pos x="41801" y="145211"/>
                  </a:cxn>
                </a:cxnLst>
                <a:pathLst>
                  <a:path w="163" h="106">
                    <a:moveTo>
                      <a:pt x="29" y="101"/>
                    </a:moveTo>
                    <a:cubicBezTo>
                      <a:pt x="29" y="101"/>
                      <a:pt x="80" y="106"/>
                      <a:pt x="91" y="101"/>
                    </a:cubicBezTo>
                    <a:cubicBezTo>
                      <a:pt x="102" y="96"/>
                      <a:pt x="163" y="61"/>
                      <a:pt x="163" y="61"/>
                    </a:cubicBezTo>
                    <a:lnTo>
                      <a:pt x="163" y="40"/>
                    </a:lnTo>
                    <a:cubicBezTo>
                      <a:pt x="163" y="40"/>
                      <a:pt x="131" y="29"/>
                      <a:pt x="120" y="40"/>
                    </a:cubicBezTo>
                    <a:cubicBezTo>
                      <a:pt x="120" y="40"/>
                      <a:pt x="72" y="48"/>
                      <a:pt x="62" y="48"/>
                    </a:cubicBezTo>
                    <a:lnTo>
                      <a:pt x="48" y="35"/>
                    </a:lnTo>
                    <a:cubicBezTo>
                      <a:pt x="48" y="35"/>
                      <a:pt x="64" y="16"/>
                      <a:pt x="56" y="7"/>
                    </a:cubicBezTo>
                    <a:cubicBezTo>
                      <a:pt x="48" y="0"/>
                      <a:pt x="29" y="42"/>
                      <a:pt x="29" y="42"/>
                    </a:cubicBezTo>
                    <a:lnTo>
                      <a:pt x="0" y="69"/>
                    </a:lnTo>
                    <a:lnTo>
                      <a:pt x="29" y="101"/>
                    </a:lnTo>
                    <a:close/>
                  </a:path>
                </a:pathLst>
              </a:custGeom>
              <a:solidFill>
                <a:srgbClr val="EAAD6A">
                  <a:alpha val="100000"/>
                </a:srgbClr>
              </a:solidFill>
              <a:ln w="9525">
                <a:noFill/>
              </a:ln>
            </p:spPr>
            <p:txBody>
              <a:bodyPr/>
              <a:p>
                <a:endParaRPr lang="zh-CN" altLang="en-US"/>
              </a:p>
            </p:txBody>
          </p:sp>
          <p:sp>
            <p:nvSpPr>
              <p:cNvPr id="10258" name="Freeform 36"/>
              <p:cNvSpPr/>
              <p:nvPr/>
            </p:nvSpPr>
            <p:spPr>
              <a:xfrm>
                <a:off x="342900" y="2543175"/>
                <a:ext cx="347663" cy="182562"/>
              </a:xfrm>
              <a:custGeom>
                <a:avLst/>
                <a:gdLst/>
                <a:ahLst/>
                <a:cxnLst>
                  <a:cxn ang="0">
                    <a:pos x="31737" y="142312"/>
                  </a:cxn>
                  <a:cxn ang="0">
                    <a:pos x="170225" y="181125"/>
                  </a:cxn>
                  <a:cxn ang="0">
                    <a:pos x="328909" y="181125"/>
                  </a:cxn>
                  <a:cxn ang="0">
                    <a:pos x="289960" y="142312"/>
                  </a:cxn>
                  <a:cxn ang="0">
                    <a:pos x="181766" y="103500"/>
                  </a:cxn>
                  <a:cxn ang="0">
                    <a:pos x="82227" y="0"/>
                  </a:cxn>
                  <a:cxn ang="0">
                    <a:pos x="7213" y="14375"/>
                  </a:cxn>
                  <a:cxn ang="0">
                    <a:pos x="31737" y="142312"/>
                  </a:cxn>
                </a:cxnLst>
                <a:pathLst>
                  <a:path w="241" h="127">
                    <a:moveTo>
                      <a:pt x="22" y="99"/>
                    </a:moveTo>
                    <a:cubicBezTo>
                      <a:pt x="22" y="99"/>
                      <a:pt x="75" y="127"/>
                      <a:pt x="118" y="126"/>
                    </a:cubicBezTo>
                    <a:lnTo>
                      <a:pt x="228" y="126"/>
                    </a:lnTo>
                    <a:cubicBezTo>
                      <a:pt x="228" y="126"/>
                      <a:pt x="241" y="99"/>
                      <a:pt x="201" y="99"/>
                    </a:cubicBezTo>
                    <a:cubicBezTo>
                      <a:pt x="201" y="99"/>
                      <a:pt x="168" y="99"/>
                      <a:pt x="126" y="72"/>
                    </a:cubicBezTo>
                    <a:cubicBezTo>
                      <a:pt x="83" y="45"/>
                      <a:pt x="57" y="0"/>
                      <a:pt x="57" y="0"/>
                    </a:cubicBezTo>
                    <a:lnTo>
                      <a:pt x="5" y="10"/>
                    </a:lnTo>
                    <a:cubicBezTo>
                      <a:pt x="5" y="10"/>
                      <a:pt x="0" y="69"/>
                      <a:pt x="22" y="99"/>
                    </a:cubicBezTo>
                    <a:close/>
                  </a:path>
                </a:pathLst>
              </a:custGeom>
              <a:solidFill>
                <a:srgbClr val="2E2C2C">
                  <a:alpha val="100000"/>
                </a:srgbClr>
              </a:solidFill>
              <a:ln w="9525">
                <a:noFill/>
              </a:ln>
            </p:spPr>
            <p:txBody>
              <a:bodyPr/>
              <a:p>
                <a:endParaRPr lang="zh-CN" altLang="en-US"/>
              </a:p>
            </p:txBody>
          </p:sp>
          <p:sp>
            <p:nvSpPr>
              <p:cNvPr id="10259" name="Freeform 37"/>
              <p:cNvSpPr/>
              <p:nvPr/>
            </p:nvSpPr>
            <p:spPr>
              <a:xfrm>
                <a:off x="306388" y="1219200"/>
                <a:ext cx="322263" cy="1371600"/>
              </a:xfrm>
              <a:custGeom>
                <a:avLst/>
                <a:gdLst/>
                <a:ahLst/>
                <a:cxnLst>
                  <a:cxn ang="0">
                    <a:pos x="28773" y="1371600"/>
                  </a:cxn>
                  <a:cxn ang="0">
                    <a:pos x="130919" y="1341408"/>
                  </a:cxn>
                  <a:cxn ang="0">
                    <a:pos x="130919" y="1295400"/>
                  </a:cxn>
                  <a:cxn ang="0">
                    <a:pos x="107901" y="1255143"/>
                  </a:cxn>
                  <a:cxn ang="0">
                    <a:pos x="120849" y="1210574"/>
                  </a:cxn>
                  <a:cxn ang="0">
                    <a:pos x="100707" y="1173192"/>
                  </a:cxn>
                  <a:cxn ang="0">
                    <a:pos x="135235" y="1144438"/>
                  </a:cxn>
                  <a:cxn ang="0">
                    <a:pos x="116533" y="1078302"/>
                  </a:cxn>
                  <a:cxn ang="0">
                    <a:pos x="135235" y="960408"/>
                  </a:cxn>
                  <a:cxn ang="0">
                    <a:pos x="148183" y="881332"/>
                  </a:cxn>
                  <a:cxn ang="0">
                    <a:pos x="145306" y="869830"/>
                  </a:cxn>
                  <a:cxn ang="0">
                    <a:pos x="189905" y="833887"/>
                  </a:cxn>
                  <a:cxn ang="0">
                    <a:pos x="176957" y="783566"/>
                  </a:cxn>
                  <a:cxn ang="0">
                    <a:pos x="205730" y="723181"/>
                  </a:cxn>
                  <a:cxn ang="0">
                    <a:pos x="306438" y="224287"/>
                  </a:cxn>
                  <a:cxn ang="0">
                    <a:pos x="307876" y="0"/>
                  </a:cxn>
                  <a:cxn ang="0">
                    <a:pos x="205730" y="25879"/>
                  </a:cxn>
                  <a:cxn ang="0">
                    <a:pos x="145306" y="94891"/>
                  </a:cxn>
                  <a:cxn ang="0">
                    <a:pos x="44599" y="401128"/>
                  </a:cxn>
                  <a:cxn ang="0">
                    <a:pos x="57547" y="685800"/>
                  </a:cxn>
                  <a:cxn ang="0">
                    <a:pos x="10071" y="920151"/>
                  </a:cxn>
                  <a:cxn ang="0">
                    <a:pos x="10071" y="1263770"/>
                  </a:cxn>
                  <a:cxn ang="0">
                    <a:pos x="28773" y="1371600"/>
                  </a:cxn>
                </a:cxnLst>
                <a:pathLst>
                  <a:path w="224" h="954">
                    <a:moveTo>
                      <a:pt x="20" y="954"/>
                    </a:moveTo>
                    <a:lnTo>
                      <a:pt x="91" y="933"/>
                    </a:lnTo>
                    <a:cubicBezTo>
                      <a:pt x="91" y="933"/>
                      <a:pt x="97" y="908"/>
                      <a:pt x="91" y="901"/>
                    </a:cubicBezTo>
                    <a:cubicBezTo>
                      <a:pt x="86" y="895"/>
                      <a:pt x="75" y="873"/>
                      <a:pt x="75" y="873"/>
                    </a:cubicBezTo>
                    <a:cubicBezTo>
                      <a:pt x="75" y="873"/>
                      <a:pt x="90" y="855"/>
                      <a:pt x="84" y="842"/>
                    </a:cubicBezTo>
                    <a:cubicBezTo>
                      <a:pt x="77" y="829"/>
                      <a:pt x="70" y="816"/>
                      <a:pt x="70" y="816"/>
                    </a:cubicBezTo>
                    <a:lnTo>
                      <a:pt x="94" y="796"/>
                    </a:lnTo>
                    <a:cubicBezTo>
                      <a:pt x="94" y="796"/>
                      <a:pt x="79" y="761"/>
                      <a:pt x="81" y="750"/>
                    </a:cubicBezTo>
                    <a:cubicBezTo>
                      <a:pt x="84" y="739"/>
                      <a:pt x="94" y="668"/>
                      <a:pt x="94" y="668"/>
                    </a:cubicBezTo>
                    <a:cubicBezTo>
                      <a:pt x="94" y="668"/>
                      <a:pt x="106" y="622"/>
                      <a:pt x="103" y="613"/>
                    </a:cubicBezTo>
                    <a:lnTo>
                      <a:pt x="101" y="605"/>
                    </a:lnTo>
                    <a:lnTo>
                      <a:pt x="132" y="580"/>
                    </a:lnTo>
                    <a:lnTo>
                      <a:pt x="123" y="545"/>
                    </a:lnTo>
                    <a:lnTo>
                      <a:pt x="143" y="503"/>
                    </a:lnTo>
                    <a:cubicBezTo>
                      <a:pt x="143" y="503"/>
                      <a:pt x="224" y="174"/>
                      <a:pt x="213" y="156"/>
                    </a:cubicBezTo>
                    <a:cubicBezTo>
                      <a:pt x="202" y="139"/>
                      <a:pt x="214" y="0"/>
                      <a:pt x="214" y="0"/>
                    </a:cubicBez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close/>
                  </a:path>
                </a:pathLst>
              </a:custGeom>
              <a:solidFill>
                <a:srgbClr val="383837">
                  <a:alpha val="100000"/>
                </a:srgbClr>
              </a:solidFill>
              <a:ln w="9525">
                <a:noFill/>
              </a:ln>
            </p:spPr>
            <p:txBody>
              <a:bodyPr/>
              <a:p>
                <a:endParaRPr lang="zh-CN" altLang="en-US"/>
              </a:p>
            </p:txBody>
          </p:sp>
          <p:sp>
            <p:nvSpPr>
              <p:cNvPr id="10260" name="Freeform 38"/>
              <p:cNvSpPr/>
              <p:nvPr/>
            </p:nvSpPr>
            <p:spPr>
              <a:xfrm>
                <a:off x="306388" y="1219200"/>
                <a:ext cx="307975" cy="1371600"/>
              </a:xfrm>
              <a:custGeom>
                <a:avLst/>
                <a:gdLst/>
                <a:ahLst/>
                <a:cxnLst>
                  <a:cxn ang="0">
                    <a:pos x="307975" y="0"/>
                  </a:cxn>
                  <a:cxn ang="0">
                    <a:pos x="205796" y="25879"/>
                  </a:cxn>
                  <a:cxn ang="0">
                    <a:pos x="145353" y="94891"/>
                  </a:cxn>
                  <a:cxn ang="0">
                    <a:pos x="44613" y="401128"/>
                  </a:cxn>
                  <a:cxn ang="0">
                    <a:pos x="57565" y="685800"/>
                  </a:cxn>
                  <a:cxn ang="0">
                    <a:pos x="10074" y="920151"/>
                  </a:cxn>
                  <a:cxn ang="0">
                    <a:pos x="10074" y="1263770"/>
                  </a:cxn>
                  <a:cxn ang="0">
                    <a:pos x="28783" y="1371600"/>
                  </a:cxn>
                  <a:cxn ang="0">
                    <a:pos x="130961" y="1341408"/>
                  </a:cxn>
                  <a:cxn ang="0">
                    <a:pos x="133840" y="1321279"/>
                  </a:cxn>
                  <a:cxn ang="0">
                    <a:pos x="89226" y="1275272"/>
                  </a:cxn>
                  <a:cxn ang="0">
                    <a:pos x="109374" y="1258019"/>
                  </a:cxn>
                  <a:cxn ang="0">
                    <a:pos x="107935" y="1255143"/>
                  </a:cxn>
                  <a:cxn ang="0">
                    <a:pos x="122327" y="1227826"/>
                  </a:cxn>
                  <a:cxn ang="0">
                    <a:pos x="79152" y="1164566"/>
                  </a:cxn>
                  <a:cxn ang="0">
                    <a:pos x="105057" y="1170317"/>
                  </a:cxn>
                  <a:cxn ang="0">
                    <a:pos x="135279" y="1144438"/>
                  </a:cxn>
                  <a:cxn ang="0">
                    <a:pos x="133840" y="1141562"/>
                  </a:cxn>
                  <a:cxn ang="0">
                    <a:pos x="79152" y="1111370"/>
                  </a:cxn>
                  <a:cxn ang="0">
                    <a:pos x="57565" y="1029419"/>
                  </a:cxn>
                  <a:cxn ang="0">
                    <a:pos x="118009" y="1088366"/>
                  </a:cxn>
                  <a:cxn ang="0">
                    <a:pos x="94983" y="970472"/>
                  </a:cxn>
                  <a:cxn ang="0">
                    <a:pos x="125205" y="1026543"/>
                  </a:cxn>
                  <a:cxn ang="0">
                    <a:pos x="133840" y="964721"/>
                  </a:cxn>
                  <a:cxn ang="0">
                    <a:pos x="94983" y="874143"/>
                  </a:cxn>
                  <a:cxn ang="0">
                    <a:pos x="112253" y="802257"/>
                  </a:cxn>
                  <a:cxn ang="0">
                    <a:pos x="152548" y="862642"/>
                  </a:cxn>
                  <a:cxn ang="0">
                    <a:pos x="189966" y="833887"/>
                  </a:cxn>
                  <a:cxn ang="0">
                    <a:pos x="112253" y="746185"/>
                  </a:cxn>
                  <a:cxn ang="0">
                    <a:pos x="133840" y="705928"/>
                  </a:cxn>
                  <a:cxn ang="0">
                    <a:pos x="201479" y="733245"/>
                  </a:cxn>
                  <a:cxn ang="0">
                    <a:pos x="205796" y="724619"/>
                  </a:cxn>
                  <a:cxn ang="0">
                    <a:pos x="135279" y="644106"/>
                  </a:cxn>
                  <a:cxn ang="0">
                    <a:pos x="205796" y="424132"/>
                  </a:cxn>
                  <a:cxn ang="0">
                    <a:pos x="305097" y="219974"/>
                  </a:cxn>
                  <a:cxn ang="0">
                    <a:pos x="307975" y="0"/>
                  </a:cxn>
                </a:cxnLst>
                <a:pathLst>
                  <a:path w="214" h="954">
                    <a:moveTo>
                      <a:pt x="214" y="0"/>
                    </a:move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lnTo>
                      <a:pt x="91" y="933"/>
                    </a:lnTo>
                    <a:cubicBezTo>
                      <a:pt x="91" y="933"/>
                      <a:pt x="93" y="926"/>
                      <a:pt x="93" y="919"/>
                    </a:cubicBezTo>
                    <a:cubicBezTo>
                      <a:pt x="72" y="906"/>
                      <a:pt x="54" y="893"/>
                      <a:pt x="62" y="887"/>
                    </a:cubicBezTo>
                    <a:cubicBezTo>
                      <a:pt x="66" y="884"/>
                      <a:pt x="71" y="880"/>
                      <a:pt x="76" y="875"/>
                    </a:cubicBezTo>
                    <a:cubicBezTo>
                      <a:pt x="75" y="874"/>
                      <a:pt x="75" y="873"/>
                      <a:pt x="75" y="873"/>
                    </a:cubicBezTo>
                    <a:cubicBezTo>
                      <a:pt x="75" y="873"/>
                      <a:pt x="83" y="864"/>
                      <a:pt x="85" y="854"/>
                    </a:cubicBezTo>
                    <a:cubicBezTo>
                      <a:pt x="29" y="866"/>
                      <a:pt x="55" y="810"/>
                      <a:pt x="55" y="810"/>
                    </a:cubicBezTo>
                    <a:cubicBezTo>
                      <a:pt x="58" y="811"/>
                      <a:pt x="65" y="813"/>
                      <a:pt x="73" y="814"/>
                    </a:cubicBezTo>
                    <a:lnTo>
                      <a:pt x="94" y="796"/>
                    </a:lnTo>
                    <a:cubicBezTo>
                      <a:pt x="94" y="796"/>
                      <a:pt x="93" y="795"/>
                      <a:pt x="93" y="794"/>
                    </a:cubicBezTo>
                    <a:cubicBezTo>
                      <a:pt x="78" y="788"/>
                      <a:pt x="62" y="781"/>
                      <a:pt x="55" y="773"/>
                    </a:cubicBezTo>
                    <a:cubicBezTo>
                      <a:pt x="39" y="757"/>
                      <a:pt x="40" y="716"/>
                      <a:pt x="40" y="716"/>
                    </a:cubicBezTo>
                    <a:cubicBezTo>
                      <a:pt x="49" y="739"/>
                      <a:pt x="82" y="757"/>
                      <a:pt x="82" y="757"/>
                    </a:cubicBezTo>
                    <a:lnTo>
                      <a:pt x="66" y="675"/>
                    </a:lnTo>
                    <a:lnTo>
                      <a:pt x="87" y="714"/>
                    </a:lnTo>
                    <a:cubicBezTo>
                      <a:pt x="90" y="696"/>
                      <a:pt x="92" y="677"/>
                      <a:pt x="93" y="671"/>
                    </a:cubicBezTo>
                    <a:cubicBezTo>
                      <a:pt x="81" y="645"/>
                      <a:pt x="69" y="618"/>
                      <a:pt x="66" y="608"/>
                    </a:cubicBezTo>
                    <a:cubicBezTo>
                      <a:pt x="62" y="588"/>
                      <a:pt x="78" y="558"/>
                      <a:pt x="78" y="558"/>
                    </a:cubicBezTo>
                    <a:cubicBezTo>
                      <a:pt x="85" y="576"/>
                      <a:pt x="96" y="590"/>
                      <a:pt x="106" y="600"/>
                    </a:cubicBezTo>
                    <a:lnTo>
                      <a:pt x="132" y="580"/>
                    </a:lnTo>
                    <a:lnTo>
                      <a:pt x="78" y="519"/>
                    </a:lnTo>
                    <a:lnTo>
                      <a:pt x="93" y="491"/>
                    </a:lnTo>
                    <a:cubicBezTo>
                      <a:pt x="102" y="488"/>
                      <a:pt x="125" y="500"/>
                      <a:pt x="140" y="510"/>
                    </a:cubicBezTo>
                    <a:lnTo>
                      <a:pt x="143" y="504"/>
                    </a:lnTo>
                    <a:lnTo>
                      <a:pt x="94" y="448"/>
                    </a:lnTo>
                    <a:cubicBezTo>
                      <a:pt x="85" y="416"/>
                      <a:pt x="133" y="318"/>
                      <a:pt x="143" y="295"/>
                    </a:cubicBezTo>
                    <a:cubicBezTo>
                      <a:pt x="149" y="282"/>
                      <a:pt x="183" y="213"/>
                      <a:pt x="212" y="153"/>
                    </a:cubicBezTo>
                    <a:cubicBezTo>
                      <a:pt x="203" y="125"/>
                      <a:pt x="214" y="0"/>
                      <a:pt x="214" y="0"/>
                    </a:cubicBezTo>
                    <a:close/>
                  </a:path>
                </a:pathLst>
              </a:custGeom>
              <a:solidFill>
                <a:srgbClr val="2E2C2C">
                  <a:alpha val="100000"/>
                </a:srgbClr>
              </a:solidFill>
              <a:ln w="9525">
                <a:noFill/>
              </a:ln>
            </p:spPr>
            <p:txBody>
              <a:bodyPr/>
              <a:p>
                <a:endParaRPr lang="zh-CN" altLang="en-US"/>
              </a:p>
            </p:txBody>
          </p:sp>
          <p:sp>
            <p:nvSpPr>
              <p:cNvPr id="10261" name="Freeform 39"/>
              <p:cNvSpPr/>
              <p:nvPr/>
            </p:nvSpPr>
            <p:spPr>
              <a:xfrm>
                <a:off x="138113" y="1192212"/>
                <a:ext cx="438150" cy="1462087"/>
              </a:xfrm>
              <a:custGeom>
                <a:avLst/>
                <a:gdLst/>
                <a:ahLst/>
                <a:cxnLst>
                  <a:cxn ang="0">
                    <a:pos x="50445" y="1244789"/>
                  </a:cxn>
                  <a:cxn ang="0">
                    <a:pos x="87918" y="1462087"/>
                  </a:cxn>
                  <a:cxn ang="0">
                    <a:pos x="174395" y="1462087"/>
                  </a:cxn>
                  <a:cxn ang="0">
                    <a:pos x="236370" y="1421793"/>
                  </a:cxn>
                  <a:cxn ang="0">
                    <a:pos x="236370" y="1316742"/>
                  </a:cxn>
                  <a:cxn ang="0">
                    <a:pos x="211869" y="1231837"/>
                  </a:cxn>
                  <a:cxn ang="0">
                    <a:pos x="211869" y="1086492"/>
                  </a:cxn>
                  <a:cxn ang="0">
                    <a:pos x="230605" y="844729"/>
                  </a:cxn>
                  <a:cxn ang="0">
                    <a:pos x="265196" y="712336"/>
                  </a:cxn>
                  <a:cxn ang="0">
                    <a:pos x="265196" y="554039"/>
                  </a:cxn>
                  <a:cxn ang="0">
                    <a:pos x="325730" y="418767"/>
                  </a:cxn>
                  <a:cxn ang="0">
                    <a:pos x="407883" y="155419"/>
                  </a:cxn>
                  <a:cxn ang="0">
                    <a:pos x="438150" y="35977"/>
                  </a:cxn>
                  <a:cxn ang="0">
                    <a:pos x="255107" y="7195"/>
                  </a:cxn>
                  <a:cxn ang="0">
                    <a:pos x="72064" y="7195"/>
                  </a:cxn>
                  <a:cxn ang="0">
                    <a:pos x="18737" y="233128"/>
                  </a:cxn>
                  <a:cxn ang="0">
                    <a:pos x="37473" y="405815"/>
                  </a:cxn>
                  <a:cxn ang="0">
                    <a:pos x="43238" y="497915"/>
                  </a:cxn>
                  <a:cxn ang="0">
                    <a:pos x="56210" y="646139"/>
                  </a:cxn>
                  <a:cxn ang="0">
                    <a:pos x="17295" y="749751"/>
                  </a:cxn>
                  <a:cxn ang="0">
                    <a:pos x="14413" y="1060589"/>
                  </a:cxn>
                  <a:cxn ang="0">
                    <a:pos x="50445" y="1244789"/>
                  </a:cxn>
                </a:cxnLst>
                <a:pathLst>
                  <a:path w="304" h="1016">
                    <a:moveTo>
                      <a:pt x="35" y="865"/>
                    </a:moveTo>
                    <a:cubicBezTo>
                      <a:pt x="35" y="865"/>
                      <a:pt x="17" y="989"/>
                      <a:pt x="61" y="1016"/>
                    </a:cubicBezTo>
                    <a:lnTo>
                      <a:pt x="121" y="1016"/>
                    </a:lnTo>
                    <a:lnTo>
                      <a:pt x="164" y="988"/>
                    </a:lnTo>
                    <a:cubicBezTo>
                      <a:pt x="164" y="988"/>
                      <a:pt x="183" y="937"/>
                      <a:pt x="164" y="915"/>
                    </a:cubicBezTo>
                    <a:cubicBezTo>
                      <a:pt x="145" y="893"/>
                      <a:pt x="147" y="856"/>
                      <a:pt x="147" y="856"/>
                    </a:cubicBezTo>
                    <a:lnTo>
                      <a:pt x="147" y="755"/>
                    </a:lnTo>
                    <a:cubicBezTo>
                      <a:pt x="147" y="755"/>
                      <a:pt x="145" y="645"/>
                      <a:pt x="160" y="587"/>
                    </a:cubicBezTo>
                    <a:cubicBezTo>
                      <a:pt x="175" y="530"/>
                      <a:pt x="184" y="495"/>
                      <a:pt x="184" y="495"/>
                    </a:cubicBezTo>
                    <a:cubicBezTo>
                      <a:pt x="184" y="495"/>
                      <a:pt x="180" y="398"/>
                      <a:pt x="184" y="385"/>
                    </a:cubicBezTo>
                    <a:cubicBezTo>
                      <a:pt x="189" y="372"/>
                      <a:pt x="226" y="302"/>
                      <a:pt x="226" y="291"/>
                    </a:cubicBezTo>
                    <a:cubicBezTo>
                      <a:pt x="226" y="280"/>
                      <a:pt x="274" y="119"/>
                      <a:pt x="283" y="108"/>
                    </a:cubicBezTo>
                    <a:cubicBezTo>
                      <a:pt x="292" y="97"/>
                      <a:pt x="304" y="25"/>
                      <a:pt x="304" y="25"/>
                    </a:cubicBezTo>
                    <a:cubicBezTo>
                      <a:pt x="304" y="25"/>
                      <a:pt x="185" y="9"/>
                      <a:pt x="177" y="5"/>
                    </a:cubicBezTo>
                    <a:cubicBezTo>
                      <a:pt x="169" y="0"/>
                      <a:pt x="50" y="5"/>
                      <a:pt x="50" y="5"/>
                    </a:cubicBezTo>
                    <a:cubicBezTo>
                      <a:pt x="50" y="5"/>
                      <a:pt x="6" y="135"/>
                      <a:pt x="13" y="162"/>
                    </a:cubicBezTo>
                    <a:cubicBezTo>
                      <a:pt x="19" y="189"/>
                      <a:pt x="33" y="264"/>
                      <a:pt x="26" y="282"/>
                    </a:cubicBezTo>
                    <a:cubicBezTo>
                      <a:pt x="19" y="299"/>
                      <a:pt x="30" y="346"/>
                      <a:pt x="30" y="346"/>
                    </a:cubicBezTo>
                    <a:cubicBezTo>
                      <a:pt x="30" y="346"/>
                      <a:pt x="37" y="436"/>
                      <a:pt x="39" y="449"/>
                    </a:cubicBezTo>
                    <a:cubicBezTo>
                      <a:pt x="41" y="462"/>
                      <a:pt x="0" y="497"/>
                      <a:pt x="12" y="521"/>
                    </a:cubicBezTo>
                    <a:cubicBezTo>
                      <a:pt x="24" y="546"/>
                      <a:pt x="3" y="719"/>
                      <a:pt x="10" y="737"/>
                    </a:cubicBezTo>
                    <a:cubicBezTo>
                      <a:pt x="17" y="755"/>
                      <a:pt x="35" y="865"/>
                      <a:pt x="35" y="865"/>
                    </a:cubicBezTo>
                    <a:close/>
                  </a:path>
                </a:pathLst>
              </a:custGeom>
              <a:solidFill>
                <a:srgbClr val="383837">
                  <a:alpha val="100000"/>
                </a:srgbClr>
              </a:solidFill>
              <a:ln w="9525">
                <a:noFill/>
              </a:ln>
            </p:spPr>
            <p:txBody>
              <a:bodyPr/>
              <a:p>
                <a:endParaRPr lang="zh-CN" altLang="en-US"/>
              </a:p>
            </p:txBody>
          </p:sp>
          <p:sp>
            <p:nvSpPr>
              <p:cNvPr id="10262" name="Freeform 40"/>
              <p:cNvSpPr/>
              <p:nvPr/>
            </p:nvSpPr>
            <p:spPr>
              <a:xfrm>
                <a:off x="139700" y="1843087"/>
                <a:ext cx="238125" cy="811212"/>
              </a:xfrm>
              <a:custGeom>
                <a:avLst/>
                <a:gdLst/>
                <a:ahLst/>
                <a:cxnLst>
                  <a:cxn ang="0">
                    <a:pos x="238125" y="81984"/>
                  </a:cxn>
                  <a:cxn ang="0">
                    <a:pos x="54841" y="0"/>
                  </a:cxn>
                  <a:cxn ang="0">
                    <a:pos x="15875" y="99244"/>
                  </a:cxn>
                  <a:cxn ang="0">
                    <a:pos x="11545" y="401291"/>
                  </a:cxn>
                  <a:cxn ang="0">
                    <a:pos x="11545" y="404168"/>
                  </a:cxn>
                  <a:cxn ang="0">
                    <a:pos x="11545" y="405606"/>
                  </a:cxn>
                  <a:cxn ang="0">
                    <a:pos x="11545" y="407044"/>
                  </a:cxn>
                  <a:cxn ang="0">
                    <a:pos x="12989" y="409921"/>
                  </a:cxn>
                  <a:cxn ang="0">
                    <a:pos x="49068" y="594026"/>
                  </a:cxn>
                  <a:cxn ang="0">
                    <a:pos x="80818" y="806897"/>
                  </a:cxn>
                  <a:cxn ang="0">
                    <a:pos x="82261" y="805459"/>
                  </a:cxn>
                  <a:cxn ang="0">
                    <a:pos x="86591" y="811212"/>
                  </a:cxn>
                  <a:cxn ang="0">
                    <a:pos x="173182" y="811212"/>
                  </a:cxn>
                  <a:cxn ang="0">
                    <a:pos x="229466" y="775254"/>
                  </a:cxn>
                  <a:cxn ang="0">
                    <a:pos x="199159" y="724913"/>
                  </a:cxn>
                  <a:cxn ang="0">
                    <a:pos x="106795" y="724913"/>
                  </a:cxn>
                  <a:cxn ang="0">
                    <a:pos x="235239" y="665942"/>
                  </a:cxn>
                  <a:cxn ang="0">
                    <a:pos x="72159" y="688955"/>
                  </a:cxn>
                  <a:cxn ang="0">
                    <a:pos x="73602" y="595464"/>
                  </a:cxn>
                  <a:cxn ang="0">
                    <a:pos x="134216" y="632860"/>
                  </a:cxn>
                  <a:cxn ang="0">
                    <a:pos x="76489" y="533616"/>
                  </a:cxn>
                  <a:cxn ang="0">
                    <a:pos x="134216" y="546561"/>
                  </a:cxn>
                  <a:cxn ang="0">
                    <a:pos x="73602" y="487590"/>
                  </a:cxn>
                  <a:cxn ang="0">
                    <a:pos x="134216" y="425742"/>
                  </a:cxn>
                  <a:cxn ang="0">
                    <a:pos x="114011" y="349512"/>
                  </a:cxn>
                  <a:cxn ang="0">
                    <a:pos x="57727" y="336567"/>
                  </a:cxn>
                  <a:cxn ang="0">
                    <a:pos x="60614" y="323622"/>
                  </a:cxn>
                  <a:cxn ang="0">
                    <a:pos x="134216" y="221501"/>
                  </a:cxn>
                  <a:cxn ang="0">
                    <a:pos x="53398" y="221501"/>
                  </a:cxn>
                  <a:cxn ang="0">
                    <a:pos x="155864" y="158215"/>
                  </a:cxn>
                  <a:cxn ang="0">
                    <a:pos x="129886" y="142394"/>
                  </a:cxn>
                  <a:cxn ang="0">
                    <a:pos x="53398" y="129449"/>
                  </a:cxn>
                  <a:cxn ang="0">
                    <a:pos x="106795" y="116504"/>
                  </a:cxn>
                  <a:cxn ang="0">
                    <a:pos x="57727" y="81984"/>
                  </a:cxn>
                  <a:cxn ang="0">
                    <a:pos x="238125" y="81984"/>
                  </a:cxn>
                </a:cxnLst>
                <a:pathLst>
                  <a:path w="165" h="564">
                    <a:moveTo>
                      <a:pt x="165" y="57"/>
                    </a:moveTo>
                    <a:cubicBezTo>
                      <a:pt x="148" y="40"/>
                      <a:pt x="82" y="15"/>
                      <a:pt x="38" y="0"/>
                    </a:cubicBezTo>
                    <a:cubicBezTo>
                      <a:pt x="34" y="15"/>
                      <a:pt x="0" y="47"/>
                      <a:pt x="11" y="69"/>
                    </a:cubicBezTo>
                    <a:cubicBezTo>
                      <a:pt x="22" y="92"/>
                      <a:pt x="5" y="243"/>
                      <a:pt x="8" y="279"/>
                    </a:cubicBezTo>
                    <a:cubicBezTo>
                      <a:pt x="8" y="279"/>
                      <a:pt x="8" y="280"/>
                      <a:pt x="8" y="281"/>
                    </a:cubicBezTo>
                    <a:cubicBezTo>
                      <a:pt x="8" y="281"/>
                      <a:pt x="8" y="282"/>
                      <a:pt x="8" y="282"/>
                    </a:cubicBezTo>
                    <a:cubicBezTo>
                      <a:pt x="8" y="283"/>
                      <a:pt x="8" y="283"/>
                      <a:pt x="8" y="283"/>
                    </a:cubicBezTo>
                    <a:cubicBezTo>
                      <a:pt x="9" y="284"/>
                      <a:pt x="9" y="284"/>
                      <a:pt x="9" y="285"/>
                    </a:cubicBezTo>
                    <a:cubicBezTo>
                      <a:pt x="16" y="303"/>
                      <a:pt x="34" y="413"/>
                      <a:pt x="34" y="413"/>
                    </a:cubicBezTo>
                    <a:cubicBezTo>
                      <a:pt x="34" y="413"/>
                      <a:pt x="17" y="530"/>
                      <a:pt x="56" y="561"/>
                    </a:cubicBezTo>
                    <a:lnTo>
                      <a:pt x="57" y="560"/>
                    </a:lnTo>
                    <a:cubicBezTo>
                      <a:pt x="58" y="561"/>
                      <a:pt x="59" y="563"/>
                      <a:pt x="60" y="564"/>
                    </a:cubicBezTo>
                    <a:lnTo>
                      <a:pt x="120" y="564"/>
                    </a:lnTo>
                    <a:lnTo>
                      <a:pt x="159" y="539"/>
                    </a:lnTo>
                    <a:cubicBezTo>
                      <a:pt x="148" y="521"/>
                      <a:pt x="138" y="504"/>
                      <a:pt x="138" y="504"/>
                    </a:cubicBezTo>
                    <a:lnTo>
                      <a:pt x="74" y="504"/>
                    </a:lnTo>
                    <a:cubicBezTo>
                      <a:pt x="79" y="471"/>
                      <a:pt x="163" y="463"/>
                      <a:pt x="163" y="463"/>
                    </a:cubicBezTo>
                    <a:cubicBezTo>
                      <a:pt x="150" y="443"/>
                      <a:pt x="81" y="467"/>
                      <a:pt x="50" y="479"/>
                    </a:cubicBezTo>
                    <a:cubicBezTo>
                      <a:pt x="41" y="463"/>
                      <a:pt x="48" y="429"/>
                      <a:pt x="51" y="414"/>
                    </a:cubicBezTo>
                    <a:cubicBezTo>
                      <a:pt x="71" y="417"/>
                      <a:pt x="93" y="440"/>
                      <a:pt x="93" y="440"/>
                    </a:cubicBezTo>
                    <a:lnTo>
                      <a:pt x="53" y="371"/>
                    </a:lnTo>
                    <a:cubicBezTo>
                      <a:pt x="49" y="357"/>
                      <a:pt x="93" y="380"/>
                      <a:pt x="93" y="380"/>
                    </a:cubicBezTo>
                    <a:lnTo>
                      <a:pt x="51" y="339"/>
                    </a:lnTo>
                    <a:cubicBezTo>
                      <a:pt x="51" y="339"/>
                      <a:pt x="76" y="325"/>
                      <a:pt x="93" y="296"/>
                    </a:cubicBezTo>
                    <a:cubicBezTo>
                      <a:pt x="110" y="266"/>
                      <a:pt x="79" y="243"/>
                      <a:pt x="79" y="243"/>
                    </a:cubicBezTo>
                    <a:cubicBezTo>
                      <a:pt x="79" y="243"/>
                      <a:pt x="30" y="277"/>
                      <a:pt x="40" y="234"/>
                    </a:cubicBezTo>
                    <a:cubicBezTo>
                      <a:pt x="40" y="231"/>
                      <a:pt x="41" y="228"/>
                      <a:pt x="42" y="225"/>
                    </a:cubicBezTo>
                    <a:cubicBezTo>
                      <a:pt x="54" y="186"/>
                      <a:pt x="93" y="154"/>
                      <a:pt x="93" y="154"/>
                    </a:cubicBezTo>
                    <a:lnTo>
                      <a:pt x="37" y="154"/>
                    </a:lnTo>
                    <a:cubicBezTo>
                      <a:pt x="49" y="122"/>
                      <a:pt x="124" y="129"/>
                      <a:pt x="108" y="110"/>
                    </a:cubicBezTo>
                    <a:cubicBezTo>
                      <a:pt x="104" y="106"/>
                      <a:pt x="98" y="102"/>
                      <a:pt x="90" y="99"/>
                    </a:cubicBezTo>
                    <a:cubicBezTo>
                      <a:pt x="68" y="91"/>
                      <a:pt x="37" y="90"/>
                      <a:pt x="37" y="90"/>
                    </a:cubicBezTo>
                    <a:lnTo>
                      <a:pt x="74" y="81"/>
                    </a:lnTo>
                    <a:lnTo>
                      <a:pt x="40" y="57"/>
                    </a:lnTo>
                    <a:cubicBezTo>
                      <a:pt x="68" y="45"/>
                      <a:pt x="165" y="57"/>
                      <a:pt x="165" y="57"/>
                    </a:cubicBezTo>
                    <a:close/>
                  </a:path>
                </a:pathLst>
              </a:custGeom>
              <a:solidFill>
                <a:srgbClr val="2E2C2C">
                  <a:alpha val="100000"/>
                </a:srgbClr>
              </a:solidFill>
              <a:ln w="9525">
                <a:noFill/>
              </a:ln>
            </p:spPr>
            <p:txBody>
              <a:bodyPr/>
              <a:p>
                <a:endParaRPr lang="zh-CN" altLang="en-US"/>
              </a:p>
            </p:txBody>
          </p:sp>
          <p:sp>
            <p:nvSpPr>
              <p:cNvPr id="10263" name="Freeform 41"/>
              <p:cNvSpPr/>
              <p:nvPr/>
            </p:nvSpPr>
            <p:spPr>
              <a:xfrm>
                <a:off x="123825" y="1193800"/>
                <a:ext cx="452438" cy="608012"/>
              </a:xfrm>
              <a:custGeom>
                <a:avLst/>
                <a:gdLst/>
                <a:ahLst/>
                <a:cxnLst>
                  <a:cxn ang="0">
                    <a:pos x="269446" y="5763"/>
                  </a:cxn>
                  <a:cxn ang="0">
                    <a:pos x="86453" y="5763"/>
                  </a:cxn>
                  <a:cxn ang="0">
                    <a:pos x="10086" y="210355"/>
                  </a:cxn>
                  <a:cxn ang="0">
                    <a:pos x="12968" y="384690"/>
                  </a:cxn>
                  <a:cxn ang="0">
                    <a:pos x="25936" y="502835"/>
                  </a:cxn>
                  <a:cxn ang="0">
                    <a:pos x="66281" y="608012"/>
                  </a:cxn>
                  <a:cxn ang="0">
                    <a:pos x="149852" y="485545"/>
                  </a:cxn>
                  <a:cxn ang="0">
                    <a:pos x="89335" y="508598"/>
                  </a:cxn>
                  <a:cxn ang="0">
                    <a:pos x="128239" y="301124"/>
                  </a:cxn>
                  <a:cxn ang="0">
                    <a:pos x="149852" y="142638"/>
                  </a:cxn>
                  <a:cxn ang="0">
                    <a:pos x="340049" y="142638"/>
                  </a:cxn>
                  <a:cxn ang="0">
                    <a:pos x="414975" y="171454"/>
                  </a:cxn>
                  <a:cxn ang="0">
                    <a:pos x="422179" y="154164"/>
                  </a:cxn>
                  <a:cxn ang="0">
                    <a:pos x="452438" y="34579"/>
                  </a:cxn>
                  <a:cxn ang="0">
                    <a:pos x="269446" y="5763"/>
                  </a:cxn>
                </a:cxnLst>
                <a:pathLst>
                  <a:path w="314" h="422">
                    <a:moveTo>
                      <a:pt x="187" y="4"/>
                    </a:moveTo>
                    <a:cubicBezTo>
                      <a:pt x="179" y="0"/>
                      <a:pt x="60" y="4"/>
                      <a:pt x="60" y="4"/>
                    </a:cubicBezTo>
                    <a:cubicBezTo>
                      <a:pt x="60" y="4"/>
                      <a:pt x="0" y="119"/>
                      <a:pt x="7" y="146"/>
                    </a:cubicBezTo>
                    <a:cubicBezTo>
                      <a:pt x="13" y="173"/>
                      <a:pt x="15" y="250"/>
                      <a:pt x="9" y="267"/>
                    </a:cubicBezTo>
                    <a:cubicBezTo>
                      <a:pt x="2" y="285"/>
                      <a:pt x="18" y="349"/>
                      <a:pt x="18" y="349"/>
                    </a:cubicBezTo>
                    <a:cubicBezTo>
                      <a:pt x="18" y="349"/>
                      <a:pt x="44" y="391"/>
                      <a:pt x="46" y="422"/>
                    </a:cubicBezTo>
                    <a:cubicBezTo>
                      <a:pt x="79" y="388"/>
                      <a:pt x="104" y="337"/>
                      <a:pt x="104" y="337"/>
                    </a:cubicBezTo>
                    <a:cubicBezTo>
                      <a:pt x="91" y="346"/>
                      <a:pt x="62" y="353"/>
                      <a:pt x="62" y="353"/>
                    </a:cubicBezTo>
                    <a:cubicBezTo>
                      <a:pt x="65" y="321"/>
                      <a:pt x="89" y="209"/>
                      <a:pt x="89" y="209"/>
                    </a:cubicBezTo>
                    <a:cubicBezTo>
                      <a:pt x="89" y="209"/>
                      <a:pt x="202" y="129"/>
                      <a:pt x="104" y="99"/>
                    </a:cubicBezTo>
                    <a:cubicBezTo>
                      <a:pt x="114" y="60"/>
                      <a:pt x="236" y="99"/>
                      <a:pt x="236" y="99"/>
                    </a:cubicBezTo>
                    <a:lnTo>
                      <a:pt x="288" y="119"/>
                    </a:lnTo>
                    <a:cubicBezTo>
                      <a:pt x="290" y="113"/>
                      <a:pt x="292" y="109"/>
                      <a:pt x="293" y="107"/>
                    </a:cubicBezTo>
                    <a:cubicBezTo>
                      <a:pt x="302" y="96"/>
                      <a:pt x="314" y="24"/>
                      <a:pt x="314" y="24"/>
                    </a:cubicBezTo>
                    <a:cubicBezTo>
                      <a:pt x="314" y="24"/>
                      <a:pt x="195" y="8"/>
                      <a:pt x="187" y="4"/>
                    </a:cubicBezTo>
                    <a:close/>
                  </a:path>
                </a:pathLst>
              </a:custGeom>
              <a:solidFill>
                <a:srgbClr val="2E2C2C">
                  <a:alpha val="100000"/>
                </a:srgbClr>
              </a:solidFill>
              <a:ln w="9525">
                <a:noFill/>
              </a:ln>
            </p:spPr>
            <p:txBody>
              <a:bodyPr/>
              <a:p>
                <a:endParaRPr lang="zh-CN" altLang="en-US"/>
              </a:p>
            </p:txBody>
          </p:sp>
          <p:sp>
            <p:nvSpPr>
              <p:cNvPr id="10264" name="Freeform 42"/>
              <p:cNvSpPr/>
              <p:nvPr/>
            </p:nvSpPr>
            <p:spPr>
              <a:xfrm>
                <a:off x="274638" y="1130300"/>
                <a:ext cx="339725" cy="120650"/>
              </a:xfrm>
              <a:custGeom>
                <a:avLst/>
                <a:gdLst/>
                <a:ahLst/>
                <a:cxnLst>
                  <a:cxn ang="0">
                    <a:pos x="0" y="56691"/>
                  </a:cxn>
                  <a:cxn ang="0">
                    <a:pos x="274947" y="117743"/>
                  </a:cxn>
                  <a:cxn ang="0">
                    <a:pos x="339725" y="88670"/>
                  </a:cxn>
                  <a:cxn ang="0">
                    <a:pos x="331088" y="24711"/>
                  </a:cxn>
                  <a:cxn ang="0">
                    <a:pos x="12956" y="0"/>
                  </a:cxn>
                  <a:cxn ang="0">
                    <a:pos x="0" y="56691"/>
                  </a:cxn>
                </a:cxnLst>
                <a:pathLst>
                  <a:path w="236" h="83">
                    <a:moveTo>
                      <a:pt x="0" y="39"/>
                    </a:moveTo>
                    <a:cubicBezTo>
                      <a:pt x="0" y="39"/>
                      <a:pt x="136" y="83"/>
                      <a:pt x="191" y="81"/>
                    </a:cubicBezTo>
                    <a:lnTo>
                      <a:pt x="236" y="61"/>
                    </a:lnTo>
                    <a:lnTo>
                      <a:pt x="230" y="17"/>
                    </a:lnTo>
                    <a:lnTo>
                      <a:pt x="9" y="0"/>
                    </a:lnTo>
                    <a:lnTo>
                      <a:pt x="0" y="39"/>
                    </a:lnTo>
                    <a:close/>
                  </a:path>
                </a:pathLst>
              </a:custGeom>
              <a:solidFill>
                <a:srgbClr val="2E2C2C">
                  <a:alpha val="100000"/>
                </a:srgbClr>
              </a:solidFill>
              <a:ln w="9525">
                <a:noFill/>
              </a:ln>
            </p:spPr>
            <p:txBody>
              <a:bodyPr/>
              <a:p>
                <a:endParaRPr lang="zh-CN" altLang="en-US"/>
              </a:p>
            </p:txBody>
          </p:sp>
          <p:sp>
            <p:nvSpPr>
              <p:cNvPr id="10265" name="Freeform 43"/>
              <p:cNvSpPr/>
              <p:nvPr/>
            </p:nvSpPr>
            <p:spPr>
              <a:xfrm>
                <a:off x="298450" y="344487"/>
                <a:ext cx="309563" cy="857250"/>
              </a:xfrm>
              <a:custGeom>
                <a:avLst/>
                <a:gdLst/>
                <a:ahLst/>
                <a:cxnLst>
                  <a:cxn ang="0">
                    <a:pos x="2880" y="768073"/>
                  </a:cxn>
                  <a:cxn ang="0">
                    <a:pos x="102228" y="842867"/>
                  </a:cxn>
                  <a:cxn ang="0">
                    <a:pos x="309563" y="828483"/>
                  </a:cxn>
                  <a:cxn ang="0">
                    <a:pos x="277887" y="558076"/>
                  </a:cxn>
                  <a:cxn ang="0">
                    <a:pos x="293725" y="384036"/>
                  </a:cxn>
                  <a:cxn ang="0">
                    <a:pos x="214534" y="159656"/>
                  </a:cxn>
                  <a:cxn ang="0">
                    <a:pos x="203016" y="46027"/>
                  </a:cxn>
                  <a:cxn ang="0">
                    <a:pos x="177099" y="113629"/>
                  </a:cxn>
                  <a:cxn ang="0">
                    <a:pos x="35996" y="0"/>
                  </a:cxn>
                  <a:cxn ang="0">
                    <a:pos x="2880" y="40273"/>
                  </a:cxn>
                  <a:cxn ang="0">
                    <a:pos x="2880" y="768073"/>
                  </a:cxn>
                </a:cxnLst>
                <a:pathLst>
                  <a:path w="215" h="596">
                    <a:moveTo>
                      <a:pt x="2" y="534"/>
                    </a:moveTo>
                    <a:cubicBezTo>
                      <a:pt x="2" y="534"/>
                      <a:pt x="0" y="576"/>
                      <a:pt x="71" y="586"/>
                    </a:cubicBezTo>
                    <a:cubicBezTo>
                      <a:pt x="141" y="596"/>
                      <a:pt x="200" y="596"/>
                      <a:pt x="215" y="576"/>
                    </a:cubicBezTo>
                    <a:lnTo>
                      <a:pt x="193" y="388"/>
                    </a:lnTo>
                    <a:cubicBezTo>
                      <a:pt x="193" y="388"/>
                      <a:pt x="208" y="305"/>
                      <a:pt x="204" y="267"/>
                    </a:cubicBezTo>
                    <a:cubicBezTo>
                      <a:pt x="200" y="228"/>
                      <a:pt x="149" y="111"/>
                      <a:pt x="149" y="111"/>
                    </a:cubicBezTo>
                    <a:cubicBezTo>
                      <a:pt x="149" y="111"/>
                      <a:pt x="161" y="54"/>
                      <a:pt x="141" y="32"/>
                    </a:cubicBezTo>
                    <a:lnTo>
                      <a:pt x="123" y="79"/>
                    </a:lnTo>
                    <a:cubicBezTo>
                      <a:pt x="123" y="79"/>
                      <a:pt x="103" y="79"/>
                      <a:pt x="25" y="0"/>
                    </a:cubicBezTo>
                    <a:cubicBezTo>
                      <a:pt x="25" y="0"/>
                      <a:pt x="9" y="18"/>
                      <a:pt x="2" y="28"/>
                    </a:cubicBezTo>
                    <a:lnTo>
                      <a:pt x="2" y="534"/>
                    </a:lnTo>
                    <a:close/>
                  </a:path>
                </a:pathLst>
              </a:custGeom>
              <a:solidFill>
                <a:srgbClr val="D8DCE8">
                  <a:alpha val="100000"/>
                </a:srgbClr>
              </a:solidFill>
              <a:ln w="9525">
                <a:noFill/>
              </a:ln>
            </p:spPr>
            <p:txBody>
              <a:bodyPr/>
              <a:p>
                <a:endParaRPr lang="zh-CN" altLang="en-US"/>
              </a:p>
            </p:txBody>
          </p:sp>
          <p:sp>
            <p:nvSpPr>
              <p:cNvPr id="10266" name="Freeform 44"/>
              <p:cNvSpPr/>
              <p:nvPr/>
            </p:nvSpPr>
            <p:spPr>
              <a:xfrm>
                <a:off x="298450" y="344487"/>
                <a:ext cx="309563" cy="857250"/>
              </a:xfrm>
              <a:custGeom>
                <a:avLst/>
                <a:gdLst/>
                <a:ahLst/>
                <a:cxnLst>
                  <a:cxn ang="0">
                    <a:pos x="214534" y="831360"/>
                  </a:cxn>
                  <a:cxn ang="0">
                    <a:pos x="56153" y="732115"/>
                  </a:cxn>
                  <a:cxn ang="0">
                    <a:pos x="64792" y="676019"/>
                  </a:cxn>
                  <a:cxn ang="0">
                    <a:pos x="214534" y="762320"/>
                  </a:cxn>
                  <a:cxn ang="0">
                    <a:pos x="67672" y="535062"/>
                  </a:cxn>
                  <a:cxn ang="0">
                    <a:pos x="46074" y="113629"/>
                  </a:cxn>
                  <a:cxn ang="0">
                    <a:pos x="112307" y="174039"/>
                  </a:cxn>
                  <a:cxn ang="0">
                    <a:pos x="67672" y="99245"/>
                  </a:cxn>
                  <a:cxn ang="0">
                    <a:pos x="138223" y="90615"/>
                  </a:cxn>
                  <a:cxn ang="0">
                    <a:pos x="35996" y="0"/>
                  </a:cxn>
                  <a:cxn ang="0">
                    <a:pos x="2880" y="40273"/>
                  </a:cxn>
                  <a:cxn ang="0">
                    <a:pos x="2880" y="768073"/>
                  </a:cxn>
                  <a:cxn ang="0">
                    <a:pos x="102228" y="842867"/>
                  </a:cxn>
                  <a:cxn ang="0">
                    <a:pos x="309563" y="828483"/>
                  </a:cxn>
                  <a:cxn ang="0">
                    <a:pos x="309563" y="827045"/>
                  </a:cxn>
                  <a:cxn ang="0">
                    <a:pos x="214534" y="831360"/>
                  </a:cxn>
                </a:cxnLst>
                <a:pathLst>
                  <a:path w="215" h="596">
                    <a:moveTo>
                      <a:pt x="149" y="578"/>
                    </a:moveTo>
                    <a:cubicBezTo>
                      <a:pt x="66" y="574"/>
                      <a:pt x="39" y="509"/>
                      <a:pt x="39" y="509"/>
                    </a:cubicBezTo>
                    <a:cubicBezTo>
                      <a:pt x="39" y="509"/>
                      <a:pt x="17" y="470"/>
                      <a:pt x="45" y="470"/>
                    </a:cubicBezTo>
                    <a:cubicBezTo>
                      <a:pt x="73" y="471"/>
                      <a:pt x="149" y="530"/>
                      <a:pt x="149" y="530"/>
                    </a:cubicBezTo>
                    <a:cubicBezTo>
                      <a:pt x="130" y="485"/>
                      <a:pt x="83" y="428"/>
                      <a:pt x="47" y="372"/>
                    </a:cubicBezTo>
                    <a:cubicBezTo>
                      <a:pt x="11" y="315"/>
                      <a:pt x="32" y="79"/>
                      <a:pt x="32" y="79"/>
                    </a:cubicBezTo>
                    <a:lnTo>
                      <a:pt x="78" y="121"/>
                    </a:lnTo>
                    <a:lnTo>
                      <a:pt x="47" y="69"/>
                    </a:lnTo>
                    <a:cubicBezTo>
                      <a:pt x="72" y="84"/>
                      <a:pt x="87" y="77"/>
                      <a:pt x="96" y="63"/>
                    </a:cubicBezTo>
                    <a:cubicBezTo>
                      <a:pt x="80" y="52"/>
                      <a:pt x="58" y="33"/>
                      <a:pt x="25" y="0"/>
                    </a:cubicBezTo>
                    <a:cubicBezTo>
                      <a:pt x="25" y="0"/>
                      <a:pt x="9" y="18"/>
                      <a:pt x="2" y="28"/>
                    </a:cubicBezTo>
                    <a:lnTo>
                      <a:pt x="2" y="534"/>
                    </a:lnTo>
                    <a:cubicBezTo>
                      <a:pt x="2" y="534"/>
                      <a:pt x="0" y="576"/>
                      <a:pt x="71" y="586"/>
                    </a:cubicBezTo>
                    <a:cubicBezTo>
                      <a:pt x="141" y="596"/>
                      <a:pt x="200" y="596"/>
                      <a:pt x="215" y="576"/>
                    </a:cubicBezTo>
                    <a:lnTo>
                      <a:pt x="215" y="575"/>
                    </a:lnTo>
                    <a:cubicBezTo>
                      <a:pt x="192" y="577"/>
                      <a:pt x="169" y="578"/>
                      <a:pt x="149" y="578"/>
                    </a:cubicBezTo>
                    <a:close/>
                  </a:path>
                </a:pathLst>
              </a:custGeom>
              <a:solidFill>
                <a:srgbClr val="AFB0B2">
                  <a:alpha val="100000"/>
                </a:srgbClr>
              </a:solidFill>
              <a:ln w="9525">
                <a:noFill/>
              </a:ln>
            </p:spPr>
            <p:txBody>
              <a:bodyPr/>
              <a:p>
                <a:endParaRPr lang="zh-CN" altLang="en-US"/>
              </a:p>
            </p:txBody>
          </p:sp>
          <p:sp>
            <p:nvSpPr>
              <p:cNvPr id="10267" name="Freeform 45"/>
              <p:cNvSpPr/>
              <p:nvPr/>
            </p:nvSpPr>
            <p:spPr>
              <a:xfrm>
                <a:off x="0" y="371475"/>
                <a:ext cx="457200" cy="1096962"/>
              </a:xfrm>
              <a:custGeom>
                <a:avLst/>
                <a:gdLst/>
                <a:ahLst/>
                <a:cxnLst>
                  <a:cxn ang="0">
                    <a:pos x="0" y="1049518"/>
                  </a:cxn>
                  <a:cxn ang="0">
                    <a:pos x="166777" y="1096962"/>
                  </a:cxn>
                  <a:cxn ang="0">
                    <a:pos x="378125" y="704471"/>
                  </a:cxn>
                  <a:cxn ang="0">
                    <a:pos x="444260" y="520446"/>
                  </a:cxn>
                  <a:cxn ang="0">
                    <a:pos x="291860" y="0"/>
                  </a:cxn>
                  <a:cxn ang="0">
                    <a:pos x="166777" y="69009"/>
                  </a:cxn>
                  <a:cxn ang="0">
                    <a:pos x="169653" y="342172"/>
                  </a:cxn>
                  <a:cxn ang="0">
                    <a:pos x="0" y="1049518"/>
                  </a:cxn>
                </a:cxnLst>
                <a:pathLst>
                  <a:path w="318" h="763">
                    <a:moveTo>
                      <a:pt x="0" y="730"/>
                    </a:moveTo>
                    <a:lnTo>
                      <a:pt x="116" y="763"/>
                    </a:lnTo>
                    <a:cubicBezTo>
                      <a:pt x="116" y="763"/>
                      <a:pt x="251" y="503"/>
                      <a:pt x="263" y="490"/>
                    </a:cubicBezTo>
                    <a:cubicBezTo>
                      <a:pt x="275" y="476"/>
                      <a:pt x="318" y="439"/>
                      <a:pt x="309" y="362"/>
                    </a:cubicBezTo>
                    <a:cubicBezTo>
                      <a:pt x="301" y="285"/>
                      <a:pt x="292" y="104"/>
                      <a:pt x="203" y="0"/>
                    </a:cubicBezTo>
                    <a:cubicBezTo>
                      <a:pt x="203" y="0"/>
                      <a:pt x="166" y="51"/>
                      <a:pt x="116" y="48"/>
                    </a:cubicBezTo>
                    <a:lnTo>
                      <a:pt x="118" y="238"/>
                    </a:lnTo>
                    <a:cubicBezTo>
                      <a:pt x="118" y="238"/>
                      <a:pt x="92" y="554"/>
                      <a:pt x="0" y="730"/>
                    </a:cubicBezTo>
                    <a:close/>
                  </a:path>
                </a:pathLst>
              </a:custGeom>
              <a:solidFill>
                <a:srgbClr val="383837">
                  <a:alpha val="100000"/>
                </a:srgbClr>
              </a:solidFill>
              <a:ln w="9525">
                <a:noFill/>
              </a:ln>
            </p:spPr>
            <p:txBody>
              <a:bodyPr/>
              <a:p>
                <a:endParaRPr lang="zh-CN" altLang="en-US"/>
              </a:p>
            </p:txBody>
          </p:sp>
          <p:sp>
            <p:nvSpPr>
              <p:cNvPr id="10268" name="Freeform 46"/>
              <p:cNvSpPr/>
              <p:nvPr/>
            </p:nvSpPr>
            <p:spPr>
              <a:xfrm>
                <a:off x="430213" y="457200"/>
                <a:ext cx="184150" cy="730250"/>
              </a:xfrm>
              <a:custGeom>
                <a:avLst/>
                <a:gdLst/>
                <a:ahLst/>
                <a:cxnLst>
                  <a:cxn ang="0">
                    <a:pos x="98600" y="679838"/>
                  </a:cxn>
                  <a:cxn ang="0">
                    <a:pos x="146450" y="730250"/>
                  </a:cxn>
                  <a:cxn ang="0">
                    <a:pos x="184150" y="688480"/>
                  </a:cxn>
                  <a:cxn ang="0">
                    <a:pos x="142100" y="313993"/>
                  </a:cxn>
                  <a:cxn ang="0">
                    <a:pos x="62350" y="76338"/>
                  </a:cxn>
                  <a:cxn ang="0">
                    <a:pos x="44950" y="0"/>
                  </a:cxn>
                  <a:cxn ang="0">
                    <a:pos x="0" y="46091"/>
                  </a:cxn>
                  <a:cxn ang="0">
                    <a:pos x="20300" y="84980"/>
                  </a:cxn>
                  <a:cxn ang="0">
                    <a:pos x="59450" y="265022"/>
                  </a:cxn>
                  <a:cxn ang="0">
                    <a:pos x="98600" y="679838"/>
                  </a:cxn>
                </a:cxnLst>
                <a:pathLst>
                  <a:path w="127" h="507">
                    <a:moveTo>
                      <a:pt x="68" y="472"/>
                    </a:moveTo>
                    <a:lnTo>
                      <a:pt x="101" y="507"/>
                    </a:lnTo>
                    <a:lnTo>
                      <a:pt x="127" y="478"/>
                    </a:lnTo>
                    <a:cubicBezTo>
                      <a:pt x="127" y="478"/>
                      <a:pt x="107" y="272"/>
                      <a:pt x="98" y="218"/>
                    </a:cubicBezTo>
                    <a:cubicBezTo>
                      <a:pt x="88" y="164"/>
                      <a:pt x="43" y="53"/>
                      <a:pt x="43" y="53"/>
                    </a:cubicBezTo>
                    <a:cubicBezTo>
                      <a:pt x="43" y="53"/>
                      <a:pt x="61" y="22"/>
                      <a:pt x="31" y="0"/>
                    </a:cubicBezTo>
                    <a:cubicBezTo>
                      <a:pt x="31" y="0"/>
                      <a:pt x="6" y="5"/>
                      <a:pt x="0" y="32"/>
                    </a:cubicBezTo>
                    <a:lnTo>
                      <a:pt x="14" y="59"/>
                    </a:lnTo>
                    <a:cubicBezTo>
                      <a:pt x="14" y="59"/>
                      <a:pt x="36" y="146"/>
                      <a:pt x="41" y="184"/>
                    </a:cubicBezTo>
                    <a:cubicBezTo>
                      <a:pt x="46" y="223"/>
                      <a:pt x="48" y="451"/>
                      <a:pt x="68" y="472"/>
                    </a:cubicBezTo>
                    <a:close/>
                  </a:path>
                </a:pathLst>
              </a:custGeom>
              <a:solidFill>
                <a:srgbClr val="9D3D25">
                  <a:alpha val="100000"/>
                </a:srgbClr>
              </a:solidFill>
              <a:ln w="9525">
                <a:noFill/>
              </a:ln>
            </p:spPr>
            <p:txBody>
              <a:bodyPr/>
              <a:p>
                <a:endParaRPr lang="zh-CN" altLang="en-US"/>
              </a:p>
            </p:txBody>
          </p:sp>
          <p:sp>
            <p:nvSpPr>
              <p:cNvPr id="10269" name="Freeform 47"/>
              <p:cNvSpPr/>
              <p:nvPr/>
            </p:nvSpPr>
            <p:spPr>
              <a:xfrm>
                <a:off x="614363" y="725487"/>
                <a:ext cx="412750" cy="296862"/>
              </a:xfrm>
              <a:custGeom>
                <a:avLst/>
                <a:gdLst/>
                <a:ahLst/>
                <a:cxnLst>
                  <a:cxn ang="0">
                    <a:pos x="398368" y="217603"/>
                  </a:cxn>
                  <a:cxn ang="0">
                    <a:pos x="343719" y="77818"/>
                  </a:cxn>
                  <a:cxn ang="0">
                    <a:pos x="221476" y="109522"/>
                  </a:cxn>
                  <a:cxn ang="0">
                    <a:pos x="182645" y="129697"/>
                  </a:cxn>
                  <a:cxn ang="0">
                    <a:pos x="125119" y="129697"/>
                  </a:cxn>
                  <a:cxn ang="0">
                    <a:pos x="71908" y="129697"/>
                  </a:cxn>
                  <a:cxn ang="0">
                    <a:pos x="53212" y="110963"/>
                  </a:cxn>
                  <a:cxn ang="0">
                    <a:pos x="17258" y="0"/>
                  </a:cxn>
                  <a:cxn ang="0">
                    <a:pos x="0" y="252189"/>
                  </a:cxn>
                  <a:cxn ang="0">
                    <a:pos x="8629" y="295421"/>
                  </a:cxn>
                  <a:cxn ang="0">
                    <a:pos x="175455" y="276687"/>
                  </a:cxn>
                  <a:cxn ang="0">
                    <a:pos x="398368" y="217603"/>
                  </a:cxn>
                </a:cxnLst>
                <a:pathLst>
                  <a:path w="287" h="206">
                    <a:moveTo>
                      <a:pt x="277" y="151"/>
                    </a:moveTo>
                    <a:cubicBezTo>
                      <a:pt x="277" y="151"/>
                      <a:pt x="287" y="89"/>
                      <a:pt x="239" y="54"/>
                    </a:cubicBezTo>
                    <a:cubicBezTo>
                      <a:pt x="239" y="54"/>
                      <a:pt x="158" y="69"/>
                      <a:pt x="154" y="76"/>
                    </a:cubicBezTo>
                    <a:cubicBezTo>
                      <a:pt x="151" y="82"/>
                      <a:pt x="127" y="90"/>
                      <a:pt x="127" y="90"/>
                    </a:cubicBezTo>
                    <a:cubicBezTo>
                      <a:pt x="127" y="90"/>
                      <a:pt x="92" y="88"/>
                      <a:pt x="87" y="90"/>
                    </a:cubicBezTo>
                    <a:cubicBezTo>
                      <a:pt x="82" y="92"/>
                      <a:pt x="58" y="76"/>
                      <a:pt x="50" y="90"/>
                    </a:cubicBezTo>
                    <a:lnTo>
                      <a:pt x="37" y="77"/>
                    </a:lnTo>
                    <a:cubicBezTo>
                      <a:pt x="37" y="77"/>
                      <a:pt x="42" y="34"/>
                      <a:pt x="12" y="0"/>
                    </a:cubicBezTo>
                    <a:lnTo>
                      <a:pt x="0" y="175"/>
                    </a:lnTo>
                    <a:lnTo>
                      <a:pt x="6" y="205"/>
                    </a:lnTo>
                    <a:cubicBezTo>
                      <a:pt x="6" y="205"/>
                      <a:pt x="95" y="206"/>
                      <a:pt x="122" y="192"/>
                    </a:cubicBezTo>
                    <a:cubicBezTo>
                      <a:pt x="149" y="178"/>
                      <a:pt x="260" y="165"/>
                      <a:pt x="277" y="151"/>
                    </a:cubicBezTo>
                    <a:close/>
                  </a:path>
                </a:pathLst>
              </a:custGeom>
              <a:solidFill>
                <a:srgbClr val="383837">
                  <a:alpha val="100000"/>
                </a:srgbClr>
              </a:solidFill>
              <a:ln w="9525">
                <a:noFill/>
              </a:ln>
            </p:spPr>
            <p:txBody>
              <a:bodyPr/>
              <a:p>
                <a:endParaRPr lang="zh-CN" altLang="en-US"/>
              </a:p>
            </p:txBody>
          </p:sp>
          <p:sp>
            <p:nvSpPr>
              <p:cNvPr id="10270" name="Freeform 48"/>
              <p:cNvSpPr/>
              <p:nvPr/>
            </p:nvSpPr>
            <p:spPr>
              <a:xfrm>
                <a:off x="654050" y="800100"/>
                <a:ext cx="357188" cy="190500"/>
              </a:xfrm>
              <a:custGeom>
                <a:avLst/>
                <a:gdLst/>
                <a:ahLst/>
                <a:cxnLst>
                  <a:cxn ang="0">
                    <a:pos x="303898" y="2865"/>
                  </a:cxn>
                  <a:cxn ang="0">
                    <a:pos x="181475" y="34376"/>
                  </a:cxn>
                  <a:cxn ang="0">
                    <a:pos x="142587" y="54429"/>
                  </a:cxn>
                  <a:cxn ang="0">
                    <a:pos x="84976" y="54429"/>
                  </a:cxn>
                  <a:cxn ang="0">
                    <a:pos x="44649" y="47267"/>
                  </a:cxn>
                  <a:cxn ang="0">
                    <a:pos x="20164" y="98831"/>
                  </a:cxn>
                  <a:cxn ang="0">
                    <a:pos x="53290" y="91669"/>
                  </a:cxn>
                  <a:cxn ang="0">
                    <a:pos x="0" y="190500"/>
                  </a:cxn>
                  <a:cxn ang="0">
                    <a:pos x="84976" y="95966"/>
                  </a:cxn>
                  <a:cxn ang="0">
                    <a:pos x="159870" y="73049"/>
                  </a:cxn>
                  <a:cxn ang="0">
                    <a:pos x="119543" y="163286"/>
                  </a:cxn>
                  <a:cxn ang="0">
                    <a:pos x="233324" y="54429"/>
                  </a:cxn>
                  <a:cxn ang="0">
                    <a:pos x="286615" y="73049"/>
                  </a:cxn>
                  <a:cxn ang="0">
                    <a:pos x="348546" y="95966"/>
                  </a:cxn>
                  <a:cxn ang="0">
                    <a:pos x="357188" y="94534"/>
                  </a:cxn>
                  <a:cxn ang="0">
                    <a:pos x="303898" y="2865"/>
                  </a:cxn>
                </a:cxnLst>
                <a:pathLst>
                  <a:path w="248" h="133">
                    <a:moveTo>
                      <a:pt x="211" y="2"/>
                    </a:moveTo>
                    <a:cubicBezTo>
                      <a:pt x="211" y="2"/>
                      <a:pt x="130" y="17"/>
                      <a:pt x="126" y="24"/>
                    </a:cubicBezTo>
                    <a:cubicBezTo>
                      <a:pt x="123" y="30"/>
                      <a:pt x="99" y="38"/>
                      <a:pt x="99" y="38"/>
                    </a:cubicBezTo>
                    <a:cubicBezTo>
                      <a:pt x="99" y="38"/>
                      <a:pt x="64" y="36"/>
                      <a:pt x="59" y="38"/>
                    </a:cubicBezTo>
                    <a:cubicBezTo>
                      <a:pt x="55" y="40"/>
                      <a:pt x="42" y="31"/>
                      <a:pt x="31" y="33"/>
                    </a:cubicBezTo>
                    <a:cubicBezTo>
                      <a:pt x="27" y="47"/>
                      <a:pt x="22" y="63"/>
                      <a:pt x="14" y="69"/>
                    </a:cubicBezTo>
                    <a:lnTo>
                      <a:pt x="37" y="64"/>
                    </a:lnTo>
                    <a:cubicBezTo>
                      <a:pt x="37" y="64"/>
                      <a:pt x="11" y="123"/>
                      <a:pt x="0" y="133"/>
                    </a:cubicBezTo>
                    <a:cubicBezTo>
                      <a:pt x="0" y="133"/>
                      <a:pt x="59" y="96"/>
                      <a:pt x="59" y="67"/>
                    </a:cubicBezTo>
                    <a:cubicBezTo>
                      <a:pt x="59" y="38"/>
                      <a:pt x="111" y="51"/>
                      <a:pt x="111" y="51"/>
                    </a:cubicBezTo>
                    <a:cubicBezTo>
                      <a:pt x="111" y="51"/>
                      <a:pt x="142" y="77"/>
                      <a:pt x="83" y="114"/>
                    </a:cubicBezTo>
                    <a:cubicBezTo>
                      <a:pt x="83" y="114"/>
                      <a:pt x="146" y="76"/>
                      <a:pt x="162" y="38"/>
                    </a:cubicBezTo>
                    <a:cubicBezTo>
                      <a:pt x="177" y="0"/>
                      <a:pt x="199" y="51"/>
                      <a:pt x="199" y="51"/>
                    </a:cubicBezTo>
                    <a:cubicBezTo>
                      <a:pt x="199" y="51"/>
                      <a:pt x="242" y="67"/>
                      <a:pt x="242" y="67"/>
                    </a:cubicBezTo>
                    <a:lnTo>
                      <a:pt x="248" y="66"/>
                    </a:lnTo>
                    <a:cubicBezTo>
                      <a:pt x="245" y="46"/>
                      <a:pt x="236" y="20"/>
                      <a:pt x="211" y="2"/>
                    </a:cubicBezTo>
                    <a:close/>
                  </a:path>
                </a:pathLst>
              </a:custGeom>
              <a:solidFill>
                <a:srgbClr val="2E2C2C">
                  <a:alpha val="100000"/>
                </a:srgbClr>
              </a:solidFill>
              <a:ln w="9525">
                <a:noFill/>
              </a:ln>
            </p:spPr>
            <p:txBody>
              <a:bodyPr/>
              <a:p>
                <a:endParaRPr lang="zh-CN" altLang="en-US"/>
              </a:p>
            </p:txBody>
          </p:sp>
          <p:sp>
            <p:nvSpPr>
              <p:cNvPr id="10271" name="Freeform 49"/>
              <p:cNvSpPr/>
              <p:nvPr/>
            </p:nvSpPr>
            <p:spPr>
              <a:xfrm>
                <a:off x="263525" y="392112"/>
                <a:ext cx="173038" cy="774700"/>
              </a:xfrm>
              <a:custGeom>
                <a:avLst/>
                <a:gdLst/>
                <a:ahLst/>
                <a:cxnLst>
                  <a:cxn ang="0">
                    <a:pos x="62005" y="774700"/>
                  </a:cxn>
                  <a:cxn ang="0">
                    <a:pos x="113917" y="683982"/>
                  </a:cxn>
                  <a:cxn ang="0">
                    <a:pos x="164386" y="614864"/>
                  </a:cxn>
                  <a:cxn ang="0">
                    <a:pos x="167270" y="480948"/>
                  </a:cxn>
                  <a:cxn ang="0">
                    <a:pos x="23072" y="110877"/>
                  </a:cxn>
                  <a:cxn ang="0">
                    <a:pos x="37492" y="86398"/>
                  </a:cxn>
                  <a:cxn ang="0">
                    <a:pos x="8652" y="0"/>
                  </a:cxn>
                  <a:cxn ang="0">
                    <a:pos x="0" y="7200"/>
                  </a:cxn>
                  <a:cxn ang="0">
                    <a:pos x="10094" y="79198"/>
                  </a:cxn>
                  <a:cxn ang="0">
                    <a:pos x="10094" y="110877"/>
                  </a:cxn>
                  <a:cxn ang="0">
                    <a:pos x="148524" y="486707"/>
                  </a:cxn>
                  <a:cxn ang="0">
                    <a:pos x="90845" y="663823"/>
                  </a:cxn>
                  <a:cxn ang="0">
                    <a:pos x="62005" y="774700"/>
                  </a:cxn>
                </a:cxnLst>
                <a:pathLst>
                  <a:path w="120" h="538">
                    <a:moveTo>
                      <a:pt x="43" y="538"/>
                    </a:moveTo>
                    <a:cubicBezTo>
                      <a:pt x="61" y="504"/>
                      <a:pt x="76" y="479"/>
                      <a:pt x="79" y="475"/>
                    </a:cubicBezTo>
                    <a:cubicBezTo>
                      <a:pt x="86" y="467"/>
                      <a:pt x="102" y="452"/>
                      <a:pt x="114" y="427"/>
                    </a:cubicBezTo>
                    <a:cubicBezTo>
                      <a:pt x="118" y="389"/>
                      <a:pt x="120" y="350"/>
                      <a:pt x="116" y="334"/>
                    </a:cubicBezTo>
                    <a:cubicBezTo>
                      <a:pt x="106" y="297"/>
                      <a:pt x="16" y="77"/>
                      <a:pt x="16" y="77"/>
                    </a:cubicBezTo>
                    <a:lnTo>
                      <a:pt x="26" y="60"/>
                    </a:lnTo>
                    <a:lnTo>
                      <a:pt x="6" y="0"/>
                    </a:lnTo>
                    <a:cubicBezTo>
                      <a:pt x="4" y="2"/>
                      <a:pt x="2" y="3"/>
                      <a:pt x="0" y="5"/>
                    </a:cubicBezTo>
                    <a:lnTo>
                      <a:pt x="7" y="55"/>
                    </a:lnTo>
                    <a:lnTo>
                      <a:pt x="7" y="77"/>
                    </a:lnTo>
                    <a:cubicBezTo>
                      <a:pt x="7" y="77"/>
                      <a:pt x="95" y="313"/>
                      <a:pt x="103" y="338"/>
                    </a:cubicBezTo>
                    <a:cubicBezTo>
                      <a:pt x="112" y="362"/>
                      <a:pt x="76" y="437"/>
                      <a:pt x="63" y="461"/>
                    </a:cubicBezTo>
                    <a:cubicBezTo>
                      <a:pt x="56" y="474"/>
                      <a:pt x="49" y="509"/>
                      <a:pt x="43" y="538"/>
                    </a:cubicBezTo>
                    <a:close/>
                  </a:path>
                </a:pathLst>
              </a:custGeom>
              <a:solidFill>
                <a:srgbClr val="2E2C2C">
                  <a:alpha val="100000"/>
                </a:srgbClr>
              </a:solidFill>
              <a:ln w="9525">
                <a:noFill/>
              </a:ln>
            </p:spPr>
            <p:txBody>
              <a:bodyPr/>
              <a:p>
                <a:endParaRPr lang="zh-CN" altLang="en-US"/>
              </a:p>
            </p:txBody>
          </p:sp>
          <p:sp>
            <p:nvSpPr>
              <p:cNvPr id="10272" name="Freeform 50"/>
              <p:cNvSpPr/>
              <p:nvPr/>
            </p:nvSpPr>
            <p:spPr>
              <a:xfrm>
                <a:off x="122238" y="457200"/>
                <a:ext cx="198438" cy="841375"/>
              </a:xfrm>
              <a:custGeom>
                <a:avLst/>
                <a:gdLst/>
                <a:ahLst/>
                <a:cxnLst>
                  <a:cxn ang="0">
                    <a:pos x="142358" y="175466"/>
                  </a:cxn>
                  <a:cxn ang="0">
                    <a:pos x="198438" y="221490"/>
                  </a:cxn>
                  <a:cxn ang="0">
                    <a:pos x="83401" y="60406"/>
                  </a:cxn>
                  <a:cxn ang="0">
                    <a:pos x="44577" y="0"/>
                  </a:cxn>
                  <a:cxn ang="0">
                    <a:pos x="46015" y="256008"/>
                  </a:cxn>
                  <a:cxn ang="0">
                    <a:pos x="0" y="578176"/>
                  </a:cxn>
                  <a:cxn ang="0">
                    <a:pos x="41701" y="664471"/>
                  </a:cxn>
                  <a:cxn ang="0">
                    <a:pos x="133730" y="841375"/>
                  </a:cxn>
                  <a:cxn ang="0">
                    <a:pos x="182620" y="750765"/>
                  </a:cxn>
                  <a:cxn ang="0">
                    <a:pos x="122226" y="562355"/>
                  </a:cxn>
                  <a:cxn ang="0">
                    <a:pos x="169679" y="562355"/>
                  </a:cxn>
                  <a:cxn ang="0">
                    <a:pos x="122226" y="533590"/>
                  </a:cxn>
                  <a:cxn ang="0">
                    <a:pos x="112161" y="415654"/>
                  </a:cxn>
                  <a:cxn ang="0">
                    <a:pos x="126540" y="345179"/>
                  </a:cxn>
                  <a:cxn ang="0">
                    <a:pos x="142358" y="267514"/>
                  </a:cxn>
                  <a:cxn ang="0">
                    <a:pos x="142358" y="175466"/>
                  </a:cxn>
                </a:cxnLst>
                <a:pathLst>
                  <a:path w="138" h="585">
                    <a:moveTo>
                      <a:pt x="99" y="122"/>
                    </a:moveTo>
                    <a:lnTo>
                      <a:pt x="138" y="154"/>
                    </a:lnTo>
                    <a:cubicBezTo>
                      <a:pt x="138" y="154"/>
                      <a:pt x="67" y="65"/>
                      <a:pt x="58" y="42"/>
                    </a:cubicBezTo>
                    <a:cubicBezTo>
                      <a:pt x="53" y="30"/>
                      <a:pt x="42" y="14"/>
                      <a:pt x="31" y="0"/>
                    </a:cubicBezTo>
                    <a:lnTo>
                      <a:pt x="32" y="178"/>
                    </a:lnTo>
                    <a:cubicBezTo>
                      <a:pt x="32" y="178"/>
                      <a:pt x="24" y="281"/>
                      <a:pt x="0" y="402"/>
                    </a:cubicBezTo>
                    <a:lnTo>
                      <a:pt x="29" y="462"/>
                    </a:lnTo>
                    <a:lnTo>
                      <a:pt x="93" y="585"/>
                    </a:lnTo>
                    <a:cubicBezTo>
                      <a:pt x="104" y="564"/>
                      <a:pt x="116" y="542"/>
                      <a:pt x="127" y="522"/>
                    </a:cubicBezTo>
                    <a:cubicBezTo>
                      <a:pt x="111" y="475"/>
                      <a:pt x="85" y="398"/>
                      <a:pt x="85" y="391"/>
                    </a:cubicBezTo>
                    <a:cubicBezTo>
                      <a:pt x="85" y="383"/>
                      <a:pt x="105" y="383"/>
                      <a:pt x="118" y="391"/>
                    </a:cubicBezTo>
                    <a:lnTo>
                      <a:pt x="85" y="371"/>
                    </a:lnTo>
                    <a:lnTo>
                      <a:pt x="78" y="289"/>
                    </a:lnTo>
                    <a:cubicBezTo>
                      <a:pt x="78" y="289"/>
                      <a:pt x="90" y="261"/>
                      <a:pt x="88" y="240"/>
                    </a:cubicBezTo>
                    <a:cubicBezTo>
                      <a:pt x="86" y="218"/>
                      <a:pt x="99" y="186"/>
                      <a:pt x="99" y="186"/>
                    </a:cubicBezTo>
                    <a:lnTo>
                      <a:pt x="99" y="122"/>
                    </a:lnTo>
                    <a:close/>
                  </a:path>
                </a:pathLst>
              </a:custGeom>
              <a:solidFill>
                <a:srgbClr val="2E2C2C">
                  <a:alpha val="100000"/>
                </a:srgbClr>
              </a:solidFill>
              <a:ln w="9525">
                <a:noFill/>
              </a:ln>
            </p:spPr>
            <p:txBody>
              <a:bodyPr/>
              <a:p>
                <a:endParaRPr lang="zh-CN" altLang="en-US"/>
              </a:p>
            </p:txBody>
          </p:sp>
          <p:sp>
            <p:nvSpPr>
              <p:cNvPr id="10273" name="Freeform 51"/>
              <p:cNvSpPr/>
              <p:nvPr/>
            </p:nvSpPr>
            <p:spPr>
              <a:xfrm>
                <a:off x="196850" y="428625"/>
                <a:ext cx="77788" cy="134937"/>
              </a:xfrm>
              <a:custGeom>
                <a:avLst/>
                <a:gdLst/>
                <a:ahLst/>
                <a:cxnLst>
                  <a:cxn ang="0">
                    <a:pos x="77788" y="134937"/>
                  </a:cxn>
                  <a:cxn ang="0">
                    <a:pos x="25929" y="0"/>
                  </a:cxn>
                  <a:cxn ang="0">
                    <a:pos x="0" y="8613"/>
                  </a:cxn>
                  <a:cxn ang="0">
                    <a:pos x="77788" y="134937"/>
                  </a:cxn>
                </a:cxnLst>
                <a:pathLst>
                  <a:path w="54" h="94">
                    <a:moveTo>
                      <a:pt x="54" y="94"/>
                    </a:moveTo>
                    <a:lnTo>
                      <a:pt x="18" y="0"/>
                    </a:lnTo>
                    <a:cubicBezTo>
                      <a:pt x="12" y="3"/>
                      <a:pt x="6" y="5"/>
                      <a:pt x="0" y="6"/>
                    </a:cubicBezTo>
                    <a:cubicBezTo>
                      <a:pt x="14" y="21"/>
                      <a:pt x="32" y="48"/>
                      <a:pt x="54" y="94"/>
                    </a:cubicBezTo>
                    <a:close/>
                  </a:path>
                </a:pathLst>
              </a:custGeom>
              <a:solidFill>
                <a:srgbClr val="2E2C2C">
                  <a:alpha val="100000"/>
                </a:srgbClr>
              </a:solidFill>
              <a:ln w="9525">
                <a:noFill/>
              </a:ln>
            </p:spPr>
            <p:txBody>
              <a:bodyPr/>
              <a:p>
                <a:endParaRPr lang="zh-CN" altLang="en-US"/>
              </a:p>
            </p:txBody>
          </p:sp>
          <p:sp>
            <p:nvSpPr>
              <p:cNvPr id="10274" name="Freeform 52"/>
              <p:cNvSpPr/>
              <p:nvPr/>
            </p:nvSpPr>
            <p:spPr>
              <a:xfrm>
                <a:off x="211138" y="1260475"/>
                <a:ext cx="123825" cy="214312"/>
              </a:xfrm>
              <a:custGeom>
                <a:avLst/>
                <a:gdLst/>
                <a:ahLst/>
                <a:cxnLst>
                  <a:cxn ang="0">
                    <a:pos x="5759" y="66163"/>
                  </a:cxn>
                  <a:cxn ang="0">
                    <a:pos x="21597" y="165409"/>
                  </a:cxn>
                  <a:cxn ang="0">
                    <a:pos x="21597" y="214312"/>
                  </a:cxn>
                  <a:cxn ang="0">
                    <a:pos x="123825" y="126574"/>
                  </a:cxn>
                  <a:cxn ang="0">
                    <a:pos x="84950" y="34520"/>
                  </a:cxn>
                  <a:cxn ang="0">
                    <a:pos x="5759" y="66163"/>
                  </a:cxn>
                </a:cxnLst>
                <a:pathLst>
                  <a:path w="86" h="149">
                    <a:moveTo>
                      <a:pt x="4" y="46"/>
                    </a:moveTo>
                    <a:cubicBezTo>
                      <a:pt x="0" y="52"/>
                      <a:pt x="2" y="110"/>
                      <a:pt x="15" y="115"/>
                    </a:cubicBezTo>
                    <a:lnTo>
                      <a:pt x="15" y="149"/>
                    </a:lnTo>
                    <a:lnTo>
                      <a:pt x="86" y="88"/>
                    </a:lnTo>
                    <a:cubicBezTo>
                      <a:pt x="86" y="88"/>
                      <a:pt x="77" y="48"/>
                      <a:pt x="59" y="24"/>
                    </a:cubicBezTo>
                    <a:cubicBezTo>
                      <a:pt x="42" y="0"/>
                      <a:pt x="4" y="46"/>
                      <a:pt x="4" y="46"/>
                    </a:cubicBezTo>
                    <a:close/>
                  </a:path>
                </a:pathLst>
              </a:custGeom>
              <a:solidFill>
                <a:srgbClr val="EAAD6A">
                  <a:alpha val="100000"/>
                </a:srgbClr>
              </a:solidFill>
              <a:ln w="9525">
                <a:noFill/>
              </a:ln>
            </p:spPr>
            <p:txBody>
              <a:bodyPr/>
              <a:p>
                <a:endParaRPr lang="zh-CN" altLang="en-US"/>
              </a:p>
            </p:txBody>
          </p:sp>
          <p:sp>
            <p:nvSpPr>
              <p:cNvPr id="10275" name="Freeform 53"/>
              <p:cNvSpPr/>
              <p:nvPr/>
            </p:nvSpPr>
            <p:spPr>
              <a:xfrm>
                <a:off x="20638" y="439737"/>
                <a:ext cx="280988" cy="928687"/>
              </a:xfrm>
              <a:custGeom>
                <a:avLst/>
                <a:gdLst/>
                <a:ahLst/>
                <a:cxnLst>
                  <a:cxn ang="0">
                    <a:pos x="157065" y="928687"/>
                  </a:cxn>
                  <a:cxn ang="0">
                    <a:pos x="280988" y="845177"/>
                  </a:cxn>
                  <a:cxn ang="0">
                    <a:pos x="193089" y="551453"/>
                  </a:cxn>
                  <a:cxn ang="0">
                    <a:pos x="201735" y="349877"/>
                  </a:cxn>
                  <a:cxn ang="0">
                    <a:pos x="243523" y="192937"/>
                  </a:cxn>
                  <a:cxn ang="0">
                    <a:pos x="145537" y="0"/>
                  </a:cxn>
                  <a:cxn ang="0">
                    <a:pos x="72048" y="35996"/>
                  </a:cxn>
                  <a:cxn ang="0">
                    <a:pos x="57639" y="56153"/>
                  </a:cxn>
                  <a:cxn ang="0">
                    <a:pos x="27378" y="132464"/>
                  </a:cxn>
                  <a:cxn ang="0">
                    <a:pos x="27378" y="226052"/>
                  </a:cxn>
                  <a:cxn ang="0">
                    <a:pos x="7205" y="249090"/>
                  </a:cxn>
                  <a:cxn ang="0">
                    <a:pos x="7205" y="306683"/>
                  </a:cxn>
                  <a:cxn ang="0">
                    <a:pos x="31701" y="329720"/>
                  </a:cxn>
                  <a:cxn ang="0">
                    <a:pos x="17292" y="414670"/>
                  </a:cxn>
                  <a:cxn ang="0">
                    <a:pos x="14410" y="519777"/>
                  </a:cxn>
                  <a:cxn ang="0">
                    <a:pos x="38906" y="619125"/>
                  </a:cxn>
                  <a:cxn ang="0">
                    <a:pos x="157065" y="928687"/>
                  </a:cxn>
                </a:cxnLst>
                <a:pathLst>
                  <a:path w="195" h="645">
                    <a:moveTo>
                      <a:pt x="109" y="645"/>
                    </a:moveTo>
                    <a:cubicBezTo>
                      <a:pt x="109" y="645"/>
                      <a:pt x="170" y="592"/>
                      <a:pt x="195" y="587"/>
                    </a:cubicBezTo>
                    <a:cubicBezTo>
                      <a:pt x="195" y="587"/>
                      <a:pt x="144" y="410"/>
                      <a:pt x="134" y="383"/>
                    </a:cubicBezTo>
                    <a:lnTo>
                      <a:pt x="140" y="243"/>
                    </a:lnTo>
                    <a:cubicBezTo>
                      <a:pt x="140" y="243"/>
                      <a:pt x="171" y="159"/>
                      <a:pt x="169" y="134"/>
                    </a:cubicBezTo>
                    <a:cubicBezTo>
                      <a:pt x="168" y="109"/>
                      <a:pt x="101" y="0"/>
                      <a:pt x="101" y="0"/>
                    </a:cubicBezTo>
                    <a:cubicBezTo>
                      <a:pt x="101" y="0"/>
                      <a:pt x="64" y="13"/>
                      <a:pt x="50" y="25"/>
                    </a:cubicBezTo>
                    <a:cubicBezTo>
                      <a:pt x="37" y="37"/>
                      <a:pt x="40" y="39"/>
                      <a:pt x="40" y="39"/>
                    </a:cubicBezTo>
                    <a:cubicBezTo>
                      <a:pt x="40" y="39"/>
                      <a:pt x="22" y="87"/>
                      <a:pt x="19" y="92"/>
                    </a:cubicBezTo>
                    <a:cubicBezTo>
                      <a:pt x="15" y="97"/>
                      <a:pt x="19" y="157"/>
                      <a:pt x="19" y="157"/>
                    </a:cubicBezTo>
                    <a:cubicBezTo>
                      <a:pt x="19" y="157"/>
                      <a:pt x="3" y="161"/>
                      <a:pt x="5" y="173"/>
                    </a:cubicBezTo>
                    <a:cubicBezTo>
                      <a:pt x="7" y="185"/>
                      <a:pt x="0" y="205"/>
                      <a:pt x="5" y="213"/>
                    </a:cubicBezTo>
                    <a:cubicBezTo>
                      <a:pt x="10" y="222"/>
                      <a:pt x="22" y="229"/>
                      <a:pt x="22" y="229"/>
                    </a:cubicBezTo>
                    <a:cubicBezTo>
                      <a:pt x="22" y="229"/>
                      <a:pt x="13" y="279"/>
                      <a:pt x="12" y="288"/>
                    </a:cubicBezTo>
                    <a:cubicBezTo>
                      <a:pt x="10" y="297"/>
                      <a:pt x="7" y="349"/>
                      <a:pt x="10" y="361"/>
                    </a:cubicBezTo>
                    <a:cubicBezTo>
                      <a:pt x="13" y="373"/>
                      <a:pt x="27" y="430"/>
                      <a:pt x="27" y="430"/>
                    </a:cubicBezTo>
                    <a:cubicBezTo>
                      <a:pt x="27" y="430"/>
                      <a:pt x="88" y="632"/>
                      <a:pt x="109" y="645"/>
                    </a:cubicBezTo>
                    <a:close/>
                  </a:path>
                </a:pathLst>
              </a:custGeom>
              <a:solidFill>
                <a:srgbClr val="383837">
                  <a:alpha val="100000"/>
                </a:srgbClr>
              </a:solidFill>
              <a:ln w="9525">
                <a:noFill/>
              </a:ln>
            </p:spPr>
            <p:txBody>
              <a:bodyPr/>
              <a:p>
                <a:endParaRPr lang="zh-CN" altLang="en-US"/>
              </a:p>
            </p:txBody>
          </p:sp>
          <p:sp>
            <p:nvSpPr>
              <p:cNvPr id="10276" name="Freeform 54"/>
              <p:cNvSpPr>
                <a:spLocks noEditPoints="1"/>
              </p:cNvSpPr>
              <p:nvPr/>
            </p:nvSpPr>
            <p:spPr>
              <a:xfrm>
                <a:off x="20638" y="471487"/>
                <a:ext cx="214313" cy="896937"/>
              </a:xfrm>
              <a:custGeom>
                <a:avLst/>
                <a:gdLst/>
                <a:ahLst/>
                <a:cxnLst>
                  <a:cxn ang="0">
                    <a:pos x="44589" y="156928"/>
                  </a:cxn>
                  <a:cxn ang="0">
                    <a:pos x="43150" y="155488"/>
                  </a:cxn>
                  <a:cxn ang="0">
                    <a:pos x="44589" y="156928"/>
                  </a:cxn>
                  <a:cxn ang="0">
                    <a:pos x="100684" y="695378"/>
                  </a:cxn>
                  <a:cxn ang="0">
                    <a:pos x="37397" y="479422"/>
                  </a:cxn>
                  <a:cxn ang="0">
                    <a:pos x="63287" y="477982"/>
                  </a:cxn>
                  <a:cxn ang="0">
                    <a:pos x="159656" y="424713"/>
                  </a:cxn>
                  <a:cxn ang="0">
                    <a:pos x="81986" y="459266"/>
                  </a:cxn>
                  <a:cxn ang="0">
                    <a:pos x="38835" y="424713"/>
                  </a:cxn>
                  <a:cxn ang="0">
                    <a:pos x="67602" y="348409"/>
                  </a:cxn>
                  <a:cxn ang="0">
                    <a:pos x="77670" y="283622"/>
                  </a:cxn>
                  <a:cxn ang="0">
                    <a:pos x="192738" y="336891"/>
                  </a:cxn>
                  <a:cxn ang="0">
                    <a:pos x="143834" y="274984"/>
                  </a:cxn>
                  <a:cxn ang="0">
                    <a:pos x="87739" y="243310"/>
                  </a:cxn>
                  <a:cxn ang="0">
                    <a:pos x="179793" y="244750"/>
                  </a:cxn>
                  <a:cxn ang="0">
                    <a:pos x="100684" y="200119"/>
                  </a:cxn>
                  <a:cxn ang="0">
                    <a:pos x="146711" y="185722"/>
                  </a:cxn>
                  <a:cxn ang="0">
                    <a:pos x="38835" y="185722"/>
                  </a:cxn>
                  <a:cxn ang="0">
                    <a:pos x="81986" y="128134"/>
                  </a:cxn>
                  <a:cxn ang="0">
                    <a:pos x="41712" y="143971"/>
                  </a:cxn>
                  <a:cxn ang="0">
                    <a:pos x="43150" y="119496"/>
                  </a:cxn>
                  <a:cxn ang="0">
                    <a:pos x="81986" y="46071"/>
                  </a:cxn>
                  <a:cxn ang="0">
                    <a:pos x="81986" y="0"/>
                  </a:cxn>
                  <a:cxn ang="0">
                    <a:pos x="71917" y="4319"/>
                  </a:cxn>
                  <a:cxn ang="0">
                    <a:pos x="61849" y="8638"/>
                  </a:cxn>
                  <a:cxn ang="0">
                    <a:pos x="27329" y="100779"/>
                  </a:cxn>
                  <a:cxn ang="0">
                    <a:pos x="27329" y="194360"/>
                  </a:cxn>
                  <a:cxn ang="0">
                    <a:pos x="7192" y="217396"/>
                  </a:cxn>
                  <a:cxn ang="0">
                    <a:pos x="7192" y="274984"/>
                  </a:cxn>
                  <a:cxn ang="0">
                    <a:pos x="31644" y="298019"/>
                  </a:cxn>
                  <a:cxn ang="0">
                    <a:pos x="17260" y="382962"/>
                  </a:cxn>
                  <a:cxn ang="0">
                    <a:pos x="14383" y="488060"/>
                  </a:cxn>
                  <a:cxn ang="0">
                    <a:pos x="38835" y="587400"/>
                  </a:cxn>
                  <a:cxn ang="0">
                    <a:pos x="156779" y="896937"/>
                  </a:cxn>
                  <a:cxn ang="0">
                    <a:pos x="214313" y="850866"/>
                  </a:cxn>
                  <a:cxn ang="0">
                    <a:pos x="159656" y="827831"/>
                  </a:cxn>
                  <a:cxn ang="0">
                    <a:pos x="100684" y="695378"/>
                  </a:cxn>
                </a:cxnLst>
                <a:pathLst>
                  <a:path w="149" h="623">
                    <a:moveTo>
                      <a:pt x="31" y="109"/>
                    </a:moveTo>
                    <a:cubicBezTo>
                      <a:pt x="31" y="108"/>
                      <a:pt x="31" y="108"/>
                      <a:pt x="30" y="108"/>
                    </a:cubicBezTo>
                    <a:cubicBezTo>
                      <a:pt x="31" y="108"/>
                      <a:pt x="31" y="108"/>
                      <a:pt x="31" y="109"/>
                    </a:cubicBezTo>
                    <a:close/>
                    <a:moveTo>
                      <a:pt x="70" y="483"/>
                    </a:moveTo>
                    <a:cubicBezTo>
                      <a:pt x="58" y="475"/>
                      <a:pt x="26" y="333"/>
                      <a:pt x="26" y="333"/>
                    </a:cubicBezTo>
                    <a:cubicBezTo>
                      <a:pt x="26" y="333"/>
                      <a:pt x="9" y="326"/>
                      <a:pt x="44" y="332"/>
                    </a:cubicBezTo>
                    <a:cubicBezTo>
                      <a:pt x="79" y="339"/>
                      <a:pt x="111" y="295"/>
                      <a:pt x="111" y="295"/>
                    </a:cubicBezTo>
                    <a:cubicBezTo>
                      <a:pt x="111" y="295"/>
                      <a:pt x="67" y="314"/>
                      <a:pt x="57" y="319"/>
                    </a:cubicBezTo>
                    <a:cubicBezTo>
                      <a:pt x="47" y="324"/>
                      <a:pt x="22" y="304"/>
                      <a:pt x="27" y="295"/>
                    </a:cubicBezTo>
                    <a:cubicBezTo>
                      <a:pt x="32" y="287"/>
                      <a:pt x="37" y="253"/>
                      <a:pt x="47" y="242"/>
                    </a:cubicBezTo>
                    <a:cubicBezTo>
                      <a:pt x="54" y="234"/>
                      <a:pt x="55" y="212"/>
                      <a:pt x="54" y="197"/>
                    </a:cubicBezTo>
                    <a:cubicBezTo>
                      <a:pt x="100" y="186"/>
                      <a:pt x="134" y="234"/>
                      <a:pt x="134" y="234"/>
                    </a:cubicBezTo>
                    <a:cubicBezTo>
                      <a:pt x="134" y="234"/>
                      <a:pt x="121" y="206"/>
                      <a:pt x="100" y="191"/>
                    </a:cubicBezTo>
                    <a:cubicBezTo>
                      <a:pt x="80" y="175"/>
                      <a:pt x="61" y="169"/>
                      <a:pt x="61" y="169"/>
                    </a:cubicBezTo>
                    <a:cubicBezTo>
                      <a:pt x="78" y="162"/>
                      <a:pt x="105" y="165"/>
                      <a:pt x="125" y="170"/>
                    </a:cubicBezTo>
                    <a:cubicBezTo>
                      <a:pt x="106" y="160"/>
                      <a:pt x="82" y="146"/>
                      <a:pt x="70" y="139"/>
                    </a:cubicBezTo>
                    <a:cubicBezTo>
                      <a:pt x="74" y="117"/>
                      <a:pt x="102" y="129"/>
                      <a:pt x="102" y="129"/>
                    </a:cubicBezTo>
                    <a:cubicBezTo>
                      <a:pt x="78" y="95"/>
                      <a:pt x="27" y="129"/>
                      <a:pt x="27" y="129"/>
                    </a:cubicBezTo>
                    <a:cubicBezTo>
                      <a:pt x="25" y="119"/>
                      <a:pt x="57" y="89"/>
                      <a:pt x="57" y="89"/>
                    </a:cubicBezTo>
                    <a:lnTo>
                      <a:pt x="29" y="100"/>
                    </a:lnTo>
                    <a:cubicBezTo>
                      <a:pt x="28" y="92"/>
                      <a:pt x="30" y="83"/>
                      <a:pt x="30" y="83"/>
                    </a:cubicBezTo>
                    <a:lnTo>
                      <a:pt x="57" y="32"/>
                    </a:lnTo>
                    <a:lnTo>
                      <a:pt x="57" y="0"/>
                    </a:lnTo>
                    <a:cubicBezTo>
                      <a:pt x="55" y="1"/>
                      <a:pt x="52" y="2"/>
                      <a:pt x="50" y="3"/>
                    </a:cubicBezTo>
                    <a:cubicBezTo>
                      <a:pt x="47" y="5"/>
                      <a:pt x="43" y="6"/>
                      <a:pt x="43" y="6"/>
                    </a:cubicBezTo>
                    <a:cubicBezTo>
                      <a:pt x="43" y="6"/>
                      <a:pt x="22" y="65"/>
                      <a:pt x="19" y="70"/>
                    </a:cubicBezTo>
                    <a:cubicBezTo>
                      <a:pt x="15" y="75"/>
                      <a:pt x="19" y="135"/>
                      <a:pt x="19" y="135"/>
                    </a:cubicBezTo>
                    <a:cubicBezTo>
                      <a:pt x="19" y="135"/>
                      <a:pt x="3" y="139"/>
                      <a:pt x="5" y="151"/>
                    </a:cubicBezTo>
                    <a:cubicBezTo>
                      <a:pt x="7" y="163"/>
                      <a:pt x="0" y="183"/>
                      <a:pt x="5" y="191"/>
                    </a:cubicBezTo>
                    <a:cubicBezTo>
                      <a:pt x="10" y="200"/>
                      <a:pt x="22" y="207"/>
                      <a:pt x="22" y="207"/>
                    </a:cubicBezTo>
                    <a:cubicBezTo>
                      <a:pt x="22" y="207"/>
                      <a:pt x="13" y="257"/>
                      <a:pt x="12" y="266"/>
                    </a:cubicBezTo>
                    <a:cubicBezTo>
                      <a:pt x="10" y="275"/>
                      <a:pt x="7" y="327"/>
                      <a:pt x="10" y="339"/>
                    </a:cubicBezTo>
                    <a:cubicBezTo>
                      <a:pt x="13" y="351"/>
                      <a:pt x="27" y="408"/>
                      <a:pt x="27" y="408"/>
                    </a:cubicBezTo>
                    <a:cubicBezTo>
                      <a:pt x="27" y="408"/>
                      <a:pt x="88" y="610"/>
                      <a:pt x="109" y="623"/>
                    </a:cubicBezTo>
                    <a:cubicBezTo>
                      <a:pt x="109" y="623"/>
                      <a:pt x="128" y="607"/>
                      <a:pt x="149" y="591"/>
                    </a:cubicBezTo>
                    <a:lnTo>
                      <a:pt x="111" y="575"/>
                    </a:lnTo>
                    <a:cubicBezTo>
                      <a:pt x="111" y="575"/>
                      <a:pt x="82" y="492"/>
                      <a:pt x="70" y="483"/>
                    </a:cubicBezTo>
                    <a:close/>
                  </a:path>
                </a:pathLst>
              </a:custGeom>
              <a:solidFill>
                <a:srgbClr val="2E2C2C">
                  <a:alpha val="100000"/>
                </a:srgbClr>
              </a:solidFill>
              <a:ln w="9525">
                <a:noFill/>
              </a:ln>
            </p:spPr>
            <p:txBody>
              <a:bodyPr/>
              <a:p>
                <a:endParaRPr lang="zh-CN" altLang="en-US"/>
              </a:p>
            </p:txBody>
          </p:sp>
          <p:sp>
            <p:nvSpPr>
              <p:cNvPr id="10277" name="Freeform 55"/>
              <p:cNvSpPr/>
              <p:nvPr/>
            </p:nvSpPr>
            <p:spPr>
              <a:xfrm>
                <a:off x="211138" y="719137"/>
                <a:ext cx="23813" cy="12700"/>
              </a:xfrm>
              <a:custGeom>
                <a:avLst/>
                <a:gdLst/>
                <a:ahLst/>
                <a:cxnLst>
                  <a:cxn ang="0">
                    <a:pos x="23813" y="5644"/>
                  </a:cxn>
                  <a:cxn ang="0">
                    <a:pos x="0" y="0"/>
                  </a:cxn>
                  <a:cxn ang="0">
                    <a:pos x="23813" y="5644"/>
                  </a:cxn>
                </a:cxnLst>
                <a:pathLst>
                  <a:path w="17" h="9">
                    <a:moveTo>
                      <a:pt x="17" y="4"/>
                    </a:moveTo>
                    <a:cubicBezTo>
                      <a:pt x="17" y="4"/>
                      <a:pt x="14" y="3"/>
                      <a:pt x="0" y="0"/>
                    </a:cubicBezTo>
                    <a:cubicBezTo>
                      <a:pt x="14" y="9"/>
                      <a:pt x="14" y="6"/>
                      <a:pt x="17" y="4"/>
                    </a:cubicBezTo>
                    <a:close/>
                  </a:path>
                </a:pathLst>
              </a:custGeom>
              <a:solidFill>
                <a:srgbClr val="2E2C2C">
                  <a:alpha val="100000"/>
                </a:srgbClr>
              </a:solidFill>
              <a:ln w="9525">
                <a:noFill/>
              </a:ln>
            </p:spPr>
            <p:txBody>
              <a:bodyPr/>
              <a:p>
                <a:endParaRPr lang="zh-CN" altLang="en-US"/>
              </a:p>
            </p:txBody>
          </p:sp>
          <p:sp>
            <p:nvSpPr>
              <p:cNvPr id="10278" name="Freeform 56"/>
              <p:cNvSpPr/>
              <p:nvPr/>
            </p:nvSpPr>
            <p:spPr>
              <a:xfrm>
                <a:off x="303213" y="74612"/>
                <a:ext cx="280988" cy="354012"/>
              </a:xfrm>
              <a:custGeom>
                <a:avLst/>
                <a:gdLst/>
                <a:ahLst/>
                <a:cxnLst>
                  <a:cxn ang="0">
                    <a:pos x="153397" y="351134"/>
                  </a:cxn>
                  <a:cxn ang="0">
                    <a:pos x="203573" y="315157"/>
                  </a:cxn>
                  <a:cxn ang="0">
                    <a:pos x="253749" y="223056"/>
                  </a:cxn>
                  <a:cxn ang="0">
                    <a:pos x="266652" y="223056"/>
                  </a:cxn>
                  <a:cxn ang="0">
                    <a:pos x="275254" y="174128"/>
                  </a:cxn>
                  <a:cxn ang="0">
                    <a:pos x="266652" y="130956"/>
                  </a:cxn>
                  <a:cxn ang="0">
                    <a:pos x="275254" y="20147"/>
                  </a:cxn>
                  <a:cxn ang="0">
                    <a:pos x="113255" y="0"/>
                  </a:cxn>
                  <a:cxn ang="0">
                    <a:pos x="43008" y="37416"/>
                  </a:cxn>
                  <a:cxn ang="0">
                    <a:pos x="43008" y="130956"/>
                  </a:cxn>
                  <a:cxn ang="0">
                    <a:pos x="12903" y="130956"/>
                  </a:cxn>
                  <a:cxn ang="0">
                    <a:pos x="43008" y="214422"/>
                  </a:cxn>
                  <a:cxn ang="0">
                    <a:pos x="70247" y="306523"/>
                  </a:cxn>
                  <a:cxn ang="0">
                    <a:pos x="153397" y="351134"/>
                  </a:cxn>
                </a:cxnLst>
                <a:pathLst>
                  <a:path w="196" h="246">
                    <a:moveTo>
                      <a:pt x="107" y="244"/>
                    </a:moveTo>
                    <a:cubicBezTo>
                      <a:pt x="124" y="246"/>
                      <a:pt x="137" y="225"/>
                      <a:pt x="142" y="219"/>
                    </a:cubicBezTo>
                    <a:cubicBezTo>
                      <a:pt x="147" y="213"/>
                      <a:pt x="173" y="171"/>
                      <a:pt x="177" y="155"/>
                    </a:cubicBezTo>
                    <a:cubicBezTo>
                      <a:pt x="177" y="155"/>
                      <a:pt x="185" y="160"/>
                      <a:pt x="186" y="155"/>
                    </a:cubicBezTo>
                    <a:cubicBezTo>
                      <a:pt x="186" y="155"/>
                      <a:pt x="190" y="127"/>
                      <a:pt x="192" y="121"/>
                    </a:cubicBezTo>
                    <a:cubicBezTo>
                      <a:pt x="194" y="115"/>
                      <a:pt x="196" y="92"/>
                      <a:pt x="186" y="91"/>
                    </a:cubicBezTo>
                    <a:lnTo>
                      <a:pt x="192" y="14"/>
                    </a:lnTo>
                    <a:lnTo>
                      <a:pt x="79" y="0"/>
                    </a:lnTo>
                    <a:lnTo>
                      <a:pt x="30" y="26"/>
                    </a:lnTo>
                    <a:lnTo>
                      <a:pt x="30" y="91"/>
                    </a:lnTo>
                    <a:cubicBezTo>
                      <a:pt x="30" y="91"/>
                      <a:pt x="13" y="83"/>
                      <a:pt x="9" y="91"/>
                    </a:cubicBezTo>
                    <a:cubicBezTo>
                      <a:pt x="9" y="91"/>
                      <a:pt x="0" y="150"/>
                      <a:pt x="30" y="149"/>
                    </a:cubicBezTo>
                    <a:cubicBezTo>
                      <a:pt x="30" y="149"/>
                      <a:pt x="36" y="194"/>
                      <a:pt x="49" y="213"/>
                    </a:cubicBezTo>
                    <a:cubicBezTo>
                      <a:pt x="63" y="232"/>
                      <a:pt x="82" y="242"/>
                      <a:pt x="107" y="244"/>
                    </a:cubicBezTo>
                    <a:close/>
                  </a:path>
                </a:pathLst>
              </a:custGeom>
              <a:solidFill>
                <a:srgbClr val="EAAD6A">
                  <a:alpha val="100000"/>
                </a:srgbClr>
              </a:solidFill>
              <a:ln w="9525">
                <a:noFill/>
              </a:ln>
            </p:spPr>
            <p:txBody>
              <a:bodyPr/>
              <a:p>
                <a:endParaRPr lang="zh-CN" altLang="en-US"/>
              </a:p>
            </p:txBody>
          </p:sp>
          <p:sp>
            <p:nvSpPr>
              <p:cNvPr id="10279" name="Freeform 57"/>
              <p:cNvSpPr/>
              <p:nvPr/>
            </p:nvSpPr>
            <p:spPr>
              <a:xfrm>
                <a:off x="303213" y="76200"/>
                <a:ext cx="134938" cy="341312"/>
              </a:xfrm>
              <a:custGeom>
                <a:avLst/>
                <a:gdLst/>
                <a:ahLst/>
                <a:cxnLst>
                  <a:cxn ang="0">
                    <a:pos x="117712" y="341312"/>
                  </a:cxn>
                  <a:cxn ang="0">
                    <a:pos x="78953" y="243383"/>
                  </a:cxn>
                  <a:cxn ang="0">
                    <a:pos x="91873" y="192978"/>
                  </a:cxn>
                  <a:cxn ang="0">
                    <a:pos x="78953" y="162735"/>
                  </a:cxn>
                  <a:cxn ang="0">
                    <a:pos x="104792" y="138253"/>
                  </a:cxn>
                  <a:cxn ang="0">
                    <a:pos x="122018" y="84968"/>
                  </a:cxn>
                  <a:cxn ang="0">
                    <a:pos x="134938" y="1440"/>
                  </a:cxn>
                  <a:cxn ang="0">
                    <a:pos x="113405" y="0"/>
                  </a:cxn>
                  <a:cxn ang="0">
                    <a:pos x="43065" y="36003"/>
                  </a:cxn>
                  <a:cxn ang="0">
                    <a:pos x="43065" y="129612"/>
                  </a:cxn>
                  <a:cxn ang="0">
                    <a:pos x="12920" y="129612"/>
                  </a:cxn>
                  <a:cxn ang="0">
                    <a:pos x="43065" y="213140"/>
                  </a:cxn>
                  <a:cxn ang="0">
                    <a:pos x="70340" y="305309"/>
                  </a:cxn>
                  <a:cxn ang="0">
                    <a:pos x="117712" y="341312"/>
                  </a:cxn>
                </a:cxnLst>
                <a:pathLst>
                  <a:path w="94" h="237">
                    <a:moveTo>
                      <a:pt x="82" y="237"/>
                    </a:moveTo>
                    <a:cubicBezTo>
                      <a:pt x="68" y="217"/>
                      <a:pt x="55" y="169"/>
                      <a:pt x="55" y="169"/>
                    </a:cubicBezTo>
                    <a:cubicBezTo>
                      <a:pt x="53" y="157"/>
                      <a:pt x="64" y="134"/>
                      <a:pt x="64" y="134"/>
                    </a:cubicBezTo>
                    <a:lnTo>
                      <a:pt x="55" y="113"/>
                    </a:lnTo>
                    <a:cubicBezTo>
                      <a:pt x="55" y="106"/>
                      <a:pt x="73" y="96"/>
                      <a:pt x="73" y="96"/>
                    </a:cubicBezTo>
                    <a:cubicBezTo>
                      <a:pt x="73" y="96"/>
                      <a:pt x="84" y="69"/>
                      <a:pt x="85" y="59"/>
                    </a:cubicBezTo>
                    <a:cubicBezTo>
                      <a:pt x="86" y="53"/>
                      <a:pt x="91" y="26"/>
                      <a:pt x="94" y="1"/>
                    </a:cubicBezTo>
                    <a:lnTo>
                      <a:pt x="79" y="0"/>
                    </a:lnTo>
                    <a:lnTo>
                      <a:pt x="30" y="25"/>
                    </a:lnTo>
                    <a:lnTo>
                      <a:pt x="30" y="90"/>
                    </a:lnTo>
                    <a:cubicBezTo>
                      <a:pt x="30" y="90"/>
                      <a:pt x="13" y="82"/>
                      <a:pt x="9" y="90"/>
                    </a:cubicBezTo>
                    <a:cubicBezTo>
                      <a:pt x="9" y="90"/>
                      <a:pt x="0" y="149"/>
                      <a:pt x="30" y="148"/>
                    </a:cubicBezTo>
                    <a:cubicBezTo>
                      <a:pt x="30" y="148"/>
                      <a:pt x="36" y="193"/>
                      <a:pt x="49" y="212"/>
                    </a:cubicBezTo>
                    <a:cubicBezTo>
                      <a:pt x="58" y="224"/>
                      <a:pt x="69" y="232"/>
                      <a:pt x="82" y="237"/>
                    </a:cubicBezTo>
                    <a:close/>
                  </a:path>
                </a:pathLst>
              </a:custGeom>
              <a:solidFill>
                <a:srgbClr val="E2A069">
                  <a:alpha val="100000"/>
                </a:srgbClr>
              </a:solidFill>
              <a:ln w="9525">
                <a:noFill/>
              </a:ln>
            </p:spPr>
            <p:txBody>
              <a:bodyPr/>
              <a:p>
                <a:endParaRPr lang="zh-CN" altLang="en-US"/>
              </a:p>
            </p:txBody>
          </p:sp>
          <p:sp>
            <p:nvSpPr>
              <p:cNvPr id="10280" name="Freeform 58"/>
              <p:cNvSpPr/>
              <p:nvPr/>
            </p:nvSpPr>
            <p:spPr>
              <a:xfrm>
                <a:off x="519113" y="206375"/>
                <a:ext cx="68263" cy="166687"/>
              </a:xfrm>
              <a:custGeom>
                <a:avLst/>
                <a:gdLst/>
                <a:ahLst/>
                <a:cxnLst>
                  <a:cxn ang="0">
                    <a:pos x="38398" y="91965"/>
                  </a:cxn>
                  <a:cxn ang="0">
                    <a:pos x="51197" y="91965"/>
                  </a:cxn>
                  <a:cxn ang="0">
                    <a:pos x="68263" y="27302"/>
                  </a:cxn>
                  <a:cxn ang="0">
                    <a:pos x="51197" y="0"/>
                  </a:cxn>
                  <a:cxn ang="0">
                    <a:pos x="29865" y="80470"/>
                  </a:cxn>
                  <a:cxn ang="0">
                    <a:pos x="0" y="107772"/>
                  </a:cxn>
                  <a:cxn ang="0">
                    <a:pos x="0" y="166687"/>
                  </a:cxn>
                  <a:cxn ang="0">
                    <a:pos x="38398" y="91965"/>
                  </a:cxn>
                </a:cxnLst>
                <a:pathLst>
                  <a:path w="48" h="116">
                    <a:moveTo>
                      <a:pt x="27" y="64"/>
                    </a:moveTo>
                    <a:cubicBezTo>
                      <a:pt x="27" y="64"/>
                      <a:pt x="35" y="69"/>
                      <a:pt x="36" y="64"/>
                    </a:cubicBezTo>
                    <a:cubicBezTo>
                      <a:pt x="36" y="64"/>
                      <a:pt x="48" y="35"/>
                      <a:pt x="48" y="19"/>
                    </a:cubicBezTo>
                    <a:cubicBezTo>
                      <a:pt x="47" y="12"/>
                      <a:pt x="46" y="1"/>
                      <a:pt x="36" y="0"/>
                    </a:cubicBezTo>
                    <a:cubicBezTo>
                      <a:pt x="36" y="0"/>
                      <a:pt x="27" y="48"/>
                      <a:pt x="21" y="56"/>
                    </a:cubicBezTo>
                    <a:cubicBezTo>
                      <a:pt x="15" y="65"/>
                      <a:pt x="0" y="75"/>
                      <a:pt x="0" y="75"/>
                    </a:cubicBezTo>
                    <a:cubicBezTo>
                      <a:pt x="3" y="79"/>
                      <a:pt x="4" y="97"/>
                      <a:pt x="0" y="116"/>
                    </a:cubicBezTo>
                    <a:cubicBezTo>
                      <a:pt x="10" y="101"/>
                      <a:pt x="24" y="76"/>
                      <a:pt x="27" y="64"/>
                    </a:cubicBezTo>
                    <a:close/>
                  </a:path>
                </a:pathLst>
              </a:custGeom>
              <a:solidFill>
                <a:srgbClr val="E2A069">
                  <a:alpha val="100000"/>
                </a:srgbClr>
              </a:solidFill>
              <a:ln w="9525">
                <a:noFill/>
              </a:ln>
            </p:spPr>
            <p:txBody>
              <a:bodyPr/>
              <a:p>
                <a:endParaRPr lang="zh-CN" altLang="en-US"/>
              </a:p>
            </p:txBody>
          </p:sp>
          <p:sp>
            <p:nvSpPr>
              <p:cNvPr id="10281" name="Freeform 59"/>
              <p:cNvSpPr/>
              <p:nvPr/>
            </p:nvSpPr>
            <p:spPr>
              <a:xfrm>
                <a:off x="327025" y="0"/>
                <a:ext cx="268288" cy="255587"/>
              </a:xfrm>
              <a:custGeom>
                <a:avLst/>
                <a:gdLst/>
                <a:ahLst/>
                <a:cxnLst>
                  <a:cxn ang="0">
                    <a:pos x="266846" y="109127"/>
                  </a:cxn>
                  <a:cxn ang="0">
                    <a:pos x="183186" y="0"/>
                  </a:cxn>
                  <a:cxn ang="0">
                    <a:pos x="134144" y="10051"/>
                  </a:cxn>
                  <a:cxn ang="0">
                    <a:pos x="79332" y="15795"/>
                  </a:cxn>
                  <a:cxn ang="0">
                    <a:pos x="49042" y="31589"/>
                  </a:cxn>
                  <a:cxn ang="0">
                    <a:pos x="0" y="101948"/>
                  </a:cxn>
                  <a:cxn ang="0">
                    <a:pos x="4327" y="201023"/>
                  </a:cxn>
                  <a:cxn ang="0">
                    <a:pos x="15866" y="203895"/>
                  </a:cxn>
                  <a:cxn ang="0">
                    <a:pos x="21636" y="242664"/>
                  </a:cxn>
                  <a:cxn ang="0">
                    <a:pos x="28848" y="236921"/>
                  </a:cxn>
                  <a:cxn ang="0">
                    <a:pos x="36060" y="180921"/>
                  </a:cxn>
                  <a:cxn ang="0">
                    <a:pos x="36060" y="137845"/>
                  </a:cxn>
                  <a:cxn ang="0">
                    <a:pos x="63466" y="113435"/>
                  </a:cxn>
                  <a:cxn ang="0">
                    <a:pos x="115393" y="130665"/>
                  </a:cxn>
                  <a:cxn ang="0">
                    <a:pos x="154338" y="150768"/>
                  </a:cxn>
                  <a:cxn ang="0">
                    <a:pos x="158665" y="150768"/>
                  </a:cxn>
                  <a:cxn ang="0">
                    <a:pos x="178859" y="149332"/>
                  </a:cxn>
                  <a:cxn ang="0">
                    <a:pos x="216361" y="166562"/>
                  </a:cxn>
                  <a:cxn ang="0">
                    <a:pos x="207707" y="139281"/>
                  </a:cxn>
                  <a:cxn ang="0">
                    <a:pos x="214919" y="137845"/>
                  </a:cxn>
                  <a:cxn ang="0">
                    <a:pos x="226458" y="155075"/>
                  </a:cxn>
                  <a:cxn ang="0">
                    <a:pos x="230785" y="205331"/>
                  </a:cxn>
                  <a:cxn ang="0">
                    <a:pos x="229343" y="249843"/>
                  </a:cxn>
                  <a:cxn ang="0">
                    <a:pos x="232228" y="255587"/>
                  </a:cxn>
                  <a:cxn ang="0">
                    <a:pos x="243767" y="205331"/>
                  </a:cxn>
                  <a:cxn ang="0">
                    <a:pos x="253864" y="211075"/>
                  </a:cxn>
                  <a:cxn ang="0">
                    <a:pos x="265403" y="165126"/>
                  </a:cxn>
                  <a:cxn ang="0">
                    <a:pos x="266846" y="109127"/>
                  </a:cxn>
                </a:cxnLst>
                <a:pathLst>
                  <a:path w="186" h="178">
                    <a:moveTo>
                      <a:pt x="185" y="76"/>
                    </a:moveTo>
                    <a:cubicBezTo>
                      <a:pt x="185" y="69"/>
                      <a:pt x="181" y="20"/>
                      <a:pt x="127" y="0"/>
                    </a:cubicBezTo>
                    <a:cubicBezTo>
                      <a:pt x="127" y="0"/>
                      <a:pt x="115" y="2"/>
                      <a:pt x="93" y="7"/>
                    </a:cubicBezTo>
                    <a:cubicBezTo>
                      <a:pt x="93" y="7"/>
                      <a:pt x="62" y="6"/>
                      <a:pt x="55" y="11"/>
                    </a:cubicBezTo>
                    <a:cubicBezTo>
                      <a:pt x="49" y="16"/>
                      <a:pt x="34" y="22"/>
                      <a:pt x="34" y="22"/>
                    </a:cubicBezTo>
                    <a:cubicBezTo>
                      <a:pt x="34" y="22"/>
                      <a:pt x="4" y="32"/>
                      <a:pt x="0" y="71"/>
                    </a:cubicBezTo>
                    <a:cubicBezTo>
                      <a:pt x="0" y="71"/>
                      <a:pt x="0" y="121"/>
                      <a:pt x="3" y="140"/>
                    </a:cubicBezTo>
                    <a:cubicBezTo>
                      <a:pt x="3" y="140"/>
                      <a:pt x="7" y="139"/>
                      <a:pt x="11" y="142"/>
                    </a:cubicBezTo>
                    <a:lnTo>
                      <a:pt x="15" y="169"/>
                    </a:lnTo>
                    <a:lnTo>
                      <a:pt x="20" y="165"/>
                    </a:lnTo>
                    <a:cubicBezTo>
                      <a:pt x="20" y="165"/>
                      <a:pt x="17" y="135"/>
                      <a:pt x="25" y="126"/>
                    </a:cubicBezTo>
                    <a:cubicBezTo>
                      <a:pt x="28" y="122"/>
                      <a:pt x="25" y="96"/>
                      <a:pt x="25" y="96"/>
                    </a:cubicBezTo>
                    <a:cubicBezTo>
                      <a:pt x="25" y="96"/>
                      <a:pt x="42" y="80"/>
                      <a:pt x="44" y="79"/>
                    </a:cubicBezTo>
                    <a:cubicBezTo>
                      <a:pt x="44" y="79"/>
                      <a:pt x="68" y="84"/>
                      <a:pt x="80" y="91"/>
                    </a:cubicBezTo>
                    <a:cubicBezTo>
                      <a:pt x="80" y="91"/>
                      <a:pt x="83" y="101"/>
                      <a:pt x="107" y="105"/>
                    </a:cubicBezTo>
                    <a:cubicBezTo>
                      <a:pt x="108" y="105"/>
                      <a:pt x="109" y="105"/>
                      <a:pt x="110" y="105"/>
                    </a:cubicBezTo>
                    <a:cubicBezTo>
                      <a:pt x="114" y="105"/>
                      <a:pt x="119" y="105"/>
                      <a:pt x="124" y="104"/>
                    </a:cubicBezTo>
                    <a:cubicBezTo>
                      <a:pt x="149" y="96"/>
                      <a:pt x="150" y="116"/>
                      <a:pt x="150" y="116"/>
                    </a:cubicBezTo>
                    <a:cubicBezTo>
                      <a:pt x="153" y="107"/>
                      <a:pt x="149" y="101"/>
                      <a:pt x="144" y="97"/>
                    </a:cubicBezTo>
                    <a:lnTo>
                      <a:pt x="149" y="96"/>
                    </a:lnTo>
                    <a:cubicBezTo>
                      <a:pt x="149" y="96"/>
                      <a:pt x="154" y="100"/>
                      <a:pt x="157" y="108"/>
                    </a:cubicBezTo>
                    <a:cubicBezTo>
                      <a:pt x="159" y="119"/>
                      <a:pt x="155" y="132"/>
                      <a:pt x="160" y="143"/>
                    </a:cubicBezTo>
                    <a:cubicBezTo>
                      <a:pt x="164" y="151"/>
                      <a:pt x="159" y="174"/>
                      <a:pt x="159" y="174"/>
                    </a:cubicBezTo>
                    <a:lnTo>
                      <a:pt x="161" y="178"/>
                    </a:lnTo>
                    <a:lnTo>
                      <a:pt x="169" y="143"/>
                    </a:lnTo>
                    <a:cubicBezTo>
                      <a:pt x="169" y="143"/>
                      <a:pt x="175" y="144"/>
                      <a:pt x="176" y="147"/>
                    </a:cubicBezTo>
                    <a:lnTo>
                      <a:pt x="184" y="115"/>
                    </a:lnTo>
                    <a:cubicBezTo>
                      <a:pt x="184" y="115"/>
                      <a:pt x="186" y="82"/>
                      <a:pt x="185" y="76"/>
                    </a:cubicBezTo>
                    <a:close/>
                  </a:path>
                </a:pathLst>
              </a:custGeom>
              <a:solidFill>
                <a:srgbClr val="383837">
                  <a:alpha val="100000"/>
                </a:srgbClr>
              </a:solidFill>
              <a:ln w="9525">
                <a:noFill/>
              </a:ln>
            </p:spPr>
            <p:txBody>
              <a:bodyPr/>
              <a:p>
                <a:endParaRPr lang="zh-CN" altLang="en-US"/>
              </a:p>
            </p:txBody>
          </p:sp>
          <p:sp>
            <p:nvSpPr>
              <p:cNvPr id="10282" name="Freeform 60"/>
              <p:cNvSpPr/>
              <p:nvPr/>
            </p:nvSpPr>
            <p:spPr>
              <a:xfrm>
                <a:off x="614363" y="739775"/>
                <a:ext cx="50800" cy="280987"/>
              </a:xfrm>
              <a:custGeom>
                <a:avLst/>
                <a:gdLst/>
                <a:ahLst/>
                <a:cxnLst>
                  <a:cxn ang="0">
                    <a:pos x="39511" y="157065"/>
                  </a:cxn>
                  <a:cxn ang="0">
                    <a:pos x="15522" y="0"/>
                  </a:cxn>
                  <a:cxn ang="0">
                    <a:pos x="0" y="237758"/>
                  </a:cxn>
                  <a:cxn ang="0">
                    <a:pos x="8467" y="280987"/>
                  </a:cxn>
                  <a:cxn ang="0">
                    <a:pos x="47978" y="280987"/>
                  </a:cxn>
                  <a:cxn ang="0">
                    <a:pos x="39511" y="157065"/>
                  </a:cxn>
                </a:cxnLst>
                <a:pathLst>
                  <a:path w="36" h="195">
                    <a:moveTo>
                      <a:pt x="28" y="109"/>
                    </a:moveTo>
                    <a:cubicBezTo>
                      <a:pt x="36" y="79"/>
                      <a:pt x="20" y="16"/>
                      <a:pt x="11" y="0"/>
                    </a:cubicBezTo>
                    <a:lnTo>
                      <a:pt x="0" y="165"/>
                    </a:lnTo>
                    <a:lnTo>
                      <a:pt x="6" y="195"/>
                    </a:lnTo>
                    <a:cubicBezTo>
                      <a:pt x="6" y="195"/>
                      <a:pt x="18" y="195"/>
                      <a:pt x="34" y="195"/>
                    </a:cubicBezTo>
                    <a:cubicBezTo>
                      <a:pt x="29" y="170"/>
                      <a:pt x="23" y="129"/>
                      <a:pt x="28" y="109"/>
                    </a:cubicBezTo>
                    <a:close/>
                  </a:path>
                </a:pathLst>
              </a:custGeom>
              <a:solidFill>
                <a:srgbClr val="2E2C2C">
                  <a:alpha val="100000"/>
                </a:srgbClr>
              </a:solidFill>
              <a:ln w="9525">
                <a:noFill/>
              </a:ln>
            </p:spPr>
            <p:txBody>
              <a:bodyPr/>
              <a:p>
                <a:endParaRPr lang="zh-CN" altLang="en-US"/>
              </a:p>
            </p:txBody>
          </p:sp>
          <p:sp>
            <p:nvSpPr>
              <p:cNvPr id="10283" name="Freeform 61"/>
              <p:cNvSpPr/>
              <p:nvPr/>
            </p:nvSpPr>
            <p:spPr>
              <a:xfrm>
                <a:off x="512763" y="476250"/>
                <a:ext cx="173038" cy="1022350"/>
              </a:xfrm>
              <a:custGeom>
                <a:avLst/>
                <a:gdLst/>
                <a:ahLst/>
                <a:cxnLst>
                  <a:cxn ang="0">
                    <a:pos x="79309" y="997906"/>
                  </a:cxn>
                  <a:cxn ang="0">
                    <a:pos x="155734" y="1022350"/>
                  </a:cxn>
                  <a:cxn ang="0">
                    <a:pos x="173038" y="1010847"/>
                  </a:cxn>
                  <a:cxn ang="0">
                    <a:pos x="126895" y="529149"/>
                  </a:cxn>
                  <a:cxn ang="0">
                    <a:pos x="126895" y="313463"/>
                  </a:cxn>
                  <a:cxn ang="0">
                    <a:pos x="126895" y="181176"/>
                  </a:cxn>
                  <a:cxn ang="0">
                    <a:pos x="79309" y="57516"/>
                  </a:cxn>
                  <a:cxn ang="0">
                    <a:pos x="1442" y="0"/>
                  </a:cxn>
                  <a:cxn ang="0">
                    <a:pos x="0" y="57516"/>
                  </a:cxn>
                  <a:cxn ang="0">
                    <a:pos x="79309" y="277516"/>
                  </a:cxn>
                  <a:cxn ang="0">
                    <a:pos x="63447" y="425620"/>
                  </a:cxn>
                  <a:cxn ang="0">
                    <a:pos x="95171" y="731893"/>
                  </a:cxn>
                  <a:cxn ang="0">
                    <a:pos x="79309" y="997906"/>
                  </a:cxn>
                </a:cxnLst>
                <a:pathLst>
                  <a:path w="120" h="711">
                    <a:moveTo>
                      <a:pt x="55" y="694"/>
                    </a:moveTo>
                    <a:lnTo>
                      <a:pt x="108" y="711"/>
                    </a:lnTo>
                    <a:lnTo>
                      <a:pt x="120" y="703"/>
                    </a:lnTo>
                    <a:cubicBezTo>
                      <a:pt x="120" y="703"/>
                      <a:pt x="111" y="437"/>
                      <a:pt x="88" y="368"/>
                    </a:cubicBezTo>
                    <a:cubicBezTo>
                      <a:pt x="88" y="368"/>
                      <a:pt x="87" y="244"/>
                      <a:pt x="88" y="218"/>
                    </a:cubicBezTo>
                    <a:cubicBezTo>
                      <a:pt x="88" y="193"/>
                      <a:pt x="89" y="140"/>
                      <a:pt x="88" y="126"/>
                    </a:cubicBezTo>
                    <a:cubicBezTo>
                      <a:pt x="87" y="113"/>
                      <a:pt x="67" y="57"/>
                      <a:pt x="55" y="40"/>
                    </a:cubicBezTo>
                    <a:lnTo>
                      <a:pt x="1" y="0"/>
                    </a:lnTo>
                    <a:lnTo>
                      <a:pt x="0" y="40"/>
                    </a:lnTo>
                    <a:cubicBezTo>
                      <a:pt x="0" y="40"/>
                      <a:pt x="57" y="160"/>
                      <a:pt x="55" y="193"/>
                    </a:cubicBezTo>
                    <a:cubicBezTo>
                      <a:pt x="55" y="193"/>
                      <a:pt x="43" y="288"/>
                      <a:pt x="44" y="296"/>
                    </a:cubicBezTo>
                    <a:cubicBezTo>
                      <a:pt x="45" y="304"/>
                      <a:pt x="66" y="492"/>
                      <a:pt x="66" y="509"/>
                    </a:cubicBezTo>
                    <a:cubicBezTo>
                      <a:pt x="66" y="526"/>
                      <a:pt x="55" y="694"/>
                      <a:pt x="55" y="694"/>
                    </a:cubicBezTo>
                    <a:close/>
                  </a:path>
                </a:pathLst>
              </a:custGeom>
              <a:solidFill>
                <a:srgbClr val="383837">
                  <a:alpha val="100000"/>
                </a:srgbClr>
              </a:solidFill>
              <a:ln w="9525">
                <a:noFill/>
              </a:ln>
            </p:spPr>
            <p:txBody>
              <a:bodyPr/>
              <a:p>
                <a:endParaRPr lang="zh-CN" altLang="en-US"/>
              </a:p>
            </p:txBody>
          </p:sp>
        </p:grpSp>
        <p:sp>
          <p:nvSpPr>
            <p:cNvPr id="24" name="文本框 23"/>
            <p:cNvSpPr txBox="1"/>
            <p:nvPr/>
          </p:nvSpPr>
          <p:spPr>
            <a:xfrm>
              <a:off x="6717" y="2809"/>
              <a:ext cx="4040" cy="749"/>
            </a:xfrm>
            <a:prstGeom prst="rect">
              <a:avLst/>
            </a:prstGeom>
            <a:noFill/>
          </p:spPr>
          <p:txBody>
            <a:bodyPr wrap="square" rtlCol="0">
              <a:spAutoFit/>
            </a:bodyPr>
            <a:p>
              <a:r>
                <a:rPr lang="zh-CN" altLang="en-US" sz="2400" b="1">
                  <a:solidFill>
                    <a:srgbClr val="B82B14"/>
                  </a:solidFill>
                  <a:latin typeface="微软雅黑" panose="020B0503020204020204" charset="-122"/>
                  <a:ea typeface="微软雅黑" panose="020B0503020204020204" charset="-122"/>
                </a:rPr>
                <a:t>小提示</a:t>
              </a:r>
              <a:endParaRPr lang="zh-CN" altLang="en-US" sz="2400" b="1">
                <a:solidFill>
                  <a:srgbClr val="B82B14"/>
                </a:solidFill>
                <a:latin typeface="微软雅黑" panose="020B0503020204020204" charset="-122"/>
                <a:ea typeface="微软雅黑" panose="020B0503020204020204" charset="-122"/>
              </a:endParaRPr>
            </a:p>
          </p:txBody>
        </p:sp>
        <p:grpSp>
          <p:nvGrpSpPr>
            <p:cNvPr id="26" name="组合 25"/>
            <p:cNvGrpSpPr/>
            <p:nvPr/>
          </p:nvGrpSpPr>
          <p:grpSpPr>
            <a:xfrm>
              <a:off x="6457" y="2626"/>
              <a:ext cx="11103" cy="5126"/>
              <a:chOff x="7215" y="2626"/>
              <a:chExt cx="10256" cy="4836"/>
            </a:xfrm>
          </p:grpSpPr>
          <p:cxnSp>
            <p:nvCxnSpPr>
              <p:cNvPr id="10247" name="直接连接符 26"/>
              <p:cNvCxnSpPr/>
              <p:nvPr/>
            </p:nvCxnSpPr>
            <p:spPr>
              <a:xfrm flipV="1">
                <a:off x="7215" y="2626"/>
                <a:ext cx="10113" cy="15"/>
              </a:xfrm>
              <a:prstGeom prst="line">
                <a:avLst/>
              </a:prstGeom>
              <a:ln w="19050" cap="flat" cmpd="sng">
                <a:solidFill>
                  <a:srgbClr val="1D4E74"/>
                </a:solidFill>
                <a:prstDash val="dash"/>
                <a:headEnd type="none" w="med" len="med"/>
                <a:tailEnd type="none" w="med" len="med"/>
              </a:ln>
            </p:spPr>
          </p:cxnSp>
          <p:cxnSp>
            <p:nvCxnSpPr>
              <p:cNvPr id="25" name="直接连接符 26"/>
              <p:cNvCxnSpPr/>
              <p:nvPr/>
            </p:nvCxnSpPr>
            <p:spPr>
              <a:xfrm flipV="1">
                <a:off x="7277" y="7447"/>
                <a:ext cx="10194" cy="15"/>
              </a:xfrm>
              <a:prstGeom prst="line">
                <a:avLst/>
              </a:prstGeom>
              <a:ln w="19050" cap="flat" cmpd="sng">
                <a:solidFill>
                  <a:srgbClr val="1D4E74"/>
                </a:solidFill>
                <a:prstDash val="dash"/>
                <a:headEnd type="none" w="med" len="med"/>
                <a:tailEnd type="none" w="med" len="med"/>
              </a:ln>
            </p:spPr>
          </p:cxn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6" name="组合 15"/>
          <p:cNvGrpSpPr/>
          <p:nvPr/>
        </p:nvGrpSpPr>
        <p:grpSpPr>
          <a:xfrm>
            <a:off x="2707640" y="736600"/>
            <a:ext cx="6088380" cy="5361940"/>
            <a:chOff x="7721" y="2598"/>
            <a:chExt cx="9948" cy="6841"/>
          </a:xfrm>
        </p:grpSpPr>
        <p:grpSp>
          <p:nvGrpSpPr>
            <p:cNvPr id="39" name="组合 38"/>
            <p:cNvGrpSpPr/>
            <p:nvPr/>
          </p:nvGrpSpPr>
          <p:grpSpPr>
            <a:xfrm>
              <a:off x="7721" y="2598"/>
              <a:ext cx="9948" cy="6841"/>
              <a:chOff x="8606" y="3200"/>
              <a:chExt cx="10390" cy="5361"/>
            </a:xfrm>
          </p:grpSpPr>
          <p:sp>
            <p:nvSpPr>
              <p:cNvPr id="75" name="圆角矩形 74"/>
              <p:cNvSpPr/>
              <p:nvPr/>
            </p:nvSpPr>
            <p:spPr>
              <a:xfrm rot="5400000">
                <a:off x="14248" y="-1299"/>
                <a:ext cx="73" cy="9070"/>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24604" name="文本框 7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a:spLocks noChangeArrowheads="1"/>
              </p:cNvSpPr>
              <p:nvPr/>
            </p:nvSpPr>
            <p:spPr bwMode="auto">
              <a:xfrm>
                <a:off x="9145" y="4022"/>
                <a:ext cx="9851" cy="3322"/>
              </a:xfrm>
              <a:prstGeom prst="rect">
                <a:avLst/>
              </a:prstGeom>
              <a:noFill/>
              <a:ln w="9525">
                <a:noFill/>
                <a:miter lim="800000"/>
              </a:ln>
            </p:spPr>
            <p:txBody>
              <a:bodyPr wrap="square">
                <a:spAutoFit/>
              </a:bodyPr>
              <a:p>
                <a:pPr fontAlgn="auto">
                  <a:lnSpc>
                    <a:spcPct val="150000"/>
                  </a:lnSpc>
                </a:pPr>
                <a:r>
                  <a:rPr lang="en-US" altLang="zh-CN" sz="2000">
                    <a:latin typeface="黑体" panose="02010609060101010101" pitchFamily="49" charset="-122"/>
                    <a:ea typeface="黑体" panose="02010609060101010101" pitchFamily="49" charset="-122"/>
                  </a:rPr>
                  <a:t>   </a:t>
                </a:r>
                <a:r>
                  <a:rPr lang="en-US" altLang="zh-CN" sz="2000">
                    <a:solidFill>
                      <a:schemeClr val="bg1"/>
                    </a:solidFill>
                    <a:latin typeface="微软雅黑" panose="020B0503020204020204" charset="-122"/>
                    <a:ea typeface="微软雅黑" panose="020B0503020204020204" charset="-122"/>
                  </a:rPr>
                  <a:t> 2016</a:t>
                </a:r>
                <a:r>
                  <a:rPr lang="zh-CN" altLang="en-US" sz="2000">
                    <a:solidFill>
                      <a:schemeClr val="bg1"/>
                    </a:solidFill>
                    <a:latin typeface="微软雅黑" panose="020B0503020204020204" charset="-122"/>
                    <a:ea typeface="微软雅黑" panose="020B0503020204020204" charset="-122"/>
                  </a:rPr>
                  <a:t>年</a:t>
                </a:r>
                <a:r>
                  <a:rPr lang="en-US" altLang="zh-CN" sz="2000">
                    <a:solidFill>
                      <a:schemeClr val="bg1"/>
                    </a:solidFill>
                    <a:latin typeface="微软雅黑" panose="020B0503020204020204" charset="-122"/>
                    <a:ea typeface="微软雅黑" panose="020B0503020204020204" charset="-122"/>
                  </a:rPr>
                  <a:t>7</a:t>
                </a:r>
                <a:r>
                  <a:rPr lang="zh-CN" altLang="en-US" sz="2000">
                    <a:solidFill>
                      <a:schemeClr val="bg1"/>
                    </a:solidFill>
                    <a:latin typeface="微软雅黑" panose="020B0503020204020204" charset="-122"/>
                    <a:ea typeface="微软雅黑" panose="020B0503020204020204" charset="-122"/>
                  </a:rPr>
                  <a:t>月</a:t>
                </a:r>
                <a:r>
                  <a:rPr lang="en-US" altLang="zh-CN" sz="2000">
                    <a:solidFill>
                      <a:schemeClr val="bg1"/>
                    </a:solidFill>
                    <a:latin typeface="微软雅黑" panose="020B0503020204020204" charset="-122"/>
                    <a:ea typeface="微软雅黑" panose="020B0503020204020204" charset="-122"/>
                  </a:rPr>
                  <a:t>24</a:t>
                </a:r>
                <a:r>
                  <a:rPr lang="zh-CN" altLang="en-US" sz="2000">
                    <a:solidFill>
                      <a:schemeClr val="bg1"/>
                    </a:solidFill>
                    <a:latin typeface="微软雅黑" panose="020B0503020204020204" charset="-122"/>
                    <a:ea typeface="微软雅黑" panose="020B0503020204020204" charset="-122"/>
                  </a:rPr>
                  <a:t>日，某物流公司物流总监陪同公司领</a:t>
                </a:r>
                <a:endParaRPr lang="zh-CN" altLang="en-US" sz="2000">
                  <a:solidFill>
                    <a:schemeClr val="bg1"/>
                  </a:solidFill>
                  <a:latin typeface="微软雅黑" panose="020B0503020204020204" charset="-122"/>
                  <a:ea typeface="微软雅黑" panose="020B0503020204020204" charset="-122"/>
                </a:endParaRPr>
              </a:p>
              <a:p>
                <a:pPr fontAlgn="auto">
                  <a:lnSpc>
                    <a:spcPct val="150000"/>
                  </a:lnSpc>
                </a:pPr>
                <a:r>
                  <a:rPr lang="zh-CN" altLang="en-US" sz="2000">
                    <a:solidFill>
                      <a:schemeClr val="bg1"/>
                    </a:solidFill>
                    <a:latin typeface="微软雅黑" panose="020B0503020204020204" charset="-122"/>
                    <a:ea typeface="微软雅黑" panose="020B0503020204020204" charset="-122"/>
                  </a:rPr>
                  <a:t>导参观考察公司一号仓库。在参观的过程中，有的领</a:t>
                </a:r>
                <a:endParaRPr lang="zh-CN" altLang="en-US" sz="2000">
                  <a:solidFill>
                    <a:schemeClr val="bg1"/>
                  </a:solidFill>
                  <a:latin typeface="微软雅黑" panose="020B0503020204020204" charset="-122"/>
                  <a:ea typeface="微软雅黑" panose="020B0503020204020204" charset="-122"/>
                </a:endParaRPr>
              </a:p>
              <a:p>
                <a:pPr fontAlgn="auto">
                  <a:lnSpc>
                    <a:spcPct val="150000"/>
                  </a:lnSpc>
                </a:pPr>
                <a:r>
                  <a:rPr lang="zh-CN" altLang="en-US" sz="2000">
                    <a:solidFill>
                      <a:schemeClr val="bg1"/>
                    </a:solidFill>
                    <a:latin typeface="微软雅黑" panose="020B0503020204020204" charset="-122"/>
                    <a:ea typeface="微软雅黑" panose="020B0503020204020204" charset="-122"/>
                  </a:rPr>
                  <a:t>导会询问一号仓库的仓库主管一些问题，比如：那边</a:t>
                </a:r>
                <a:endParaRPr lang="zh-CN" altLang="en-US" sz="2000">
                  <a:solidFill>
                    <a:schemeClr val="bg1"/>
                  </a:solidFill>
                  <a:latin typeface="微软雅黑" panose="020B0503020204020204" charset="-122"/>
                  <a:ea typeface="微软雅黑" panose="020B0503020204020204" charset="-122"/>
                </a:endParaRPr>
              </a:p>
              <a:p>
                <a:pPr fontAlgn="auto">
                  <a:lnSpc>
                    <a:spcPct val="150000"/>
                  </a:lnSpc>
                </a:pPr>
                <a:r>
                  <a:rPr lang="zh-CN" altLang="en-US" sz="2000">
                    <a:solidFill>
                      <a:schemeClr val="bg1"/>
                    </a:solidFill>
                    <a:latin typeface="微软雅黑" panose="020B0503020204020204" charset="-122"/>
                    <a:ea typeface="微软雅黑" panose="020B0503020204020204" charset="-122"/>
                  </a:rPr>
                  <a:t>的库存是什么、库存有多少等。请问这里所指的</a:t>
                </a:r>
                <a:endParaRPr lang="en-US" altLang="zh-CN" sz="1600">
                  <a:solidFill>
                    <a:schemeClr val="bg1"/>
                  </a:solidFill>
                  <a:latin typeface="微软雅黑" panose="020B0503020204020204" charset="-122"/>
                  <a:ea typeface="微软雅黑" panose="020B0503020204020204" charset="-122"/>
                </a:endParaRPr>
              </a:p>
            </p:txBody>
          </p:sp>
          <p:sp>
            <p:nvSpPr>
              <p:cNvPr id="14" name="圆角矩形 13"/>
              <p:cNvSpPr/>
              <p:nvPr/>
            </p:nvSpPr>
            <p:spPr>
              <a:xfrm rot="5400000">
                <a:off x="13104" y="3989"/>
                <a:ext cx="73" cy="9070"/>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grpSp>
        <p:sp>
          <p:nvSpPr>
            <p:cNvPr id="15" name="文本框 14"/>
            <p:cNvSpPr txBox="1"/>
            <p:nvPr/>
          </p:nvSpPr>
          <p:spPr>
            <a:xfrm>
              <a:off x="7950" y="2598"/>
              <a:ext cx="9718" cy="6596"/>
            </a:xfrm>
            <a:prstGeom prst="rect">
              <a:avLst/>
            </a:prstGeom>
            <a:noFill/>
          </p:spPr>
          <p:txBody>
            <a:bodyPr wrap="square" rtlCol="0">
              <a:spAutoFit/>
            </a:bodyPr>
            <a:p>
              <a:pPr indent="457200" algn="just" fontAlgn="auto">
                <a:lnSpc>
                  <a:spcPct val="150000"/>
                </a:lnSpc>
              </a:pPr>
              <a:r>
                <a:rPr lang="zh-CN" altLang="en-US" sz="2000">
                  <a:solidFill>
                    <a:srgbClr val="1B2F47"/>
                  </a:solidFill>
                  <a:latin typeface="微软雅黑" panose="020B0503020204020204" charset="-122"/>
                  <a:ea typeface="微软雅黑" panose="020B0503020204020204" charset="-122"/>
                </a:rPr>
                <a:t>某年9月29日，刘先生在网上订购了几本公务员的复习用书。卖家发了某公司快递，跟踪记录显示快件于10月4日到达了刘先生所在城市，可到了家门口的快递始终没上门。直至10月17日，刘先生才收到这份“蜗牛”快递，“期间，我因为赶着复习，打了无数次电话，浪费了时间和金钱。想想还真上火。”刘先生说，他试图索要延误赔偿，但快递公司根本不接茬。刘先生认为，快递公司延误了投送时间，却不给任何赔偿，这样的做法太过“霸道”。如果你是客户，当快递出现“彻底延误时限”（如同城快递超过3天未到）情况，你认为应该如何处理？</a:t>
              </a:r>
              <a:endParaRPr lang="zh-CN" altLang="en-US" sz="2000">
                <a:solidFill>
                  <a:srgbClr val="1B2F47"/>
                </a:solidFill>
                <a:latin typeface="微软雅黑" panose="020B0503020204020204" charset="-122"/>
                <a:ea typeface="微软雅黑" panose="020B0503020204020204" charset="-122"/>
              </a:endParaRPr>
            </a:p>
          </p:txBody>
        </p:sp>
      </p:grpSp>
      <p:grpSp>
        <p:nvGrpSpPr>
          <p:cNvPr id="38" name="组合 37"/>
          <p:cNvGrpSpPr/>
          <p:nvPr/>
        </p:nvGrpSpPr>
        <p:grpSpPr>
          <a:xfrm>
            <a:off x="165735" y="1002665"/>
            <a:ext cx="2649855" cy="3368675"/>
            <a:chOff x="476" y="1756"/>
            <a:chExt cx="8612" cy="8612"/>
          </a:xfrm>
        </p:grpSpPr>
        <p:sp>
          <p:nvSpPr>
            <p:cNvPr id="62" name="椭圆 61"/>
            <p:cNvSpPr>
              <a:spLocks noChangeAspect="1"/>
            </p:cNvSpPr>
            <p:nvPr/>
          </p:nvSpPr>
          <p:spPr>
            <a:xfrm rot="15290454">
              <a:off x="760" y="2063"/>
              <a:ext cx="8074" cy="8074"/>
            </a:xfrm>
            <a:prstGeom prst="ellipse">
              <a:avLst/>
            </a:prstGeom>
            <a:noFill/>
            <a:ln w="28575">
              <a:gradFill>
                <a:gsLst>
                  <a:gs pos="15000">
                    <a:srgbClr val="1890FA">
                      <a:alpha val="0"/>
                    </a:srgbClr>
                  </a:gs>
                  <a:gs pos="0">
                    <a:srgbClr val="00ACFB"/>
                  </a:gs>
                  <a:gs pos="31000">
                    <a:srgbClr val="297BFA"/>
                  </a:gs>
                  <a:gs pos="47000">
                    <a:srgbClr val="9437FB"/>
                  </a:gs>
                  <a:gs pos="73000">
                    <a:srgbClr val="FC02F9">
                      <a:alpha val="0"/>
                    </a:srgbClr>
                  </a:gs>
                  <a:gs pos="56000">
                    <a:srgbClr val="FC02F9"/>
                  </a:gs>
                </a:gsLst>
                <a:lin ang="19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grpSp>
          <p:nvGrpSpPr>
            <p:cNvPr id="2" name="组合 1"/>
            <p:cNvGrpSpPr/>
            <p:nvPr/>
          </p:nvGrpSpPr>
          <p:grpSpPr>
            <a:xfrm>
              <a:off x="476" y="1756"/>
              <a:ext cx="8612" cy="8612"/>
              <a:chOff x="476" y="1756"/>
              <a:chExt cx="8612" cy="8612"/>
            </a:xfrm>
          </p:grpSpPr>
          <p:grpSp>
            <p:nvGrpSpPr>
              <p:cNvPr id="3" name="组合 2"/>
              <p:cNvGrpSpPr/>
              <p:nvPr/>
            </p:nvGrpSpPr>
            <p:grpSpPr>
              <a:xfrm>
                <a:off x="476" y="1756"/>
                <a:ext cx="8612" cy="8612"/>
                <a:chOff x="476" y="1756"/>
                <a:chExt cx="8612" cy="8612"/>
              </a:xfrm>
            </p:grpSpPr>
            <p:sp>
              <p:nvSpPr>
                <p:cNvPr id="7" name="椭圆 6"/>
                <p:cNvSpPr>
                  <a:spLocks noChangeAspect="1"/>
                </p:cNvSpPr>
                <p:nvPr/>
              </p:nvSpPr>
              <p:spPr>
                <a:xfrm rot="4308284">
                  <a:off x="1120" y="2423"/>
                  <a:ext cx="7354" cy="7354"/>
                </a:xfrm>
                <a:prstGeom prst="ellipse">
                  <a:avLst/>
                </a:prstGeom>
                <a:noFill/>
                <a:ln w="69850">
                  <a:gradFill>
                    <a:gsLst>
                      <a:gs pos="0">
                        <a:srgbClr val="00ECFE"/>
                      </a:gs>
                      <a:gs pos="26000">
                        <a:srgbClr val="297BFA"/>
                      </a:gs>
                      <a:gs pos="47000">
                        <a:srgbClr val="9437FB"/>
                      </a:gs>
                      <a:gs pos="73000">
                        <a:srgbClr val="FC02F9">
                          <a:alpha val="0"/>
                        </a:srgbClr>
                      </a:gs>
                      <a:gs pos="56000">
                        <a:srgbClr val="FC02F9"/>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63" name="椭圆 62"/>
                <p:cNvSpPr>
                  <a:spLocks noChangeAspect="1"/>
                </p:cNvSpPr>
                <p:nvPr/>
              </p:nvSpPr>
              <p:spPr>
                <a:xfrm rot="16820691">
                  <a:off x="476" y="1756"/>
                  <a:ext cx="8612" cy="8612"/>
                </a:xfrm>
                <a:prstGeom prst="ellipse">
                  <a:avLst/>
                </a:prstGeom>
                <a:noFill/>
                <a:ln w="50800">
                  <a:gradFill>
                    <a:gsLst>
                      <a:gs pos="0">
                        <a:srgbClr val="00ACFB"/>
                      </a:gs>
                      <a:gs pos="14674">
                        <a:srgbClr val="8056FA"/>
                      </a:gs>
                      <a:gs pos="34000">
                        <a:srgbClr val="FC02F9">
                          <a:alpha val="0"/>
                        </a:srgb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grpSp>
          <p:sp>
            <p:nvSpPr>
              <p:cNvPr id="65" name="椭圆 64"/>
              <p:cNvSpPr>
                <a:spLocks noChangeAspect="1"/>
              </p:cNvSpPr>
              <p:nvPr/>
            </p:nvSpPr>
            <p:spPr>
              <a:xfrm>
                <a:off x="3778" y="3273"/>
                <a:ext cx="1832" cy="1832"/>
              </a:xfrm>
              <a:prstGeom prst="ellipse">
                <a:avLst/>
              </a:prstGeom>
              <a:solidFill>
                <a:srgbClr val="F790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67" name="椭圆 66"/>
              <p:cNvSpPr>
                <a:spLocks noChangeAspect="1"/>
              </p:cNvSpPr>
              <p:nvPr/>
            </p:nvSpPr>
            <p:spPr>
              <a:xfrm>
                <a:off x="4373" y="3615"/>
                <a:ext cx="1830" cy="1830"/>
              </a:xfrm>
              <a:prstGeom prst="ellipse">
                <a:avLst/>
              </a:prstGeom>
              <a:solidFill>
                <a:srgbClr val="00ECF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68" name="椭圆 67"/>
              <p:cNvSpPr>
                <a:spLocks noChangeAspect="1"/>
              </p:cNvSpPr>
              <p:nvPr/>
            </p:nvSpPr>
            <p:spPr>
              <a:xfrm>
                <a:off x="1948" y="6465"/>
                <a:ext cx="1830" cy="1830"/>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69" name="椭圆 68"/>
              <p:cNvSpPr>
                <a:spLocks noChangeAspect="1"/>
              </p:cNvSpPr>
              <p:nvPr/>
            </p:nvSpPr>
            <p:spPr>
              <a:xfrm>
                <a:off x="2540" y="6805"/>
                <a:ext cx="1833" cy="1833"/>
              </a:xfrm>
              <a:prstGeom prst="ellipse">
                <a:avLst/>
              </a:prstGeom>
              <a:solidFill>
                <a:srgbClr val="297BF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70" name="椭圆 69"/>
              <p:cNvSpPr>
                <a:spLocks noChangeAspect="1"/>
              </p:cNvSpPr>
              <p:nvPr/>
            </p:nvSpPr>
            <p:spPr>
              <a:xfrm>
                <a:off x="5813" y="6465"/>
                <a:ext cx="1830" cy="1830"/>
              </a:xfrm>
              <a:prstGeom prst="ellipse">
                <a:avLst/>
              </a:prstGeom>
              <a:solidFill>
                <a:srgbClr val="FFB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71" name="椭圆 70"/>
              <p:cNvSpPr>
                <a:spLocks noChangeAspect="1"/>
              </p:cNvSpPr>
              <p:nvPr/>
            </p:nvSpPr>
            <p:spPr>
              <a:xfrm>
                <a:off x="6405" y="6805"/>
                <a:ext cx="1830" cy="1833"/>
              </a:xfrm>
              <a:prstGeom prst="ellipse">
                <a:avLst/>
              </a:prstGeom>
              <a:solidFill>
                <a:srgbClr val="FC02F9">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9" name="文本框 8"/>
              <p:cNvSpPr txBox="1"/>
              <p:nvPr/>
            </p:nvSpPr>
            <p:spPr>
              <a:xfrm>
                <a:off x="4335" y="4022"/>
                <a:ext cx="1590" cy="2122"/>
              </a:xfrm>
              <a:prstGeom prst="rect">
                <a:avLst/>
              </a:prstGeom>
              <a:noFill/>
            </p:spPr>
            <p:txBody>
              <a:bodyPr wrap="square" rtlCol="0">
                <a:spAutoFit/>
              </a:bodyPr>
              <a:p>
                <a:r>
                  <a:rPr lang="zh-CN" altLang="en-US" sz="2400" b="1">
                    <a:latin typeface="微软雅黑" panose="020B0503020204020204" charset="-122"/>
                    <a:ea typeface="微软雅黑" panose="020B0503020204020204" charset="-122"/>
                  </a:rPr>
                  <a:t>案  例</a:t>
                </a:r>
                <a:endParaRPr lang="zh-CN" altLang="en-US" sz="2400" b="1">
                  <a:latin typeface="微软雅黑" panose="020B0503020204020204" charset="-122"/>
                  <a:ea typeface="微软雅黑" panose="020B0503020204020204" charset="-122"/>
                </a:endParaRPr>
              </a:p>
            </p:txBody>
          </p:sp>
          <p:sp>
            <p:nvSpPr>
              <p:cNvPr id="12" name="文本框 11"/>
              <p:cNvSpPr txBox="1"/>
              <p:nvPr/>
            </p:nvSpPr>
            <p:spPr>
              <a:xfrm>
                <a:off x="2567" y="7174"/>
                <a:ext cx="1590" cy="2122"/>
              </a:xfrm>
              <a:prstGeom prst="rect">
                <a:avLst/>
              </a:prstGeom>
              <a:noFill/>
            </p:spPr>
            <p:txBody>
              <a:bodyPr wrap="square" rtlCol="0">
                <a:spAutoFit/>
              </a:bodyPr>
              <a:p>
                <a:r>
                  <a:rPr lang="zh-CN" altLang="en-US" sz="2400" b="1">
                    <a:latin typeface="微软雅黑" panose="020B0503020204020204" charset="-122"/>
                    <a:ea typeface="微软雅黑" panose="020B0503020204020204" charset="-122"/>
                  </a:rPr>
                  <a:t>案  例</a:t>
                </a:r>
                <a:endParaRPr lang="zh-CN" altLang="en-US" sz="2400" b="1">
                  <a:latin typeface="微软雅黑" panose="020B0503020204020204" charset="-122"/>
                  <a:ea typeface="微软雅黑" panose="020B0503020204020204" charset="-122"/>
                </a:endParaRPr>
              </a:p>
            </p:txBody>
          </p:sp>
          <p:sp>
            <p:nvSpPr>
              <p:cNvPr id="13" name="文本框 12"/>
              <p:cNvSpPr txBox="1"/>
              <p:nvPr/>
            </p:nvSpPr>
            <p:spPr>
              <a:xfrm>
                <a:off x="6471" y="7214"/>
                <a:ext cx="1590" cy="2122"/>
              </a:xfrm>
              <a:prstGeom prst="rect">
                <a:avLst/>
              </a:prstGeom>
              <a:noFill/>
            </p:spPr>
            <p:txBody>
              <a:bodyPr wrap="square" rtlCol="0">
                <a:spAutoFit/>
              </a:bodyPr>
              <a:p>
                <a:r>
                  <a:rPr lang="zh-CN" altLang="en-US" sz="2400" b="1">
                    <a:latin typeface="微软雅黑" panose="020B0503020204020204" charset="-122"/>
                    <a:ea typeface="微软雅黑" panose="020B0503020204020204" charset="-122"/>
                  </a:rPr>
                  <a:t>案  例</a:t>
                </a:r>
                <a:endParaRPr lang="zh-CN" altLang="en-US" sz="2400" b="1">
                  <a:latin typeface="微软雅黑" panose="020B0503020204020204" charset="-122"/>
                  <a:ea typeface="微软雅黑" panose="020B0503020204020204" charset="-122"/>
                </a:endParaRPr>
              </a:p>
            </p:txBody>
          </p:sp>
        </p:grpSp>
      </p:grpSp>
      <p:sp>
        <p:nvSpPr>
          <p:cNvPr id="5" name="矩形 4"/>
          <p:cNvSpPr/>
          <p:nvPr/>
        </p:nvSpPr>
        <p:spPr>
          <a:xfrm>
            <a:off x="478790" y="498475"/>
            <a:ext cx="1786255" cy="548640"/>
          </a:xfrm>
          <a:prstGeom prst="rect">
            <a:avLst/>
          </a:prstGeom>
        </p:spPr>
        <p:txBody>
          <a:bodyPr wrap="square">
            <a:spAutoFit/>
          </a:bodyPr>
          <a:p>
            <a:pPr algn="l"/>
            <a:r>
              <a:rPr lang="zh-CN" altLang="en-US" sz="2800" b="1">
                <a:solidFill>
                  <a:schemeClr val="tx1"/>
                </a:solidFill>
                <a:latin typeface="微软雅黑" panose="020B0503020204020204" charset="-122"/>
                <a:ea typeface="微软雅黑" panose="020B0503020204020204" charset="-122"/>
                <a:sym typeface="+mn-ea"/>
              </a:rPr>
              <a:t>对点案例</a:t>
            </a:r>
            <a:endParaRPr lang="zh-CN" altLang="en-US" sz="2800" b="1">
              <a:solidFill>
                <a:schemeClr val="tx1"/>
              </a:solidFill>
              <a:latin typeface="微软雅黑" panose="020B0503020204020204" charset="-122"/>
              <a:ea typeface="微软雅黑" panose="020B0503020204020204" charset="-122"/>
              <a:sym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705485" y="866140"/>
            <a:ext cx="8108315" cy="5406390"/>
            <a:chOff x="2243" y="2705"/>
            <a:chExt cx="13616" cy="7444"/>
          </a:xfrm>
        </p:grpSpPr>
        <p:grpSp>
          <p:nvGrpSpPr>
            <p:cNvPr id="9" name="组合 8"/>
            <p:cNvGrpSpPr/>
            <p:nvPr/>
          </p:nvGrpSpPr>
          <p:grpSpPr bwMode="auto">
            <a:xfrm>
              <a:off x="5927" y="2705"/>
              <a:ext cx="9932" cy="7444"/>
              <a:chOff x="6996" y="3178"/>
              <a:chExt cx="8126" cy="5892"/>
            </a:xfrm>
          </p:grpSpPr>
          <p:sp>
            <p:nvSpPr>
              <p:cNvPr id="7171" name="矩形 8"/>
              <p:cNvSpPr/>
              <p:nvPr/>
            </p:nvSpPr>
            <p:spPr>
              <a:xfrm>
                <a:off x="6996" y="4070"/>
                <a:ext cx="8126" cy="5000"/>
              </a:xfrm>
              <a:prstGeom prst="rect">
                <a:avLst/>
              </a:prstGeom>
              <a:solidFill>
                <a:srgbClr val="F2F2F2"/>
              </a:solidFill>
              <a:ln w="25400" cap="flat" cmpd="sng">
                <a:gradFill>
                  <a:gsLst>
                    <a:gs pos="50000">
                      <a:srgbClr val="26BB91"/>
                    </a:gs>
                    <a:gs pos="1000">
                      <a:srgbClr val="449BB5"/>
                    </a:gs>
                    <a:gs pos="100000">
                      <a:srgbClr val="FFB757"/>
                    </a:gs>
                  </a:gsLst>
                  <a:lin ang="0" scaled="1"/>
                </a:gradFill>
                <a:prstDash val="solid"/>
                <a:miter/>
                <a:headEnd type="none" w="med" len="med"/>
                <a:tailEnd type="none" w="med" len="med"/>
              </a:ln>
            </p:spPr>
            <p:txBody>
              <a:bodyPr lIns="121917" tIns="60958" rIns="121917" bIns="60958" anchor="ctr"/>
              <a:p>
                <a:pPr algn="ctr">
                  <a:buFont typeface="Arial" panose="020B0604020202020204" pitchFamily="34" charset="0"/>
                  <a:buNone/>
                  <a:defRPr/>
                </a:pPr>
                <a:endParaRPr sz="4100">
                  <a:solidFill>
                    <a:srgbClr val="000000"/>
                  </a:solidFill>
                  <a:latin typeface="Arial" panose="020B0604020202020204" pitchFamily="34" charset="0"/>
                  <a:ea typeface="微软雅黑" panose="020B0503020204020204" charset="-12"/>
                  <a:sym typeface="Arial" panose="020B0604020202020204" pitchFamily="34" charset="0"/>
                </a:endParaRPr>
              </a:p>
            </p:txBody>
          </p:sp>
          <p:sp>
            <p:nvSpPr>
              <p:cNvPr id="61447" name="矩形 9"/>
              <p:cNvSpPr>
                <a:spLocks noChangeArrowheads="1"/>
              </p:cNvSpPr>
              <p:nvPr/>
            </p:nvSpPr>
            <p:spPr bwMode="auto">
              <a:xfrm>
                <a:off x="7513" y="3178"/>
                <a:ext cx="7168" cy="892"/>
              </a:xfrm>
              <a:prstGeom prst="rect">
                <a:avLst/>
              </a:prstGeom>
              <a:solidFill>
                <a:srgbClr val="1D4E74"/>
              </a:solidFill>
              <a:ln w="9525">
                <a:noFill/>
                <a:miter lim="800000"/>
              </a:ln>
            </p:spPr>
            <p:txBody>
              <a:bodyPr lIns="121917" tIns="60958" rIns="121917" bIns="60958" anchor="ctr"/>
              <a:p>
                <a:pPr algn="ctr">
                  <a:buFont typeface="Arial" panose="020B0604020202020204" pitchFamily="34" charset="0"/>
                  <a:buNone/>
                </a:pPr>
                <a:r>
                  <a:rPr lang="zh-CN" altLang="en-US" sz="2800" b="1">
                    <a:solidFill>
                      <a:srgbClr val="FFFFFF"/>
                    </a:solidFill>
                    <a:ea typeface="微软雅黑" panose="020B0503020204020204" charset="-122"/>
                    <a:sym typeface="Arial" panose="020B0604020202020204" pitchFamily="34" charset="0"/>
                  </a:rPr>
                  <a:t>带你关注生活中的物流</a:t>
                </a:r>
                <a:endParaRPr lang="zh-CN" altLang="en-US" sz="2800" b="1">
                  <a:solidFill>
                    <a:srgbClr val="FFFFFF"/>
                  </a:solidFill>
                  <a:ea typeface="微软雅黑" panose="020B0503020204020204" charset="-122"/>
                  <a:sym typeface="Arial" panose="020B0604020202020204" pitchFamily="34" charset="0"/>
                </a:endParaRPr>
              </a:p>
            </p:txBody>
          </p:sp>
        </p:grpSp>
        <p:sp>
          <p:nvSpPr>
            <p:cNvPr id="61451" name="矩形 4"/>
            <p:cNvSpPr>
              <a:spLocks noChangeArrowheads="1"/>
            </p:cNvSpPr>
            <p:nvPr/>
          </p:nvSpPr>
          <p:spPr bwMode="auto">
            <a:xfrm>
              <a:off x="6277" y="3964"/>
              <a:ext cx="9321" cy="5149"/>
            </a:xfrm>
            <a:prstGeom prst="rect">
              <a:avLst/>
            </a:prstGeom>
            <a:noFill/>
            <a:ln w="9525">
              <a:noFill/>
              <a:miter lim="800000"/>
            </a:ln>
          </p:spPr>
          <p:txBody>
            <a:bodyPr wrap="square" lIns="0" tIns="0" rIns="0" bIns="0">
              <a:spAutoFit/>
            </a:bodyPr>
            <a:p>
              <a:pPr indent="457200" algn="just">
                <a:lnSpc>
                  <a:spcPct val="150000"/>
                </a:lnSpc>
                <a:buFont typeface="Arial" panose="020B0604020202020204" pitchFamily="34" charset="0"/>
                <a:buNone/>
              </a:pPr>
              <a:r>
                <a:rPr lang="zh-CN" altLang="en-US">
                  <a:solidFill>
                    <a:srgbClr val="173C5D"/>
                  </a:solidFill>
                  <a:latin typeface="微软雅黑" panose="020B0503020204020204" charset="-122"/>
                  <a:ea typeface="微软雅黑" panose="020B0503020204020204" charset="-122"/>
                  <a:sym typeface="+mn-ea"/>
                </a:rPr>
                <a:t>如上所述，物流活动所涵盖的范围远不至快递，它贯穿在人类社会生产与生活过程当中，与国民经济休戚与共，与人民群众生活息息相关。就以我们日常生活为例，大家应该可以真切地感受到，生活因物流而美好。比如餐饮物流，随着O2O（即Online To Offline）模式引入餐饮，人们开始熟知饿了么、美团外卖、百度外卖等，如图1-2所示。借助手机APP平台，只要动动手指，午餐就能按时送到家，真是众味争先，百姓开颜。餐饮物流大有作为。</a:t>
              </a:r>
              <a:endParaRPr lang="zh-CN" altLang="en-US">
                <a:solidFill>
                  <a:srgbClr val="173C5D"/>
                </a:solidFill>
                <a:latin typeface="微软雅黑" panose="020B0503020204020204" charset="-122"/>
                <a:ea typeface="微软雅黑" panose="020B0503020204020204" charset="-122"/>
                <a:sym typeface="+mn-ea"/>
              </a:endParaRPr>
            </a:p>
          </p:txBody>
        </p:sp>
        <p:sp>
          <p:nvSpPr>
            <p:cNvPr id="61452" name="Freeform 152"/>
            <p:cNvSpPr>
              <a:spLocks noEditPoints="1"/>
            </p:cNvSpPr>
            <p:nvPr/>
          </p:nvSpPr>
          <p:spPr bwMode="auto">
            <a:xfrm>
              <a:off x="2243" y="6265"/>
              <a:ext cx="2775" cy="2250"/>
            </a:xfrm>
            <a:custGeom>
              <a:avLst/>
              <a:gdLst>
                <a:gd name="T0" fmla="*/ 1211495 w 3261"/>
                <a:gd name="T1" fmla="*/ 768870 h 2648"/>
                <a:gd name="T2" fmla="*/ 1440069 w 3261"/>
                <a:gd name="T3" fmla="*/ 439200 h 2648"/>
                <a:gd name="T4" fmla="*/ 110234 w 3261"/>
                <a:gd name="T5" fmla="*/ 0 h 2648"/>
                <a:gd name="T6" fmla="*/ 1119633 w 3261"/>
                <a:gd name="T7" fmla="*/ 1619 h 2648"/>
                <a:gd name="T8" fmla="*/ 1152055 w 3261"/>
                <a:gd name="T9" fmla="*/ 12410 h 2648"/>
                <a:gd name="T10" fmla="*/ 1179073 w 3261"/>
                <a:gd name="T11" fmla="*/ 32373 h 2648"/>
                <a:gd name="T12" fmla="*/ 1199067 w 3261"/>
                <a:gd name="T13" fmla="*/ 59351 h 2648"/>
                <a:gd name="T14" fmla="*/ 1209874 w 3261"/>
                <a:gd name="T15" fmla="*/ 92264 h 2648"/>
                <a:gd name="T16" fmla="*/ 1211495 w 3261"/>
                <a:gd name="T17" fmla="*/ 329670 h 2648"/>
                <a:gd name="T18" fmla="*/ 1762125 w 3261"/>
                <a:gd name="T19" fmla="*/ 768870 h 2648"/>
                <a:gd name="T20" fmla="*/ 1622711 w 3261"/>
                <a:gd name="T21" fmla="*/ 1099080 h 2648"/>
                <a:gd name="T22" fmla="*/ 1641084 w 3261"/>
                <a:gd name="T23" fmla="*/ 1140086 h 2648"/>
                <a:gd name="T24" fmla="*/ 1650810 w 3261"/>
                <a:gd name="T25" fmla="*/ 1184870 h 2648"/>
                <a:gd name="T26" fmla="*/ 1650270 w 3261"/>
                <a:gd name="T27" fmla="*/ 1236667 h 2648"/>
                <a:gd name="T28" fmla="*/ 1637301 w 3261"/>
                <a:gd name="T29" fmla="*/ 1288465 h 2648"/>
                <a:gd name="T30" fmla="*/ 1612444 w 3261"/>
                <a:gd name="T31" fmla="*/ 1334327 h 2648"/>
                <a:gd name="T32" fmla="*/ 1578402 w 3261"/>
                <a:gd name="T33" fmla="*/ 1373715 h 2648"/>
                <a:gd name="T34" fmla="*/ 1535172 w 3261"/>
                <a:gd name="T35" fmla="*/ 1402851 h 2648"/>
                <a:gd name="T36" fmla="*/ 1485999 w 3261"/>
                <a:gd name="T37" fmla="*/ 1422275 h 2648"/>
                <a:gd name="T38" fmla="*/ 1431963 w 3261"/>
                <a:gd name="T39" fmla="*/ 1428750 h 2648"/>
                <a:gd name="T40" fmla="*/ 1377386 w 3261"/>
                <a:gd name="T41" fmla="*/ 1422275 h 2648"/>
                <a:gd name="T42" fmla="*/ 1328213 w 3261"/>
                <a:gd name="T43" fmla="*/ 1402851 h 2648"/>
                <a:gd name="T44" fmla="*/ 1285525 w 3261"/>
                <a:gd name="T45" fmla="*/ 1373715 h 2648"/>
                <a:gd name="T46" fmla="*/ 1250941 w 3261"/>
                <a:gd name="T47" fmla="*/ 1334327 h 2648"/>
                <a:gd name="T48" fmla="*/ 1226085 w 3261"/>
                <a:gd name="T49" fmla="*/ 1288465 h 2648"/>
                <a:gd name="T50" fmla="*/ 1213116 w 3261"/>
                <a:gd name="T51" fmla="*/ 1236667 h 2648"/>
                <a:gd name="T52" fmla="*/ 1212576 w 3261"/>
                <a:gd name="T53" fmla="*/ 1184870 h 2648"/>
                <a:gd name="T54" fmla="*/ 1222302 w 3261"/>
                <a:gd name="T55" fmla="*/ 1140086 h 2648"/>
                <a:gd name="T56" fmla="*/ 1240674 w 3261"/>
                <a:gd name="T57" fmla="*/ 1099080 h 2648"/>
                <a:gd name="T58" fmla="*/ 641411 w 3261"/>
                <a:gd name="T59" fmla="*/ 1119044 h 2648"/>
                <a:gd name="T60" fmla="*/ 655461 w 3261"/>
                <a:gd name="T61" fmla="*/ 1162208 h 2648"/>
                <a:gd name="T62" fmla="*/ 660324 w 3261"/>
                <a:gd name="T63" fmla="*/ 1209150 h 2648"/>
                <a:gd name="T64" fmla="*/ 653840 w 3261"/>
                <a:gd name="T65" fmla="*/ 1263106 h 2648"/>
                <a:gd name="T66" fmla="*/ 634927 w 3261"/>
                <a:gd name="T67" fmla="*/ 1312205 h 2648"/>
                <a:gd name="T68" fmla="*/ 605207 w 3261"/>
                <a:gd name="T69" fmla="*/ 1354831 h 2648"/>
                <a:gd name="T70" fmla="*/ 566301 w 3261"/>
                <a:gd name="T71" fmla="*/ 1389362 h 2648"/>
                <a:gd name="T72" fmla="*/ 519830 w 3261"/>
                <a:gd name="T73" fmla="*/ 1414182 h 2648"/>
                <a:gd name="T74" fmla="*/ 467955 w 3261"/>
                <a:gd name="T75" fmla="*/ 1427131 h 2648"/>
                <a:gd name="T76" fmla="*/ 412838 w 3261"/>
                <a:gd name="T77" fmla="*/ 1427131 h 2648"/>
                <a:gd name="T78" fmla="*/ 360963 w 3261"/>
                <a:gd name="T79" fmla="*/ 1414182 h 2648"/>
                <a:gd name="T80" fmla="*/ 314492 w 3261"/>
                <a:gd name="T81" fmla="*/ 1389362 h 2648"/>
                <a:gd name="T82" fmla="*/ 276126 w 3261"/>
                <a:gd name="T83" fmla="*/ 1354831 h 2648"/>
                <a:gd name="T84" fmla="*/ 246406 w 3261"/>
                <a:gd name="T85" fmla="*/ 1312205 h 2648"/>
                <a:gd name="T86" fmla="*/ 226953 w 3261"/>
                <a:gd name="T87" fmla="*/ 1263106 h 2648"/>
                <a:gd name="T88" fmla="*/ 219928 w 3261"/>
                <a:gd name="T89" fmla="*/ 1209150 h 2648"/>
                <a:gd name="T90" fmla="*/ 225332 w 3261"/>
                <a:gd name="T91" fmla="*/ 1162208 h 2648"/>
                <a:gd name="T92" fmla="*/ 239921 w 3261"/>
                <a:gd name="T93" fmla="*/ 1119044 h 2648"/>
                <a:gd name="T94" fmla="*/ 110234 w 3261"/>
                <a:gd name="T95" fmla="*/ 1099080 h 2648"/>
                <a:gd name="T96" fmla="*/ 0 w 3261"/>
                <a:gd name="T97" fmla="*/ 110070 h 2648"/>
                <a:gd name="T98" fmla="*/ 5404 w 3261"/>
                <a:gd name="T99" fmla="*/ 74999 h 2648"/>
                <a:gd name="T100" fmla="*/ 21074 w 3261"/>
                <a:gd name="T101" fmla="*/ 44783 h 2648"/>
                <a:gd name="T102" fmla="*/ 44850 w 3261"/>
                <a:gd name="T103" fmla="*/ 21043 h 2648"/>
                <a:gd name="T104" fmla="*/ 75651 w 3261"/>
                <a:gd name="T105" fmla="*/ 5396 h 2648"/>
                <a:gd name="T106" fmla="*/ 110234 w 3261"/>
                <a:gd name="T107" fmla="*/ 0 h 26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61"/>
                <a:gd name="T163" fmla="*/ 0 h 2648"/>
                <a:gd name="T164" fmla="*/ 3261 w 3261"/>
                <a:gd name="T165" fmla="*/ 2648 h 26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61" h="2648">
                  <a:moveTo>
                    <a:pt x="2242" y="814"/>
                  </a:moveTo>
                  <a:lnTo>
                    <a:pt x="2242" y="1425"/>
                  </a:lnTo>
                  <a:lnTo>
                    <a:pt x="2970" y="1425"/>
                  </a:lnTo>
                  <a:lnTo>
                    <a:pt x="2665" y="814"/>
                  </a:lnTo>
                  <a:lnTo>
                    <a:pt x="2242" y="814"/>
                  </a:lnTo>
                  <a:close/>
                  <a:moveTo>
                    <a:pt x="204" y="0"/>
                  </a:moveTo>
                  <a:lnTo>
                    <a:pt x="2038" y="0"/>
                  </a:lnTo>
                  <a:lnTo>
                    <a:pt x="2072" y="3"/>
                  </a:lnTo>
                  <a:lnTo>
                    <a:pt x="2103" y="10"/>
                  </a:lnTo>
                  <a:lnTo>
                    <a:pt x="2132" y="23"/>
                  </a:lnTo>
                  <a:lnTo>
                    <a:pt x="2159" y="39"/>
                  </a:lnTo>
                  <a:lnTo>
                    <a:pt x="2182" y="60"/>
                  </a:lnTo>
                  <a:lnTo>
                    <a:pt x="2203" y="83"/>
                  </a:lnTo>
                  <a:lnTo>
                    <a:pt x="2219" y="110"/>
                  </a:lnTo>
                  <a:lnTo>
                    <a:pt x="2231" y="139"/>
                  </a:lnTo>
                  <a:lnTo>
                    <a:pt x="2239" y="171"/>
                  </a:lnTo>
                  <a:lnTo>
                    <a:pt x="2242" y="204"/>
                  </a:lnTo>
                  <a:lnTo>
                    <a:pt x="2242" y="611"/>
                  </a:lnTo>
                  <a:lnTo>
                    <a:pt x="2853" y="611"/>
                  </a:lnTo>
                  <a:lnTo>
                    <a:pt x="3261" y="1425"/>
                  </a:lnTo>
                  <a:lnTo>
                    <a:pt x="3261" y="2037"/>
                  </a:lnTo>
                  <a:lnTo>
                    <a:pt x="3003" y="2037"/>
                  </a:lnTo>
                  <a:lnTo>
                    <a:pt x="3022" y="2074"/>
                  </a:lnTo>
                  <a:lnTo>
                    <a:pt x="3037" y="2113"/>
                  </a:lnTo>
                  <a:lnTo>
                    <a:pt x="3048" y="2154"/>
                  </a:lnTo>
                  <a:lnTo>
                    <a:pt x="3055" y="2196"/>
                  </a:lnTo>
                  <a:lnTo>
                    <a:pt x="3057" y="2241"/>
                  </a:lnTo>
                  <a:lnTo>
                    <a:pt x="3054" y="2292"/>
                  </a:lnTo>
                  <a:lnTo>
                    <a:pt x="3045" y="2341"/>
                  </a:lnTo>
                  <a:lnTo>
                    <a:pt x="3030" y="2388"/>
                  </a:lnTo>
                  <a:lnTo>
                    <a:pt x="3010" y="2432"/>
                  </a:lnTo>
                  <a:lnTo>
                    <a:pt x="2984" y="2473"/>
                  </a:lnTo>
                  <a:lnTo>
                    <a:pt x="2955" y="2511"/>
                  </a:lnTo>
                  <a:lnTo>
                    <a:pt x="2921" y="2546"/>
                  </a:lnTo>
                  <a:lnTo>
                    <a:pt x="2882" y="2575"/>
                  </a:lnTo>
                  <a:lnTo>
                    <a:pt x="2841" y="2600"/>
                  </a:lnTo>
                  <a:lnTo>
                    <a:pt x="2797" y="2621"/>
                  </a:lnTo>
                  <a:lnTo>
                    <a:pt x="2750" y="2636"/>
                  </a:lnTo>
                  <a:lnTo>
                    <a:pt x="2701" y="2645"/>
                  </a:lnTo>
                  <a:lnTo>
                    <a:pt x="2650" y="2648"/>
                  </a:lnTo>
                  <a:lnTo>
                    <a:pt x="2598" y="2645"/>
                  </a:lnTo>
                  <a:lnTo>
                    <a:pt x="2549" y="2636"/>
                  </a:lnTo>
                  <a:lnTo>
                    <a:pt x="2502" y="2621"/>
                  </a:lnTo>
                  <a:lnTo>
                    <a:pt x="2458" y="2600"/>
                  </a:lnTo>
                  <a:lnTo>
                    <a:pt x="2417" y="2575"/>
                  </a:lnTo>
                  <a:lnTo>
                    <a:pt x="2379" y="2546"/>
                  </a:lnTo>
                  <a:lnTo>
                    <a:pt x="2344" y="2511"/>
                  </a:lnTo>
                  <a:lnTo>
                    <a:pt x="2315" y="2473"/>
                  </a:lnTo>
                  <a:lnTo>
                    <a:pt x="2289" y="2432"/>
                  </a:lnTo>
                  <a:lnTo>
                    <a:pt x="2269" y="2388"/>
                  </a:lnTo>
                  <a:lnTo>
                    <a:pt x="2254" y="2341"/>
                  </a:lnTo>
                  <a:lnTo>
                    <a:pt x="2245" y="2292"/>
                  </a:lnTo>
                  <a:lnTo>
                    <a:pt x="2242" y="2241"/>
                  </a:lnTo>
                  <a:lnTo>
                    <a:pt x="2244" y="2196"/>
                  </a:lnTo>
                  <a:lnTo>
                    <a:pt x="2251" y="2154"/>
                  </a:lnTo>
                  <a:lnTo>
                    <a:pt x="2262" y="2113"/>
                  </a:lnTo>
                  <a:lnTo>
                    <a:pt x="2277" y="2074"/>
                  </a:lnTo>
                  <a:lnTo>
                    <a:pt x="2296" y="2037"/>
                  </a:lnTo>
                  <a:lnTo>
                    <a:pt x="1168" y="2037"/>
                  </a:lnTo>
                  <a:lnTo>
                    <a:pt x="1187" y="2074"/>
                  </a:lnTo>
                  <a:lnTo>
                    <a:pt x="1202" y="2113"/>
                  </a:lnTo>
                  <a:lnTo>
                    <a:pt x="1213" y="2154"/>
                  </a:lnTo>
                  <a:lnTo>
                    <a:pt x="1220" y="2196"/>
                  </a:lnTo>
                  <a:lnTo>
                    <a:pt x="1222" y="2241"/>
                  </a:lnTo>
                  <a:lnTo>
                    <a:pt x="1219" y="2292"/>
                  </a:lnTo>
                  <a:lnTo>
                    <a:pt x="1210" y="2341"/>
                  </a:lnTo>
                  <a:lnTo>
                    <a:pt x="1195" y="2388"/>
                  </a:lnTo>
                  <a:lnTo>
                    <a:pt x="1175" y="2432"/>
                  </a:lnTo>
                  <a:lnTo>
                    <a:pt x="1150" y="2473"/>
                  </a:lnTo>
                  <a:lnTo>
                    <a:pt x="1120" y="2511"/>
                  </a:lnTo>
                  <a:lnTo>
                    <a:pt x="1086" y="2546"/>
                  </a:lnTo>
                  <a:lnTo>
                    <a:pt x="1048" y="2575"/>
                  </a:lnTo>
                  <a:lnTo>
                    <a:pt x="1007" y="2600"/>
                  </a:lnTo>
                  <a:lnTo>
                    <a:pt x="962" y="2621"/>
                  </a:lnTo>
                  <a:lnTo>
                    <a:pt x="915" y="2636"/>
                  </a:lnTo>
                  <a:lnTo>
                    <a:pt x="866" y="2645"/>
                  </a:lnTo>
                  <a:lnTo>
                    <a:pt x="815" y="2648"/>
                  </a:lnTo>
                  <a:lnTo>
                    <a:pt x="764" y="2645"/>
                  </a:lnTo>
                  <a:lnTo>
                    <a:pt x="715" y="2636"/>
                  </a:lnTo>
                  <a:lnTo>
                    <a:pt x="668" y="2621"/>
                  </a:lnTo>
                  <a:lnTo>
                    <a:pt x="623" y="2600"/>
                  </a:lnTo>
                  <a:lnTo>
                    <a:pt x="582" y="2575"/>
                  </a:lnTo>
                  <a:lnTo>
                    <a:pt x="545" y="2546"/>
                  </a:lnTo>
                  <a:lnTo>
                    <a:pt x="511" y="2511"/>
                  </a:lnTo>
                  <a:lnTo>
                    <a:pt x="481" y="2473"/>
                  </a:lnTo>
                  <a:lnTo>
                    <a:pt x="456" y="2432"/>
                  </a:lnTo>
                  <a:lnTo>
                    <a:pt x="435" y="2388"/>
                  </a:lnTo>
                  <a:lnTo>
                    <a:pt x="420" y="2341"/>
                  </a:lnTo>
                  <a:lnTo>
                    <a:pt x="410" y="2292"/>
                  </a:lnTo>
                  <a:lnTo>
                    <a:pt x="407" y="2241"/>
                  </a:lnTo>
                  <a:lnTo>
                    <a:pt x="409" y="2196"/>
                  </a:lnTo>
                  <a:lnTo>
                    <a:pt x="417" y="2154"/>
                  </a:lnTo>
                  <a:lnTo>
                    <a:pt x="429" y="2113"/>
                  </a:lnTo>
                  <a:lnTo>
                    <a:pt x="444" y="2074"/>
                  </a:lnTo>
                  <a:lnTo>
                    <a:pt x="463" y="2037"/>
                  </a:lnTo>
                  <a:lnTo>
                    <a:pt x="204" y="2037"/>
                  </a:lnTo>
                  <a:lnTo>
                    <a:pt x="0" y="1833"/>
                  </a:lnTo>
                  <a:lnTo>
                    <a:pt x="0" y="204"/>
                  </a:lnTo>
                  <a:lnTo>
                    <a:pt x="3" y="171"/>
                  </a:lnTo>
                  <a:lnTo>
                    <a:pt x="10" y="139"/>
                  </a:lnTo>
                  <a:lnTo>
                    <a:pt x="23" y="110"/>
                  </a:lnTo>
                  <a:lnTo>
                    <a:pt x="39" y="83"/>
                  </a:lnTo>
                  <a:lnTo>
                    <a:pt x="60" y="60"/>
                  </a:lnTo>
                  <a:lnTo>
                    <a:pt x="83" y="39"/>
                  </a:lnTo>
                  <a:lnTo>
                    <a:pt x="110" y="23"/>
                  </a:lnTo>
                  <a:lnTo>
                    <a:pt x="140" y="10"/>
                  </a:lnTo>
                  <a:lnTo>
                    <a:pt x="171" y="3"/>
                  </a:lnTo>
                  <a:lnTo>
                    <a:pt x="204" y="0"/>
                  </a:lnTo>
                  <a:close/>
                </a:path>
              </a:pathLst>
            </a:custGeom>
            <a:solidFill>
              <a:srgbClr val="1D4E74"/>
            </a:solidFill>
            <a:ln w="0">
              <a:noFill/>
              <a:prstDash val="solid"/>
              <a:round/>
            </a:ln>
          </p:spPr>
          <p:txBody>
            <a:bodyPr/>
            <a:p>
              <a:endParaRPr lang="zh-CN" altLang="en-US"/>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2147482621"/>
          <p:cNvPicPr>
            <a:picLocks noChangeAspect="1"/>
          </p:cNvPicPr>
          <p:nvPr>
            <p:custDataLst>
              <p:tags r:id="rId1"/>
            </p:custDataLst>
          </p:nvPr>
        </p:nvPicPr>
        <p:blipFill>
          <a:blip r:embed="rId2"/>
          <a:stretch>
            <a:fillRect/>
          </a:stretch>
        </p:blipFill>
        <p:spPr>
          <a:xfrm>
            <a:off x="488315" y="1667510"/>
            <a:ext cx="4634865" cy="3223260"/>
          </a:xfrm>
          <a:prstGeom prst="rect">
            <a:avLst/>
          </a:prstGeom>
          <a:noFill/>
          <a:ln w="9525">
            <a:noFill/>
          </a:ln>
        </p:spPr>
      </p:pic>
      <p:pic>
        <p:nvPicPr>
          <p:cNvPr id="3" name="图片 -2147482620"/>
          <p:cNvPicPr>
            <a:picLocks noChangeAspect="1"/>
          </p:cNvPicPr>
          <p:nvPr/>
        </p:nvPicPr>
        <p:blipFill>
          <a:blip r:embed="rId3"/>
          <a:stretch>
            <a:fillRect/>
          </a:stretch>
        </p:blipFill>
        <p:spPr>
          <a:xfrm>
            <a:off x="5381625" y="1585595"/>
            <a:ext cx="3211830" cy="3305175"/>
          </a:xfrm>
          <a:prstGeom prst="rect">
            <a:avLst/>
          </a:prstGeom>
          <a:noFill/>
          <a:ln w="9525">
            <a:noFill/>
          </a:ln>
        </p:spPr>
      </p:pic>
      <p:sp>
        <p:nvSpPr>
          <p:cNvPr id="7" name="文本框 6"/>
          <p:cNvSpPr txBox="1"/>
          <p:nvPr/>
        </p:nvSpPr>
        <p:spPr>
          <a:xfrm>
            <a:off x="3192145" y="5567680"/>
            <a:ext cx="2446655" cy="502920"/>
          </a:xfrm>
          <a:prstGeom prst="rect">
            <a:avLst/>
          </a:prstGeom>
          <a:noFill/>
        </p:spPr>
        <p:txBody>
          <a:bodyPr wrap="none" rtlCol="0">
            <a:spAutoFit/>
          </a:bodyPr>
          <a:p>
            <a:pPr algn="l">
              <a:lnSpc>
                <a:spcPct val="150000"/>
              </a:lnSpc>
            </a:pPr>
            <a:r>
              <a:rPr lang="zh-CN" altLang="en-US">
                <a:solidFill>
                  <a:srgbClr val="1B2F47"/>
                </a:solidFill>
                <a:latin typeface="微软雅黑" panose="020B0503020204020204" charset="-122"/>
                <a:ea typeface="微软雅黑" panose="020B0503020204020204" charset="-122"/>
              </a:rPr>
              <a:t>图1-2 外卖点餐与送单</a:t>
            </a:r>
            <a:endParaRPr lang="zh-CN" altLang="en-US">
              <a:solidFill>
                <a:srgbClr val="1B2F47"/>
              </a:solidFill>
              <a:latin typeface="微软雅黑" panose="020B0503020204020204" charset="-122"/>
              <a:ea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7" name="组合 26"/>
          <p:cNvGrpSpPr/>
          <p:nvPr/>
        </p:nvGrpSpPr>
        <p:grpSpPr>
          <a:xfrm>
            <a:off x="537845" y="1009650"/>
            <a:ext cx="8314055" cy="4474210"/>
            <a:chOff x="1625" y="2221"/>
            <a:chExt cx="15935" cy="5980"/>
          </a:xfrm>
        </p:grpSpPr>
        <p:sp>
          <p:nvSpPr>
            <p:cNvPr id="17" name="文本框 16"/>
            <p:cNvSpPr txBox="1"/>
            <p:nvPr/>
          </p:nvSpPr>
          <p:spPr>
            <a:xfrm>
              <a:off x="6760" y="3856"/>
              <a:ext cx="10291" cy="1602"/>
            </a:xfrm>
            <a:prstGeom prst="rect">
              <a:avLst/>
            </a:prstGeom>
            <a:noFill/>
          </p:spPr>
          <p:txBody>
            <a:bodyPr wrap="square" rtlCol="0">
              <a:spAutoFit/>
            </a:bodyPr>
            <a:p>
              <a:pPr indent="0" fontAlgn="auto">
                <a:lnSpc>
                  <a:spcPct val="150000"/>
                </a:lnSpc>
              </a:pPr>
              <a:r>
                <a:rPr lang="zh-CN" altLang="en-US" sz="2400">
                  <a:solidFill>
                    <a:srgbClr val="1B2F47"/>
                  </a:solidFill>
                  <a:latin typeface="微软雅黑" panose="020B0503020204020204" charset="-122"/>
                  <a:ea typeface="微软雅黑" panose="020B0503020204020204" charset="-122"/>
                  <a:sym typeface="+mn-ea"/>
                </a:rPr>
                <a:t>作为消费者，你是否感觉外卖就是一项简单的工作，并没有多少技术含量？</a:t>
              </a:r>
              <a:endParaRPr lang="zh-CN" altLang="en-US" sz="2400">
                <a:solidFill>
                  <a:srgbClr val="1B2F47"/>
                </a:solidFill>
                <a:latin typeface="微软雅黑" panose="020B0503020204020204" charset="-122"/>
                <a:ea typeface="微软雅黑" panose="020B0503020204020204" charset="-122"/>
                <a:sym typeface="+mn-ea"/>
              </a:endParaRPr>
            </a:p>
          </p:txBody>
        </p:sp>
        <p:grpSp>
          <p:nvGrpSpPr>
            <p:cNvPr id="10251" name="组合 30"/>
            <p:cNvGrpSpPr/>
            <p:nvPr/>
          </p:nvGrpSpPr>
          <p:grpSpPr>
            <a:xfrm rot="0">
              <a:off x="4389" y="2809"/>
              <a:ext cx="2135" cy="2134"/>
              <a:chOff x="-229478" y="-296034"/>
              <a:chExt cx="850585" cy="850244"/>
            </a:xfrm>
          </p:grpSpPr>
          <p:sp>
            <p:nvSpPr>
              <p:cNvPr id="10252" name="椭圆 31"/>
              <p:cNvSpPr/>
              <p:nvPr/>
            </p:nvSpPr>
            <p:spPr>
              <a:xfrm>
                <a:off x="-229478" y="-296034"/>
                <a:ext cx="850585" cy="850244"/>
              </a:xfrm>
              <a:prstGeom prst="ellipse">
                <a:avLst/>
              </a:prstGeom>
              <a:solidFill>
                <a:srgbClr val="B82B14"/>
              </a:solidFill>
              <a:ln w="9525">
                <a:noFill/>
              </a:ln>
            </p:spPr>
            <p:txBody>
              <a:bodyPr anchor="ctr"/>
              <a:p>
                <a:pPr lvl="0" algn="ctr" eaLnBrk="1" hangingPunct="1"/>
                <a:endParaRPr lang="zh-CN" altLang="en-US" dirty="0">
                  <a:solidFill>
                    <a:srgbClr val="FFFFFF"/>
                  </a:solidFill>
                  <a:latin typeface="Calibri" panose="020F0502020204030204" charset="0"/>
                  <a:ea typeface="宋体" panose="02010600030101010101" pitchFamily="2" charset="-122"/>
                </a:endParaRPr>
              </a:p>
            </p:txBody>
          </p:sp>
          <p:sp>
            <p:nvSpPr>
              <p:cNvPr id="10253" name="Freeform 13"/>
              <p:cNvSpPr>
                <a:spLocks noEditPoints="1"/>
              </p:cNvSpPr>
              <p:nvPr/>
            </p:nvSpPr>
            <p:spPr>
              <a:xfrm>
                <a:off x="17714" y="-189253"/>
                <a:ext cx="334143" cy="615467"/>
              </a:xfrm>
              <a:custGeom>
                <a:avLst/>
                <a:gdLst/>
                <a:ahLst/>
                <a:cxnLst>
                  <a:cxn ang="0">
                    <a:pos x="3567" y="115855"/>
                  </a:cxn>
                  <a:cxn ang="0">
                    <a:pos x="24967" y="137243"/>
                  </a:cxn>
                  <a:cxn ang="0">
                    <a:pos x="30317" y="135461"/>
                  </a:cxn>
                  <a:cxn ang="0">
                    <a:pos x="212218" y="74860"/>
                  </a:cxn>
                  <a:cxn ang="0">
                    <a:pos x="212218" y="53471"/>
                  </a:cxn>
                  <a:cxn ang="0">
                    <a:pos x="187251" y="40995"/>
                  </a:cxn>
                  <a:cxn ang="0">
                    <a:pos x="5350" y="101596"/>
                  </a:cxn>
                  <a:cxn ang="0">
                    <a:pos x="192601" y="49907"/>
                  </a:cxn>
                  <a:cxn ang="0">
                    <a:pos x="203301" y="62383"/>
                  </a:cxn>
                  <a:cxn ang="0">
                    <a:pos x="197951" y="74860"/>
                  </a:cxn>
                  <a:cxn ang="0">
                    <a:pos x="24967" y="126549"/>
                  </a:cxn>
                  <a:cxn ang="0">
                    <a:pos x="16050" y="119420"/>
                  </a:cxn>
                  <a:cxn ang="0">
                    <a:pos x="14267" y="105161"/>
                  </a:cxn>
                  <a:cxn ang="0">
                    <a:pos x="189034" y="49907"/>
                  </a:cxn>
                  <a:cxn ang="0">
                    <a:pos x="24967" y="76642"/>
                  </a:cxn>
                  <a:cxn ang="0">
                    <a:pos x="117701" y="49907"/>
                  </a:cxn>
                  <a:cxn ang="0">
                    <a:pos x="130184" y="17824"/>
                  </a:cxn>
                  <a:cxn ang="0">
                    <a:pos x="16050" y="30300"/>
                  </a:cxn>
                  <a:cxn ang="0">
                    <a:pos x="5350" y="62383"/>
                  </a:cxn>
                  <a:cxn ang="0">
                    <a:pos x="108784" y="14259"/>
                  </a:cxn>
                  <a:cxn ang="0">
                    <a:pos x="119484" y="21389"/>
                  </a:cxn>
                  <a:cxn ang="0">
                    <a:pos x="115917" y="39212"/>
                  </a:cxn>
                  <a:cxn ang="0">
                    <a:pos x="24967" y="65948"/>
                  </a:cxn>
                  <a:cxn ang="0">
                    <a:pos x="14267" y="53471"/>
                  </a:cxn>
                  <a:cxn ang="0">
                    <a:pos x="214001" y="180021"/>
                  </a:cxn>
                  <a:cxn ang="0">
                    <a:pos x="187251" y="160414"/>
                  </a:cxn>
                  <a:cxn ang="0">
                    <a:pos x="128401" y="196062"/>
                  </a:cxn>
                  <a:cxn ang="0">
                    <a:pos x="98084" y="245969"/>
                  </a:cxn>
                  <a:cxn ang="0">
                    <a:pos x="94517" y="176456"/>
                  </a:cxn>
                  <a:cxn ang="0">
                    <a:pos x="212218" y="135461"/>
                  </a:cxn>
                  <a:cxn ang="0">
                    <a:pos x="212218" y="114072"/>
                  </a:cxn>
                  <a:cxn ang="0">
                    <a:pos x="16050" y="151502"/>
                  </a:cxn>
                  <a:cxn ang="0">
                    <a:pos x="1783" y="172891"/>
                  </a:cxn>
                  <a:cxn ang="0">
                    <a:pos x="5350" y="181803"/>
                  </a:cxn>
                  <a:cxn ang="0">
                    <a:pos x="19617" y="196062"/>
                  </a:cxn>
                  <a:cxn ang="0">
                    <a:pos x="49934" y="215668"/>
                  </a:cxn>
                  <a:cxn ang="0">
                    <a:pos x="30317" y="245969"/>
                  </a:cxn>
                  <a:cxn ang="0">
                    <a:pos x="71334" y="372518"/>
                  </a:cxn>
                  <a:cxn ang="0">
                    <a:pos x="94517" y="401036"/>
                  </a:cxn>
                  <a:cxn ang="0">
                    <a:pos x="155151" y="381430"/>
                  </a:cxn>
                  <a:cxn ang="0">
                    <a:pos x="196168" y="333305"/>
                  </a:cxn>
                  <a:cxn ang="0">
                    <a:pos x="176551" y="245969"/>
                  </a:cxn>
                  <a:cxn ang="0">
                    <a:pos x="185468" y="208539"/>
                  </a:cxn>
                  <a:cxn ang="0">
                    <a:pos x="214001" y="180021"/>
                  </a:cxn>
                  <a:cxn ang="0">
                    <a:pos x="83817" y="180021"/>
                  </a:cxn>
                  <a:cxn ang="0">
                    <a:pos x="87384" y="245969"/>
                  </a:cxn>
                  <a:cxn ang="0">
                    <a:pos x="62417" y="215668"/>
                  </a:cxn>
                  <a:cxn ang="0">
                    <a:pos x="42800" y="192497"/>
                  </a:cxn>
                  <a:cxn ang="0">
                    <a:pos x="21400" y="185368"/>
                  </a:cxn>
                  <a:cxn ang="0">
                    <a:pos x="14267" y="172891"/>
                  </a:cxn>
                  <a:cxn ang="0">
                    <a:pos x="14267" y="165762"/>
                  </a:cxn>
                  <a:cxn ang="0">
                    <a:pos x="21400" y="160414"/>
                  </a:cxn>
                  <a:cxn ang="0">
                    <a:pos x="42800" y="153285"/>
                  </a:cxn>
                  <a:cxn ang="0">
                    <a:pos x="192601" y="110508"/>
                  </a:cxn>
                  <a:cxn ang="0">
                    <a:pos x="203301" y="122984"/>
                  </a:cxn>
                  <a:cxn ang="0">
                    <a:pos x="197951" y="135461"/>
                  </a:cxn>
                  <a:cxn ang="0">
                    <a:pos x="76684" y="174673"/>
                  </a:cxn>
                  <a:cxn ang="0">
                    <a:pos x="183684" y="197844"/>
                  </a:cxn>
                  <a:cxn ang="0">
                    <a:pos x="164068" y="245969"/>
                  </a:cxn>
                  <a:cxn ang="0">
                    <a:pos x="139101" y="196062"/>
                  </a:cxn>
                  <a:cxn ang="0">
                    <a:pos x="189034" y="171109"/>
                  </a:cxn>
                  <a:cxn ang="0">
                    <a:pos x="203301" y="183585"/>
                  </a:cxn>
                </a:cxnLst>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alpha val="100000"/>
                </a:srgbClr>
              </a:solidFill>
              <a:ln w="9525">
                <a:noFill/>
              </a:ln>
            </p:spPr>
            <p:txBody>
              <a:bodyPr/>
              <a:p>
                <a:endParaRPr lang="zh-CN" altLang="en-US"/>
              </a:p>
            </p:txBody>
          </p:sp>
        </p:grpSp>
        <p:grpSp>
          <p:nvGrpSpPr>
            <p:cNvPr id="10254" name="组合 33"/>
            <p:cNvGrpSpPr/>
            <p:nvPr/>
          </p:nvGrpSpPr>
          <p:grpSpPr>
            <a:xfrm rot="0">
              <a:off x="1625" y="2221"/>
              <a:ext cx="2438" cy="5980"/>
              <a:chOff x="0" y="0"/>
              <a:chExt cx="1163638" cy="2852737"/>
            </a:xfrm>
          </p:grpSpPr>
          <p:sp>
            <p:nvSpPr>
              <p:cNvPr id="10255" name="Freeform 33"/>
              <p:cNvSpPr/>
              <p:nvPr/>
            </p:nvSpPr>
            <p:spPr>
              <a:xfrm>
                <a:off x="334963" y="252412"/>
                <a:ext cx="188913" cy="273050"/>
              </a:xfrm>
              <a:custGeom>
                <a:avLst/>
                <a:gdLst/>
                <a:ahLst/>
                <a:cxnLst>
                  <a:cxn ang="0">
                    <a:pos x="0" y="119280"/>
                  </a:cxn>
                  <a:cxn ang="0">
                    <a:pos x="7156" y="10060"/>
                  </a:cxn>
                  <a:cxn ang="0">
                    <a:pos x="128804" y="63233"/>
                  </a:cxn>
                  <a:cxn ang="0">
                    <a:pos x="177464" y="188261"/>
                  </a:cxn>
                  <a:cxn ang="0">
                    <a:pos x="88732" y="273050"/>
                  </a:cxn>
                  <a:cxn ang="0">
                    <a:pos x="0" y="119280"/>
                  </a:cxn>
                </a:cxnLst>
                <a:pathLst>
                  <a:path w="132" h="190">
                    <a:moveTo>
                      <a:pt x="0" y="83"/>
                    </a:moveTo>
                    <a:cubicBezTo>
                      <a:pt x="0" y="83"/>
                      <a:pt x="5" y="15"/>
                      <a:pt x="5" y="7"/>
                    </a:cubicBezTo>
                    <a:cubicBezTo>
                      <a:pt x="5" y="0"/>
                      <a:pt x="90" y="44"/>
                      <a:pt x="90" y="44"/>
                    </a:cubicBezTo>
                    <a:cubicBezTo>
                      <a:pt x="90" y="44"/>
                      <a:pt x="116" y="103"/>
                      <a:pt x="124" y="131"/>
                    </a:cubicBezTo>
                    <a:cubicBezTo>
                      <a:pt x="132" y="159"/>
                      <a:pt x="62" y="190"/>
                      <a:pt x="62" y="190"/>
                    </a:cubicBezTo>
                    <a:lnTo>
                      <a:pt x="0" y="83"/>
                    </a:lnTo>
                    <a:close/>
                  </a:path>
                </a:pathLst>
              </a:custGeom>
              <a:solidFill>
                <a:srgbClr val="C68C5E">
                  <a:alpha val="100000"/>
                </a:srgbClr>
              </a:solidFill>
              <a:ln w="9525">
                <a:noFill/>
              </a:ln>
            </p:spPr>
            <p:txBody>
              <a:bodyPr/>
              <a:p>
                <a:endParaRPr lang="zh-CN" altLang="en-US"/>
              </a:p>
            </p:txBody>
          </p:sp>
          <p:sp>
            <p:nvSpPr>
              <p:cNvPr id="10256" name="Freeform 34"/>
              <p:cNvSpPr/>
              <p:nvPr/>
            </p:nvSpPr>
            <p:spPr>
              <a:xfrm>
                <a:off x="200025" y="2590800"/>
                <a:ext cx="282575" cy="261937"/>
              </a:xfrm>
              <a:custGeom>
                <a:avLst/>
                <a:gdLst/>
                <a:ahLst/>
                <a:cxnLst>
                  <a:cxn ang="0">
                    <a:pos x="38926" y="23027"/>
                  </a:cxn>
                  <a:cxn ang="0">
                    <a:pos x="23067" y="146800"/>
                  </a:cxn>
                  <a:cxn ang="0">
                    <a:pos x="15859" y="181341"/>
                  </a:cxn>
                  <a:cxn ang="0">
                    <a:pos x="54785" y="181341"/>
                  </a:cxn>
                  <a:cxn ang="0">
                    <a:pos x="185980" y="250423"/>
                  </a:cxn>
                  <a:cxn ang="0">
                    <a:pos x="282575" y="220200"/>
                  </a:cxn>
                  <a:cxn ang="0">
                    <a:pos x="232115" y="138165"/>
                  </a:cxn>
                  <a:cxn ang="0">
                    <a:pos x="174447" y="23027"/>
                  </a:cxn>
                  <a:cxn ang="0">
                    <a:pos x="38926" y="23027"/>
                  </a:cxn>
                </a:cxnLst>
                <a:pathLst>
                  <a:path w="196" h="182">
                    <a:moveTo>
                      <a:pt x="27" y="16"/>
                    </a:moveTo>
                    <a:cubicBezTo>
                      <a:pt x="27" y="16"/>
                      <a:pt x="0" y="81"/>
                      <a:pt x="16" y="102"/>
                    </a:cubicBezTo>
                    <a:lnTo>
                      <a:pt x="11" y="126"/>
                    </a:lnTo>
                    <a:lnTo>
                      <a:pt x="38" y="126"/>
                    </a:lnTo>
                    <a:cubicBezTo>
                      <a:pt x="38" y="126"/>
                      <a:pt x="46" y="182"/>
                      <a:pt x="129" y="174"/>
                    </a:cubicBezTo>
                    <a:lnTo>
                      <a:pt x="196" y="153"/>
                    </a:lnTo>
                    <a:cubicBezTo>
                      <a:pt x="196" y="153"/>
                      <a:pt x="166" y="103"/>
                      <a:pt x="161" y="96"/>
                    </a:cubicBezTo>
                    <a:cubicBezTo>
                      <a:pt x="156" y="89"/>
                      <a:pt x="124" y="33"/>
                      <a:pt x="121" y="16"/>
                    </a:cubicBezTo>
                    <a:cubicBezTo>
                      <a:pt x="118" y="0"/>
                      <a:pt x="27" y="16"/>
                      <a:pt x="27" y="16"/>
                    </a:cubicBezTo>
                    <a:close/>
                  </a:path>
                </a:pathLst>
              </a:custGeom>
              <a:solidFill>
                <a:srgbClr val="2E2C2C">
                  <a:alpha val="100000"/>
                </a:srgbClr>
              </a:solidFill>
              <a:ln w="9525">
                <a:noFill/>
              </a:ln>
            </p:spPr>
            <p:txBody>
              <a:bodyPr/>
              <a:p>
                <a:endParaRPr lang="zh-CN" altLang="en-US"/>
              </a:p>
            </p:txBody>
          </p:sp>
          <p:sp>
            <p:nvSpPr>
              <p:cNvPr id="10257" name="Freeform 35"/>
              <p:cNvSpPr/>
              <p:nvPr/>
            </p:nvSpPr>
            <p:spPr>
              <a:xfrm>
                <a:off x="928688" y="730250"/>
                <a:ext cx="234950" cy="152400"/>
              </a:xfrm>
              <a:custGeom>
                <a:avLst/>
                <a:gdLst/>
                <a:ahLst/>
                <a:cxnLst>
                  <a:cxn ang="0">
                    <a:pos x="41801" y="145211"/>
                  </a:cxn>
                  <a:cxn ang="0">
                    <a:pos x="131168" y="145211"/>
                  </a:cxn>
                  <a:cxn ang="0">
                    <a:pos x="234950" y="87702"/>
                  </a:cxn>
                  <a:cxn ang="0">
                    <a:pos x="234950" y="57509"/>
                  </a:cxn>
                  <a:cxn ang="0">
                    <a:pos x="172969" y="57509"/>
                  </a:cxn>
                  <a:cxn ang="0">
                    <a:pos x="89367" y="69011"/>
                  </a:cxn>
                  <a:cxn ang="0">
                    <a:pos x="69188" y="50321"/>
                  </a:cxn>
                  <a:cxn ang="0">
                    <a:pos x="80719" y="10064"/>
                  </a:cxn>
                  <a:cxn ang="0">
                    <a:pos x="41801" y="60385"/>
                  </a:cxn>
                  <a:cxn ang="0">
                    <a:pos x="0" y="99204"/>
                  </a:cxn>
                  <a:cxn ang="0">
                    <a:pos x="41801" y="145211"/>
                  </a:cxn>
                </a:cxnLst>
                <a:pathLst>
                  <a:path w="163" h="106">
                    <a:moveTo>
                      <a:pt x="29" y="101"/>
                    </a:moveTo>
                    <a:cubicBezTo>
                      <a:pt x="29" y="101"/>
                      <a:pt x="80" y="106"/>
                      <a:pt x="91" y="101"/>
                    </a:cubicBezTo>
                    <a:cubicBezTo>
                      <a:pt x="102" y="96"/>
                      <a:pt x="163" y="61"/>
                      <a:pt x="163" y="61"/>
                    </a:cubicBezTo>
                    <a:lnTo>
                      <a:pt x="163" y="40"/>
                    </a:lnTo>
                    <a:cubicBezTo>
                      <a:pt x="163" y="40"/>
                      <a:pt x="131" y="29"/>
                      <a:pt x="120" y="40"/>
                    </a:cubicBezTo>
                    <a:cubicBezTo>
                      <a:pt x="120" y="40"/>
                      <a:pt x="72" y="48"/>
                      <a:pt x="62" y="48"/>
                    </a:cubicBezTo>
                    <a:lnTo>
                      <a:pt x="48" y="35"/>
                    </a:lnTo>
                    <a:cubicBezTo>
                      <a:pt x="48" y="35"/>
                      <a:pt x="64" y="16"/>
                      <a:pt x="56" y="7"/>
                    </a:cubicBezTo>
                    <a:cubicBezTo>
                      <a:pt x="48" y="0"/>
                      <a:pt x="29" y="42"/>
                      <a:pt x="29" y="42"/>
                    </a:cubicBezTo>
                    <a:lnTo>
                      <a:pt x="0" y="69"/>
                    </a:lnTo>
                    <a:lnTo>
                      <a:pt x="29" y="101"/>
                    </a:lnTo>
                    <a:close/>
                  </a:path>
                </a:pathLst>
              </a:custGeom>
              <a:solidFill>
                <a:srgbClr val="EAAD6A">
                  <a:alpha val="100000"/>
                </a:srgbClr>
              </a:solidFill>
              <a:ln w="9525">
                <a:noFill/>
              </a:ln>
            </p:spPr>
            <p:txBody>
              <a:bodyPr/>
              <a:p>
                <a:endParaRPr lang="zh-CN" altLang="en-US"/>
              </a:p>
            </p:txBody>
          </p:sp>
          <p:sp>
            <p:nvSpPr>
              <p:cNvPr id="10258" name="Freeform 36"/>
              <p:cNvSpPr/>
              <p:nvPr/>
            </p:nvSpPr>
            <p:spPr>
              <a:xfrm>
                <a:off x="342900" y="2543175"/>
                <a:ext cx="347663" cy="182562"/>
              </a:xfrm>
              <a:custGeom>
                <a:avLst/>
                <a:gdLst/>
                <a:ahLst/>
                <a:cxnLst>
                  <a:cxn ang="0">
                    <a:pos x="31737" y="142312"/>
                  </a:cxn>
                  <a:cxn ang="0">
                    <a:pos x="170225" y="181125"/>
                  </a:cxn>
                  <a:cxn ang="0">
                    <a:pos x="328909" y="181125"/>
                  </a:cxn>
                  <a:cxn ang="0">
                    <a:pos x="289960" y="142312"/>
                  </a:cxn>
                  <a:cxn ang="0">
                    <a:pos x="181766" y="103500"/>
                  </a:cxn>
                  <a:cxn ang="0">
                    <a:pos x="82227" y="0"/>
                  </a:cxn>
                  <a:cxn ang="0">
                    <a:pos x="7213" y="14375"/>
                  </a:cxn>
                  <a:cxn ang="0">
                    <a:pos x="31737" y="142312"/>
                  </a:cxn>
                </a:cxnLst>
                <a:pathLst>
                  <a:path w="241" h="127">
                    <a:moveTo>
                      <a:pt x="22" y="99"/>
                    </a:moveTo>
                    <a:cubicBezTo>
                      <a:pt x="22" y="99"/>
                      <a:pt x="75" y="127"/>
                      <a:pt x="118" y="126"/>
                    </a:cubicBezTo>
                    <a:lnTo>
                      <a:pt x="228" y="126"/>
                    </a:lnTo>
                    <a:cubicBezTo>
                      <a:pt x="228" y="126"/>
                      <a:pt x="241" y="99"/>
                      <a:pt x="201" y="99"/>
                    </a:cubicBezTo>
                    <a:cubicBezTo>
                      <a:pt x="201" y="99"/>
                      <a:pt x="168" y="99"/>
                      <a:pt x="126" y="72"/>
                    </a:cubicBezTo>
                    <a:cubicBezTo>
                      <a:pt x="83" y="45"/>
                      <a:pt x="57" y="0"/>
                      <a:pt x="57" y="0"/>
                    </a:cubicBezTo>
                    <a:lnTo>
                      <a:pt x="5" y="10"/>
                    </a:lnTo>
                    <a:cubicBezTo>
                      <a:pt x="5" y="10"/>
                      <a:pt x="0" y="69"/>
                      <a:pt x="22" y="99"/>
                    </a:cubicBezTo>
                    <a:close/>
                  </a:path>
                </a:pathLst>
              </a:custGeom>
              <a:solidFill>
                <a:srgbClr val="2E2C2C">
                  <a:alpha val="100000"/>
                </a:srgbClr>
              </a:solidFill>
              <a:ln w="9525">
                <a:noFill/>
              </a:ln>
            </p:spPr>
            <p:txBody>
              <a:bodyPr/>
              <a:p>
                <a:endParaRPr lang="zh-CN" altLang="en-US"/>
              </a:p>
            </p:txBody>
          </p:sp>
          <p:sp>
            <p:nvSpPr>
              <p:cNvPr id="10259" name="Freeform 37"/>
              <p:cNvSpPr/>
              <p:nvPr/>
            </p:nvSpPr>
            <p:spPr>
              <a:xfrm>
                <a:off x="306388" y="1219200"/>
                <a:ext cx="322263" cy="1371600"/>
              </a:xfrm>
              <a:custGeom>
                <a:avLst/>
                <a:gdLst/>
                <a:ahLst/>
                <a:cxnLst>
                  <a:cxn ang="0">
                    <a:pos x="28773" y="1371600"/>
                  </a:cxn>
                  <a:cxn ang="0">
                    <a:pos x="130919" y="1341408"/>
                  </a:cxn>
                  <a:cxn ang="0">
                    <a:pos x="130919" y="1295400"/>
                  </a:cxn>
                  <a:cxn ang="0">
                    <a:pos x="107901" y="1255143"/>
                  </a:cxn>
                  <a:cxn ang="0">
                    <a:pos x="120849" y="1210574"/>
                  </a:cxn>
                  <a:cxn ang="0">
                    <a:pos x="100707" y="1173192"/>
                  </a:cxn>
                  <a:cxn ang="0">
                    <a:pos x="135235" y="1144438"/>
                  </a:cxn>
                  <a:cxn ang="0">
                    <a:pos x="116533" y="1078302"/>
                  </a:cxn>
                  <a:cxn ang="0">
                    <a:pos x="135235" y="960408"/>
                  </a:cxn>
                  <a:cxn ang="0">
                    <a:pos x="148183" y="881332"/>
                  </a:cxn>
                  <a:cxn ang="0">
                    <a:pos x="145306" y="869830"/>
                  </a:cxn>
                  <a:cxn ang="0">
                    <a:pos x="189905" y="833887"/>
                  </a:cxn>
                  <a:cxn ang="0">
                    <a:pos x="176957" y="783566"/>
                  </a:cxn>
                  <a:cxn ang="0">
                    <a:pos x="205730" y="723181"/>
                  </a:cxn>
                  <a:cxn ang="0">
                    <a:pos x="306438" y="224287"/>
                  </a:cxn>
                  <a:cxn ang="0">
                    <a:pos x="307876" y="0"/>
                  </a:cxn>
                  <a:cxn ang="0">
                    <a:pos x="205730" y="25879"/>
                  </a:cxn>
                  <a:cxn ang="0">
                    <a:pos x="145306" y="94891"/>
                  </a:cxn>
                  <a:cxn ang="0">
                    <a:pos x="44599" y="401128"/>
                  </a:cxn>
                  <a:cxn ang="0">
                    <a:pos x="57547" y="685800"/>
                  </a:cxn>
                  <a:cxn ang="0">
                    <a:pos x="10071" y="920151"/>
                  </a:cxn>
                  <a:cxn ang="0">
                    <a:pos x="10071" y="1263770"/>
                  </a:cxn>
                  <a:cxn ang="0">
                    <a:pos x="28773" y="1371600"/>
                  </a:cxn>
                </a:cxnLst>
                <a:pathLst>
                  <a:path w="224" h="954">
                    <a:moveTo>
                      <a:pt x="20" y="954"/>
                    </a:moveTo>
                    <a:lnTo>
                      <a:pt x="91" y="933"/>
                    </a:lnTo>
                    <a:cubicBezTo>
                      <a:pt x="91" y="933"/>
                      <a:pt x="97" y="908"/>
                      <a:pt x="91" y="901"/>
                    </a:cubicBezTo>
                    <a:cubicBezTo>
                      <a:pt x="86" y="895"/>
                      <a:pt x="75" y="873"/>
                      <a:pt x="75" y="873"/>
                    </a:cubicBezTo>
                    <a:cubicBezTo>
                      <a:pt x="75" y="873"/>
                      <a:pt x="90" y="855"/>
                      <a:pt x="84" y="842"/>
                    </a:cubicBezTo>
                    <a:cubicBezTo>
                      <a:pt x="77" y="829"/>
                      <a:pt x="70" y="816"/>
                      <a:pt x="70" y="816"/>
                    </a:cubicBezTo>
                    <a:lnTo>
                      <a:pt x="94" y="796"/>
                    </a:lnTo>
                    <a:cubicBezTo>
                      <a:pt x="94" y="796"/>
                      <a:pt x="79" y="761"/>
                      <a:pt x="81" y="750"/>
                    </a:cubicBezTo>
                    <a:cubicBezTo>
                      <a:pt x="84" y="739"/>
                      <a:pt x="94" y="668"/>
                      <a:pt x="94" y="668"/>
                    </a:cubicBezTo>
                    <a:cubicBezTo>
                      <a:pt x="94" y="668"/>
                      <a:pt x="106" y="622"/>
                      <a:pt x="103" y="613"/>
                    </a:cubicBezTo>
                    <a:lnTo>
                      <a:pt x="101" y="605"/>
                    </a:lnTo>
                    <a:lnTo>
                      <a:pt x="132" y="580"/>
                    </a:lnTo>
                    <a:lnTo>
                      <a:pt x="123" y="545"/>
                    </a:lnTo>
                    <a:lnTo>
                      <a:pt x="143" y="503"/>
                    </a:lnTo>
                    <a:cubicBezTo>
                      <a:pt x="143" y="503"/>
                      <a:pt x="224" y="174"/>
                      <a:pt x="213" y="156"/>
                    </a:cubicBezTo>
                    <a:cubicBezTo>
                      <a:pt x="202" y="139"/>
                      <a:pt x="214" y="0"/>
                      <a:pt x="214" y="0"/>
                    </a:cubicBez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close/>
                  </a:path>
                </a:pathLst>
              </a:custGeom>
              <a:solidFill>
                <a:srgbClr val="383837">
                  <a:alpha val="100000"/>
                </a:srgbClr>
              </a:solidFill>
              <a:ln w="9525">
                <a:noFill/>
              </a:ln>
            </p:spPr>
            <p:txBody>
              <a:bodyPr/>
              <a:p>
                <a:endParaRPr lang="zh-CN" altLang="en-US"/>
              </a:p>
            </p:txBody>
          </p:sp>
          <p:sp>
            <p:nvSpPr>
              <p:cNvPr id="10260" name="Freeform 38"/>
              <p:cNvSpPr/>
              <p:nvPr/>
            </p:nvSpPr>
            <p:spPr>
              <a:xfrm>
                <a:off x="306388" y="1219200"/>
                <a:ext cx="307975" cy="1371600"/>
              </a:xfrm>
              <a:custGeom>
                <a:avLst/>
                <a:gdLst/>
                <a:ahLst/>
                <a:cxnLst>
                  <a:cxn ang="0">
                    <a:pos x="307975" y="0"/>
                  </a:cxn>
                  <a:cxn ang="0">
                    <a:pos x="205796" y="25879"/>
                  </a:cxn>
                  <a:cxn ang="0">
                    <a:pos x="145353" y="94891"/>
                  </a:cxn>
                  <a:cxn ang="0">
                    <a:pos x="44613" y="401128"/>
                  </a:cxn>
                  <a:cxn ang="0">
                    <a:pos x="57565" y="685800"/>
                  </a:cxn>
                  <a:cxn ang="0">
                    <a:pos x="10074" y="920151"/>
                  </a:cxn>
                  <a:cxn ang="0">
                    <a:pos x="10074" y="1263770"/>
                  </a:cxn>
                  <a:cxn ang="0">
                    <a:pos x="28783" y="1371600"/>
                  </a:cxn>
                  <a:cxn ang="0">
                    <a:pos x="130961" y="1341408"/>
                  </a:cxn>
                  <a:cxn ang="0">
                    <a:pos x="133840" y="1321279"/>
                  </a:cxn>
                  <a:cxn ang="0">
                    <a:pos x="89226" y="1275272"/>
                  </a:cxn>
                  <a:cxn ang="0">
                    <a:pos x="109374" y="1258019"/>
                  </a:cxn>
                  <a:cxn ang="0">
                    <a:pos x="107935" y="1255143"/>
                  </a:cxn>
                  <a:cxn ang="0">
                    <a:pos x="122327" y="1227826"/>
                  </a:cxn>
                  <a:cxn ang="0">
                    <a:pos x="79152" y="1164566"/>
                  </a:cxn>
                  <a:cxn ang="0">
                    <a:pos x="105057" y="1170317"/>
                  </a:cxn>
                  <a:cxn ang="0">
                    <a:pos x="135279" y="1144438"/>
                  </a:cxn>
                  <a:cxn ang="0">
                    <a:pos x="133840" y="1141562"/>
                  </a:cxn>
                  <a:cxn ang="0">
                    <a:pos x="79152" y="1111370"/>
                  </a:cxn>
                  <a:cxn ang="0">
                    <a:pos x="57565" y="1029419"/>
                  </a:cxn>
                  <a:cxn ang="0">
                    <a:pos x="118009" y="1088366"/>
                  </a:cxn>
                  <a:cxn ang="0">
                    <a:pos x="94983" y="970472"/>
                  </a:cxn>
                  <a:cxn ang="0">
                    <a:pos x="125205" y="1026543"/>
                  </a:cxn>
                  <a:cxn ang="0">
                    <a:pos x="133840" y="964721"/>
                  </a:cxn>
                  <a:cxn ang="0">
                    <a:pos x="94983" y="874143"/>
                  </a:cxn>
                  <a:cxn ang="0">
                    <a:pos x="112253" y="802257"/>
                  </a:cxn>
                  <a:cxn ang="0">
                    <a:pos x="152548" y="862642"/>
                  </a:cxn>
                  <a:cxn ang="0">
                    <a:pos x="189966" y="833887"/>
                  </a:cxn>
                  <a:cxn ang="0">
                    <a:pos x="112253" y="746185"/>
                  </a:cxn>
                  <a:cxn ang="0">
                    <a:pos x="133840" y="705928"/>
                  </a:cxn>
                  <a:cxn ang="0">
                    <a:pos x="201479" y="733245"/>
                  </a:cxn>
                  <a:cxn ang="0">
                    <a:pos x="205796" y="724619"/>
                  </a:cxn>
                  <a:cxn ang="0">
                    <a:pos x="135279" y="644106"/>
                  </a:cxn>
                  <a:cxn ang="0">
                    <a:pos x="205796" y="424132"/>
                  </a:cxn>
                  <a:cxn ang="0">
                    <a:pos x="305097" y="219974"/>
                  </a:cxn>
                  <a:cxn ang="0">
                    <a:pos x="307975" y="0"/>
                  </a:cxn>
                </a:cxnLst>
                <a:pathLst>
                  <a:path w="214" h="954">
                    <a:moveTo>
                      <a:pt x="214" y="0"/>
                    </a:move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lnTo>
                      <a:pt x="91" y="933"/>
                    </a:lnTo>
                    <a:cubicBezTo>
                      <a:pt x="91" y="933"/>
                      <a:pt x="93" y="926"/>
                      <a:pt x="93" y="919"/>
                    </a:cubicBezTo>
                    <a:cubicBezTo>
                      <a:pt x="72" y="906"/>
                      <a:pt x="54" y="893"/>
                      <a:pt x="62" y="887"/>
                    </a:cubicBezTo>
                    <a:cubicBezTo>
                      <a:pt x="66" y="884"/>
                      <a:pt x="71" y="880"/>
                      <a:pt x="76" y="875"/>
                    </a:cubicBezTo>
                    <a:cubicBezTo>
                      <a:pt x="75" y="874"/>
                      <a:pt x="75" y="873"/>
                      <a:pt x="75" y="873"/>
                    </a:cubicBezTo>
                    <a:cubicBezTo>
                      <a:pt x="75" y="873"/>
                      <a:pt x="83" y="864"/>
                      <a:pt x="85" y="854"/>
                    </a:cubicBezTo>
                    <a:cubicBezTo>
                      <a:pt x="29" y="866"/>
                      <a:pt x="55" y="810"/>
                      <a:pt x="55" y="810"/>
                    </a:cubicBezTo>
                    <a:cubicBezTo>
                      <a:pt x="58" y="811"/>
                      <a:pt x="65" y="813"/>
                      <a:pt x="73" y="814"/>
                    </a:cubicBezTo>
                    <a:lnTo>
                      <a:pt x="94" y="796"/>
                    </a:lnTo>
                    <a:cubicBezTo>
                      <a:pt x="94" y="796"/>
                      <a:pt x="93" y="795"/>
                      <a:pt x="93" y="794"/>
                    </a:cubicBezTo>
                    <a:cubicBezTo>
                      <a:pt x="78" y="788"/>
                      <a:pt x="62" y="781"/>
                      <a:pt x="55" y="773"/>
                    </a:cubicBezTo>
                    <a:cubicBezTo>
                      <a:pt x="39" y="757"/>
                      <a:pt x="40" y="716"/>
                      <a:pt x="40" y="716"/>
                    </a:cubicBezTo>
                    <a:cubicBezTo>
                      <a:pt x="49" y="739"/>
                      <a:pt x="82" y="757"/>
                      <a:pt x="82" y="757"/>
                    </a:cubicBezTo>
                    <a:lnTo>
                      <a:pt x="66" y="675"/>
                    </a:lnTo>
                    <a:lnTo>
                      <a:pt x="87" y="714"/>
                    </a:lnTo>
                    <a:cubicBezTo>
                      <a:pt x="90" y="696"/>
                      <a:pt x="92" y="677"/>
                      <a:pt x="93" y="671"/>
                    </a:cubicBezTo>
                    <a:cubicBezTo>
                      <a:pt x="81" y="645"/>
                      <a:pt x="69" y="618"/>
                      <a:pt x="66" y="608"/>
                    </a:cubicBezTo>
                    <a:cubicBezTo>
                      <a:pt x="62" y="588"/>
                      <a:pt x="78" y="558"/>
                      <a:pt x="78" y="558"/>
                    </a:cubicBezTo>
                    <a:cubicBezTo>
                      <a:pt x="85" y="576"/>
                      <a:pt x="96" y="590"/>
                      <a:pt x="106" y="600"/>
                    </a:cubicBezTo>
                    <a:lnTo>
                      <a:pt x="132" y="580"/>
                    </a:lnTo>
                    <a:lnTo>
                      <a:pt x="78" y="519"/>
                    </a:lnTo>
                    <a:lnTo>
                      <a:pt x="93" y="491"/>
                    </a:lnTo>
                    <a:cubicBezTo>
                      <a:pt x="102" y="488"/>
                      <a:pt x="125" y="500"/>
                      <a:pt x="140" y="510"/>
                    </a:cubicBezTo>
                    <a:lnTo>
                      <a:pt x="143" y="504"/>
                    </a:lnTo>
                    <a:lnTo>
                      <a:pt x="94" y="448"/>
                    </a:lnTo>
                    <a:cubicBezTo>
                      <a:pt x="85" y="416"/>
                      <a:pt x="133" y="318"/>
                      <a:pt x="143" y="295"/>
                    </a:cubicBezTo>
                    <a:cubicBezTo>
                      <a:pt x="149" y="282"/>
                      <a:pt x="183" y="213"/>
                      <a:pt x="212" y="153"/>
                    </a:cubicBezTo>
                    <a:cubicBezTo>
                      <a:pt x="203" y="125"/>
                      <a:pt x="214" y="0"/>
                      <a:pt x="214" y="0"/>
                    </a:cubicBezTo>
                    <a:close/>
                  </a:path>
                </a:pathLst>
              </a:custGeom>
              <a:solidFill>
                <a:srgbClr val="2E2C2C">
                  <a:alpha val="100000"/>
                </a:srgbClr>
              </a:solidFill>
              <a:ln w="9525">
                <a:noFill/>
              </a:ln>
            </p:spPr>
            <p:txBody>
              <a:bodyPr/>
              <a:p>
                <a:endParaRPr lang="zh-CN" altLang="en-US"/>
              </a:p>
            </p:txBody>
          </p:sp>
          <p:sp>
            <p:nvSpPr>
              <p:cNvPr id="10261" name="Freeform 39"/>
              <p:cNvSpPr/>
              <p:nvPr/>
            </p:nvSpPr>
            <p:spPr>
              <a:xfrm>
                <a:off x="138113" y="1192212"/>
                <a:ext cx="438150" cy="1462087"/>
              </a:xfrm>
              <a:custGeom>
                <a:avLst/>
                <a:gdLst/>
                <a:ahLst/>
                <a:cxnLst>
                  <a:cxn ang="0">
                    <a:pos x="50445" y="1244789"/>
                  </a:cxn>
                  <a:cxn ang="0">
                    <a:pos x="87918" y="1462087"/>
                  </a:cxn>
                  <a:cxn ang="0">
                    <a:pos x="174395" y="1462087"/>
                  </a:cxn>
                  <a:cxn ang="0">
                    <a:pos x="236370" y="1421793"/>
                  </a:cxn>
                  <a:cxn ang="0">
                    <a:pos x="236370" y="1316742"/>
                  </a:cxn>
                  <a:cxn ang="0">
                    <a:pos x="211869" y="1231837"/>
                  </a:cxn>
                  <a:cxn ang="0">
                    <a:pos x="211869" y="1086492"/>
                  </a:cxn>
                  <a:cxn ang="0">
                    <a:pos x="230605" y="844729"/>
                  </a:cxn>
                  <a:cxn ang="0">
                    <a:pos x="265196" y="712336"/>
                  </a:cxn>
                  <a:cxn ang="0">
                    <a:pos x="265196" y="554039"/>
                  </a:cxn>
                  <a:cxn ang="0">
                    <a:pos x="325730" y="418767"/>
                  </a:cxn>
                  <a:cxn ang="0">
                    <a:pos x="407883" y="155419"/>
                  </a:cxn>
                  <a:cxn ang="0">
                    <a:pos x="438150" y="35977"/>
                  </a:cxn>
                  <a:cxn ang="0">
                    <a:pos x="255107" y="7195"/>
                  </a:cxn>
                  <a:cxn ang="0">
                    <a:pos x="72064" y="7195"/>
                  </a:cxn>
                  <a:cxn ang="0">
                    <a:pos x="18737" y="233128"/>
                  </a:cxn>
                  <a:cxn ang="0">
                    <a:pos x="37473" y="405815"/>
                  </a:cxn>
                  <a:cxn ang="0">
                    <a:pos x="43238" y="497915"/>
                  </a:cxn>
                  <a:cxn ang="0">
                    <a:pos x="56210" y="646139"/>
                  </a:cxn>
                  <a:cxn ang="0">
                    <a:pos x="17295" y="749751"/>
                  </a:cxn>
                  <a:cxn ang="0">
                    <a:pos x="14413" y="1060589"/>
                  </a:cxn>
                  <a:cxn ang="0">
                    <a:pos x="50445" y="1244789"/>
                  </a:cxn>
                </a:cxnLst>
                <a:pathLst>
                  <a:path w="304" h="1016">
                    <a:moveTo>
                      <a:pt x="35" y="865"/>
                    </a:moveTo>
                    <a:cubicBezTo>
                      <a:pt x="35" y="865"/>
                      <a:pt x="17" y="989"/>
                      <a:pt x="61" y="1016"/>
                    </a:cubicBezTo>
                    <a:lnTo>
                      <a:pt x="121" y="1016"/>
                    </a:lnTo>
                    <a:lnTo>
                      <a:pt x="164" y="988"/>
                    </a:lnTo>
                    <a:cubicBezTo>
                      <a:pt x="164" y="988"/>
                      <a:pt x="183" y="937"/>
                      <a:pt x="164" y="915"/>
                    </a:cubicBezTo>
                    <a:cubicBezTo>
                      <a:pt x="145" y="893"/>
                      <a:pt x="147" y="856"/>
                      <a:pt x="147" y="856"/>
                    </a:cubicBezTo>
                    <a:lnTo>
                      <a:pt x="147" y="755"/>
                    </a:lnTo>
                    <a:cubicBezTo>
                      <a:pt x="147" y="755"/>
                      <a:pt x="145" y="645"/>
                      <a:pt x="160" y="587"/>
                    </a:cubicBezTo>
                    <a:cubicBezTo>
                      <a:pt x="175" y="530"/>
                      <a:pt x="184" y="495"/>
                      <a:pt x="184" y="495"/>
                    </a:cubicBezTo>
                    <a:cubicBezTo>
                      <a:pt x="184" y="495"/>
                      <a:pt x="180" y="398"/>
                      <a:pt x="184" y="385"/>
                    </a:cubicBezTo>
                    <a:cubicBezTo>
                      <a:pt x="189" y="372"/>
                      <a:pt x="226" y="302"/>
                      <a:pt x="226" y="291"/>
                    </a:cubicBezTo>
                    <a:cubicBezTo>
                      <a:pt x="226" y="280"/>
                      <a:pt x="274" y="119"/>
                      <a:pt x="283" y="108"/>
                    </a:cubicBezTo>
                    <a:cubicBezTo>
                      <a:pt x="292" y="97"/>
                      <a:pt x="304" y="25"/>
                      <a:pt x="304" y="25"/>
                    </a:cubicBezTo>
                    <a:cubicBezTo>
                      <a:pt x="304" y="25"/>
                      <a:pt x="185" y="9"/>
                      <a:pt x="177" y="5"/>
                    </a:cubicBezTo>
                    <a:cubicBezTo>
                      <a:pt x="169" y="0"/>
                      <a:pt x="50" y="5"/>
                      <a:pt x="50" y="5"/>
                    </a:cubicBezTo>
                    <a:cubicBezTo>
                      <a:pt x="50" y="5"/>
                      <a:pt x="6" y="135"/>
                      <a:pt x="13" y="162"/>
                    </a:cubicBezTo>
                    <a:cubicBezTo>
                      <a:pt x="19" y="189"/>
                      <a:pt x="33" y="264"/>
                      <a:pt x="26" y="282"/>
                    </a:cubicBezTo>
                    <a:cubicBezTo>
                      <a:pt x="19" y="299"/>
                      <a:pt x="30" y="346"/>
                      <a:pt x="30" y="346"/>
                    </a:cubicBezTo>
                    <a:cubicBezTo>
                      <a:pt x="30" y="346"/>
                      <a:pt x="37" y="436"/>
                      <a:pt x="39" y="449"/>
                    </a:cubicBezTo>
                    <a:cubicBezTo>
                      <a:pt x="41" y="462"/>
                      <a:pt x="0" y="497"/>
                      <a:pt x="12" y="521"/>
                    </a:cubicBezTo>
                    <a:cubicBezTo>
                      <a:pt x="24" y="546"/>
                      <a:pt x="3" y="719"/>
                      <a:pt x="10" y="737"/>
                    </a:cubicBezTo>
                    <a:cubicBezTo>
                      <a:pt x="17" y="755"/>
                      <a:pt x="35" y="865"/>
                      <a:pt x="35" y="865"/>
                    </a:cubicBezTo>
                    <a:close/>
                  </a:path>
                </a:pathLst>
              </a:custGeom>
              <a:solidFill>
                <a:srgbClr val="383837">
                  <a:alpha val="100000"/>
                </a:srgbClr>
              </a:solidFill>
              <a:ln w="9525">
                <a:noFill/>
              </a:ln>
            </p:spPr>
            <p:txBody>
              <a:bodyPr/>
              <a:p>
                <a:endParaRPr lang="zh-CN" altLang="en-US"/>
              </a:p>
            </p:txBody>
          </p:sp>
          <p:sp>
            <p:nvSpPr>
              <p:cNvPr id="10262" name="Freeform 40"/>
              <p:cNvSpPr/>
              <p:nvPr/>
            </p:nvSpPr>
            <p:spPr>
              <a:xfrm>
                <a:off x="139700" y="1843087"/>
                <a:ext cx="238125" cy="811212"/>
              </a:xfrm>
              <a:custGeom>
                <a:avLst/>
                <a:gdLst/>
                <a:ahLst/>
                <a:cxnLst>
                  <a:cxn ang="0">
                    <a:pos x="238125" y="81984"/>
                  </a:cxn>
                  <a:cxn ang="0">
                    <a:pos x="54841" y="0"/>
                  </a:cxn>
                  <a:cxn ang="0">
                    <a:pos x="15875" y="99244"/>
                  </a:cxn>
                  <a:cxn ang="0">
                    <a:pos x="11545" y="401291"/>
                  </a:cxn>
                  <a:cxn ang="0">
                    <a:pos x="11545" y="404168"/>
                  </a:cxn>
                  <a:cxn ang="0">
                    <a:pos x="11545" y="405606"/>
                  </a:cxn>
                  <a:cxn ang="0">
                    <a:pos x="11545" y="407044"/>
                  </a:cxn>
                  <a:cxn ang="0">
                    <a:pos x="12989" y="409921"/>
                  </a:cxn>
                  <a:cxn ang="0">
                    <a:pos x="49068" y="594026"/>
                  </a:cxn>
                  <a:cxn ang="0">
                    <a:pos x="80818" y="806897"/>
                  </a:cxn>
                  <a:cxn ang="0">
                    <a:pos x="82261" y="805459"/>
                  </a:cxn>
                  <a:cxn ang="0">
                    <a:pos x="86591" y="811212"/>
                  </a:cxn>
                  <a:cxn ang="0">
                    <a:pos x="173182" y="811212"/>
                  </a:cxn>
                  <a:cxn ang="0">
                    <a:pos x="229466" y="775254"/>
                  </a:cxn>
                  <a:cxn ang="0">
                    <a:pos x="199159" y="724913"/>
                  </a:cxn>
                  <a:cxn ang="0">
                    <a:pos x="106795" y="724913"/>
                  </a:cxn>
                  <a:cxn ang="0">
                    <a:pos x="235239" y="665942"/>
                  </a:cxn>
                  <a:cxn ang="0">
                    <a:pos x="72159" y="688955"/>
                  </a:cxn>
                  <a:cxn ang="0">
                    <a:pos x="73602" y="595464"/>
                  </a:cxn>
                  <a:cxn ang="0">
                    <a:pos x="134216" y="632860"/>
                  </a:cxn>
                  <a:cxn ang="0">
                    <a:pos x="76489" y="533616"/>
                  </a:cxn>
                  <a:cxn ang="0">
                    <a:pos x="134216" y="546561"/>
                  </a:cxn>
                  <a:cxn ang="0">
                    <a:pos x="73602" y="487590"/>
                  </a:cxn>
                  <a:cxn ang="0">
                    <a:pos x="134216" y="425742"/>
                  </a:cxn>
                  <a:cxn ang="0">
                    <a:pos x="114011" y="349512"/>
                  </a:cxn>
                  <a:cxn ang="0">
                    <a:pos x="57727" y="336567"/>
                  </a:cxn>
                  <a:cxn ang="0">
                    <a:pos x="60614" y="323622"/>
                  </a:cxn>
                  <a:cxn ang="0">
                    <a:pos x="134216" y="221501"/>
                  </a:cxn>
                  <a:cxn ang="0">
                    <a:pos x="53398" y="221501"/>
                  </a:cxn>
                  <a:cxn ang="0">
                    <a:pos x="155864" y="158215"/>
                  </a:cxn>
                  <a:cxn ang="0">
                    <a:pos x="129886" y="142394"/>
                  </a:cxn>
                  <a:cxn ang="0">
                    <a:pos x="53398" y="129449"/>
                  </a:cxn>
                  <a:cxn ang="0">
                    <a:pos x="106795" y="116504"/>
                  </a:cxn>
                  <a:cxn ang="0">
                    <a:pos x="57727" y="81984"/>
                  </a:cxn>
                  <a:cxn ang="0">
                    <a:pos x="238125" y="81984"/>
                  </a:cxn>
                </a:cxnLst>
                <a:pathLst>
                  <a:path w="165" h="564">
                    <a:moveTo>
                      <a:pt x="165" y="57"/>
                    </a:moveTo>
                    <a:cubicBezTo>
                      <a:pt x="148" y="40"/>
                      <a:pt x="82" y="15"/>
                      <a:pt x="38" y="0"/>
                    </a:cubicBezTo>
                    <a:cubicBezTo>
                      <a:pt x="34" y="15"/>
                      <a:pt x="0" y="47"/>
                      <a:pt x="11" y="69"/>
                    </a:cubicBezTo>
                    <a:cubicBezTo>
                      <a:pt x="22" y="92"/>
                      <a:pt x="5" y="243"/>
                      <a:pt x="8" y="279"/>
                    </a:cubicBezTo>
                    <a:cubicBezTo>
                      <a:pt x="8" y="279"/>
                      <a:pt x="8" y="280"/>
                      <a:pt x="8" y="281"/>
                    </a:cubicBezTo>
                    <a:cubicBezTo>
                      <a:pt x="8" y="281"/>
                      <a:pt x="8" y="282"/>
                      <a:pt x="8" y="282"/>
                    </a:cubicBezTo>
                    <a:cubicBezTo>
                      <a:pt x="8" y="283"/>
                      <a:pt x="8" y="283"/>
                      <a:pt x="8" y="283"/>
                    </a:cubicBezTo>
                    <a:cubicBezTo>
                      <a:pt x="9" y="284"/>
                      <a:pt x="9" y="284"/>
                      <a:pt x="9" y="285"/>
                    </a:cubicBezTo>
                    <a:cubicBezTo>
                      <a:pt x="16" y="303"/>
                      <a:pt x="34" y="413"/>
                      <a:pt x="34" y="413"/>
                    </a:cubicBezTo>
                    <a:cubicBezTo>
                      <a:pt x="34" y="413"/>
                      <a:pt x="17" y="530"/>
                      <a:pt x="56" y="561"/>
                    </a:cubicBezTo>
                    <a:lnTo>
                      <a:pt x="57" y="560"/>
                    </a:lnTo>
                    <a:cubicBezTo>
                      <a:pt x="58" y="561"/>
                      <a:pt x="59" y="563"/>
                      <a:pt x="60" y="564"/>
                    </a:cubicBezTo>
                    <a:lnTo>
                      <a:pt x="120" y="564"/>
                    </a:lnTo>
                    <a:lnTo>
                      <a:pt x="159" y="539"/>
                    </a:lnTo>
                    <a:cubicBezTo>
                      <a:pt x="148" y="521"/>
                      <a:pt x="138" y="504"/>
                      <a:pt x="138" y="504"/>
                    </a:cubicBezTo>
                    <a:lnTo>
                      <a:pt x="74" y="504"/>
                    </a:lnTo>
                    <a:cubicBezTo>
                      <a:pt x="79" y="471"/>
                      <a:pt x="163" y="463"/>
                      <a:pt x="163" y="463"/>
                    </a:cubicBezTo>
                    <a:cubicBezTo>
                      <a:pt x="150" y="443"/>
                      <a:pt x="81" y="467"/>
                      <a:pt x="50" y="479"/>
                    </a:cubicBezTo>
                    <a:cubicBezTo>
                      <a:pt x="41" y="463"/>
                      <a:pt x="48" y="429"/>
                      <a:pt x="51" y="414"/>
                    </a:cubicBezTo>
                    <a:cubicBezTo>
                      <a:pt x="71" y="417"/>
                      <a:pt x="93" y="440"/>
                      <a:pt x="93" y="440"/>
                    </a:cubicBezTo>
                    <a:lnTo>
                      <a:pt x="53" y="371"/>
                    </a:lnTo>
                    <a:cubicBezTo>
                      <a:pt x="49" y="357"/>
                      <a:pt x="93" y="380"/>
                      <a:pt x="93" y="380"/>
                    </a:cubicBezTo>
                    <a:lnTo>
                      <a:pt x="51" y="339"/>
                    </a:lnTo>
                    <a:cubicBezTo>
                      <a:pt x="51" y="339"/>
                      <a:pt x="76" y="325"/>
                      <a:pt x="93" y="296"/>
                    </a:cubicBezTo>
                    <a:cubicBezTo>
                      <a:pt x="110" y="266"/>
                      <a:pt x="79" y="243"/>
                      <a:pt x="79" y="243"/>
                    </a:cubicBezTo>
                    <a:cubicBezTo>
                      <a:pt x="79" y="243"/>
                      <a:pt x="30" y="277"/>
                      <a:pt x="40" y="234"/>
                    </a:cubicBezTo>
                    <a:cubicBezTo>
                      <a:pt x="40" y="231"/>
                      <a:pt x="41" y="228"/>
                      <a:pt x="42" y="225"/>
                    </a:cubicBezTo>
                    <a:cubicBezTo>
                      <a:pt x="54" y="186"/>
                      <a:pt x="93" y="154"/>
                      <a:pt x="93" y="154"/>
                    </a:cubicBezTo>
                    <a:lnTo>
                      <a:pt x="37" y="154"/>
                    </a:lnTo>
                    <a:cubicBezTo>
                      <a:pt x="49" y="122"/>
                      <a:pt x="124" y="129"/>
                      <a:pt x="108" y="110"/>
                    </a:cubicBezTo>
                    <a:cubicBezTo>
                      <a:pt x="104" y="106"/>
                      <a:pt x="98" y="102"/>
                      <a:pt x="90" y="99"/>
                    </a:cubicBezTo>
                    <a:cubicBezTo>
                      <a:pt x="68" y="91"/>
                      <a:pt x="37" y="90"/>
                      <a:pt x="37" y="90"/>
                    </a:cubicBezTo>
                    <a:lnTo>
                      <a:pt x="74" y="81"/>
                    </a:lnTo>
                    <a:lnTo>
                      <a:pt x="40" y="57"/>
                    </a:lnTo>
                    <a:cubicBezTo>
                      <a:pt x="68" y="45"/>
                      <a:pt x="165" y="57"/>
                      <a:pt x="165" y="57"/>
                    </a:cubicBezTo>
                    <a:close/>
                  </a:path>
                </a:pathLst>
              </a:custGeom>
              <a:solidFill>
                <a:srgbClr val="2E2C2C">
                  <a:alpha val="100000"/>
                </a:srgbClr>
              </a:solidFill>
              <a:ln w="9525">
                <a:noFill/>
              </a:ln>
            </p:spPr>
            <p:txBody>
              <a:bodyPr/>
              <a:p>
                <a:endParaRPr lang="zh-CN" altLang="en-US"/>
              </a:p>
            </p:txBody>
          </p:sp>
          <p:sp>
            <p:nvSpPr>
              <p:cNvPr id="10263" name="Freeform 41"/>
              <p:cNvSpPr/>
              <p:nvPr/>
            </p:nvSpPr>
            <p:spPr>
              <a:xfrm>
                <a:off x="123825" y="1193800"/>
                <a:ext cx="452438" cy="608012"/>
              </a:xfrm>
              <a:custGeom>
                <a:avLst/>
                <a:gdLst/>
                <a:ahLst/>
                <a:cxnLst>
                  <a:cxn ang="0">
                    <a:pos x="269446" y="5763"/>
                  </a:cxn>
                  <a:cxn ang="0">
                    <a:pos x="86453" y="5763"/>
                  </a:cxn>
                  <a:cxn ang="0">
                    <a:pos x="10086" y="210355"/>
                  </a:cxn>
                  <a:cxn ang="0">
                    <a:pos x="12968" y="384690"/>
                  </a:cxn>
                  <a:cxn ang="0">
                    <a:pos x="25936" y="502835"/>
                  </a:cxn>
                  <a:cxn ang="0">
                    <a:pos x="66281" y="608012"/>
                  </a:cxn>
                  <a:cxn ang="0">
                    <a:pos x="149852" y="485545"/>
                  </a:cxn>
                  <a:cxn ang="0">
                    <a:pos x="89335" y="508598"/>
                  </a:cxn>
                  <a:cxn ang="0">
                    <a:pos x="128239" y="301124"/>
                  </a:cxn>
                  <a:cxn ang="0">
                    <a:pos x="149852" y="142638"/>
                  </a:cxn>
                  <a:cxn ang="0">
                    <a:pos x="340049" y="142638"/>
                  </a:cxn>
                  <a:cxn ang="0">
                    <a:pos x="414975" y="171454"/>
                  </a:cxn>
                  <a:cxn ang="0">
                    <a:pos x="422179" y="154164"/>
                  </a:cxn>
                  <a:cxn ang="0">
                    <a:pos x="452438" y="34579"/>
                  </a:cxn>
                  <a:cxn ang="0">
                    <a:pos x="269446" y="5763"/>
                  </a:cxn>
                </a:cxnLst>
                <a:pathLst>
                  <a:path w="314" h="422">
                    <a:moveTo>
                      <a:pt x="187" y="4"/>
                    </a:moveTo>
                    <a:cubicBezTo>
                      <a:pt x="179" y="0"/>
                      <a:pt x="60" y="4"/>
                      <a:pt x="60" y="4"/>
                    </a:cubicBezTo>
                    <a:cubicBezTo>
                      <a:pt x="60" y="4"/>
                      <a:pt x="0" y="119"/>
                      <a:pt x="7" y="146"/>
                    </a:cubicBezTo>
                    <a:cubicBezTo>
                      <a:pt x="13" y="173"/>
                      <a:pt x="15" y="250"/>
                      <a:pt x="9" y="267"/>
                    </a:cubicBezTo>
                    <a:cubicBezTo>
                      <a:pt x="2" y="285"/>
                      <a:pt x="18" y="349"/>
                      <a:pt x="18" y="349"/>
                    </a:cubicBezTo>
                    <a:cubicBezTo>
                      <a:pt x="18" y="349"/>
                      <a:pt x="44" y="391"/>
                      <a:pt x="46" y="422"/>
                    </a:cubicBezTo>
                    <a:cubicBezTo>
                      <a:pt x="79" y="388"/>
                      <a:pt x="104" y="337"/>
                      <a:pt x="104" y="337"/>
                    </a:cubicBezTo>
                    <a:cubicBezTo>
                      <a:pt x="91" y="346"/>
                      <a:pt x="62" y="353"/>
                      <a:pt x="62" y="353"/>
                    </a:cubicBezTo>
                    <a:cubicBezTo>
                      <a:pt x="65" y="321"/>
                      <a:pt x="89" y="209"/>
                      <a:pt x="89" y="209"/>
                    </a:cubicBezTo>
                    <a:cubicBezTo>
                      <a:pt x="89" y="209"/>
                      <a:pt x="202" y="129"/>
                      <a:pt x="104" y="99"/>
                    </a:cubicBezTo>
                    <a:cubicBezTo>
                      <a:pt x="114" y="60"/>
                      <a:pt x="236" y="99"/>
                      <a:pt x="236" y="99"/>
                    </a:cubicBezTo>
                    <a:lnTo>
                      <a:pt x="288" y="119"/>
                    </a:lnTo>
                    <a:cubicBezTo>
                      <a:pt x="290" y="113"/>
                      <a:pt x="292" y="109"/>
                      <a:pt x="293" y="107"/>
                    </a:cubicBezTo>
                    <a:cubicBezTo>
                      <a:pt x="302" y="96"/>
                      <a:pt x="314" y="24"/>
                      <a:pt x="314" y="24"/>
                    </a:cubicBezTo>
                    <a:cubicBezTo>
                      <a:pt x="314" y="24"/>
                      <a:pt x="195" y="8"/>
                      <a:pt x="187" y="4"/>
                    </a:cubicBezTo>
                    <a:close/>
                  </a:path>
                </a:pathLst>
              </a:custGeom>
              <a:solidFill>
                <a:srgbClr val="2E2C2C">
                  <a:alpha val="100000"/>
                </a:srgbClr>
              </a:solidFill>
              <a:ln w="9525">
                <a:noFill/>
              </a:ln>
            </p:spPr>
            <p:txBody>
              <a:bodyPr/>
              <a:p>
                <a:endParaRPr lang="zh-CN" altLang="en-US"/>
              </a:p>
            </p:txBody>
          </p:sp>
          <p:sp>
            <p:nvSpPr>
              <p:cNvPr id="10264" name="Freeform 42"/>
              <p:cNvSpPr/>
              <p:nvPr/>
            </p:nvSpPr>
            <p:spPr>
              <a:xfrm>
                <a:off x="274638" y="1130300"/>
                <a:ext cx="339725" cy="120650"/>
              </a:xfrm>
              <a:custGeom>
                <a:avLst/>
                <a:gdLst/>
                <a:ahLst/>
                <a:cxnLst>
                  <a:cxn ang="0">
                    <a:pos x="0" y="56691"/>
                  </a:cxn>
                  <a:cxn ang="0">
                    <a:pos x="274947" y="117743"/>
                  </a:cxn>
                  <a:cxn ang="0">
                    <a:pos x="339725" y="88670"/>
                  </a:cxn>
                  <a:cxn ang="0">
                    <a:pos x="331088" y="24711"/>
                  </a:cxn>
                  <a:cxn ang="0">
                    <a:pos x="12956" y="0"/>
                  </a:cxn>
                  <a:cxn ang="0">
                    <a:pos x="0" y="56691"/>
                  </a:cxn>
                </a:cxnLst>
                <a:pathLst>
                  <a:path w="236" h="83">
                    <a:moveTo>
                      <a:pt x="0" y="39"/>
                    </a:moveTo>
                    <a:cubicBezTo>
                      <a:pt x="0" y="39"/>
                      <a:pt x="136" y="83"/>
                      <a:pt x="191" y="81"/>
                    </a:cubicBezTo>
                    <a:lnTo>
                      <a:pt x="236" y="61"/>
                    </a:lnTo>
                    <a:lnTo>
                      <a:pt x="230" y="17"/>
                    </a:lnTo>
                    <a:lnTo>
                      <a:pt x="9" y="0"/>
                    </a:lnTo>
                    <a:lnTo>
                      <a:pt x="0" y="39"/>
                    </a:lnTo>
                    <a:close/>
                  </a:path>
                </a:pathLst>
              </a:custGeom>
              <a:solidFill>
                <a:srgbClr val="2E2C2C">
                  <a:alpha val="100000"/>
                </a:srgbClr>
              </a:solidFill>
              <a:ln w="9525">
                <a:noFill/>
              </a:ln>
            </p:spPr>
            <p:txBody>
              <a:bodyPr/>
              <a:p>
                <a:endParaRPr lang="zh-CN" altLang="en-US"/>
              </a:p>
            </p:txBody>
          </p:sp>
          <p:sp>
            <p:nvSpPr>
              <p:cNvPr id="10265" name="Freeform 43"/>
              <p:cNvSpPr/>
              <p:nvPr/>
            </p:nvSpPr>
            <p:spPr>
              <a:xfrm>
                <a:off x="298450" y="344487"/>
                <a:ext cx="309563" cy="857250"/>
              </a:xfrm>
              <a:custGeom>
                <a:avLst/>
                <a:gdLst/>
                <a:ahLst/>
                <a:cxnLst>
                  <a:cxn ang="0">
                    <a:pos x="2880" y="768073"/>
                  </a:cxn>
                  <a:cxn ang="0">
                    <a:pos x="102228" y="842867"/>
                  </a:cxn>
                  <a:cxn ang="0">
                    <a:pos x="309563" y="828483"/>
                  </a:cxn>
                  <a:cxn ang="0">
                    <a:pos x="277887" y="558076"/>
                  </a:cxn>
                  <a:cxn ang="0">
                    <a:pos x="293725" y="384036"/>
                  </a:cxn>
                  <a:cxn ang="0">
                    <a:pos x="214534" y="159656"/>
                  </a:cxn>
                  <a:cxn ang="0">
                    <a:pos x="203016" y="46027"/>
                  </a:cxn>
                  <a:cxn ang="0">
                    <a:pos x="177099" y="113629"/>
                  </a:cxn>
                  <a:cxn ang="0">
                    <a:pos x="35996" y="0"/>
                  </a:cxn>
                  <a:cxn ang="0">
                    <a:pos x="2880" y="40273"/>
                  </a:cxn>
                  <a:cxn ang="0">
                    <a:pos x="2880" y="768073"/>
                  </a:cxn>
                </a:cxnLst>
                <a:pathLst>
                  <a:path w="215" h="596">
                    <a:moveTo>
                      <a:pt x="2" y="534"/>
                    </a:moveTo>
                    <a:cubicBezTo>
                      <a:pt x="2" y="534"/>
                      <a:pt x="0" y="576"/>
                      <a:pt x="71" y="586"/>
                    </a:cubicBezTo>
                    <a:cubicBezTo>
                      <a:pt x="141" y="596"/>
                      <a:pt x="200" y="596"/>
                      <a:pt x="215" y="576"/>
                    </a:cubicBezTo>
                    <a:lnTo>
                      <a:pt x="193" y="388"/>
                    </a:lnTo>
                    <a:cubicBezTo>
                      <a:pt x="193" y="388"/>
                      <a:pt x="208" y="305"/>
                      <a:pt x="204" y="267"/>
                    </a:cubicBezTo>
                    <a:cubicBezTo>
                      <a:pt x="200" y="228"/>
                      <a:pt x="149" y="111"/>
                      <a:pt x="149" y="111"/>
                    </a:cubicBezTo>
                    <a:cubicBezTo>
                      <a:pt x="149" y="111"/>
                      <a:pt x="161" y="54"/>
                      <a:pt x="141" y="32"/>
                    </a:cubicBezTo>
                    <a:lnTo>
                      <a:pt x="123" y="79"/>
                    </a:lnTo>
                    <a:cubicBezTo>
                      <a:pt x="123" y="79"/>
                      <a:pt x="103" y="79"/>
                      <a:pt x="25" y="0"/>
                    </a:cubicBezTo>
                    <a:cubicBezTo>
                      <a:pt x="25" y="0"/>
                      <a:pt x="9" y="18"/>
                      <a:pt x="2" y="28"/>
                    </a:cubicBezTo>
                    <a:lnTo>
                      <a:pt x="2" y="534"/>
                    </a:lnTo>
                    <a:close/>
                  </a:path>
                </a:pathLst>
              </a:custGeom>
              <a:solidFill>
                <a:srgbClr val="D8DCE8">
                  <a:alpha val="100000"/>
                </a:srgbClr>
              </a:solidFill>
              <a:ln w="9525">
                <a:noFill/>
              </a:ln>
            </p:spPr>
            <p:txBody>
              <a:bodyPr/>
              <a:p>
                <a:endParaRPr lang="zh-CN" altLang="en-US"/>
              </a:p>
            </p:txBody>
          </p:sp>
          <p:sp>
            <p:nvSpPr>
              <p:cNvPr id="10266" name="Freeform 44"/>
              <p:cNvSpPr/>
              <p:nvPr/>
            </p:nvSpPr>
            <p:spPr>
              <a:xfrm>
                <a:off x="298450" y="344487"/>
                <a:ext cx="309563" cy="857250"/>
              </a:xfrm>
              <a:custGeom>
                <a:avLst/>
                <a:gdLst/>
                <a:ahLst/>
                <a:cxnLst>
                  <a:cxn ang="0">
                    <a:pos x="214534" y="831360"/>
                  </a:cxn>
                  <a:cxn ang="0">
                    <a:pos x="56153" y="732115"/>
                  </a:cxn>
                  <a:cxn ang="0">
                    <a:pos x="64792" y="676019"/>
                  </a:cxn>
                  <a:cxn ang="0">
                    <a:pos x="214534" y="762320"/>
                  </a:cxn>
                  <a:cxn ang="0">
                    <a:pos x="67672" y="535062"/>
                  </a:cxn>
                  <a:cxn ang="0">
                    <a:pos x="46074" y="113629"/>
                  </a:cxn>
                  <a:cxn ang="0">
                    <a:pos x="112307" y="174039"/>
                  </a:cxn>
                  <a:cxn ang="0">
                    <a:pos x="67672" y="99245"/>
                  </a:cxn>
                  <a:cxn ang="0">
                    <a:pos x="138223" y="90615"/>
                  </a:cxn>
                  <a:cxn ang="0">
                    <a:pos x="35996" y="0"/>
                  </a:cxn>
                  <a:cxn ang="0">
                    <a:pos x="2880" y="40273"/>
                  </a:cxn>
                  <a:cxn ang="0">
                    <a:pos x="2880" y="768073"/>
                  </a:cxn>
                  <a:cxn ang="0">
                    <a:pos x="102228" y="842867"/>
                  </a:cxn>
                  <a:cxn ang="0">
                    <a:pos x="309563" y="828483"/>
                  </a:cxn>
                  <a:cxn ang="0">
                    <a:pos x="309563" y="827045"/>
                  </a:cxn>
                  <a:cxn ang="0">
                    <a:pos x="214534" y="831360"/>
                  </a:cxn>
                </a:cxnLst>
                <a:pathLst>
                  <a:path w="215" h="596">
                    <a:moveTo>
                      <a:pt x="149" y="578"/>
                    </a:moveTo>
                    <a:cubicBezTo>
                      <a:pt x="66" y="574"/>
                      <a:pt x="39" y="509"/>
                      <a:pt x="39" y="509"/>
                    </a:cubicBezTo>
                    <a:cubicBezTo>
                      <a:pt x="39" y="509"/>
                      <a:pt x="17" y="470"/>
                      <a:pt x="45" y="470"/>
                    </a:cubicBezTo>
                    <a:cubicBezTo>
                      <a:pt x="73" y="471"/>
                      <a:pt x="149" y="530"/>
                      <a:pt x="149" y="530"/>
                    </a:cubicBezTo>
                    <a:cubicBezTo>
                      <a:pt x="130" y="485"/>
                      <a:pt x="83" y="428"/>
                      <a:pt x="47" y="372"/>
                    </a:cubicBezTo>
                    <a:cubicBezTo>
                      <a:pt x="11" y="315"/>
                      <a:pt x="32" y="79"/>
                      <a:pt x="32" y="79"/>
                    </a:cubicBezTo>
                    <a:lnTo>
                      <a:pt x="78" y="121"/>
                    </a:lnTo>
                    <a:lnTo>
                      <a:pt x="47" y="69"/>
                    </a:lnTo>
                    <a:cubicBezTo>
                      <a:pt x="72" y="84"/>
                      <a:pt x="87" y="77"/>
                      <a:pt x="96" y="63"/>
                    </a:cubicBezTo>
                    <a:cubicBezTo>
                      <a:pt x="80" y="52"/>
                      <a:pt x="58" y="33"/>
                      <a:pt x="25" y="0"/>
                    </a:cubicBezTo>
                    <a:cubicBezTo>
                      <a:pt x="25" y="0"/>
                      <a:pt x="9" y="18"/>
                      <a:pt x="2" y="28"/>
                    </a:cubicBezTo>
                    <a:lnTo>
                      <a:pt x="2" y="534"/>
                    </a:lnTo>
                    <a:cubicBezTo>
                      <a:pt x="2" y="534"/>
                      <a:pt x="0" y="576"/>
                      <a:pt x="71" y="586"/>
                    </a:cubicBezTo>
                    <a:cubicBezTo>
                      <a:pt x="141" y="596"/>
                      <a:pt x="200" y="596"/>
                      <a:pt x="215" y="576"/>
                    </a:cubicBezTo>
                    <a:lnTo>
                      <a:pt x="215" y="575"/>
                    </a:lnTo>
                    <a:cubicBezTo>
                      <a:pt x="192" y="577"/>
                      <a:pt x="169" y="578"/>
                      <a:pt x="149" y="578"/>
                    </a:cubicBezTo>
                    <a:close/>
                  </a:path>
                </a:pathLst>
              </a:custGeom>
              <a:solidFill>
                <a:srgbClr val="AFB0B2">
                  <a:alpha val="100000"/>
                </a:srgbClr>
              </a:solidFill>
              <a:ln w="9525">
                <a:noFill/>
              </a:ln>
            </p:spPr>
            <p:txBody>
              <a:bodyPr/>
              <a:p>
                <a:endParaRPr lang="zh-CN" altLang="en-US"/>
              </a:p>
            </p:txBody>
          </p:sp>
          <p:sp>
            <p:nvSpPr>
              <p:cNvPr id="10267" name="Freeform 45"/>
              <p:cNvSpPr/>
              <p:nvPr/>
            </p:nvSpPr>
            <p:spPr>
              <a:xfrm>
                <a:off x="0" y="371475"/>
                <a:ext cx="457200" cy="1096962"/>
              </a:xfrm>
              <a:custGeom>
                <a:avLst/>
                <a:gdLst/>
                <a:ahLst/>
                <a:cxnLst>
                  <a:cxn ang="0">
                    <a:pos x="0" y="1049518"/>
                  </a:cxn>
                  <a:cxn ang="0">
                    <a:pos x="166777" y="1096962"/>
                  </a:cxn>
                  <a:cxn ang="0">
                    <a:pos x="378125" y="704471"/>
                  </a:cxn>
                  <a:cxn ang="0">
                    <a:pos x="444260" y="520446"/>
                  </a:cxn>
                  <a:cxn ang="0">
                    <a:pos x="291860" y="0"/>
                  </a:cxn>
                  <a:cxn ang="0">
                    <a:pos x="166777" y="69009"/>
                  </a:cxn>
                  <a:cxn ang="0">
                    <a:pos x="169653" y="342172"/>
                  </a:cxn>
                  <a:cxn ang="0">
                    <a:pos x="0" y="1049518"/>
                  </a:cxn>
                </a:cxnLst>
                <a:pathLst>
                  <a:path w="318" h="763">
                    <a:moveTo>
                      <a:pt x="0" y="730"/>
                    </a:moveTo>
                    <a:lnTo>
                      <a:pt x="116" y="763"/>
                    </a:lnTo>
                    <a:cubicBezTo>
                      <a:pt x="116" y="763"/>
                      <a:pt x="251" y="503"/>
                      <a:pt x="263" y="490"/>
                    </a:cubicBezTo>
                    <a:cubicBezTo>
                      <a:pt x="275" y="476"/>
                      <a:pt x="318" y="439"/>
                      <a:pt x="309" y="362"/>
                    </a:cubicBezTo>
                    <a:cubicBezTo>
                      <a:pt x="301" y="285"/>
                      <a:pt x="292" y="104"/>
                      <a:pt x="203" y="0"/>
                    </a:cubicBezTo>
                    <a:cubicBezTo>
                      <a:pt x="203" y="0"/>
                      <a:pt x="166" y="51"/>
                      <a:pt x="116" y="48"/>
                    </a:cubicBezTo>
                    <a:lnTo>
                      <a:pt x="118" y="238"/>
                    </a:lnTo>
                    <a:cubicBezTo>
                      <a:pt x="118" y="238"/>
                      <a:pt x="92" y="554"/>
                      <a:pt x="0" y="730"/>
                    </a:cubicBezTo>
                    <a:close/>
                  </a:path>
                </a:pathLst>
              </a:custGeom>
              <a:solidFill>
                <a:srgbClr val="383837">
                  <a:alpha val="100000"/>
                </a:srgbClr>
              </a:solidFill>
              <a:ln w="9525">
                <a:noFill/>
              </a:ln>
            </p:spPr>
            <p:txBody>
              <a:bodyPr/>
              <a:p>
                <a:endParaRPr lang="zh-CN" altLang="en-US"/>
              </a:p>
            </p:txBody>
          </p:sp>
          <p:sp>
            <p:nvSpPr>
              <p:cNvPr id="10268" name="Freeform 46"/>
              <p:cNvSpPr/>
              <p:nvPr/>
            </p:nvSpPr>
            <p:spPr>
              <a:xfrm>
                <a:off x="430213" y="457200"/>
                <a:ext cx="184150" cy="730250"/>
              </a:xfrm>
              <a:custGeom>
                <a:avLst/>
                <a:gdLst/>
                <a:ahLst/>
                <a:cxnLst>
                  <a:cxn ang="0">
                    <a:pos x="98600" y="679838"/>
                  </a:cxn>
                  <a:cxn ang="0">
                    <a:pos x="146450" y="730250"/>
                  </a:cxn>
                  <a:cxn ang="0">
                    <a:pos x="184150" y="688480"/>
                  </a:cxn>
                  <a:cxn ang="0">
                    <a:pos x="142100" y="313993"/>
                  </a:cxn>
                  <a:cxn ang="0">
                    <a:pos x="62350" y="76338"/>
                  </a:cxn>
                  <a:cxn ang="0">
                    <a:pos x="44950" y="0"/>
                  </a:cxn>
                  <a:cxn ang="0">
                    <a:pos x="0" y="46091"/>
                  </a:cxn>
                  <a:cxn ang="0">
                    <a:pos x="20300" y="84980"/>
                  </a:cxn>
                  <a:cxn ang="0">
                    <a:pos x="59450" y="265022"/>
                  </a:cxn>
                  <a:cxn ang="0">
                    <a:pos x="98600" y="679838"/>
                  </a:cxn>
                </a:cxnLst>
                <a:pathLst>
                  <a:path w="127" h="507">
                    <a:moveTo>
                      <a:pt x="68" y="472"/>
                    </a:moveTo>
                    <a:lnTo>
                      <a:pt x="101" y="507"/>
                    </a:lnTo>
                    <a:lnTo>
                      <a:pt x="127" y="478"/>
                    </a:lnTo>
                    <a:cubicBezTo>
                      <a:pt x="127" y="478"/>
                      <a:pt x="107" y="272"/>
                      <a:pt x="98" y="218"/>
                    </a:cubicBezTo>
                    <a:cubicBezTo>
                      <a:pt x="88" y="164"/>
                      <a:pt x="43" y="53"/>
                      <a:pt x="43" y="53"/>
                    </a:cubicBezTo>
                    <a:cubicBezTo>
                      <a:pt x="43" y="53"/>
                      <a:pt x="61" y="22"/>
                      <a:pt x="31" y="0"/>
                    </a:cubicBezTo>
                    <a:cubicBezTo>
                      <a:pt x="31" y="0"/>
                      <a:pt x="6" y="5"/>
                      <a:pt x="0" y="32"/>
                    </a:cubicBezTo>
                    <a:lnTo>
                      <a:pt x="14" y="59"/>
                    </a:lnTo>
                    <a:cubicBezTo>
                      <a:pt x="14" y="59"/>
                      <a:pt x="36" y="146"/>
                      <a:pt x="41" y="184"/>
                    </a:cubicBezTo>
                    <a:cubicBezTo>
                      <a:pt x="46" y="223"/>
                      <a:pt x="48" y="451"/>
                      <a:pt x="68" y="472"/>
                    </a:cubicBezTo>
                    <a:close/>
                  </a:path>
                </a:pathLst>
              </a:custGeom>
              <a:solidFill>
                <a:srgbClr val="9D3D25">
                  <a:alpha val="100000"/>
                </a:srgbClr>
              </a:solidFill>
              <a:ln w="9525">
                <a:noFill/>
              </a:ln>
            </p:spPr>
            <p:txBody>
              <a:bodyPr/>
              <a:p>
                <a:endParaRPr lang="zh-CN" altLang="en-US"/>
              </a:p>
            </p:txBody>
          </p:sp>
          <p:sp>
            <p:nvSpPr>
              <p:cNvPr id="10269" name="Freeform 47"/>
              <p:cNvSpPr/>
              <p:nvPr/>
            </p:nvSpPr>
            <p:spPr>
              <a:xfrm>
                <a:off x="614363" y="725487"/>
                <a:ext cx="412750" cy="296862"/>
              </a:xfrm>
              <a:custGeom>
                <a:avLst/>
                <a:gdLst/>
                <a:ahLst/>
                <a:cxnLst>
                  <a:cxn ang="0">
                    <a:pos x="398368" y="217603"/>
                  </a:cxn>
                  <a:cxn ang="0">
                    <a:pos x="343719" y="77818"/>
                  </a:cxn>
                  <a:cxn ang="0">
                    <a:pos x="221476" y="109522"/>
                  </a:cxn>
                  <a:cxn ang="0">
                    <a:pos x="182645" y="129697"/>
                  </a:cxn>
                  <a:cxn ang="0">
                    <a:pos x="125119" y="129697"/>
                  </a:cxn>
                  <a:cxn ang="0">
                    <a:pos x="71908" y="129697"/>
                  </a:cxn>
                  <a:cxn ang="0">
                    <a:pos x="53212" y="110963"/>
                  </a:cxn>
                  <a:cxn ang="0">
                    <a:pos x="17258" y="0"/>
                  </a:cxn>
                  <a:cxn ang="0">
                    <a:pos x="0" y="252189"/>
                  </a:cxn>
                  <a:cxn ang="0">
                    <a:pos x="8629" y="295421"/>
                  </a:cxn>
                  <a:cxn ang="0">
                    <a:pos x="175455" y="276687"/>
                  </a:cxn>
                  <a:cxn ang="0">
                    <a:pos x="398368" y="217603"/>
                  </a:cxn>
                </a:cxnLst>
                <a:pathLst>
                  <a:path w="287" h="206">
                    <a:moveTo>
                      <a:pt x="277" y="151"/>
                    </a:moveTo>
                    <a:cubicBezTo>
                      <a:pt x="277" y="151"/>
                      <a:pt x="287" y="89"/>
                      <a:pt x="239" y="54"/>
                    </a:cubicBezTo>
                    <a:cubicBezTo>
                      <a:pt x="239" y="54"/>
                      <a:pt x="158" y="69"/>
                      <a:pt x="154" y="76"/>
                    </a:cubicBezTo>
                    <a:cubicBezTo>
                      <a:pt x="151" y="82"/>
                      <a:pt x="127" y="90"/>
                      <a:pt x="127" y="90"/>
                    </a:cubicBezTo>
                    <a:cubicBezTo>
                      <a:pt x="127" y="90"/>
                      <a:pt x="92" y="88"/>
                      <a:pt x="87" y="90"/>
                    </a:cubicBezTo>
                    <a:cubicBezTo>
                      <a:pt x="82" y="92"/>
                      <a:pt x="58" y="76"/>
                      <a:pt x="50" y="90"/>
                    </a:cubicBezTo>
                    <a:lnTo>
                      <a:pt x="37" y="77"/>
                    </a:lnTo>
                    <a:cubicBezTo>
                      <a:pt x="37" y="77"/>
                      <a:pt x="42" y="34"/>
                      <a:pt x="12" y="0"/>
                    </a:cubicBezTo>
                    <a:lnTo>
                      <a:pt x="0" y="175"/>
                    </a:lnTo>
                    <a:lnTo>
                      <a:pt x="6" y="205"/>
                    </a:lnTo>
                    <a:cubicBezTo>
                      <a:pt x="6" y="205"/>
                      <a:pt x="95" y="206"/>
                      <a:pt x="122" y="192"/>
                    </a:cubicBezTo>
                    <a:cubicBezTo>
                      <a:pt x="149" y="178"/>
                      <a:pt x="260" y="165"/>
                      <a:pt x="277" y="151"/>
                    </a:cubicBezTo>
                    <a:close/>
                  </a:path>
                </a:pathLst>
              </a:custGeom>
              <a:solidFill>
                <a:srgbClr val="383837">
                  <a:alpha val="100000"/>
                </a:srgbClr>
              </a:solidFill>
              <a:ln w="9525">
                <a:noFill/>
              </a:ln>
            </p:spPr>
            <p:txBody>
              <a:bodyPr/>
              <a:p>
                <a:endParaRPr lang="zh-CN" altLang="en-US"/>
              </a:p>
            </p:txBody>
          </p:sp>
          <p:sp>
            <p:nvSpPr>
              <p:cNvPr id="10270" name="Freeform 48"/>
              <p:cNvSpPr/>
              <p:nvPr/>
            </p:nvSpPr>
            <p:spPr>
              <a:xfrm>
                <a:off x="654050" y="800100"/>
                <a:ext cx="357188" cy="190500"/>
              </a:xfrm>
              <a:custGeom>
                <a:avLst/>
                <a:gdLst/>
                <a:ahLst/>
                <a:cxnLst>
                  <a:cxn ang="0">
                    <a:pos x="303898" y="2865"/>
                  </a:cxn>
                  <a:cxn ang="0">
                    <a:pos x="181475" y="34376"/>
                  </a:cxn>
                  <a:cxn ang="0">
                    <a:pos x="142587" y="54429"/>
                  </a:cxn>
                  <a:cxn ang="0">
                    <a:pos x="84976" y="54429"/>
                  </a:cxn>
                  <a:cxn ang="0">
                    <a:pos x="44649" y="47267"/>
                  </a:cxn>
                  <a:cxn ang="0">
                    <a:pos x="20164" y="98831"/>
                  </a:cxn>
                  <a:cxn ang="0">
                    <a:pos x="53290" y="91669"/>
                  </a:cxn>
                  <a:cxn ang="0">
                    <a:pos x="0" y="190500"/>
                  </a:cxn>
                  <a:cxn ang="0">
                    <a:pos x="84976" y="95966"/>
                  </a:cxn>
                  <a:cxn ang="0">
                    <a:pos x="159870" y="73049"/>
                  </a:cxn>
                  <a:cxn ang="0">
                    <a:pos x="119543" y="163286"/>
                  </a:cxn>
                  <a:cxn ang="0">
                    <a:pos x="233324" y="54429"/>
                  </a:cxn>
                  <a:cxn ang="0">
                    <a:pos x="286615" y="73049"/>
                  </a:cxn>
                  <a:cxn ang="0">
                    <a:pos x="348546" y="95966"/>
                  </a:cxn>
                  <a:cxn ang="0">
                    <a:pos x="357188" y="94534"/>
                  </a:cxn>
                  <a:cxn ang="0">
                    <a:pos x="303898" y="2865"/>
                  </a:cxn>
                </a:cxnLst>
                <a:pathLst>
                  <a:path w="248" h="133">
                    <a:moveTo>
                      <a:pt x="211" y="2"/>
                    </a:moveTo>
                    <a:cubicBezTo>
                      <a:pt x="211" y="2"/>
                      <a:pt x="130" y="17"/>
                      <a:pt x="126" y="24"/>
                    </a:cubicBezTo>
                    <a:cubicBezTo>
                      <a:pt x="123" y="30"/>
                      <a:pt x="99" y="38"/>
                      <a:pt x="99" y="38"/>
                    </a:cubicBezTo>
                    <a:cubicBezTo>
                      <a:pt x="99" y="38"/>
                      <a:pt x="64" y="36"/>
                      <a:pt x="59" y="38"/>
                    </a:cubicBezTo>
                    <a:cubicBezTo>
                      <a:pt x="55" y="40"/>
                      <a:pt x="42" y="31"/>
                      <a:pt x="31" y="33"/>
                    </a:cubicBezTo>
                    <a:cubicBezTo>
                      <a:pt x="27" y="47"/>
                      <a:pt x="22" y="63"/>
                      <a:pt x="14" y="69"/>
                    </a:cubicBezTo>
                    <a:lnTo>
                      <a:pt x="37" y="64"/>
                    </a:lnTo>
                    <a:cubicBezTo>
                      <a:pt x="37" y="64"/>
                      <a:pt x="11" y="123"/>
                      <a:pt x="0" y="133"/>
                    </a:cubicBezTo>
                    <a:cubicBezTo>
                      <a:pt x="0" y="133"/>
                      <a:pt x="59" y="96"/>
                      <a:pt x="59" y="67"/>
                    </a:cubicBezTo>
                    <a:cubicBezTo>
                      <a:pt x="59" y="38"/>
                      <a:pt x="111" y="51"/>
                      <a:pt x="111" y="51"/>
                    </a:cubicBezTo>
                    <a:cubicBezTo>
                      <a:pt x="111" y="51"/>
                      <a:pt x="142" y="77"/>
                      <a:pt x="83" y="114"/>
                    </a:cubicBezTo>
                    <a:cubicBezTo>
                      <a:pt x="83" y="114"/>
                      <a:pt x="146" y="76"/>
                      <a:pt x="162" y="38"/>
                    </a:cubicBezTo>
                    <a:cubicBezTo>
                      <a:pt x="177" y="0"/>
                      <a:pt x="199" y="51"/>
                      <a:pt x="199" y="51"/>
                    </a:cubicBezTo>
                    <a:cubicBezTo>
                      <a:pt x="199" y="51"/>
                      <a:pt x="242" y="67"/>
                      <a:pt x="242" y="67"/>
                    </a:cubicBezTo>
                    <a:lnTo>
                      <a:pt x="248" y="66"/>
                    </a:lnTo>
                    <a:cubicBezTo>
                      <a:pt x="245" y="46"/>
                      <a:pt x="236" y="20"/>
                      <a:pt x="211" y="2"/>
                    </a:cubicBezTo>
                    <a:close/>
                  </a:path>
                </a:pathLst>
              </a:custGeom>
              <a:solidFill>
                <a:srgbClr val="2E2C2C">
                  <a:alpha val="100000"/>
                </a:srgbClr>
              </a:solidFill>
              <a:ln w="9525">
                <a:noFill/>
              </a:ln>
            </p:spPr>
            <p:txBody>
              <a:bodyPr/>
              <a:p>
                <a:endParaRPr lang="zh-CN" altLang="en-US"/>
              </a:p>
            </p:txBody>
          </p:sp>
          <p:sp>
            <p:nvSpPr>
              <p:cNvPr id="10271" name="Freeform 49"/>
              <p:cNvSpPr/>
              <p:nvPr/>
            </p:nvSpPr>
            <p:spPr>
              <a:xfrm>
                <a:off x="263525" y="392112"/>
                <a:ext cx="173038" cy="774700"/>
              </a:xfrm>
              <a:custGeom>
                <a:avLst/>
                <a:gdLst/>
                <a:ahLst/>
                <a:cxnLst>
                  <a:cxn ang="0">
                    <a:pos x="62005" y="774700"/>
                  </a:cxn>
                  <a:cxn ang="0">
                    <a:pos x="113917" y="683982"/>
                  </a:cxn>
                  <a:cxn ang="0">
                    <a:pos x="164386" y="614864"/>
                  </a:cxn>
                  <a:cxn ang="0">
                    <a:pos x="167270" y="480948"/>
                  </a:cxn>
                  <a:cxn ang="0">
                    <a:pos x="23072" y="110877"/>
                  </a:cxn>
                  <a:cxn ang="0">
                    <a:pos x="37492" y="86398"/>
                  </a:cxn>
                  <a:cxn ang="0">
                    <a:pos x="8652" y="0"/>
                  </a:cxn>
                  <a:cxn ang="0">
                    <a:pos x="0" y="7200"/>
                  </a:cxn>
                  <a:cxn ang="0">
                    <a:pos x="10094" y="79198"/>
                  </a:cxn>
                  <a:cxn ang="0">
                    <a:pos x="10094" y="110877"/>
                  </a:cxn>
                  <a:cxn ang="0">
                    <a:pos x="148524" y="486707"/>
                  </a:cxn>
                  <a:cxn ang="0">
                    <a:pos x="90845" y="663823"/>
                  </a:cxn>
                  <a:cxn ang="0">
                    <a:pos x="62005" y="774700"/>
                  </a:cxn>
                </a:cxnLst>
                <a:pathLst>
                  <a:path w="120" h="538">
                    <a:moveTo>
                      <a:pt x="43" y="538"/>
                    </a:moveTo>
                    <a:cubicBezTo>
                      <a:pt x="61" y="504"/>
                      <a:pt x="76" y="479"/>
                      <a:pt x="79" y="475"/>
                    </a:cubicBezTo>
                    <a:cubicBezTo>
                      <a:pt x="86" y="467"/>
                      <a:pt x="102" y="452"/>
                      <a:pt x="114" y="427"/>
                    </a:cubicBezTo>
                    <a:cubicBezTo>
                      <a:pt x="118" y="389"/>
                      <a:pt x="120" y="350"/>
                      <a:pt x="116" y="334"/>
                    </a:cubicBezTo>
                    <a:cubicBezTo>
                      <a:pt x="106" y="297"/>
                      <a:pt x="16" y="77"/>
                      <a:pt x="16" y="77"/>
                    </a:cubicBezTo>
                    <a:lnTo>
                      <a:pt x="26" y="60"/>
                    </a:lnTo>
                    <a:lnTo>
                      <a:pt x="6" y="0"/>
                    </a:lnTo>
                    <a:cubicBezTo>
                      <a:pt x="4" y="2"/>
                      <a:pt x="2" y="3"/>
                      <a:pt x="0" y="5"/>
                    </a:cubicBezTo>
                    <a:lnTo>
                      <a:pt x="7" y="55"/>
                    </a:lnTo>
                    <a:lnTo>
                      <a:pt x="7" y="77"/>
                    </a:lnTo>
                    <a:cubicBezTo>
                      <a:pt x="7" y="77"/>
                      <a:pt x="95" y="313"/>
                      <a:pt x="103" y="338"/>
                    </a:cubicBezTo>
                    <a:cubicBezTo>
                      <a:pt x="112" y="362"/>
                      <a:pt x="76" y="437"/>
                      <a:pt x="63" y="461"/>
                    </a:cubicBezTo>
                    <a:cubicBezTo>
                      <a:pt x="56" y="474"/>
                      <a:pt x="49" y="509"/>
                      <a:pt x="43" y="538"/>
                    </a:cubicBezTo>
                    <a:close/>
                  </a:path>
                </a:pathLst>
              </a:custGeom>
              <a:solidFill>
                <a:srgbClr val="2E2C2C">
                  <a:alpha val="100000"/>
                </a:srgbClr>
              </a:solidFill>
              <a:ln w="9525">
                <a:noFill/>
              </a:ln>
            </p:spPr>
            <p:txBody>
              <a:bodyPr/>
              <a:p>
                <a:endParaRPr lang="zh-CN" altLang="en-US"/>
              </a:p>
            </p:txBody>
          </p:sp>
          <p:sp>
            <p:nvSpPr>
              <p:cNvPr id="10272" name="Freeform 50"/>
              <p:cNvSpPr/>
              <p:nvPr/>
            </p:nvSpPr>
            <p:spPr>
              <a:xfrm>
                <a:off x="122238" y="457200"/>
                <a:ext cx="198438" cy="841375"/>
              </a:xfrm>
              <a:custGeom>
                <a:avLst/>
                <a:gdLst/>
                <a:ahLst/>
                <a:cxnLst>
                  <a:cxn ang="0">
                    <a:pos x="142358" y="175466"/>
                  </a:cxn>
                  <a:cxn ang="0">
                    <a:pos x="198438" y="221490"/>
                  </a:cxn>
                  <a:cxn ang="0">
                    <a:pos x="83401" y="60406"/>
                  </a:cxn>
                  <a:cxn ang="0">
                    <a:pos x="44577" y="0"/>
                  </a:cxn>
                  <a:cxn ang="0">
                    <a:pos x="46015" y="256008"/>
                  </a:cxn>
                  <a:cxn ang="0">
                    <a:pos x="0" y="578176"/>
                  </a:cxn>
                  <a:cxn ang="0">
                    <a:pos x="41701" y="664471"/>
                  </a:cxn>
                  <a:cxn ang="0">
                    <a:pos x="133730" y="841375"/>
                  </a:cxn>
                  <a:cxn ang="0">
                    <a:pos x="182620" y="750765"/>
                  </a:cxn>
                  <a:cxn ang="0">
                    <a:pos x="122226" y="562355"/>
                  </a:cxn>
                  <a:cxn ang="0">
                    <a:pos x="169679" y="562355"/>
                  </a:cxn>
                  <a:cxn ang="0">
                    <a:pos x="122226" y="533590"/>
                  </a:cxn>
                  <a:cxn ang="0">
                    <a:pos x="112161" y="415654"/>
                  </a:cxn>
                  <a:cxn ang="0">
                    <a:pos x="126540" y="345179"/>
                  </a:cxn>
                  <a:cxn ang="0">
                    <a:pos x="142358" y="267514"/>
                  </a:cxn>
                  <a:cxn ang="0">
                    <a:pos x="142358" y="175466"/>
                  </a:cxn>
                </a:cxnLst>
                <a:pathLst>
                  <a:path w="138" h="585">
                    <a:moveTo>
                      <a:pt x="99" y="122"/>
                    </a:moveTo>
                    <a:lnTo>
                      <a:pt x="138" y="154"/>
                    </a:lnTo>
                    <a:cubicBezTo>
                      <a:pt x="138" y="154"/>
                      <a:pt x="67" y="65"/>
                      <a:pt x="58" y="42"/>
                    </a:cubicBezTo>
                    <a:cubicBezTo>
                      <a:pt x="53" y="30"/>
                      <a:pt x="42" y="14"/>
                      <a:pt x="31" y="0"/>
                    </a:cubicBezTo>
                    <a:lnTo>
                      <a:pt x="32" y="178"/>
                    </a:lnTo>
                    <a:cubicBezTo>
                      <a:pt x="32" y="178"/>
                      <a:pt x="24" y="281"/>
                      <a:pt x="0" y="402"/>
                    </a:cubicBezTo>
                    <a:lnTo>
                      <a:pt x="29" y="462"/>
                    </a:lnTo>
                    <a:lnTo>
                      <a:pt x="93" y="585"/>
                    </a:lnTo>
                    <a:cubicBezTo>
                      <a:pt x="104" y="564"/>
                      <a:pt x="116" y="542"/>
                      <a:pt x="127" y="522"/>
                    </a:cubicBezTo>
                    <a:cubicBezTo>
                      <a:pt x="111" y="475"/>
                      <a:pt x="85" y="398"/>
                      <a:pt x="85" y="391"/>
                    </a:cubicBezTo>
                    <a:cubicBezTo>
                      <a:pt x="85" y="383"/>
                      <a:pt x="105" y="383"/>
                      <a:pt x="118" y="391"/>
                    </a:cubicBezTo>
                    <a:lnTo>
                      <a:pt x="85" y="371"/>
                    </a:lnTo>
                    <a:lnTo>
                      <a:pt x="78" y="289"/>
                    </a:lnTo>
                    <a:cubicBezTo>
                      <a:pt x="78" y="289"/>
                      <a:pt x="90" y="261"/>
                      <a:pt x="88" y="240"/>
                    </a:cubicBezTo>
                    <a:cubicBezTo>
                      <a:pt x="86" y="218"/>
                      <a:pt x="99" y="186"/>
                      <a:pt x="99" y="186"/>
                    </a:cubicBezTo>
                    <a:lnTo>
                      <a:pt x="99" y="122"/>
                    </a:lnTo>
                    <a:close/>
                  </a:path>
                </a:pathLst>
              </a:custGeom>
              <a:solidFill>
                <a:srgbClr val="2E2C2C">
                  <a:alpha val="100000"/>
                </a:srgbClr>
              </a:solidFill>
              <a:ln w="9525">
                <a:noFill/>
              </a:ln>
            </p:spPr>
            <p:txBody>
              <a:bodyPr/>
              <a:p>
                <a:endParaRPr lang="zh-CN" altLang="en-US"/>
              </a:p>
            </p:txBody>
          </p:sp>
          <p:sp>
            <p:nvSpPr>
              <p:cNvPr id="10273" name="Freeform 51"/>
              <p:cNvSpPr/>
              <p:nvPr/>
            </p:nvSpPr>
            <p:spPr>
              <a:xfrm>
                <a:off x="196850" y="428625"/>
                <a:ext cx="77788" cy="134937"/>
              </a:xfrm>
              <a:custGeom>
                <a:avLst/>
                <a:gdLst/>
                <a:ahLst/>
                <a:cxnLst>
                  <a:cxn ang="0">
                    <a:pos x="77788" y="134937"/>
                  </a:cxn>
                  <a:cxn ang="0">
                    <a:pos x="25929" y="0"/>
                  </a:cxn>
                  <a:cxn ang="0">
                    <a:pos x="0" y="8613"/>
                  </a:cxn>
                  <a:cxn ang="0">
                    <a:pos x="77788" y="134937"/>
                  </a:cxn>
                </a:cxnLst>
                <a:pathLst>
                  <a:path w="54" h="94">
                    <a:moveTo>
                      <a:pt x="54" y="94"/>
                    </a:moveTo>
                    <a:lnTo>
                      <a:pt x="18" y="0"/>
                    </a:lnTo>
                    <a:cubicBezTo>
                      <a:pt x="12" y="3"/>
                      <a:pt x="6" y="5"/>
                      <a:pt x="0" y="6"/>
                    </a:cubicBezTo>
                    <a:cubicBezTo>
                      <a:pt x="14" y="21"/>
                      <a:pt x="32" y="48"/>
                      <a:pt x="54" y="94"/>
                    </a:cubicBezTo>
                    <a:close/>
                  </a:path>
                </a:pathLst>
              </a:custGeom>
              <a:solidFill>
                <a:srgbClr val="2E2C2C">
                  <a:alpha val="100000"/>
                </a:srgbClr>
              </a:solidFill>
              <a:ln w="9525">
                <a:noFill/>
              </a:ln>
            </p:spPr>
            <p:txBody>
              <a:bodyPr/>
              <a:p>
                <a:endParaRPr lang="zh-CN" altLang="en-US"/>
              </a:p>
            </p:txBody>
          </p:sp>
          <p:sp>
            <p:nvSpPr>
              <p:cNvPr id="10274" name="Freeform 52"/>
              <p:cNvSpPr/>
              <p:nvPr/>
            </p:nvSpPr>
            <p:spPr>
              <a:xfrm>
                <a:off x="211138" y="1260475"/>
                <a:ext cx="123825" cy="214312"/>
              </a:xfrm>
              <a:custGeom>
                <a:avLst/>
                <a:gdLst/>
                <a:ahLst/>
                <a:cxnLst>
                  <a:cxn ang="0">
                    <a:pos x="5759" y="66163"/>
                  </a:cxn>
                  <a:cxn ang="0">
                    <a:pos x="21597" y="165409"/>
                  </a:cxn>
                  <a:cxn ang="0">
                    <a:pos x="21597" y="214312"/>
                  </a:cxn>
                  <a:cxn ang="0">
                    <a:pos x="123825" y="126574"/>
                  </a:cxn>
                  <a:cxn ang="0">
                    <a:pos x="84950" y="34520"/>
                  </a:cxn>
                  <a:cxn ang="0">
                    <a:pos x="5759" y="66163"/>
                  </a:cxn>
                </a:cxnLst>
                <a:pathLst>
                  <a:path w="86" h="149">
                    <a:moveTo>
                      <a:pt x="4" y="46"/>
                    </a:moveTo>
                    <a:cubicBezTo>
                      <a:pt x="0" y="52"/>
                      <a:pt x="2" y="110"/>
                      <a:pt x="15" y="115"/>
                    </a:cubicBezTo>
                    <a:lnTo>
                      <a:pt x="15" y="149"/>
                    </a:lnTo>
                    <a:lnTo>
                      <a:pt x="86" y="88"/>
                    </a:lnTo>
                    <a:cubicBezTo>
                      <a:pt x="86" y="88"/>
                      <a:pt x="77" y="48"/>
                      <a:pt x="59" y="24"/>
                    </a:cubicBezTo>
                    <a:cubicBezTo>
                      <a:pt x="42" y="0"/>
                      <a:pt x="4" y="46"/>
                      <a:pt x="4" y="46"/>
                    </a:cubicBezTo>
                    <a:close/>
                  </a:path>
                </a:pathLst>
              </a:custGeom>
              <a:solidFill>
                <a:srgbClr val="EAAD6A">
                  <a:alpha val="100000"/>
                </a:srgbClr>
              </a:solidFill>
              <a:ln w="9525">
                <a:noFill/>
              </a:ln>
            </p:spPr>
            <p:txBody>
              <a:bodyPr/>
              <a:p>
                <a:endParaRPr lang="zh-CN" altLang="en-US"/>
              </a:p>
            </p:txBody>
          </p:sp>
          <p:sp>
            <p:nvSpPr>
              <p:cNvPr id="10275" name="Freeform 53"/>
              <p:cNvSpPr/>
              <p:nvPr/>
            </p:nvSpPr>
            <p:spPr>
              <a:xfrm>
                <a:off x="20638" y="439737"/>
                <a:ext cx="280988" cy="928687"/>
              </a:xfrm>
              <a:custGeom>
                <a:avLst/>
                <a:gdLst/>
                <a:ahLst/>
                <a:cxnLst>
                  <a:cxn ang="0">
                    <a:pos x="157065" y="928687"/>
                  </a:cxn>
                  <a:cxn ang="0">
                    <a:pos x="280988" y="845177"/>
                  </a:cxn>
                  <a:cxn ang="0">
                    <a:pos x="193089" y="551453"/>
                  </a:cxn>
                  <a:cxn ang="0">
                    <a:pos x="201735" y="349877"/>
                  </a:cxn>
                  <a:cxn ang="0">
                    <a:pos x="243523" y="192937"/>
                  </a:cxn>
                  <a:cxn ang="0">
                    <a:pos x="145537" y="0"/>
                  </a:cxn>
                  <a:cxn ang="0">
                    <a:pos x="72048" y="35996"/>
                  </a:cxn>
                  <a:cxn ang="0">
                    <a:pos x="57639" y="56153"/>
                  </a:cxn>
                  <a:cxn ang="0">
                    <a:pos x="27378" y="132464"/>
                  </a:cxn>
                  <a:cxn ang="0">
                    <a:pos x="27378" y="226052"/>
                  </a:cxn>
                  <a:cxn ang="0">
                    <a:pos x="7205" y="249090"/>
                  </a:cxn>
                  <a:cxn ang="0">
                    <a:pos x="7205" y="306683"/>
                  </a:cxn>
                  <a:cxn ang="0">
                    <a:pos x="31701" y="329720"/>
                  </a:cxn>
                  <a:cxn ang="0">
                    <a:pos x="17292" y="414670"/>
                  </a:cxn>
                  <a:cxn ang="0">
                    <a:pos x="14410" y="519777"/>
                  </a:cxn>
                  <a:cxn ang="0">
                    <a:pos x="38906" y="619125"/>
                  </a:cxn>
                  <a:cxn ang="0">
                    <a:pos x="157065" y="928687"/>
                  </a:cxn>
                </a:cxnLst>
                <a:pathLst>
                  <a:path w="195" h="645">
                    <a:moveTo>
                      <a:pt x="109" y="645"/>
                    </a:moveTo>
                    <a:cubicBezTo>
                      <a:pt x="109" y="645"/>
                      <a:pt x="170" y="592"/>
                      <a:pt x="195" y="587"/>
                    </a:cubicBezTo>
                    <a:cubicBezTo>
                      <a:pt x="195" y="587"/>
                      <a:pt x="144" y="410"/>
                      <a:pt x="134" y="383"/>
                    </a:cubicBezTo>
                    <a:lnTo>
                      <a:pt x="140" y="243"/>
                    </a:lnTo>
                    <a:cubicBezTo>
                      <a:pt x="140" y="243"/>
                      <a:pt x="171" y="159"/>
                      <a:pt x="169" y="134"/>
                    </a:cubicBezTo>
                    <a:cubicBezTo>
                      <a:pt x="168" y="109"/>
                      <a:pt x="101" y="0"/>
                      <a:pt x="101" y="0"/>
                    </a:cubicBezTo>
                    <a:cubicBezTo>
                      <a:pt x="101" y="0"/>
                      <a:pt x="64" y="13"/>
                      <a:pt x="50" y="25"/>
                    </a:cubicBezTo>
                    <a:cubicBezTo>
                      <a:pt x="37" y="37"/>
                      <a:pt x="40" y="39"/>
                      <a:pt x="40" y="39"/>
                    </a:cubicBezTo>
                    <a:cubicBezTo>
                      <a:pt x="40" y="39"/>
                      <a:pt x="22" y="87"/>
                      <a:pt x="19" y="92"/>
                    </a:cubicBezTo>
                    <a:cubicBezTo>
                      <a:pt x="15" y="97"/>
                      <a:pt x="19" y="157"/>
                      <a:pt x="19" y="157"/>
                    </a:cubicBezTo>
                    <a:cubicBezTo>
                      <a:pt x="19" y="157"/>
                      <a:pt x="3" y="161"/>
                      <a:pt x="5" y="173"/>
                    </a:cubicBezTo>
                    <a:cubicBezTo>
                      <a:pt x="7" y="185"/>
                      <a:pt x="0" y="205"/>
                      <a:pt x="5" y="213"/>
                    </a:cubicBezTo>
                    <a:cubicBezTo>
                      <a:pt x="10" y="222"/>
                      <a:pt x="22" y="229"/>
                      <a:pt x="22" y="229"/>
                    </a:cubicBezTo>
                    <a:cubicBezTo>
                      <a:pt x="22" y="229"/>
                      <a:pt x="13" y="279"/>
                      <a:pt x="12" y="288"/>
                    </a:cubicBezTo>
                    <a:cubicBezTo>
                      <a:pt x="10" y="297"/>
                      <a:pt x="7" y="349"/>
                      <a:pt x="10" y="361"/>
                    </a:cubicBezTo>
                    <a:cubicBezTo>
                      <a:pt x="13" y="373"/>
                      <a:pt x="27" y="430"/>
                      <a:pt x="27" y="430"/>
                    </a:cubicBezTo>
                    <a:cubicBezTo>
                      <a:pt x="27" y="430"/>
                      <a:pt x="88" y="632"/>
                      <a:pt x="109" y="645"/>
                    </a:cubicBezTo>
                    <a:close/>
                  </a:path>
                </a:pathLst>
              </a:custGeom>
              <a:solidFill>
                <a:srgbClr val="383837">
                  <a:alpha val="100000"/>
                </a:srgbClr>
              </a:solidFill>
              <a:ln w="9525">
                <a:noFill/>
              </a:ln>
            </p:spPr>
            <p:txBody>
              <a:bodyPr/>
              <a:p>
                <a:endParaRPr lang="zh-CN" altLang="en-US"/>
              </a:p>
            </p:txBody>
          </p:sp>
          <p:sp>
            <p:nvSpPr>
              <p:cNvPr id="10276" name="Freeform 54"/>
              <p:cNvSpPr>
                <a:spLocks noEditPoints="1"/>
              </p:cNvSpPr>
              <p:nvPr/>
            </p:nvSpPr>
            <p:spPr>
              <a:xfrm>
                <a:off x="20638" y="471487"/>
                <a:ext cx="214313" cy="896937"/>
              </a:xfrm>
              <a:custGeom>
                <a:avLst/>
                <a:gdLst/>
                <a:ahLst/>
                <a:cxnLst>
                  <a:cxn ang="0">
                    <a:pos x="44589" y="156928"/>
                  </a:cxn>
                  <a:cxn ang="0">
                    <a:pos x="43150" y="155488"/>
                  </a:cxn>
                  <a:cxn ang="0">
                    <a:pos x="44589" y="156928"/>
                  </a:cxn>
                  <a:cxn ang="0">
                    <a:pos x="100684" y="695378"/>
                  </a:cxn>
                  <a:cxn ang="0">
                    <a:pos x="37397" y="479422"/>
                  </a:cxn>
                  <a:cxn ang="0">
                    <a:pos x="63287" y="477982"/>
                  </a:cxn>
                  <a:cxn ang="0">
                    <a:pos x="159656" y="424713"/>
                  </a:cxn>
                  <a:cxn ang="0">
                    <a:pos x="81986" y="459266"/>
                  </a:cxn>
                  <a:cxn ang="0">
                    <a:pos x="38835" y="424713"/>
                  </a:cxn>
                  <a:cxn ang="0">
                    <a:pos x="67602" y="348409"/>
                  </a:cxn>
                  <a:cxn ang="0">
                    <a:pos x="77670" y="283622"/>
                  </a:cxn>
                  <a:cxn ang="0">
                    <a:pos x="192738" y="336891"/>
                  </a:cxn>
                  <a:cxn ang="0">
                    <a:pos x="143834" y="274984"/>
                  </a:cxn>
                  <a:cxn ang="0">
                    <a:pos x="87739" y="243310"/>
                  </a:cxn>
                  <a:cxn ang="0">
                    <a:pos x="179793" y="244750"/>
                  </a:cxn>
                  <a:cxn ang="0">
                    <a:pos x="100684" y="200119"/>
                  </a:cxn>
                  <a:cxn ang="0">
                    <a:pos x="146711" y="185722"/>
                  </a:cxn>
                  <a:cxn ang="0">
                    <a:pos x="38835" y="185722"/>
                  </a:cxn>
                  <a:cxn ang="0">
                    <a:pos x="81986" y="128134"/>
                  </a:cxn>
                  <a:cxn ang="0">
                    <a:pos x="41712" y="143971"/>
                  </a:cxn>
                  <a:cxn ang="0">
                    <a:pos x="43150" y="119496"/>
                  </a:cxn>
                  <a:cxn ang="0">
                    <a:pos x="81986" y="46071"/>
                  </a:cxn>
                  <a:cxn ang="0">
                    <a:pos x="81986" y="0"/>
                  </a:cxn>
                  <a:cxn ang="0">
                    <a:pos x="71917" y="4319"/>
                  </a:cxn>
                  <a:cxn ang="0">
                    <a:pos x="61849" y="8638"/>
                  </a:cxn>
                  <a:cxn ang="0">
                    <a:pos x="27329" y="100779"/>
                  </a:cxn>
                  <a:cxn ang="0">
                    <a:pos x="27329" y="194360"/>
                  </a:cxn>
                  <a:cxn ang="0">
                    <a:pos x="7192" y="217396"/>
                  </a:cxn>
                  <a:cxn ang="0">
                    <a:pos x="7192" y="274984"/>
                  </a:cxn>
                  <a:cxn ang="0">
                    <a:pos x="31644" y="298019"/>
                  </a:cxn>
                  <a:cxn ang="0">
                    <a:pos x="17260" y="382962"/>
                  </a:cxn>
                  <a:cxn ang="0">
                    <a:pos x="14383" y="488060"/>
                  </a:cxn>
                  <a:cxn ang="0">
                    <a:pos x="38835" y="587400"/>
                  </a:cxn>
                  <a:cxn ang="0">
                    <a:pos x="156779" y="896937"/>
                  </a:cxn>
                  <a:cxn ang="0">
                    <a:pos x="214313" y="850866"/>
                  </a:cxn>
                  <a:cxn ang="0">
                    <a:pos x="159656" y="827831"/>
                  </a:cxn>
                  <a:cxn ang="0">
                    <a:pos x="100684" y="695378"/>
                  </a:cxn>
                </a:cxnLst>
                <a:pathLst>
                  <a:path w="149" h="623">
                    <a:moveTo>
                      <a:pt x="31" y="109"/>
                    </a:moveTo>
                    <a:cubicBezTo>
                      <a:pt x="31" y="108"/>
                      <a:pt x="31" y="108"/>
                      <a:pt x="30" y="108"/>
                    </a:cubicBezTo>
                    <a:cubicBezTo>
                      <a:pt x="31" y="108"/>
                      <a:pt x="31" y="108"/>
                      <a:pt x="31" y="109"/>
                    </a:cubicBezTo>
                    <a:close/>
                    <a:moveTo>
                      <a:pt x="70" y="483"/>
                    </a:moveTo>
                    <a:cubicBezTo>
                      <a:pt x="58" y="475"/>
                      <a:pt x="26" y="333"/>
                      <a:pt x="26" y="333"/>
                    </a:cubicBezTo>
                    <a:cubicBezTo>
                      <a:pt x="26" y="333"/>
                      <a:pt x="9" y="326"/>
                      <a:pt x="44" y="332"/>
                    </a:cubicBezTo>
                    <a:cubicBezTo>
                      <a:pt x="79" y="339"/>
                      <a:pt x="111" y="295"/>
                      <a:pt x="111" y="295"/>
                    </a:cubicBezTo>
                    <a:cubicBezTo>
                      <a:pt x="111" y="295"/>
                      <a:pt x="67" y="314"/>
                      <a:pt x="57" y="319"/>
                    </a:cubicBezTo>
                    <a:cubicBezTo>
                      <a:pt x="47" y="324"/>
                      <a:pt x="22" y="304"/>
                      <a:pt x="27" y="295"/>
                    </a:cubicBezTo>
                    <a:cubicBezTo>
                      <a:pt x="32" y="287"/>
                      <a:pt x="37" y="253"/>
                      <a:pt x="47" y="242"/>
                    </a:cubicBezTo>
                    <a:cubicBezTo>
                      <a:pt x="54" y="234"/>
                      <a:pt x="55" y="212"/>
                      <a:pt x="54" y="197"/>
                    </a:cubicBezTo>
                    <a:cubicBezTo>
                      <a:pt x="100" y="186"/>
                      <a:pt x="134" y="234"/>
                      <a:pt x="134" y="234"/>
                    </a:cubicBezTo>
                    <a:cubicBezTo>
                      <a:pt x="134" y="234"/>
                      <a:pt x="121" y="206"/>
                      <a:pt x="100" y="191"/>
                    </a:cubicBezTo>
                    <a:cubicBezTo>
                      <a:pt x="80" y="175"/>
                      <a:pt x="61" y="169"/>
                      <a:pt x="61" y="169"/>
                    </a:cubicBezTo>
                    <a:cubicBezTo>
                      <a:pt x="78" y="162"/>
                      <a:pt x="105" y="165"/>
                      <a:pt x="125" y="170"/>
                    </a:cubicBezTo>
                    <a:cubicBezTo>
                      <a:pt x="106" y="160"/>
                      <a:pt x="82" y="146"/>
                      <a:pt x="70" y="139"/>
                    </a:cubicBezTo>
                    <a:cubicBezTo>
                      <a:pt x="74" y="117"/>
                      <a:pt x="102" y="129"/>
                      <a:pt x="102" y="129"/>
                    </a:cubicBezTo>
                    <a:cubicBezTo>
                      <a:pt x="78" y="95"/>
                      <a:pt x="27" y="129"/>
                      <a:pt x="27" y="129"/>
                    </a:cubicBezTo>
                    <a:cubicBezTo>
                      <a:pt x="25" y="119"/>
                      <a:pt x="57" y="89"/>
                      <a:pt x="57" y="89"/>
                    </a:cubicBezTo>
                    <a:lnTo>
                      <a:pt x="29" y="100"/>
                    </a:lnTo>
                    <a:cubicBezTo>
                      <a:pt x="28" y="92"/>
                      <a:pt x="30" y="83"/>
                      <a:pt x="30" y="83"/>
                    </a:cubicBezTo>
                    <a:lnTo>
                      <a:pt x="57" y="32"/>
                    </a:lnTo>
                    <a:lnTo>
                      <a:pt x="57" y="0"/>
                    </a:lnTo>
                    <a:cubicBezTo>
                      <a:pt x="55" y="1"/>
                      <a:pt x="52" y="2"/>
                      <a:pt x="50" y="3"/>
                    </a:cubicBezTo>
                    <a:cubicBezTo>
                      <a:pt x="47" y="5"/>
                      <a:pt x="43" y="6"/>
                      <a:pt x="43" y="6"/>
                    </a:cubicBezTo>
                    <a:cubicBezTo>
                      <a:pt x="43" y="6"/>
                      <a:pt x="22" y="65"/>
                      <a:pt x="19" y="70"/>
                    </a:cubicBezTo>
                    <a:cubicBezTo>
                      <a:pt x="15" y="75"/>
                      <a:pt x="19" y="135"/>
                      <a:pt x="19" y="135"/>
                    </a:cubicBezTo>
                    <a:cubicBezTo>
                      <a:pt x="19" y="135"/>
                      <a:pt x="3" y="139"/>
                      <a:pt x="5" y="151"/>
                    </a:cubicBezTo>
                    <a:cubicBezTo>
                      <a:pt x="7" y="163"/>
                      <a:pt x="0" y="183"/>
                      <a:pt x="5" y="191"/>
                    </a:cubicBezTo>
                    <a:cubicBezTo>
                      <a:pt x="10" y="200"/>
                      <a:pt x="22" y="207"/>
                      <a:pt x="22" y="207"/>
                    </a:cubicBezTo>
                    <a:cubicBezTo>
                      <a:pt x="22" y="207"/>
                      <a:pt x="13" y="257"/>
                      <a:pt x="12" y="266"/>
                    </a:cubicBezTo>
                    <a:cubicBezTo>
                      <a:pt x="10" y="275"/>
                      <a:pt x="7" y="327"/>
                      <a:pt x="10" y="339"/>
                    </a:cubicBezTo>
                    <a:cubicBezTo>
                      <a:pt x="13" y="351"/>
                      <a:pt x="27" y="408"/>
                      <a:pt x="27" y="408"/>
                    </a:cubicBezTo>
                    <a:cubicBezTo>
                      <a:pt x="27" y="408"/>
                      <a:pt x="88" y="610"/>
                      <a:pt x="109" y="623"/>
                    </a:cubicBezTo>
                    <a:cubicBezTo>
                      <a:pt x="109" y="623"/>
                      <a:pt x="128" y="607"/>
                      <a:pt x="149" y="591"/>
                    </a:cubicBezTo>
                    <a:lnTo>
                      <a:pt x="111" y="575"/>
                    </a:lnTo>
                    <a:cubicBezTo>
                      <a:pt x="111" y="575"/>
                      <a:pt x="82" y="492"/>
                      <a:pt x="70" y="483"/>
                    </a:cubicBezTo>
                    <a:close/>
                  </a:path>
                </a:pathLst>
              </a:custGeom>
              <a:solidFill>
                <a:srgbClr val="2E2C2C">
                  <a:alpha val="100000"/>
                </a:srgbClr>
              </a:solidFill>
              <a:ln w="9525">
                <a:noFill/>
              </a:ln>
            </p:spPr>
            <p:txBody>
              <a:bodyPr/>
              <a:p>
                <a:endParaRPr lang="zh-CN" altLang="en-US"/>
              </a:p>
            </p:txBody>
          </p:sp>
          <p:sp>
            <p:nvSpPr>
              <p:cNvPr id="10277" name="Freeform 55"/>
              <p:cNvSpPr/>
              <p:nvPr/>
            </p:nvSpPr>
            <p:spPr>
              <a:xfrm>
                <a:off x="211138" y="719137"/>
                <a:ext cx="23813" cy="12700"/>
              </a:xfrm>
              <a:custGeom>
                <a:avLst/>
                <a:gdLst/>
                <a:ahLst/>
                <a:cxnLst>
                  <a:cxn ang="0">
                    <a:pos x="23813" y="5644"/>
                  </a:cxn>
                  <a:cxn ang="0">
                    <a:pos x="0" y="0"/>
                  </a:cxn>
                  <a:cxn ang="0">
                    <a:pos x="23813" y="5644"/>
                  </a:cxn>
                </a:cxnLst>
                <a:pathLst>
                  <a:path w="17" h="9">
                    <a:moveTo>
                      <a:pt x="17" y="4"/>
                    </a:moveTo>
                    <a:cubicBezTo>
                      <a:pt x="17" y="4"/>
                      <a:pt x="14" y="3"/>
                      <a:pt x="0" y="0"/>
                    </a:cubicBezTo>
                    <a:cubicBezTo>
                      <a:pt x="14" y="9"/>
                      <a:pt x="14" y="6"/>
                      <a:pt x="17" y="4"/>
                    </a:cubicBezTo>
                    <a:close/>
                  </a:path>
                </a:pathLst>
              </a:custGeom>
              <a:solidFill>
                <a:srgbClr val="2E2C2C">
                  <a:alpha val="100000"/>
                </a:srgbClr>
              </a:solidFill>
              <a:ln w="9525">
                <a:noFill/>
              </a:ln>
            </p:spPr>
            <p:txBody>
              <a:bodyPr/>
              <a:p>
                <a:endParaRPr lang="zh-CN" altLang="en-US"/>
              </a:p>
            </p:txBody>
          </p:sp>
          <p:sp>
            <p:nvSpPr>
              <p:cNvPr id="10278" name="Freeform 56"/>
              <p:cNvSpPr/>
              <p:nvPr/>
            </p:nvSpPr>
            <p:spPr>
              <a:xfrm>
                <a:off x="303213" y="74612"/>
                <a:ext cx="280988" cy="354012"/>
              </a:xfrm>
              <a:custGeom>
                <a:avLst/>
                <a:gdLst/>
                <a:ahLst/>
                <a:cxnLst>
                  <a:cxn ang="0">
                    <a:pos x="153397" y="351134"/>
                  </a:cxn>
                  <a:cxn ang="0">
                    <a:pos x="203573" y="315157"/>
                  </a:cxn>
                  <a:cxn ang="0">
                    <a:pos x="253749" y="223056"/>
                  </a:cxn>
                  <a:cxn ang="0">
                    <a:pos x="266652" y="223056"/>
                  </a:cxn>
                  <a:cxn ang="0">
                    <a:pos x="275254" y="174128"/>
                  </a:cxn>
                  <a:cxn ang="0">
                    <a:pos x="266652" y="130956"/>
                  </a:cxn>
                  <a:cxn ang="0">
                    <a:pos x="275254" y="20147"/>
                  </a:cxn>
                  <a:cxn ang="0">
                    <a:pos x="113255" y="0"/>
                  </a:cxn>
                  <a:cxn ang="0">
                    <a:pos x="43008" y="37416"/>
                  </a:cxn>
                  <a:cxn ang="0">
                    <a:pos x="43008" y="130956"/>
                  </a:cxn>
                  <a:cxn ang="0">
                    <a:pos x="12903" y="130956"/>
                  </a:cxn>
                  <a:cxn ang="0">
                    <a:pos x="43008" y="214422"/>
                  </a:cxn>
                  <a:cxn ang="0">
                    <a:pos x="70247" y="306523"/>
                  </a:cxn>
                  <a:cxn ang="0">
                    <a:pos x="153397" y="351134"/>
                  </a:cxn>
                </a:cxnLst>
                <a:pathLst>
                  <a:path w="196" h="246">
                    <a:moveTo>
                      <a:pt x="107" y="244"/>
                    </a:moveTo>
                    <a:cubicBezTo>
                      <a:pt x="124" y="246"/>
                      <a:pt x="137" y="225"/>
                      <a:pt x="142" y="219"/>
                    </a:cubicBezTo>
                    <a:cubicBezTo>
                      <a:pt x="147" y="213"/>
                      <a:pt x="173" y="171"/>
                      <a:pt x="177" y="155"/>
                    </a:cubicBezTo>
                    <a:cubicBezTo>
                      <a:pt x="177" y="155"/>
                      <a:pt x="185" y="160"/>
                      <a:pt x="186" y="155"/>
                    </a:cubicBezTo>
                    <a:cubicBezTo>
                      <a:pt x="186" y="155"/>
                      <a:pt x="190" y="127"/>
                      <a:pt x="192" y="121"/>
                    </a:cubicBezTo>
                    <a:cubicBezTo>
                      <a:pt x="194" y="115"/>
                      <a:pt x="196" y="92"/>
                      <a:pt x="186" y="91"/>
                    </a:cubicBezTo>
                    <a:lnTo>
                      <a:pt x="192" y="14"/>
                    </a:lnTo>
                    <a:lnTo>
                      <a:pt x="79" y="0"/>
                    </a:lnTo>
                    <a:lnTo>
                      <a:pt x="30" y="26"/>
                    </a:lnTo>
                    <a:lnTo>
                      <a:pt x="30" y="91"/>
                    </a:lnTo>
                    <a:cubicBezTo>
                      <a:pt x="30" y="91"/>
                      <a:pt x="13" y="83"/>
                      <a:pt x="9" y="91"/>
                    </a:cubicBezTo>
                    <a:cubicBezTo>
                      <a:pt x="9" y="91"/>
                      <a:pt x="0" y="150"/>
                      <a:pt x="30" y="149"/>
                    </a:cubicBezTo>
                    <a:cubicBezTo>
                      <a:pt x="30" y="149"/>
                      <a:pt x="36" y="194"/>
                      <a:pt x="49" y="213"/>
                    </a:cubicBezTo>
                    <a:cubicBezTo>
                      <a:pt x="63" y="232"/>
                      <a:pt x="82" y="242"/>
                      <a:pt x="107" y="244"/>
                    </a:cubicBezTo>
                    <a:close/>
                  </a:path>
                </a:pathLst>
              </a:custGeom>
              <a:solidFill>
                <a:srgbClr val="EAAD6A">
                  <a:alpha val="100000"/>
                </a:srgbClr>
              </a:solidFill>
              <a:ln w="9525">
                <a:noFill/>
              </a:ln>
            </p:spPr>
            <p:txBody>
              <a:bodyPr/>
              <a:p>
                <a:endParaRPr lang="zh-CN" altLang="en-US"/>
              </a:p>
            </p:txBody>
          </p:sp>
          <p:sp>
            <p:nvSpPr>
              <p:cNvPr id="10279" name="Freeform 57"/>
              <p:cNvSpPr/>
              <p:nvPr/>
            </p:nvSpPr>
            <p:spPr>
              <a:xfrm>
                <a:off x="303213" y="76200"/>
                <a:ext cx="134938" cy="341312"/>
              </a:xfrm>
              <a:custGeom>
                <a:avLst/>
                <a:gdLst/>
                <a:ahLst/>
                <a:cxnLst>
                  <a:cxn ang="0">
                    <a:pos x="117712" y="341312"/>
                  </a:cxn>
                  <a:cxn ang="0">
                    <a:pos x="78953" y="243383"/>
                  </a:cxn>
                  <a:cxn ang="0">
                    <a:pos x="91873" y="192978"/>
                  </a:cxn>
                  <a:cxn ang="0">
                    <a:pos x="78953" y="162735"/>
                  </a:cxn>
                  <a:cxn ang="0">
                    <a:pos x="104792" y="138253"/>
                  </a:cxn>
                  <a:cxn ang="0">
                    <a:pos x="122018" y="84968"/>
                  </a:cxn>
                  <a:cxn ang="0">
                    <a:pos x="134938" y="1440"/>
                  </a:cxn>
                  <a:cxn ang="0">
                    <a:pos x="113405" y="0"/>
                  </a:cxn>
                  <a:cxn ang="0">
                    <a:pos x="43065" y="36003"/>
                  </a:cxn>
                  <a:cxn ang="0">
                    <a:pos x="43065" y="129612"/>
                  </a:cxn>
                  <a:cxn ang="0">
                    <a:pos x="12920" y="129612"/>
                  </a:cxn>
                  <a:cxn ang="0">
                    <a:pos x="43065" y="213140"/>
                  </a:cxn>
                  <a:cxn ang="0">
                    <a:pos x="70340" y="305309"/>
                  </a:cxn>
                  <a:cxn ang="0">
                    <a:pos x="117712" y="341312"/>
                  </a:cxn>
                </a:cxnLst>
                <a:pathLst>
                  <a:path w="94" h="237">
                    <a:moveTo>
                      <a:pt x="82" y="237"/>
                    </a:moveTo>
                    <a:cubicBezTo>
                      <a:pt x="68" y="217"/>
                      <a:pt x="55" y="169"/>
                      <a:pt x="55" y="169"/>
                    </a:cubicBezTo>
                    <a:cubicBezTo>
                      <a:pt x="53" y="157"/>
                      <a:pt x="64" y="134"/>
                      <a:pt x="64" y="134"/>
                    </a:cubicBezTo>
                    <a:lnTo>
                      <a:pt x="55" y="113"/>
                    </a:lnTo>
                    <a:cubicBezTo>
                      <a:pt x="55" y="106"/>
                      <a:pt x="73" y="96"/>
                      <a:pt x="73" y="96"/>
                    </a:cubicBezTo>
                    <a:cubicBezTo>
                      <a:pt x="73" y="96"/>
                      <a:pt x="84" y="69"/>
                      <a:pt x="85" y="59"/>
                    </a:cubicBezTo>
                    <a:cubicBezTo>
                      <a:pt x="86" y="53"/>
                      <a:pt x="91" y="26"/>
                      <a:pt x="94" y="1"/>
                    </a:cubicBezTo>
                    <a:lnTo>
                      <a:pt x="79" y="0"/>
                    </a:lnTo>
                    <a:lnTo>
                      <a:pt x="30" y="25"/>
                    </a:lnTo>
                    <a:lnTo>
                      <a:pt x="30" y="90"/>
                    </a:lnTo>
                    <a:cubicBezTo>
                      <a:pt x="30" y="90"/>
                      <a:pt x="13" y="82"/>
                      <a:pt x="9" y="90"/>
                    </a:cubicBezTo>
                    <a:cubicBezTo>
                      <a:pt x="9" y="90"/>
                      <a:pt x="0" y="149"/>
                      <a:pt x="30" y="148"/>
                    </a:cubicBezTo>
                    <a:cubicBezTo>
                      <a:pt x="30" y="148"/>
                      <a:pt x="36" y="193"/>
                      <a:pt x="49" y="212"/>
                    </a:cubicBezTo>
                    <a:cubicBezTo>
                      <a:pt x="58" y="224"/>
                      <a:pt x="69" y="232"/>
                      <a:pt x="82" y="237"/>
                    </a:cubicBezTo>
                    <a:close/>
                  </a:path>
                </a:pathLst>
              </a:custGeom>
              <a:solidFill>
                <a:srgbClr val="E2A069">
                  <a:alpha val="100000"/>
                </a:srgbClr>
              </a:solidFill>
              <a:ln w="9525">
                <a:noFill/>
              </a:ln>
            </p:spPr>
            <p:txBody>
              <a:bodyPr/>
              <a:p>
                <a:endParaRPr lang="zh-CN" altLang="en-US"/>
              </a:p>
            </p:txBody>
          </p:sp>
          <p:sp>
            <p:nvSpPr>
              <p:cNvPr id="10280" name="Freeform 58"/>
              <p:cNvSpPr/>
              <p:nvPr/>
            </p:nvSpPr>
            <p:spPr>
              <a:xfrm>
                <a:off x="519113" y="206375"/>
                <a:ext cx="68263" cy="166687"/>
              </a:xfrm>
              <a:custGeom>
                <a:avLst/>
                <a:gdLst/>
                <a:ahLst/>
                <a:cxnLst>
                  <a:cxn ang="0">
                    <a:pos x="38398" y="91965"/>
                  </a:cxn>
                  <a:cxn ang="0">
                    <a:pos x="51197" y="91965"/>
                  </a:cxn>
                  <a:cxn ang="0">
                    <a:pos x="68263" y="27302"/>
                  </a:cxn>
                  <a:cxn ang="0">
                    <a:pos x="51197" y="0"/>
                  </a:cxn>
                  <a:cxn ang="0">
                    <a:pos x="29865" y="80470"/>
                  </a:cxn>
                  <a:cxn ang="0">
                    <a:pos x="0" y="107772"/>
                  </a:cxn>
                  <a:cxn ang="0">
                    <a:pos x="0" y="166687"/>
                  </a:cxn>
                  <a:cxn ang="0">
                    <a:pos x="38398" y="91965"/>
                  </a:cxn>
                </a:cxnLst>
                <a:pathLst>
                  <a:path w="48" h="116">
                    <a:moveTo>
                      <a:pt x="27" y="64"/>
                    </a:moveTo>
                    <a:cubicBezTo>
                      <a:pt x="27" y="64"/>
                      <a:pt x="35" y="69"/>
                      <a:pt x="36" y="64"/>
                    </a:cubicBezTo>
                    <a:cubicBezTo>
                      <a:pt x="36" y="64"/>
                      <a:pt x="48" y="35"/>
                      <a:pt x="48" y="19"/>
                    </a:cubicBezTo>
                    <a:cubicBezTo>
                      <a:pt x="47" y="12"/>
                      <a:pt x="46" y="1"/>
                      <a:pt x="36" y="0"/>
                    </a:cubicBezTo>
                    <a:cubicBezTo>
                      <a:pt x="36" y="0"/>
                      <a:pt x="27" y="48"/>
                      <a:pt x="21" y="56"/>
                    </a:cubicBezTo>
                    <a:cubicBezTo>
                      <a:pt x="15" y="65"/>
                      <a:pt x="0" y="75"/>
                      <a:pt x="0" y="75"/>
                    </a:cubicBezTo>
                    <a:cubicBezTo>
                      <a:pt x="3" y="79"/>
                      <a:pt x="4" y="97"/>
                      <a:pt x="0" y="116"/>
                    </a:cubicBezTo>
                    <a:cubicBezTo>
                      <a:pt x="10" y="101"/>
                      <a:pt x="24" y="76"/>
                      <a:pt x="27" y="64"/>
                    </a:cubicBezTo>
                    <a:close/>
                  </a:path>
                </a:pathLst>
              </a:custGeom>
              <a:solidFill>
                <a:srgbClr val="E2A069">
                  <a:alpha val="100000"/>
                </a:srgbClr>
              </a:solidFill>
              <a:ln w="9525">
                <a:noFill/>
              </a:ln>
            </p:spPr>
            <p:txBody>
              <a:bodyPr/>
              <a:p>
                <a:endParaRPr lang="zh-CN" altLang="en-US"/>
              </a:p>
            </p:txBody>
          </p:sp>
          <p:sp>
            <p:nvSpPr>
              <p:cNvPr id="10281" name="Freeform 59"/>
              <p:cNvSpPr/>
              <p:nvPr/>
            </p:nvSpPr>
            <p:spPr>
              <a:xfrm>
                <a:off x="327025" y="0"/>
                <a:ext cx="268288" cy="255587"/>
              </a:xfrm>
              <a:custGeom>
                <a:avLst/>
                <a:gdLst/>
                <a:ahLst/>
                <a:cxnLst>
                  <a:cxn ang="0">
                    <a:pos x="266846" y="109127"/>
                  </a:cxn>
                  <a:cxn ang="0">
                    <a:pos x="183186" y="0"/>
                  </a:cxn>
                  <a:cxn ang="0">
                    <a:pos x="134144" y="10051"/>
                  </a:cxn>
                  <a:cxn ang="0">
                    <a:pos x="79332" y="15795"/>
                  </a:cxn>
                  <a:cxn ang="0">
                    <a:pos x="49042" y="31589"/>
                  </a:cxn>
                  <a:cxn ang="0">
                    <a:pos x="0" y="101948"/>
                  </a:cxn>
                  <a:cxn ang="0">
                    <a:pos x="4327" y="201023"/>
                  </a:cxn>
                  <a:cxn ang="0">
                    <a:pos x="15866" y="203895"/>
                  </a:cxn>
                  <a:cxn ang="0">
                    <a:pos x="21636" y="242664"/>
                  </a:cxn>
                  <a:cxn ang="0">
                    <a:pos x="28848" y="236921"/>
                  </a:cxn>
                  <a:cxn ang="0">
                    <a:pos x="36060" y="180921"/>
                  </a:cxn>
                  <a:cxn ang="0">
                    <a:pos x="36060" y="137845"/>
                  </a:cxn>
                  <a:cxn ang="0">
                    <a:pos x="63466" y="113435"/>
                  </a:cxn>
                  <a:cxn ang="0">
                    <a:pos x="115393" y="130665"/>
                  </a:cxn>
                  <a:cxn ang="0">
                    <a:pos x="154338" y="150768"/>
                  </a:cxn>
                  <a:cxn ang="0">
                    <a:pos x="158665" y="150768"/>
                  </a:cxn>
                  <a:cxn ang="0">
                    <a:pos x="178859" y="149332"/>
                  </a:cxn>
                  <a:cxn ang="0">
                    <a:pos x="216361" y="166562"/>
                  </a:cxn>
                  <a:cxn ang="0">
                    <a:pos x="207707" y="139281"/>
                  </a:cxn>
                  <a:cxn ang="0">
                    <a:pos x="214919" y="137845"/>
                  </a:cxn>
                  <a:cxn ang="0">
                    <a:pos x="226458" y="155075"/>
                  </a:cxn>
                  <a:cxn ang="0">
                    <a:pos x="230785" y="205331"/>
                  </a:cxn>
                  <a:cxn ang="0">
                    <a:pos x="229343" y="249843"/>
                  </a:cxn>
                  <a:cxn ang="0">
                    <a:pos x="232228" y="255587"/>
                  </a:cxn>
                  <a:cxn ang="0">
                    <a:pos x="243767" y="205331"/>
                  </a:cxn>
                  <a:cxn ang="0">
                    <a:pos x="253864" y="211075"/>
                  </a:cxn>
                  <a:cxn ang="0">
                    <a:pos x="265403" y="165126"/>
                  </a:cxn>
                  <a:cxn ang="0">
                    <a:pos x="266846" y="109127"/>
                  </a:cxn>
                </a:cxnLst>
                <a:pathLst>
                  <a:path w="186" h="178">
                    <a:moveTo>
                      <a:pt x="185" y="76"/>
                    </a:moveTo>
                    <a:cubicBezTo>
                      <a:pt x="185" y="69"/>
                      <a:pt x="181" y="20"/>
                      <a:pt x="127" y="0"/>
                    </a:cubicBezTo>
                    <a:cubicBezTo>
                      <a:pt x="127" y="0"/>
                      <a:pt x="115" y="2"/>
                      <a:pt x="93" y="7"/>
                    </a:cubicBezTo>
                    <a:cubicBezTo>
                      <a:pt x="93" y="7"/>
                      <a:pt x="62" y="6"/>
                      <a:pt x="55" y="11"/>
                    </a:cubicBezTo>
                    <a:cubicBezTo>
                      <a:pt x="49" y="16"/>
                      <a:pt x="34" y="22"/>
                      <a:pt x="34" y="22"/>
                    </a:cubicBezTo>
                    <a:cubicBezTo>
                      <a:pt x="34" y="22"/>
                      <a:pt x="4" y="32"/>
                      <a:pt x="0" y="71"/>
                    </a:cubicBezTo>
                    <a:cubicBezTo>
                      <a:pt x="0" y="71"/>
                      <a:pt x="0" y="121"/>
                      <a:pt x="3" y="140"/>
                    </a:cubicBezTo>
                    <a:cubicBezTo>
                      <a:pt x="3" y="140"/>
                      <a:pt x="7" y="139"/>
                      <a:pt x="11" y="142"/>
                    </a:cubicBezTo>
                    <a:lnTo>
                      <a:pt x="15" y="169"/>
                    </a:lnTo>
                    <a:lnTo>
                      <a:pt x="20" y="165"/>
                    </a:lnTo>
                    <a:cubicBezTo>
                      <a:pt x="20" y="165"/>
                      <a:pt x="17" y="135"/>
                      <a:pt x="25" y="126"/>
                    </a:cubicBezTo>
                    <a:cubicBezTo>
                      <a:pt x="28" y="122"/>
                      <a:pt x="25" y="96"/>
                      <a:pt x="25" y="96"/>
                    </a:cubicBezTo>
                    <a:cubicBezTo>
                      <a:pt x="25" y="96"/>
                      <a:pt x="42" y="80"/>
                      <a:pt x="44" y="79"/>
                    </a:cubicBezTo>
                    <a:cubicBezTo>
                      <a:pt x="44" y="79"/>
                      <a:pt x="68" y="84"/>
                      <a:pt x="80" y="91"/>
                    </a:cubicBezTo>
                    <a:cubicBezTo>
                      <a:pt x="80" y="91"/>
                      <a:pt x="83" y="101"/>
                      <a:pt x="107" y="105"/>
                    </a:cubicBezTo>
                    <a:cubicBezTo>
                      <a:pt x="108" y="105"/>
                      <a:pt x="109" y="105"/>
                      <a:pt x="110" y="105"/>
                    </a:cubicBezTo>
                    <a:cubicBezTo>
                      <a:pt x="114" y="105"/>
                      <a:pt x="119" y="105"/>
                      <a:pt x="124" y="104"/>
                    </a:cubicBezTo>
                    <a:cubicBezTo>
                      <a:pt x="149" y="96"/>
                      <a:pt x="150" y="116"/>
                      <a:pt x="150" y="116"/>
                    </a:cubicBezTo>
                    <a:cubicBezTo>
                      <a:pt x="153" y="107"/>
                      <a:pt x="149" y="101"/>
                      <a:pt x="144" y="97"/>
                    </a:cubicBezTo>
                    <a:lnTo>
                      <a:pt x="149" y="96"/>
                    </a:lnTo>
                    <a:cubicBezTo>
                      <a:pt x="149" y="96"/>
                      <a:pt x="154" y="100"/>
                      <a:pt x="157" y="108"/>
                    </a:cubicBezTo>
                    <a:cubicBezTo>
                      <a:pt x="159" y="119"/>
                      <a:pt x="155" y="132"/>
                      <a:pt x="160" y="143"/>
                    </a:cubicBezTo>
                    <a:cubicBezTo>
                      <a:pt x="164" y="151"/>
                      <a:pt x="159" y="174"/>
                      <a:pt x="159" y="174"/>
                    </a:cubicBezTo>
                    <a:lnTo>
                      <a:pt x="161" y="178"/>
                    </a:lnTo>
                    <a:lnTo>
                      <a:pt x="169" y="143"/>
                    </a:lnTo>
                    <a:cubicBezTo>
                      <a:pt x="169" y="143"/>
                      <a:pt x="175" y="144"/>
                      <a:pt x="176" y="147"/>
                    </a:cubicBezTo>
                    <a:lnTo>
                      <a:pt x="184" y="115"/>
                    </a:lnTo>
                    <a:cubicBezTo>
                      <a:pt x="184" y="115"/>
                      <a:pt x="186" y="82"/>
                      <a:pt x="185" y="76"/>
                    </a:cubicBezTo>
                    <a:close/>
                  </a:path>
                </a:pathLst>
              </a:custGeom>
              <a:solidFill>
                <a:srgbClr val="383837">
                  <a:alpha val="100000"/>
                </a:srgbClr>
              </a:solidFill>
              <a:ln w="9525">
                <a:noFill/>
              </a:ln>
            </p:spPr>
            <p:txBody>
              <a:bodyPr/>
              <a:p>
                <a:endParaRPr lang="zh-CN" altLang="en-US"/>
              </a:p>
            </p:txBody>
          </p:sp>
          <p:sp>
            <p:nvSpPr>
              <p:cNvPr id="10282" name="Freeform 60"/>
              <p:cNvSpPr/>
              <p:nvPr/>
            </p:nvSpPr>
            <p:spPr>
              <a:xfrm>
                <a:off x="614363" y="739775"/>
                <a:ext cx="50800" cy="280987"/>
              </a:xfrm>
              <a:custGeom>
                <a:avLst/>
                <a:gdLst/>
                <a:ahLst/>
                <a:cxnLst>
                  <a:cxn ang="0">
                    <a:pos x="39511" y="157065"/>
                  </a:cxn>
                  <a:cxn ang="0">
                    <a:pos x="15522" y="0"/>
                  </a:cxn>
                  <a:cxn ang="0">
                    <a:pos x="0" y="237758"/>
                  </a:cxn>
                  <a:cxn ang="0">
                    <a:pos x="8467" y="280987"/>
                  </a:cxn>
                  <a:cxn ang="0">
                    <a:pos x="47978" y="280987"/>
                  </a:cxn>
                  <a:cxn ang="0">
                    <a:pos x="39511" y="157065"/>
                  </a:cxn>
                </a:cxnLst>
                <a:pathLst>
                  <a:path w="36" h="195">
                    <a:moveTo>
                      <a:pt x="28" y="109"/>
                    </a:moveTo>
                    <a:cubicBezTo>
                      <a:pt x="36" y="79"/>
                      <a:pt x="20" y="16"/>
                      <a:pt x="11" y="0"/>
                    </a:cubicBezTo>
                    <a:lnTo>
                      <a:pt x="0" y="165"/>
                    </a:lnTo>
                    <a:lnTo>
                      <a:pt x="6" y="195"/>
                    </a:lnTo>
                    <a:cubicBezTo>
                      <a:pt x="6" y="195"/>
                      <a:pt x="18" y="195"/>
                      <a:pt x="34" y="195"/>
                    </a:cubicBezTo>
                    <a:cubicBezTo>
                      <a:pt x="29" y="170"/>
                      <a:pt x="23" y="129"/>
                      <a:pt x="28" y="109"/>
                    </a:cubicBezTo>
                    <a:close/>
                  </a:path>
                </a:pathLst>
              </a:custGeom>
              <a:solidFill>
                <a:srgbClr val="2E2C2C">
                  <a:alpha val="100000"/>
                </a:srgbClr>
              </a:solidFill>
              <a:ln w="9525">
                <a:noFill/>
              </a:ln>
            </p:spPr>
            <p:txBody>
              <a:bodyPr/>
              <a:p>
                <a:endParaRPr lang="zh-CN" altLang="en-US"/>
              </a:p>
            </p:txBody>
          </p:sp>
          <p:sp>
            <p:nvSpPr>
              <p:cNvPr id="10283" name="Freeform 61"/>
              <p:cNvSpPr/>
              <p:nvPr/>
            </p:nvSpPr>
            <p:spPr>
              <a:xfrm>
                <a:off x="512763" y="476250"/>
                <a:ext cx="173038" cy="1022350"/>
              </a:xfrm>
              <a:custGeom>
                <a:avLst/>
                <a:gdLst/>
                <a:ahLst/>
                <a:cxnLst>
                  <a:cxn ang="0">
                    <a:pos x="79309" y="997906"/>
                  </a:cxn>
                  <a:cxn ang="0">
                    <a:pos x="155734" y="1022350"/>
                  </a:cxn>
                  <a:cxn ang="0">
                    <a:pos x="173038" y="1010847"/>
                  </a:cxn>
                  <a:cxn ang="0">
                    <a:pos x="126895" y="529149"/>
                  </a:cxn>
                  <a:cxn ang="0">
                    <a:pos x="126895" y="313463"/>
                  </a:cxn>
                  <a:cxn ang="0">
                    <a:pos x="126895" y="181176"/>
                  </a:cxn>
                  <a:cxn ang="0">
                    <a:pos x="79309" y="57516"/>
                  </a:cxn>
                  <a:cxn ang="0">
                    <a:pos x="1442" y="0"/>
                  </a:cxn>
                  <a:cxn ang="0">
                    <a:pos x="0" y="57516"/>
                  </a:cxn>
                  <a:cxn ang="0">
                    <a:pos x="79309" y="277516"/>
                  </a:cxn>
                  <a:cxn ang="0">
                    <a:pos x="63447" y="425620"/>
                  </a:cxn>
                  <a:cxn ang="0">
                    <a:pos x="95171" y="731893"/>
                  </a:cxn>
                  <a:cxn ang="0">
                    <a:pos x="79309" y="997906"/>
                  </a:cxn>
                </a:cxnLst>
                <a:pathLst>
                  <a:path w="120" h="711">
                    <a:moveTo>
                      <a:pt x="55" y="694"/>
                    </a:moveTo>
                    <a:lnTo>
                      <a:pt x="108" y="711"/>
                    </a:lnTo>
                    <a:lnTo>
                      <a:pt x="120" y="703"/>
                    </a:lnTo>
                    <a:cubicBezTo>
                      <a:pt x="120" y="703"/>
                      <a:pt x="111" y="437"/>
                      <a:pt x="88" y="368"/>
                    </a:cubicBezTo>
                    <a:cubicBezTo>
                      <a:pt x="88" y="368"/>
                      <a:pt x="87" y="244"/>
                      <a:pt x="88" y="218"/>
                    </a:cubicBezTo>
                    <a:cubicBezTo>
                      <a:pt x="88" y="193"/>
                      <a:pt x="89" y="140"/>
                      <a:pt x="88" y="126"/>
                    </a:cubicBezTo>
                    <a:cubicBezTo>
                      <a:pt x="87" y="113"/>
                      <a:pt x="67" y="57"/>
                      <a:pt x="55" y="40"/>
                    </a:cubicBezTo>
                    <a:lnTo>
                      <a:pt x="1" y="0"/>
                    </a:lnTo>
                    <a:lnTo>
                      <a:pt x="0" y="40"/>
                    </a:lnTo>
                    <a:cubicBezTo>
                      <a:pt x="0" y="40"/>
                      <a:pt x="57" y="160"/>
                      <a:pt x="55" y="193"/>
                    </a:cubicBezTo>
                    <a:cubicBezTo>
                      <a:pt x="55" y="193"/>
                      <a:pt x="43" y="288"/>
                      <a:pt x="44" y="296"/>
                    </a:cubicBezTo>
                    <a:cubicBezTo>
                      <a:pt x="45" y="304"/>
                      <a:pt x="66" y="492"/>
                      <a:pt x="66" y="509"/>
                    </a:cubicBezTo>
                    <a:cubicBezTo>
                      <a:pt x="66" y="526"/>
                      <a:pt x="55" y="694"/>
                      <a:pt x="55" y="694"/>
                    </a:cubicBezTo>
                    <a:close/>
                  </a:path>
                </a:pathLst>
              </a:custGeom>
              <a:solidFill>
                <a:srgbClr val="383837">
                  <a:alpha val="100000"/>
                </a:srgbClr>
              </a:solidFill>
              <a:ln w="9525">
                <a:noFill/>
              </a:ln>
            </p:spPr>
            <p:txBody>
              <a:bodyPr/>
              <a:p>
                <a:endParaRPr lang="zh-CN" altLang="en-US"/>
              </a:p>
            </p:txBody>
          </p:sp>
        </p:grpSp>
        <p:sp>
          <p:nvSpPr>
            <p:cNvPr id="24" name="文本框 23"/>
            <p:cNvSpPr txBox="1"/>
            <p:nvPr/>
          </p:nvSpPr>
          <p:spPr>
            <a:xfrm>
              <a:off x="6717" y="2809"/>
              <a:ext cx="1728" cy="1109"/>
            </a:xfrm>
            <a:prstGeom prst="rect">
              <a:avLst/>
            </a:prstGeom>
            <a:noFill/>
          </p:spPr>
          <p:txBody>
            <a:bodyPr wrap="square" rtlCol="0">
              <a:spAutoFit/>
            </a:bodyPr>
            <a:p>
              <a:r>
                <a:rPr lang="zh-CN" altLang="en-US" sz="2400" b="1">
                  <a:solidFill>
                    <a:srgbClr val="B82B14"/>
                  </a:solidFill>
                  <a:latin typeface="微软雅黑" panose="020B0503020204020204" charset="-122"/>
                  <a:ea typeface="微软雅黑" panose="020B0503020204020204" charset="-122"/>
                </a:rPr>
                <a:t>小提示</a:t>
              </a:r>
              <a:endParaRPr lang="zh-CN" altLang="en-US" sz="2400" b="1">
                <a:solidFill>
                  <a:srgbClr val="B82B14"/>
                </a:solidFill>
                <a:latin typeface="微软雅黑" panose="020B0503020204020204" charset="-122"/>
                <a:ea typeface="微软雅黑" panose="020B0503020204020204" charset="-122"/>
              </a:endParaRPr>
            </a:p>
          </p:txBody>
        </p:sp>
        <p:grpSp>
          <p:nvGrpSpPr>
            <p:cNvPr id="26" name="组合 25"/>
            <p:cNvGrpSpPr/>
            <p:nvPr/>
          </p:nvGrpSpPr>
          <p:grpSpPr>
            <a:xfrm>
              <a:off x="6457" y="2626"/>
              <a:ext cx="11103" cy="5126"/>
              <a:chOff x="7215" y="2626"/>
              <a:chExt cx="10256" cy="4836"/>
            </a:xfrm>
          </p:grpSpPr>
          <p:cxnSp>
            <p:nvCxnSpPr>
              <p:cNvPr id="10247" name="直接连接符 26"/>
              <p:cNvCxnSpPr/>
              <p:nvPr/>
            </p:nvCxnSpPr>
            <p:spPr>
              <a:xfrm flipV="1">
                <a:off x="7215" y="2626"/>
                <a:ext cx="10113" cy="15"/>
              </a:xfrm>
              <a:prstGeom prst="line">
                <a:avLst/>
              </a:prstGeom>
              <a:ln w="19050" cap="flat" cmpd="sng">
                <a:solidFill>
                  <a:srgbClr val="1D4E74"/>
                </a:solidFill>
                <a:prstDash val="dash"/>
                <a:headEnd type="none" w="med" len="med"/>
                <a:tailEnd type="none" w="med" len="med"/>
              </a:ln>
            </p:spPr>
          </p:cxnSp>
          <p:cxnSp>
            <p:nvCxnSpPr>
              <p:cNvPr id="25" name="直接连接符 26"/>
              <p:cNvCxnSpPr/>
              <p:nvPr/>
            </p:nvCxnSpPr>
            <p:spPr>
              <a:xfrm flipV="1">
                <a:off x="7277" y="7447"/>
                <a:ext cx="10194" cy="15"/>
              </a:xfrm>
              <a:prstGeom prst="line">
                <a:avLst/>
              </a:prstGeom>
              <a:ln w="19050" cap="flat" cmpd="sng">
                <a:solidFill>
                  <a:srgbClr val="1D4E74"/>
                </a:solidFill>
                <a:prstDash val="dash"/>
                <a:headEnd type="none" w="med" len="med"/>
                <a:tailEnd type="none" w="med" len="med"/>
              </a:ln>
            </p:spPr>
          </p:cxnSp>
        </p:gr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8" name="组合 37"/>
          <p:cNvGrpSpPr/>
          <p:nvPr/>
        </p:nvGrpSpPr>
        <p:grpSpPr>
          <a:xfrm>
            <a:off x="84455" y="1353820"/>
            <a:ext cx="2627630" cy="2881630"/>
            <a:chOff x="476" y="1756"/>
            <a:chExt cx="8612" cy="8612"/>
          </a:xfrm>
        </p:grpSpPr>
        <p:sp>
          <p:nvSpPr>
            <p:cNvPr id="62" name="椭圆 61"/>
            <p:cNvSpPr>
              <a:spLocks noChangeAspect="1"/>
            </p:cNvSpPr>
            <p:nvPr/>
          </p:nvSpPr>
          <p:spPr>
            <a:xfrm rot="15290454">
              <a:off x="760" y="2063"/>
              <a:ext cx="8074" cy="8074"/>
            </a:xfrm>
            <a:prstGeom prst="ellipse">
              <a:avLst/>
            </a:prstGeom>
            <a:noFill/>
            <a:ln w="28575">
              <a:gradFill>
                <a:gsLst>
                  <a:gs pos="15000">
                    <a:srgbClr val="1890FA">
                      <a:alpha val="0"/>
                    </a:srgbClr>
                  </a:gs>
                  <a:gs pos="0">
                    <a:srgbClr val="00ACFB"/>
                  </a:gs>
                  <a:gs pos="31000">
                    <a:srgbClr val="297BFA"/>
                  </a:gs>
                  <a:gs pos="47000">
                    <a:srgbClr val="9437FB"/>
                  </a:gs>
                  <a:gs pos="73000">
                    <a:srgbClr val="FC02F9">
                      <a:alpha val="0"/>
                    </a:srgbClr>
                  </a:gs>
                  <a:gs pos="56000">
                    <a:srgbClr val="FC02F9"/>
                  </a:gs>
                </a:gsLst>
                <a:lin ang="19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grpSp>
          <p:nvGrpSpPr>
            <p:cNvPr id="2" name="组合 1"/>
            <p:cNvGrpSpPr/>
            <p:nvPr/>
          </p:nvGrpSpPr>
          <p:grpSpPr>
            <a:xfrm>
              <a:off x="476" y="1756"/>
              <a:ext cx="8612" cy="8612"/>
              <a:chOff x="476" y="1756"/>
              <a:chExt cx="8612" cy="8612"/>
            </a:xfrm>
          </p:grpSpPr>
          <p:grpSp>
            <p:nvGrpSpPr>
              <p:cNvPr id="3" name="组合 2"/>
              <p:cNvGrpSpPr/>
              <p:nvPr/>
            </p:nvGrpSpPr>
            <p:grpSpPr>
              <a:xfrm>
                <a:off x="476" y="1756"/>
                <a:ext cx="8612" cy="8612"/>
                <a:chOff x="476" y="1756"/>
                <a:chExt cx="8612" cy="8612"/>
              </a:xfrm>
            </p:grpSpPr>
            <p:sp>
              <p:nvSpPr>
                <p:cNvPr id="7" name="椭圆 6"/>
                <p:cNvSpPr>
                  <a:spLocks noChangeAspect="1"/>
                </p:cNvSpPr>
                <p:nvPr/>
              </p:nvSpPr>
              <p:spPr>
                <a:xfrm rot="4308284">
                  <a:off x="1120" y="2423"/>
                  <a:ext cx="7354" cy="7354"/>
                </a:xfrm>
                <a:prstGeom prst="ellipse">
                  <a:avLst/>
                </a:prstGeom>
                <a:noFill/>
                <a:ln w="69850">
                  <a:gradFill>
                    <a:gsLst>
                      <a:gs pos="0">
                        <a:srgbClr val="00ECFE"/>
                      </a:gs>
                      <a:gs pos="26000">
                        <a:srgbClr val="297BFA"/>
                      </a:gs>
                      <a:gs pos="47000">
                        <a:srgbClr val="9437FB"/>
                      </a:gs>
                      <a:gs pos="73000">
                        <a:srgbClr val="FC02F9">
                          <a:alpha val="0"/>
                        </a:srgbClr>
                      </a:gs>
                      <a:gs pos="56000">
                        <a:srgbClr val="FC02F9"/>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63" name="椭圆 62"/>
                <p:cNvSpPr>
                  <a:spLocks noChangeAspect="1"/>
                </p:cNvSpPr>
                <p:nvPr/>
              </p:nvSpPr>
              <p:spPr>
                <a:xfrm rot="16820691">
                  <a:off x="476" y="1756"/>
                  <a:ext cx="8612" cy="8612"/>
                </a:xfrm>
                <a:prstGeom prst="ellipse">
                  <a:avLst/>
                </a:prstGeom>
                <a:noFill/>
                <a:ln w="50800">
                  <a:gradFill>
                    <a:gsLst>
                      <a:gs pos="0">
                        <a:srgbClr val="00ACFB"/>
                      </a:gs>
                      <a:gs pos="14674">
                        <a:srgbClr val="8056FA"/>
                      </a:gs>
                      <a:gs pos="34000">
                        <a:srgbClr val="FC02F9">
                          <a:alpha val="0"/>
                        </a:srgb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grpSp>
          <p:sp>
            <p:nvSpPr>
              <p:cNvPr id="65" name="椭圆 64"/>
              <p:cNvSpPr>
                <a:spLocks noChangeAspect="1"/>
              </p:cNvSpPr>
              <p:nvPr/>
            </p:nvSpPr>
            <p:spPr>
              <a:xfrm>
                <a:off x="3778" y="3273"/>
                <a:ext cx="1832" cy="1832"/>
              </a:xfrm>
              <a:prstGeom prst="ellipse">
                <a:avLst/>
              </a:prstGeom>
              <a:solidFill>
                <a:srgbClr val="F790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67" name="椭圆 66"/>
              <p:cNvSpPr>
                <a:spLocks noChangeAspect="1"/>
              </p:cNvSpPr>
              <p:nvPr/>
            </p:nvSpPr>
            <p:spPr>
              <a:xfrm>
                <a:off x="4373" y="3615"/>
                <a:ext cx="1830" cy="1830"/>
              </a:xfrm>
              <a:prstGeom prst="ellipse">
                <a:avLst/>
              </a:prstGeom>
              <a:solidFill>
                <a:srgbClr val="00ECF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68" name="椭圆 67"/>
              <p:cNvSpPr>
                <a:spLocks noChangeAspect="1"/>
              </p:cNvSpPr>
              <p:nvPr/>
            </p:nvSpPr>
            <p:spPr>
              <a:xfrm>
                <a:off x="1948" y="6465"/>
                <a:ext cx="1830" cy="1830"/>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69" name="椭圆 68"/>
              <p:cNvSpPr>
                <a:spLocks noChangeAspect="1"/>
              </p:cNvSpPr>
              <p:nvPr/>
            </p:nvSpPr>
            <p:spPr>
              <a:xfrm>
                <a:off x="2540" y="6805"/>
                <a:ext cx="1833" cy="1833"/>
              </a:xfrm>
              <a:prstGeom prst="ellipse">
                <a:avLst/>
              </a:prstGeom>
              <a:solidFill>
                <a:srgbClr val="297BF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70" name="椭圆 69"/>
              <p:cNvSpPr>
                <a:spLocks noChangeAspect="1"/>
              </p:cNvSpPr>
              <p:nvPr/>
            </p:nvSpPr>
            <p:spPr>
              <a:xfrm>
                <a:off x="5813" y="6465"/>
                <a:ext cx="1830" cy="1830"/>
              </a:xfrm>
              <a:prstGeom prst="ellipse">
                <a:avLst/>
              </a:prstGeom>
              <a:solidFill>
                <a:srgbClr val="FFB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71" name="椭圆 70"/>
              <p:cNvSpPr>
                <a:spLocks noChangeAspect="1"/>
              </p:cNvSpPr>
              <p:nvPr/>
            </p:nvSpPr>
            <p:spPr>
              <a:xfrm>
                <a:off x="6405" y="6805"/>
                <a:ext cx="1830" cy="1833"/>
              </a:xfrm>
              <a:prstGeom prst="ellipse">
                <a:avLst/>
              </a:prstGeom>
              <a:solidFill>
                <a:srgbClr val="FC02F9">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9" name="文本框 8"/>
              <p:cNvSpPr txBox="1"/>
              <p:nvPr/>
            </p:nvSpPr>
            <p:spPr>
              <a:xfrm>
                <a:off x="4335" y="4022"/>
                <a:ext cx="1590" cy="2480"/>
              </a:xfrm>
              <a:prstGeom prst="rect">
                <a:avLst/>
              </a:prstGeom>
              <a:noFill/>
            </p:spPr>
            <p:txBody>
              <a:bodyPr wrap="square" rtlCol="0">
                <a:spAutoFit/>
              </a:bodyPr>
              <a:p>
                <a:r>
                  <a:rPr lang="zh-CN" altLang="en-US" sz="2400" b="1">
                    <a:latin typeface="微软雅黑" panose="020B0503020204020204" charset="-122"/>
                    <a:ea typeface="微软雅黑" panose="020B0503020204020204" charset="-122"/>
                  </a:rPr>
                  <a:t>案  例</a:t>
                </a:r>
                <a:endParaRPr lang="zh-CN" altLang="en-US" sz="2400" b="1">
                  <a:latin typeface="微软雅黑" panose="020B0503020204020204" charset="-122"/>
                  <a:ea typeface="微软雅黑" panose="020B0503020204020204" charset="-122"/>
                </a:endParaRPr>
              </a:p>
            </p:txBody>
          </p:sp>
          <p:sp>
            <p:nvSpPr>
              <p:cNvPr id="12" name="文本框 11"/>
              <p:cNvSpPr txBox="1"/>
              <p:nvPr/>
            </p:nvSpPr>
            <p:spPr>
              <a:xfrm>
                <a:off x="2567" y="7174"/>
                <a:ext cx="1590" cy="2480"/>
              </a:xfrm>
              <a:prstGeom prst="rect">
                <a:avLst/>
              </a:prstGeom>
              <a:noFill/>
            </p:spPr>
            <p:txBody>
              <a:bodyPr wrap="square" rtlCol="0">
                <a:spAutoFit/>
              </a:bodyPr>
              <a:p>
                <a:r>
                  <a:rPr lang="zh-CN" altLang="en-US" sz="2400" b="1">
                    <a:latin typeface="微软雅黑" panose="020B0503020204020204" charset="-122"/>
                    <a:ea typeface="微软雅黑" panose="020B0503020204020204" charset="-122"/>
                  </a:rPr>
                  <a:t>案  例</a:t>
                </a:r>
                <a:endParaRPr lang="zh-CN" altLang="en-US" sz="2400" b="1">
                  <a:latin typeface="微软雅黑" panose="020B0503020204020204" charset="-122"/>
                  <a:ea typeface="微软雅黑" panose="020B0503020204020204" charset="-122"/>
                </a:endParaRPr>
              </a:p>
            </p:txBody>
          </p:sp>
          <p:sp>
            <p:nvSpPr>
              <p:cNvPr id="13" name="文本框 12"/>
              <p:cNvSpPr txBox="1"/>
              <p:nvPr/>
            </p:nvSpPr>
            <p:spPr>
              <a:xfrm>
                <a:off x="6471" y="7214"/>
                <a:ext cx="1590" cy="2480"/>
              </a:xfrm>
              <a:prstGeom prst="rect">
                <a:avLst/>
              </a:prstGeom>
              <a:noFill/>
            </p:spPr>
            <p:txBody>
              <a:bodyPr wrap="square" rtlCol="0">
                <a:spAutoFit/>
              </a:bodyPr>
              <a:p>
                <a:r>
                  <a:rPr lang="zh-CN" altLang="en-US" sz="2400" b="1">
                    <a:latin typeface="微软雅黑" panose="020B0503020204020204" charset="-122"/>
                    <a:ea typeface="微软雅黑" panose="020B0503020204020204" charset="-122"/>
                  </a:rPr>
                  <a:t>案  例</a:t>
                </a:r>
                <a:endParaRPr lang="zh-CN" altLang="en-US" sz="2400" b="1">
                  <a:latin typeface="微软雅黑" panose="020B0503020204020204" charset="-122"/>
                  <a:ea typeface="微软雅黑" panose="020B0503020204020204" charset="-122"/>
                </a:endParaRPr>
              </a:p>
            </p:txBody>
          </p:sp>
        </p:grpSp>
      </p:grpSp>
      <p:sp>
        <p:nvSpPr>
          <p:cNvPr id="15" name="文本框 14"/>
          <p:cNvSpPr txBox="1"/>
          <p:nvPr/>
        </p:nvSpPr>
        <p:spPr>
          <a:xfrm>
            <a:off x="2853055" y="354330"/>
            <a:ext cx="6078855" cy="5908040"/>
          </a:xfrm>
          <a:prstGeom prst="rect">
            <a:avLst/>
          </a:prstGeom>
          <a:noFill/>
        </p:spPr>
        <p:txBody>
          <a:bodyPr wrap="square" rtlCol="0">
            <a:spAutoFit/>
          </a:bodyPr>
          <a:p>
            <a:pPr indent="457200" fontAlgn="auto">
              <a:lnSpc>
                <a:spcPct val="150000"/>
              </a:lnSpc>
            </a:pPr>
            <a:r>
              <a:rPr lang="zh-CN" altLang="en-US">
                <a:solidFill>
                  <a:srgbClr val="1B2F47"/>
                </a:solidFill>
                <a:latin typeface="微软雅黑" panose="020B0503020204020204" charset="-122"/>
                <a:ea typeface="微软雅黑" panose="020B0503020204020204" charset="-122"/>
              </a:rPr>
              <a:t>2016年7月13日，百度公司董事长兼CEO李彦宏在发布会上谈及百度外卖时表示，百度外卖里有非常多的人工智能技术的应用，比如同样的商家订单，先配送后配送，时间路线规划等等，都有人工智能的技术，涉及机器学习的问题。百度外卖智能物流系统4.0之所以能够实现智能化的配送，其中最主要的一个原因就在于他们具备对大数据深度挖掘的能力。拿百度外卖在北京国贸的外卖配送来说，通过以招商局大厦为中心，在每天中午的繁忙时段，百度外卖都会接到从写字楼大厦的各个角落发出的上万份订单。百度外卖则把每份订单当成是一份数据，通过网线传送到百度云，形成一个百度的外卖数据中心。在这里，通过智能机器人代替人工，可以同时考量多个变量。百度的人工智能正是从无数次的送餐中深度学习，汇集成大数据，最终实现了98.78%的准时率和32分钟的平均时长。</a:t>
            </a:r>
            <a:endParaRPr lang="zh-CN" altLang="en-US">
              <a:solidFill>
                <a:srgbClr val="1B2F47"/>
              </a:solidFill>
              <a:latin typeface="微软雅黑" panose="020B0503020204020204" charset="-122"/>
              <a:ea typeface="微软雅黑" panose="020B0503020204020204" charset="-122"/>
            </a:endParaRPr>
          </a:p>
        </p:txBody>
      </p:sp>
      <p:sp>
        <p:nvSpPr>
          <p:cNvPr id="5" name="矩形 4"/>
          <p:cNvSpPr/>
          <p:nvPr/>
        </p:nvSpPr>
        <p:spPr>
          <a:xfrm>
            <a:off x="478790" y="498475"/>
            <a:ext cx="1786255" cy="548640"/>
          </a:xfrm>
          <a:prstGeom prst="rect">
            <a:avLst/>
          </a:prstGeom>
        </p:spPr>
        <p:txBody>
          <a:bodyPr wrap="square">
            <a:spAutoFit/>
          </a:bodyPr>
          <a:p>
            <a:pPr algn="l"/>
            <a:r>
              <a:rPr lang="zh-CN" altLang="en-US" sz="2800" b="1">
                <a:solidFill>
                  <a:schemeClr val="tx1"/>
                </a:solidFill>
                <a:latin typeface="微软雅黑" panose="020B0503020204020204" charset="-122"/>
                <a:ea typeface="微软雅黑" panose="020B0503020204020204" charset="-122"/>
                <a:sym typeface="+mn-ea"/>
              </a:rPr>
              <a:t>对点案例</a:t>
            </a:r>
            <a:endParaRPr lang="zh-CN" altLang="en-US" sz="2800" b="1">
              <a:solidFill>
                <a:schemeClr val="tx1"/>
              </a:solidFill>
              <a:latin typeface="微软雅黑" panose="020B0503020204020204" charset="-122"/>
              <a:ea typeface="微软雅黑" panose="020B0503020204020204" charset="-122"/>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Picture 2" descr="C:\Users\Weihua Gan\Documents\业绩\业绩扫描件——甘\物流第三版扫描\物流第3班3.JPG"/>
          <p:cNvPicPr>
            <a:picLocks noChangeAspect="1"/>
          </p:cNvPicPr>
          <p:nvPr/>
        </p:nvPicPr>
        <p:blipFill>
          <a:blip r:embed="rId1"/>
          <a:stretch>
            <a:fillRect/>
          </a:stretch>
        </p:blipFill>
        <p:spPr>
          <a:xfrm>
            <a:off x="4716463" y="0"/>
            <a:ext cx="4427537" cy="6858000"/>
          </a:xfrm>
          <a:prstGeom prst="rect">
            <a:avLst/>
          </a:prstGeom>
          <a:noFill/>
          <a:ln w="9525">
            <a:noFill/>
          </a:ln>
        </p:spPr>
      </p:pic>
      <p:pic>
        <p:nvPicPr>
          <p:cNvPr id="4099" name="Picture 3" descr="C:\Users\Weihua Gan\Documents\业绩\业绩扫描件——甘\物流第三版扫描\物流第3班1.JPG"/>
          <p:cNvPicPr>
            <a:picLocks noChangeAspect="1"/>
          </p:cNvPicPr>
          <p:nvPr/>
        </p:nvPicPr>
        <p:blipFill>
          <a:blip r:embed="rId2"/>
          <a:stretch>
            <a:fillRect/>
          </a:stretch>
        </p:blipFill>
        <p:spPr>
          <a:xfrm>
            <a:off x="0" y="0"/>
            <a:ext cx="4716463" cy="6858000"/>
          </a:xfrm>
          <a:prstGeom prst="rect">
            <a:avLst/>
          </a:prstGeom>
          <a:noFill/>
          <a:ln w="9525">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 name="组合 2"/>
          <p:cNvGrpSpPr/>
          <p:nvPr/>
        </p:nvGrpSpPr>
        <p:grpSpPr>
          <a:xfrm>
            <a:off x="558165" y="460375"/>
            <a:ext cx="8325485" cy="5785237"/>
            <a:chOff x="1345" y="2705"/>
            <a:chExt cx="14822" cy="7444"/>
          </a:xfrm>
        </p:grpSpPr>
        <p:grpSp>
          <p:nvGrpSpPr>
            <p:cNvPr id="9" name="组合 8"/>
            <p:cNvGrpSpPr/>
            <p:nvPr/>
          </p:nvGrpSpPr>
          <p:grpSpPr bwMode="auto">
            <a:xfrm>
              <a:off x="5232" y="2705"/>
              <a:ext cx="10935" cy="7444"/>
              <a:chOff x="6427" y="3178"/>
              <a:chExt cx="8947" cy="5892"/>
            </a:xfrm>
          </p:grpSpPr>
          <p:sp>
            <p:nvSpPr>
              <p:cNvPr id="7171" name="矩形 8"/>
              <p:cNvSpPr/>
              <p:nvPr/>
            </p:nvSpPr>
            <p:spPr>
              <a:xfrm>
                <a:off x="6427" y="4070"/>
                <a:ext cx="8947" cy="5000"/>
              </a:xfrm>
              <a:prstGeom prst="rect">
                <a:avLst/>
              </a:prstGeom>
              <a:solidFill>
                <a:srgbClr val="F2F2F2"/>
              </a:solidFill>
              <a:ln w="25400" cap="flat" cmpd="sng">
                <a:gradFill>
                  <a:gsLst>
                    <a:gs pos="50000">
                      <a:srgbClr val="26BB91"/>
                    </a:gs>
                    <a:gs pos="1000">
                      <a:srgbClr val="449BB5"/>
                    </a:gs>
                    <a:gs pos="100000">
                      <a:srgbClr val="FFB757"/>
                    </a:gs>
                  </a:gsLst>
                  <a:lin ang="0" scaled="1"/>
                </a:gradFill>
                <a:prstDash val="solid"/>
                <a:miter/>
                <a:headEnd type="none" w="med" len="med"/>
                <a:tailEnd type="none" w="med" len="med"/>
              </a:ln>
            </p:spPr>
            <p:txBody>
              <a:bodyPr lIns="121917" tIns="60958" rIns="121917" bIns="60958" anchor="ctr"/>
              <a:p>
                <a:pPr algn="ctr">
                  <a:buFont typeface="Arial" panose="020B0604020202020204" pitchFamily="34" charset="0"/>
                  <a:buNone/>
                  <a:defRPr/>
                </a:pPr>
                <a:endParaRPr sz="4100">
                  <a:solidFill>
                    <a:srgbClr val="000000"/>
                  </a:solidFill>
                  <a:latin typeface="Arial" panose="020B0604020202020204" pitchFamily="34" charset="0"/>
                  <a:ea typeface="微软雅黑" panose="020B0503020204020204" charset="-12"/>
                  <a:sym typeface="Arial" panose="020B0604020202020204" pitchFamily="34" charset="0"/>
                </a:endParaRPr>
              </a:p>
            </p:txBody>
          </p:sp>
          <p:sp>
            <p:nvSpPr>
              <p:cNvPr id="61447" name="矩形 9"/>
              <p:cNvSpPr>
                <a:spLocks noChangeArrowheads="1"/>
              </p:cNvSpPr>
              <p:nvPr/>
            </p:nvSpPr>
            <p:spPr bwMode="auto">
              <a:xfrm>
                <a:off x="7513" y="3178"/>
                <a:ext cx="7168" cy="892"/>
              </a:xfrm>
              <a:prstGeom prst="rect">
                <a:avLst/>
              </a:prstGeom>
              <a:solidFill>
                <a:srgbClr val="1D4E74"/>
              </a:solidFill>
              <a:ln w="9525">
                <a:noFill/>
                <a:miter lim="800000"/>
              </a:ln>
            </p:spPr>
            <p:txBody>
              <a:bodyPr lIns="121917" tIns="60958" rIns="121917" bIns="60958" anchor="ctr"/>
              <a:p>
                <a:pPr algn="ctr">
                  <a:buFont typeface="Arial" panose="020B0604020202020204" pitchFamily="34" charset="0"/>
                  <a:buNone/>
                </a:pPr>
                <a:r>
                  <a:rPr lang="zh-CN" altLang="en-US" sz="2800" b="1">
                    <a:solidFill>
                      <a:srgbClr val="FFFFFF"/>
                    </a:solidFill>
                    <a:ea typeface="微软雅黑" panose="020B0503020204020204" charset="-122"/>
                    <a:sym typeface="Arial" panose="020B0604020202020204" pitchFamily="34" charset="0"/>
                  </a:rPr>
                  <a:t>带你关注生活中的物流</a:t>
                </a:r>
                <a:endParaRPr lang="zh-CN" altLang="en-US" sz="2800" b="1">
                  <a:solidFill>
                    <a:srgbClr val="FFFFFF"/>
                  </a:solidFill>
                  <a:ea typeface="微软雅黑" panose="020B0503020204020204" charset="-122"/>
                  <a:sym typeface="Arial" panose="020B0604020202020204" pitchFamily="34" charset="0"/>
                </a:endParaRPr>
              </a:p>
            </p:txBody>
          </p:sp>
        </p:grpSp>
        <p:sp>
          <p:nvSpPr>
            <p:cNvPr id="61451" name="矩形 4"/>
            <p:cNvSpPr>
              <a:spLocks noChangeArrowheads="1"/>
            </p:cNvSpPr>
            <p:nvPr/>
          </p:nvSpPr>
          <p:spPr bwMode="auto">
            <a:xfrm>
              <a:off x="5529" y="3979"/>
              <a:ext cx="10341" cy="5880"/>
            </a:xfrm>
            <a:prstGeom prst="rect">
              <a:avLst/>
            </a:prstGeom>
            <a:noFill/>
            <a:ln w="9525">
              <a:noFill/>
              <a:miter lim="800000"/>
            </a:ln>
          </p:spPr>
          <p:txBody>
            <a:bodyPr wrap="square" lIns="0" tIns="0" rIns="0" bIns="0">
              <a:spAutoFit/>
            </a:bodyPr>
            <a:p>
              <a:pPr indent="457200" algn="just">
                <a:lnSpc>
                  <a:spcPct val="150000"/>
                </a:lnSpc>
                <a:buFont typeface="Arial" panose="020B0604020202020204" pitchFamily="34" charset="0"/>
                <a:buNone/>
              </a:pPr>
              <a:r>
                <a:rPr lang="zh-CN" altLang="en-US">
                  <a:solidFill>
                    <a:srgbClr val="173C5D"/>
                  </a:solidFill>
                  <a:latin typeface="微软雅黑" panose="020B0503020204020204" charset="-122"/>
                  <a:ea typeface="微软雅黑" panose="020B0503020204020204" charset="-122"/>
                  <a:sym typeface="+mn-ea"/>
                </a:rPr>
                <a:t>随着经济社会的发展与科技的进步，人们基于现代商品享受高品质生活的同时，也在制造大量生活废弃物，从低碳与可持续发展的角度，我们理应关注生活废弃物回收逆向物流，以使部分废弃物重新获得价值，提高资源利用率，避免和减少环境污染。以城市生活电子废物为例，目前社会发展的各个方面都越来越依赖电子产品，电子产品更新周期越来越短，电子废物处于爆炸式增长的阶段。然而，现实中的大量电子废物却并未通过正规渠道得到较好的回收与处理，而是经旧货市场中转最终流向了“地下拆解工厂”、“家庭拆解小作坊”和欠发达地区，如图1-3所示。</a:t>
              </a:r>
              <a:endParaRPr lang="zh-CN" altLang="en-US">
                <a:solidFill>
                  <a:srgbClr val="173C5D"/>
                </a:solidFill>
                <a:latin typeface="微软雅黑" panose="020B0503020204020204" charset="-122"/>
                <a:ea typeface="微软雅黑" panose="020B0503020204020204" charset="-122"/>
                <a:sym typeface="+mn-ea"/>
              </a:endParaRPr>
            </a:p>
          </p:txBody>
        </p:sp>
        <p:sp>
          <p:nvSpPr>
            <p:cNvPr id="61452" name="Freeform 152"/>
            <p:cNvSpPr>
              <a:spLocks noEditPoints="1"/>
            </p:cNvSpPr>
            <p:nvPr/>
          </p:nvSpPr>
          <p:spPr bwMode="auto">
            <a:xfrm>
              <a:off x="1345" y="6204"/>
              <a:ext cx="2775" cy="2250"/>
            </a:xfrm>
            <a:custGeom>
              <a:avLst/>
              <a:gdLst>
                <a:gd name="T0" fmla="*/ 1211495 w 3261"/>
                <a:gd name="T1" fmla="*/ 768870 h 2648"/>
                <a:gd name="T2" fmla="*/ 1440069 w 3261"/>
                <a:gd name="T3" fmla="*/ 439200 h 2648"/>
                <a:gd name="T4" fmla="*/ 110234 w 3261"/>
                <a:gd name="T5" fmla="*/ 0 h 2648"/>
                <a:gd name="T6" fmla="*/ 1119633 w 3261"/>
                <a:gd name="T7" fmla="*/ 1619 h 2648"/>
                <a:gd name="T8" fmla="*/ 1152055 w 3261"/>
                <a:gd name="T9" fmla="*/ 12410 h 2648"/>
                <a:gd name="T10" fmla="*/ 1179073 w 3261"/>
                <a:gd name="T11" fmla="*/ 32373 h 2648"/>
                <a:gd name="T12" fmla="*/ 1199067 w 3261"/>
                <a:gd name="T13" fmla="*/ 59351 h 2648"/>
                <a:gd name="T14" fmla="*/ 1209874 w 3261"/>
                <a:gd name="T15" fmla="*/ 92264 h 2648"/>
                <a:gd name="T16" fmla="*/ 1211495 w 3261"/>
                <a:gd name="T17" fmla="*/ 329670 h 2648"/>
                <a:gd name="T18" fmla="*/ 1762125 w 3261"/>
                <a:gd name="T19" fmla="*/ 768870 h 2648"/>
                <a:gd name="T20" fmla="*/ 1622711 w 3261"/>
                <a:gd name="T21" fmla="*/ 1099080 h 2648"/>
                <a:gd name="T22" fmla="*/ 1641084 w 3261"/>
                <a:gd name="T23" fmla="*/ 1140086 h 2648"/>
                <a:gd name="T24" fmla="*/ 1650810 w 3261"/>
                <a:gd name="T25" fmla="*/ 1184870 h 2648"/>
                <a:gd name="T26" fmla="*/ 1650270 w 3261"/>
                <a:gd name="T27" fmla="*/ 1236667 h 2648"/>
                <a:gd name="T28" fmla="*/ 1637301 w 3261"/>
                <a:gd name="T29" fmla="*/ 1288465 h 2648"/>
                <a:gd name="T30" fmla="*/ 1612444 w 3261"/>
                <a:gd name="T31" fmla="*/ 1334327 h 2648"/>
                <a:gd name="T32" fmla="*/ 1578402 w 3261"/>
                <a:gd name="T33" fmla="*/ 1373715 h 2648"/>
                <a:gd name="T34" fmla="*/ 1535172 w 3261"/>
                <a:gd name="T35" fmla="*/ 1402851 h 2648"/>
                <a:gd name="T36" fmla="*/ 1485999 w 3261"/>
                <a:gd name="T37" fmla="*/ 1422275 h 2648"/>
                <a:gd name="T38" fmla="*/ 1431963 w 3261"/>
                <a:gd name="T39" fmla="*/ 1428750 h 2648"/>
                <a:gd name="T40" fmla="*/ 1377386 w 3261"/>
                <a:gd name="T41" fmla="*/ 1422275 h 2648"/>
                <a:gd name="T42" fmla="*/ 1328213 w 3261"/>
                <a:gd name="T43" fmla="*/ 1402851 h 2648"/>
                <a:gd name="T44" fmla="*/ 1285525 w 3261"/>
                <a:gd name="T45" fmla="*/ 1373715 h 2648"/>
                <a:gd name="T46" fmla="*/ 1250941 w 3261"/>
                <a:gd name="T47" fmla="*/ 1334327 h 2648"/>
                <a:gd name="T48" fmla="*/ 1226085 w 3261"/>
                <a:gd name="T49" fmla="*/ 1288465 h 2648"/>
                <a:gd name="T50" fmla="*/ 1213116 w 3261"/>
                <a:gd name="T51" fmla="*/ 1236667 h 2648"/>
                <a:gd name="T52" fmla="*/ 1212576 w 3261"/>
                <a:gd name="T53" fmla="*/ 1184870 h 2648"/>
                <a:gd name="T54" fmla="*/ 1222302 w 3261"/>
                <a:gd name="T55" fmla="*/ 1140086 h 2648"/>
                <a:gd name="T56" fmla="*/ 1240674 w 3261"/>
                <a:gd name="T57" fmla="*/ 1099080 h 2648"/>
                <a:gd name="T58" fmla="*/ 641411 w 3261"/>
                <a:gd name="T59" fmla="*/ 1119044 h 2648"/>
                <a:gd name="T60" fmla="*/ 655461 w 3261"/>
                <a:gd name="T61" fmla="*/ 1162208 h 2648"/>
                <a:gd name="T62" fmla="*/ 660324 w 3261"/>
                <a:gd name="T63" fmla="*/ 1209150 h 2648"/>
                <a:gd name="T64" fmla="*/ 653840 w 3261"/>
                <a:gd name="T65" fmla="*/ 1263106 h 2648"/>
                <a:gd name="T66" fmla="*/ 634927 w 3261"/>
                <a:gd name="T67" fmla="*/ 1312205 h 2648"/>
                <a:gd name="T68" fmla="*/ 605207 w 3261"/>
                <a:gd name="T69" fmla="*/ 1354831 h 2648"/>
                <a:gd name="T70" fmla="*/ 566301 w 3261"/>
                <a:gd name="T71" fmla="*/ 1389362 h 2648"/>
                <a:gd name="T72" fmla="*/ 519830 w 3261"/>
                <a:gd name="T73" fmla="*/ 1414182 h 2648"/>
                <a:gd name="T74" fmla="*/ 467955 w 3261"/>
                <a:gd name="T75" fmla="*/ 1427131 h 2648"/>
                <a:gd name="T76" fmla="*/ 412838 w 3261"/>
                <a:gd name="T77" fmla="*/ 1427131 h 2648"/>
                <a:gd name="T78" fmla="*/ 360963 w 3261"/>
                <a:gd name="T79" fmla="*/ 1414182 h 2648"/>
                <a:gd name="T80" fmla="*/ 314492 w 3261"/>
                <a:gd name="T81" fmla="*/ 1389362 h 2648"/>
                <a:gd name="T82" fmla="*/ 276126 w 3261"/>
                <a:gd name="T83" fmla="*/ 1354831 h 2648"/>
                <a:gd name="T84" fmla="*/ 246406 w 3261"/>
                <a:gd name="T85" fmla="*/ 1312205 h 2648"/>
                <a:gd name="T86" fmla="*/ 226953 w 3261"/>
                <a:gd name="T87" fmla="*/ 1263106 h 2648"/>
                <a:gd name="T88" fmla="*/ 219928 w 3261"/>
                <a:gd name="T89" fmla="*/ 1209150 h 2648"/>
                <a:gd name="T90" fmla="*/ 225332 w 3261"/>
                <a:gd name="T91" fmla="*/ 1162208 h 2648"/>
                <a:gd name="T92" fmla="*/ 239921 w 3261"/>
                <a:gd name="T93" fmla="*/ 1119044 h 2648"/>
                <a:gd name="T94" fmla="*/ 110234 w 3261"/>
                <a:gd name="T95" fmla="*/ 1099080 h 2648"/>
                <a:gd name="T96" fmla="*/ 0 w 3261"/>
                <a:gd name="T97" fmla="*/ 110070 h 2648"/>
                <a:gd name="T98" fmla="*/ 5404 w 3261"/>
                <a:gd name="T99" fmla="*/ 74999 h 2648"/>
                <a:gd name="T100" fmla="*/ 21074 w 3261"/>
                <a:gd name="T101" fmla="*/ 44783 h 2648"/>
                <a:gd name="T102" fmla="*/ 44850 w 3261"/>
                <a:gd name="T103" fmla="*/ 21043 h 2648"/>
                <a:gd name="T104" fmla="*/ 75651 w 3261"/>
                <a:gd name="T105" fmla="*/ 5396 h 2648"/>
                <a:gd name="T106" fmla="*/ 110234 w 3261"/>
                <a:gd name="T107" fmla="*/ 0 h 264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61"/>
                <a:gd name="T163" fmla="*/ 0 h 2648"/>
                <a:gd name="T164" fmla="*/ 3261 w 3261"/>
                <a:gd name="T165" fmla="*/ 2648 h 2648"/>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61" h="2648">
                  <a:moveTo>
                    <a:pt x="2242" y="814"/>
                  </a:moveTo>
                  <a:lnTo>
                    <a:pt x="2242" y="1425"/>
                  </a:lnTo>
                  <a:lnTo>
                    <a:pt x="2970" y="1425"/>
                  </a:lnTo>
                  <a:lnTo>
                    <a:pt x="2665" y="814"/>
                  </a:lnTo>
                  <a:lnTo>
                    <a:pt x="2242" y="814"/>
                  </a:lnTo>
                  <a:close/>
                  <a:moveTo>
                    <a:pt x="204" y="0"/>
                  </a:moveTo>
                  <a:lnTo>
                    <a:pt x="2038" y="0"/>
                  </a:lnTo>
                  <a:lnTo>
                    <a:pt x="2072" y="3"/>
                  </a:lnTo>
                  <a:lnTo>
                    <a:pt x="2103" y="10"/>
                  </a:lnTo>
                  <a:lnTo>
                    <a:pt x="2132" y="23"/>
                  </a:lnTo>
                  <a:lnTo>
                    <a:pt x="2159" y="39"/>
                  </a:lnTo>
                  <a:lnTo>
                    <a:pt x="2182" y="60"/>
                  </a:lnTo>
                  <a:lnTo>
                    <a:pt x="2203" y="83"/>
                  </a:lnTo>
                  <a:lnTo>
                    <a:pt x="2219" y="110"/>
                  </a:lnTo>
                  <a:lnTo>
                    <a:pt x="2231" y="139"/>
                  </a:lnTo>
                  <a:lnTo>
                    <a:pt x="2239" y="171"/>
                  </a:lnTo>
                  <a:lnTo>
                    <a:pt x="2242" y="204"/>
                  </a:lnTo>
                  <a:lnTo>
                    <a:pt x="2242" y="611"/>
                  </a:lnTo>
                  <a:lnTo>
                    <a:pt x="2853" y="611"/>
                  </a:lnTo>
                  <a:lnTo>
                    <a:pt x="3261" y="1425"/>
                  </a:lnTo>
                  <a:lnTo>
                    <a:pt x="3261" y="2037"/>
                  </a:lnTo>
                  <a:lnTo>
                    <a:pt x="3003" y="2037"/>
                  </a:lnTo>
                  <a:lnTo>
                    <a:pt x="3022" y="2074"/>
                  </a:lnTo>
                  <a:lnTo>
                    <a:pt x="3037" y="2113"/>
                  </a:lnTo>
                  <a:lnTo>
                    <a:pt x="3048" y="2154"/>
                  </a:lnTo>
                  <a:lnTo>
                    <a:pt x="3055" y="2196"/>
                  </a:lnTo>
                  <a:lnTo>
                    <a:pt x="3057" y="2241"/>
                  </a:lnTo>
                  <a:lnTo>
                    <a:pt x="3054" y="2292"/>
                  </a:lnTo>
                  <a:lnTo>
                    <a:pt x="3045" y="2341"/>
                  </a:lnTo>
                  <a:lnTo>
                    <a:pt x="3030" y="2388"/>
                  </a:lnTo>
                  <a:lnTo>
                    <a:pt x="3010" y="2432"/>
                  </a:lnTo>
                  <a:lnTo>
                    <a:pt x="2984" y="2473"/>
                  </a:lnTo>
                  <a:lnTo>
                    <a:pt x="2955" y="2511"/>
                  </a:lnTo>
                  <a:lnTo>
                    <a:pt x="2921" y="2546"/>
                  </a:lnTo>
                  <a:lnTo>
                    <a:pt x="2882" y="2575"/>
                  </a:lnTo>
                  <a:lnTo>
                    <a:pt x="2841" y="2600"/>
                  </a:lnTo>
                  <a:lnTo>
                    <a:pt x="2797" y="2621"/>
                  </a:lnTo>
                  <a:lnTo>
                    <a:pt x="2750" y="2636"/>
                  </a:lnTo>
                  <a:lnTo>
                    <a:pt x="2701" y="2645"/>
                  </a:lnTo>
                  <a:lnTo>
                    <a:pt x="2650" y="2648"/>
                  </a:lnTo>
                  <a:lnTo>
                    <a:pt x="2598" y="2645"/>
                  </a:lnTo>
                  <a:lnTo>
                    <a:pt x="2549" y="2636"/>
                  </a:lnTo>
                  <a:lnTo>
                    <a:pt x="2502" y="2621"/>
                  </a:lnTo>
                  <a:lnTo>
                    <a:pt x="2458" y="2600"/>
                  </a:lnTo>
                  <a:lnTo>
                    <a:pt x="2417" y="2575"/>
                  </a:lnTo>
                  <a:lnTo>
                    <a:pt x="2379" y="2546"/>
                  </a:lnTo>
                  <a:lnTo>
                    <a:pt x="2344" y="2511"/>
                  </a:lnTo>
                  <a:lnTo>
                    <a:pt x="2315" y="2473"/>
                  </a:lnTo>
                  <a:lnTo>
                    <a:pt x="2289" y="2432"/>
                  </a:lnTo>
                  <a:lnTo>
                    <a:pt x="2269" y="2388"/>
                  </a:lnTo>
                  <a:lnTo>
                    <a:pt x="2254" y="2341"/>
                  </a:lnTo>
                  <a:lnTo>
                    <a:pt x="2245" y="2292"/>
                  </a:lnTo>
                  <a:lnTo>
                    <a:pt x="2242" y="2241"/>
                  </a:lnTo>
                  <a:lnTo>
                    <a:pt x="2244" y="2196"/>
                  </a:lnTo>
                  <a:lnTo>
                    <a:pt x="2251" y="2154"/>
                  </a:lnTo>
                  <a:lnTo>
                    <a:pt x="2262" y="2113"/>
                  </a:lnTo>
                  <a:lnTo>
                    <a:pt x="2277" y="2074"/>
                  </a:lnTo>
                  <a:lnTo>
                    <a:pt x="2296" y="2037"/>
                  </a:lnTo>
                  <a:lnTo>
                    <a:pt x="1168" y="2037"/>
                  </a:lnTo>
                  <a:lnTo>
                    <a:pt x="1187" y="2074"/>
                  </a:lnTo>
                  <a:lnTo>
                    <a:pt x="1202" y="2113"/>
                  </a:lnTo>
                  <a:lnTo>
                    <a:pt x="1213" y="2154"/>
                  </a:lnTo>
                  <a:lnTo>
                    <a:pt x="1220" y="2196"/>
                  </a:lnTo>
                  <a:lnTo>
                    <a:pt x="1222" y="2241"/>
                  </a:lnTo>
                  <a:lnTo>
                    <a:pt x="1219" y="2292"/>
                  </a:lnTo>
                  <a:lnTo>
                    <a:pt x="1210" y="2341"/>
                  </a:lnTo>
                  <a:lnTo>
                    <a:pt x="1195" y="2388"/>
                  </a:lnTo>
                  <a:lnTo>
                    <a:pt x="1175" y="2432"/>
                  </a:lnTo>
                  <a:lnTo>
                    <a:pt x="1150" y="2473"/>
                  </a:lnTo>
                  <a:lnTo>
                    <a:pt x="1120" y="2511"/>
                  </a:lnTo>
                  <a:lnTo>
                    <a:pt x="1086" y="2546"/>
                  </a:lnTo>
                  <a:lnTo>
                    <a:pt x="1048" y="2575"/>
                  </a:lnTo>
                  <a:lnTo>
                    <a:pt x="1007" y="2600"/>
                  </a:lnTo>
                  <a:lnTo>
                    <a:pt x="962" y="2621"/>
                  </a:lnTo>
                  <a:lnTo>
                    <a:pt x="915" y="2636"/>
                  </a:lnTo>
                  <a:lnTo>
                    <a:pt x="866" y="2645"/>
                  </a:lnTo>
                  <a:lnTo>
                    <a:pt x="815" y="2648"/>
                  </a:lnTo>
                  <a:lnTo>
                    <a:pt x="764" y="2645"/>
                  </a:lnTo>
                  <a:lnTo>
                    <a:pt x="715" y="2636"/>
                  </a:lnTo>
                  <a:lnTo>
                    <a:pt x="668" y="2621"/>
                  </a:lnTo>
                  <a:lnTo>
                    <a:pt x="623" y="2600"/>
                  </a:lnTo>
                  <a:lnTo>
                    <a:pt x="582" y="2575"/>
                  </a:lnTo>
                  <a:lnTo>
                    <a:pt x="545" y="2546"/>
                  </a:lnTo>
                  <a:lnTo>
                    <a:pt x="511" y="2511"/>
                  </a:lnTo>
                  <a:lnTo>
                    <a:pt x="481" y="2473"/>
                  </a:lnTo>
                  <a:lnTo>
                    <a:pt x="456" y="2432"/>
                  </a:lnTo>
                  <a:lnTo>
                    <a:pt x="435" y="2388"/>
                  </a:lnTo>
                  <a:lnTo>
                    <a:pt x="420" y="2341"/>
                  </a:lnTo>
                  <a:lnTo>
                    <a:pt x="410" y="2292"/>
                  </a:lnTo>
                  <a:lnTo>
                    <a:pt x="407" y="2241"/>
                  </a:lnTo>
                  <a:lnTo>
                    <a:pt x="409" y="2196"/>
                  </a:lnTo>
                  <a:lnTo>
                    <a:pt x="417" y="2154"/>
                  </a:lnTo>
                  <a:lnTo>
                    <a:pt x="429" y="2113"/>
                  </a:lnTo>
                  <a:lnTo>
                    <a:pt x="444" y="2074"/>
                  </a:lnTo>
                  <a:lnTo>
                    <a:pt x="463" y="2037"/>
                  </a:lnTo>
                  <a:lnTo>
                    <a:pt x="204" y="2037"/>
                  </a:lnTo>
                  <a:lnTo>
                    <a:pt x="0" y="1833"/>
                  </a:lnTo>
                  <a:lnTo>
                    <a:pt x="0" y="204"/>
                  </a:lnTo>
                  <a:lnTo>
                    <a:pt x="3" y="171"/>
                  </a:lnTo>
                  <a:lnTo>
                    <a:pt x="10" y="139"/>
                  </a:lnTo>
                  <a:lnTo>
                    <a:pt x="23" y="110"/>
                  </a:lnTo>
                  <a:lnTo>
                    <a:pt x="39" y="83"/>
                  </a:lnTo>
                  <a:lnTo>
                    <a:pt x="60" y="60"/>
                  </a:lnTo>
                  <a:lnTo>
                    <a:pt x="83" y="39"/>
                  </a:lnTo>
                  <a:lnTo>
                    <a:pt x="110" y="23"/>
                  </a:lnTo>
                  <a:lnTo>
                    <a:pt x="140" y="10"/>
                  </a:lnTo>
                  <a:lnTo>
                    <a:pt x="171" y="3"/>
                  </a:lnTo>
                  <a:lnTo>
                    <a:pt x="204" y="0"/>
                  </a:lnTo>
                  <a:close/>
                </a:path>
              </a:pathLst>
            </a:custGeom>
            <a:solidFill>
              <a:srgbClr val="1D4E74"/>
            </a:solidFill>
            <a:ln w="0">
              <a:noFill/>
              <a:prstDash val="solid"/>
              <a:round/>
            </a:ln>
          </p:spPr>
          <p:txBody>
            <a:bodyPr/>
            <a:p>
              <a:endParaRPr lang="zh-CN" altLang="en-US"/>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0"/>
          <p:cNvPicPr>
            <a:picLocks noChangeAspect="1"/>
          </p:cNvPicPr>
          <p:nvPr/>
        </p:nvPicPr>
        <p:blipFill>
          <a:blip r:embed="rId1"/>
          <a:stretch>
            <a:fillRect/>
          </a:stretch>
        </p:blipFill>
        <p:spPr>
          <a:xfrm>
            <a:off x="1797685" y="673100"/>
            <a:ext cx="6024880" cy="5708650"/>
          </a:xfrm>
          <a:prstGeom prst="rect">
            <a:avLst/>
          </a:prstGeom>
          <a:noFill/>
          <a:ln w="9525">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7" name="组合 26"/>
          <p:cNvGrpSpPr/>
          <p:nvPr/>
        </p:nvGrpSpPr>
        <p:grpSpPr>
          <a:xfrm>
            <a:off x="707390" y="1332865"/>
            <a:ext cx="7565390" cy="4733900"/>
            <a:chOff x="1625" y="2221"/>
            <a:chExt cx="15935" cy="8573"/>
          </a:xfrm>
        </p:grpSpPr>
        <p:sp>
          <p:nvSpPr>
            <p:cNvPr id="17" name="文本框 16"/>
            <p:cNvSpPr txBox="1"/>
            <p:nvPr/>
          </p:nvSpPr>
          <p:spPr>
            <a:xfrm>
              <a:off x="6714" y="3606"/>
              <a:ext cx="10800" cy="7188"/>
            </a:xfrm>
            <a:prstGeom prst="rect">
              <a:avLst/>
            </a:prstGeom>
            <a:noFill/>
          </p:spPr>
          <p:txBody>
            <a:bodyPr wrap="square" rtlCol="0">
              <a:spAutoFit/>
            </a:bodyPr>
            <a:p>
              <a:pPr indent="0" fontAlgn="auto">
                <a:lnSpc>
                  <a:spcPct val="150000"/>
                </a:lnSpc>
              </a:pPr>
              <a:r>
                <a:rPr lang="zh-CN" altLang="en-US" sz="2400">
                  <a:solidFill>
                    <a:srgbClr val="1B2F47"/>
                  </a:solidFill>
                  <a:latin typeface="微软雅黑" panose="020B0503020204020204" charset="-122"/>
                  <a:ea typeface="微软雅黑" panose="020B0503020204020204" charset="-122"/>
                  <a:sym typeface="+mn-ea"/>
                </a:rPr>
                <a:t>大家是否关注过你使用过的手机及教材最终流向哪里？校园内是一个青年人集聚的场所，各类文化、体育及生活用品更换节奏较快，从低碳生活的角度出发，你觉得是否有必要在校园内建立一个师生废旧物品的循环利用平台？</a:t>
              </a:r>
              <a:endParaRPr lang="zh-CN" altLang="en-US" sz="2400">
                <a:solidFill>
                  <a:srgbClr val="1B2F47"/>
                </a:solidFill>
                <a:latin typeface="微软雅黑" panose="020B0503020204020204" charset="-122"/>
                <a:ea typeface="微软雅黑" panose="020B0503020204020204" charset="-122"/>
                <a:sym typeface="+mn-ea"/>
              </a:endParaRPr>
            </a:p>
          </p:txBody>
        </p:sp>
        <p:grpSp>
          <p:nvGrpSpPr>
            <p:cNvPr id="10251" name="组合 30"/>
            <p:cNvGrpSpPr/>
            <p:nvPr/>
          </p:nvGrpSpPr>
          <p:grpSpPr>
            <a:xfrm rot="0">
              <a:off x="4389" y="2809"/>
              <a:ext cx="2135" cy="2134"/>
              <a:chOff x="-229478" y="-296034"/>
              <a:chExt cx="850585" cy="850244"/>
            </a:xfrm>
          </p:grpSpPr>
          <p:sp>
            <p:nvSpPr>
              <p:cNvPr id="10252" name="椭圆 31"/>
              <p:cNvSpPr/>
              <p:nvPr/>
            </p:nvSpPr>
            <p:spPr>
              <a:xfrm>
                <a:off x="-229478" y="-296034"/>
                <a:ext cx="850585" cy="850244"/>
              </a:xfrm>
              <a:prstGeom prst="ellipse">
                <a:avLst/>
              </a:prstGeom>
              <a:solidFill>
                <a:srgbClr val="B82B14"/>
              </a:solidFill>
              <a:ln w="9525">
                <a:noFill/>
              </a:ln>
            </p:spPr>
            <p:txBody>
              <a:bodyPr anchor="ctr"/>
              <a:p>
                <a:pPr lvl="0" algn="ctr" eaLnBrk="1" hangingPunct="1"/>
                <a:endParaRPr lang="zh-CN" altLang="en-US" dirty="0">
                  <a:solidFill>
                    <a:srgbClr val="FFFFFF"/>
                  </a:solidFill>
                  <a:latin typeface="Calibri" panose="020F0502020204030204" charset="0"/>
                  <a:ea typeface="宋体" panose="02010600030101010101" pitchFamily="2" charset="-122"/>
                </a:endParaRPr>
              </a:p>
            </p:txBody>
          </p:sp>
          <p:sp>
            <p:nvSpPr>
              <p:cNvPr id="10253" name="Freeform 13"/>
              <p:cNvSpPr>
                <a:spLocks noEditPoints="1"/>
              </p:cNvSpPr>
              <p:nvPr/>
            </p:nvSpPr>
            <p:spPr>
              <a:xfrm>
                <a:off x="17714" y="-189253"/>
                <a:ext cx="334143" cy="615467"/>
              </a:xfrm>
              <a:custGeom>
                <a:avLst/>
                <a:gdLst/>
                <a:ahLst/>
                <a:cxnLst>
                  <a:cxn ang="0">
                    <a:pos x="3567" y="115855"/>
                  </a:cxn>
                  <a:cxn ang="0">
                    <a:pos x="24967" y="137243"/>
                  </a:cxn>
                  <a:cxn ang="0">
                    <a:pos x="30317" y="135461"/>
                  </a:cxn>
                  <a:cxn ang="0">
                    <a:pos x="212218" y="74860"/>
                  </a:cxn>
                  <a:cxn ang="0">
                    <a:pos x="212218" y="53471"/>
                  </a:cxn>
                  <a:cxn ang="0">
                    <a:pos x="187251" y="40995"/>
                  </a:cxn>
                  <a:cxn ang="0">
                    <a:pos x="5350" y="101596"/>
                  </a:cxn>
                  <a:cxn ang="0">
                    <a:pos x="192601" y="49907"/>
                  </a:cxn>
                  <a:cxn ang="0">
                    <a:pos x="203301" y="62383"/>
                  </a:cxn>
                  <a:cxn ang="0">
                    <a:pos x="197951" y="74860"/>
                  </a:cxn>
                  <a:cxn ang="0">
                    <a:pos x="24967" y="126549"/>
                  </a:cxn>
                  <a:cxn ang="0">
                    <a:pos x="16050" y="119420"/>
                  </a:cxn>
                  <a:cxn ang="0">
                    <a:pos x="14267" y="105161"/>
                  </a:cxn>
                  <a:cxn ang="0">
                    <a:pos x="189034" y="49907"/>
                  </a:cxn>
                  <a:cxn ang="0">
                    <a:pos x="24967" y="76642"/>
                  </a:cxn>
                  <a:cxn ang="0">
                    <a:pos x="117701" y="49907"/>
                  </a:cxn>
                  <a:cxn ang="0">
                    <a:pos x="130184" y="17824"/>
                  </a:cxn>
                  <a:cxn ang="0">
                    <a:pos x="16050" y="30300"/>
                  </a:cxn>
                  <a:cxn ang="0">
                    <a:pos x="5350" y="62383"/>
                  </a:cxn>
                  <a:cxn ang="0">
                    <a:pos x="108784" y="14259"/>
                  </a:cxn>
                  <a:cxn ang="0">
                    <a:pos x="119484" y="21389"/>
                  </a:cxn>
                  <a:cxn ang="0">
                    <a:pos x="115917" y="39212"/>
                  </a:cxn>
                  <a:cxn ang="0">
                    <a:pos x="24967" y="65948"/>
                  </a:cxn>
                  <a:cxn ang="0">
                    <a:pos x="14267" y="53471"/>
                  </a:cxn>
                  <a:cxn ang="0">
                    <a:pos x="214001" y="180021"/>
                  </a:cxn>
                  <a:cxn ang="0">
                    <a:pos x="187251" y="160414"/>
                  </a:cxn>
                  <a:cxn ang="0">
                    <a:pos x="128401" y="196062"/>
                  </a:cxn>
                  <a:cxn ang="0">
                    <a:pos x="98084" y="245969"/>
                  </a:cxn>
                  <a:cxn ang="0">
                    <a:pos x="94517" y="176456"/>
                  </a:cxn>
                  <a:cxn ang="0">
                    <a:pos x="212218" y="135461"/>
                  </a:cxn>
                  <a:cxn ang="0">
                    <a:pos x="212218" y="114072"/>
                  </a:cxn>
                  <a:cxn ang="0">
                    <a:pos x="16050" y="151502"/>
                  </a:cxn>
                  <a:cxn ang="0">
                    <a:pos x="1783" y="172891"/>
                  </a:cxn>
                  <a:cxn ang="0">
                    <a:pos x="5350" y="181803"/>
                  </a:cxn>
                  <a:cxn ang="0">
                    <a:pos x="19617" y="196062"/>
                  </a:cxn>
                  <a:cxn ang="0">
                    <a:pos x="49934" y="215668"/>
                  </a:cxn>
                  <a:cxn ang="0">
                    <a:pos x="30317" y="245969"/>
                  </a:cxn>
                  <a:cxn ang="0">
                    <a:pos x="71334" y="372518"/>
                  </a:cxn>
                  <a:cxn ang="0">
                    <a:pos x="94517" y="401036"/>
                  </a:cxn>
                  <a:cxn ang="0">
                    <a:pos x="155151" y="381430"/>
                  </a:cxn>
                  <a:cxn ang="0">
                    <a:pos x="196168" y="333305"/>
                  </a:cxn>
                  <a:cxn ang="0">
                    <a:pos x="176551" y="245969"/>
                  </a:cxn>
                  <a:cxn ang="0">
                    <a:pos x="185468" y="208539"/>
                  </a:cxn>
                  <a:cxn ang="0">
                    <a:pos x="214001" y="180021"/>
                  </a:cxn>
                  <a:cxn ang="0">
                    <a:pos x="83817" y="180021"/>
                  </a:cxn>
                  <a:cxn ang="0">
                    <a:pos x="87384" y="245969"/>
                  </a:cxn>
                  <a:cxn ang="0">
                    <a:pos x="62417" y="215668"/>
                  </a:cxn>
                  <a:cxn ang="0">
                    <a:pos x="42800" y="192497"/>
                  </a:cxn>
                  <a:cxn ang="0">
                    <a:pos x="21400" y="185368"/>
                  </a:cxn>
                  <a:cxn ang="0">
                    <a:pos x="14267" y="172891"/>
                  </a:cxn>
                  <a:cxn ang="0">
                    <a:pos x="14267" y="165762"/>
                  </a:cxn>
                  <a:cxn ang="0">
                    <a:pos x="21400" y="160414"/>
                  </a:cxn>
                  <a:cxn ang="0">
                    <a:pos x="42800" y="153285"/>
                  </a:cxn>
                  <a:cxn ang="0">
                    <a:pos x="192601" y="110508"/>
                  </a:cxn>
                  <a:cxn ang="0">
                    <a:pos x="203301" y="122984"/>
                  </a:cxn>
                  <a:cxn ang="0">
                    <a:pos x="197951" y="135461"/>
                  </a:cxn>
                  <a:cxn ang="0">
                    <a:pos x="76684" y="174673"/>
                  </a:cxn>
                  <a:cxn ang="0">
                    <a:pos x="183684" y="197844"/>
                  </a:cxn>
                  <a:cxn ang="0">
                    <a:pos x="164068" y="245969"/>
                  </a:cxn>
                  <a:cxn ang="0">
                    <a:pos x="139101" y="196062"/>
                  </a:cxn>
                  <a:cxn ang="0">
                    <a:pos x="189034" y="171109"/>
                  </a:cxn>
                  <a:cxn ang="0">
                    <a:pos x="203301" y="183585"/>
                  </a:cxn>
                </a:cxnLst>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alpha val="100000"/>
                </a:srgbClr>
              </a:solidFill>
              <a:ln w="9525">
                <a:noFill/>
              </a:ln>
            </p:spPr>
            <p:txBody>
              <a:bodyPr/>
              <a:p>
                <a:endParaRPr lang="zh-CN" altLang="en-US"/>
              </a:p>
            </p:txBody>
          </p:sp>
        </p:grpSp>
        <p:grpSp>
          <p:nvGrpSpPr>
            <p:cNvPr id="10254" name="组合 33"/>
            <p:cNvGrpSpPr/>
            <p:nvPr/>
          </p:nvGrpSpPr>
          <p:grpSpPr>
            <a:xfrm rot="0">
              <a:off x="1625" y="2221"/>
              <a:ext cx="2438" cy="5980"/>
              <a:chOff x="0" y="0"/>
              <a:chExt cx="1163638" cy="2852737"/>
            </a:xfrm>
          </p:grpSpPr>
          <p:sp>
            <p:nvSpPr>
              <p:cNvPr id="10255" name="Freeform 33"/>
              <p:cNvSpPr/>
              <p:nvPr/>
            </p:nvSpPr>
            <p:spPr>
              <a:xfrm>
                <a:off x="334963" y="252412"/>
                <a:ext cx="188913" cy="273050"/>
              </a:xfrm>
              <a:custGeom>
                <a:avLst/>
                <a:gdLst/>
                <a:ahLst/>
                <a:cxnLst>
                  <a:cxn ang="0">
                    <a:pos x="0" y="119280"/>
                  </a:cxn>
                  <a:cxn ang="0">
                    <a:pos x="7156" y="10060"/>
                  </a:cxn>
                  <a:cxn ang="0">
                    <a:pos x="128804" y="63233"/>
                  </a:cxn>
                  <a:cxn ang="0">
                    <a:pos x="177464" y="188261"/>
                  </a:cxn>
                  <a:cxn ang="0">
                    <a:pos x="88732" y="273050"/>
                  </a:cxn>
                  <a:cxn ang="0">
                    <a:pos x="0" y="119280"/>
                  </a:cxn>
                </a:cxnLst>
                <a:pathLst>
                  <a:path w="132" h="190">
                    <a:moveTo>
                      <a:pt x="0" y="83"/>
                    </a:moveTo>
                    <a:cubicBezTo>
                      <a:pt x="0" y="83"/>
                      <a:pt x="5" y="15"/>
                      <a:pt x="5" y="7"/>
                    </a:cubicBezTo>
                    <a:cubicBezTo>
                      <a:pt x="5" y="0"/>
                      <a:pt x="90" y="44"/>
                      <a:pt x="90" y="44"/>
                    </a:cubicBezTo>
                    <a:cubicBezTo>
                      <a:pt x="90" y="44"/>
                      <a:pt x="116" y="103"/>
                      <a:pt x="124" y="131"/>
                    </a:cubicBezTo>
                    <a:cubicBezTo>
                      <a:pt x="132" y="159"/>
                      <a:pt x="62" y="190"/>
                      <a:pt x="62" y="190"/>
                    </a:cubicBezTo>
                    <a:lnTo>
                      <a:pt x="0" y="83"/>
                    </a:lnTo>
                    <a:close/>
                  </a:path>
                </a:pathLst>
              </a:custGeom>
              <a:solidFill>
                <a:srgbClr val="C68C5E">
                  <a:alpha val="100000"/>
                </a:srgbClr>
              </a:solidFill>
              <a:ln w="9525">
                <a:noFill/>
              </a:ln>
            </p:spPr>
            <p:txBody>
              <a:bodyPr/>
              <a:p>
                <a:endParaRPr lang="zh-CN" altLang="en-US"/>
              </a:p>
            </p:txBody>
          </p:sp>
          <p:sp>
            <p:nvSpPr>
              <p:cNvPr id="10256" name="Freeform 34"/>
              <p:cNvSpPr/>
              <p:nvPr/>
            </p:nvSpPr>
            <p:spPr>
              <a:xfrm>
                <a:off x="200025" y="2590800"/>
                <a:ext cx="282575" cy="261937"/>
              </a:xfrm>
              <a:custGeom>
                <a:avLst/>
                <a:gdLst/>
                <a:ahLst/>
                <a:cxnLst>
                  <a:cxn ang="0">
                    <a:pos x="38926" y="23027"/>
                  </a:cxn>
                  <a:cxn ang="0">
                    <a:pos x="23067" y="146800"/>
                  </a:cxn>
                  <a:cxn ang="0">
                    <a:pos x="15859" y="181341"/>
                  </a:cxn>
                  <a:cxn ang="0">
                    <a:pos x="54785" y="181341"/>
                  </a:cxn>
                  <a:cxn ang="0">
                    <a:pos x="185980" y="250423"/>
                  </a:cxn>
                  <a:cxn ang="0">
                    <a:pos x="282575" y="220200"/>
                  </a:cxn>
                  <a:cxn ang="0">
                    <a:pos x="232115" y="138165"/>
                  </a:cxn>
                  <a:cxn ang="0">
                    <a:pos x="174447" y="23027"/>
                  </a:cxn>
                  <a:cxn ang="0">
                    <a:pos x="38926" y="23027"/>
                  </a:cxn>
                </a:cxnLst>
                <a:pathLst>
                  <a:path w="196" h="182">
                    <a:moveTo>
                      <a:pt x="27" y="16"/>
                    </a:moveTo>
                    <a:cubicBezTo>
                      <a:pt x="27" y="16"/>
                      <a:pt x="0" y="81"/>
                      <a:pt x="16" y="102"/>
                    </a:cubicBezTo>
                    <a:lnTo>
                      <a:pt x="11" y="126"/>
                    </a:lnTo>
                    <a:lnTo>
                      <a:pt x="38" y="126"/>
                    </a:lnTo>
                    <a:cubicBezTo>
                      <a:pt x="38" y="126"/>
                      <a:pt x="46" y="182"/>
                      <a:pt x="129" y="174"/>
                    </a:cubicBezTo>
                    <a:lnTo>
                      <a:pt x="196" y="153"/>
                    </a:lnTo>
                    <a:cubicBezTo>
                      <a:pt x="196" y="153"/>
                      <a:pt x="166" y="103"/>
                      <a:pt x="161" y="96"/>
                    </a:cubicBezTo>
                    <a:cubicBezTo>
                      <a:pt x="156" y="89"/>
                      <a:pt x="124" y="33"/>
                      <a:pt x="121" y="16"/>
                    </a:cubicBezTo>
                    <a:cubicBezTo>
                      <a:pt x="118" y="0"/>
                      <a:pt x="27" y="16"/>
                      <a:pt x="27" y="16"/>
                    </a:cubicBezTo>
                    <a:close/>
                  </a:path>
                </a:pathLst>
              </a:custGeom>
              <a:solidFill>
                <a:srgbClr val="2E2C2C">
                  <a:alpha val="100000"/>
                </a:srgbClr>
              </a:solidFill>
              <a:ln w="9525">
                <a:noFill/>
              </a:ln>
            </p:spPr>
            <p:txBody>
              <a:bodyPr/>
              <a:p>
                <a:endParaRPr lang="zh-CN" altLang="en-US"/>
              </a:p>
            </p:txBody>
          </p:sp>
          <p:sp>
            <p:nvSpPr>
              <p:cNvPr id="10257" name="Freeform 35"/>
              <p:cNvSpPr/>
              <p:nvPr/>
            </p:nvSpPr>
            <p:spPr>
              <a:xfrm>
                <a:off x="928688" y="730250"/>
                <a:ext cx="234950" cy="152400"/>
              </a:xfrm>
              <a:custGeom>
                <a:avLst/>
                <a:gdLst/>
                <a:ahLst/>
                <a:cxnLst>
                  <a:cxn ang="0">
                    <a:pos x="41801" y="145211"/>
                  </a:cxn>
                  <a:cxn ang="0">
                    <a:pos x="131168" y="145211"/>
                  </a:cxn>
                  <a:cxn ang="0">
                    <a:pos x="234950" y="87702"/>
                  </a:cxn>
                  <a:cxn ang="0">
                    <a:pos x="234950" y="57509"/>
                  </a:cxn>
                  <a:cxn ang="0">
                    <a:pos x="172969" y="57509"/>
                  </a:cxn>
                  <a:cxn ang="0">
                    <a:pos x="89367" y="69011"/>
                  </a:cxn>
                  <a:cxn ang="0">
                    <a:pos x="69188" y="50321"/>
                  </a:cxn>
                  <a:cxn ang="0">
                    <a:pos x="80719" y="10064"/>
                  </a:cxn>
                  <a:cxn ang="0">
                    <a:pos x="41801" y="60385"/>
                  </a:cxn>
                  <a:cxn ang="0">
                    <a:pos x="0" y="99204"/>
                  </a:cxn>
                  <a:cxn ang="0">
                    <a:pos x="41801" y="145211"/>
                  </a:cxn>
                </a:cxnLst>
                <a:pathLst>
                  <a:path w="163" h="106">
                    <a:moveTo>
                      <a:pt x="29" y="101"/>
                    </a:moveTo>
                    <a:cubicBezTo>
                      <a:pt x="29" y="101"/>
                      <a:pt x="80" y="106"/>
                      <a:pt x="91" y="101"/>
                    </a:cubicBezTo>
                    <a:cubicBezTo>
                      <a:pt x="102" y="96"/>
                      <a:pt x="163" y="61"/>
                      <a:pt x="163" y="61"/>
                    </a:cubicBezTo>
                    <a:lnTo>
                      <a:pt x="163" y="40"/>
                    </a:lnTo>
                    <a:cubicBezTo>
                      <a:pt x="163" y="40"/>
                      <a:pt x="131" y="29"/>
                      <a:pt x="120" y="40"/>
                    </a:cubicBezTo>
                    <a:cubicBezTo>
                      <a:pt x="120" y="40"/>
                      <a:pt x="72" y="48"/>
                      <a:pt x="62" y="48"/>
                    </a:cubicBezTo>
                    <a:lnTo>
                      <a:pt x="48" y="35"/>
                    </a:lnTo>
                    <a:cubicBezTo>
                      <a:pt x="48" y="35"/>
                      <a:pt x="64" y="16"/>
                      <a:pt x="56" y="7"/>
                    </a:cubicBezTo>
                    <a:cubicBezTo>
                      <a:pt x="48" y="0"/>
                      <a:pt x="29" y="42"/>
                      <a:pt x="29" y="42"/>
                    </a:cubicBezTo>
                    <a:lnTo>
                      <a:pt x="0" y="69"/>
                    </a:lnTo>
                    <a:lnTo>
                      <a:pt x="29" y="101"/>
                    </a:lnTo>
                    <a:close/>
                  </a:path>
                </a:pathLst>
              </a:custGeom>
              <a:solidFill>
                <a:srgbClr val="EAAD6A">
                  <a:alpha val="100000"/>
                </a:srgbClr>
              </a:solidFill>
              <a:ln w="9525">
                <a:noFill/>
              </a:ln>
            </p:spPr>
            <p:txBody>
              <a:bodyPr/>
              <a:p>
                <a:endParaRPr lang="zh-CN" altLang="en-US"/>
              </a:p>
            </p:txBody>
          </p:sp>
          <p:sp>
            <p:nvSpPr>
              <p:cNvPr id="10258" name="Freeform 36"/>
              <p:cNvSpPr/>
              <p:nvPr/>
            </p:nvSpPr>
            <p:spPr>
              <a:xfrm>
                <a:off x="342900" y="2543175"/>
                <a:ext cx="347663" cy="182562"/>
              </a:xfrm>
              <a:custGeom>
                <a:avLst/>
                <a:gdLst/>
                <a:ahLst/>
                <a:cxnLst>
                  <a:cxn ang="0">
                    <a:pos x="31737" y="142312"/>
                  </a:cxn>
                  <a:cxn ang="0">
                    <a:pos x="170225" y="181125"/>
                  </a:cxn>
                  <a:cxn ang="0">
                    <a:pos x="328909" y="181125"/>
                  </a:cxn>
                  <a:cxn ang="0">
                    <a:pos x="289960" y="142312"/>
                  </a:cxn>
                  <a:cxn ang="0">
                    <a:pos x="181766" y="103500"/>
                  </a:cxn>
                  <a:cxn ang="0">
                    <a:pos x="82227" y="0"/>
                  </a:cxn>
                  <a:cxn ang="0">
                    <a:pos x="7213" y="14375"/>
                  </a:cxn>
                  <a:cxn ang="0">
                    <a:pos x="31737" y="142312"/>
                  </a:cxn>
                </a:cxnLst>
                <a:pathLst>
                  <a:path w="241" h="127">
                    <a:moveTo>
                      <a:pt x="22" y="99"/>
                    </a:moveTo>
                    <a:cubicBezTo>
                      <a:pt x="22" y="99"/>
                      <a:pt x="75" y="127"/>
                      <a:pt x="118" y="126"/>
                    </a:cubicBezTo>
                    <a:lnTo>
                      <a:pt x="228" y="126"/>
                    </a:lnTo>
                    <a:cubicBezTo>
                      <a:pt x="228" y="126"/>
                      <a:pt x="241" y="99"/>
                      <a:pt x="201" y="99"/>
                    </a:cubicBezTo>
                    <a:cubicBezTo>
                      <a:pt x="201" y="99"/>
                      <a:pt x="168" y="99"/>
                      <a:pt x="126" y="72"/>
                    </a:cubicBezTo>
                    <a:cubicBezTo>
                      <a:pt x="83" y="45"/>
                      <a:pt x="57" y="0"/>
                      <a:pt x="57" y="0"/>
                    </a:cubicBezTo>
                    <a:lnTo>
                      <a:pt x="5" y="10"/>
                    </a:lnTo>
                    <a:cubicBezTo>
                      <a:pt x="5" y="10"/>
                      <a:pt x="0" y="69"/>
                      <a:pt x="22" y="99"/>
                    </a:cubicBezTo>
                    <a:close/>
                  </a:path>
                </a:pathLst>
              </a:custGeom>
              <a:solidFill>
                <a:srgbClr val="2E2C2C">
                  <a:alpha val="100000"/>
                </a:srgbClr>
              </a:solidFill>
              <a:ln w="9525">
                <a:noFill/>
              </a:ln>
            </p:spPr>
            <p:txBody>
              <a:bodyPr/>
              <a:p>
                <a:endParaRPr lang="zh-CN" altLang="en-US"/>
              </a:p>
            </p:txBody>
          </p:sp>
          <p:sp>
            <p:nvSpPr>
              <p:cNvPr id="10259" name="Freeform 37"/>
              <p:cNvSpPr/>
              <p:nvPr/>
            </p:nvSpPr>
            <p:spPr>
              <a:xfrm>
                <a:off x="306388" y="1219200"/>
                <a:ext cx="322263" cy="1371600"/>
              </a:xfrm>
              <a:custGeom>
                <a:avLst/>
                <a:gdLst/>
                <a:ahLst/>
                <a:cxnLst>
                  <a:cxn ang="0">
                    <a:pos x="28773" y="1371600"/>
                  </a:cxn>
                  <a:cxn ang="0">
                    <a:pos x="130919" y="1341408"/>
                  </a:cxn>
                  <a:cxn ang="0">
                    <a:pos x="130919" y="1295400"/>
                  </a:cxn>
                  <a:cxn ang="0">
                    <a:pos x="107901" y="1255143"/>
                  </a:cxn>
                  <a:cxn ang="0">
                    <a:pos x="120849" y="1210574"/>
                  </a:cxn>
                  <a:cxn ang="0">
                    <a:pos x="100707" y="1173192"/>
                  </a:cxn>
                  <a:cxn ang="0">
                    <a:pos x="135235" y="1144438"/>
                  </a:cxn>
                  <a:cxn ang="0">
                    <a:pos x="116533" y="1078302"/>
                  </a:cxn>
                  <a:cxn ang="0">
                    <a:pos x="135235" y="960408"/>
                  </a:cxn>
                  <a:cxn ang="0">
                    <a:pos x="148183" y="881332"/>
                  </a:cxn>
                  <a:cxn ang="0">
                    <a:pos x="145306" y="869830"/>
                  </a:cxn>
                  <a:cxn ang="0">
                    <a:pos x="189905" y="833887"/>
                  </a:cxn>
                  <a:cxn ang="0">
                    <a:pos x="176957" y="783566"/>
                  </a:cxn>
                  <a:cxn ang="0">
                    <a:pos x="205730" y="723181"/>
                  </a:cxn>
                  <a:cxn ang="0">
                    <a:pos x="306438" y="224287"/>
                  </a:cxn>
                  <a:cxn ang="0">
                    <a:pos x="307876" y="0"/>
                  </a:cxn>
                  <a:cxn ang="0">
                    <a:pos x="205730" y="25879"/>
                  </a:cxn>
                  <a:cxn ang="0">
                    <a:pos x="145306" y="94891"/>
                  </a:cxn>
                  <a:cxn ang="0">
                    <a:pos x="44599" y="401128"/>
                  </a:cxn>
                  <a:cxn ang="0">
                    <a:pos x="57547" y="685800"/>
                  </a:cxn>
                  <a:cxn ang="0">
                    <a:pos x="10071" y="920151"/>
                  </a:cxn>
                  <a:cxn ang="0">
                    <a:pos x="10071" y="1263770"/>
                  </a:cxn>
                  <a:cxn ang="0">
                    <a:pos x="28773" y="1371600"/>
                  </a:cxn>
                </a:cxnLst>
                <a:pathLst>
                  <a:path w="224" h="954">
                    <a:moveTo>
                      <a:pt x="20" y="954"/>
                    </a:moveTo>
                    <a:lnTo>
                      <a:pt x="91" y="933"/>
                    </a:lnTo>
                    <a:cubicBezTo>
                      <a:pt x="91" y="933"/>
                      <a:pt x="97" y="908"/>
                      <a:pt x="91" y="901"/>
                    </a:cubicBezTo>
                    <a:cubicBezTo>
                      <a:pt x="86" y="895"/>
                      <a:pt x="75" y="873"/>
                      <a:pt x="75" y="873"/>
                    </a:cubicBezTo>
                    <a:cubicBezTo>
                      <a:pt x="75" y="873"/>
                      <a:pt x="90" y="855"/>
                      <a:pt x="84" y="842"/>
                    </a:cubicBezTo>
                    <a:cubicBezTo>
                      <a:pt x="77" y="829"/>
                      <a:pt x="70" y="816"/>
                      <a:pt x="70" y="816"/>
                    </a:cubicBezTo>
                    <a:lnTo>
                      <a:pt x="94" y="796"/>
                    </a:lnTo>
                    <a:cubicBezTo>
                      <a:pt x="94" y="796"/>
                      <a:pt x="79" y="761"/>
                      <a:pt x="81" y="750"/>
                    </a:cubicBezTo>
                    <a:cubicBezTo>
                      <a:pt x="84" y="739"/>
                      <a:pt x="94" y="668"/>
                      <a:pt x="94" y="668"/>
                    </a:cubicBezTo>
                    <a:cubicBezTo>
                      <a:pt x="94" y="668"/>
                      <a:pt x="106" y="622"/>
                      <a:pt x="103" y="613"/>
                    </a:cubicBezTo>
                    <a:lnTo>
                      <a:pt x="101" y="605"/>
                    </a:lnTo>
                    <a:lnTo>
                      <a:pt x="132" y="580"/>
                    </a:lnTo>
                    <a:lnTo>
                      <a:pt x="123" y="545"/>
                    </a:lnTo>
                    <a:lnTo>
                      <a:pt x="143" y="503"/>
                    </a:lnTo>
                    <a:cubicBezTo>
                      <a:pt x="143" y="503"/>
                      <a:pt x="224" y="174"/>
                      <a:pt x="213" y="156"/>
                    </a:cubicBezTo>
                    <a:cubicBezTo>
                      <a:pt x="202" y="139"/>
                      <a:pt x="214" y="0"/>
                      <a:pt x="214" y="0"/>
                    </a:cubicBez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close/>
                  </a:path>
                </a:pathLst>
              </a:custGeom>
              <a:solidFill>
                <a:srgbClr val="383837">
                  <a:alpha val="100000"/>
                </a:srgbClr>
              </a:solidFill>
              <a:ln w="9525">
                <a:noFill/>
              </a:ln>
            </p:spPr>
            <p:txBody>
              <a:bodyPr/>
              <a:p>
                <a:endParaRPr lang="zh-CN" altLang="en-US"/>
              </a:p>
            </p:txBody>
          </p:sp>
          <p:sp>
            <p:nvSpPr>
              <p:cNvPr id="10260" name="Freeform 38"/>
              <p:cNvSpPr/>
              <p:nvPr/>
            </p:nvSpPr>
            <p:spPr>
              <a:xfrm>
                <a:off x="306388" y="1219200"/>
                <a:ext cx="307975" cy="1371600"/>
              </a:xfrm>
              <a:custGeom>
                <a:avLst/>
                <a:gdLst/>
                <a:ahLst/>
                <a:cxnLst>
                  <a:cxn ang="0">
                    <a:pos x="307975" y="0"/>
                  </a:cxn>
                  <a:cxn ang="0">
                    <a:pos x="205796" y="25879"/>
                  </a:cxn>
                  <a:cxn ang="0">
                    <a:pos x="145353" y="94891"/>
                  </a:cxn>
                  <a:cxn ang="0">
                    <a:pos x="44613" y="401128"/>
                  </a:cxn>
                  <a:cxn ang="0">
                    <a:pos x="57565" y="685800"/>
                  </a:cxn>
                  <a:cxn ang="0">
                    <a:pos x="10074" y="920151"/>
                  </a:cxn>
                  <a:cxn ang="0">
                    <a:pos x="10074" y="1263770"/>
                  </a:cxn>
                  <a:cxn ang="0">
                    <a:pos x="28783" y="1371600"/>
                  </a:cxn>
                  <a:cxn ang="0">
                    <a:pos x="130961" y="1341408"/>
                  </a:cxn>
                  <a:cxn ang="0">
                    <a:pos x="133840" y="1321279"/>
                  </a:cxn>
                  <a:cxn ang="0">
                    <a:pos x="89226" y="1275272"/>
                  </a:cxn>
                  <a:cxn ang="0">
                    <a:pos x="109374" y="1258019"/>
                  </a:cxn>
                  <a:cxn ang="0">
                    <a:pos x="107935" y="1255143"/>
                  </a:cxn>
                  <a:cxn ang="0">
                    <a:pos x="122327" y="1227826"/>
                  </a:cxn>
                  <a:cxn ang="0">
                    <a:pos x="79152" y="1164566"/>
                  </a:cxn>
                  <a:cxn ang="0">
                    <a:pos x="105057" y="1170317"/>
                  </a:cxn>
                  <a:cxn ang="0">
                    <a:pos x="135279" y="1144438"/>
                  </a:cxn>
                  <a:cxn ang="0">
                    <a:pos x="133840" y="1141562"/>
                  </a:cxn>
                  <a:cxn ang="0">
                    <a:pos x="79152" y="1111370"/>
                  </a:cxn>
                  <a:cxn ang="0">
                    <a:pos x="57565" y="1029419"/>
                  </a:cxn>
                  <a:cxn ang="0">
                    <a:pos x="118009" y="1088366"/>
                  </a:cxn>
                  <a:cxn ang="0">
                    <a:pos x="94983" y="970472"/>
                  </a:cxn>
                  <a:cxn ang="0">
                    <a:pos x="125205" y="1026543"/>
                  </a:cxn>
                  <a:cxn ang="0">
                    <a:pos x="133840" y="964721"/>
                  </a:cxn>
                  <a:cxn ang="0">
                    <a:pos x="94983" y="874143"/>
                  </a:cxn>
                  <a:cxn ang="0">
                    <a:pos x="112253" y="802257"/>
                  </a:cxn>
                  <a:cxn ang="0">
                    <a:pos x="152548" y="862642"/>
                  </a:cxn>
                  <a:cxn ang="0">
                    <a:pos x="189966" y="833887"/>
                  </a:cxn>
                  <a:cxn ang="0">
                    <a:pos x="112253" y="746185"/>
                  </a:cxn>
                  <a:cxn ang="0">
                    <a:pos x="133840" y="705928"/>
                  </a:cxn>
                  <a:cxn ang="0">
                    <a:pos x="201479" y="733245"/>
                  </a:cxn>
                  <a:cxn ang="0">
                    <a:pos x="205796" y="724619"/>
                  </a:cxn>
                  <a:cxn ang="0">
                    <a:pos x="135279" y="644106"/>
                  </a:cxn>
                  <a:cxn ang="0">
                    <a:pos x="205796" y="424132"/>
                  </a:cxn>
                  <a:cxn ang="0">
                    <a:pos x="305097" y="219974"/>
                  </a:cxn>
                  <a:cxn ang="0">
                    <a:pos x="307975" y="0"/>
                  </a:cxn>
                </a:cxnLst>
                <a:pathLst>
                  <a:path w="214" h="954">
                    <a:moveTo>
                      <a:pt x="214" y="0"/>
                    </a:move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lnTo>
                      <a:pt x="91" y="933"/>
                    </a:lnTo>
                    <a:cubicBezTo>
                      <a:pt x="91" y="933"/>
                      <a:pt x="93" y="926"/>
                      <a:pt x="93" y="919"/>
                    </a:cubicBezTo>
                    <a:cubicBezTo>
                      <a:pt x="72" y="906"/>
                      <a:pt x="54" y="893"/>
                      <a:pt x="62" y="887"/>
                    </a:cubicBezTo>
                    <a:cubicBezTo>
                      <a:pt x="66" y="884"/>
                      <a:pt x="71" y="880"/>
                      <a:pt x="76" y="875"/>
                    </a:cubicBezTo>
                    <a:cubicBezTo>
                      <a:pt x="75" y="874"/>
                      <a:pt x="75" y="873"/>
                      <a:pt x="75" y="873"/>
                    </a:cubicBezTo>
                    <a:cubicBezTo>
                      <a:pt x="75" y="873"/>
                      <a:pt x="83" y="864"/>
                      <a:pt x="85" y="854"/>
                    </a:cubicBezTo>
                    <a:cubicBezTo>
                      <a:pt x="29" y="866"/>
                      <a:pt x="55" y="810"/>
                      <a:pt x="55" y="810"/>
                    </a:cubicBezTo>
                    <a:cubicBezTo>
                      <a:pt x="58" y="811"/>
                      <a:pt x="65" y="813"/>
                      <a:pt x="73" y="814"/>
                    </a:cubicBezTo>
                    <a:lnTo>
                      <a:pt x="94" y="796"/>
                    </a:lnTo>
                    <a:cubicBezTo>
                      <a:pt x="94" y="796"/>
                      <a:pt x="93" y="795"/>
                      <a:pt x="93" y="794"/>
                    </a:cubicBezTo>
                    <a:cubicBezTo>
                      <a:pt x="78" y="788"/>
                      <a:pt x="62" y="781"/>
                      <a:pt x="55" y="773"/>
                    </a:cubicBezTo>
                    <a:cubicBezTo>
                      <a:pt x="39" y="757"/>
                      <a:pt x="40" y="716"/>
                      <a:pt x="40" y="716"/>
                    </a:cubicBezTo>
                    <a:cubicBezTo>
                      <a:pt x="49" y="739"/>
                      <a:pt x="82" y="757"/>
                      <a:pt x="82" y="757"/>
                    </a:cubicBezTo>
                    <a:lnTo>
                      <a:pt x="66" y="675"/>
                    </a:lnTo>
                    <a:lnTo>
                      <a:pt x="87" y="714"/>
                    </a:lnTo>
                    <a:cubicBezTo>
                      <a:pt x="90" y="696"/>
                      <a:pt x="92" y="677"/>
                      <a:pt x="93" y="671"/>
                    </a:cubicBezTo>
                    <a:cubicBezTo>
                      <a:pt x="81" y="645"/>
                      <a:pt x="69" y="618"/>
                      <a:pt x="66" y="608"/>
                    </a:cubicBezTo>
                    <a:cubicBezTo>
                      <a:pt x="62" y="588"/>
                      <a:pt x="78" y="558"/>
                      <a:pt x="78" y="558"/>
                    </a:cubicBezTo>
                    <a:cubicBezTo>
                      <a:pt x="85" y="576"/>
                      <a:pt x="96" y="590"/>
                      <a:pt x="106" y="600"/>
                    </a:cubicBezTo>
                    <a:lnTo>
                      <a:pt x="132" y="580"/>
                    </a:lnTo>
                    <a:lnTo>
                      <a:pt x="78" y="519"/>
                    </a:lnTo>
                    <a:lnTo>
                      <a:pt x="93" y="491"/>
                    </a:lnTo>
                    <a:cubicBezTo>
                      <a:pt x="102" y="488"/>
                      <a:pt x="125" y="500"/>
                      <a:pt x="140" y="510"/>
                    </a:cubicBezTo>
                    <a:lnTo>
                      <a:pt x="143" y="504"/>
                    </a:lnTo>
                    <a:lnTo>
                      <a:pt x="94" y="448"/>
                    </a:lnTo>
                    <a:cubicBezTo>
                      <a:pt x="85" y="416"/>
                      <a:pt x="133" y="318"/>
                      <a:pt x="143" y="295"/>
                    </a:cubicBezTo>
                    <a:cubicBezTo>
                      <a:pt x="149" y="282"/>
                      <a:pt x="183" y="213"/>
                      <a:pt x="212" y="153"/>
                    </a:cubicBezTo>
                    <a:cubicBezTo>
                      <a:pt x="203" y="125"/>
                      <a:pt x="214" y="0"/>
                      <a:pt x="214" y="0"/>
                    </a:cubicBezTo>
                    <a:close/>
                  </a:path>
                </a:pathLst>
              </a:custGeom>
              <a:solidFill>
                <a:srgbClr val="2E2C2C">
                  <a:alpha val="100000"/>
                </a:srgbClr>
              </a:solidFill>
              <a:ln w="9525">
                <a:noFill/>
              </a:ln>
            </p:spPr>
            <p:txBody>
              <a:bodyPr/>
              <a:p>
                <a:endParaRPr lang="zh-CN" altLang="en-US"/>
              </a:p>
            </p:txBody>
          </p:sp>
          <p:sp>
            <p:nvSpPr>
              <p:cNvPr id="10261" name="Freeform 39"/>
              <p:cNvSpPr/>
              <p:nvPr/>
            </p:nvSpPr>
            <p:spPr>
              <a:xfrm>
                <a:off x="138113" y="1192212"/>
                <a:ext cx="438150" cy="1462087"/>
              </a:xfrm>
              <a:custGeom>
                <a:avLst/>
                <a:gdLst/>
                <a:ahLst/>
                <a:cxnLst>
                  <a:cxn ang="0">
                    <a:pos x="50445" y="1244789"/>
                  </a:cxn>
                  <a:cxn ang="0">
                    <a:pos x="87918" y="1462087"/>
                  </a:cxn>
                  <a:cxn ang="0">
                    <a:pos x="174395" y="1462087"/>
                  </a:cxn>
                  <a:cxn ang="0">
                    <a:pos x="236370" y="1421793"/>
                  </a:cxn>
                  <a:cxn ang="0">
                    <a:pos x="236370" y="1316742"/>
                  </a:cxn>
                  <a:cxn ang="0">
                    <a:pos x="211869" y="1231837"/>
                  </a:cxn>
                  <a:cxn ang="0">
                    <a:pos x="211869" y="1086492"/>
                  </a:cxn>
                  <a:cxn ang="0">
                    <a:pos x="230605" y="844729"/>
                  </a:cxn>
                  <a:cxn ang="0">
                    <a:pos x="265196" y="712336"/>
                  </a:cxn>
                  <a:cxn ang="0">
                    <a:pos x="265196" y="554039"/>
                  </a:cxn>
                  <a:cxn ang="0">
                    <a:pos x="325730" y="418767"/>
                  </a:cxn>
                  <a:cxn ang="0">
                    <a:pos x="407883" y="155419"/>
                  </a:cxn>
                  <a:cxn ang="0">
                    <a:pos x="438150" y="35977"/>
                  </a:cxn>
                  <a:cxn ang="0">
                    <a:pos x="255107" y="7195"/>
                  </a:cxn>
                  <a:cxn ang="0">
                    <a:pos x="72064" y="7195"/>
                  </a:cxn>
                  <a:cxn ang="0">
                    <a:pos x="18737" y="233128"/>
                  </a:cxn>
                  <a:cxn ang="0">
                    <a:pos x="37473" y="405815"/>
                  </a:cxn>
                  <a:cxn ang="0">
                    <a:pos x="43238" y="497915"/>
                  </a:cxn>
                  <a:cxn ang="0">
                    <a:pos x="56210" y="646139"/>
                  </a:cxn>
                  <a:cxn ang="0">
                    <a:pos x="17295" y="749751"/>
                  </a:cxn>
                  <a:cxn ang="0">
                    <a:pos x="14413" y="1060589"/>
                  </a:cxn>
                  <a:cxn ang="0">
                    <a:pos x="50445" y="1244789"/>
                  </a:cxn>
                </a:cxnLst>
                <a:pathLst>
                  <a:path w="304" h="1016">
                    <a:moveTo>
                      <a:pt x="35" y="865"/>
                    </a:moveTo>
                    <a:cubicBezTo>
                      <a:pt x="35" y="865"/>
                      <a:pt x="17" y="989"/>
                      <a:pt x="61" y="1016"/>
                    </a:cubicBezTo>
                    <a:lnTo>
                      <a:pt x="121" y="1016"/>
                    </a:lnTo>
                    <a:lnTo>
                      <a:pt x="164" y="988"/>
                    </a:lnTo>
                    <a:cubicBezTo>
                      <a:pt x="164" y="988"/>
                      <a:pt x="183" y="937"/>
                      <a:pt x="164" y="915"/>
                    </a:cubicBezTo>
                    <a:cubicBezTo>
                      <a:pt x="145" y="893"/>
                      <a:pt x="147" y="856"/>
                      <a:pt x="147" y="856"/>
                    </a:cubicBezTo>
                    <a:lnTo>
                      <a:pt x="147" y="755"/>
                    </a:lnTo>
                    <a:cubicBezTo>
                      <a:pt x="147" y="755"/>
                      <a:pt x="145" y="645"/>
                      <a:pt x="160" y="587"/>
                    </a:cubicBezTo>
                    <a:cubicBezTo>
                      <a:pt x="175" y="530"/>
                      <a:pt x="184" y="495"/>
                      <a:pt x="184" y="495"/>
                    </a:cubicBezTo>
                    <a:cubicBezTo>
                      <a:pt x="184" y="495"/>
                      <a:pt x="180" y="398"/>
                      <a:pt x="184" y="385"/>
                    </a:cubicBezTo>
                    <a:cubicBezTo>
                      <a:pt x="189" y="372"/>
                      <a:pt x="226" y="302"/>
                      <a:pt x="226" y="291"/>
                    </a:cubicBezTo>
                    <a:cubicBezTo>
                      <a:pt x="226" y="280"/>
                      <a:pt x="274" y="119"/>
                      <a:pt x="283" y="108"/>
                    </a:cubicBezTo>
                    <a:cubicBezTo>
                      <a:pt x="292" y="97"/>
                      <a:pt x="304" y="25"/>
                      <a:pt x="304" y="25"/>
                    </a:cubicBezTo>
                    <a:cubicBezTo>
                      <a:pt x="304" y="25"/>
                      <a:pt x="185" y="9"/>
                      <a:pt x="177" y="5"/>
                    </a:cubicBezTo>
                    <a:cubicBezTo>
                      <a:pt x="169" y="0"/>
                      <a:pt x="50" y="5"/>
                      <a:pt x="50" y="5"/>
                    </a:cubicBezTo>
                    <a:cubicBezTo>
                      <a:pt x="50" y="5"/>
                      <a:pt x="6" y="135"/>
                      <a:pt x="13" y="162"/>
                    </a:cubicBezTo>
                    <a:cubicBezTo>
                      <a:pt x="19" y="189"/>
                      <a:pt x="33" y="264"/>
                      <a:pt x="26" y="282"/>
                    </a:cubicBezTo>
                    <a:cubicBezTo>
                      <a:pt x="19" y="299"/>
                      <a:pt x="30" y="346"/>
                      <a:pt x="30" y="346"/>
                    </a:cubicBezTo>
                    <a:cubicBezTo>
                      <a:pt x="30" y="346"/>
                      <a:pt x="37" y="436"/>
                      <a:pt x="39" y="449"/>
                    </a:cubicBezTo>
                    <a:cubicBezTo>
                      <a:pt x="41" y="462"/>
                      <a:pt x="0" y="497"/>
                      <a:pt x="12" y="521"/>
                    </a:cubicBezTo>
                    <a:cubicBezTo>
                      <a:pt x="24" y="546"/>
                      <a:pt x="3" y="719"/>
                      <a:pt x="10" y="737"/>
                    </a:cubicBezTo>
                    <a:cubicBezTo>
                      <a:pt x="17" y="755"/>
                      <a:pt x="35" y="865"/>
                      <a:pt x="35" y="865"/>
                    </a:cubicBezTo>
                    <a:close/>
                  </a:path>
                </a:pathLst>
              </a:custGeom>
              <a:solidFill>
                <a:srgbClr val="383837">
                  <a:alpha val="100000"/>
                </a:srgbClr>
              </a:solidFill>
              <a:ln w="9525">
                <a:noFill/>
              </a:ln>
            </p:spPr>
            <p:txBody>
              <a:bodyPr/>
              <a:p>
                <a:endParaRPr lang="zh-CN" altLang="en-US"/>
              </a:p>
            </p:txBody>
          </p:sp>
          <p:sp>
            <p:nvSpPr>
              <p:cNvPr id="10262" name="Freeform 40"/>
              <p:cNvSpPr/>
              <p:nvPr/>
            </p:nvSpPr>
            <p:spPr>
              <a:xfrm>
                <a:off x="139700" y="1843087"/>
                <a:ext cx="238125" cy="811212"/>
              </a:xfrm>
              <a:custGeom>
                <a:avLst/>
                <a:gdLst/>
                <a:ahLst/>
                <a:cxnLst>
                  <a:cxn ang="0">
                    <a:pos x="238125" y="81984"/>
                  </a:cxn>
                  <a:cxn ang="0">
                    <a:pos x="54841" y="0"/>
                  </a:cxn>
                  <a:cxn ang="0">
                    <a:pos x="15875" y="99244"/>
                  </a:cxn>
                  <a:cxn ang="0">
                    <a:pos x="11545" y="401291"/>
                  </a:cxn>
                  <a:cxn ang="0">
                    <a:pos x="11545" y="404168"/>
                  </a:cxn>
                  <a:cxn ang="0">
                    <a:pos x="11545" y="405606"/>
                  </a:cxn>
                  <a:cxn ang="0">
                    <a:pos x="11545" y="407044"/>
                  </a:cxn>
                  <a:cxn ang="0">
                    <a:pos x="12989" y="409921"/>
                  </a:cxn>
                  <a:cxn ang="0">
                    <a:pos x="49068" y="594026"/>
                  </a:cxn>
                  <a:cxn ang="0">
                    <a:pos x="80818" y="806897"/>
                  </a:cxn>
                  <a:cxn ang="0">
                    <a:pos x="82261" y="805459"/>
                  </a:cxn>
                  <a:cxn ang="0">
                    <a:pos x="86591" y="811212"/>
                  </a:cxn>
                  <a:cxn ang="0">
                    <a:pos x="173182" y="811212"/>
                  </a:cxn>
                  <a:cxn ang="0">
                    <a:pos x="229466" y="775254"/>
                  </a:cxn>
                  <a:cxn ang="0">
                    <a:pos x="199159" y="724913"/>
                  </a:cxn>
                  <a:cxn ang="0">
                    <a:pos x="106795" y="724913"/>
                  </a:cxn>
                  <a:cxn ang="0">
                    <a:pos x="235239" y="665942"/>
                  </a:cxn>
                  <a:cxn ang="0">
                    <a:pos x="72159" y="688955"/>
                  </a:cxn>
                  <a:cxn ang="0">
                    <a:pos x="73602" y="595464"/>
                  </a:cxn>
                  <a:cxn ang="0">
                    <a:pos x="134216" y="632860"/>
                  </a:cxn>
                  <a:cxn ang="0">
                    <a:pos x="76489" y="533616"/>
                  </a:cxn>
                  <a:cxn ang="0">
                    <a:pos x="134216" y="546561"/>
                  </a:cxn>
                  <a:cxn ang="0">
                    <a:pos x="73602" y="487590"/>
                  </a:cxn>
                  <a:cxn ang="0">
                    <a:pos x="134216" y="425742"/>
                  </a:cxn>
                  <a:cxn ang="0">
                    <a:pos x="114011" y="349512"/>
                  </a:cxn>
                  <a:cxn ang="0">
                    <a:pos x="57727" y="336567"/>
                  </a:cxn>
                  <a:cxn ang="0">
                    <a:pos x="60614" y="323622"/>
                  </a:cxn>
                  <a:cxn ang="0">
                    <a:pos x="134216" y="221501"/>
                  </a:cxn>
                  <a:cxn ang="0">
                    <a:pos x="53398" y="221501"/>
                  </a:cxn>
                  <a:cxn ang="0">
                    <a:pos x="155864" y="158215"/>
                  </a:cxn>
                  <a:cxn ang="0">
                    <a:pos x="129886" y="142394"/>
                  </a:cxn>
                  <a:cxn ang="0">
                    <a:pos x="53398" y="129449"/>
                  </a:cxn>
                  <a:cxn ang="0">
                    <a:pos x="106795" y="116504"/>
                  </a:cxn>
                  <a:cxn ang="0">
                    <a:pos x="57727" y="81984"/>
                  </a:cxn>
                  <a:cxn ang="0">
                    <a:pos x="238125" y="81984"/>
                  </a:cxn>
                </a:cxnLst>
                <a:pathLst>
                  <a:path w="165" h="564">
                    <a:moveTo>
                      <a:pt x="165" y="57"/>
                    </a:moveTo>
                    <a:cubicBezTo>
                      <a:pt x="148" y="40"/>
                      <a:pt x="82" y="15"/>
                      <a:pt x="38" y="0"/>
                    </a:cubicBezTo>
                    <a:cubicBezTo>
                      <a:pt x="34" y="15"/>
                      <a:pt x="0" y="47"/>
                      <a:pt x="11" y="69"/>
                    </a:cubicBezTo>
                    <a:cubicBezTo>
                      <a:pt x="22" y="92"/>
                      <a:pt x="5" y="243"/>
                      <a:pt x="8" y="279"/>
                    </a:cubicBezTo>
                    <a:cubicBezTo>
                      <a:pt x="8" y="279"/>
                      <a:pt x="8" y="280"/>
                      <a:pt x="8" y="281"/>
                    </a:cubicBezTo>
                    <a:cubicBezTo>
                      <a:pt x="8" y="281"/>
                      <a:pt x="8" y="282"/>
                      <a:pt x="8" y="282"/>
                    </a:cubicBezTo>
                    <a:cubicBezTo>
                      <a:pt x="8" y="283"/>
                      <a:pt x="8" y="283"/>
                      <a:pt x="8" y="283"/>
                    </a:cubicBezTo>
                    <a:cubicBezTo>
                      <a:pt x="9" y="284"/>
                      <a:pt x="9" y="284"/>
                      <a:pt x="9" y="285"/>
                    </a:cubicBezTo>
                    <a:cubicBezTo>
                      <a:pt x="16" y="303"/>
                      <a:pt x="34" y="413"/>
                      <a:pt x="34" y="413"/>
                    </a:cubicBezTo>
                    <a:cubicBezTo>
                      <a:pt x="34" y="413"/>
                      <a:pt x="17" y="530"/>
                      <a:pt x="56" y="561"/>
                    </a:cubicBezTo>
                    <a:lnTo>
                      <a:pt x="57" y="560"/>
                    </a:lnTo>
                    <a:cubicBezTo>
                      <a:pt x="58" y="561"/>
                      <a:pt x="59" y="563"/>
                      <a:pt x="60" y="564"/>
                    </a:cubicBezTo>
                    <a:lnTo>
                      <a:pt x="120" y="564"/>
                    </a:lnTo>
                    <a:lnTo>
                      <a:pt x="159" y="539"/>
                    </a:lnTo>
                    <a:cubicBezTo>
                      <a:pt x="148" y="521"/>
                      <a:pt x="138" y="504"/>
                      <a:pt x="138" y="504"/>
                    </a:cubicBezTo>
                    <a:lnTo>
                      <a:pt x="74" y="504"/>
                    </a:lnTo>
                    <a:cubicBezTo>
                      <a:pt x="79" y="471"/>
                      <a:pt x="163" y="463"/>
                      <a:pt x="163" y="463"/>
                    </a:cubicBezTo>
                    <a:cubicBezTo>
                      <a:pt x="150" y="443"/>
                      <a:pt x="81" y="467"/>
                      <a:pt x="50" y="479"/>
                    </a:cubicBezTo>
                    <a:cubicBezTo>
                      <a:pt x="41" y="463"/>
                      <a:pt x="48" y="429"/>
                      <a:pt x="51" y="414"/>
                    </a:cubicBezTo>
                    <a:cubicBezTo>
                      <a:pt x="71" y="417"/>
                      <a:pt x="93" y="440"/>
                      <a:pt x="93" y="440"/>
                    </a:cubicBezTo>
                    <a:lnTo>
                      <a:pt x="53" y="371"/>
                    </a:lnTo>
                    <a:cubicBezTo>
                      <a:pt x="49" y="357"/>
                      <a:pt x="93" y="380"/>
                      <a:pt x="93" y="380"/>
                    </a:cubicBezTo>
                    <a:lnTo>
                      <a:pt x="51" y="339"/>
                    </a:lnTo>
                    <a:cubicBezTo>
                      <a:pt x="51" y="339"/>
                      <a:pt x="76" y="325"/>
                      <a:pt x="93" y="296"/>
                    </a:cubicBezTo>
                    <a:cubicBezTo>
                      <a:pt x="110" y="266"/>
                      <a:pt x="79" y="243"/>
                      <a:pt x="79" y="243"/>
                    </a:cubicBezTo>
                    <a:cubicBezTo>
                      <a:pt x="79" y="243"/>
                      <a:pt x="30" y="277"/>
                      <a:pt x="40" y="234"/>
                    </a:cubicBezTo>
                    <a:cubicBezTo>
                      <a:pt x="40" y="231"/>
                      <a:pt x="41" y="228"/>
                      <a:pt x="42" y="225"/>
                    </a:cubicBezTo>
                    <a:cubicBezTo>
                      <a:pt x="54" y="186"/>
                      <a:pt x="93" y="154"/>
                      <a:pt x="93" y="154"/>
                    </a:cubicBezTo>
                    <a:lnTo>
                      <a:pt x="37" y="154"/>
                    </a:lnTo>
                    <a:cubicBezTo>
                      <a:pt x="49" y="122"/>
                      <a:pt x="124" y="129"/>
                      <a:pt x="108" y="110"/>
                    </a:cubicBezTo>
                    <a:cubicBezTo>
                      <a:pt x="104" y="106"/>
                      <a:pt x="98" y="102"/>
                      <a:pt x="90" y="99"/>
                    </a:cubicBezTo>
                    <a:cubicBezTo>
                      <a:pt x="68" y="91"/>
                      <a:pt x="37" y="90"/>
                      <a:pt x="37" y="90"/>
                    </a:cubicBezTo>
                    <a:lnTo>
                      <a:pt x="74" y="81"/>
                    </a:lnTo>
                    <a:lnTo>
                      <a:pt x="40" y="57"/>
                    </a:lnTo>
                    <a:cubicBezTo>
                      <a:pt x="68" y="45"/>
                      <a:pt x="165" y="57"/>
                      <a:pt x="165" y="57"/>
                    </a:cubicBezTo>
                    <a:close/>
                  </a:path>
                </a:pathLst>
              </a:custGeom>
              <a:solidFill>
                <a:srgbClr val="2E2C2C">
                  <a:alpha val="100000"/>
                </a:srgbClr>
              </a:solidFill>
              <a:ln w="9525">
                <a:noFill/>
              </a:ln>
            </p:spPr>
            <p:txBody>
              <a:bodyPr/>
              <a:p>
                <a:endParaRPr lang="zh-CN" altLang="en-US"/>
              </a:p>
            </p:txBody>
          </p:sp>
          <p:sp>
            <p:nvSpPr>
              <p:cNvPr id="10263" name="Freeform 41"/>
              <p:cNvSpPr/>
              <p:nvPr/>
            </p:nvSpPr>
            <p:spPr>
              <a:xfrm>
                <a:off x="123825" y="1193800"/>
                <a:ext cx="452438" cy="608012"/>
              </a:xfrm>
              <a:custGeom>
                <a:avLst/>
                <a:gdLst/>
                <a:ahLst/>
                <a:cxnLst>
                  <a:cxn ang="0">
                    <a:pos x="269446" y="5763"/>
                  </a:cxn>
                  <a:cxn ang="0">
                    <a:pos x="86453" y="5763"/>
                  </a:cxn>
                  <a:cxn ang="0">
                    <a:pos x="10086" y="210355"/>
                  </a:cxn>
                  <a:cxn ang="0">
                    <a:pos x="12968" y="384690"/>
                  </a:cxn>
                  <a:cxn ang="0">
                    <a:pos x="25936" y="502835"/>
                  </a:cxn>
                  <a:cxn ang="0">
                    <a:pos x="66281" y="608012"/>
                  </a:cxn>
                  <a:cxn ang="0">
                    <a:pos x="149852" y="485545"/>
                  </a:cxn>
                  <a:cxn ang="0">
                    <a:pos x="89335" y="508598"/>
                  </a:cxn>
                  <a:cxn ang="0">
                    <a:pos x="128239" y="301124"/>
                  </a:cxn>
                  <a:cxn ang="0">
                    <a:pos x="149852" y="142638"/>
                  </a:cxn>
                  <a:cxn ang="0">
                    <a:pos x="340049" y="142638"/>
                  </a:cxn>
                  <a:cxn ang="0">
                    <a:pos x="414975" y="171454"/>
                  </a:cxn>
                  <a:cxn ang="0">
                    <a:pos x="422179" y="154164"/>
                  </a:cxn>
                  <a:cxn ang="0">
                    <a:pos x="452438" y="34579"/>
                  </a:cxn>
                  <a:cxn ang="0">
                    <a:pos x="269446" y="5763"/>
                  </a:cxn>
                </a:cxnLst>
                <a:pathLst>
                  <a:path w="314" h="422">
                    <a:moveTo>
                      <a:pt x="187" y="4"/>
                    </a:moveTo>
                    <a:cubicBezTo>
                      <a:pt x="179" y="0"/>
                      <a:pt x="60" y="4"/>
                      <a:pt x="60" y="4"/>
                    </a:cubicBezTo>
                    <a:cubicBezTo>
                      <a:pt x="60" y="4"/>
                      <a:pt x="0" y="119"/>
                      <a:pt x="7" y="146"/>
                    </a:cubicBezTo>
                    <a:cubicBezTo>
                      <a:pt x="13" y="173"/>
                      <a:pt x="15" y="250"/>
                      <a:pt x="9" y="267"/>
                    </a:cubicBezTo>
                    <a:cubicBezTo>
                      <a:pt x="2" y="285"/>
                      <a:pt x="18" y="349"/>
                      <a:pt x="18" y="349"/>
                    </a:cubicBezTo>
                    <a:cubicBezTo>
                      <a:pt x="18" y="349"/>
                      <a:pt x="44" y="391"/>
                      <a:pt x="46" y="422"/>
                    </a:cubicBezTo>
                    <a:cubicBezTo>
                      <a:pt x="79" y="388"/>
                      <a:pt x="104" y="337"/>
                      <a:pt x="104" y="337"/>
                    </a:cubicBezTo>
                    <a:cubicBezTo>
                      <a:pt x="91" y="346"/>
                      <a:pt x="62" y="353"/>
                      <a:pt x="62" y="353"/>
                    </a:cubicBezTo>
                    <a:cubicBezTo>
                      <a:pt x="65" y="321"/>
                      <a:pt x="89" y="209"/>
                      <a:pt x="89" y="209"/>
                    </a:cubicBezTo>
                    <a:cubicBezTo>
                      <a:pt x="89" y="209"/>
                      <a:pt x="202" y="129"/>
                      <a:pt x="104" y="99"/>
                    </a:cubicBezTo>
                    <a:cubicBezTo>
                      <a:pt x="114" y="60"/>
                      <a:pt x="236" y="99"/>
                      <a:pt x="236" y="99"/>
                    </a:cubicBezTo>
                    <a:lnTo>
                      <a:pt x="288" y="119"/>
                    </a:lnTo>
                    <a:cubicBezTo>
                      <a:pt x="290" y="113"/>
                      <a:pt x="292" y="109"/>
                      <a:pt x="293" y="107"/>
                    </a:cubicBezTo>
                    <a:cubicBezTo>
                      <a:pt x="302" y="96"/>
                      <a:pt x="314" y="24"/>
                      <a:pt x="314" y="24"/>
                    </a:cubicBezTo>
                    <a:cubicBezTo>
                      <a:pt x="314" y="24"/>
                      <a:pt x="195" y="8"/>
                      <a:pt x="187" y="4"/>
                    </a:cubicBezTo>
                    <a:close/>
                  </a:path>
                </a:pathLst>
              </a:custGeom>
              <a:solidFill>
                <a:srgbClr val="2E2C2C">
                  <a:alpha val="100000"/>
                </a:srgbClr>
              </a:solidFill>
              <a:ln w="9525">
                <a:noFill/>
              </a:ln>
            </p:spPr>
            <p:txBody>
              <a:bodyPr/>
              <a:p>
                <a:endParaRPr lang="zh-CN" altLang="en-US"/>
              </a:p>
            </p:txBody>
          </p:sp>
          <p:sp>
            <p:nvSpPr>
              <p:cNvPr id="10264" name="Freeform 42"/>
              <p:cNvSpPr/>
              <p:nvPr/>
            </p:nvSpPr>
            <p:spPr>
              <a:xfrm>
                <a:off x="274638" y="1130300"/>
                <a:ext cx="339725" cy="120650"/>
              </a:xfrm>
              <a:custGeom>
                <a:avLst/>
                <a:gdLst/>
                <a:ahLst/>
                <a:cxnLst>
                  <a:cxn ang="0">
                    <a:pos x="0" y="56691"/>
                  </a:cxn>
                  <a:cxn ang="0">
                    <a:pos x="274947" y="117743"/>
                  </a:cxn>
                  <a:cxn ang="0">
                    <a:pos x="339725" y="88670"/>
                  </a:cxn>
                  <a:cxn ang="0">
                    <a:pos x="331088" y="24711"/>
                  </a:cxn>
                  <a:cxn ang="0">
                    <a:pos x="12956" y="0"/>
                  </a:cxn>
                  <a:cxn ang="0">
                    <a:pos x="0" y="56691"/>
                  </a:cxn>
                </a:cxnLst>
                <a:pathLst>
                  <a:path w="236" h="83">
                    <a:moveTo>
                      <a:pt x="0" y="39"/>
                    </a:moveTo>
                    <a:cubicBezTo>
                      <a:pt x="0" y="39"/>
                      <a:pt x="136" y="83"/>
                      <a:pt x="191" y="81"/>
                    </a:cubicBezTo>
                    <a:lnTo>
                      <a:pt x="236" y="61"/>
                    </a:lnTo>
                    <a:lnTo>
                      <a:pt x="230" y="17"/>
                    </a:lnTo>
                    <a:lnTo>
                      <a:pt x="9" y="0"/>
                    </a:lnTo>
                    <a:lnTo>
                      <a:pt x="0" y="39"/>
                    </a:lnTo>
                    <a:close/>
                  </a:path>
                </a:pathLst>
              </a:custGeom>
              <a:solidFill>
                <a:srgbClr val="2E2C2C">
                  <a:alpha val="100000"/>
                </a:srgbClr>
              </a:solidFill>
              <a:ln w="9525">
                <a:noFill/>
              </a:ln>
            </p:spPr>
            <p:txBody>
              <a:bodyPr/>
              <a:p>
                <a:endParaRPr lang="zh-CN" altLang="en-US"/>
              </a:p>
            </p:txBody>
          </p:sp>
          <p:sp>
            <p:nvSpPr>
              <p:cNvPr id="10265" name="Freeform 43"/>
              <p:cNvSpPr/>
              <p:nvPr/>
            </p:nvSpPr>
            <p:spPr>
              <a:xfrm>
                <a:off x="298450" y="344487"/>
                <a:ext cx="309563" cy="857250"/>
              </a:xfrm>
              <a:custGeom>
                <a:avLst/>
                <a:gdLst/>
                <a:ahLst/>
                <a:cxnLst>
                  <a:cxn ang="0">
                    <a:pos x="2880" y="768073"/>
                  </a:cxn>
                  <a:cxn ang="0">
                    <a:pos x="102228" y="842867"/>
                  </a:cxn>
                  <a:cxn ang="0">
                    <a:pos x="309563" y="828483"/>
                  </a:cxn>
                  <a:cxn ang="0">
                    <a:pos x="277887" y="558076"/>
                  </a:cxn>
                  <a:cxn ang="0">
                    <a:pos x="293725" y="384036"/>
                  </a:cxn>
                  <a:cxn ang="0">
                    <a:pos x="214534" y="159656"/>
                  </a:cxn>
                  <a:cxn ang="0">
                    <a:pos x="203016" y="46027"/>
                  </a:cxn>
                  <a:cxn ang="0">
                    <a:pos x="177099" y="113629"/>
                  </a:cxn>
                  <a:cxn ang="0">
                    <a:pos x="35996" y="0"/>
                  </a:cxn>
                  <a:cxn ang="0">
                    <a:pos x="2880" y="40273"/>
                  </a:cxn>
                  <a:cxn ang="0">
                    <a:pos x="2880" y="768073"/>
                  </a:cxn>
                </a:cxnLst>
                <a:pathLst>
                  <a:path w="215" h="596">
                    <a:moveTo>
                      <a:pt x="2" y="534"/>
                    </a:moveTo>
                    <a:cubicBezTo>
                      <a:pt x="2" y="534"/>
                      <a:pt x="0" y="576"/>
                      <a:pt x="71" y="586"/>
                    </a:cubicBezTo>
                    <a:cubicBezTo>
                      <a:pt x="141" y="596"/>
                      <a:pt x="200" y="596"/>
                      <a:pt x="215" y="576"/>
                    </a:cubicBezTo>
                    <a:lnTo>
                      <a:pt x="193" y="388"/>
                    </a:lnTo>
                    <a:cubicBezTo>
                      <a:pt x="193" y="388"/>
                      <a:pt x="208" y="305"/>
                      <a:pt x="204" y="267"/>
                    </a:cubicBezTo>
                    <a:cubicBezTo>
                      <a:pt x="200" y="228"/>
                      <a:pt x="149" y="111"/>
                      <a:pt x="149" y="111"/>
                    </a:cubicBezTo>
                    <a:cubicBezTo>
                      <a:pt x="149" y="111"/>
                      <a:pt x="161" y="54"/>
                      <a:pt x="141" y="32"/>
                    </a:cubicBezTo>
                    <a:lnTo>
                      <a:pt x="123" y="79"/>
                    </a:lnTo>
                    <a:cubicBezTo>
                      <a:pt x="123" y="79"/>
                      <a:pt x="103" y="79"/>
                      <a:pt x="25" y="0"/>
                    </a:cubicBezTo>
                    <a:cubicBezTo>
                      <a:pt x="25" y="0"/>
                      <a:pt x="9" y="18"/>
                      <a:pt x="2" y="28"/>
                    </a:cubicBezTo>
                    <a:lnTo>
                      <a:pt x="2" y="534"/>
                    </a:lnTo>
                    <a:close/>
                  </a:path>
                </a:pathLst>
              </a:custGeom>
              <a:solidFill>
                <a:srgbClr val="D8DCE8">
                  <a:alpha val="100000"/>
                </a:srgbClr>
              </a:solidFill>
              <a:ln w="9525">
                <a:noFill/>
              </a:ln>
            </p:spPr>
            <p:txBody>
              <a:bodyPr/>
              <a:p>
                <a:endParaRPr lang="zh-CN" altLang="en-US"/>
              </a:p>
            </p:txBody>
          </p:sp>
          <p:sp>
            <p:nvSpPr>
              <p:cNvPr id="10266" name="Freeform 44"/>
              <p:cNvSpPr/>
              <p:nvPr/>
            </p:nvSpPr>
            <p:spPr>
              <a:xfrm>
                <a:off x="298450" y="344487"/>
                <a:ext cx="309563" cy="857250"/>
              </a:xfrm>
              <a:custGeom>
                <a:avLst/>
                <a:gdLst/>
                <a:ahLst/>
                <a:cxnLst>
                  <a:cxn ang="0">
                    <a:pos x="214534" y="831360"/>
                  </a:cxn>
                  <a:cxn ang="0">
                    <a:pos x="56153" y="732115"/>
                  </a:cxn>
                  <a:cxn ang="0">
                    <a:pos x="64792" y="676019"/>
                  </a:cxn>
                  <a:cxn ang="0">
                    <a:pos x="214534" y="762320"/>
                  </a:cxn>
                  <a:cxn ang="0">
                    <a:pos x="67672" y="535062"/>
                  </a:cxn>
                  <a:cxn ang="0">
                    <a:pos x="46074" y="113629"/>
                  </a:cxn>
                  <a:cxn ang="0">
                    <a:pos x="112307" y="174039"/>
                  </a:cxn>
                  <a:cxn ang="0">
                    <a:pos x="67672" y="99245"/>
                  </a:cxn>
                  <a:cxn ang="0">
                    <a:pos x="138223" y="90615"/>
                  </a:cxn>
                  <a:cxn ang="0">
                    <a:pos x="35996" y="0"/>
                  </a:cxn>
                  <a:cxn ang="0">
                    <a:pos x="2880" y="40273"/>
                  </a:cxn>
                  <a:cxn ang="0">
                    <a:pos x="2880" y="768073"/>
                  </a:cxn>
                  <a:cxn ang="0">
                    <a:pos x="102228" y="842867"/>
                  </a:cxn>
                  <a:cxn ang="0">
                    <a:pos x="309563" y="828483"/>
                  </a:cxn>
                  <a:cxn ang="0">
                    <a:pos x="309563" y="827045"/>
                  </a:cxn>
                  <a:cxn ang="0">
                    <a:pos x="214534" y="831360"/>
                  </a:cxn>
                </a:cxnLst>
                <a:pathLst>
                  <a:path w="215" h="596">
                    <a:moveTo>
                      <a:pt x="149" y="578"/>
                    </a:moveTo>
                    <a:cubicBezTo>
                      <a:pt x="66" y="574"/>
                      <a:pt x="39" y="509"/>
                      <a:pt x="39" y="509"/>
                    </a:cubicBezTo>
                    <a:cubicBezTo>
                      <a:pt x="39" y="509"/>
                      <a:pt x="17" y="470"/>
                      <a:pt x="45" y="470"/>
                    </a:cubicBezTo>
                    <a:cubicBezTo>
                      <a:pt x="73" y="471"/>
                      <a:pt x="149" y="530"/>
                      <a:pt x="149" y="530"/>
                    </a:cubicBezTo>
                    <a:cubicBezTo>
                      <a:pt x="130" y="485"/>
                      <a:pt x="83" y="428"/>
                      <a:pt x="47" y="372"/>
                    </a:cubicBezTo>
                    <a:cubicBezTo>
                      <a:pt x="11" y="315"/>
                      <a:pt x="32" y="79"/>
                      <a:pt x="32" y="79"/>
                    </a:cubicBezTo>
                    <a:lnTo>
                      <a:pt x="78" y="121"/>
                    </a:lnTo>
                    <a:lnTo>
                      <a:pt x="47" y="69"/>
                    </a:lnTo>
                    <a:cubicBezTo>
                      <a:pt x="72" y="84"/>
                      <a:pt x="87" y="77"/>
                      <a:pt x="96" y="63"/>
                    </a:cubicBezTo>
                    <a:cubicBezTo>
                      <a:pt x="80" y="52"/>
                      <a:pt x="58" y="33"/>
                      <a:pt x="25" y="0"/>
                    </a:cubicBezTo>
                    <a:cubicBezTo>
                      <a:pt x="25" y="0"/>
                      <a:pt x="9" y="18"/>
                      <a:pt x="2" y="28"/>
                    </a:cubicBezTo>
                    <a:lnTo>
                      <a:pt x="2" y="534"/>
                    </a:lnTo>
                    <a:cubicBezTo>
                      <a:pt x="2" y="534"/>
                      <a:pt x="0" y="576"/>
                      <a:pt x="71" y="586"/>
                    </a:cubicBezTo>
                    <a:cubicBezTo>
                      <a:pt x="141" y="596"/>
                      <a:pt x="200" y="596"/>
                      <a:pt x="215" y="576"/>
                    </a:cubicBezTo>
                    <a:lnTo>
                      <a:pt x="215" y="575"/>
                    </a:lnTo>
                    <a:cubicBezTo>
                      <a:pt x="192" y="577"/>
                      <a:pt x="169" y="578"/>
                      <a:pt x="149" y="578"/>
                    </a:cubicBezTo>
                    <a:close/>
                  </a:path>
                </a:pathLst>
              </a:custGeom>
              <a:solidFill>
                <a:srgbClr val="AFB0B2">
                  <a:alpha val="100000"/>
                </a:srgbClr>
              </a:solidFill>
              <a:ln w="9525">
                <a:noFill/>
              </a:ln>
            </p:spPr>
            <p:txBody>
              <a:bodyPr/>
              <a:p>
                <a:endParaRPr lang="zh-CN" altLang="en-US"/>
              </a:p>
            </p:txBody>
          </p:sp>
          <p:sp>
            <p:nvSpPr>
              <p:cNvPr id="10267" name="Freeform 45"/>
              <p:cNvSpPr/>
              <p:nvPr/>
            </p:nvSpPr>
            <p:spPr>
              <a:xfrm>
                <a:off x="0" y="371475"/>
                <a:ext cx="457200" cy="1096962"/>
              </a:xfrm>
              <a:custGeom>
                <a:avLst/>
                <a:gdLst/>
                <a:ahLst/>
                <a:cxnLst>
                  <a:cxn ang="0">
                    <a:pos x="0" y="1049518"/>
                  </a:cxn>
                  <a:cxn ang="0">
                    <a:pos x="166777" y="1096962"/>
                  </a:cxn>
                  <a:cxn ang="0">
                    <a:pos x="378125" y="704471"/>
                  </a:cxn>
                  <a:cxn ang="0">
                    <a:pos x="444260" y="520446"/>
                  </a:cxn>
                  <a:cxn ang="0">
                    <a:pos x="291860" y="0"/>
                  </a:cxn>
                  <a:cxn ang="0">
                    <a:pos x="166777" y="69009"/>
                  </a:cxn>
                  <a:cxn ang="0">
                    <a:pos x="169653" y="342172"/>
                  </a:cxn>
                  <a:cxn ang="0">
                    <a:pos x="0" y="1049518"/>
                  </a:cxn>
                </a:cxnLst>
                <a:pathLst>
                  <a:path w="318" h="763">
                    <a:moveTo>
                      <a:pt x="0" y="730"/>
                    </a:moveTo>
                    <a:lnTo>
                      <a:pt x="116" y="763"/>
                    </a:lnTo>
                    <a:cubicBezTo>
                      <a:pt x="116" y="763"/>
                      <a:pt x="251" y="503"/>
                      <a:pt x="263" y="490"/>
                    </a:cubicBezTo>
                    <a:cubicBezTo>
                      <a:pt x="275" y="476"/>
                      <a:pt x="318" y="439"/>
                      <a:pt x="309" y="362"/>
                    </a:cubicBezTo>
                    <a:cubicBezTo>
                      <a:pt x="301" y="285"/>
                      <a:pt x="292" y="104"/>
                      <a:pt x="203" y="0"/>
                    </a:cubicBezTo>
                    <a:cubicBezTo>
                      <a:pt x="203" y="0"/>
                      <a:pt x="166" y="51"/>
                      <a:pt x="116" y="48"/>
                    </a:cubicBezTo>
                    <a:lnTo>
                      <a:pt x="118" y="238"/>
                    </a:lnTo>
                    <a:cubicBezTo>
                      <a:pt x="118" y="238"/>
                      <a:pt x="92" y="554"/>
                      <a:pt x="0" y="730"/>
                    </a:cubicBezTo>
                    <a:close/>
                  </a:path>
                </a:pathLst>
              </a:custGeom>
              <a:solidFill>
                <a:srgbClr val="383837">
                  <a:alpha val="100000"/>
                </a:srgbClr>
              </a:solidFill>
              <a:ln w="9525">
                <a:noFill/>
              </a:ln>
            </p:spPr>
            <p:txBody>
              <a:bodyPr/>
              <a:p>
                <a:endParaRPr lang="zh-CN" altLang="en-US"/>
              </a:p>
            </p:txBody>
          </p:sp>
          <p:sp>
            <p:nvSpPr>
              <p:cNvPr id="10268" name="Freeform 46"/>
              <p:cNvSpPr/>
              <p:nvPr/>
            </p:nvSpPr>
            <p:spPr>
              <a:xfrm>
                <a:off x="430213" y="457200"/>
                <a:ext cx="184150" cy="730250"/>
              </a:xfrm>
              <a:custGeom>
                <a:avLst/>
                <a:gdLst/>
                <a:ahLst/>
                <a:cxnLst>
                  <a:cxn ang="0">
                    <a:pos x="98600" y="679838"/>
                  </a:cxn>
                  <a:cxn ang="0">
                    <a:pos x="146450" y="730250"/>
                  </a:cxn>
                  <a:cxn ang="0">
                    <a:pos x="184150" y="688480"/>
                  </a:cxn>
                  <a:cxn ang="0">
                    <a:pos x="142100" y="313993"/>
                  </a:cxn>
                  <a:cxn ang="0">
                    <a:pos x="62350" y="76338"/>
                  </a:cxn>
                  <a:cxn ang="0">
                    <a:pos x="44950" y="0"/>
                  </a:cxn>
                  <a:cxn ang="0">
                    <a:pos x="0" y="46091"/>
                  </a:cxn>
                  <a:cxn ang="0">
                    <a:pos x="20300" y="84980"/>
                  </a:cxn>
                  <a:cxn ang="0">
                    <a:pos x="59450" y="265022"/>
                  </a:cxn>
                  <a:cxn ang="0">
                    <a:pos x="98600" y="679838"/>
                  </a:cxn>
                </a:cxnLst>
                <a:pathLst>
                  <a:path w="127" h="507">
                    <a:moveTo>
                      <a:pt x="68" y="472"/>
                    </a:moveTo>
                    <a:lnTo>
                      <a:pt x="101" y="507"/>
                    </a:lnTo>
                    <a:lnTo>
                      <a:pt x="127" y="478"/>
                    </a:lnTo>
                    <a:cubicBezTo>
                      <a:pt x="127" y="478"/>
                      <a:pt x="107" y="272"/>
                      <a:pt x="98" y="218"/>
                    </a:cubicBezTo>
                    <a:cubicBezTo>
                      <a:pt x="88" y="164"/>
                      <a:pt x="43" y="53"/>
                      <a:pt x="43" y="53"/>
                    </a:cubicBezTo>
                    <a:cubicBezTo>
                      <a:pt x="43" y="53"/>
                      <a:pt x="61" y="22"/>
                      <a:pt x="31" y="0"/>
                    </a:cubicBezTo>
                    <a:cubicBezTo>
                      <a:pt x="31" y="0"/>
                      <a:pt x="6" y="5"/>
                      <a:pt x="0" y="32"/>
                    </a:cubicBezTo>
                    <a:lnTo>
                      <a:pt x="14" y="59"/>
                    </a:lnTo>
                    <a:cubicBezTo>
                      <a:pt x="14" y="59"/>
                      <a:pt x="36" y="146"/>
                      <a:pt x="41" y="184"/>
                    </a:cubicBezTo>
                    <a:cubicBezTo>
                      <a:pt x="46" y="223"/>
                      <a:pt x="48" y="451"/>
                      <a:pt x="68" y="472"/>
                    </a:cubicBezTo>
                    <a:close/>
                  </a:path>
                </a:pathLst>
              </a:custGeom>
              <a:solidFill>
                <a:srgbClr val="9D3D25">
                  <a:alpha val="100000"/>
                </a:srgbClr>
              </a:solidFill>
              <a:ln w="9525">
                <a:noFill/>
              </a:ln>
            </p:spPr>
            <p:txBody>
              <a:bodyPr/>
              <a:p>
                <a:endParaRPr lang="zh-CN" altLang="en-US"/>
              </a:p>
            </p:txBody>
          </p:sp>
          <p:sp>
            <p:nvSpPr>
              <p:cNvPr id="10269" name="Freeform 47"/>
              <p:cNvSpPr/>
              <p:nvPr/>
            </p:nvSpPr>
            <p:spPr>
              <a:xfrm>
                <a:off x="614363" y="725487"/>
                <a:ext cx="412750" cy="296862"/>
              </a:xfrm>
              <a:custGeom>
                <a:avLst/>
                <a:gdLst/>
                <a:ahLst/>
                <a:cxnLst>
                  <a:cxn ang="0">
                    <a:pos x="398368" y="217603"/>
                  </a:cxn>
                  <a:cxn ang="0">
                    <a:pos x="343719" y="77818"/>
                  </a:cxn>
                  <a:cxn ang="0">
                    <a:pos x="221476" y="109522"/>
                  </a:cxn>
                  <a:cxn ang="0">
                    <a:pos x="182645" y="129697"/>
                  </a:cxn>
                  <a:cxn ang="0">
                    <a:pos x="125119" y="129697"/>
                  </a:cxn>
                  <a:cxn ang="0">
                    <a:pos x="71908" y="129697"/>
                  </a:cxn>
                  <a:cxn ang="0">
                    <a:pos x="53212" y="110963"/>
                  </a:cxn>
                  <a:cxn ang="0">
                    <a:pos x="17258" y="0"/>
                  </a:cxn>
                  <a:cxn ang="0">
                    <a:pos x="0" y="252189"/>
                  </a:cxn>
                  <a:cxn ang="0">
                    <a:pos x="8629" y="295421"/>
                  </a:cxn>
                  <a:cxn ang="0">
                    <a:pos x="175455" y="276687"/>
                  </a:cxn>
                  <a:cxn ang="0">
                    <a:pos x="398368" y="217603"/>
                  </a:cxn>
                </a:cxnLst>
                <a:pathLst>
                  <a:path w="287" h="206">
                    <a:moveTo>
                      <a:pt x="277" y="151"/>
                    </a:moveTo>
                    <a:cubicBezTo>
                      <a:pt x="277" y="151"/>
                      <a:pt x="287" y="89"/>
                      <a:pt x="239" y="54"/>
                    </a:cubicBezTo>
                    <a:cubicBezTo>
                      <a:pt x="239" y="54"/>
                      <a:pt x="158" y="69"/>
                      <a:pt x="154" y="76"/>
                    </a:cubicBezTo>
                    <a:cubicBezTo>
                      <a:pt x="151" y="82"/>
                      <a:pt x="127" y="90"/>
                      <a:pt x="127" y="90"/>
                    </a:cubicBezTo>
                    <a:cubicBezTo>
                      <a:pt x="127" y="90"/>
                      <a:pt x="92" y="88"/>
                      <a:pt x="87" y="90"/>
                    </a:cubicBezTo>
                    <a:cubicBezTo>
                      <a:pt x="82" y="92"/>
                      <a:pt x="58" y="76"/>
                      <a:pt x="50" y="90"/>
                    </a:cubicBezTo>
                    <a:lnTo>
                      <a:pt x="37" y="77"/>
                    </a:lnTo>
                    <a:cubicBezTo>
                      <a:pt x="37" y="77"/>
                      <a:pt x="42" y="34"/>
                      <a:pt x="12" y="0"/>
                    </a:cubicBezTo>
                    <a:lnTo>
                      <a:pt x="0" y="175"/>
                    </a:lnTo>
                    <a:lnTo>
                      <a:pt x="6" y="205"/>
                    </a:lnTo>
                    <a:cubicBezTo>
                      <a:pt x="6" y="205"/>
                      <a:pt x="95" y="206"/>
                      <a:pt x="122" y="192"/>
                    </a:cubicBezTo>
                    <a:cubicBezTo>
                      <a:pt x="149" y="178"/>
                      <a:pt x="260" y="165"/>
                      <a:pt x="277" y="151"/>
                    </a:cubicBezTo>
                    <a:close/>
                  </a:path>
                </a:pathLst>
              </a:custGeom>
              <a:solidFill>
                <a:srgbClr val="383837">
                  <a:alpha val="100000"/>
                </a:srgbClr>
              </a:solidFill>
              <a:ln w="9525">
                <a:noFill/>
              </a:ln>
            </p:spPr>
            <p:txBody>
              <a:bodyPr/>
              <a:p>
                <a:endParaRPr lang="zh-CN" altLang="en-US"/>
              </a:p>
            </p:txBody>
          </p:sp>
          <p:sp>
            <p:nvSpPr>
              <p:cNvPr id="10270" name="Freeform 48"/>
              <p:cNvSpPr/>
              <p:nvPr/>
            </p:nvSpPr>
            <p:spPr>
              <a:xfrm>
                <a:off x="654050" y="800100"/>
                <a:ext cx="357188" cy="190500"/>
              </a:xfrm>
              <a:custGeom>
                <a:avLst/>
                <a:gdLst/>
                <a:ahLst/>
                <a:cxnLst>
                  <a:cxn ang="0">
                    <a:pos x="303898" y="2865"/>
                  </a:cxn>
                  <a:cxn ang="0">
                    <a:pos x="181475" y="34376"/>
                  </a:cxn>
                  <a:cxn ang="0">
                    <a:pos x="142587" y="54429"/>
                  </a:cxn>
                  <a:cxn ang="0">
                    <a:pos x="84976" y="54429"/>
                  </a:cxn>
                  <a:cxn ang="0">
                    <a:pos x="44649" y="47267"/>
                  </a:cxn>
                  <a:cxn ang="0">
                    <a:pos x="20164" y="98831"/>
                  </a:cxn>
                  <a:cxn ang="0">
                    <a:pos x="53290" y="91669"/>
                  </a:cxn>
                  <a:cxn ang="0">
                    <a:pos x="0" y="190500"/>
                  </a:cxn>
                  <a:cxn ang="0">
                    <a:pos x="84976" y="95966"/>
                  </a:cxn>
                  <a:cxn ang="0">
                    <a:pos x="159870" y="73049"/>
                  </a:cxn>
                  <a:cxn ang="0">
                    <a:pos x="119543" y="163286"/>
                  </a:cxn>
                  <a:cxn ang="0">
                    <a:pos x="233324" y="54429"/>
                  </a:cxn>
                  <a:cxn ang="0">
                    <a:pos x="286615" y="73049"/>
                  </a:cxn>
                  <a:cxn ang="0">
                    <a:pos x="348546" y="95966"/>
                  </a:cxn>
                  <a:cxn ang="0">
                    <a:pos x="357188" y="94534"/>
                  </a:cxn>
                  <a:cxn ang="0">
                    <a:pos x="303898" y="2865"/>
                  </a:cxn>
                </a:cxnLst>
                <a:pathLst>
                  <a:path w="248" h="133">
                    <a:moveTo>
                      <a:pt x="211" y="2"/>
                    </a:moveTo>
                    <a:cubicBezTo>
                      <a:pt x="211" y="2"/>
                      <a:pt x="130" y="17"/>
                      <a:pt x="126" y="24"/>
                    </a:cubicBezTo>
                    <a:cubicBezTo>
                      <a:pt x="123" y="30"/>
                      <a:pt x="99" y="38"/>
                      <a:pt x="99" y="38"/>
                    </a:cubicBezTo>
                    <a:cubicBezTo>
                      <a:pt x="99" y="38"/>
                      <a:pt x="64" y="36"/>
                      <a:pt x="59" y="38"/>
                    </a:cubicBezTo>
                    <a:cubicBezTo>
                      <a:pt x="55" y="40"/>
                      <a:pt x="42" y="31"/>
                      <a:pt x="31" y="33"/>
                    </a:cubicBezTo>
                    <a:cubicBezTo>
                      <a:pt x="27" y="47"/>
                      <a:pt x="22" y="63"/>
                      <a:pt x="14" y="69"/>
                    </a:cubicBezTo>
                    <a:lnTo>
                      <a:pt x="37" y="64"/>
                    </a:lnTo>
                    <a:cubicBezTo>
                      <a:pt x="37" y="64"/>
                      <a:pt x="11" y="123"/>
                      <a:pt x="0" y="133"/>
                    </a:cubicBezTo>
                    <a:cubicBezTo>
                      <a:pt x="0" y="133"/>
                      <a:pt x="59" y="96"/>
                      <a:pt x="59" y="67"/>
                    </a:cubicBezTo>
                    <a:cubicBezTo>
                      <a:pt x="59" y="38"/>
                      <a:pt x="111" y="51"/>
                      <a:pt x="111" y="51"/>
                    </a:cubicBezTo>
                    <a:cubicBezTo>
                      <a:pt x="111" y="51"/>
                      <a:pt x="142" y="77"/>
                      <a:pt x="83" y="114"/>
                    </a:cubicBezTo>
                    <a:cubicBezTo>
                      <a:pt x="83" y="114"/>
                      <a:pt x="146" y="76"/>
                      <a:pt x="162" y="38"/>
                    </a:cubicBezTo>
                    <a:cubicBezTo>
                      <a:pt x="177" y="0"/>
                      <a:pt x="199" y="51"/>
                      <a:pt x="199" y="51"/>
                    </a:cubicBezTo>
                    <a:cubicBezTo>
                      <a:pt x="199" y="51"/>
                      <a:pt x="242" y="67"/>
                      <a:pt x="242" y="67"/>
                    </a:cubicBezTo>
                    <a:lnTo>
                      <a:pt x="248" y="66"/>
                    </a:lnTo>
                    <a:cubicBezTo>
                      <a:pt x="245" y="46"/>
                      <a:pt x="236" y="20"/>
                      <a:pt x="211" y="2"/>
                    </a:cubicBezTo>
                    <a:close/>
                  </a:path>
                </a:pathLst>
              </a:custGeom>
              <a:solidFill>
                <a:srgbClr val="2E2C2C">
                  <a:alpha val="100000"/>
                </a:srgbClr>
              </a:solidFill>
              <a:ln w="9525">
                <a:noFill/>
              </a:ln>
            </p:spPr>
            <p:txBody>
              <a:bodyPr/>
              <a:p>
                <a:endParaRPr lang="zh-CN" altLang="en-US"/>
              </a:p>
            </p:txBody>
          </p:sp>
          <p:sp>
            <p:nvSpPr>
              <p:cNvPr id="10271" name="Freeform 49"/>
              <p:cNvSpPr/>
              <p:nvPr/>
            </p:nvSpPr>
            <p:spPr>
              <a:xfrm>
                <a:off x="263525" y="392112"/>
                <a:ext cx="173038" cy="774700"/>
              </a:xfrm>
              <a:custGeom>
                <a:avLst/>
                <a:gdLst/>
                <a:ahLst/>
                <a:cxnLst>
                  <a:cxn ang="0">
                    <a:pos x="62005" y="774700"/>
                  </a:cxn>
                  <a:cxn ang="0">
                    <a:pos x="113917" y="683982"/>
                  </a:cxn>
                  <a:cxn ang="0">
                    <a:pos x="164386" y="614864"/>
                  </a:cxn>
                  <a:cxn ang="0">
                    <a:pos x="167270" y="480948"/>
                  </a:cxn>
                  <a:cxn ang="0">
                    <a:pos x="23072" y="110877"/>
                  </a:cxn>
                  <a:cxn ang="0">
                    <a:pos x="37492" y="86398"/>
                  </a:cxn>
                  <a:cxn ang="0">
                    <a:pos x="8652" y="0"/>
                  </a:cxn>
                  <a:cxn ang="0">
                    <a:pos x="0" y="7200"/>
                  </a:cxn>
                  <a:cxn ang="0">
                    <a:pos x="10094" y="79198"/>
                  </a:cxn>
                  <a:cxn ang="0">
                    <a:pos x="10094" y="110877"/>
                  </a:cxn>
                  <a:cxn ang="0">
                    <a:pos x="148524" y="486707"/>
                  </a:cxn>
                  <a:cxn ang="0">
                    <a:pos x="90845" y="663823"/>
                  </a:cxn>
                  <a:cxn ang="0">
                    <a:pos x="62005" y="774700"/>
                  </a:cxn>
                </a:cxnLst>
                <a:pathLst>
                  <a:path w="120" h="538">
                    <a:moveTo>
                      <a:pt x="43" y="538"/>
                    </a:moveTo>
                    <a:cubicBezTo>
                      <a:pt x="61" y="504"/>
                      <a:pt x="76" y="479"/>
                      <a:pt x="79" y="475"/>
                    </a:cubicBezTo>
                    <a:cubicBezTo>
                      <a:pt x="86" y="467"/>
                      <a:pt x="102" y="452"/>
                      <a:pt x="114" y="427"/>
                    </a:cubicBezTo>
                    <a:cubicBezTo>
                      <a:pt x="118" y="389"/>
                      <a:pt x="120" y="350"/>
                      <a:pt x="116" y="334"/>
                    </a:cubicBezTo>
                    <a:cubicBezTo>
                      <a:pt x="106" y="297"/>
                      <a:pt x="16" y="77"/>
                      <a:pt x="16" y="77"/>
                    </a:cubicBezTo>
                    <a:lnTo>
                      <a:pt x="26" y="60"/>
                    </a:lnTo>
                    <a:lnTo>
                      <a:pt x="6" y="0"/>
                    </a:lnTo>
                    <a:cubicBezTo>
                      <a:pt x="4" y="2"/>
                      <a:pt x="2" y="3"/>
                      <a:pt x="0" y="5"/>
                    </a:cubicBezTo>
                    <a:lnTo>
                      <a:pt x="7" y="55"/>
                    </a:lnTo>
                    <a:lnTo>
                      <a:pt x="7" y="77"/>
                    </a:lnTo>
                    <a:cubicBezTo>
                      <a:pt x="7" y="77"/>
                      <a:pt x="95" y="313"/>
                      <a:pt x="103" y="338"/>
                    </a:cubicBezTo>
                    <a:cubicBezTo>
                      <a:pt x="112" y="362"/>
                      <a:pt x="76" y="437"/>
                      <a:pt x="63" y="461"/>
                    </a:cubicBezTo>
                    <a:cubicBezTo>
                      <a:pt x="56" y="474"/>
                      <a:pt x="49" y="509"/>
                      <a:pt x="43" y="538"/>
                    </a:cubicBezTo>
                    <a:close/>
                  </a:path>
                </a:pathLst>
              </a:custGeom>
              <a:solidFill>
                <a:srgbClr val="2E2C2C">
                  <a:alpha val="100000"/>
                </a:srgbClr>
              </a:solidFill>
              <a:ln w="9525">
                <a:noFill/>
              </a:ln>
            </p:spPr>
            <p:txBody>
              <a:bodyPr/>
              <a:p>
                <a:endParaRPr lang="zh-CN" altLang="en-US"/>
              </a:p>
            </p:txBody>
          </p:sp>
          <p:sp>
            <p:nvSpPr>
              <p:cNvPr id="10272" name="Freeform 50"/>
              <p:cNvSpPr/>
              <p:nvPr/>
            </p:nvSpPr>
            <p:spPr>
              <a:xfrm>
                <a:off x="122238" y="457200"/>
                <a:ext cx="198438" cy="841375"/>
              </a:xfrm>
              <a:custGeom>
                <a:avLst/>
                <a:gdLst/>
                <a:ahLst/>
                <a:cxnLst>
                  <a:cxn ang="0">
                    <a:pos x="142358" y="175466"/>
                  </a:cxn>
                  <a:cxn ang="0">
                    <a:pos x="198438" y="221490"/>
                  </a:cxn>
                  <a:cxn ang="0">
                    <a:pos x="83401" y="60406"/>
                  </a:cxn>
                  <a:cxn ang="0">
                    <a:pos x="44577" y="0"/>
                  </a:cxn>
                  <a:cxn ang="0">
                    <a:pos x="46015" y="256008"/>
                  </a:cxn>
                  <a:cxn ang="0">
                    <a:pos x="0" y="578176"/>
                  </a:cxn>
                  <a:cxn ang="0">
                    <a:pos x="41701" y="664471"/>
                  </a:cxn>
                  <a:cxn ang="0">
                    <a:pos x="133730" y="841375"/>
                  </a:cxn>
                  <a:cxn ang="0">
                    <a:pos x="182620" y="750765"/>
                  </a:cxn>
                  <a:cxn ang="0">
                    <a:pos x="122226" y="562355"/>
                  </a:cxn>
                  <a:cxn ang="0">
                    <a:pos x="169679" y="562355"/>
                  </a:cxn>
                  <a:cxn ang="0">
                    <a:pos x="122226" y="533590"/>
                  </a:cxn>
                  <a:cxn ang="0">
                    <a:pos x="112161" y="415654"/>
                  </a:cxn>
                  <a:cxn ang="0">
                    <a:pos x="126540" y="345179"/>
                  </a:cxn>
                  <a:cxn ang="0">
                    <a:pos x="142358" y="267514"/>
                  </a:cxn>
                  <a:cxn ang="0">
                    <a:pos x="142358" y="175466"/>
                  </a:cxn>
                </a:cxnLst>
                <a:pathLst>
                  <a:path w="138" h="585">
                    <a:moveTo>
                      <a:pt x="99" y="122"/>
                    </a:moveTo>
                    <a:lnTo>
                      <a:pt x="138" y="154"/>
                    </a:lnTo>
                    <a:cubicBezTo>
                      <a:pt x="138" y="154"/>
                      <a:pt x="67" y="65"/>
                      <a:pt x="58" y="42"/>
                    </a:cubicBezTo>
                    <a:cubicBezTo>
                      <a:pt x="53" y="30"/>
                      <a:pt x="42" y="14"/>
                      <a:pt x="31" y="0"/>
                    </a:cubicBezTo>
                    <a:lnTo>
                      <a:pt x="32" y="178"/>
                    </a:lnTo>
                    <a:cubicBezTo>
                      <a:pt x="32" y="178"/>
                      <a:pt x="24" y="281"/>
                      <a:pt x="0" y="402"/>
                    </a:cubicBezTo>
                    <a:lnTo>
                      <a:pt x="29" y="462"/>
                    </a:lnTo>
                    <a:lnTo>
                      <a:pt x="93" y="585"/>
                    </a:lnTo>
                    <a:cubicBezTo>
                      <a:pt x="104" y="564"/>
                      <a:pt x="116" y="542"/>
                      <a:pt x="127" y="522"/>
                    </a:cubicBezTo>
                    <a:cubicBezTo>
                      <a:pt x="111" y="475"/>
                      <a:pt x="85" y="398"/>
                      <a:pt x="85" y="391"/>
                    </a:cubicBezTo>
                    <a:cubicBezTo>
                      <a:pt x="85" y="383"/>
                      <a:pt x="105" y="383"/>
                      <a:pt x="118" y="391"/>
                    </a:cubicBezTo>
                    <a:lnTo>
                      <a:pt x="85" y="371"/>
                    </a:lnTo>
                    <a:lnTo>
                      <a:pt x="78" y="289"/>
                    </a:lnTo>
                    <a:cubicBezTo>
                      <a:pt x="78" y="289"/>
                      <a:pt x="90" y="261"/>
                      <a:pt x="88" y="240"/>
                    </a:cubicBezTo>
                    <a:cubicBezTo>
                      <a:pt x="86" y="218"/>
                      <a:pt x="99" y="186"/>
                      <a:pt x="99" y="186"/>
                    </a:cubicBezTo>
                    <a:lnTo>
                      <a:pt x="99" y="122"/>
                    </a:lnTo>
                    <a:close/>
                  </a:path>
                </a:pathLst>
              </a:custGeom>
              <a:solidFill>
                <a:srgbClr val="2E2C2C">
                  <a:alpha val="100000"/>
                </a:srgbClr>
              </a:solidFill>
              <a:ln w="9525">
                <a:noFill/>
              </a:ln>
            </p:spPr>
            <p:txBody>
              <a:bodyPr/>
              <a:p>
                <a:endParaRPr lang="zh-CN" altLang="en-US"/>
              </a:p>
            </p:txBody>
          </p:sp>
          <p:sp>
            <p:nvSpPr>
              <p:cNvPr id="10273" name="Freeform 51"/>
              <p:cNvSpPr/>
              <p:nvPr/>
            </p:nvSpPr>
            <p:spPr>
              <a:xfrm>
                <a:off x="196850" y="428625"/>
                <a:ext cx="77788" cy="134937"/>
              </a:xfrm>
              <a:custGeom>
                <a:avLst/>
                <a:gdLst/>
                <a:ahLst/>
                <a:cxnLst>
                  <a:cxn ang="0">
                    <a:pos x="77788" y="134937"/>
                  </a:cxn>
                  <a:cxn ang="0">
                    <a:pos x="25929" y="0"/>
                  </a:cxn>
                  <a:cxn ang="0">
                    <a:pos x="0" y="8613"/>
                  </a:cxn>
                  <a:cxn ang="0">
                    <a:pos x="77788" y="134937"/>
                  </a:cxn>
                </a:cxnLst>
                <a:pathLst>
                  <a:path w="54" h="94">
                    <a:moveTo>
                      <a:pt x="54" y="94"/>
                    </a:moveTo>
                    <a:lnTo>
                      <a:pt x="18" y="0"/>
                    </a:lnTo>
                    <a:cubicBezTo>
                      <a:pt x="12" y="3"/>
                      <a:pt x="6" y="5"/>
                      <a:pt x="0" y="6"/>
                    </a:cubicBezTo>
                    <a:cubicBezTo>
                      <a:pt x="14" y="21"/>
                      <a:pt x="32" y="48"/>
                      <a:pt x="54" y="94"/>
                    </a:cubicBezTo>
                    <a:close/>
                  </a:path>
                </a:pathLst>
              </a:custGeom>
              <a:solidFill>
                <a:srgbClr val="2E2C2C">
                  <a:alpha val="100000"/>
                </a:srgbClr>
              </a:solidFill>
              <a:ln w="9525">
                <a:noFill/>
              </a:ln>
            </p:spPr>
            <p:txBody>
              <a:bodyPr/>
              <a:p>
                <a:endParaRPr lang="zh-CN" altLang="en-US"/>
              </a:p>
            </p:txBody>
          </p:sp>
          <p:sp>
            <p:nvSpPr>
              <p:cNvPr id="10274" name="Freeform 52"/>
              <p:cNvSpPr/>
              <p:nvPr/>
            </p:nvSpPr>
            <p:spPr>
              <a:xfrm>
                <a:off x="211138" y="1260475"/>
                <a:ext cx="123825" cy="214312"/>
              </a:xfrm>
              <a:custGeom>
                <a:avLst/>
                <a:gdLst/>
                <a:ahLst/>
                <a:cxnLst>
                  <a:cxn ang="0">
                    <a:pos x="5759" y="66163"/>
                  </a:cxn>
                  <a:cxn ang="0">
                    <a:pos x="21597" y="165409"/>
                  </a:cxn>
                  <a:cxn ang="0">
                    <a:pos x="21597" y="214312"/>
                  </a:cxn>
                  <a:cxn ang="0">
                    <a:pos x="123825" y="126574"/>
                  </a:cxn>
                  <a:cxn ang="0">
                    <a:pos x="84950" y="34520"/>
                  </a:cxn>
                  <a:cxn ang="0">
                    <a:pos x="5759" y="66163"/>
                  </a:cxn>
                </a:cxnLst>
                <a:pathLst>
                  <a:path w="86" h="149">
                    <a:moveTo>
                      <a:pt x="4" y="46"/>
                    </a:moveTo>
                    <a:cubicBezTo>
                      <a:pt x="0" y="52"/>
                      <a:pt x="2" y="110"/>
                      <a:pt x="15" y="115"/>
                    </a:cubicBezTo>
                    <a:lnTo>
                      <a:pt x="15" y="149"/>
                    </a:lnTo>
                    <a:lnTo>
                      <a:pt x="86" y="88"/>
                    </a:lnTo>
                    <a:cubicBezTo>
                      <a:pt x="86" y="88"/>
                      <a:pt x="77" y="48"/>
                      <a:pt x="59" y="24"/>
                    </a:cubicBezTo>
                    <a:cubicBezTo>
                      <a:pt x="42" y="0"/>
                      <a:pt x="4" y="46"/>
                      <a:pt x="4" y="46"/>
                    </a:cubicBezTo>
                    <a:close/>
                  </a:path>
                </a:pathLst>
              </a:custGeom>
              <a:solidFill>
                <a:srgbClr val="EAAD6A">
                  <a:alpha val="100000"/>
                </a:srgbClr>
              </a:solidFill>
              <a:ln w="9525">
                <a:noFill/>
              </a:ln>
            </p:spPr>
            <p:txBody>
              <a:bodyPr/>
              <a:p>
                <a:endParaRPr lang="zh-CN" altLang="en-US"/>
              </a:p>
            </p:txBody>
          </p:sp>
          <p:sp>
            <p:nvSpPr>
              <p:cNvPr id="10275" name="Freeform 53"/>
              <p:cNvSpPr/>
              <p:nvPr/>
            </p:nvSpPr>
            <p:spPr>
              <a:xfrm>
                <a:off x="20638" y="439737"/>
                <a:ext cx="280988" cy="928687"/>
              </a:xfrm>
              <a:custGeom>
                <a:avLst/>
                <a:gdLst/>
                <a:ahLst/>
                <a:cxnLst>
                  <a:cxn ang="0">
                    <a:pos x="157065" y="928687"/>
                  </a:cxn>
                  <a:cxn ang="0">
                    <a:pos x="280988" y="845177"/>
                  </a:cxn>
                  <a:cxn ang="0">
                    <a:pos x="193089" y="551453"/>
                  </a:cxn>
                  <a:cxn ang="0">
                    <a:pos x="201735" y="349877"/>
                  </a:cxn>
                  <a:cxn ang="0">
                    <a:pos x="243523" y="192937"/>
                  </a:cxn>
                  <a:cxn ang="0">
                    <a:pos x="145537" y="0"/>
                  </a:cxn>
                  <a:cxn ang="0">
                    <a:pos x="72048" y="35996"/>
                  </a:cxn>
                  <a:cxn ang="0">
                    <a:pos x="57639" y="56153"/>
                  </a:cxn>
                  <a:cxn ang="0">
                    <a:pos x="27378" y="132464"/>
                  </a:cxn>
                  <a:cxn ang="0">
                    <a:pos x="27378" y="226052"/>
                  </a:cxn>
                  <a:cxn ang="0">
                    <a:pos x="7205" y="249090"/>
                  </a:cxn>
                  <a:cxn ang="0">
                    <a:pos x="7205" y="306683"/>
                  </a:cxn>
                  <a:cxn ang="0">
                    <a:pos x="31701" y="329720"/>
                  </a:cxn>
                  <a:cxn ang="0">
                    <a:pos x="17292" y="414670"/>
                  </a:cxn>
                  <a:cxn ang="0">
                    <a:pos x="14410" y="519777"/>
                  </a:cxn>
                  <a:cxn ang="0">
                    <a:pos x="38906" y="619125"/>
                  </a:cxn>
                  <a:cxn ang="0">
                    <a:pos x="157065" y="928687"/>
                  </a:cxn>
                </a:cxnLst>
                <a:pathLst>
                  <a:path w="195" h="645">
                    <a:moveTo>
                      <a:pt x="109" y="645"/>
                    </a:moveTo>
                    <a:cubicBezTo>
                      <a:pt x="109" y="645"/>
                      <a:pt x="170" y="592"/>
                      <a:pt x="195" y="587"/>
                    </a:cubicBezTo>
                    <a:cubicBezTo>
                      <a:pt x="195" y="587"/>
                      <a:pt x="144" y="410"/>
                      <a:pt x="134" y="383"/>
                    </a:cubicBezTo>
                    <a:lnTo>
                      <a:pt x="140" y="243"/>
                    </a:lnTo>
                    <a:cubicBezTo>
                      <a:pt x="140" y="243"/>
                      <a:pt x="171" y="159"/>
                      <a:pt x="169" y="134"/>
                    </a:cubicBezTo>
                    <a:cubicBezTo>
                      <a:pt x="168" y="109"/>
                      <a:pt x="101" y="0"/>
                      <a:pt x="101" y="0"/>
                    </a:cubicBezTo>
                    <a:cubicBezTo>
                      <a:pt x="101" y="0"/>
                      <a:pt x="64" y="13"/>
                      <a:pt x="50" y="25"/>
                    </a:cubicBezTo>
                    <a:cubicBezTo>
                      <a:pt x="37" y="37"/>
                      <a:pt x="40" y="39"/>
                      <a:pt x="40" y="39"/>
                    </a:cubicBezTo>
                    <a:cubicBezTo>
                      <a:pt x="40" y="39"/>
                      <a:pt x="22" y="87"/>
                      <a:pt x="19" y="92"/>
                    </a:cubicBezTo>
                    <a:cubicBezTo>
                      <a:pt x="15" y="97"/>
                      <a:pt x="19" y="157"/>
                      <a:pt x="19" y="157"/>
                    </a:cubicBezTo>
                    <a:cubicBezTo>
                      <a:pt x="19" y="157"/>
                      <a:pt x="3" y="161"/>
                      <a:pt x="5" y="173"/>
                    </a:cubicBezTo>
                    <a:cubicBezTo>
                      <a:pt x="7" y="185"/>
                      <a:pt x="0" y="205"/>
                      <a:pt x="5" y="213"/>
                    </a:cubicBezTo>
                    <a:cubicBezTo>
                      <a:pt x="10" y="222"/>
                      <a:pt x="22" y="229"/>
                      <a:pt x="22" y="229"/>
                    </a:cubicBezTo>
                    <a:cubicBezTo>
                      <a:pt x="22" y="229"/>
                      <a:pt x="13" y="279"/>
                      <a:pt x="12" y="288"/>
                    </a:cubicBezTo>
                    <a:cubicBezTo>
                      <a:pt x="10" y="297"/>
                      <a:pt x="7" y="349"/>
                      <a:pt x="10" y="361"/>
                    </a:cubicBezTo>
                    <a:cubicBezTo>
                      <a:pt x="13" y="373"/>
                      <a:pt x="27" y="430"/>
                      <a:pt x="27" y="430"/>
                    </a:cubicBezTo>
                    <a:cubicBezTo>
                      <a:pt x="27" y="430"/>
                      <a:pt x="88" y="632"/>
                      <a:pt x="109" y="645"/>
                    </a:cubicBezTo>
                    <a:close/>
                  </a:path>
                </a:pathLst>
              </a:custGeom>
              <a:solidFill>
                <a:srgbClr val="383837">
                  <a:alpha val="100000"/>
                </a:srgbClr>
              </a:solidFill>
              <a:ln w="9525">
                <a:noFill/>
              </a:ln>
            </p:spPr>
            <p:txBody>
              <a:bodyPr/>
              <a:p>
                <a:endParaRPr lang="zh-CN" altLang="en-US"/>
              </a:p>
            </p:txBody>
          </p:sp>
          <p:sp>
            <p:nvSpPr>
              <p:cNvPr id="10276" name="Freeform 54"/>
              <p:cNvSpPr>
                <a:spLocks noEditPoints="1"/>
              </p:cNvSpPr>
              <p:nvPr/>
            </p:nvSpPr>
            <p:spPr>
              <a:xfrm>
                <a:off x="20638" y="471487"/>
                <a:ext cx="214313" cy="896937"/>
              </a:xfrm>
              <a:custGeom>
                <a:avLst/>
                <a:gdLst/>
                <a:ahLst/>
                <a:cxnLst>
                  <a:cxn ang="0">
                    <a:pos x="44589" y="156928"/>
                  </a:cxn>
                  <a:cxn ang="0">
                    <a:pos x="43150" y="155488"/>
                  </a:cxn>
                  <a:cxn ang="0">
                    <a:pos x="44589" y="156928"/>
                  </a:cxn>
                  <a:cxn ang="0">
                    <a:pos x="100684" y="695378"/>
                  </a:cxn>
                  <a:cxn ang="0">
                    <a:pos x="37397" y="479422"/>
                  </a:cxn>
                  <a:cxn ang="0">
                    <a:pos x="63287" y="477982"/>
                  </a:cxn>
                  <a:cxn ang="0">
                    <a:pos x="159656" y="424713"/>
                  </a:cxn>
                  <a:cxn ang="0">
                    <a:pos x="81986" y="459266"/>
                  </a:cxn>
                  <a:cxn ang="0">
                    <a:pos x="38835" y="424713"/>
                  </a:cxn>
                  <a:cxn ang="0">
                    <a:pos x="67602" y="348409"/>
                  </a:cxn>
                  <a:cxn ang="0">
                    <a:pos x="77670" y="283622"/>
                  </a:cxn>
                  <a:cxn ang="0">
                    <a:pos x="192738" y="336891"/>
                  </a:cxn>
                  <a:cxn ang="0">
                    <a:pos x="143834" y="274984"/>
                  </a:cxn>
                  <a:cxn ang="0">
                    <a:pos x="87739" y="243310"/>
                  </a:cxn>
                  <a:cxn ang="0">
                    <a:pos x="179793" y="244750"/>
                  </a:cxn>
                  <a:cxn ang="0">
                    <a:pos x="100684" y="200119"/>
                  </a:cxn>
                  <a:cxn ang="0">
                    <a:pos x="146711" y="185722"/>
                  </a:cxn>
                  <a:cxn ang="0">
                    <a:pos x="38835" y="185722"/>
                  </a:cxn>
                  <a:cxn ang="0">
                    <a:pos x="81986" y="128134"/>
                  </a:cxn>
                  <a:cxn ang="0">
                    <a:pos x="41712" y="143971"/>
                  </a:cxn>
                  <a:cxn ang="0">
                    <a:pos x="43150" y="119496"/>
                  </a:cxn>
                  <a:cxn ang="0">
                    <a:pos x="81986" y="46071"/>
                  </a:cxn>
                  <a:cxn ang="0">
                    <a:pos x="81986" y="0"/>
                  </a:cxn>
                  <a:cxn ang="0">
                    <a:pos x="71917" y="4319"/>
                  </a:cxn>
                  <a:cxn ang="0">
                    <a:pos x="61849" y="8638"/>
                  </a:cxn>
                  <a:cxn ang="0">
                    <a:pos x="27329" y="100779"/>
                  </a:cxn>
                  <a:cxn ang="0">
                    <a:pos x="27329" y="194360"/>
                  </a:cxn>
                  <a:cxn ang="0">
                    <a:pos x="7192" y="217396"/>
                  </a:cxn>
                  <a:cxn ang="0">
                    <a:pos x="7192" y="274984"/>
                  </a:cxn>
                  <a:cxn ang="0">
                    <a:pos x="31644" y="298019"/>
                  </a:cxn>
                  <a:cxn ang="0">
                    <a:pos x="17260" y="382962"/>
                  </a:cxn>
                  <a:cxn ang="0">
                    <a:pos x="14383" y="488060"/>
                  </a:cxn>
                  <a:cxn ang="0">
                    <a:pos x="38835" y="587400"/>
                  </a:cxn>
                  <a:cxn ang="0">
                    <a:pos x="156779" y="896937"/>
                  </a:cxn>
                  <a:cxn ang="0">
                    <a:pos x="214313" y="850866"/>
                  </a:cxn>
                  <a:cxn ang="0">
                    <a:pos x="159656" y="827831"/>
                  </a:cxn>
                  <a:cxn ang="0">
                    <a:pos x="100684" y="695378"/>
                  </a:cxn>
                </a:cxnLst>
                <a:pathLst>
                  <a:path w="149" h="623">
                    <a:moveTo>
                      <a:pt x="31" y="109"/>
                    </a:moveTo>
                    <a:cubicBezTo>
                      <a:pt x="31" y="108"/>
                      <a:pt x="31" y="108"/>
                      <a:pt x="30" y="108"/>
                    </a:cubicBezTo>
                    <a:cubicBezTo>
                      <a:pt x="31" y="108"/>
                      <a:pt x="31" y="108"/>
                      <a:pt x="31" y="109"/>
                    </a:cubicBezTo>
                    <a:close/>
                    <a:moveTo>
                      <a:pt x="70" y="483"/>
                    </a:moveTo>
                    <a:cubicBezTo>
                      <a:pt x="58" y="475"/>
                      <a:pt x="26" y="333"/>
                      <a:pt x="26" y="333"/>
                    </a:cubicBezTo>
                    <a:cubicBezTo>
                      <a:pt x="26" y="333"/>
                      <a:pt x="9" y="326"/>
                      <a:pt x="44" y="332"/>
                    </a:cubicBezTo>
                    <a:cubicBezTo>
                      <a:pt x="79" y="339"/>
                      <a:pt x="111" y="295"/>
                      <a:pt x="111" y="295"/>
                    </a:cubicBezTo>
                    <a:cubicBezTo>
                      <a:pt x="111" y="295"/>
                      <a:pt x="67" y="314"/>
                      <a:pt x="57" y="319"/>
                    </a:cubicBezTo>
                    <a:cubicBezTo>
                      <a:pt x="47" y="324"/>
                      <a:pt x="22" y="304"/>
                      <a:pt x="27" y="295"/>
                    </a:cubicBezTo>
                    <a:cubicBezTo>
                      <a:pt x="32" y="287"/>
                      <a:pt x="37" y="253"/>
                      <a:pt x="47" y="242"/>
                    </a:cubicBezTo>
                    <a:cubicBezTo>
                      <a:pt x="54" y="234"/>
                      <a:pt x="55" y="212"/>
                      <a:pt x="54" y="197"/>
                    </a:cubicBezTo>
                    <a:cubicBezTo>
                      <a:pt x="100" y="186"/>
                      <a:pt x="134" y="234"/>
                      <a:pt x="134" y="234"/>
                    </a:cubicBezTo>
                    <a:cubicBezTo>
                      <a:pt x="134" y="234"/>
                      <a:pt x="121" y="206"/>
                      <a:pt x="100" y="191"/>
                    </a:cubicBezTo>
                    <a:cubicBezTo>
                      <a:pt x="80" y="175"/>
                      <a:pt x="61" y="169"/>
                      <a:pt x="61" y="169"/>
                    </a:cubicBezTo>
                    <a:cubicBezTo>
                      <a:pt x="78" y="162"/>
                      <a:pt x="105" y="165"/>
                      <a:pt x="125" y="170"/>
                    </a:cubicBezTo>
                    <a:cubicBezTo>
                      <a:pt x="106" y="160"/>
                      <a:pt x="82" y="146"/>
                      <a:pt x="70" y="139"/>
                    </a:cubicBezTo>
                    <a:cubicBezTo>
                      <a:pt x="74" y="117"/>
                      <a:pt x="102" y="129"/>
                      <a:pt x="102" y="129"/>
                    </a:cubicBezTo>
                    <a:cubicBezTo>
                      <a:pt x="78" y="95"/>
                      <a:pt x="27" y="129"/>
                      <a:pt x="27" y="129"/>
                    </a:cubicBezTo>
                    <a:cubicBezTo>
                      <a:pt x="25" y="119"/>
                      <a:pt x="57" y="89"/>
                      <a:pt x="57" y="89"/>
                    </a:cubicBezTo>
                    <a:lnTo>
                      <a:pt x="29" y="100"/>
                    </a:lnTo>
                    <a:cubicBezTo>
                      <a:pt x="28" y="92"/>
                      <a:pt x="30" y="83"/>
                      <a:pt x="30" y="83"/>
                    </a:cubicBezTo>
                    <a:lnTo>
                      <a:pt x="57" y="32"/>
                    </a:lnTo>
                    <a:lnTo>
                      <a:pt x="57" y="0"/>
                    </a:lnTo>
                    <a:cubicBezTo>
                      <a:pt x="55" y="1"/>
                      <a:pt x="52" y="2"/>
                      <a:pt x="50" y="3"/>
                    </a:cubicBezTo>
                    <a:cubicBezTo>
                      <a:pt x="47" y="5"/>
                      <a:pt x="43" y="6"/>
                      <a:pt x="43" y="6"/>
                    </a:cubicBezTo>
                    <a:cubicBezTo>
                      <a:pt x="43" y="6"/>
                      <a:pt x="22" y="65"/>
                      <a:pt x="19" y="70"/>
                    </a:cubicBezTo>
                    <a:cubicBezTo>
                      <a:pt x="15" y="75"/>
                      <a:pt x="19" y="135"/>
                      <a:pt x="19" y="135"/>
                    </a:cubicBezTo>
                    <a:cubicBezTo>
                      <a:pt x="19" y="135"/>
                      <a:pt x="3" y="139"/>
                      <a:pt x="5" y="151"/>
                    </a:cubicBezTo>
                    <a:cubicBezTo>
                      <a:pt x="7" y="163"/>
                      <a:pt x="0" y="183"/>
                      <a:pt x="5" y="191"/>
                    </a:cubicBezTo>
                    <a:cubicBezTo>
                      <a:pt x="10" y="200"/>
                      <a:pt x="22" y="207"/>
                      <a:pt x="22" y="207"/>
                    </a:cubicBezTo>
                    <a:cubicBezTo>
                      <a:pt x="22" y="207"/>
                      <a:pt x="13" y="257"/>
                      <a:pt x="12" y="266"/>
                    </a:cubicBezTo>
                    <a:cubicBezTo>
                      <a:pt x="10" y="275"/>
                      <a:pt x="7" y="327"/>
                      <a:pt x="10" y="339"/>
                    </a:cubicBezTo>
                    <a:cubicBezTo>
                      <a:pt x="13" y="351"/>
                      <a:pt x="27" y="408"/>
                      <a:pt x="27" y="408"/>
                    </a:cubicBezTo>
                    <a:cubicBezTo>
                      <a:pt x="27" y="408"/>
                      <a:pt x="88" y="610"/>
                      <a:pt x="109" y="623"/>
                    </a:cubicBezTo>
                    <a:cubicBezTo>
                      <a:pt x="109" y="623"/>
                      <a:pt x="128" y="607"/>
                      <a:pt x="149" y="591"/>
                    </a:cubicBezTo>
                    <a:lnTo>
                      <a:pt x="111" y="575"/>
                    </a:lnTo>
                    <a:cubicBezTo>
                      <a:pt x="111" y="575"/>
                      <a:pt x="82" y="492"/>
                      <a:pt x="70" y="483"/>
                    </a:cubicBezTo>
                    <a:close/>
                  </a:path>
                </a:pathLst>
              </a:custGeom>
              <a:solidFill>
                <a:srgbClr val="2E2C2C">
                  <a:alpha val="100000"/>
                </a:srgbClr>
              </a:solidFill>
              <a:ln w="9525">
                <a:noFill/>
              </a:ln>
            </p:spPr>
            <p:txBody>
              <a:bodyPr/>
              <a:p>
                <a:endParaRPr lang="zh-CN" altLang="en-US"/>
              </a:p>
            </p:txBody>
          </p:sp>
          <p:sp>
            <p:nvSpPr>
              <p:cNvPr id="10277" name="Freeform 55"/>
              <p:cNvSpPr/>
              <p:nvPr/>
            </p:nvSpPr>
            <p:spPr>
              <a:xfrm>
                <a:off x="211138" y="719137"/>
                <a:ext cx="23813" cy="12700"/>
              </a:xfrm>
              <a:custGeom>
                <a:avLst/>
                <a:gdLst/>
                <a:ahLst/>
                <a:cxnLst>
                  <a:cxn ang="0">
                    <a:pos x="23813" y="5644"/>
                  </a:cxn>
                  <a:cxn ang="0">
                    <a:pos x="0" y="0"/>
                  </a:cxn>
                  <a:cxn ang="0">
                    <a:pos x="23813" y="5644"/>
                  </a:cxn>
                </a:cxnLst>
                <a:pathLst>
                  <a:path w="17" h="9">
                    <a:moveTo>
                      <a:pt x="17" y="4"/>
                    </a:moveTo>
                    <a:cubicBezTo>
                      <a:pt x="17" y="4"/>
                      <a:pt x="14" y="3"/>
                      <a:pt x="0" y="0"/>
                    </a:cubicBezTo>
                    <a:cubicBezTo>
                      <a:pt x="14" y="9"/>
                      <a:pt x="14" y="6"/>
                      <a:pt x="17" y="4"/>
                    </a:cubicBezTo>
                    <a:close/>
                  </a:path>
                </a:pathLst>
              </a:custGeom>
              <a:solidFill>
                <a:srgbClr val="2E2C2C">
                  <a:alpha val="100000"/>
                </a:srgbClr>
              </a:solidFill>
              <a:ln w="9525">
                <a:noFill/>
              </a:ln>
            </p:spPr>
            <p:txBody>
              <a:bodyPr/>
              <a:p>
                <a:endParaRPr lang="zh-CN" altLang="en-US"/>
              </a:p>
            </p:txBody>
          </p:sp>
          <p:sp>
            <p:nvSpPr>
              <p:cNvPr id="10278" name="Freeform 56"/>
              <p:cNvSpPr/>
              <p:nvPr/>
            </p:nvSpPr>
            <p:spPr>
              <a:xfrm>
                <a:off x="303213" y="74612"/>
                <a:ext cx="280988" cy="354012"/>
              </a:xfrm>
              <a:custGeom>
                <a:avLst/>
                <a:gdLst/>
                <a:ahLst/>
                <a:cxnLst>
                  <a:cxn ang="0">
                    <a:pos x="153397" y="351134"/>
                  </a:cxn>
                  <a:cxn ang="0">
                    <a:pos x="203573" y="315157"/>
                  </a:cxn>
                  <a:cxn ang="0">
                    <a:pos x="253749" y="223056"/>
                  </a:cxn>
                  <a:cxn ang="0">
                    <a:pos x="266652" y="223056"/>
                  </a:cxn>
                  <a:cxn ang="0">
                    <a:pos x="275254" y="174128"/>
                  </a:cxn>
                  <a:cxn ang="0">
                    <a:pos x="266652" y="130956"/>
                  </a:cxn>
                  <a:cxn ang="0">
                    <a:pos x="275254" y="20147"/>
                  </a:cxn>
                  <a:cxn ang="0">
                    <a:pos x="113255" y="0"/>
                  </a:cxn>
                  <a:cxn ang="0">
                    <a:pos x="43008" y="37416"/>
                  </a:cxn>
                  <a:cxn ang="0">
                    <a:pos x="43008" y="130956"/>
                  </a:cxn>
                  <a:cxn ang="0">
                    <a:pos x="12903" y="130956"/>
                  </a:cxn>
                  <a:cxn ang="0">
                    <a:pos x="43008" y="214422"/>
                  </a:cxn>
                  <a:cxn ang="0">
                    <a:pos x="70247" y="306523"/>
                  </a:cxn>
                  <a:cxn ang="0">
                    <a:pos x="153397" y="351134"/>
                  </a:cxn>
                </a:cxnLst>
                <a:pathLst>
                  <a:path w="196" h="246">
                    <a:moveTo>
                      <a:pt x="107" y="244"/>
                    </a:moveTo>
                    <a:cubicBezTo>
                      <a:pt x="124" y="246"/>
                      <a:pt x="137" y="225"/>
                      <a:pt x="142" y="219"/>
                    </a:cubicBezTo>
                    <a:cubicBezTo>
                      <a:pt x="147" y="213"/>
                      <a:pt x="173" y="171"/>
                      <a:pt x="177" y="155"/>
                    </a:cubicBezTo>
                    <a:cubicBezTo>
                      <a:pt x="177" y="155"/>
                      <a:pt x="185" y="160"/>
                      <a:pt x="186" y="155"/>
                    </a:cubicBezTo>
                    <a:cubicBezTo>
                      <a:pt x="186" y="155"/>
                      <a:pt x="190" y="127"/>
                      <a:pt x="192" y="121"/>
                    </a:cubicBezTo>
                    <a:cubicBezTo>
                      <a:pt x="194" y="115"/>
                      <a:pt x="196" y="92"/>
                      <a:pt x="186" y="91"/>
                    </a:cubicBezTo>
                    <a:lnTo>
                      <a:pt x="192" y="14"/>
                    </a:lnTo>
                    <a:lnTo>
                      <a:pt x="79" y="0"/>
                    </a:lnTo>
                    <a:lnTo>
                      <a:pt x="30" y="26"/>
                    </a:lnTo>
                    <a:lnTo>
                      <a:pt x="30" y="91"/>
                    </a:lnTo>
                    <a:cubicBezTo>
                      <a:pt x="30" y="91"/>
                      <a:pt x="13" y="83"/>
                      <a:pt x="9" y="91"/>
                    </a:cubicBezTo>
                    <a:cubicBezTo>
                      <a:pt x="9" y="91"/>
                      <a:pt x="0" y="150"/>
                      <a:pt x="30" y="149"/>
                    </a:cubicBezTo>
                    <a:cubicBezTo>
                      <a:pt x="30" y="149"/>
                      <a:pt x="36" y="194"/>
                      <a:pt x="49" y="213"/>
                    </a:cubicBezTo>
                    <a:cubicBezTo>
                      <a:pt x="63" y="232"/>
                      <a:pt x="82" y="242"/>
                      <a:pt x="107" y="244"/>
                    </a:cubicBezTo>
                    <a:close/>
                  </a:path>
                </a:pathLst>
              </a:custGeom>
              <a:solidFill>
                <a:srgbClr val="EAAD6A">
                  <a:alpha val="100000"/>
                </a:srgbClr>
              </a:solidFill>
              <a:ln w="9525">
                <a:noFill/>
              </a:ln>
            </p:spPr>
            <p:txBody>
              <a:bodyPr/>
              <a:p>
                <a:endParaRPr lang="zh-CN" altLang="en-US"/>
              </a:p>
            </p:txBody>
          </p:sp>
          <p:sp>
            <p:nvSpPr>
              <p:cNvPr id="10279" name="Freeform 57"/>
              <p:cNvSpPr/>
              <p:nvPr/>
            </p:nvSpPr>
            <p:spPr>
              <a:xfrm>
                <a:off x="303213" y="76200"/>
                <a:ext cx="134938" cy="341312"/>
              </a:xfrm>
              <a:custGeom>
                <a:avLst/>
                <a:gdLst/>
                <a:ahLst/>
                <a:cxnLst>
                  <a:cxn ang="0">
                    <a:pos x="117712" y="341312"/>
                  </a:cxn>
                  <a:cxn ang="0">
                    <a:pos x="78953" y="243383"/>
                  </a:cxn>
                  <a:cxn ang="0">
                    <a:pos x="91873" y="192978"/>
                  </a:cxn>
                  <a:cxn ang="0">
                    <a:pos x="78953" y="162735"/>
                  </a:cxn>
                  <a:cxn ang="0">
                    <a:pos x="104792" y="138253"/>
                  </a:cxn>
                  <a:cxn ang="0">
                    <a:pos x="122018" y="84968"/>
                  </a:cxn>
                  <a:cxn ang="0">
                    <a:pos x="134938" y="1440"/>
                  </a:cxn>
                  <a:cxn ang="0">
                    <a:pos x="113405" y="0"/>
                  </a:cxn>
                  <a:cxn ang="0">
                    <a:pos x="43065" y="36003"/>
                  </a:cxn>
                  <a:cxn ang="0">
                    <a:pos x="43065" y="129612"/>
                  </a:cxn>
                  <a:cxn ang="0">
                    <a:pos x="12920" y="129612"/>
                  </a:cxn>
                  <a:cxn ang="0">
                    <a:pos x="43065" y="213140"/>
                  </a:cxn>
                  <a:cxn ang="0">
                    <a:pos x="70340" y="305309"/>
                  </a:cxn>
                  <a:cxn ang="0">
                    <a:pos x="117712" y="341312"/>
                  </a:cxn>
                </a:cxnLst>
                <a:pathLst>
                  <a:path w="94" h="237">
                    <a:moveTo>
                      <a:pt x="82" y="237"/>
                    </a:moveTo>
                    <a:cubicBezTo>
                      <a:pt x="68" y="217"/>
                      <a:pt x="55" y="169"/>
                      <a:pt x="55" y="169"/>
                    </a:cubicBezTo>
                    <a:cubicBezTo>
                      <a:pt x="53" y="157"/>
                      <a:pt x="64" y="134"/>
                      <a:pt x="64" y="134"/>
                    </a:cubicBezTo>
                    <a:lnTo>
                      <a:pt x="55" y="113"/>
                    </a:lnTo>
                    <a:cubicBezTo>
                      <a:pt x="55" y="106"/>
                      <a:pt x="73" y="96"/>
                      <a:pt x="73" y="96"/>
                    </a:cubicBezTo>
                    <a:cubicBezTo>
                      <a:pt x="73" y="96"/>
                      <a:pt x="84" y="69"/>
                      <a:pt x="85" y="59"/>
                    </a:cubicBezTo>
                    <a:cubicBezTo>
                      <a:pt x="86" y="53"/>
                      <a:pt x="91" y="26"/>
                      <a:pt x="94" y="1"/>
                    </a:cubicBezTo>
                    <a:lnTo>
                      <a:pt x="79" y="0"/>
                    </a:lnTo>
                    <a:lnTo>
                      <a:pt x="30" y="25"/>
                    </a:lnTo>
                    <a:lnTo>
                      <a:pt x="30" y="90"/>
                    </a:lnTo>
                    <a:cubicBezTo>
                      <a:pt x="30" y="90"/>
                      <a:pt x="13" y="82"/>
                      <a:pt x="9" y="90"/>
                    </a:cubicBezTo>
                    <a:cubicBezTo>
                      <a:pt x="9" y="90"/>
                      <a:pt x="0" y="149"/>
                      <a:pt x="30" y="148"/>
                    </a:cubicBezTo>
                    <a:cubicBezTo>
                      <a:pt x="30" y="148"/>
                      <a:pt x="36" y="193"/>
                      <a:pt x="49" y="212"/>
                    </a:cubicBezTo>
                    <a:cubicBezTo>
                      <a:pt x="58" y="224"/>
                      <a:pt x="69" y="232"/>
                      <a:pt x="82" y="237"/>
                    </a:cubicBezTo>
                    <a:close/>
                  </a:path>
                </a:pathLst>
              </a:custGeom>
              <a:solidFill>
                <a:srgbClr val="E2A069">
                  <a:alpha val="100000"/>
                </a:srgbClr>
              </a:solidFill>
              <a:ln w="9525">
                <a:noFill/>
              </a:ln>
            </p:spPr>
            <p:txBody>
              <a:bodyPr/>
              <a:p>
                <a:endParaRPr lang="zh-CN" altLang="en-US"/>
              </a:p>
            </p:txBody>
          </p:sp>
          <p:sp>
            <p:nvSpPr>
              <p:cNvPr id="10280" name="Freeform 58"/>
              <p:cNvSpPr/>
              <p:nvPr/>
            </p:nvSpPr>
            <p:spPr>
              <a:xfrm>
                <a:off x="519113" y="206375"/>
                <a:ext cx="68263" cy="166687"/>
              </a:xfrm>
              <a:custGeom>
                <a:avLst/>
                <a:gdLst/>
                <a:ahLst/>
                <a:cxnLst>
                  <a:cxn ang="0">
                    <a:pos x="38398" y="91965"/>
                  </a:cxn>
                  <a:cxn ang="0">
                    <a:pos x="51197" y="91965"/>
                  </a:cxn>
                  <a:cxn ang="0">
                    <a:pos x="68263" y="27302"/>
                  </a:cxn>
                  <a:cxn ang="0">
                    <a:pos x="51197" y="0"/>
                  </a:cxn>
                  <a:cxn ang="0">
                    <a:pos x="29865" y="80470"/>
                  </a:cxn>
                  <a:cxn ang="0">
                    <a:pos x="0" y="107772"/>
                  </a:cxn>
                  <a:cxn ang="0">
                    <a:pos x="0" y="166687"/>
                  </a:cxn>
                  <a:cxn ang="0">
                    <a:pos x="38398" y="91965"/>
                  </a:cxn>
                </a:cxnLst>
                <a:pathLst>
                  <a:path w="48" h="116">
                    <a:moveTo>
                      <a:pt x="27" y="64"/>
                    </a:moveTo>
                    <a:cubicBezTo>
                      <a:pt x="27" y="64"/>
                      <a:pt x="35" y="69"/>
                      <a:pt x="36" y="64"/>
                    </a:cubicBezTo>
                    <a:cubicBezTo>
                      <a:pt x="36" y="64"/>
                      <a:pt x="48" y="35"/>
                      <a:pt x="48" y="19"/>
                    </a:cubicBezTo>
                    <a:cubicBezTo>
                      <a:pt x="47" y="12"/>
                      <a:pt x="46" y="1"/>
                      <a:pt x="36" y="0"/>
                    </a:cubicBezTo>
                    <a:cubicBezTo>
                      <a:pt x="36" y="0"/>
                      <a:pt x="27" y="48"/>
                      <a:pt x="21" y="56"/>
                    </a:cubicBezTo>
                    <a:cubicBezTo>
                      <a:pt x="15" y="65"/>
                      <a:pt x="0" y="75"/>
                      <a:pt x="0" y="75"/>
                    </a:cubicBezTo>
                    <a:cubicBezTo>
                      <a:pt x="3" y="79"/>
                      <a:pt x="4" y="97"/>
                      <a:pt x="0" y="116"/>
                    </a:cubicBezTo>
                    <a:cubicBezTo>
                      <a:pt x="10" y="101"/>
                      <a:pt x="24" y="76"/>
                      <a:pt x="27" y="64"/>
                    </a:cubicBezTo>
                    <a:close/>
                  </a:path>
                </a:pathLst>
              </a:custGeom>
              <a:solidFill>
                <a:srgbClr val="E2A069">
                  <a:alpha val="100000"/>
                </a:srgbClr>
              </a:solidFill>
              <a:ln w="9525">
                <a:noFill/>
              </a:ln>
            </p:spPr>
            <p:txBody>
              <a:bodyPr/>
              <a:p>
                <a:endParaRPr lang="zh-CN" altLang="en-US"/>
              </a:p>
            </p:txBody>
          </p:sp>
          <p:sp>
            <p:nvSpPr>
              <p:cNvPr id="10281" name="Freeform 59"/>
              <p:cNvSpPr/>
              <p:nvPr/>
            </p:nvSpPr>
            <p:spPr>
              <a:xfrm>
                <a:off x="327025" y="0"/>
                <a:ext cx="268288" cy="255587"/>
              </a:xfrm>
              <a:custGeom>
                <a:avLst/>
                <a:gdLst/>
                <a:ahLst/>
                <a:cxnLst>
                  <a:cxn ang="0">
                    <a:pos x="266846" y="109127"/>
                  </a:cxn>
                  <a:cxn ang="0">
                    <a:pos x="183186" y="0"/>
                  </a:cxn>
                  <a:cxn ang="0">
                    <a:pos x="134144" y="10051"/>
                  </a:cxn>
                  <a:cxn ang="0">
                    <a:pos x="79332" y="15795"/>
                  </a:cxn>
                  <a:cxn ang="0">
                    <a:pos x="49042" y="31589"/>
                  </a:cxn>
                  <a:cxn ang="0">
                    <a:pos x="0" y="101948"/>
                  </a:cxn>
                  <a:cxn ang="0">
                    <a:pos x="4327" y="201023"/>
                  </a:cxn>
                  <a:cxn ang="0">
                    <a:pos x="15866" y="203895"/>
                  </a:cxn>
                  <a:cxn ang="0">
                    <a:pos x="21636" y="242664"/>
                  </a:cxn>
                  <a:cxn ang="0">
                    <a:pos x="28848" y="236921"/>
                  </a:cxn>
                  <a:cxn ang="0">
                    <a:pos x="36060" y="180921"/>
                  </a:cxn>
                  <a:cxn ang="0">
                    <a:pos x="36060" y="137845"/>
                  </a:cxn>
                  <a:cxn ang="0">
                    <a:pos x="63466" y="113435"/>
                  </a:cxn>
                  <a:cxn ang="0">
                    <a:pos x="115393" y="130665"/>
                  </a:cxn>
                  <a:cxn ang="0">
                    <a:pos x="154338" y="150768"/>
                  </a:cxn>
                  <a:cxn ang="0">
                    <a:pos x="158665" y="150768"/>
                  </a:cxn>
                  <a:cxn ang="0">
                    <a:pos x="178859" y="149332"/>
                  </a:cxn>
                  <a:cxn ang="0">
                    <a:pos x="216361" y="166562"/>
                  </a:cxn>
                  <a:cxn ang="0">
                    <a:pos x="207707" y="139281"/>
                  </a:cxn>
                  <a:cxn ang="0">
                    <a:pos x="214919" y="137845"/>
                  </a:cxn>
                  <a:cxn ang="0">
                    <a:pos x="226458" y="155075"/>
                  </a:cxn>
                  <a:cxn ang="0">
                    <a:pos x="230785" y="205331"/>
                  </a:cxn>
                  <a:cxn ang="0">
                    <a:pos x="229343" y="249843"/>
                  </a:cxn>
                  <a:cxn ang="0">
                    <a:pos x="232228" y="255587"/>
                  </a:cxn>
                  <a:cxn ang="0">
                    <a:pos x="243767" y="205331"/>
                  </a:cxn>
                  <a:cxn ang="0">
                    <a:pos x="253864" y="211075"/>
                  </a:cxn>
                  <a:cxn ang="0">
                    <a:pos x="265403" y="165126"/>
                  </a:cxn>
                  <a:cxn ang="0">
                    <a:pos x="266846" y="109127"/>
                  </a:cxn>
                </a:cxnLst>
                <a:pathLst>
                  <a:path w="186" h="178">
                    <a:moveTo>
                      <a:pt x="185" y="76"/>
                    </a:moveTo>
                    <a:cubicBezTo>
                      <a:pt x="185" y="69"/>
                      <a:pt x="181" y="20"/>
                      <a:pt x="127" y="0"/>
                    </a:cubicBezTo>
                    <a:cubicBezTo>
                      <a:pt x="127" y="0"/>
                      <a:pt x="115" y="2"/>
                      <a:pt x="93" y="7"/>
                    </a:cubicBezTo>
                    <a:cubicBezTo>
                      <a:pt x="93" y="7"/>
                      <a:pt x="62" y="6"/>
                      <a:pt x="55" y="11"/>
                    </a:cubicBezTo>
                    <a:cubicBezTo>
                      <a:pt x="49" y="16"/>
                      <a:pt x="34" y="22"/>
                      <a:pt x="34" y="22"/>
                    </a:cubicBezTo>
                    <a:cubicBezTo>
                      <a:pt x="34" y="22"/>
                      <a:pt x="4" y="32"/>
                      <a:pt x="0" y="71"/>
                    </a:cubicBezTo>
                    <a:cubicBezTo>
                      <a:pt x="0" y="71"/>
                      <a:pt x="0" y="121"/>
                      <a:pt x="3" y="140"/>
                    </a:cubicBezTo>
                    <a:cubicBezTo>
                      <a:pt x="3" y="140"/>
                      <a:pt x="7" y="139"/>
                      <a:pt x="11" y="142"/>
                    </a:cubicBezTo>
                    <a:lnTo>
                      <a:pt x="15" y="169"/>
                    </a:lnTo>
                    <a:lnTo>
                      <a:pt x="20" y="165"/>
                    </a:lnTo>
                    <a:cubicBezTo>
                      <a:pt x="20" y="165"/>
                      <a:pt x="17" y="135"/>
                      <a:pt x="25" y="126"/>
                    </a:cubicBezTo>
                    <a:cubicBezTo>
                      <a:pt x="28" y="122"/>
                      <a:pt x="25" y="96"/>
                      <a:pt x="25" y="96"/>
                    </a:cubicBezTo>
                    <a:cubicBezTo>
                      <a:pt x="25" y="96"/>
                      <a:pt x="42" y="80"/>
                      <a:pt x="44" y="79"/>
                    </a:cubicBezTo>
                    <a:cubicBezTo>
                      <a:pt x="44" y="79"/>
                      <a:pt x="68" y="84"/>
                      <a:pt x="80" y="91"/>
                    </a:cubicBezTo>
                    <a:cubicBezTo>
                      <a:pt x="80" y="91"/>
                      <a:pt x="83" y="101"/>
                      <a:pt x="107" y="105"/>
                    </a:cubicBezTo>
                    <a:cubicBezTo>
                      <a:pt x="108" y="105"/>
                      <a:pt x="109" y="105"/>
                      <a:pt x="110" y="105"/>
                    </a:cubicBezTo>
                    <a:cubicBezTo>
                      <a:pt x="114" y="105"/>
                      <a:pt x="119" y="105"/>
                      <a:pt x="124" y="104"/>
                    </a:cubicBezTo>
                    <a:cubicBezTo>
                      <a:pt x="149" y="96"/>
                      <a:pt x="150" y="116"/>
                      <a:pt x="150" y="116"/>
                    </a:cubicBezTo>
                    <a:cubicBezTo>
                      <a:pt x="153" y="107"/>
                      <a:pt x="149" y="101"/>
                      <a:pt x="144" y="97"/>
                    </a:cubicBezTo>
                    <a:lnTo>
                      <a:pt x="149" y="96"/>
                    </a:lnTo>
                    <a:cubicBezTo>
                      <a:pt x="149" y="96"/>
                      <a:pt x="154" y="100"/>
                      <a:pt x="157" y="108"/>
                    </a:cubicBezTo>
                    <a:cubicBezTo>
                      <a:pt x="159" y="119"/>
                      <a:pt x="155" y="132"/>
                      <a:pt x="160" y="143"/>
                    </a:cubicBezTo>
                    <a:cubicBezTo>
                      <a:pt x="164" y="151"/>
                      <a:pt x="159" y="174"/>
                      <a:pt x="159" y="174"/>
                    </a:cubicBezTo>
                    <a:lnTo>
                      <a:pt x="161" y="178"/>
                    </a:lnTo>
                    <a:lnTo>
                      <a:pt x="169" y="143"/>
                    </a:lnTo>
                    <a:cubicBezTo>
                      <a:pt x="169" y="143"/>
                      <a:pt x="175" y="144"/>
                      <a:pt x="176" y="147"/>
                    </a:cubicBezTo>
                    <a:lnTo>
                      <a:pt x="184" y="115"/>
                    </a:lnTo>
                    <a:cubicBezTo>
                      <a:pt x="184" y="115"/>
                      <a:pt x="186" y="82"/>
                      <a:pt x="185" y="76"/>
                    </a:cubicBezTo>
                    <a:close/>
                  </a:path>
                </a:pathLst>
              </a:custGeom>
              <a:solidFill>
                <a:srgbClr val="383837">
                  <a:alpha val="100000"/>
                </a:srgbClr>
              </a:solidFill>
              <a:ln w="9525">
                <a:noFill/>
              </a:ln>
            </p:spPr>
            <p:txBody>
              <a:bodyPr/>
              <a:p>
                <a:endParaRPr lang="zh-CN" altLang="en-US"/>
              </a:p>
            </p:txBody>
          </p:sp>
          <p:sp>
            <p:nvSpPr>
              <p:cNvPr id="10282" name="Freeform 60"/>
              <p:cNvSpPr/>
              <p:nvPr/>
            </p:nvSpPr>
            <p:spPr>
              <a:xfrm>
                <a:off x="614363" y="739775"/>
                <a:ext cx="50800" cy="280987"/>
              </a:xfrm>
              <a:custGeom>
                <a:avLst/>
                <a:gdLst/>
                <a:ahLst/>
                <a:cxnLst>
                  <a:cxn ang="0">
                    <a:pos x="39511" y="157065"/>
                  </a:cxn>
                  <a:cxn ang="0">
                    <a:pos x="15522" y="0"/>
                  </a:cxn>
                  <a:cxn ang="0">
                    <a:pos x="0" y="237758"/>
                  </a:cxn>
                  <a:cxn ang="0">
                    <a:pos x="8467" y="280987"/>
                  </a:cxn>
                  <a:cxn ang="0">
                    <a:pos x="47978" y="280987"/>
                  </a:cxn>
                  <a:cxn ang="0">
                    <a:pos x="39511" y="157065"/>
                  </a:cxn>
                </a:cxnLst>
                <a:pathLst>
                  <a:path w="36" h="195">
                    <a:moveTo>
                      <a:pt x="28" y="109"/>
                    </a:moveTo>
                    <a:cubicBezTo>
                      <a:pt x="36" y="79"/>
                      <a:pt x="20" y="16"/>
                      <a:pt x="11" y="0"/>
                    </a:cubicBezTo>
                    <a:lnTo>
                      <a:pt x="0" y="165"/>
                    </a:lnTo>
                    <a:lnTo>
                      <a:pt x="6" y="195"/>
                    </a:lnTo>
                    <a:cubicBezTo>
                      <a:pt x="6" y="195"/>
                      <a:pt x="18" y="195"/>
                      <a:pt x="34" y="195"/>
                    </a:cubicBezTo>
                    <a:cubicBezTo>
                      <a:pt x="29" y="170"/>
                      <a:pt x="23" y="129"/>
                      <a:pt x="28" y="109"/>
                    </a:cubicBezTo>
                    <a:close/>
                  </a:path>
                </a:pathLst>
              </a:custGeom>
              <a:solidFill>
                <a:srgbClr val="2E2C2C">
                  <a:alpha val="100000"/>
                </a:srgbClr>
              </a:solidFill>
              <a:ln w="9525">
                <a:noFill/>
              </a:ln>
            </p:spPr>
            <p:txBody>
              <a:bodyPr/>
              <a:p>
                <a:endParaRPr lang="zh-CN" altLang="en-US"/>
              </a:p>
            </p:txBody>
          </p:sp>
          <p:sp>
            <p:nvSpPr>
              <p:cNvPr id="10283" name="Freeform 61"/>
              <p:cNvSpPr/>
              <p:nvPr/>
            </p:nvSpPr>
            <p:spPr>
              <a:xfrm>
                <a:off x="512763" y="476250"/>
                <a:ext cx="173038" cy="1022350"/>
              </a:xfrm>
              <a:custGeom>
                <a:avLst/>
                <a:gdLst/>
                <a:ahLst/>
                <a:cxnLst>
                  <a:cxn ang="0">
                    <a:pos x="79309" y="997906"/>
                  </a:cxn>
                  <a:cxn ang="0">
                    <a:pos x="155734" y="1022350"/>
                  </a:cxn>
                  <a:cxn ang="0">
                    <a:pos x="173038" y="1010847"/>
                  </a:cxn>
                  <a:cxn ang="0">
                    <a:pos x="126895" y="529149"/>
                  </a:cxn>
                  <a:cxn ang="0">
                    <a:pos x="126895" y="313463"/>
                  </a:cxn>
                  <a:cxn ang="0">
                    <a:pos x="126895" y="181176"/>
                  </a:cxn>
                  <a:cxn ang="0">
                    <a:pos x="79309" y="57516"/>
                  </a:cxn>
                  <a:cxn ang="0">
                    <a:pos x="1442" y="0"/>
                  </a:cxn>
                  <a:cxn ang="0">
                    <a:pos x="0" y="57516"/>
                  </a:cxn>
                  <a:cxn ang="0">
                    <a:pos x="79309" y="277516"/>
                  </a:cxn>
                  <a:cxn ang="0">
                    <a:pos x="63447" y="425620"/>
                  </a:cxn>
                  <a:cxn ang="0">
                    <a:pos x="95171" y="731893"/>
                  </a:cxn>
                  <a:cxn ang="0">
                    <a:pos x="79309" y="997906"/>
                  </a:cxn>
                </a:cxnLst>
                <a:pathLst>
                  <a:path w="120" h="711">
                    <a:moveTo>
                      <a:pt x="55" y="694"/>
                    </a:moveTo>
                    <a:lnTo>
                      <a:pt x="108" y="711"/>
                    </a:lnTo>
                    <a:lnTo>
                      <a:pt x="120" y="703"/>
                    </a:lnTo>
                    <a:cubicBezTo>
                      <a:pt x="120" y="703"/>
                      <a:pt x="111" y="437"/>
                      <a:pt x="88" y="368"/>
                    </a:cubicBezTo>
                    <a:cubicBezTo>
                      <a:pt x="88" y="368"/>
                      <a:pt x="87" y="244"/>
                      <a:pt x="88" y="218"/>
                    </a:cubicBezTo>
                    <a:cubicBezTo>
                      <a:pt x="88" y="193"/>
                      <a:pt x="89" y="140"/>
                      <a:pt x="88" y="126"/>
                    </a:cubicBezTo>
                    <a:cubicBezTo>
                      <a:pt x="87" y="113"/>
                      <a:pt x="67" y="57"/>
                      <a:pt x="55" y="40"/>
                    </a:cubicBezTo>
                    <a:lnTo>
                      <a:pt x="1" y="0"/>
                    </a:lnTo>
                    <a:lnTo>
                      <a:pt x="0" y="40"/>
                    </a:lnTo>
                    <a:cubicBezTo>
                      <a:pt x="0" y="40"/>
                      <a:pt x="57" y="160"/>
                      <a:pt x="55" y="193"/>
                    </a:cubicBezTo>
                    <a:cubicBezTo>
                      <a:pt x="55" y="193"/>
                      <a:pt x="43" y="288"/>
                      <a:pt x="44" y="296"/>
                    </a:cubicBezTo>
                    <a:cubicBezTo>
                      <a:pt x="45" y="304"/>
                      <a:pt x="66" y="492"/>
                      <a:pt x="66" y="509"/>
                    </a:cubicBezTo>
                    <a:cubicBezTo>
                      <a:pt x="66" y="526"/>
                      <a:pt x="55" y="694"/>
                      <a:pt x="55" y="694"/>
                    </a:cubicBezTo>
                    <a:close/>
                  </a:path>
                </a:pathLst>
              </a:custGeom>
              <a:solidFill>
                <a:srgbClr val="383837">
                  <a:alpha val="100000"/>
                </a:srgbClr>
              </a:solidFill>
              <a:ln w="9525">
                <a:noFill/>
              </a:ln>
            </p:spPr>
            <p:txBody>
              <a:bodyPr/>
              <a:p>
                <a:endParaRPr lang="zh-CN" altLang="en-US"/>
              </a:p>
            </p:txBody>
          </p:sp>
        </p:grpSp>
        <p:sp>
          <p:nvSpPr>
            <p:cNvPr id="24" name="文本框 23"/>
            <p:cNvSpPr txBox="1"/>
            <p:nvPr/>
          </p:nvSpPr>
          <p:spPr>
            <a:xfrm>
              <a:off x="6717" y="2809"/>
              <a:ext cx="3542" cy="834"/>
            </a:xfrm>
            <a:prstGeom prst="rect">
              <a:avLst/>
            </a:prstGeom>
            <a:noFill/>
          </p:spPr>
          <p:txBody>
            <a:bodyPr wrap="square" rtlCol="0">
              <a:spAutoFit/>
            </a:bodyPr>
            <a:p>
              <a:r>
                <a:rPr lang="zh-CN" altLang="en-US" sz="2400" b="1">
                  <a:solidFill>
                    <a:srgbClr val="B82B14"/>
                  </a:solidFill>
                  <a:latin typeface="微软雅黑" panose="020B0503020204020204" charset="-122"/>
                  <a:ea typeface="微软雅黑" panose="020B0503020204020204" charset="-122"/>
                </a:rPr>
                <a:t>小提示</a:t>
              </a:r>
              <a:endParaRPr lang="zh-CN" altLang="en-US" sz="2400" b="1">
                <a:solidFill>
                  <a:srgbClr val="B82B14"/>
                </a:solidFill>
                <a:latin typeface="微软雅黑" panose="020B0503020204020204" charset="-122"/>
                <a:ea typeface="微软雅黑" panose="020B0503020204020204" charset="-122"/>
              </a:endParaRPr>
            </a:p>
          </p:txBody>
        </p:sp>
        <p:grpSp>
          <p:nvGrpSpPr>
            <p:cNvPr id="26" name="组合 25"/>
            <p:cNvGrpSpPr/>
            <p:nvPr/>
          </p:nvGrpSpPr>
          <p:grpSpPr>
            <a:xfrm>
              <a:off x="6457" y="2626"/>
              <a:ext cx="11103" cy="5898"/>
              <a:chOff x="7215" y="2626"/>
              <a:chExt cx="10256" cy="5564"/>
            </a:xfrm>
          </p:grpSpPr>
          <p:cxnSp>
            <p:nvCxnSpPr>
              <p:cNvPr id="10247" name="直接连接符 26"/>
              <p:cNvCxnSpPr/>
              <p:nvPr/>
            </p:nvCxnSpPr>
            <p:spPr>
              <a:xfrm flipV="1">
                <a:off x="7215" y="2626"/>
                <a:ext cx="10113" cy="15"/>
              </a:xfrm>
              <a:prstGeom prst="line">
                <a:avLst/>
              </a:prstGeom>
              <a:ln w="19050" cap="flat" cmpd="sng">
                <a:solidFill>
                  <a:srgbClr val="1D4E74"/>
                </a:solidFill>
                <a:prstDash val="dash"/>
                <a:headEnd type="none" w="med" len="med"/>
                <a:tailEnd type="none" w="med" len="med"/>
              </a:ln>
            </p:spPr>
          </p:cxnSp>
          <p:cxnSp>
            <p:nvCxnSpPr>
              <p:cNvPr id="25" name="直接连接符 26"/>
              <p:cNvCxnSpPr/>
              <p:nvPr/>
            </p:nvCxnSpPr>
            <p:spPr>
              <a:xfrm flipV="1">
                <a:off x="7277" y="8175"/>
                <a:ext cx="10194" cy="15"/>
              </a:xfrm>
              <a:prstGeom prst="line">
                <a:avLst/>
              </a:prstGeom>
              <a:ln w="19050" cap="flat" cmpd="sng">
                <a:solidFill>
                  <a:srgbClr val="1D4E74"/>
                </a:solidFill>
                <a:prstDash val="dash"/>
                <a:headEnd type="none" w="med" len="med"/>
                <a:tailEnd type="none" w="med" len="med"/>
              </a:ln>
            </p:spPr>
          </p:cxnSp>
        </p:gr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9" name="组合 38"/>
          <p:cNvGrpSpPr/>
          <p:nvPr/>
        </p:nvGrpSpPr>
        <p:grpSpPr>
          <a:xfrm rot="0">
            <a:off x="2347595" y="926465"/>
            <a:ext cx="5859145" cy="5362575"/>
            <a:chOff x="8919" y="3080"/>
            <a:chExt cx="10109" cy="6826"/>
          </a:xfrm>
        </p:grpSpPr>
        <p:sp>
          <p:nvSpPr>
            <p:cNvPr id="75" name="圆角矩形 74"/>
            <p:cNvSpPr/>
            <p:nvPr/>
          </p:nvSpPr>
          <p:spPr>
            <a:xfrm rot="5400000">
              <a:off x="14456" y="-1419"/>
              <a:ext cx="73" cy="9070"/>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14" name="圆角矩形 13"/>
            <p:cNvSpPr/>
            <p:nvPr/>
          </p:nvSpPr>
          <p:spPr>
            <a:xfrm rot="5400000">
              <a:off x="13417" y="5334"/>
              <a:ext cx="73" cy="9070"/>
            </a:xfrm>
            <a:prstGeom prst="roundRect">
              <a:avLst>
                <a:gd name="adj" fmla="val 41696"/>
              </a:avLst>
            </a:prstGeom>
            <a:gradFill>
              <a:gsLst>
                <a:gs pos="76000">
                  <a:srgbClr val="BE1DFB"/>
                </a:gs>
                <a:gs pos="27000">
                  <a:srgbClr val="0094FA"/>
                </a:gs>
                <a:gs pos="0">
                  <a:srgbClr val="00ECFE"/>
                </a:gs>
                <a:gs pos="100000">
                  <a:srgbClr val="FC02F9"/>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grpSp>
      <p:sp>
        <p:nvSpPr>
          <p:cNvPr id="15" name="文本框 14"/>
          <p:cNvSpPr txBox="1"/>
          <p:nvPr/>
        </p:nvSpPr>
        <p:spPr>
          <a:xfrm>
            <a:off x="2347595" y="1211580"/>
            <a:ext cx="3947160" cy="5077460"/>
          </a:xfrm>
          <a:prstGeom prst="rect">
            <a:avLst/>
          </a:prstGeom>
          <a:noFill/>
        </p:spPr>
        <p:txBody>
          <a:bodyPr wrap="square" rtlCol="0">
            <a:spAutoFit/>
          </a:bodyPr>
          <a:p>
            <a:pPr indent="457200" algn="just" fontAlgn="auto">
              <a:lnSpc>
                <a:spcPct val="150000"/>
              </a:lnSpc>
            </a:pPr>
            <a:r>
              <a:rPr lang="zh-CN" altLang="en-US">
                <a:solidFill>
                  <a:srgbClr val="1B2F47"/>
                </a:solidFill>
                <a:latin typeface="微软雅黑" panose="020B0503020204020204" charset="-122"/>
                <a:ea typeface="微软雅黑" panose="020B0503020204020204" charset="-122"/>
              </a:rPr>
              <a:t>2015年7月16日，专注于废旧物回收的格林美公司发布公告，将联手与武汉市供销合作总社打造“互联网+分类回收”的废旧商品与再生资源回收的O2O电子商务模式，解决1000万以上人口超大城市垃圾分类回收难题。格林美上线的“回收哥”APP（如图所示）回收项目几乎包含所有可回收物品。格林美将报废的冰箱、空调、电视、电脑进行破碎，通过多重分选，最终分离出通用塑料和工程塑料。</a:t>
            </a:r>
            <a:endParaRPr lang="zh-CN" altLang="en-US">
              <a:solidFill>
                <a:srgbClr val="1B2F47"/>
              </a:solidFill>
              <a:latin typeface="微软雅黑" panose="020B0503020204020204" charset="-122"/>
              <a:ea typeface="微软雅黑" panose="020B0503020204020204" charset="-122"/>
            </a:endParaRPr>
          </a:p>
        </p:txBody>
      </p:sp>
      <p:pic>
        <p:nvPicPr>
          <p:cNvPr id="16" name="图片 6"/>
          <p:cNvPicPr>
            <a:picLocks noChangeAspect="1"/>
          </p:cNvPicPr>
          <p:nvPr/>
        </p:nvPicPr>
        <p:blipFill>
          <a:blip r:embed="rId1"/>
          <a:stretch>
            <a:fillRect/>
          </a:stretch>
        </p:blipFill>
        <p:spPr>
          <a:xfrm>
            <a:off x="6294755" y="1407160"/>
            <a:ext cx="2849245" cy="3864610"/>
          </a:xfrm>
          <a:prstGeom prst="rect">
            <a:avLst/>
          </a:prstGeom>
          <a:noFill/>
          <a:ln w="9525">
            <a:noFill/>
          </a:ln>
        </p:spPr>
      </p:pic>
      <p:grpSp>
        <p:nvGrpSpPr>
          <p:cNvPr id="38" name="组合 37"/>
          <p:cNvGrpSpPr/>
          <p:nvPr/>
        </p:nvGrpSpPr>
        <p:grpSpPr>
          <a:xfrm>
            <a:off x="84455" y="1339850"/>
            <a:ext cx="2275840" cy="2895600"/>
            <a:chOff x="476" y="1756"/>
            <a:chExt cx="8612" cy="8612"/>
          </a:xfrm>
        </p:grpSpPr>
        <p:sp>
          <p:nvSpPr>
            <p:cNvPr id="62" name="椭圆 61"/>
            <p:cNvSpPr>
              <a:spLocks noChangeAspect="1"/>
            </p:cNvSpPr>
            <p:nvPr/>
          </p:nvSpPr>
          <p:spPr>
            <a:xfrm rot="15290454">
              <a:off x="760" y="2063"/>
              <a:ext cx="8074" cy="8074"/>
            </a:xfrm>
            <a:prstGeom prst="ellipse">
              <a:avLst/>
            </a:prstGeom>
            <a:noFill/>
            <a:ln w="28575">
              <a:gradFill>
                <a:gsLst>
                  <a:gs pos="15000">
                    <a:srgbClr val="1890FA">
                      <a:alpha val="0"/>
                    </a:srgbClr>
                  </a:gs>
                  <a:gs pos="0">
                    <a:srgbClr val="00ACFB"/>
                  </a:gs>
                  <a:gs pos="31000">
                    <a:srgbClr val="297BFA"/>
                  </a:gs>
                  <a:gs pos="47000">
                    <a:srgbClr val="9437FB"/>
                  </a:gs>
                  <a:gs pos="73000">
                    <a:srgbClr val="FC02F9">
                      <a:alpha val="0"/>
                    </a:srgbClr>
                  </a:gs>
                  <a:gs pos="56000">
                    <a:srgbClr val="FC02F9"/>
                  </a:gs>
                </a:gsLst>
                <a:lin ang="192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grpSp>
          <p:nvGrpSpPr>
            <p:cNvPr id="2" name="组合 1"/>
            <p:cNvGrpSpPr/>
            <p:nvPr/>
          </p:nvGrpSpPr>
          <p:grpSpPr>
            <a:xfrm>
              <a:off x="476" y="1756"/>
              <a:ext cx="8612" cy="8612"/>
              <a:chOff x="476" y="1756"/>
              <a:chExt cx="8612" cy="8612"/>
            </a:xfrm>
          </p:grpSpPr>
          <p:grpSp>
            <p:nvGrpSpPr>
              <p:cNvPr id="3" name="组合 2"/>
              <p:cNvGrpSpPr/>
              <p:nvPr/>
            </p:nvGrpSpPr>
            <p:grpSpPr>
              <a:xfrm>
                <a:off x="476" y="1756"/>
                <a:ext cx="8612" cy="8612"/>
                <a:chOff x="476" y="1756"/>
                <a:chExt cx="8612" cy="8612"/>
              </a:xfrm>
            </p:grpSpPr>
            <p:sp>
              <p:nvSpPr>
                <p:cNvPr id="7" name="椭圆 6"/>
                <p:cNvSpPr>
                  <a:spLocks noChangeAspect="1"/>
                </p:cNvSpPr>
                <p:nvPr/>
              </p:nvSpPr>
              <p:spPr>
                <a:xfrm rot="4308284">
                  <a:off x="1120" y="2423"/>
                  <a:ext cx="7354" cy="7354"/>
                </a:xfrm>
                <a:prstGeom prst="ellipse">
                  <a:avLst/>
                </a:prstGeom>
                <a:noFill/>
                <a:ln w="69850">
                  <a:gradFill>
                    <a:gsLst>
                      <a:gs pos="0">
                        <a:srgbClr val="00ECFE"/>
                      </a:gs>
                      <a:gs pos="26000">
                        <a:srgbClr val="297BFA"/>
                      </a:gs>
                      <a:gs pos="47000">
                        <a:srgbClr val="9437FB"/>
                      </a:gs>
                      <a:gs pos="73000">
                        <a:srgbClr val="FC02F9">
                          <a:alpha val="0"/>
                        </a:srgbClr>
                      </a:gs>
                      <a:gs pos="56000">
                        <a:srgbClr val="FC02F9"/>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63" name="椭圆 62"/>
                <p:cNvSpPr>
                  <a:spLocks noChangeAspect="1"/>
                </p:cNvSpPr>
                <p:nvPr/>
              </p:nvSpPr>
              <p:spPr>
                <a:xfrm rot="16820691">
                  <a:off x="476" y="1756"/>
                  <a:ext cx="8612" cy="8612"/>
                </a:xfrm>
                <a:prstGeom prst="ellipse">
                  <a:avLst/>
                </a:prstGeom>
                <a:noFill/>
                <a:ln w="50800">
                  <a:gradFill>
                    <a:gsLst>
                      <a:gs pos="0">
                        <a:srgbClr val="00ACFB"/>
                      </a:gs>
                      <a:gs pos="14674">
                        <a:srgbClr val="8056FA"/>
                      </a:gs>
                      <a:gs pos="34000">
                        <a:srgbClr val="FC02F9">
                          <a:alpha val="0"/>
                        </a:srgbClr>
                      </a:gs>
                    </a:gsLst>
                    <a:lin ang="18600000" scaled="0"/>
                  </a:grad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grpSp>
          <p:sp>
            <p:nvSpPr>
              <p:cNvPr id="65" name="椭圆 64"/>
              <p:cNvSpPr>
                <a:spLocks noChangeAspect="1"/>
              </p:cNvSpPr>
              <p:nvPr/>
            </p:nvSpPr>
            <p:spPr>
              <a:xfrm>
                <a:off x="3778" y="3273"/>
                <a:ext cx="1832" cy="1832"/>
              </a:xfrm>
              <a:prstGeom prst="ellipse">
                <a:avLst/>
              </a:prstGeom>
              <a:solidFill>
                <a:srgbClr val="F790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67" name="椭圆 66"/>
              <p:cNvSpPr>
                <a:spLocks noChangeAspect="1"/>
              </p:cNvSpPr>
              <p:nvPr/>
            </p:nvSpPr>
            <p:spPr>
              <a:xfrm>
                <a:off x="4373" y="3615"/>
                <a:ext cx="1830" cy="1830"/>
              </a:xfrm>
              <a:prstGeom prst="ellipse">
                <a:avLst/>
              </a:prstGeom>
              <a:solidFill>
                <a:srgbClr val="00ECF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68" name="椭圆 67"/>
              <p:cNvSpPr>
                <a:spLocks noChangeAspect="1"/>
              </p:cNvSpPr>
              <p:nvPr/>
            </p:nvSpPr>
            <p:spPr>
              <a:xfrm>
                <a:off x="1948" y="6465"/>
                <a:ext cx="1830" cy="1830"/>
              </a:xfrm>
              <a:prstGeom prst="ellipse">
                <a:avLst/>
              </a:prstGeom>
              <a:solidFill>
                <a:srgbClr val="92D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69" name="椭圆 68"/>
              <p:cNvSpPr>
                <a:spLocks noChangeAspect="1"/>
              </p:cNvSpPr>
              <p:nvPr/>
            </p:nvSpPr>
            <p:spPr>
              <a:xfrm>
                <a:off x="2540" y="6805"/>
                <a:ext cx="1833" cy="1833"/>
              </a:xfrm>
              <a:prstGeom prst="ellipse">
                <a:avLst/>
              </a:prstGeom>
              <a:solidFill>
                <a:srgbClr val="297BFA">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70" name="椭圆 69"/>
              <p:cNvSpPr>
                <a:spLocks noChangeAspect="1"/>
              </p:cNvSpPr>
              <p:nvPr/>
            </p:nvSpPr>
            <p:spPr>
              <a:xfrm>
                <a:off x="5813" y="6465"/>
                <a:ext cx="1830" cy="1830"/>
              </a:xfrm>
              <a:prstGeom prst="ellipse">
                <a:avLst/>
              </a:prstGeom>
              <a:solidFill>
                <a:srgbClr val="FFB7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71" name="椭圆 70"/>
              <p:cNvSpPr>
                <a:spLocks noChangeAspect="1"/>
              </p:cNvSpPr>
              <p:nvPr/>
            </p:nvSpPr>
            <p:spPr>
              <a:xfrm>
                <a:off x="6405" y="6805"/>
                <a:ext cx="1830" cy="1833"/>
              </a:xfrm>
              <a:prstGeom prst="ellipse">
                <a:avLst/>
              </a:prstGeom>
              <a:solidFill>
                <a:srgbClr val="FC02F9">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lang="zh-CN" altLang="en-US"/>
              </a:p>
            </p:txBody>
          </p:sp>
          <p:sp>
            <p:nvSpPr>
              <p:cNvPr id="9" name="文本框 8"/>
              <p:cNvSpPr txBox="1"/>
              <p:nvPr/>
            </p:nvSpPr>
            <p:spPr>
              <a:xfrm>
                <a:off x="4335" y="4022"/>
                <a:ext cx="1590" cy="2468"/>
              </a:xfrm>
              <a:prstGeom prst="rect">
                <a:avLst/>
              </a:prstGeom>
              <a:noFill/>
            </p:spPr>
            <p:txBody>
              <a:bodyPr wrap="square" rtlCol="0">
                <a:spAutoFit/>
              </a:bodyPr>
              <a:p>
                <a:r>
                  <a:rPr lang="zh-CN" altLang="en-US" sz="2400" b="1">
                    <a:latin typeface="微软雅黑" panose="020B0503020204020204" charset="-122"/>
                    <a:ea typeface="微软雅黑" panose="020B0503020204020204" charset="-122"/>
                  </a:rPr>
                  <a:t>案  例</a:t>
                </a:r>
                <a:endParaRPr lang="zh-CN" altLang="en-US" sz="2400" b="1">
                  <a:latin typeface="微软雅黑" panose="020B0503020204020204" charset="-122"/>
                  <a:ea typeface="微软雅黑" panose="020B0503020204020204" charset="-122"/>
                </a:endParaRPr>
              </a:p>
            </p:txBody>
          </p:sp>
          <p:sp>
            <p:nvSpPr>
              <p:cNvPr id="12" name="文本框 11"/>
              <p:cNvSpPr txBox="1"/>
              <p:nvPr/>
            </p:nvSpPr>
            <p:spPr>
              <a:xfrm>
                <a:off x="2567" y="7174"/>
                <a:ext cx="1590" cy="2468"/>
              </a:xfrm>
              <a:prstGeom prst="rect">
                <a:avLst/>
              </a:prstGeom>
              <a:noFill/>
            </p:spPr>
            <p:txBody>
              <a:bodyPr wrap="square" rtlCol="0">
                <a:spAutoFit/>
              </a:bodyPr>
              <a:p>
                <a:r>
                  <a:rPr lang="zh-CN" altLang="en-US" sz="2400" b="1">
                    <a:latin typeface="微软雅黑" panose="020B0503020204020204" charset="-122"/>
                    <a:ea typeface="微软雅黑" panose="020B0503020204020204" charset="-122"/>
                  </a:rPr>
                  <a:t>案  例</a:t>
                </a:r>
                <a:endParaRPr lang="zh-CN" altLang="en-US" sz="2400" b="1">
                  <a:latin typeface="微软雅黑" panose="020B0503020204020204" charset="-122"/>
                  <a:ea typeface="微软雅黑" panose="020B0503020204020204" charset="-122"/>
                </a:endParaRPr>
              </a:p>
            </p:txBody>
          </p:sp>
          <p:sp>
            <p:nvSpPr>
              <p:cNvPr id="13" name="文本框 12"/>
              <p:cNvSpPr txBox="1"/>
              <p:nvPr/>
            </p:nvSpPr>
            <p:spPr>
              <a:xfrm>
                <a:off x="6471" y="7214"/>
                <a:ext cx="1590" cy="2468"/>
              </a:xfrm>
              <a:prstGeom prst="rect">
                <a:avLst/>
              </a:prstGeom>
              <a:noFill/>
            </p:spPr>
            <p:txBody>
              <a:bodyPr wrap="square" rtlCol="0">
                <a:spAutoFit/>
              </a:bodyPr>
              <a:p>
                <a:r>
                  <a:rPr lang="zh-CN" altLang="en-US" sz="2400" b="1">
                    <a:latin typeface="微软雅黑" panose="020B0503020204020204" charset="-122"/>
                    <a:ea typeface="微软雅黑" panose="020B0503020204020204" charset="-122"/>
                  </a:rPr>
                  <a:t>案  例</a:t>
                </a:r>
                <a:endParaRPr lang="zh-CN" altLang="en-US" sz="2400" b="1">
                  <a:latin typeface="微软雅黑" panose="020B0503020204020204" charset="-122"/>
                  <a:ea typeface="微软雅黑" panose="020B0503020204020204" charset="-122"/>
                </a:endParaRPr>
              </a:p>
            </p:txBody>
          </p:sp>
        </p:grpSp>
      </p:grpSp>
      <p:sp>
        <p:nvSpPr>
          <p:cNvPr id="5" name="矩形 4"/>
          <p:cNvSpPr/>
          <p:nvPr/>
        </p:nvSpPr>
        <p:spPr>
          <a:xfrm>
            <a:off x="478790" y="498475"/>
            <a:ext cx="1786255" cy="548640"/>
          </a:xfrm>
          <a:prstGeom prst="rect">
            <a:avLst/>
          </a:prstGeom>
        </p:spPr>
        <p:txBody>
          <a:bodyPr wrap="square">
            <a:spAutoFit/>
          </a:bodyPr>
          <a:p>
            <a:pPr algn="l"/>
            <a:r>
              <a:rPr lang="zh-CN" altLang="en-US" sz="2800" b="1">
                <a:solidFill>
                  <a:schemeClr val="tx1"/>
                </a:solidFill>
                <a:latin typeface="微软雅黑" panose="020B0503020204020204" charset="-122"/>
                <a:ea typeface="微软雅黑" panose="020B0503020204020204" charset="-122"/>
                <a:sym typeface="+mn-ea"/>
              </a:rPr>
              <a:t>对点案例</a:t>
            </a:r>
            <a:endParaRPr lang="zh-CN" altLang="en-US" sz="2800" b="1">
              <a:solidFill>
                <a:schemeClr val="tx1"/>
              </a:solidFill>
              <a:latin typeface="微软雅黑" panose="020B0503020204020204" charset="-122"/>
              <a:ea typeface="微软雅黑" panose="020B0503020204020204" charset="-122"/>
              <a:sym typeface="+mn-e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矩形 2"/>
          <p:cNvSpPr>
            <a:spLocks noGrp="1"/>
          </p:cNvSpPr>
          <p:nvPr>
            <p:ph type="title" idx="4294967295"/>
          </p:nvPr>
        </p:nvSpPr>
        <p:spPr/>
        <p:txBody>
          <a:bodyPr vert="horz" wrap="square" lIns="91440" tIns="45720" rIns="91440" bIns="45720" anchor="ctr" anchorCtr="0"/>
          <a:p>
            <a:pPr eaLnBrk="1" hangingPunct="1"/>
            <a:r>
              <a:rPr lang="zh-CN" altLang="en-US" sz="3200" dirty="0">
                <a:solidFill>
                  <a:srgbClr val="FF0000"/>
                </a:solidFill>
                <a:latin typeface="方正粗倩简体" pitchFamily="1" charset="-122"/>
                <a:ea typeface="方正粗倩简体" pitchFamily="1" charset="-122"/>
              </a:rPr>
              <a:t>一、</a:t>
            </a:r>
            <a:r>
              <a:rPr lang="en-US" altLang="en-US" sz="3200" dirty="0">
                <a:solidFill>
                  <a:srgbClr val="FF0000"/>
                </a:solidFill>
                <a:latin typeface="方正粗倩简体" pitchFamily="1" charset="-122"/>
                <a:ea typeface="方正粗倩简体" pitchFamily="1" charset="-122"/>
              </a:rPr>
              <a:t>物流的基本概念</a:t>
            </a:r>
            <a:endParaRPr lang="en-US" altLang="en-US" sz="3200" dirty="0">
              <a:solidFill>
                <a:srgbClr val="FF0000"/>
              </a:solidFill>
              <a:latin typeface="方正粗倩简体" pitchFamily="1" charset="-122"/>
              <a:ea typeface="方正粗倩简体" pitchFamily="1" charset="-122"/>
            </a:endParaRPr>
          </a:p>
        </p:txBody>
      </p:sp>
      <p:sp>
        <p:nvSpPr>
          <p:cNvPr id="11268" name="TextBox 3"/>
          <p:cNvSpPr txBox="1"/>
          <p:nvPr/>
        </p:nvSpPr>
        <p:spPr>
          <a:xfrm>
            <a:off x="1116013" y="1125538"/>
            <a:ext cx="3960812" cy="5222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b="1" dirty="0">
                <a:solidFill>
                  <a:srgbClr val="7030A0"/>
                </a:solidFill>
                <a:latin typeface="黑体" panose="02010609060101010101" pitchFamily="49" charset="-122"/>
                <a:ea typeface="黑体" panose="02010609060101010101" pitchFamily="49" charset="-122"/>
              </a:rPr>
              <a:t>1.1.1 </a:t>
            </a:r>
            <a:r>
              <a:rPr lang="zh-CN" altLang="en-US" sz="2800" b="1" dirty="0">
                <a:solidFill>
                  <a:srgbClr val="7030A0"/>
                </a:solidFill>
                <a:latin typeface="黑体" panose="02010609060101010101" pitchFamily="49" charset="-122"/>
                <a:ea typeface="黑体" panose="02010609060101010101" pitchFamily="49" charset="-122"/>
              </a:rPr>
              <a:t>人类的流通活动</a:t>
            </a:r>
            <a:endParaRPr lang="zh-CN" altLang="en-US" sz="2800" b="1" dirty="0">
              <a:solidFill>
                <a:srgbClr val="7030A0"/>
              </a:solidFill>
              <a:latin typeface="黑体" panose="02010609060101010101" pitchFamily="49" charset="-122"/>
              <a:ea typeface="黑体" panose="02010609060101010101" pitchFamily="49" charset="-122"/>
            </a:endParaRPr>
          </a:p>
        </p:txBody>
      </p:sp>
      <p:grpSp>
        <p:nvGrpSpPr>
          <p:cNvPr id="26" name="组合 25"/>
          <p:cNvGrpSpPr/>
          <p:nvPr/>
        </p:nvGrpSpPr>
        <p:grpSpPr>
          <a:xfrm>
            <a:off x="344170" y="232410"/>
            <a:ext cx="8501380" cy="3286374"/>
            <a:chOff x="844" y="2157"/>
            <a:chExt cx="17298" cy="5356"/>
          </a:xfrm>
        </p:grpSpPr>
        <p:sp>
          <p:nvSpPr>
            <p:cNvPr id="27651" name="矩形 1"/>
            <p:cNvSpPr>
              <a:spLocks noChangeArrowheads="1"/>
            </p:cNvSpPr>
            <p:nvPr/>
          </p:nvSpPr>
          <p:spPr bwMode="auto">
            <a:xfrm>
              <a:off x="2910" y="2157"/>
              <a:ext cx="15231" cy="798"/>
            </a:xfrm>
            <a:prstGeom prst="rect">
              <a:avLst/>
            </a:prstGeom>
            <a:noFill/>
            <a:ln w="9525">
              <a:noFill/>
              <a:miter lim="800000"/>
            </a:ln>
          </p:spPr>
          <p:txBody>
            <a:bodyPr wrap="square">
              <a:spAutoFit/>
            </a:bodyPr>
            <a:lstStyle/>
            <a:p>
              <a:pPr eaLnBrk="1" latinLnBrk="0" hangingPunct="1">
                <a:lnSpc>
                  <a:spcPct val="150000"/>
                </a:lnSpc>
              </a:pPr>
              <a:endParaRPr lang="zh-CN" altLang="en-US">
                <a:latin typeface="微软雅黑" panose="020B0503020204020204" charset="-122"/>
                <a:ea typeface="微软雅黑" panose="020B0503020204020204" charset="-122"/>
              </a:endParaRPr>
            </a:p>
          </p:txBody>
        </p:sp>
        <p:sp>
          <p:nvSpPr>
            <p:cNvPr id="27652" name="矩形 2"/>
            <p:cNvSpPr>
              <a:spLocks noChangeArrowheads="1"/>
            </p:cNvSpPr>
            <p:nvPr/>
          </p:nvSpPr>
          <p:spPr bwMode="auto">
            <a:xfrm>
              <a:off x="2910" y="4354"/>
              <a:ext cx="15232" cy="3159"/>
            </a:xfrm>
            <a:prstGeom prst="rect">
              <a:avLst/>
            </a:prstGeom>
            <a:noFill/>
            <a:ln w="9525">
              <a:noFill/>
              <a:miter lim="800000"/>
            </a:ln>
          </p:spPr>
          <p:txBody>
            <a:bodyPr wrap="square">
              <a:spAutoFit/>
            </a:bodyPr>
            <a:lstStyle/>
            <a:p>
              <a:pPr eaLnBrk="1" latinLnBrk="0" hangingPunct="1">
                <a:lnSpc>
                  <a:spcPct val="150000"/>
                </a:lnSpc>
              </a:pPr>
              <a:r>
                <a:rPr lang="zh-CN" altLang="en-US" sz="2000">
                  <a:latin typeface="微软雅黑" panose="020B0503020204020204" charset="-122"/>
                  <a:ea typeface="微软雅黑" panose="020B0503020204020204" charset="-122"/>
                </a:rPr>
                <a:t>现代物流过程主要关注物品的流动属性与物品的时空变换，并不涉及物品所有权的流转，计量物品价值、实现物品所有权的转移必须依靠商流活动，</a:t>
              </a:r>
              <a:r>
                <a:rPr lang="zh-CN" altLang="en-US" sz="2000" b="1">
                  <a:solidFill>
                    <a:srgbClr val="FF0000"/>
                  </a:solidFill>
                  <a:latin typeface="微软雅黑" panose="020B0503020204020204" charset="-122"/>
                  <a:ea typeface="微软雅黑" panose="020B0503020204020204" charset="-122"/>
                </a:rPr>
                <a:t>商流、物流、信息流、资金流</a:t>
              </a:r>
              <a:r>
                <a:rPr lang="zh-CN" altLang="en-US" sz="2000">
                  <a:latin typeface="微软雅黑" panose="020B0503020204020204" charset="-122"/>
                  <a:ea typeface="微软雅黑" panose="020B0503020204020204" charset="-122"/>
                </a:rPr>
                <a:t>一起构成了现代流通活动。</a:t>
              </a:r>
              <a:endParaRPr lang="zh-CN" altLang="en-US" sz="2400">
                <a:latin typeface="微软雅黑" panose="020B0503020204020204" charset="-122"/>
                <a:ea typeface="微软雅黑" panose="020B0503020204020204" charset="-122"/>
              </a:endParaRPr>
            </a:p>
          </p:txBody>
        </p:sp>
        <p:sp>
          <p:nvSpPr>
            <p:cNvPr id="21" name=" 184"/>
            <p:cNvSpPr/>
            <p:nvPr/>
          </p:nvSpPr>
          <p:spPr>
            <a:xfrm>
              <a:off x="844" y="4853"/>
              <a:ext cx="1344" cy="1307"/>
            </a:xfrm>
            <a:prstGeom prst="ellipse">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aphicFrame>
        <p:nvGraphicFramePr>
          <p:cNvPr id="12291" name="Picture 7"/>
          <p:cNvGraphicFramePr>
            <a:graphicFrameLocks noChangeAspect="1"/>
          </p:cNvGraphicFramePr>
          <p:nvPr/>
        </p:nvGraphicFramePr>
        <p:xfrm>
          <a:off x="1004570" y="3854450"/>
          <a:ext cx="7327265" cy="2726055"/>
        </p:xfrm>
        <a:graphic>
          <a:graphicData uri="http://schemas.openxmlformats.org/presentationml/2006/ole">
            <mc:AlternateContent xmlns:mc="http://schemas.openxmlformats.org/markup-compatibility/2006">
              <mc:Choice xmlns:v="urn:schemas-microsoft-com:vml" Requires="v">
                <p:oleObj spid="_x0000_s3076" name="" r:id="rId1" imgW="3968750" imgH="1828800" progId="Word.Picture.8">
                  <p:embed/>
                </p:oleObj>
              </mc:Choice>
              <mc:Fallback>
                <p:oleObj name="" r:id="rId1" imgW="3968750" imgH="1828800" progId="Word.Picture.8">
                  <p:embed/>
                  <p:pic>
                    <p:nvPicPr>
                      <p:cNvPr id="0" name="图片 3075"/>
                      <p:cNvPicPr/>
                      <p:nvPr/>
                    </p:nvPicPr>
                    <p:blipFill>
                      <a:blip r:embed="rId2"/>
                      <a:srcRect l="21918" t="11980" r="14182" b="13472"/>
                      <a:stretch>
                        <a:fillRect/>
                      </a:stretch>
                    </p:blipFill>
                    <p:spPr>
                      <a:xfrm>
                        <a:off x="1004570" y="3854450"/>
                        <a:ext cx="7327265" cy="2726055"/>
                      </a:xfrm>
                      <a:prstGeom prst="rect">
                        <a:avLst/>
                      </a:prstGeom>
                      <a:noFill/>
                      <a:ln w="38100">
                        <a:noFill/>
                        <a:miter/>
                      </a:ln>
                    </p:spPr>
                  </p:pic>
                </p:oleObj>
              </mc:Fallback>
            </mc:AlternateContent>
          </a:graphicData>
        </a:graphic>
      </p:graphicFrame>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6" name="TextBox 5"/>
          <p:cNvSpPr txBox="1"/>
          <p:nvPr/>
        </p:nvSpPr>
        <p:spPr>
          <a:xfrm>
            <a:off x="1116013" y="1125538"/>
            <a:ext cx="3960812" cy="5222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b="1" dirty="0">
                <a:solidFill>
                  <a:srgbClr val="7030A0"/>
                </a:solidFill>
                <a:latin typeface="黑体" panose="02010609060101010101" pitchFamily="49" charset="-122"/>
                <a:ea typeface="黑体" panose="02010609060101010101" pitchFamily="49" charset="-122"/>
              </a:rPr>
              <a:t>1.1.2 </a:t>
            </a:r>
            <a:r>
              <a:rPr lang="zh-CN" altLang="en-US" sz="2800" b="1" dirty="0">
                <a:solidFill>
                  <a:srgbClr val="7030A0"/>
                </a:solidFill>
                <a:latin typeface="黑体" panose="02010609060101010101" pitchFamily="49" charset="-122"/>
                <a:ea typeface="黑体" panose="02010609060101010101" pitchFamily="49" charset="-122"/>
              </a:rPr>
              <a:t>物流的定义</a:t>
            </a:r>
            <a:endParaRPr lang="zh-CN" altLang="en-US" sz="2800" b="1" dirty="0">
              <a:solidFill>
                <a:srgbClr val="7030A0"/>
              </a:solidFill>
              <a:latin typeface="黑体" panose="02010609060101010101" pitchFamily="49" charset="-122"/>
              <a:ea typeface="黑体" panose="02010609060101010101" pitchFamily="49" charset="-122"/>
            </a:endParaRPr>
          </a:p>
        </p:txBody>
      </p:sp>
      <p:sp>
        <p:nvSpPr>
          <p:cNvPr id="11266" name="矩形 2"/>
          <p:cNvSpPr>
            <a:spLocks noGrp="1"/>
          </p:cNvSpPr>
          <p:nvPr/>
        </p:nvSpPr>
        <p:spPr>
          <a:xfrm>
            <a:off x="428625" y="284163"/>
            <a:ext cx="6734175" cy="944562"/>
          </a:xfrm>
          <a:prstGeom prst="rect">
            <a:avLst/>
          </a:prstGeom>
          <a:noFill/>
          <a:ln w="9525">
            <a:noFill/>
          </a:ln>
        </p:spPr>
        <p:txBody>
          <a:bodyPr vert="horz" wrap="square" lIns="91440" tIns="45720" rIns="91440" bIns="45720" anchor="ctr" anchorCtr="0"/>
          <a:lstStyle>
            <a:lvl1pPr algn="l" rtl="0" eaLnBrk="0" fontAlgn="base" hangingPunct="0">
              <a:spcBef>
                <a:spcPct val="0"/>
              </a:spcBef>
              <a:spcAft>
                <a:spcPct val="0"/>
              </a:spcAft>
              <a:defRPr sz="4200" b="1">
                <a:solidFill>
                  <a:schemeClr val="tx2"/>
                </a:solidFill>
                <a:latin typeface="+mj-lt"/>
                <a:ea typeface="+mj-ea"/>
                <a:cs typeface="+mj-cs"/>
              </a:defRPr>
            </a:lvl1pPr>
            <a:lvl2pPr algn="l" rtl="0" eaLnBrk="0" fontAlgn="base" hangingPunct="0">
              <a:spcBef>
                <a:spcPct val="0"/>
              </a:spcBef>
              <a:spcAft>
                <a:spcPct val="0"/>
              </a:spcAft>
              <a:defRPr sz="4200" b="1">
                <a:solidFill>
                  <a:schemeClr val="tx2"/>
                </a:solidFill>
                <a:latin typeface="Arial" panose="020B0604020202020204" pitchFamily="34" charset="0"/>
              </a:defRPr>
            </a:lvl2pPr>
            <a:lvl3pPr algn="l" rtl="0" eaLnBrk="0" fontAlgn="base" hangingPunct="0">
              <a:spcBef>
                <a:spcPct val="0"/>
              </a:spcBef>
              <a:spcAft>
                <a:spcPct val="0"/>
              </a:spcAft>
              <a:defRPr sz="4200" b="1">
                <a:solidFill>
                  <a:schemeClr val="tx2"/>
                </a:solidFill>
                <a:latin typeface="Arial" panose="020B0604020202020204" pitchFamily="34" charset="0"/>
              </a:defRPr>
            </a:lvl3pPr>
            <a:lvl4pPr algn="l" rtl="0" eaLnBrk="0" fontAlgn="base" hangingPunct="0">
              <a:spcBef>
                <a:spcPct val="0"/>
              </a:spcBef>
              <a:spcAft>
                <a:spcPct val="0"/>
              </a:spcAft>
              <a:defRPr sz="4200" b="1">
                <a:solidFill>
                  <a:schemeClr val="tx2"/>
                </a:solidFill>
                <a:latin typeface="Arial" panose="020B0604020202020204" pitchFamily="34" charset="0"/>
              </a:defRPr>
            </a:lvl4pPr>
            <a:lvl5pPr algn="l" rtl="0" eaLnBrk="0" fontAlgn="base" hangingPunct="0">
              <a:spcBef>
                <a:spcPct val="0"/>
              </a:spcBef>
              <a:spcAft>
                <a:spcPct val="0"/>
              </a:spcAft>
              <a:defRPr sz="4200" b="1">
                <a:solidFill>
                  <a:schemeClr val="tx2"/>
                </a:solidFill>
                <a:latin typeface="Arial" panose="020B0604020202020204" pitchFamily="34" charset="0"/>
              </a:defRPr>
            </a:lvl5pPr>
            <a:lvl6pPr marL="457200" algn="l" rtl="0" eaLnBrk="0" fontAlgn="base" hangingPunct="0">
              <a:spcBef>
                <a:spcPct val="0"/>
              </a:spcBef>
              <a:spcAft>
                <a:spcPct val="0"/>
              </a:spcAft>
              <a:defRPr sz="4200" b="1">
                <a:solidFill>
                  <a:schemeClr val="tx2"/>
                </a:solidFill>
                <a:latin typeface="Arial" panose="020B0604020202020204" pitchFamily="34" charset="0"/>
              </a:defRPr>
            </a:lvl6pPr>
            <a:lvl7pPr marL="914400" algn="l" rtl="0" eaLnBrk="0" fontAlgn="base" hangingPunct="0">
              <a:spcBef>
                <a:spcPct val="0"/>
              </a:spcBef>
              <a:spcAft>
                <a:spcPct val="0"/>
              </a:spcAft>
              <a:defRPr sz="4200" b="1">
                <a:solidFill>
                  <a:schemeClr val="tx2"/>
                </a:solidFill>
                <a:latin typeface="Arial" panose="020B0604020202020204" pitchFamily="34" charset="0"/>
              </a:defRPr>
            </a:lvl7pPr>
            <a:lvl8pPr marL="1371600" algn="l" rtl="0" eaLnBrk="0" fontAlgn="base" hangingPunct="0">
              <a:spcBef>
                <a:spcPct val="0"/>
              </a:spcBef>
              <a:spcAft>
                <a:spcPct val="0"/>
              </a:spcAft>
              <a:defRPr sz="4200" b="1">
                <a:solidFill>
                  <a:schemeClr val="tx2"/>
                </a:solidFill>
                <a:latin typeface="Arial" panose="020B0604020202020204" pitchFamily="34" charset="0"/>
              </a:defRPr>
            </a:lvl8pPr>
            <a:lvl9pPr marL="1828800" algn="l" rtl="0" eaLnBrk="0" fontAlgn="base" hangingPunct="0">
              <a:spcBef>
                <a:spcPct val="0"/>
              </a:spcBef>
              <a:spcAft>
                <a:spcPct val="0"/>
              </a:spcAft>
              <a:defRPr sz="4200" b="1">
                <a:solidFill>
                  <a:schemeClr val="tx2"/>
                </a:solidFill>
                <a:latin typeface="Arial" panose="020B0604020202020204" pitchFamily="34" charset="0"/>
              </a:defRPr>
            </a:lvl9pPr>
          </a:lstStyle>
          <a:p>
            <a:pPr eaLnBrk="1" hangingPunct="1"/>
            <a:r>
              <a:rPr lang="zh-CN" altLang="en-US" sz="3200" dirty="0">
                <a:solidFill>
                  <a:srgbClr val="FF0000"/>
                </a:solidFill>
                <a:latin typeface="方正粗倩简体" pitchFamily="1" charset="-122"/>
                <a:ea typeface="方正粗倩简体" pitchFamily="1" charset="-122"/>
              </a:rPr>
              <a:t>一、</a:t>
            </a:r>
            <a:r>
              <a:rPr lang="en-US" altLang="en-US" sz="3200" dirty="0">
                <a:solidFill>
                  <a:srgbClr val="FF0000"/>
                </a:solidFill>
                <a:latin typeface="方正粗倩简体" pitchFamily="1" charset="-122"/>
                <a:ea typeface="方正粗倩简体" pitchFamily="1" charset="-122"/>
              </a:rPr>
              <a:t>物流的基本概念</a:t>
            </a:r>
            <a:endParaRPr lang="en-US" altLang="en-US" sz="3200" dirty="0">
              <a:solidFill>
                <a:srgbClr val="FF0000"/>
              </a:solidFill>
              <a:latin typeface="方正粗倩简体" pitchFamily="1" charset="-122"/>
              <a:ea typeface="方正粗倩简体" pitchFamily="1" charset="-122"/>
            </a:endParaRPr>
          </a:p>
        </p:txBody>
      </p:sp>
      <p:grpSp>
        <p:nvGrpSpPr>
          <p:cNvPr id="2" name="组合 1"/>
          <p:cNvGrpSpPr/>
          <p:nvPr/>
        </p:nvGrpSpPr>
        <p:grpSpPr>
          <a:xfrm>
            <a:off x="728980" y="1647825"/>
            <a:ext cx="8199120" cy="4492334"/>
            <a:chOff x="1384" y="1941"/>
            <a:chExt cx="16704" cy="6178"/>
          </a:xfrm>
        </p:grpSpPr>
        <p:sp>
          <p:nvSpPr>
            <p:cNvPr id="20" name="Freeform 25"/>
            <p:cNvSpPr>
              <a:spLocks noEditPoints="1"/>
            </p:cNvSpPr>
            <p:nvPr/>
          </p:nvSpPr>
          <p:spPr bwMode="auto">
            <a:xfrm>
              <a:off x="1384" y="3237"/>
              <a:ext cx="2896" cy="4455"/>
            </a:xfrm>
            <a:custGeom>
              <a:avLst/>
              <a:gdLst>
                <a:gd name="T0" fmla="*/ 136762 w 443"/>
                <a:gd name="T1" fmla="*/ 252777 h 605"/>
                <a:gd name="T2" fmla="*/ 115540 w 443"/>
                <a:gd name="T3" fmla="*/ 1560512 h 605"/>
                <a:gd name="T4" fmla="*/ 1044575 w 443"/>
                <a:gd name="T5" fmla="*/ 384324 h 605"/>
                <a:gd name="T6" fmla="*/ 966762 w 443"/>
                <a:gd name="T7" fmla="*/ 410118 h 605"/>
                <a:gd name="T8" fmla="*/ 120256 w 443"/>
                <a:gd name="T9" fmla="*/ 1470234 h 605"/>
                <a:gd name="T10" fmla="*/ 452728 w 443"/>
                <a:gd name="T11" fmla="*/ 165079 h 605"/>
                <a:gd name="T12" fmla="*/ 594205 w 443"/>
                <a:gd name="T13" fmla="*/ 165079 h 605"/>
                <a:gd name="T14" fmla="*/ 521109 w 443"/>
                <a:gd name="T15" fmla="*/ 247618 h 605"/>
                <a:gd name="T16" fmla="*/ 365483 w 443"/>
                <a:gd name="T17" fmla="*/ 170238 h 605"/>
                <a:gd name="T18" fmla="*/ 190995 w 443"/>
                <a:gd name="T19" fmla="*/ 394642 h 605"/>
                <a:gd name="T20" fmla="*/ 853581 w 443"/>
                <a:gd name="T21" fmla="*/ 394642 h 605"/>
                <a:gd name="T22" fmla="*/ 679092 w 443"/>
                <a:gd name="T23" fmla="*/ 170238 h 605"/>
                <a:gd name="T24" fmla="*/ 365483 w 443"/>
                <a:gd name="T25" fmla="*/ 170238 h 605"/>
                <a:gd name="T26" fmla="*/ 367841 w 443"/>
                <a:gd name="T27" fmla="*/ 1183925 h 605"/>
                <a:gd name="T28" fmla="*/ 252301 w 443"/>
                <a:gd name="T29" fmla="*/ 1220036 h 605"/>
                <a:gd name="T30" fmla="*/ 228722 w 443"/>
                <a:gd name="T31" fmla="*/ 1248409 h 605"/>
                <a:gd name="T32" fmla="*/ 367841 w 443"/>
                <a:gd name="T33" fmla="*/ 1261306 h 605"/>
                <a:gd name="T34" fmla="*/ 221648 w 443"/>
                <a:gd name="T35" fmla="*/ 1338687 h 605"/>
                <a:gd name="T36" fmla="*/ 405569 w 443"/>
                <a:gd name="T37" fmla="*/ 1240671 h 605"/>
                <a:gd name="T38" fmla="*/ 405569 w 443"/>
                <a:gd name="T39" fmla="*/ 1176187 h 605"/>
                <a:gd name="T40" fmla="*/ 183921 w 443"/>
                <a:gd name="T41" fmla="*/ 1189084 h 605"/>
                <a:gd name="T42" fmla="*/ 358410 w 443"/>
                <a:gd name="T43" fmla="*/ 1390274 h 605"/>
                <a:gd name="T44" fmla="*/ 358410 w 443"/>
                <a:gd name="T45" fmla="*/ 611308 h 605"/>
                <a:gd name="T46" fmla="*/ 252301 w 443"/>
                <a:gd name="T47" fmla="*/ 647419 h 605"/>
                <a:gd name="T48" fmla="*/ 290029 w 443"/>
                <a:gd name="T49" fmla="*/ 750593 h 605"/>
                <a:gd name="T50" fmla="*/ 221648 w 443"/>
                <a:gd name="T51" fmla="*/ 778966 h 605"/>
                <a:gd name="T52" fmla="*/ 358410 w 443"/>
                <a:gd name="T53" fmla="*/ 572618 h 605"/>
                <a:gd name="T54" fmla="*/ 183921 w 443"/>
                <a:gd name="T55" fmla="*/ 773808 h 605"/>
                <a:gd name="T56" fmla="*/ 403211 w 443"/>
                <a:gd name="T57" fmla="*/ 657736 h 605"/>
                <a:gd name="T58" fmla="*/ 400853 w 443"/>
                <a:gd name="T59" fmla="*/ 603570 h 605"/>
                <a:gd name="T60" fmla="*/ 367841 w 443"/>
                <a:gd name="T61" fmla="*/ 920831 h 605"/>
                <a:gd name="T62" fmla="*/ 228722 w 443"/>
                <a:gd name="T63" fmla="*/ 959521 h 605"/>
                <a:gd name="T64" fmla="*/ 367841 w 443"/>
                <a:gd name="T65" fmla="*/ 1062696 h 605"/>
                <a:gd name="T66" fmla="*/ 403211 w 443"/>
                <a:gd name="T67" fmla="*/ 889879 h 605"/>
                <a:gd name="T68" fmla="*/ 183921 w 443"/>
                <a:gd name="T69" fmla="*/ 900196 h 605"/>
                <a:gd name="T70" fmla="*/ 367841 w 443"/>
                <a:gd name="T71" fmla="*/ 1101386 h 605"/>
                <a:gd name="T72" fmla="*/ 483381 w 443"/>
                <a:gd name="T73" fmla="*/ 851188 h 605"/>
                <a:gd name="T74" fmla="*/ 547046 w 443"/>
                <a:gd name="T75" fmla="*/ 1323211 h 605"/>
                <a:gd name="T76" fmla="*/ 839433 w 443"/>
                <a:gd name="T77" fmla="*/ 1225195 h 605"/>
                <a:gd name="T78" fmla="*/ 535256 w 443"/>
                <a:gd name="T79" fmla="*/ 1310314 h 605"/>
                <a:gd name="T80" fmla="*/ 839433 w 443"/>
                <a:gd name="T81" fmla="*/ 928569 h 605"/>
                <a:gd name="T82" fmla="*/ 535256 w 443"/>
                <a:gd name="T83" fmla="*/ 750593 h 605"/>
                <a:gd name="T84" fmla="*/ 535256 w 443"/>
                <a:gd name="T85" fmla="*/ 644840 h 6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3"/>
                <a:gd name="T130" fmla="*/ 0 h 605"/>
                <a:gd name="T131" fmla="*/ 443 w 443"/>
                <a:gd name="T132" fmla="*/ 605 h 6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3" h="605">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solidFill>
              <a:srgbClr val="E74127"/>
            </a:solidFill>
            <a:ln w="9525">
              <a:noFill/>
              <a:round/>
            </a:ln>
          </p:spPr>
          <p:txBody>
            <a:bodyPr lIns="68571" tIns="34285" rIns="68571" bIns="34285"/>
            <a:p>
              <a:endParaRPr lang="zh-CN" altLang="en-US"/>
            </a:p>
          </p:txBody>
        </p:sp>
        <p:grpSp>
          <p:nvGrpSpPr>
            <p:cNvPr id="7" name="组合 6"/>
            <p:cNvGrpSpPr/>
            <p:nvPr/>
          </p:nvGrpSpPr>
          <p:grpSpPr>
            <a:xfrm>
              <a:off x="5636" y="1941"/>
              <a:ext cx="12452" cy="6178"/>
              <a:chOff x="4179" y="2719"/>
              <a:chExt cx="13505" cy="6634"/>
            </a:xfrm>
          </p:grpSpPr>
          <p:grpSp>
            <p:nvGrpSpPr>
              <p:cNvPr id="12" name="组合 11"/>
              <p:cNvGrpSpPr/>
              <p:nvPr/>
            </p:nvGrpSpPr>
            <p:grpSpPr bwMode="auto">
              <a:xfrm>
                <a:off x="4179" y="2719"/>
                <a:ext cx="13505" cy="6602"/>
                <a:chOff x="5566" y="3189"/>
                <a:chExt cx="11049" cy="5225"/>
              </a:xfrm>
            </p:grpSpPr>
            <p:sp>
              <p:nvSpPr>
                <p:cNvPr id="13" name="矩形 8"/>
                <p:cNvSpPr/>
                <p:nvPr/>
              </p:nvSpPr>
              <p:spPr>
                <a:xfrm>
                  <a:off x="5566" y="4070"/>
                  <a:ext cx="11049" cy="4344"/>
                </a:xfrm>
                <a:prstGeom prst="rect">
                  <a:avLst/>
                </a:prstGeom>
                <a:solidFill>
                  <a:srgbClr val="F2F2F2"/>
                </a:solidFill>
                <a:ln w="25400" cap="flat" cmpd="sng">
                  <a:gradFill>
                    <a:gsLst>
                      <a:gs pos="50000">
                        <a:srgbClr val="26BB91"/>
                      </a:gs>
                      <a:gs pos="1000">
                        <a:srgbClr val="449BB5"/>
                      </a:gs>
                      <a:gs pos="100000">
                        <a:srgbClr val="FFB757"/>
                      </a:gs>
                    </a:gsLst>
                    <a:lin ang="0" scaled="1"/>
                  </a:gradFill>
                  <a:prstDash val="solid"/>
                  <a:miter/>
                  <a:headEnd type="none" w="med" len="med"/>
                  <a:tailEnd type="none" w="med" len="med"/>
                </a:ln>
              </p:spPr>
              <p:txBody>
                <a:bodyPr lIns="121917" tIns="60958" rIns="121917" bIns="60958" anchor="ctr"/>
                <a:p>
                  <a:pPr algn="ctr">
                    <a:buFont typeface="Arial" panose="020B0604020202020204" pitchFamily="34" charset="0"/>
                    <a:buNone/>
                    <a:defRPr/>
                  </a:pPr>
                  <a:endParaRPr sz="4100">
                    <a:solidFill>
                      <a:srgbClr val="000000"/>
                    </a:solidFill>
                    <a:latin typeface="Arial" panose="020B0604020202020204" pitchFamily="34" charset="0"/>
                    <a:ea typeface="微软雅黑" panose="020B0503020204020204" charset="-12"/>
                    <a:sym typeface="Arial" panose="020B0604020202020204" pitchFamily="34" charset="0"/>
                  </a:endParaRPr>
                </a:p>
              </p:txBody>
            </p:sp>
            <p:sp>
              <p:nvSpPr>
                <p:cNvPr id="14" name="矩形 9"/>
                <p:cNvSpPr>
                  <a:spLocks noChangeArrowheads="1"/>
                </p:cNvSpPr>
                <p:nvPr/>
              </p:nvSpPr>
              <p:spPr bwMode="auto">
                <a:xfrm>
                  <a:off x="7959" y="3189"/>
                  <a:ext cx="6214" cy="892"/>
                </a:xfrm>
                <a:prstGeom prst="rect">
                  <a:avLst/>
                </a:prstGeom>
                <a:solidFill>
                  <a:srgbClr val="1D4E74"/>
                </a:solidFill>
                <a:ln w="9525">
                  <a:noFill/>
                  <a:miter lim="800000"/>
                </a:ln>
              </p:spPr>
              <p:txBody>
                <a:bodyPr lIns="121917" tIns="60958" rIns="121917" bIns="60958" anchor="ctr"/>
                <a:p>
                  <a:pPr algn="ctr">
                    <a:buFont typeface="Arial" panose="020B0604020202020204" pitchFamily="34" charset="0"/>
                    <a:buNone/>
                  </a:pPr>
                  <a:r>
                    <a:rPr lang="zh-CN" altLang="en-US" sz="2800" b="1">
                      <a:solidFill>
                        <a:schemeClr val="bg1"/>
                      </a:solidFill>
                      <a:latin typeface="微软雅黑" panose="020B0503020204020204" charset="-122"/>
                      <a:ea typeface="微软雅黑" panose="020B0503020204020204" charset="-122"/>
                      <a:cs typeface="Hiragino Sans GB W3"/>
                      <a:sym typeface="+mn-ea"/>
                    </a:rPr>
                    <a:t>现代物流的起源</a:t>
                  </a:r>
                  <a:endParaRPr lang="zh-CN" altLang="en-US" sz="2800" b="1">
                    <a:solidFill>
                      <a:schemeClr val="bg1"/>
                    </a:solidFill>
                    <a:latin typeface="微软雅黑" panose="020B0503020204020204" charset="-122"/>
                    <a:ea typeface="微软雅黑" panose="020B0503020204020204" charset="-122"/>
                    <a:cs typeface="Hiragino Sans GB W3"/>
                    <a:sym typeface="+mn-ea"/>
                  </a:endParaRPr>
                </a:p>
              </p:txBody>
            </p:sp>
          </p:grpSp>
          <p:sp>
            <p:nvSpPr>
              <p:cNvPr id="15" name="矩形 4"/>
              <p:cNvSpPr>
                <a:spLocks noChangeArrowheads="1"/>
              </p:cNvSpPr>
              <p:nvPr/>
            </p:nvSpPr>
            <p:spPr bwMode="auto">
              <a:xfrm>
                <a:off x="4669" y="4104"/>
                <a:ext cx="12510" cy="5249"/>
              </a:xfrm>
              <a:prstGeom prst="rect">
                <a:avLst/>
              </a:prstGeom>
              <a:noFill/>
              <a:ln w="9525">
                <a:noFill/>
                <a:miter lim="800000"/>
              </a:ln>
            </p:spPr>
            <p:txBody>
              <a:bodyPr wrap="square" lIns="0" tIns="0" rIns="0" bIns="0">
                <a:spAutoFit/>
              </a:bodyPr>
              <a:p>
                <a:pPr indent="457200" algn="l" fontAlgn="auto">
                  <a:lnSpc>
                    <a:spcPct val="150000"/>
                  </a:lnSpc>
                </a:pPr>
                <a:r>
                  <a:rPr lang="en-US" sz="2200">
                    <a:solidFill>
                      <a:srgbClr val="1B2F47"/>
                    </a:solidFill>
                    <a:latin typeface="微软雅黑" panose="020B0503020204020204" charset="-122"/>
                    <a:ea typeface="微软雅黑" panose="020B0503020204020204" charset="-122"/>
                    <a:sym typeface="+mn-ea"/>
                  </a:rPr>
                  <a:t> </a:t>
                </a:r>
                <a:r>
                  <a:rPr sz="2200">
                    <a:solidFill>
                      <a:srgbClr val="1B2F47"/>
                    </a:solidFill>
                    <a:latin typeface="微软雅黑" panose="020B0503020204020204" charset="-122"/>
                    <a:ea typeface="微软雅黑" panose="020B0503020204020204" charset="-122"/>
                    <a:sym typeface="+mn-ea"/>
                  </a:rPr>
                  <a:t>物流活动具有悠久的历史，人类社会开始有物品的交换行为时就存在物流活动。人们对于物流的认识，来自于生产销售产品过程中的实际需要。但真正意义上的“物流”概念直到近代社会才出现。现代物流起源于20世纪初的美国，近一个世纪以来，物流的发展大致经历了四个阶段。</a:t>
                </a:r>
                <a:endParaRPr sz="2200">
                  <a:solidFill>
                    <a:srgbClr val="1B2F47"/>
                  </a:solidFill>
                  <a:latin typeface="微软雅黑" panose="020B0503020204020204" charset="-122"/>
                  <a:ea typeface="微软雅黑" panose="020B0503020204020204" charset="-122"/>
                  <a:sym typeface="+mn-ea"/>
                </a:endParaRPr>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矩形 2"/>
          <p:cNvSpPr>
            <a:spLocks noGrp="1"/>
          </p:cNvSpPr>
          <p:nvPr>
            <p:ph type="title" idx="4294967295"/>
          </p:nvPr>
        </p:nvSpPr>
        <p:spPr/>
        <p:txBody>
          <a:bodyPr vert="horz" wrap="square" lIns="91440" tIns="45720" rIns="91440" bIns="45720" anchor="ctr" anchorCtr="0"/>
          <a:p>
            <a:pPr eaLnBrk="1" hangingPunct="1"/>
            <a:r>
              <a:rPr lang="en-US" altLang="en-US" dirty="0">
                <a:solidFill>
                  <a:srgbClr val="FF0000"/>
                </a:solidFill>
                <a:ea typeface="宋体" panose="02010600030101010101" pitchFamily="2" charset="-122"/>
              </a:rPr>
              <a:t>一、物流的基本概念</a:t>
            </a:r>
            <a:endParaRPr lang="en-US" altLang="en-US" dirty="0">
              <a:solidFill>
                <a:srgbClr val="FF0000"/>
              </a:solidFill>
              <a:ea typeface="宋体" panose="02010600030101010101" pitchFamily="2" charset="-122"/>
            </a:endParaRPr>
          </a:p>
        </p:txBody>
      </p:sp>
      <p:sp>
        <p:nvSpPr>
          <p:cNvPr id="15363" name="矩形 3"/>
          <p:cNvSpPr>
            <a:spLocks noGrp="1"/>
          </p:cNvSpPr>
          <p:nvPr>
            <p:ph type="body" idx="4294967295"/>
          </p:nvPr>
        </p:nvSpPr>
        <p:spPr>
          <a:xfrm>
            <a:off x="323850" y="2037715"/>
            <a:ext cx="8820150" cy="4525963"/>
          </a:xfrm>
          <a:solidFill>
            <a:srgbClr val="DDDDDD">
              <a:alpha val="100000"/>
            </a:srgbClr>
          </a:solidFill>
        </p:spPr>
        <p:txBody>
          <a:bodyPr vert="horz" wrap="square" lIns="91440" tIns="45720" rIns="91440" bIns="45720" anchor="t" anchorCtr="0"/>
          <a:p>
            <a:pPr eaLnBrk="1" hangingPunct="1"/>
            <a:r>
              <a:rPr lang="en-US" altLang="en-US" dirty="0">
                <a:ea typeface="宋体" panose="02010600030101010101" pitchFamily="2" charset="-122"/>
              </a:rPr>
              <a:t>我国2006年12月4日正式颁布、2007年5月1日正式实施的中国国家标准《物流术语》</a:t>
            </a:r>
            <a:endParaRPr lang="en-US" altLang="en-US" dirty="0">
              <a:ea typeface="宋体" panose="02010600030101010101" pitchFamily="2" charset="-122"/>
            </a:endParaRPr>
          </a:p>
          <a:p>
            <a:pPr eaLnBrk="1" hangingPunct="1"/>
            <a:r>
              <a:rPr lang="en-US" altLang="en-US" dirty="0">
                <a:ea typeface="宋体" panose="02010600030101010101" pitchFamily="2" charset="-122"/>
              </a:rPr>
              <a:t>（GB/T18354－2006）中给物流（Logistics）下的定义是：</a:t>
            </a:r>
            <a:r>
              <a:rPr lang="en-US" altLang="en-US" dirty="0">
                <a:solidFill>
                  <a:srgbClr val="CC3300"/>
                </a:solidFill>
                <a:ea typeface="宋体" panose="02010600030101010101" pitchFamily="2" charset="-122"/>
              </a:rPr>
              <a:t>物流是指物品从供应地向接收地的实体流动过程。根据实际需要，将运输、储存、装卸、搬运、包装、流通加工、配送、信息处理等基本功能实施有机结合。</a:t>
            </a:r>
            <a:endParaRPr lang="en-US" altLang="en-US" dirty="0">
              <a:solidFill>
                <a:srgbClr val="CC3300"/>
              </a:solidFill>
              <a:ea typeface="宋体" panose="02010600030101010101" pitchFamily="2" charset="-122"/>
            </a:endParaRPr>
          </a:p>
        </p:txBody>
      </p:sp>
      <p:sp>
        <p:nvSpPr>
          <p:cNvPr id="13316" name="TextBox 5"/>
          <p:cNvSpPr txBox="1"/>
          <p:nvPr/>
        </p:nvSpPr>
        <p:spPr>
          <a:xfrm>
            <a:off x="1116013" y="1125538"/>
            <a:ext cx="3960812" cy="52228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r>
              <a:rPr lang="en-US" altLang="en-US" sz="2800" b="1" dirty="0">
                <a:solidFill>
                  <a:srgbClr val="7030A0"/>
                </a:solidFill>
                <a:latin typeface="黑体" panose="02010609060101010101" pitchFamily="49" charset="-122"/>
                <a:ea typeface="黑体" panose="02010609060101010101" pitchFamily="49" charset="-122"/>
              </a:rPr>
              <a:t>1.1.2 </a:t>
            </a:r>
            <a:r>
              <a:rPr lang="zh-CN" altLang="en-US" sz="2800" b="1" dirty="0">
                <a:solidFill>
                  <a:srgbClr val="7030A0"/>
                </a:solidFill>
                <a:latin typeface="黑体" panose="02010609060101010101" pitchFamily="49" charset="-122"/>
                <a:ea typeface="黑体" panose="02010609060101010101" pitchFamily="49" charset="-122"/>
              </a:rPr>
              <a:t>物流的定义</a:t>
            </a:r>
            <a:endParaRPr lang="zh-CN" altLang="en-US" sz="2800" b="1" dirty="0">
              <a:solidFill>
                <a:srgbClr val="7030A0"/>
              </a:solidFill>
              <a:latin typeface="黑体" panose="02010609060101010101" pitchFamily="49" charset="-122"/>
              <a:ea typeface="黑体" panose="02010609060101010101" pitchFamily="49" charset="-122"/>
            </a:endParaRPr>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矩形 2"/>
          <p:cNvSpPr>
            <a:spLocks noGrp="1"/>
          </p:cNvSpPr>
          <p:nvPr>
            <p:ph type="title" idx="4294967295"/>
          </p:nvPr>
        </p:nvSpPr>
        <p:spPr/>
        <p:txBody>
          <a:bodyPr vert="horz" wrap="square" lIns="91440" tIns="45720" rIns="91440" bIns="45720" anchor="ctr" anchorCtr="0"/>
          <a:p>
            <a:pPr eaLnBrk="1" hangingPunct="1"/>
            <a:r>
              <a:rPr lang="en-US" altLang="en-US" dirty="0">
                <a:solidFill>
                  <a:srgbClr val="000000"/>
                </a:solidFill>
                <a:ea typeface="宋体" panose="02010600030101010101" pitchFamily="2" charset="-122"/>
              </a:rPr>
              <a:t>物流活动涉及的领域</a:t>
            </a:r>
            <a:endParaRPr lang="en-US" altLang="en-US" dirty="0">
              <a:solidFill>
                <a:srgbClr val="000000"/>
              </a:solidFill>
              <a:ea typeface="宋体" panose="02010600030101010101" pitchFamily="2" charset="-122"/>
            </a:endParaRPr>
          </a:p>
        </p:txBody>
      </p:sp>
      <p:sp>
        <p:nvSpPr>
          <p:cNvPr id="17411" name="矩形 5"/>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graphicFrame>
        <p:nvGraphicFramePr>
          <p:cNvPr id="17412" name="对象 4"/>
          <p:cNvGraphicFramePr>
            <a:graphicFrameLocks noChangeAspect="1"/>
          </p:cNvGraphicFramePr>
          <p:nvPr/>
        </p:nvGraphicFramePr>
        <p:xfrm>
          <a:off x="684213" y="1657350"/>
          <a:ext cx="8064500" cy="4737100"/>
        </p:xfrm>
        <a:graphic>
          <a:graphicData uri="http://schemas.openxmlformats.org/presentationml/2006/ole">
            <mc:AlternateContent xmlns:mc="http://schemas.openxmlformats.org/markup-compatibility/2006">
              <mc:Choice xmlns:v="urn:schemas-microsoft-com:vml" Requires="v">
                <p:oleObj spid="_x0000_s3076" name="" r:id="rId1" imgW="6796405" imgH="5099685" progId="Visio.Drawing.11">
                  <p:embed/>
                </p:oleObj>
              </mc:Choice>
              <mc:Fallback>
                <p:oleObj name="" r:id="rId1" imgW="6796405" imgH="5099685" progId="Visio.Drawing.11">
                  <p:embed/>
                  <p:pic>
                    <p:nvPicPr>
                      <p:cNvPr id="0" name="图片 3075"/>
                      <p:cNvPicPr/>
                      <p:nvPr/>
                    </p:nvPicPr>
                    <p:blipFill>
                      <a:blip r:embed="rId2"/>
                      <a:srcRect t="5937" r="5191" b="6003"/>
                      <a:stretch>
                        <a:fillRect/>
                      </a:stretch>
                    </p:blipFill>
                    <p:spPr>
                      <a:xfrm>
                        <a:off x="684213" y="1657350"/>
                        <a:ext cx="8064500" cy="4737100"/>
                      </a:xfrm>
                      <a:prstGeom prst="rect">
                        <a:avLst/>
                      </a:prstGeom>
                      <a:noFill/>
                      <a:ln w="38100">
                        <a:noFill/>
                        <a:miter/>
                      </a:ln>
                    </p:spPr>
                  </p:pic>
                </p:oleObj>
              </mc:Fallback>
            </mc:AlternateContent>
          </a:graphicData>
        </a:graphic>
      </p:graphicFrame>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矩形 2"/>
          <p:cNvSpPr>
            <a:spLocks noGrp="1"/>
          </p:cNvSpPr>
          <p:nvPr>
            <p:ph type="title" idx="4294967295"/>
          </p:nvPr>
        </p:nvSpPr>
        <p:spPr/>
        <p:txBody>
          <a:bodyPr vert="horz" wrap="square" lIns="91440" tIns="45720" rIns="91440" bIns="45720" anchor="ctr" anchorCtr="0"/>
          <a:p>
            <a:pPr eaLnBrk="1" hangingPunct="1"/>
            <a:r>
              <a:rPr lang="en-US" altLang="en-US" dirty="0">
                <a:solidFill>
                  <a:srgbClr val="000000"/>
                </a:solidFill>
                <a:ea typeface="宋体" panose="02010600030101010101" pitchFamily="2" charset="-122"/>
              </a:rPr>
              <a:t>一、物流的基本概念</a:t>
            </a:r>
            <a:endParaRPr lang="en-US" altLang="en-US" dirty="0">
              <a:solidFill>
                <a:srgbClr val="000000"/>
              </a:solidFill>
              <a:ea typeface="宋体" panose="02010600030101010101" pitchFamily="2" charset="-122"/>
            </a:endParaRPr>
          </a:p>
        </p:txBody>
      </p:sp>
      <p:sp>
        <p:nvSpPr>
          <p:cNvPr id="18435" name="矩形 60"/>
          <p:cNvSpPr/>
          <p:nvPr/>
        </p:nvSpPr>
        <p:spPr>
          <a:xfrm>
            <a:off x="0" y="1658938"/>
            <a:ext cx="4572000" cy="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18436" name="矩形 62"/>
          <p:cNvSpPr/>
          <p:nvPr/>
        </p:nvSpPr>
        <p:spPr>
          <a:xfrm>
            <a:off x="0" y="1658938"/>
            <a:ext cx="4572000" cy="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18437" name="矩形 64"/>
          <p:cNvSpPr/>
          <p:nvPr/>
        </p:nvSpPr>
        <p:spPr>
          <a:xfrm>
            <a:off x="0" y="1658938"/>
            <a:ext cx="4572000" cy="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18438" name="矩形 66"/>
          <p:cNvSpPr/>
          <p:nvPr/>
        </p:nvSpPr>
        <p:spPr>
          <a:xfrm>
            <a:off x="0" y="1658938"/>
            <a:ext cx="4572000" cy="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18439" name="矩形 68"/>
          <p:cNvSpPr/>
          <p:nvPr/>
        </p:nvSpPr>
        <p:spPr>
          <a:xfrm>
            <a:off x="0" y="1658938"/>
            <a:ext cx="4572000" cy="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18440" name="矩形 70"/>
          <p:cNvSpPr/>
          <p:nvPr/>
        </p:nvSpPr>
        <p:spPr>
          <a:xfrm>
            <a:off x="0" y="1658938"/>
            <a:ext cx="4572000" cy="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18441" name="矩形 72"/>
          <p:cNvSpPr/>
          <p:nvPr/>
        </p:nvSpPr>
        <p:spPr>
          <a:xfrm>
            <a:off x="0" y="1658938"/>
            <a:ext cx="4572000" cy="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18442" name="矩形 74"/>
          <p:cNvSpPr/>
          <p:nvPr/>
        </p:nvSpPr>
        <p:spPr>
          <a:xfrm>
            <a:off x="0" y="1658938"/>
            <a:ext cx="4572000" cy="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18443" name="矩形 76"/>
          <p:cNvSpPr/>
          <p:nvPr/>
        </p:nvSpPr>
        <p:spPr>
          <a:xfrm>
            <a:off x="0" y="1658938"/>
            <a:ext cx="4572000" cy="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18444" name="矩形 78"/>
          <p:cNvSpPr/>
          <p:nvPr/>
        </p:nvSpPr>
        <p:spPr>
          <a:xfrm>
            <a:off x="0" y="1658938"/>
            <a:ext cx="4572000" cy="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18445" name="矩形 80"/>
          <p:cNvSpPr/>
          <p:nvPr/>
        </p:nvSpPr>
        <p:spPr>
          <a:xfrm>
            <a:off x="0" y="1658938"/>
            <a:ext cx="4572000" cy="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18446" name="矩形 82"/>
          <p:cNvSpPr/>
          <p:nvPr/>
        </p:nvSpPr>
        <p:spPr>
          <a:xfrm>
            <a:off x="0" y="1658938"/>
            <a:ext cx="4572000" cy="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18447" name="矩形 84"/>
          <p:cNvSpPr/>
          <p:nvPr/>
        </p:nvSpPr>
        <p:spPr>
          <a:xfrm>
            <a:off x="0" y="1658938"/>
            <a:ext cx="4572000" cy="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18448" name="矩形 86"/>
          <p:cNvSpPr/>
          <p:nvPr/>
        </p:nvSpPr>
        <p:spPr>
          <a:xfrm>
            <a:off x="0" y="1658938"/>
            <a:ext cx="4572000" cy="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18449" name="矩形 88"/>
          <p:cNvSpPr/>
          <p:nvPr/>
        </p:nvSpPr>
        <p:spPr>
          <a:xfrm>
            <a:off x="0" y="1658938"/>
            <a:ext cx="4572000" cy="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18450" name="矩形 90"/>
          <p:cNvSpPr/>
          <p:nvPr/>
        </p:nvSpPr>
        <p:spPr>
          <a:xfrm>
            <a:off x="0" y="1658938"/>
            <a:ext cx="4572000" cy="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18451" name="矩形 92"/>
          <p:cNvSpPr/>
          <p:nvPr/>
        </p:nvSpPr>
        <p:spPr>
          <a:xfrm>
            <a:off x="0" y="1658938"/>
            <a:ext cx="4572000" cy="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18452" name="矩形 94"/>
          <p:cNvSpPr/>
          <p:nvPr/>
        </p:nvSpPr>
        <p:spPr>
          <a:xfrm>
            <a:off x="0" y="1658938"/>
            <a:ext cx="4572000" cy="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18453" name="矩形 96"/>
          <p:cNvSpPr/>
          <p:nvPr/>
        </p:nvSpPr>
        <p:spPr>
          <a:xfrm>
            <a:off x="0" y="1658938"/>
            <a:ext cx="4572000" cy="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18454" name="矩形 98"/>
          <p:cNvSpPr/>
          <p:nvPr/>
        </p:nvSpPr>
        <p:spPr>
          <a:xfrm>
            <a:off x="0" y="1658938"/>
            <a:ext cx="4572000" cy="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18455" name="矩形 100"/>
          <p:cNvSpPr/>
          <p:nvPr/>
        </p:nvSpPr>
        <p:spPr>
          <a:xfrm>
            <a:off x="0" y="1658938"/>
            <a:ext cx="4572000" cy="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18456" name="矩形 102"/>
          <p:cNvSpPr/>
          <p:nvPr/>
        </p:nvSpPr>
        <p:spPr>
          <a:xfrm>
            <a:off x="0" y="1658938"/>
            <a:ext cx="4572000" cy="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18457" name="矩形 104"/>
          <p:cNvSpPr/>
          <p:nvPr/>
        </p:nvSpPr>
        <p:spPr>
          <a:xfrm>
            <a:off x="0" y="1658938"/>
            <a:ext cx="4572000" cy="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18458" name="矩形 106"/>
          <p:cNvSpPr/>
          <p:nvPr/>
        </p:nvSpPr>
        <p:spPr>
          <a:xfrm>
            <a:off x="0" y="1658938"/>
            <a:ext cx="4572000" cy="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18459" name="矩形 108"/>
          <p:cNvSpPr/>
          <p:nvPr/>
        </p:nvSpPr>
        <p:spPr>
          <a:xfrm>
            <a:off x="0" y="1658938"/>
            <a:ext cx="4572000" cy="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18460" name="矩形 110"/>
          <p:cNvSpPr/>
          <p:nvPr/>
        </p:nvSpPr>
        <p:spPr>
          <a:xfrm>
            <a:off x="0" y="1658938"/>
            <a:ext cx="4572000" cy="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18461" name="矩形 112"/>
          <p:cNvSpPr/>
          <p:nvPr/>
        </p:nvSpPr>
        <p:spPr>
          <a:xfrm>
            <a:off x="0" y="1658938"/>
            <a:ext cx="4572000" cy="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18462" name="矩形 114"/>
          <p:cNvSpPr/>
          <p:nvPr/>
        </p:nvSpPr>
        <p:spPr>
          <a:xfrm>
            <a:off x="0" y="1658938"/>
            <a:ext cx="4572000" cy="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18463" name="矩形 116"/>
          <p:cNvSpPr/>
          <p:nvPr/>
        </p:nvSpPr>
        <p:spPr>
          <a:xfrm>
            <a:off x="0" y="1658938"/>
            <a:ext cx="4572000" cy="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graphicFrame>
        <p:nvGraphicFramePr>
          <p:cNvPr id="18464" name="Group 32"/>
          <p:cNvGraphicFramePr>
            <a:graphicFrameLocks noGrp="1"/>
          </p:cNvGraphicFramePr>
          <p:nvPr/>
        </p:nvGraphicFramePr>
        <p:xfrm>
          <a:off x="323850" y="1916113"/>
          <a:ext cx="8569325" cy="4697414"/>
        </p:xfrm>
        <a:graphic>
          <a:graphicData uri="http://schemas.openxmlformats.org/drawingml/2006/table">
            <a:tbl>
              <a:tblPr/>
              <a:tblGrid>
                <a:gridCol w="4392613"/>
                <a:gridCol w="4176712"/>
              </a:tblGrid>
              <a:tr h="1009649">
                <a:tc>
                  <a:txBody>
                    <a:bodyPr/>
                    <a:lstStyle>
                      <a:lvl1pPr marL="447675" indent="-447675"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447675" marR="0" lvl="0" indent="-447675" algn="l" defTabSz="914400" rtl="0" eaLnBrk="1" fontAlgn="base" latinLnBrk="0" hangingPunct="1">
                        <a:lnSpc>
                          <a:spcPct val="100000"/>
                        </a:lnSpc>
                        <a:spcBef>
                          <a:spcPct val="0"/>
                        </a:spcBef>
                        <a:spcAft>
                          <a:spcPct val="0"/>
                        </a:spcAft>
                        <a:buClrTx/>
                        <a:buSzTx/>
                        <a:buFontTx/>
                        <a:buNone/>
                      </a:pPr>
                      <a:r>
                        <a:rPr kumimoji="0" lang="en-US" altLang="en-US" sz="24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传</a:t>
                      </a:r>
                      <a:r>
                        <a:rPr kumimoji="0" lang="en-US"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 </a:t>
                      </a:r>
                      <a:r>
                        <a:rPr kumimoji="0" lang="en-US" altLang="en-US" sz="24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统</a:t>
                      </a:r>
                      <a:r>
                        <a:rPr kumimoji="0" lang="en-US"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 </a:t>
                      </a:r>
                      <a:r>
                        <a:rPr kumimoji="0" lang="en-US" altLang="en-US" sz="24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物</a:t>
                      </a:r>
                      <a:r>
                        <a:rPr kumimoji="0" lang="en-US"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 </a:t>
                      </a:r>
                      <a:r>
                        <a:rPr kumimoji="0" lang="en-US" altLang="en-US" sz="24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流(</a:t>
                      </a:r>
                      <a:r>
                        <a:rPr kumimoji="0" lang="en-US"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Physical Distribution)</a:t>
                      </a:r>
                      <a:endParaRPr kumimoji="0" lang="en-US" altLang="en-US" sz="24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47675" indent="-447675"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447675" marR="0" lvl="0" indent="-447675" algn="l" defTabSz="914400" rtl="0" eaLnBrk="1" fontAlgn="base" latinLnBrk="0" hangingPunct="1">
                        <a:lnSpc>
                          <a:spcPct val="100000"/>
                        </a:lnSpc>
                        <a:spcBef>
                          <a:spcPct val="0"/>
                        </a:spcBef>
                        <a:spcAft>
                          <a:spcPct val="0"/>
                        </a:spcAft>
                        <a:buClrTx/>
                        <a:buSzTx/>
                        <a:buFontTx/>
                        <a:buNone/>
                      </a:pPr>
                      <a:r>
                        <a:rPr kumimoji="0" lang="en-US" altLang="en-US" sz="24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现</a:t>
                      </a:r>
                      <a:r>
                        <a:rPr kumimoji="0" lang="en-US"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 </a:t>
                      </a:r>
                      <a:r>
                        <a:rPr kumimoji="0" lang="en-US" altLang="en-US" sz="24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代</a:t>
                      </a:r>
                      <a:r>
                        <a:rPr kumimoji="0" lang="en-US"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 </a:t>
                      </a:r>
                      <a:r>
                        <a:rPr kumimoji="0" lang="en-US" altLang="en-US" sz="24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物</a:t>
                      </a:r>
                      <a:r>
                        <a:rPr kumimoji="0" lang="en-US"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 </a:t>
                      </a:r>
                      <a:r>
                        <a:rPr kumimoji="0" lang="en-US" altLang="en-US" sz="24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流(</a:t>
                      </a:r>
                      <a:r>
                        <a:rPr kumimoji="0" lang="en-US"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Logistics)</a:t>
                      </a:r>
                      <a:endParaRPr kumimoji="0" lang="en-US"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447675" marR="0" lvl="0" indent="-447675" algn="l" defTabSz="914400" rtl="0" eaLnBrk="1" fontAlgn="base" latinLnBrk="0" hangingPunct="1">
                        <a:lnSpc>
                          <a:spcPct val="100000"/>
                        </a:lnSpc>
                        <a:spcBef>
                          <a:spcPct val="0"/>
                        </a:spcBef>
                        <a:spcAft>
                          <a:spcPct val="0"/>
                        </a:spcAft>
                        <a:buClrTx/>
                        <a:buSzTx/>
                        <a:buFontTx/>
                        <a:buNone/>
                      </a:pPr>
                      <a:endParaRPr kumimoji="0" lang="en-US" altLang="en-US" sz="2400" b="1"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0888">
                <a:tc>
                  <a:txBody>
                    <a:bodyPr/>
                    <a:lstStyle>
                      <a:lvl1pPr marL="447675" indent="-447675"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447675" marR="0" lvl="0" indent="-447675" algn="l"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局限于提高物流各环节作业效率。</a:t>
                      </a: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47675" indent="-447675"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447675" marR="0" lvl="0" indent="-447675" algn="l"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提出了物流系统化的概念，着眼系统成本最优。</a:t>
                      </a: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3863">
                <a:tc>
                  <a:txBody>
                    <a:bodyPr/>
                    <a:lstStyle>
                      <a:lvl1pPr marL="447675" indent="-447675"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447675" marR="0" lvl="0" indent="-447675" algn="l"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简单位移</a:t>
                      </a: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47675" indent="-447675"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447675" marR="0" lvl="0" indent="-447675" algn="l"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增值服务</a:t>
                      </a: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2275">
                <a:tc>
                  <a:txBody>
                    <a:bodyPr/>
                    <a:lstStyle>
                      <a:lvl1pPr marL="447675" indent="-447675"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447675" marR="0" lvl="0" indent="-447675" algn="l"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被动服务</a:t>
                      </a: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47675" indent="-447675"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447675" marR="0" lvl="0" indent="-447675" algn="l"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主动服务</a:t>
                      </a: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3863">
                <a:tc>
                  <a:txBody>
                    <a:bodyPr/>
                    <a:lstStyle>
                      <a:lvl1pPr marL="447675" indent="-447675"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447675" marR="0" lvl="0" indent="-447675" algn="l"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人工控制</a:t>
                      </a: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47675" indent="-447675"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447675" marR="0" lvl="0" indent="-447675" algn="l"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信息管理</a:t>
                      </a: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3863">
                <a:tc>
                  <a:txBody>
                    <a:bodyPr/>
                    <a:lstStyle>
                      <a:lvl1pPr marL="447675" indent="-447675"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447675" marR="0" lvl="0" indent="-447675" algn="l"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无统一标准</a:t>
                      </a: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47675" indent="-447675"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447675" marR="0" lvl="0" indent="-447675" algn="l"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标准化服务</a:t>
                      </a: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3863">
                <a:tc>
                  <a:txBody>
                    <a:bodyPr/>
                    <a:lstStyle>
                      <a:lvl1pPr marL="447675" indent="-447675"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447675" marR="0" lvl="0" indent="-447675" algn="l"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en-US"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点到点</a:t>
                      </a:r>
                      <a:r>
                        <a:rPr kumimoji="0" lang="en-US"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en-US"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或</a:t>
                      </a:r>
                      <a:r>
                        <a:rPr kumimoji="0" lang="en-US"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r>
                        <a:rPr kumimoji="0" lang="en-US"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线到线</a:t>
                      </a:r>
                      <a:r>
                        <a:rPr kumimoji="0" lang="en-US" altLang="en-US" sz="20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a:t>
                      </a: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47675" indent="-447675"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447675" marR="0" lvl="0" indent="-447675" algn="l"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全球服务网络</a:t>
                      </a: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2275">
                <a:tc>
                  <a:txBody>
                    <a:bodyPr/>
                    <a:lstStyle>
                      <a:lvl1pPr marL="447675" indent="-447675"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447675" marR="0" lvl="0" indent="-447675" algn="l"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单一环节的管理</a:t>
                      </a: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47675" indent="-447675"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447675" marR="0" lvl="0" indent="-447675" algn="l"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整体系统优化</a:t>
                      </a: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lvl1pPr marL="447675" indent="-447675"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447675" marR="0" lvl="0" indent="-447675" algn="l"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风险涉及范围小</a:t>
                      </a: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447675" indent="-447675"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447675" marR="0" lvl="0" indent="-447675" algn="l"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风险涉及范围很广</a:t>
                      </a: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8497" name="矩形 277"/>
          <p:cNvSpPr/>
          <p:nvPr/>
        </p:nvSpPr>
        <p:spPr>
          <a:xfrm>
            <a:off x="684213" y="1412875"/>
            <a:ext cx="4511675" cy="420688"/>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lnSpc>
                <a:spcPct val="90000"/>
              </a:lnSpc>
              <a:buClr>
                <a:schemeClr val="accent1"/>
              </a:buClr>
              <a:buSzPct val="70000"/>
              <a:buFont typeface="Wingdings" panose="05000000000000000000" pitchFamily="2" charset="2"/>
              <a:buChar char="n"/>
            </a:pPr>
            <a:r>
              <a:rPr lang="en-US" altLang="en-US" sz="2400" dirty="0">
                <a:ea typeface="宋体" panose="02010600030101010101" pitchFamily="2" charset="-122"/>
              </a:rPr>
              <a:t>1.3 </a:t>
            </a:r>
            <a:r>
              <a:rPr lang="zh-CN" altLang="en-US" sz="2400" dirty="0">
                <a:ea typeface="宋体" panose="02010600030101010101" pitchFamily="2" charset="-122"/>
              </a:rPr>
              <a:t>传统物流与现代物流的区别</a:t>
            </a:r>
            <a:endParaRPr lang="zh-CN" altLang="en-US" sz="2400" dirty="0">
              <a:ea typeface="宋体" panose="02010600030101010101" pitchFamily="2" charset="-122"/>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矩形 2"/>
          <p:cNvSpPr>
            <a:spLocks noGrp="1"/>
          </p:cNvSpPr>
          <p:nvPr>
            <p:ph type="title" idx="4294967295"/>
          </p:nvPr>
        </p:nvSpPr>
        <p:spPr/>
        <p:txBody>
          <a:bodyPr vert="horz" wrap="square" lIns="91440" tIns="45720" rIns="91440" bIns="45720" anchor="ctr" anchorCtr="0"/>
          <a:p>
            <a:pPr eaLnBrk="1" hangingPunct="1"/>
            <a:r>
              <a:rPr lang="en-US" altLang="en-US" dirty="0">
                <a:solidFill>
                  <a:srgbClr val="000000"/>
                </a:solidFill>
                <a:ea typeface="宋体" panose="02010600030101010101" pitchFamily="2" charset="-122"/>
              </a:rPr>
              <a:t>一、物流的基本概念</a:t>
            </a:r>
            <a:endParaRPr lang="en-US" altLang="en-US" dirty="0">
              <a:solidFill>
                <a:srgbClr val="000000"/>
              </a:solidFill>
              <a:ea typeface="宋体" panose="02010600030101010101" pitchFamily="2" charset="-122"/>
            </a:endParaRPr>
          </a:p>
        </p:txBody>
      </p:sp>
      <p:graphicFrame>
        <p:nvGraphicFramePr>
          <p:cNvPr id="19459" name="Group 3"/>
          <p:cNvGraphicFramePr>
            <a:graphicFrameLocks noGrp="1"/>
          </p:cNvGraphicFramePr>
          <p:nvPr>
            <p:ph idx="1"/>
          </p:nvPr>
        </p:nvGraphicFramePr>
        <p:xfrm>
          <a:off x="684213" y="1628775"/>
          <a:ext cx="7991475" cy="4937126"/>
        </p:xfrm>
        <a:graphic>
          <a:graphicData uri="http://schemas.openxmlformats.org/drawingml/2006/table">
            <a:tbl>
              <a:tblPr/>
              <a:tblGrid>
                <a:gridCol w="3916362"/>
                <a:gridCol w="4075113"/>
              </a:tblGrid>
              <a:tr h="82293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4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传</a:t>
                      </a:r>
                      <a:r>
                        <a:rPr kumimoji="0" lang="en-US"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 </a:t>
                      </a:r>
                      <a:r>
                        <a:rPr kumimoji="0" lang="en-US" altLang="en-US" sz="24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统</a:t>
                      </a:r>
                      <a:r>
                        <a:rPr kumimoji="0" lang="en-US"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 </a:t>
                      </a:r>
                      <a:r>
                        <a:rPr kumimoji="0" lang="en-US" altLang="en-US" sz="24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物</a:t>
                      </a:r>
                      <a:r>
                        <a:rPr kumimoji="0" lang="en-US"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 </a:t>
                      </a:r>
                      <a:r>
                        <a:rPr kumimoji="0" lang="en-US" altLang="en-US" sz="24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流(</a:t>
                      </a:r>
                      <a:r>
                        <a:rPr kumimoji="0" lang="en-US"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Physical Distribution)</a:t>
                      </a:r>
                      <a:endParaRPr kumimoji="0" lang="en-US" altLang="en-US" sz="2400" b="1" i="0" u="none" strike="noStrike" cap="none" normalizeH="0" baseline="0" smtClean="0">
                        <a:ln>
                          <a:noFill/>
                        </a:ln>
                        <a:solidFill>
                          <a:schemeClr val="tx1"/>
                        </a:solidFill>
                        <a:effectLst/>
                        <a:latin typeface="Arial" panose="020B0604020202020204" pitchFamily="34" charset="0"/>
                      </a:endParaRPr>
                    </a:p>
                  </a:txBody>
                  <a:tcPr marT="45707" marB="45707"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4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现</a:t>
                      </a:r>
                      <a:r>
                        <a:rPr kumimoji="0" lang="en-US"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 </a:t>
                      </a:r>
                      <a:r>
                        <a:rPr kumimoji="0" lang="en-US" altLang="en-US" sz="24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代</a:t>
                      </a:r>
                      <a:r>
                        <a:rPr kumimoji="0" lang="en-US"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 </a:t>
                      </a:r>
                      <a:r>
                        <a:rPr kumimoji="0" lang="en-US" altLang="en-US" sz="24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物</a:t>
                      </a:r>
                      <a:r>
                        <a:rPr kumimoji="0" lang="en-US" altLang="en-US" sz="2400" b="1"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 </a:t>
                      </a:r>
                      <a:r>
                        <a:rPr kumimoji="0" lang="en-US" altLang="en-US" sz="24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流(</a:t>
                      </a:r>
                      <a:r>
                        <a:rPr kumimoji="0" lang="en-US"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Logistics)</a:t>
                      </a:r>
                      <a:endParaRPr kumimoji="0" lang="en-US" altLang="en-US" sz="2400" b="1"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en-US" sz="2400" b="1" i="0" u="none" strike="noStrike" cap="none" normalizeH="0" baseline="0" smtClean="0">
                        <a:ln>
                          <a:noFill/>
                        </a:ln>
                        <a:solidFill>
                          <a:schemeClr val="tx1"/>
                        </a:solidFill>
                        <a:effectLst/>
                        <a:latin typeface="Arial" panose="020B0604020202020204" pitchFamily="34" charset="0"/>
                      </a:endParaRPr>
                    </a:p>
                  </a:txBody>
                  <a:tcPr marT="45707" marB="4570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8713">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对时间的要求不高</a:t>
                      </a: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marT="45707" marB="45707"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时间性要求很高，甚至要准时（just in time）</a:t>
                      </a: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marT="45707" marB="4570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539">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以企业的生产制造过程即产品生产为价值取向</a:t>
                      </a: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marT="45707" marB="45707"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以企业的客户服务为价值中心取向</a:t>
                      </a: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marT="45707" marB="4570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8713">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通过商流与物流的统一来实现物的使用价值转换</a:t>
                      </a: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marT="45707" marB="45707"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强调以满足消费者和市场需求为目标</a:t>
                      </a: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marT="45707" marB="4570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55539">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物流各要素相互之间独立发展</a:t>
                      </a: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marT="45707" marB="45707"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由企业内部延伸到企业外部而注重外部关系</a:t>
                      </a: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marT="45707" marB="4570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85690">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分散、低效、高耗的物流组织形式，各种物流方式互不关联</a:t>
                      </a: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marT="45707" marB="45707"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rPr>
                        <a:t>将相互脱节的物流活动有机地串起来，由专门的物流企业提供多功能、一体化的综合服务</a:t>
                      </a: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marT="45707" marB="45707"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矩形 2"/>
          <p:cNvSpPr>
            <a:spLocks noGrp="1"/>
          </p:cNvSpPr>
          <p:nvPr>
            <p:ph type="title" idx="4294967295"/>
          </p:nvPr>
        </p:nvSpPr>
        <p:spPr>
          <a:xfrm>
            <a:off x="1171575" y="541338"/>
            <a:ext cx="6734175" cy="944562"/>
          </a:xfrm>
        </p:spPr>
        <p:txBody>
          <a:bodyPr vert="horz" wrap="square" lIns="91440" tIns="45720" rIns="91440" bIns="45720" anchor="ctr" anchorCtr="0"/>
          <a:p>
            <a:pPr eaLnBrk="1" hangingPunct="1"/>
            <a:r>
              <a:rPr lang="zh-CN" altLang="en-US" sz="4000" dirty="0">
                <a:solidFill>
                  <a:srgbClr val="FF0000"/>
                </a:solidFill>
                <a:latin typeface="方正水柱简体" pitchFamily="65" charset="-122"/>
                <a:ea typeface="方正水柱简体" pitchFamily="65" charset="-122"/>
              </a:rPr>
              <a:t>全书章节</a:t>
            </a:r>
            <a:endParaRPr lang="zh-CN" altLang="en-US" sz="4000" dirty="0">
              <a:solidFill>
                <a:srgbClr val="FF0000"/>
              </a:solidFill>
              <a:latin typeface="方正水柱简体" pitchFamily="65" charset="-122"/>
              <a:ea typeface="方正水柱简体" pitchFamily="65" charset="-122"/>
            </a:endParaRPr>
          </a:p>
        </p:txBody>
      </p:sp>
      <p:grpSp>
        <p:nvGrpSpPr>
          <p:cNvPr id="5123" name="Group 4"/>
          <p:cNvGrpSpPr/>
          <p:nvPr/>
        </p:nvGrpSpPr>
        <p:grpSpPr>
          <a:xfrm>
            <a:off x="827088" y="1773238"/>
            <a:ext cx="7921625" cy="4751387"/>
            <a:chOff x="1901" y="9486"/>
            <a:chExt cx="6416" cy="2910"/>
          </a:xfrm>
        </p:grpSpPr>
        <p:sp>
          <p:nvSpPr>
            <p:cNvPr id="5124" name="Rectangle 3"/>
            <p:cNvSpPr/>
            <p:nvPr/>
          </p:nvSpPr>
          <p:spPr>
            <a:xfrm>
              <a:off x="1901" y="9486"/>
              <a:ext cx="2465" cy="1377"/>
            </a:xfrm>
            <a:prstGeom prst="rect">
              <a:avLst/>
            </a:prstGeom>
            <a:noFill/>
            <a:ln w="9525" cap="flat" cmpd="sng">
              <a:solidFill>
                <a:srgbClr val="000000"/>
              </a:solidFill>
              <a:prstDash val="solid"/>
              <a:miter/>
              <a:headEnd type="none" w="med" len="med"/>
              <a:tailEnd type="none" w="med" len="med"/>
            </a:ln>
          </p:spPr>
          <p:txBody>
            <a:bodyPr tIns="9000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254000" algn="ctr">
                <a:spcBef>
                  <a:spcPct val="0"/>
                </a:spcBef>
                <a:buNone/>
              </a:pPr>
              <a:r>
                <a:rPr lang="zh-CN" altLang="en-US" sz="2000" b="1" dirty="0">
                  <a:latin typeface="Times New Roman" panose="02020603050405020304" pitchFamily="18" charset="0"/>
                  <a:ea typeface="宋体" panose="02010600030101010101" pitchFamily="2" charset="-122"/>
                </a:rPr>
                <a:t>基础篇</a:t>
              </a:r>
              <a:endParaRPr lang="zh-CN" altLang="en-US" sz="2000" dirty="0">
                <a:ea typeface="宋体" panose="02010600030101010101" pitchFamily="2" charset="-122"/>
              </a:endParaRPr>
            </a:p>
            <a:p>
              <a:pPr marL="0" lvl="0" indent="254000" algn="just">
                <a:spcBef>
                  <a:spcPct val="0"/>
                </a:spcBef>
                <a:buNone/>
              </a:pPr>
              <a:r>
                <a:rPr lang="zh-CN" altLang="en-US" sz="2000" dirty="0">
                  <a:latin typeface="Times New Roman" panose="02020603050405020304" pitchFamily="18" charset="0"/>
                  <a:ea typeface="宋体" panose="02010600030101010101" pitchFamily="2" charset="-122"/>
                </a:rPr>
                <a:t>● 第</a:t>
              </a:r>
              <a:r>
                <a:rPr lang="en-US" altLang="zh-CN" sz="2000" dirty="0">
                  <a:latin typeface="Times New Roman" panose="02020603050405020304" pitchFamily="18" charset="0"/>
                  <a:ea typeface="宋体" panose="02010600030101010101" pitchFamily="2" charset="-122"/>
                </a:rPr>
                <a:t>1</a:t>
              </a:r>
              <a:r>
                <a:rPr lang="zh-CN" altLang="en-US" sz="2000" dirty="0">
                  <a:latin typeface="Times New Roman" panose="02020603050405020304" pitchFamily="18" charset="0"/>
                  <a:ea typeface="宋体" panose="02010600030101010101" pitchFamily="2" charset="-122"/>
                </a:rPr>
                <a:t>章 物流概论</a:t>
              </a:r>
              <a:endParaRPr lang="zh-CN" altLang="en-US" sz="2000" dirty="0">
                <a:ea typeface="宋体" panose="02010600030101010101" pitchFamily="2" charset="-122"/>
              </a:endParaRPr>
            </a:p>
            <a:p>
              <a:pPr marL="0" lvl="0" indent="254000" algn="just">
                <a:spcBef>
                  <a:spcPct val="0"/>
                </a:spcBef>
                <a:buNone/>
              </a:pPr>
              <a:r>
                <a:rPr lang="zh-CN" altLang="en-US" sz="2000" dirty="0">
                  <a:latin typeface="Times New Roman" panose="02020603050405020304" pitchFamily="18" charset="0"/>
                  <a:ea typeface="宋体" panose="02010600030101010101" pitchFamily="2" charset="-122"/>
                </a:rPr>
                <a:t>● 第</a:t>
              </a:r>
              <a:r>
                <a:rPr lang="en-US" altLang="zh-CN" sz="2000" dirty="0">
                  <a:latin typeface="Times New Roman" panose="02020603050405020304" pitchFamily="18" charset="0"/>
                  <a:ea typeface="宋体" panose="02010600030101010101" pitchFamily="2" charset="-122"/>
                </a:rPr>
                <a:t>2</a:t>
              </a:r>
              <a:r>
                <a:rPr lang="zh-CN" altLang="en-US" sz="2000" dirty="0">
                  <a:latin typeface="Times New Roman" panose="02020603050405020304" pitchFamily="18" charset="0"/>
                  <a:ea typeface="宋体" panose="02010600030101010101" pitchFamily="2" charset="-122"/>
                </a:rPr>
                <a:t>章 </a:t>
              </a:r>
              <a:r>
                <a:rPr lang="zh-CN" altLang="en-US" sz="2000" dirty="0">
                  <a:solidFill>
                    <a:srgbClr val="000000"/>
                  </a:solidFill>
                  <a:latin typeface="Times New Roman" panose="02020603050405020304" pitchFamily="18" charset="0"/>
                  <a:ea typeface="宋体" panose="02010600030101010101" pitchFamily="2" charset="-122"/>
                </a:rPr>
                <a:t>物流系统</a:t>
              </a:r>
              <a:endParaRPr lang="zh-CN" altLang="en-US" sz="2000" dirty="0">
                <a:ea typeface="宋体" panose="02010600030101010101" pitchFamily="2" charset="-122"/>
              </a:endParaRPr>
            </a:p>
            <a:p>
              <a:pPr marL="0" lvl="0" indent="254000" algn="just">
                <a:spcBef>
                  <a:spcPct val="0"/>
                </a:spcBef>
                <a:buNone/>
              </a:pPr>
              <a:r>
                <a:rPr lang="zh-CN" altLang="en-US" sz="2000" dirty="0">
                  <a:latin typeface="Times New Roman" panose="02020603050405020304" pitchFamily="18" charset="0"/>
                  <a:ea typeface="宋体" panose="02010600030101010101" pitchFamily="2" charset="-122"/>
                </a:rPr>
                <a:t>● </a:t>
              </a:r>
              <a:r>
                <a:rPr lang="zh-CN" altLang="en-US" sz="2000" dirty="0">
                  <a:solidFill>
                    <a:srgbClr val="000000"/>
                  </a:solidFill>
                  <a:latin typeface="Times New Roman" panose="02020603050405020304" pitchFamily="18" charset="0"/>
                  <a:ea typeface="宋体" panose="02010600030101010101" pitchFamily="2" charset="-122"/>
                </a:rPr>
                <a:t>第</a:t>
              </a:r>
              <a:r>
                <a:rPr lang="en-US" altLang="zh-CN" sz="2000" dirty="0">
                  <a:solidFill>
                    <a:srgbClr val="000000"/>
                  </a:solidFill>
                  <a:latin typeface="Times New Roman" panose="02020603050405020304" pitchFamily="18" charset="0"/>
                  <a:ea typeface="宋体" panose="02010600030101010101" pitchFamily="2" charset="-122"/>
                </a:rPr>
                <a:t>3</a:t>
              </a:r>
              <a:r>
                <a:rPr lang="zh-CN" altLang="en-US" sz="2000" dirty="0">
                  <a:solidFill>
                    <a:srgbClr val="000000"/>
                  </a:solidFill>
                  <a:latin typeface="Times New Roman" panose="02020603050405020304" pitchFamily="18" charset="0"/>
                  <a:ea typeface="宋体" panose="02010600030101010101" pitchFamily="2" charset="-122"/>
                </a:rPr>
                <a:t>章 </a:t>
              </a:r>
              <a:r>
                <a:rPr lang="zh-CN" altLang="en-US" sz="2000" dirty="0">
                  <a:latin typeface="Times New Roman" panose="02020603050405020304" pitchFamily="18" charset="0"/>
                  <a:ea typeface="宋体" panose="02010600030101010101" pitchFamily="2" charset="-122"/>
                </a:rPr>
                <a:t>供应链管理</a:t>
              </a:r>
              <a:r>
                <a:rPr lang="zh-CN" altLang="en-US" sz="2000" dirty="0">
                  <a:solidFill>
                    <a:srgbClr val="000000"/>
                  </a:solidFill>
                  <a:latin typeface="Times New Roman" panose="02020603050405020304" pitchFamily="18" charset="0"/>
                  <a:ea typeface="宋体" panose="02010600030101010101" pitchFamily="2" charset="-122"/>
                </a:rPr>
                <a:t> </a:t>
              </a:r>
              <a:endParaRPr lang="zh-CN" altLang="en-US" sz="2000" dirty="0">
                <a:ea typeface="宋体" panose="02010600030101010101" pitchFamily="2" charset="-122"/>
              </a:endParaRPr>
            </a:p>
            <a:p>
              <a:pPr marL="0" lvl="0" indent="254000">
                <a:spcBef>
                  <a:spcPct val="0"/>
                </a:spcBef>
                <a:buNone/>
              </a:pPr>
              <a:endParaRPr lang="zh-CN" altLang="en-US" sz="2000" dirty="0">
                <a:ea typeface="宋体" panose="02010600030101010101" pitchFamily="2" charset="-122"/>
              </a:endParaRPr>
            </a:p>
          </p:txBody>
        </p:sp>
        <p:sp>
          <p:nvSpPr>
            <p:cNvPr id="5125" name="AutoShape 4"/>
            <p:cNvSpPr/>
            <p:nvPr/>
          </p:nvSpPr>
          <p:spPr>
            <a:xfrm>
              <a:off x="4366" y="10008"/>
              <a:ext cx="1200" cy="480"/>
            </a:xfrm>
            <a:prstGeom prst="rightArrow">
              <a:avLst>
                <a:gd name="adj1" fmla="val 50000"/>
                <a:gd name="adj2" fmla="val 62500"/>
              </a:avLst>
            </a:prstGeom>
            <a:no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1800" dirty="0">
                <a:ea typeface="宋体" panose="02010600030101010101" pitchFamily="2" charset="-122"/>
              </a:endParaRPr>
            </a:p>
          </p:txBody>
        </p:sp>
        <p:sp>
          <p:nvSpPr>
            <p:cNvPr id="5126" name="Rectangle 6"/>
            <p:cNvSpPr/>
            <p:nvPr/>
          </p:nvSpPr>
          <p:spPr>
            <a:xfrm>
              <a:off x="5566" y="9486"/>
              <a:ext cx="2751" cy="2910"/>
            </a:xfrm>
            <a:prstGeom prst="rect">
              <a:avLst/>
            </a:prstGeom>
            <a:noFill/>
            <a:ln w="9525" cap="flat" cmpd="sng">
              <a:solidFill>
                <a:srgbClr val="000000"/>
              </a:solidFill>
              <a:prstDash val="solid"/>
              <a:miter/>
              <a:headEnd type="none" w="med" len="med"/>
              <a:tailEnd type="none" w="med" len="med"/>
            </a:ln>
          </p:spPr>
          <p:txBody>
            <a:bodyPr tIns="14400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a:spcBef>
                  <a:spcPct val="0"/>
                </a:spcBef>
                <a:buNone/>
              </a:pPr>
              <a:r>
                <a:rPr lang="zh-CN" altLang="en-US" sz="2000" b="1" dirty="0">
                  <a:latin typeface="Times New Roman" panose="02020603050405020304" pitchFamily="18" charset="0"/>
                  <a:ea typeface="宋体" panose="02010600030101010101" pitchFamily="2" charset="-122"/>
                </a:rPr>
                <a:t>功能篇</a:t>
              </a:r>
              <a:endParaRPr lang="zh-CN" altLang="en-US" sz="2000" dirty="0">
                <a:ea typeface="宋体" panose="02010600030101010101" pitchFamily="2" charset="-122"/>
              </a:endParaRPr>
            </a:p>
            <a:p>
              <a:pPr marL="0" lvl="0" indent="0" algn="just">
                <a:spcBef>
                  <a:spcPct val="0"/>
                </a:spcBef>
                <a:buNone/>
              </a:pPr>
              <a:r>
                <a:rPr lang="zh-CN" altLang="en-US" sz="2000" dirty="0">
                  <a:latin typeface="Times New Roman" panose="02020603050405020304" pitchFamily="18" charset="0"/>
                  <a:ea typeface="宋体" panose="02010600030101010101" pitchFamily="2" charset="-122"/>
                </a:rPr>
                <a:t>● 第</a:t>
              </a:r>
              <a:r>
                <a:rPr lang="en-US" altLang="zh-CN" sz="2000" dirty="0">
                  <a:latin typeface="Times New Roman" panose="02020603050405020304" pitchFamily="18" charset="0"/>
                  <a:ea typeface="宋体" panose="02010600030101010101" pitchFamily="2" charset="-122"/>
                </a:rPr>
                <a:t>4</a:t>
              </a:r>
              <a:r>
                <a:rPr lang="zh-CN" altLang="en-US" sz="2000" dirty="0">
                  <a:latin typeface="Times New Roman" panose="02020603050405020304" pitchFamily="18" charset="0"/>
                  <a:ea typeface="宋体" panose="02010600030101010101" pitchFamily="2" charset="-122"/>
                </a:rPr>
                <a:t>章 采购与供应商管理</a:t>
              </a:r>
              <a:endParaRPr lang="zh-CN" altLang="en-US" sz="2000" dirty="0">
                <a:ea typeface="宋体" panose="02010600030101010101" pitchFamily="2" charset="-122"/>
              </a:endParaRPr>
            </a:p>
            <a:p>
              <a:pPr marL="0" lvl="0" indent="0" algn="just">
                <a:spcBef>
                  <a:spcPct val="0"/>
                </a:spcBef>
                <a:buNone/>
              </a:pPr>
              <a:r>
                <a:rPr lang="zh-CN" altLang="en-US" sz="2000" dirty="0">
                  <a:latin typeface="Times New Roman" panose="02020603050405020304" pitchFamily="18" charset="0"/>
                  <a:ea typeface="宋体" panose="02010600030101010101" pitchFamily="2" charset="-122"/>
                </a:rPr>
                <a:t>● 第</a:t>
              </a:r>
              <a:r>
                <a:rPr lang="en-US" altLang="zh-CN" sz="2000" dirty="0">
                  <a:latin typeface="Times New Roman" panose="02020603050405020304" pitchFamily="18" charset="0"/>
                  <a:ea typeface="宋体" panose="02010600030101010101" pitchFamily="2" charset="-122"/>
                </a:rPr>
                <a:t>5</a:t>
              </a:r>
              <a:r>
                <a:rPr lang="zh-CN" altLang="en-US" sz="2000" dirty="0">
                  <a:latin typeface="Times New Roman" panose="02020603050405020304" pitchFamily="18" charset="0"/>
                  <a:ea typeface="宋体" panose="02010600030101010101" pitchFamily="2" charset="-122"/>
                </a:rPr>
                <a:t>章 运输</a:t>
              </a:r>
              <a:endParaRPr lang="zh-CN" altLang="en-US" sz="2000" dirty="0">
                <a:ea typeface="宋体" panose="02010600030101010101" pitchFamily="2" charset="-122"/>
              </a:endParaRPr>
            </a:p>
            <a:p>
              <a:pPr marL="0" lvl="0" indent="0" algn="just">
                <a:spcBef>
                  <a:spcPct val="0"/>
                </a:spcBef>
                <a:buNone/>
              </a:pPr>
              <a:r>
                <a:rPr lang="zh-CN" altLang="en-US" sz="2000" dirty="0">
                  <a:latin typeface="Times New Roman" panose="02020603050405020304" pitchFamily="18" charset="0"/>
                  <a:ea typeface="宋体" panose="02010600030101010101" pitchFamily="2" charset="-122"/>
                </a:rPr>
                <a:t>● 第</a:t>
              </a:r>
              <a:r>
                <a:rPr lang="en-US" altLang="zh-CN" sz="2000" dirty="0">
                  <a:latin typeface="Times New Roman" panose="02020603050405020304" pitchFamily="18" charset="0"/>
                  <a:ea typeface="宋体" panose="02010600030101010101" pitchFamily="2" charset="-122"/>
                </a:rPr>
                <a:t>6</a:t>
              </a:r>
              <a:r>
                <a:rPr lang="zh-CN" altLang="en-US" sz="2000" dirty="0">
                  <a:latin typeface="Times New Roman" panose="02020603050405020304" pitchFamily="18" charset="0"/>
                  <a:ea typeface="宋体" panose="02010600030101010101" pitchFamily="2" charset="-122"/>
                </a:rPr>
                <a:t>章 仓储与库存控制</a:t>
              </a:r>
              <a:endParaRPr lang="zh-CN" altLang="en-US" sz="2000" dirty="0">
                <a:ea typeface="宋体" panose="02010600030101010101" pitchFamily="2" charset="-122"/>
              </a:endParaRPr>
            </a:p>
            <a:p>
              <a:pPr marL="0" lvl="0" indent="0" algn="just">
                <a:spcBef>
                  <a:spcPct val="0"/>
                </a:spcBef>
                <a:buNone/>
              </a:pPr>
              <a:r>
                <a:rPr lang="zh-CN" altLang="en-US" sz="2000" dirty="0">
                  <a:latin typeface="Times New Roman" panose="02020603050405020304" pitchFamily="18" charset="0"/>
                  <a:ea typeface="宋体" panose="02010600030101010101" pitchFamily="2" charset="-122"/>
                </a:rPr>
                <a:t>● 第</a:t>
              </a:r>
              <a:r>
                <a:rPr lang="en-US" altLang="zh-CN" sz="2000" dirty="0">
                  <a:latin typeface="Times New Roman" panose="02020603050405020304" pitchFamily="18" charset="0"/>
                  <a:ea typeface="宋体" panose="02010600030101010101" pitchFamily="2" charset="-122"/>
                </a:rPr>
                <a:t>7</a:t>
              </a:r>
              <a:r>
                <a:rPr lang="zh-CN" altLang="en-US" sz="2000" dirty="0">
                  <a:latin typeface="Times New Roman" panose="02020603050405020304" pitchFamily="18" charset="0"/>
                  <a:ea typeface="宋体" panose="02010600030101010101" pitchFamily="2" charset="-122"/>
                </a:rPr>
                <a:t>章 装卸搬运</a:t>
              </a:r>
              <a:endParaRPr lang="zh-CN" altLang="en-US" sz="2000" dirty="0">
                <a:ea typeface="宋体" panose="02010600030101010101" pitchFamily="2" charset="-122"/>
              </a:endParaRPr>
            </a:p>
            <a:p>
              <a:pPr marL="0" lvl="0" indent="0" algn="just">
                <a:spcBef>
                  <a:spcPct val="0"/>
                </a:spcBef>
                <a:buNone/>
              </a:pPr>
              <a:r>
                <a:rPr lang="zh-CN" altLang="en-US" sz="2000" dirty="0">
                  <a:latin typeface="Times New Roman" panose="02020603050405020304" pitchFamily="18" charset="0"/>
                  <a:ea typeface="宋体" panose="02010600030101010101" pitchFamily="2" charset="-122"/>
                </a:rPr>
                <a:t>● 第</a:t>
              </a:r>
              <a:r>
                <a:rPr lang="en-US" altLang="zh-CN" sz="2000" dirty="0">
                  <a:latin typeface="Times New Roman" panose="02020603050405020304" pitchFamily="18" charset="0"/>
                  <a:ea typeface="宋体" panose="02010600030101010101" pitchFamily="2" charset="-122"/>
                </a:rPr>
                <a:t>8</a:t>
              </a:r>
              <a:r>
                <a:rPr lang="zh-CN" altLang="en-US" sz="2000" dirty="0">
                  <a:latin typeface="Times New Roman" panose="02020603050405020304" pitchFamily="18" charset="0"/>
                  <a:ea typeface="宋体" panose="02010600030101010101" pitchFamily="2" charset="-122"/>
                </a:rPr>
                <a:t>章 包装</a:t>
              </a:r>
              <a:endParaRPr lang="zh-CN" altLang="en-US" sz="2000" dirty="0">
                <a:ea typeface="宋体" panose="02010600030101010101" pitchFamily="2" charset="-122"/>
              </a:endParaRPr>
            </a:p>
            <a:p>
              <a:pPr marL="0" lvl="0" indent="0" algn="just">
                <a:spcBef>
                  <a:spcPct val="0"/>
                </a:spcBef>
                <a:buNone/>
              </a:pPr>
              <a:r>
                <a:rPr lang="zh-CN" altLang="en-US" sz="2000" dirty="0">
                  <a:latin typeface="Times New Roman" panose="02020603050405020304" pitchFamily="18" charset="0"/>
                  <a:ea typeface="宋体" panose="02010600030101010101" pitchFamily="2" charset="-122"/>
                </a:rPr>
                <a:t>● 第</a:t>
              </a:r>
              <a:r>
                <a:rPr lang="en-US" altLang="zh-CN" sz="2000" dirty="0">
                  <a:latin typeface="Times New Roman" panose="02020603050405020304" pitchFamily="18" charset="0"/>
                  <a:ea typeface="宋体" panose="02010600030101010101" pitchFamily="2" charset="-122"/>
                </a:rPr>
                <a:t>9</a:t>
              </a:r>
              <a:r>
                <a:rPr lang="zh-CN" altLang="en-US" sz="2000" dirty="0">
                  <a:latin typeface="Times New Roman" panose="02020603050405020304" pitchFamily="18" charset="0"/>
                  <a:ea typeface="宋体" panose="02010600030101010101" pitchFamily="2" charset="-122"/>
                </a:rPr>
                <a:t>章 流通加工</a:t>
              </a:r>
              <a:endParaRPr lang="zh-CN" altLang="en-US" sz="2000" dirty="0">
                <a:ea typeface="宋体" panose="02010600030101010101" pitchFamily="2" charset="-122"/>
              </a:endParaRPr>
            </a:p>
            <a:p>
              <a:pPr marL="0" lvl="0" indent="0" algn="just">
                <a:spcBef>
                  <a:spcPct val="0"/>
                </a:spcBef>
                <a:buNone/>
              </a:pPr>
              <a:r>
                <a:rPr lang="zh-CN" altLang="en-US" sz="2000" dirty="0">
                  <a:latin typeface="Times New Roman" panose="02020603050405020304" pitchFamily="18" charset="0"/>
                  <a:ea typeface="宋体" panose="02010600030101010101" pitchFamily="2" charset="-122"/>
                </a:rPr>
                <a:t>● 第</a:t>
              </a:r>
              <a:r>
                <a:rPr lang="en-US" altLang="zh-CN" sz="2000" dirty="0">
                  <a:latin typeface="Times New Roman" panose="02020603050405020304" pitchFamily="18" charset="0"/>
                  <a:ea typeface="宋体" panose="02010600030101010101" pitchFamily="2" charset="-122"/>
                </a:rPr>
                <a:t>10</a:t>
              </a:r>
              <a:r>
                <a:rPr lang="zh-CN" altLang="en-US" sz="2000" dirty="0">
                  <a:latin typeface="Times New Roman" panose="02020603050405020304" pitchFamily="18" charset="0"/>
                  <a:ea typeface="宋体" panose="02010600030101010101" pitchFamily="2" charset="-122"/>
                </a:rPr>
                <a:t>章 配送</a:t>
              </a:r>
              <a:endParaRPr lang="zh-CN" altLang="en-US" sz="2000" dirty="0">
                <a:ea typeface="宋体" panose="02010600030101010101" pitchFamily="2" charset="-122"/>
              </a:endParaRPr>
            </a:p>
            <a:p>
              <a:pPr marL="0" lvl="0" indent="0" algn="just">
                <a:spcBef>
                  <a:spcPct val="0"/>
                </a:spcBef>
                <a:buNone/>
              </a:pPr>
              <a:r>
                <a:rPr lang="zh-CN" altLang="en-US" sz="2000" dirty="0">
                  <a:latin typeface="Times New Roman" panose="02020603050405020304" pitchFamily="18" charset="0"/>
                  <a:ea typeface="宋体" panose="02010600030101010101" pitchFamily="2" charset="-122"/>
                </a:rPr>
                <a:t>● 第</a:t>
              </a:r>
              <a:r>
                <a:rPr lang="en-US" altLang="zh-CN" sz="2000" dirty="0">
                  <a:latin typeface="Times New Roman" panose="02020603050405020304" pitchFamily="18" charset="0"/>
                  <a:ea typeface="宋体" panose="02010600030101010101" pitchFamily="2" charset="-122"/>
                </a:rPr>
                <a:t>11</a:t>
              </a:r>
              <a:r>
                <a:rPr lang="zh-CN" altLang="en-US" sz="2000" dirty="0">
                  <a:latin typeface="Times New Roman" panose="02020603050405020304" pitchFamily="18" charset="0"/>
                  <a:ea typeface="宋体" panose="02010600030101010101" pitchFamily="2" charset="-122"/>
                </a:rPr>
                <a:t>章 物流信息处</a:t>
              </a:r>
              <a:r>
                <a:rPr lang="zh-CN" altLang="en-US" sz="2000" dirty="0">
                  <a:latin typeface="方正楷体简体"/>
                  <a:ea typeface="宋体" panose="02010600030101010101" pitchFamily="2" charset="-122"/>
                </a:rPr>
                <a:t>理</a:t>
              </a:r>
              <a:endParaRPr lang="zh-CN" altLang="en-US" sz="2000" dirty="0">
                <a:latin typeface="方正楷体简体"/>
                <a:ea typeface="宋体" panose="02010600030101010101" pitchFamily="2" charset="-122"/>
              </a:endParaRPr>
            </a:p>
            <a:p>
              <a:pPr marL="0" lvl="0" indent="0" algn="ctr">
                <a:spcBef>
                  <a:spcPct val="0"/>
                </a:spcBef>
                <a:buNone/>
              </a:pPr>
              <a:endParaRPr lang="zh-CN" altLang="en-US" sz="2000" b="1" dirty="0">
                <a:latin typeface="Times New Roman" panose="02020603050405020304" pitchFamily="18" charset="0"/>
                <a:ea typeface="宋体" panose="02010600030101010101" pitchFamily="2" charset="-122"/>
                <a:sym typeface="+mn-ea"/>
              </a:endParaRPr>
            </a:p>
            <a:p>
              <a:pPr marL="0" lvl="0" indent="0" algn="ctr">
                <a:spcBef>
                  <a:spcPct val="0"/>
                </a:spcBef>
                <a:buNone/>
              </a:pPr>
              <a:r>
                <a:rPr lang="zh-CN" altLang="en-US" sz="2000" b="1" dirty="0">
                  <a:latin typeface="Times New Roman" panose="02020603050405020304" pitchFamily="18" charset="0"/>
                  <a:ea typeface="宋体" panose="02010600030101010101" pitchFamily="2" charset="-122"/>
                  <a:sym typeface="+mn-ea"/>
                </a:rPr>
                <a:t>新增篇</a:t>
              </a:r>
              <a:endParaRPr lang="zh-CN" altLang="en-US" sz="2000" dirty="0">
                <a:latin typeface="Times New Roman" panose="02020603050405020304" pitchFamily="18" charset="0"/>
                <a:ea typeface="宋体" panose="02010600030101010101" pitchFamily="2" charset="-122"/>
                <a:sym typeface="+mn-ea"/>
              </a:endParaRPr>
            </a:p>
            <a:p>
              <a:pPr marL="0" lvl="0" indent="0" algn="just">
                <a:spcBef>
                  <a:spcPct val="0"/>
                </a:spcBef>
                <a:buNone/>
              </a:pPr>
              <a:r>
                <a:rPr lang="zh-CN" altLang="en-US" sz="2000" dirty="0">
                  <a:latin typeface="Times New Roman" panose="02020603050405020304" pitchFamily="18" charset="0"/>
                  <a:ea typeface="宋体" panose="02010600030101010101" pitchFamily="2" charset="-122"/>
                  <a:sym typeface="+mn-ea"/>
                </a:rPr>
                <a:t>● 讨论 物流的前沿发展</a:t>
              </a:r>
              <a:endParaRPr lang="zh-CN" altLang="en-US" sz="2000" dirty="0">
                <a:latin typeface="Times New Roman" panose="02020603050405020304" pitchFamily="18" charset="0"/>
                <a:ea typeface="宋体" panose="02010600030101010101" pitchFamily="2" charset="-122"/>
                <a:sym typeface="+mn-ea"/>
              </a:endParaRPr>
            </a:p>
            <a:p>
              <a:pPr marL="0" lvl="0" indent="0" algn="just">
                <a:spcBef>
                  <a:spcPct val="0"/>
                </a:spcBef>
                <a:buNone/>
              </a:pPr>
              <a:r>
                <a:rPr lang="zh-CN" altLang="en-US" sz="2000" dirty="0">
                  <a:latin typeface="Times New Roman" panose="02020603050405020304" pitchFamily="18" charset="0"/>
                  <a:ea typeface="宋体" panose="02010600030101010101" pitchFamily="2" charset="-122"/>
                  <a:sym typeface="+mn-ea"/>
                </a:rPr>
                <a:t>● 讨论 各主要物流行业分析</a:t>
              </a:r>
              <a:endParaRPr lang="zh-CN" altLang="en-US" sz="2000" dirty="0">
                <a:latin typeface="Times New Roman" panose="02020603050405020304" pitchFamily="18" charset="0"/>
                <a:ea typeface="宋体" panose="02010600030101010101" pitchFamily="2" charset="-122"/>
                <a:sym typeface="+mn-ea"/>
              </a:endParaRPr>
            </a:p>
            <a:p>
              <a:pPr marL="0" lvl="0" indent="0" algn="just">
                <a:spcBef>
                  <a:spcPct val="0"/>
                </a:spcBef>
                <a:buNone/>
              </a:pPr>
              <a:r>
                <a:rPr lang="zh-CN" altLang="en-US" sz="2000" dirty="0">
                  <a:latin typeface="Times New Roman" panose="02020603050405020304" pitchFamily="18" charset="0"/>
                  <a:ea typeface="宋体" panose="02010600030101010101" pitchFamily="2" charset="-122"/>
                  <a:sym typeface="+mn-ea"/>
                </a:rPr>
                <a:t>● 演示 各物流企业分析汇报</a:t>
              </a:r>
              <a:endParaRPr lang="zh-CN" altLang="en-US" sz="2000" dirty="0">
                <a:latin typeface="Times New Roman" panose="02020603050405020304" pitchFamily="18" charset="0"/>
                <a:ea typeface="宋体" panose="02010600030101010101" pitchFamily="2" charset="-122"/>
                <a:sym typeface="+mn-ea"/>
              </a:endParaRPr>
            </a:p>
          </p:txBody>
        </p:sp>
        <p:sp>
          <p:nvSpPr>
            <p:cNvPr id="5127" name="Rectangle 8"/>
            <p:cNvSpPr/>
            <p:nvPr/>
          </p:nvSpPr>
          <p:spPr>
            <a:xfrm>
              <a:off x="1901" y="11063"/>
              <a:ext cx="2465" cy="1333"/>
            </a:xfrm>
            <a:prstGeom prst="rect">
              <a:avLst/>
            </a:prstGeom>
            <a:noFill/>
            <a:ln w="9525" cap="flat" cmpd="sng">
              <a:solidFill>
                <a:srgbClr val="000000"/>
              </a:solidFill>
              <a:prstDash val="solid"/>
              <a:miter/>
              <a:headEnd type="none" w="med" len="med"/>
              <a:tailEnd type="none" w="med" len="med"/>
            </a:ln>
          </p:spPr>
          <p:txBody>
            <a:bodyPr tIns="9000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127000" algn="ctr">
                <a:spcBef>
                  <a:spcPct val="0"/>
                </a:spcBef>
                <a:buNone/>
              </a:pPr>
              <a:r>
                <a:rPr lang="zh-CN" altLang="en-US" sz="2000" b="1" dirty="0">
                  <a:latin typeface="Times New Roman" panose="02020603050405020304" pitchFamily="18" charset="0"/>
                  <a:ea typeface="宋体" panose="02010600030101010101" pitchFamily="2" charset="-122"/>
                </a:rPr>
                <a:t>应用篇</a:t>
              </a:r>
              <a:endParaRPr lang="zh-CN" altLang="en-US" sz="2000" dirty="0">
                <a:ea typeface="宋体" panose="02010600030101010101" pitchFamily="2" charset="-122"/>
              </a:endParaRPr>
            </a:p>
            <a:p>
              <a:pPr marL="0" lvl="0" indent="127000" algn="just">
                <a:spcBef>
                  <a:spcPct val="0"/>
                </a:spcBef>
                <a:buNone/>
              </a:pPr>
              <a:r>
                <a:rPr lang="zh-CN" altLang="en-US" sz="2000" dirty="0">
                  <a:latin typeface="Times New Roman" panose="02020603050405020304" pitchFamily="18" charset="0"/>
                  <a:ea typeface="宋体" panose="02010600030101010101" pitchFamily="2" charset="-122"/>
                </a:rPr>
                <a:t>● 第</a:t>
              </a:r>
              <a:r>
                <a:rPr lang="en-US" altLang="zh-CN" sz="2000" dirty="0">
                  <a:latin typeface="Times New Roman" panose="02020603050405020304" pitchFamily="18" charset="0"/>
                  <a:ea typeface="宋体" panose="02010600030101010101" pitchFamily="2" charset="-122"/>
                </a:rPr>
                <a:t>12</a:t>
              </a:r>
              <a:r>
                <a:rPr lang="zh-CN" altLang="en-US" sz="2000" dirty="0">
                  <a:latin typeface="Times New Roman" panose="02020603050405020304" pitchFamily="18" charset="0"/>
                  <a:ea typeface="宋体" panose="02010600030101010101" pitchFamily="2" charset="-122"/>
                </a:rPr>
                <a:t>章 企业物流  </a:t>
              </a:r>
              <a:endParaRPr lang="zh-CN" altLang="en-US" sz="2000" dirty="0">
                <a:ea typeface="宋体" panose="02010600030101010101" pitchFamily="2" charset="-122"/>
              </a:endParaRPr>
            </a:p>
            <a:p>
              <a:pPr marL="0" lvl="0" indent="127000" algn="just">
                <a:spcBef>
                  <a:spcPct val="0"/>
                </a:spcBef>
                <a:buNone/>
              </a:pPr>
              <a:r>
                <a:rPr lang="zh-CN" altLang="en-US" sz="2000" dirty="0">
                  <a:latin typeface="Times New Roman" panose="02020603050405020304" pitchFamily="18" charset="0"/>
                  <a:ea typeface="宋体" panose="02010600030101010101" pitchFamily="2" charset="-122"/>
                </a:rPr>
                <a:t>● 第</a:t>
              </a:r>
              <a:r>
                <a:rPr lang="en-US" altLang="zh-CN" sz="2000" dirty="0">
                  <a:latin typeface="Times New Roman" panose="02020603050405020304" pitchFamily="18" charset="0"/>
                  <a:ea typeface="宋体" panose="02010600030101010101" pitchFamily="2" charset="-122"/>
                </a:rPr>
                <a:t>13</a:t>
              </a:r>
              <a:r>
                <a:rPr lang="zh-CN" altLang="en-US" sz="2000" dirty="0">
                  <a:latin typeface="Times New Roman" panose="02020603050405020304" pitchFamily="18" charset="0"/>
                  <a:ea typeface="宋体" panose="02010600030101010101" pitchFamily="2" charset="-122"/>
                </a:rPr>
                <a:t>章 第三方物流</a:t>
              </a:r>
              <a:endParaRPr lang="zh-CN" altLang="en-US" sz="2000" dirty="0">
                <a:ea typeface="宋体" panose="02010600030101010101" pitchFamily="2" charset="-122"/>
              </a:endParaRPr>
            </a:p>
            <a:p>
              <a:pPr marL="0" lvl="0" indent="127000">
                <a:spcBef>
                  <a:spcPct val="0"/>
                </a:spcBef>
                <a:buNone/>
              </a:pPr>
              <a:r>
                <a:rPr lang="zh-CN" altLang="en-US" sz="2000" dirty="0">
                  <a:latin typeface="Times New Roman" panose="02020603050405020304" pitchFamily="18" charset="0"/>
                  <a:ea typeface="宋体" panose="02010600030101010101" pitchFamily="2" charset="-122"/>
                </a:rPr>
                <a:t>● 第</a:t>
              </a:r>
              <a:r>
                <a:rPr lang="en-US" altLang="zh-CN" sz="2000" dirty="0">
                  <a:latin typeface="Times New Roman" panose="02020603050405020304" pitchFamily="18" charset="0"/>
                  <a:ea typeface="宋体" panose="02010600030101010101" pitchFamily="2" charset="-122"/>
                </a:rPr>
                <a:t>14</a:t>
              </a:r>
              <a:r>
                <a:rPr lang="zh-CN" altLang="en-US" sz="2000" dirty="0">
                  <a:latin typeface="Times New Roman" panose="02020603050405020304" pitchFamily="18" charset="0"/>
                  <a:ea typeface="宋体" panose="02010600030101010101" pitchFamily="2" charset="-122"/>
                </a:rPr>
                <a:t>章 国际物流</a:t>
              </a:r>
              <a:endParaRPr lang="zh-CN" altLang="en-US" sz="2000" dirty="0">
                <a:ea typeface="宋体" panose="02010600030101010101" pitchFamily="2" charset="-122"/>
              </a:endParaRPr>
            </a:p>
          </p:txBody>
        </p:sp>
        <p:sp>
          <p:nvSpPr>
            <p:cNvPr id="5128" name="AutoShape 9"/>
            <p:cNvSpPr/>
            <p:nvPr/>
          </p:nvSpPr>
          <p:spPr>
            <a:xfrm flipH="1">
              <a:off x="4366" y="11534"/>
              <a:ext cx="1200" cy="480"/>
            </a:xfrm>
            <a:prstGeom prst="rightArrow">
              <a:avLst>
                <a:gd name="adj1" fmla="val 50000"/>
                <a:gd name="adj2" fmla="val 62500"/>
              </a:avLst>
            </a:prstGeom>
            <a:noFill/>
            <a:ln w="9525" cap="flat" cmpd="sng">
              <a:solidFill>
                <a:srgbClr val="000000"/>
              </a:solidFill>
              <a:prstDash val="solid"/>
              <a:miter/>
              <a:headEnd type="none" w="med" len="med"/>
              <a:tailEnd type="none" w="med" len="med"/>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eaLnBrk="1" hangingPunct="1">
                <a:spcBef>
                  <a:spcPct val="0"/>
                </a:spcBef>
                <a:buNone/>
              </a:pPr>
              <a:endParaRPr lang="en-US" altLang="en-US" sz="1800" dirty="0">
                <a:ea typeface="宋体" panose="02010600030101010101" pitchFamily="2" charset="-122"/>
              </a:endParaRPr>
            </a:p>
          </p:txBody>
        </p:sp>
      </p:gr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矩形 2"/>
          <p:cNvSpPr>
            <a:spLocks noGrp="1"/>
          </p:cNvSpPr>
          <p:nvPr>
            <p:ph type="title" idx="4294967295"/>
          </p:nvPr>
        </p:nvSpPr>
        <p:spPr/>
        <p:txBody>
          <a:bodyPr vert="horz" wrap="square" lIns="91440" tIns="45720" rIns="91440" bIns="45720" anchor="ctr" anchorCtr="0"/>
          <a:p>
            <a:pPr eaLnBrk="1" hangingPunct="1"/>
            <a:r>
              <a:rPr lang="en-US" altLang="en-US" dirty="0">
                <a:solidFill>
                  <a:srgbClr val="FF0000"/>
                </a:solidFill>
                <a:ea typeface="宋体" panose="02010600030101010101" pitchFamily="2" charset="-122"/>
              </a:rPr>
              <a:t>二、物流的效用</a:t>
            </a:r>
            <a:endParaRPr lang="en-US" altLang="en-US" dirty="0">
              <a:solidFill>
                <a:srgbClr val="FF0000"/>
              </a:solidFill>
              <a:ea typeface="宋体" panose="02010600030101010101" pitchFamily="2" charset="-122"/>
            </a:endParaRPr>
          </a:p>
        </p:txBody>
      </p:sp>
      <p:sp>
        <p:nvSpPr>
          <p:cNvPr id="20483" name="矩形 3"/>
          <p:cNvSpPr>
            <a:spLocks noGrp="1"/>
          </p:cNvSpPr>
          <p:nvPr>
            <p:ph type="body" idx="4294967295"/>
          </p:nvPr>
        </p:nvSpPr>
        <p:spPr>
          <a:xfrm>
            <a:off x="428625" y="1228725"/>
            <a:ext cx="8229600" cy="4525963"/>
          </a:xfrm>
        </p:spPr>
        <p:txBody>
          <a:bodyPr vert="horz" wrap="square" lIns="91440" tIns="45720" rIns="91440" bIns="45720" anchor="t" anchorCtr="0"/>
          <a:p>
            <a:pPr eaLnBrk="1" hangingPunct="1">
              <a:buFont typeface="Wingdings" panose="05000000000000000000" pitchFamily="2" charset="2"/>
              <a:buNone/>
            </a:pPr>
            <a:endParaRPr lang="en-US" altLang="en-US" dirty="0">
              <a:ea typeface="宋体" panose="02010600030101010101" pitchFamily="2" charset="-122"/>
            </a:endParaRPr>
          </a:p>
          <a:p>
            <a:pPr marL="457200" lvl="1" indent="0" eaLnBrk="1" latinLnBrk="0" hangingPunct="1">
              <a:lnSpc>
                <a:spcPct val="150000"/>
              </a:lnSpc>
              <a:buNone/>
            </a:pPr>
            <a:endParaRPr lang="en-US" altLang="en-US" sz="2400" dirty="0">
              <a:ea typeface="宋体" panose="02010600030101010101" pitchFamily="2" charset="-122"/>
            </a:endParaRPr>
          </a:p>
        </p:txBody>
      </p:sp>
      <p:grpSp>
        <p:nvGrpSpPr>
          <p:cNvPr id="26" name="组合 25"/>
          <p:cNvGrpSpPr/>
          <p:nvPr/>
        </p:nvGrpSpPr>
        <p:grpSpPr>
          <a:xfrm>
            <a:off x="1257300" y="1473835"/>
            <a:ext cx="11463020" cy="4463415"/>
            <a:chOff x="844" y="2157"/>
            <a:chExt cx="18052" cy="7029"/>
          </a:xfrm>
        </p:grpSpPr>
        <p:sp>
          <p:nvSpPr>
            <p:cNvPr id="27651" name="矩形 1"/>
            <p:cNvSpPr>
              <a:spLocks noChangeArrowheads="1"/>
            </p:cNvSpPr>
            <p:nvPr/>
          </p:nvSpPr>
          <p:spPr bwMode="auto">
            <a:xfrm>
              <a:off x="3665" y="2157"/>
              <a:ext cx="15231" cy="798"/>
            </a:xfrm>
            <a:prstGeom prst="rect">
              <a:avLst/>
            </a:prstGeom>
            <a:noFill/>
            <a:ln w="9525">
              <a:noFill/>
              <a:miter lim="800000"/>
            </a:ln>
          </p:spPr>
          <p:txBody>
            <a:bodyPr wrap="square">
              <a:spAutoFit/>
            </a:bodyPr>
            <a:lstStyle/>
            <a:p>
              <a:pPr eaLnBrk="1" latinLnBrk="0" hangingPunct="1">
                <a:lnSpc>
                  <a:spcPct val="150000"/>
                </a:lnSpc>
              </a:pPr>
              <a:endParaRPr lang="zh-CN" altLang="en-US">
                <a:latin typeface="微软雅黑" panose="020B0503020204020204" charset="-122"/>
                <a:ea typeface="微软雅黑" panose="020B0503020204020204" charset="-122"/>
              </a:endParaRPr>
            </a:p>
          </p:txBody>
        </p:sp>
        <p:grpSp>
          <p:nvGrpSpPr>
            <p:cNvPr id="17" name="组合 16"/>
            <p:cNvGrpSpPr/>
            <p:nvPr/>
          </p:nvGrpSpPr>
          <p:grpSpPr>
            <a:xfrm rot="0">
              <a:off x="844" y="2411"/>
              <a:ext cx="1344" cy="1307"/>
              <a:chOff x="343" y="2930"/>
              <a:chExt cx="1515" cy="1453"/>
            </a:xfrm>
          </p:grpSpPr>
          <p:sp>
            <p:nvSpPr>
              <p:cNvPr id="2" name=" 184"/>
              <p:cNvSpPr/>
              <p:nvPr/>
            </p:nvSpPr>
            <p:spPr>
              <a:xfrm>
                <a:off x="343" y="2930"/>
                <a:ext cx="1515" cy="1453"/>
              </a:xfrm>
              <a:prstGeom prst="ellipse">
                <a:avLst/>
              </a:prstGeom>
              <a:solidFill>
                <a:srgbClr val="37779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 name="文本框 2"/>
              <p:cNvSpPr txBox="1"/>
              <p:nvPr/>
            </p:nvSpPr>
            <p:spPr>
              <a:xfrm>
                <a:off x="496" y="3123"/>
                <a:ext cx="1244" cy="1074"/>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rPr>
                  <a:t>01</a:t>
                </a:r>
                <a:endParaRPr lang="en-US" altLang="zh-CN" sz="3200" b="1">
                  <a:solidFill>
                    <a:schemeClr val="bg1"/>
                  </a:solidFill>
                  <a:latin typeface="微软雅黑" panose="020B0503020204020204" charset="-122"/>
                  <a:ea typeface="微软雅黑" panose="020B0503020204020204" charset="-122"/>
                </a:endParaRPr>
              </a:p>
            </p:txBody>
          </p:sp>
        </p:grpSp>
        <p:grpSp>
          <p:nvGrpSpPr>
            <p:cNvPr id="19" name="组合 18"/>
            <p:cNvGrpSpPr/>
            <p:nvPr/>
          </p:nvGrpSpPr>
          <p:grpSpPr>
            <a:xfrm rot="0">
              <a:off x="844" y="4853"/>
              <a:ext cx="1344" cy="1307"/>
              <a:chOff x="343" y="2930"/>
              <a:chExt cx="1515" cy="1453"/>
            </a:xfrm>
          </p:grpSpPr>
          <p:sp>
            <p:nvSpPr>
              <p:cNvPr id="21" name=" 184"/>
              <p:cNvSpPr/>
              <p:nvPr/>
            </p:nvSpPr>
            <p:spPr>
              <a:xfrm>
                <a:off x="343" y="2930"/>
                <a:ext cx="1515" cy="1453"/>
              </a:xfrm>
              <a:prstGeom prst="ellipse">
                <a:avLst/>
              </a:prstGeom>
              <a:solidFill>
                <a:srgbClr val="E7412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2" name="文本框 21"/>
              <p:cNvSpPr txBox="1"/>
              <p:nvPr/>
            </p:nvSpPr>
            <p:spPr>
              <a:xfrm>
                <a:off x="479" y="3140"/>
                <a:ext cx="1244" cy="1074"/>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rPr>
                  <a:t>02</a:t>
                </a:r>
                <a:endParaRPr lang="en-US" altLang="zh-CN" sz="3200" b="1">
                  <a:solidFill>
                    <a:schemeClr val="bg1"/>
                  </a:solidFill>
                  <a:latin typeface="微软雅黑" panose="020B0503020204020204" charset="-122"/>
                  <a:ea typeface="微软雅黑" panose="020B0503020204020204" charset="-122"/>
                </a:endParaRPr>
              </a:p>
            </p:txBody>
          </p:sp>
        </p:grpSp>
        <p:grpSp>
          <p:nvGrpSpPr>
            <p:cNvPr id="23" name="组合 22"/>
            <p:cNvGrpSpPr/>
            <p:nvPr/>
          </p:nvGrpSpPr>
          <p:grpSpPr>
            <a:xfrm rot="0">
              <a:off x="844" y="7879"/>
              <a:ext cx="1344" cy="1307"/>
              <a:chOff x="343" y="2930"/>
              <a:chExt cx="1515" cy="1453"/>
            </a:xfrm>
          </p:grpSpPr>
          <p:sp>
            <p:nvSpPr>
              <p:cNvPr id="24" name=" 184"/>
              <p:cNvSpPr/>
              <p:nvPr/>
            </p:nvSpPr>
            <p:spPr>
              <a:xfrm>
                <a:off x="343" y="2930"/>
                <a:ext cx="1515" cy="1453"/>
              </a:xfrm>
              <a:prstGeom prst="ellipse">
                <a:avLst/>
              </a:prstGeom>
              <a:solidFill>
                <a:srgbClr val="E595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5" name="文本框 24"/>
              <p:cNvSpPr txBox="1"/>
              <p:nvPr/>
            </p:nvSpPr>
            <p:spPr>
              <a:xfrm>
                <a:off x="479" y="3174"/>
                <a:ext cx="1244" cy="1074"/>
              </a:xfrm>
              <a:prstGeom prst="rect">
                <a:avLst/>
              </a:prstGeom>
              <a:noFill/>
            </p:spPr>
            <p:txBody>
              <a:bodyPr wrap="square" rtlCol="0">
                <a:spAutoFit/>
              </a:bodyPr>
              <a:p>
                <a:r>
                  <a:rPr lang="en-US" altLang="zh-CN" sz="3200" b="1">
                    <a:solidFill>
                      <a:schemeClr val="bg1"/>
                    </a:solidFill>
                    <a:latin typeface="微软雅黑" panose="020B0503020204020204" charset="-122"/>
                    <a:ea typeface="微软雅黑" panose="020B0503020204020204" charset="-122"/>
                  </a:rPr>
                  <a:t>03</a:t>
                </a:r>
                <a:endParaRPr lang="en-US" altLang="zh-CN" sz="3200" b="1">
                  <a:solidFill>
                    <a:schemeClr val="bg1"/>
                  </a:solidFill>
                  <a:latin typeface="微软雅黑" panose="020B0503020204020204" charset="-122"/>
                  <a:ea typeface="微软雅黑" panose="020B0503020204020204" charset="-122"/>
                </a:endParaRPr>
              </a:p>
            </p:txBody>
          </p:sp>
        </p:grpSp>
      </p:grpSp>
      <p:sp>
        <p:nvSpPr>
          <p:cNvPr id="4" name="文本框 3"/>
          <p:cNvSpPr txBox="1"/>
          <p:nvPr/>
        </p:nvSpPr>
        <p:spPr>
          <a:xfrm>
            <a:off x="2511425" y="1881505"/>
            <a:ext cx="3392805" cy="583565"/>
          </a:xfrm>
          <a:prstGeom prst="rect">
            <a:avLst/>
          </a:prstGeom>
          <a:noFill/>
        </p:spPr>
        <p:txBody>
          <a:bodyPr wrap="square" rtlCol="0">
            <a:spAutoFit/>
          </a:bodyPr>
          <a:p>
            <a:r>
              <a:rPr lang="zh-CN" altLang="en-US" sz="3200"/>
              <a:t>时间效用</a:t>
            </a:r>
            <a:endParaRPr lang="zh-CN" altLang="en-US" sz="3200"/>
          </a:p>
        </p:txBody>
      </p:sp>
      <p:sp>
        <p:nvSpPr>
          <p:cNvPr id="5" name="文本框 4"/>
          <p:cNvSpPr txBox="1"/>
          <p:nvPr/>
        </p:nvSpPr>
        <p:spPr>
          <a:xfrm>
            <a:off x="2511425" y="3432175"/>
            <a:ext cx="2251710" cy="583565"/>
          </a:xfrm>
          <a:prstGeom prst="rect">
            <a:avLst/>
          </a:prstGeom>
          <a:noFill/>
        </p:spPr>
        <p:txBody>
          <a:bodyPr wrap="square" rtlCol="0">
            <a:spAutoFit/>
          </a:bodyPr>
          <a:p>
            <a:r>
              <a:rPr lang="zh-CN" altLang="en-US" sz="3200"/>
              <a:t>空间效用</a:t>
            </a:r>
            <a:endParaRPr lang="zh-CN" altLang="en-US" sz="3200"/>
          </a:p>
        </p:txBody>
      </p:sp>
      <p:sp>
        <p:nvSpPr>
          <p:cNvPr id="6" name="文本框 5"/>
          <p:cNvSpPr txBox="1"/>
          <p:nvPr/>
        </p:nvSpPr>
        <p:spPr>
          <a:xfrm>
            <a:off x="2511425" y="5261610"/>
            <a:ext cx="2077720" cy="583565"/>
          </a:xfrm>
          <a:prstGeom prst="rect">
            <a:avLst/>
          </a:prstGeom>
          <a:noFill/>
        </p:spPr>
        <p:txBody>
          <a:bodyPr wrap="square" rtlCol="0">
            <a:spAutoFit/>
          </a:bodyPr>
          <a:p>
            <a:r>
              <a:rPr lang="zh-CN" altLang="en-US" sz="3200"/>
              <a:t>形质效用</a:t>
            </a:r>
            <a:endParaRPr lang="zh-CN" altLang="en-US" sz="3200"/>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矩形 2"/>
          <p:cNvSpPr>
            <a:spLocks noGrp="1"/>
          </p:cNvSpPr>
          <p:nvPr>
            <p:ph type="title" idx="4294967295"/>
          </p:nvPr>
        </p:nvSpPr>
        <p:spPr/>
        <p:txBody>
          <a:bodyPr vert="horz" wrap="square" lIns="91440" tIns="45720" rIns="91440" bIns="45720" anchor="ctr" anchorCtr="0"/>
          <a:p>
            <a:pPr eaLnBrk="1" hangingPunct="1"/>
            <a:r>
              <a:rPr lang="en-US" altLang="en-US" dirty="0">
                <a:solidFill>
                  <a:srgbClr val="000000"/>
                </a:solidFill>
                <a:ea typeface="宋体" panose="02010600030101010101" pitchFamily="2" charset="-122"/>
              </a:rPr>
              <a:t>二、物流的效用</a:t>
            </a:r>
            <a:endParaRPr lang="en-US" altLang="en-US" dirty="0">
              <a:solidFill>
                <a:srgbClr val="000000"/>
              </a:solidFill>
              <a:ea typeface="宋体" panose="02010600030101010101" pitchFamily="2" charset="-122"/>
            </a:endParaRPr>
          </a:p>
        </p:txBody>
      </p:sp>
      <p:sp>
        <p:nvSpPr>
          <p:cNvPr id="21507" name="矩形 3"/>
          <p:cNvSpPr>
            <a:spLocks noGrp="1"/>
          </p:cNvSpPr>
          <p:nvPr>
            <p:ph type="body" idx="4294967295"/>
          </p:nvPr>
        </p:nvSpPr>
        <p:spPr>
          <a:xfrm>
            <a:off x="755650" y="1484313"/>
            <a:ext cx="7661275" cy="2016125"/>
          </a:xfrm>
        </p:spPr>
        <p:txBody>
          <a:bodyPr vert="horz" wrap="square" lIns="91440" tIns="45720" rIns="91440" bIns="45720" anchor="t" anchorCtr="0"/>
          <a:p>
            <a:pPr eaLnBrk="1" hangingPunct="1">
              <a:lnSpc>
                <a:spcPct val="90000"/>
              </a:lnSpc>
            </a:pPr>
            <a:r>
              <a:rPr lang="en-US" altLang="en-US" sz="2400" dirty="0">
                <a:ea typeface="宋体" panose="02010600030101010101" pitchFamily="2" charset="-122"/>
              </a:rPr>
              <a:t>2.1  时间效用</a:t>
            </a:r>
            <a:endParaRPr lang="en-US" altLang="en-US" sz="2400" dirty="0">
              <a:ea typeface="宋体" panose="02010600030101010101" pitchFamily="2" charset="-122"/>
            </a:endParaRPr>
          </a:p>
          <a:p>
            <a:pPr eaLnBrk="1" hangingPunct="1">
              <a:lnSpc>
                <a:spcPct val="90000"/>
              </a:lnSpc>
            </a:pPr>
            <a:endParaRPr lang="en-US" altLang="en-US" sz="2400" dirty="0">
              <a:ea typeface="宋体" panose="02010600030101010101" pitchFamily="2" charset="-122"/>
            </a:endParaRPr>
          </a:p>
          <a:p>
            <a:pPr eaLnBrk="1" hangingPunct="1">
              <a:lnSpc>
                <a:spcPct val="90000"/>
              </a:lnSpc>
            </a:pPr>
            <a:r>
              <a:rPr lang="en-US" altLang="en-US" sz="2400" dirty="0">
                <a:ea typeface="宋体" panose="02010600030101010101" pitchFamily="2" charset="-122"/>
              </a:rPr>
              <a:t>“物”从供给者到需要者之间有一段</a:t>
            </a:r>
            <a:r>
              <a:rPr lang="en-US" altLang="en-US" sz="2400" dirty="0">
                <a:solidFill>
                  <a:srgbClr val="FF0000"/>
                </a:solidFill>
                <a:ea typeface="宋体" panose="02010600030101010101" pitchFamily="2" charset="-122"/>
              </a:rPr>
              <a:t>时间差</a:t>
            </a:r>
            <a:r>
              <a:rPr lang="en-US" altLang="en-US" sz="2400" dirty="0">
                <a:ea typeface="宋体" panose="02010600030101010101" pitchFamily="2" charset="-122"/>
              </a:rPr>
              <a:t>，由于改变这一时间差而创造的价值，称为“时间效用”。 </a:t>
            </a:r>
            <a:endParaRPr lang="en-US" altLang="en-US" sz="2400" dirty="0">
              <a:ea typeface="宋体" panose="02010600030101010101" pitchFamily="2" charset="-122"/>
            </a:endParaRPr>
          </a:p>
          <a:p>
            <a:pPr eaLnBrk="1" hangingPunct="1">
              <a:lnSpc>
                <a:spcPct val="90000"/>
              </a:lnSpc>
              <a:buFont typeface="Wingdings" panose="05000000000000000000" pitchFamily="2" charset="2"/>
              <a:buNone/>
            </a:pPr>
            <a:r>
              <a:rPr lang="en-US" altLang="en-US" sz="2400" dirty="0">
                <a:ea typeface="宋体" panose="02010600030101010101" pitchFamily="2" charset="-122"/>
              </a:rPr>
              <a:t>   </a:t>
            </a:r>
            <a:endParaRPr lang="en-US" altLang="en-US" sz="2400" dirty="0">
              <a:ea typeface="宋体" panose="02010600030101010101" pitchFamily="2" charset="-122"/>
            </a:endParaRPr>
          </a:p>
        </p:txBody>
      </p:sp>
      <p:sp>
        <p:nvSpPr>
          <p:cNvPr id="21508" name="矩形 6"/>
          <p:cNvSpPr/>
          <p:nvPr/>
        </p:nvSpPr>
        <p:spPr>
          <a:xfrm>
            <a:off x="2195513" y="3733800"/>
            <a:ext cx="4572000" cy="2647950"/>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dirty="0">
                <a:ea typeface="宋体" panose="02010600030101010101" pitchFamily="2" charset="-122"/>
              </a:rPr>
              <a:t>  1</a:t>
            </a:r>
            <a:r>
              <a:rPr lang="zh-CN" altLang="en-US" sz="2400" dirty="0">
                <a:ea typeface="宋体" panose="02010600030101010101" pitchFamily="2" charset="-122"/>
              </a:rPr>
              <a:t>．缩短时间创造效用</a:t>
            </a:r>
            <a:endParaRPr lang="zh-CN" altLang="en-US" sz="2400" dirty="0">
              <a:ea typeface="宋体" panose="02010600030101010101" pitchFamily="2" charset="-122"/>
            </a:endParaRPr>
          </a:p>
          <a:p>
            <a:pPr marL="0" lvl="0" indent="0" algn="ctr" eaLnBrk="1" hangingPunct="1">
              <a:spcBef>
                <a:spcPct val="0"/>
              </a:spcBef>
              <a:buNone/>
            </a:pPr>
            <a:endParaRPr lang="zh-CN" altLang="en-US" sz="2400" dirty="0">
              <a:ea typeface="宋体" panose="02010600030101010101" pitchFamily="2" charset="-122"/>
            </a:endParaRPr>
          </a:p>
          <a:p>
            <a:pPr marL="0" lvl="0" indent="0" algn="ctr" eaLnBrk="1" hangingPunct="1">
              <a:spcBef>
                <a:spcPct val="0"/>
              </a:spcBef>
              <a:buNone/>
            </a:pPr>
            <a:endParaRPr lang="zh-CN" altLang="en-US" sz="2400" dirty="0">
              <a:ea typeface="宋体" panose="02010600030101010101" pitchFamily="2" charset="-122"/>
            </a:endParaRPr>
          </a:p>
          <a:p>
            <a:pPr marL="0" lvl="0" indent="0" algn="ctr" eaLnBrk="1" hangingPunct="1">
              <a:spcBef>
                <a:spcPct val="0"/>
              </a:spcBef>
              <a:buNone/>
            </a:pPr>
            <a:r>
              <a:rPr lang="en-US" altLang="en-US" sz="2400" dirty="0">
                <a:ea typeface="宋体" panose="02010600030101010101" pitchFamily="2" charset="-122"/>
              </a:rPr>
              <a:t>   2</a:t>
            </a:r>
            <a:r>
              <a:rPr lang="zh-CN" altLang="en-US" sz="2400" dirty="0">
                <a:ea typeface="宋体" panose="02010600030101010101" pitchFamily="2" charset="-122"/>
              </a:rPr>
              <a:t>．弥补时间差创造效用</a:t>
            </a:r>
            <a:endParaRPr lang="zh-CN" altLang="en-US" sz="2400" dirty="0">
              <a:ea typeface="宋体" panose="02010600030101010101" pitchFamily="2" charset="-122"/>
            </a:endParaRPr>
          </a:p>
          <a:p>
            <a:pPr marL="0" lvl="0" indent="0" algn="ctr" eaLnBrk="1" hangingPunct="1">
              <a:spcBef>
                <a:spcPct val="0"/>
              </a:spcBef>
              <a:buNone/>
            </a:pPr>
            <a:endParaRPr lang="zh-CN" altLang="en-US" sz="2400" dirty="0">
              <a:ea typeface="宋体" panose="02010600030101010101" pitchFamily="2" charset="-122"/>
            </a:endParaRPr>
          </a:p>
          <a:p>
            <a:pPr marL="0" lvl="0" indent="0" algn="ctr" eaLnBrk="1" hangingPunct="1">
              <a:spcBef>
                <a:spcPct val="0"/>
              </a:spcBef>
              <a:buNone/>
            </a:pPr>
            <a:endParaRPr lang="zh-CN" altLang="en-US" sz="2400" dirty="0">
              <a:ea typeface="宋体" panose="02010600030101010101" pitchFamily="2" charset="-122"/>
            </a:endParaRPr>
          </a:p>
          <a:p>
            <a:pPr marL="0" lvl="0" indent="0" algn="ctr" eaLnBrk="1" hangingPunct="1">
              <a:spcBef>
                <a:spcPct val="0"/>
              </a:spcBef>
              <a:buNone/>
            </a:pPr>
            <a:r>
              <a:rPr lang="en-US" altLang="en-US" sz="2400" dirty="0">
                <a:ea typeface="宋体" panose="02010600030101010101" pitchFamily="2" charset="-122"/>
              </a:rPr>
              <a:t>   3</a:t>
            </a:r>
            <a:r>
              <a:rPr lang="zh-CN" altLang="en-US" sz="2400" dirty="0">
                <a:ea typeface="宋体" panose="02010600030101010101" pitchFamily="2" charset="-122"/>
              </a:rPr>
              <a:t>．延长时间差创造效用</a:t>
            </a:r>
            <a:endParaRPr lang="zh-CN" altLang="en-US" sz="2400" dirty="0">
              <a:ea typeface="宋体" panose="02010600030101010101" pitchFamily="2" charset="-122"/>
            </a:endParaRPr>
          </a:p>
        </p:txBody>
      </p:sp>
      <p:sp>
        <p:nvSpPr>
          <p:cNvPr id="21509" name="自选图形 7"/>
          <p:cNvSpPr/>
          <p:nvPr/>
        </p:nvSpPr>
        <p:spPr>
          <a:xfrm>
            <a:off x="1835150" y="3876675"/>
            <a:ext cx="503238" cy="2376488"/>
          </a:xfrm>
          <a:prstGeom prst="leftBrace">
            <a:avLst>
              <a:gd name="adj1" fmla="val 39353"/>
              <a:gd name="adj2" fmla="val 50000"/>
            </a:avLst>
          </a:prstGeom>
          <a:no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矩形 2"/>
          <p:cNvSpPr>
            <a:spLocks noGrp="1"/>
          </p:cNvSpPr>
          <p:nvPr>
            <p:ph type="title" idx="4294967295"/>
          </p:nvPr>
        </p:nvSpPr>
        <p:spPr/>
        <p:txBody>
          <a:bodyPr vert="horz" wrap="square" lIns="91440" tIns="45720" rIns="91440" bIns="45720" anchor="ctr" anchorCtr="0"/>
          <a:p>
            <a:pPr eaLnBrk="1" hangingPunct="1"/>
            <a:r>
              <a:rPr lang="en-US" altLang="en-US" dirty="0">
                <a:solidFill>
                  <a:srgbClr val="000000"/>
                </a:solidFill>
                <a:ea typeface="宋体" panose="02010600030101010101" pitchFamily="2" charset="-122"/>
              </a:rPr>
              <a:t>二、物流的效用</a:t>
            </a:r>
            <a:endParaRPr lang="en-US" altLang="en-US" dirty="0">
              <a:solidFill>
                <a:srgbClr val="000000"/>
              </a:solidFill>
              <a:ea typeface="宋体" panose="02010600030101010101" pitchFamily="2" charset="-122"/>
            </a:endParaRPr>
          </a:p>
        </p:txBody>
      </p:sp>
      <p:sp>
        <p:nvSpPr>
          <p:cNvPr id="22531" name="矩形 3"/>
          <p:cNvSpPr>
            <a:spLocks noGrp="1"/>
          </p:cNvSpPr>
          <p:nvPr>
            <p:ph type="body" idx="4294967295"/>
          </p:nvPr>
        </p:nvSpPr>
        <p:spPr/>
        <p:txBody>
          <a:bodyPr vert="horz" wrap="square" lIns="91440" tIns="45720" rIns="91440" bIns="45720" anchor="t" anchorCtr="0"/>
          <a:p>
            <a:pPr eaLnBrk="1" hangingPunct="1"/>
            <a:r>
              <a:rPr lang="en-US" altLang="en-US" sz="2800" dirty="0">
                <a:ea typeface="宋体" panose="02010600030101010101" pitchFamily="2" charset="-122"/>
              </a:rPr>
              <a:t>2.2  空间效用（场所效用）</a:t>
            </a:r>
            <a:endParaRPr lang="en-US" altLang="en-US" sz="2800" dirty="0">
              <a:ea typeface="宋体" panose="02010600030101010101" pitchFamily="2" charset="-122"/>
            </a:endParaRPr>
          </a:p>
          <a:p>
            <a:pPr eaLnBrk="1" hangingPunct="1"/>
            <a:r>
              <a:rPr lang="en-US" altLang="en-US" sz="2800" dirty="0">
                <a:ea typeface="宋体" panose="02010600030101010101" pitchFamily="2" charset="-122"/>
              </a:rPr>
              <a:t>“物”的供给者和需要者往往处于不同的场所，由于改变这一场所的差别而创造的效用，称为“场所效用”也称为“空间效用”。</a:t>
            </a:r>
            <a:endParaRPr lang="en-US" altLang="en-US" sz="2800" dirty="0">
              <a:ea typeface="宋体" panose="02010600030101010101" pitchFamily="2" charset="-122"/>
            </a:endParaRPr>
          </a:p>
        </p:txBody>
      </p:sp>
      <p:sp>
        <p:nvSpPr>
          <p:cNvPr id="23555" name="矩形 4"/>
          <p:cNvSpPr/>
          <p:nvPr/>
        </p:nvSpPr>
        <p:spPr>
          <a:xfrm>
            <a:off x="639763" y="3931285"/>
            <a:ext cx="720725" cy="2449513"/>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zh-CN" altLang="en-US" sz="2800" dirty="0">
                <a:ea typeface="宋体" panose="02010600030101010101" pitchFamily="2" charset="-122"/>
              </a:rPr>
              <a:t>空</a:t>
            </a:r>
            <a:endParaRPr lang="zh-CN" altLang="en-US" sz="2800" dirty="0">
              <a:ea typeface="宋体" panose="02010600030101010101" pitchFamily="2" charset="-122"/>
            </a:endParaRPr>
          </a:p>
          <a:p>
            <a:pPr marL="0" lvl="0" indent="0" algn="ctr" eaLnBrk="1" hangingPunct="1">
              <a:spcBef>
                <a:spcPct val="0"/>
              </a:spcBef>
              <a:buNone/>
            </a:pPr>
            <a:r>
              <a:rPr lang="zh-CN" altLang="en-US" sz="2800" dirty="0">
                <a:ea typeface="宋体" panose="02010600030101010101" pitchFamily="2" charset="-122"/>
              </a:rPr>
              <a:t>间</a:t>
            </a:r>
            <a:endParaRPr lang="zh-CN" altLang="en-US" sz="2800" dirty="0">
              <a:ea typeface="宋体" panose="02010600030101010101" pitchFamily="2" charset="-122"/>
            </a:endParaRPr>
          </a:p>
          <a:p>
            <a:pPr marL="0" lvl="0" indent="0" algn="ctr" eaLnBrk="1" hangingPunct="1">
              <a:spcBef>
                <a:spcPct val="0"/>
              </a:spcBef>
              <a:buNone/>
            </a:pPr>
            <a:r>
              <a:rPr lang="zh-CN" altLang="en-US" sz="2800" dirty="0">
                <a:ea typeface="宋体" panose="02010600030101010101" pitchFamily="2" charset="-122"/>
              </a:rPr>
              <a:t>效</a:t>
            </a:r>
            <a:endParaRPr lang="zh-CN" altLang="en-US" sz="2800" dirty="0">
              <a:ea typeface="宋体" panose="02010600030101010101" pitchFamily="2" charset="-122"/>
            </a:endParaRPr>
          </a:p>
          <a:p>
            <a:pPr marL="0" lvl="0" indent="0" algn="ctr" eaLnBrk="1" hangingPunct="1">
              <a:spcBef>
                <a:spcPct val="0"/>
              </a:spcBef>
              <a:buNone/>
            </a:pPr>
            <a:r>
              <a:rPr lang="zh-CN" altLang="en-US" sz="2800" dirty="0">
                <a:ea typeface="宋体" panose="02010600030101010101" pitchFamily="2" charset="-122"/>
              </a:rPr>
              <a:t>用</a:t>
            </a:r>
            <a:endParaRPr lang="zh-CN" altLang="en-US" sz="2800" dirty="0">
              <a:ea typeface="宋体" panose="02010600030101010101" pitchFamily="2" charset="-122"/>
            </a:endParaRPr>
          </a:p>
        </p:txBody>
      </p:sp>
      <p:sp>
        <p:nvSpPr>
          <p:cNvPr id="23556" name="自选图形 5"/>
          <p:cNvSpPr/>
          <p:nvPr/>
        </p:nvSpPr>
        <p:spPr>
          <a:xfrm>
            <a:off x="1360488" y="4904423"/>
            <a:ext cx="1079500" cy="503237"/>
          </a:xfrm>
          <a:prstGeom prst="rightArrow">
            <a:avLst>
              <a:gd name="adj1" fmla="val 50000"/>
              <a:gd name="adj2" fmla="val 53627"/>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23560" name="矩形 10"/>
          <p:cNvSpPr/>
          <p:nvPr/>
        </p:nvSpPr>
        <p:spPr>
          <a:xfrm>
            <a:off x="2439988" y="3467735"/>
            <a:ext cx="6516687" cy="790575"/>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2" name="矩形 10"/>
          <p:cNvSpPr/>
          <p:nvPr/>
        </p:nvSpPr>
        <p:spPr>
          <a:xfrm>
            <a:off x="2439988" y="4617085"/>
            <a:ext cx="6516687" cy="790575"/>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3" name="矩形 10"/>
          <p:cNvSpPr/>
          <p:nvPr/>
        </p:nvSpPr>
        <p:spPr>
          <a:xfrm>
            <a:off x="2439988" y="5813425"/>
            <a:ext cx="6516687" cy="790575"/>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23557" name="矩形 6"/>
          <p:cNvSpPr/>
          <p:nvPr/>
        </p:nvSpPr>
        <p:spPr>
          <a:xfrm>
            <a:off x="2346325" y="3634740"/>
            <a:ext cx="6704013" cy="45720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dirty="0">
                <a:ea typeface="宋体" panose="02010600030101010101" pitchFamily="2" charset="-122"/>
              </a:rPr>
              <a:t>1</a:t>
            </a:r>
            <a:r>
              <a:rPr lang="zh-CN" altLang="en-US" sz="2400" dirty="0">
                <a:ea typeface="宋体" panose="02010600030101010101" pitchFamily="2" charset="-122"/>
              </a:rPr>
              <a:t>．从集中生产场所流入分散需求场所创造效用</a:t>
            </a:r>
            <a:endParaRPr lang="zh-CN" altLang="en-US" sz="2400" dirty="0">
              <a:ea typeface="宋体" panose="02010600030101010101" pitchFamily="2" charset="-122"/>
            </a:endParaRPr>
          </a:p>
        </p:txBody>
      </p:sp>
      <p:sp>
        <p:nvSpPr>
          <p:cNvPr id="23558" name="矩形 8"/>
          <p:cNvSpPr/>
          <p:nvPr/>
        </p:nvSpPr>
        <p:spPr>
          <a:xfrm>
            <a:off x="2440305" y="4783773"/>
            <a:ext cx="6704013" cy="45720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dirty="0">
                <a:ea typeface="宋体" panose="02010600030101010101" pitchFamily="2" charset="-122"/>
              </a:rPr>
              <a:t>2</a:t>
            </a:r>
            <a:r>
              <a:rPr lang="zh-CN" altLang="en-US" sz="2400" dirty="0">
                <a:ea typeface="宋体" panose="02010600030101010101" pitchFamily="2" charset="-122"/>
              </a:rPr>
              <a:t>．从分散生产场所流入集中需求场所创造效用</a:t>
            </a:r>
            <a:endParaRPr lang="zh-CN" altLang="en-US" sz="2400" dirty="0">
              <a:ea typeface="宋体" panose="02010600030101010101" pitchFamily="2" charset="-122"/>
            </a:endParaRPr>
          </a:p>
        </p:txBody>
      </p:sp>
      <p:sp>
        <p:nvSpPr>
          <p:cNvPr id="23559" name="矩形 9"/>
          <p:cNvSpPr/>
          <p:nvPr/>
        </p:nvSpPr>
        <p:spPr>
          <a:xfrm>
            <a:off x="2440305" y="5980430"/>
            <a:ext cx="6094413" cy="45720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2400" dirty="0">
                <a:ea typeface="宋体" panose="02010600030101010101" pitchFamily="2" charset="-122"/>
              </a:rPr>
              <a:t>3</a:t>
            </a:r>
            <a:r>
              <a:rPr lang="zh-CN" altLang="en-US" sz="2400" dirty="0">
                <a:ea typeface="宋体" panose="02010600030101010101" pitchFamily="2" charset="-122"/>
              </a:rPr>
              <a:t>．从当地生产流入外地需求创造场所效用</a:t>
            </a:r>
            <a:endParaRPr lang="zh-CN" altLang="en-US" sz="2400" dirty="0">
              <a:ea typeface="宋体" panose="02010600030101010101" pitchFamily="2" charset="-122"/>
            </a:endParaRP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矩形 2"/>
          <p:cNvSpPr>
            <a:spLocks noGrp="1"/>
          </p:cNvSpPr>
          <p:nvPr>
            <p:ph type="title" idx="4294967295"/>
          </p:nvPr>
        </p:nvSpPr>
        <p:spPr/>
        <p:txBody>
          <a:bodyPr vert="horz" wrap="square" lIns="91440" tIns="45720" rIns="91440" bIns="45720" anchor="ctr" anchorCtr="0"/>
          <a:p>
            <a:pPr eaLnBrk="1" hangingPunct="1"/>
            <a:r>
              <a:rPr lang="en-US" altLang="en-US" dirty="0">
                <a:solidFill>
                  <a:srgbClr val="000000"/>
                </a:solidFill>
                <a:ea typeface="宋体" panose="02010600030101010101" pitchFamily="2" charset="-122"/>
              </a:rPr>
              <a:t>二、物流的效用</a:t>
            </a:r>
            <a:endParaRPr lang="en-US" altLang="en-US" dirty="0">
              <a:solidFill>
                <a:srgbClr val="000000"/>
              </a:solidFill>
              <a:ea typeface="宋体" panose="02010600030101010101" pitchFamily="2" charset="-122"/>
            </a:endParaRPr>
          </a:p>
        </p:txBody>
      </p:sp>
      <p:sp>
        <p:nvSpPr>
          <p:cNvPr id="24579" name="矩形 3"/>
          <p:cNvSpPr>
            <a:spLocks noGrp="1"/>
          </p:cNvSpPr>
          <p:nvPr>
            <p:ph type="body" idx="4294967295"/>
          </p:nvPr>
        </p:nvSpPr>
        <p:spPr>
          <a:xfrm>
            <a:off x="949325" y="1628775"/>
            <a:ext cx="7661275" cy="4467225"/>
          </a:xfrm>
        </p:spPr>
        <p:txBody>
          <a:bodyPr vert="horz" wrap="square" lIns="91440" tIns="45720" rIns="91440" bIns="45720" anchor="t" anchorCtr="0"/>
          <a:p>
            <a:pPr eaLnBrk="1" hangingPunct="1"/>
            <a:r>
              <a:rPr lang="en-US" altLang="en-US" sz="2800" dirty="0">
                <a:ea typeface="宋体" panose="02010600030101010101" pitchFamily="2" charset="-122"/>
              </a:rPr>
              <a:t>2.3  形质效用（加工附加价值）</a:t>
            </a:r>
            <a:endParaRPr lang="en-US" altLang="en-US" sz="2800" dirty="0">
              <a:ea typeface="宋体" panose="02010600030101010101" pitchFamily="2" charset="-122"/>
            </a:endParaRPr>
          </a:p>
          <a:p>
            <a:pPr eaLnBrk="1" hangingPunct="1"/>
            <a:r>
              <a:rPr lang="en-US" altLang="en-US" sz="2800" dirty="0">
                <a:ea typeface="宋体" panose="02010600030101010101" pitchFamily="2" charset="-122"/>
              </a:rPr>
              <a:t>加工是生产领域常用的手段，并不是物流的本来职能。但是，现代物流的一个重要特点就是根据自己的优势从事一定的补充性的加工活动，这种加工活动不是创造商品主要实体，形成商品主要功能和使用价值，而是带有完善、补充、增加性质的加工活动，这种活动必然会形成劳动对象的形质效用（加工附加价值）。</a:t>
            </a:r>
            <a:endParaRPr lang="en-US" altLang="en-US" sz="2800" dirty="0">
              <a:ea typeface="宋体" panose="02010600030101010101" pitchFamily="2" charset="-122"/>
            </a:endParaRP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8508575" y="5663878"/>
            <a:ext cx="331470" cy="252730"/>
          </a:xfrm>
          <a:prstGeom prst="rect">
            <a:avLst/>
          </a:prstGeom>
          <a:noFill/>
        </p:spPr>
        <p:txBody>
          <a:bodyPr wrap="none" rtlCol="0">
            <a:spAutoFit/>
          </a:bodyPr>
          <a:lstStyle/>
          <a:p>
            <a:r>
              <a:rPr lang="en-US" altLang="zh-CN" sz="1050" b="1" dirty="0">
                <a:solidFill>
                  <a:schemeClr val="bg1"/>
                </a:solidFill>
                <a:latin typeface="Arial" panose="020B0604020202020204" pitchFamily="34" charset="0"/>
                <a:cs typeface="Arial" panose="020B0604020202020204" pitchFamily="34" charset="0"/>
              </a:rPr>
              <a:t>0</a:t>
            </a:r>
            <a:r>
              <a:rPr lang="en-US" sz="1050" b="1" dirty="0">
                <a:solidFill>
                  <a:schemeClr val="bg1"/>
                </a:solidFill>
                <a:latin typeface="Arial" panose="020B0604020202020204" pitchFamily="34" charset="0"/>
                <a:cs typeface="Arial" panose="020B0604020202020204" pitchFamily="34" charset="0"/>
              </a:rPr>
              <a:t>1</a:t>
            </a:r>
            <a:endParaRPr lang="en-US" sz="1050" b="1" dirty="0">
              <a:solidFill>
                <a:schemeClr val="bg1"/>
              </a:solidFill>
              <a:latin typeface="Arial" panose="020B0604020202020204" pitchFamily="34" charset="0"/>
              <a:cs typeface="Arial" panose="020B0604020202020204" pitchFamily="34" charset="0"/>
            </a:endParaRPr>
          </a:p>
        </p:txBody>
      </p:sp>
      <p:grpSp>
        <p:nvGrpSpPr>
          <p:cNvPr id="12" name="组合 11"/>
          <p:cNvGrpSpPr/>
          <p:nvPr/>
        </p:nvGrpSpPr>
        <p:grpSpPr>
          <a:xfrm>
            <a:off x="1312069" y="2444591"/>
            <a:ext cx="1896904" cy="1896904"/>
            <a:chOff x="2755" y="3515"/>
            <a:chExt cx="3983" cy="3983"/>
          </a:xfrm>
        </p:grpSpPr>
        <p:sp>
          <p:nvSpPr>
            <p:cNvPr id="32773" name="Oval 32"/>
            <p:cNvSpPr>
              <a:spLocks noChangeArrowheads="1"/>
            </p:cNvSpPr>
            <p:nvPr/>
          </p:nvSpPr>
          <p:spPr bwMode="auto">
            <a:xfrm>
              <a:off x="2755" y="3515"/>
              <a:ext cx="3983" cy="3983"/>
            </a:xfrm>
            <a:prstGeom prst="ellipse">
              <a:avLst/>
            </a:prstGeom>
            <a:solidFill>
              <a:srgbClr val="F09C2A"/>
            </a:solidFill>
            <a:ln w="25400" algn="ctr">
              <a:noFill/>
              <a:round/>
            </a:ln>
          </p:spPr>
          <p:txBody>
            <a:bodyPr anchor="ctr"/>
            <a:p>
              <a:pPr algn="ctr" defTabSz="1029970"/>
              <a:endParaRPr lang="en-US" altLang="zh-CN" sz="1500">
                <a:solidFill>
                  <a:srgbClr val="FFFFFF"/>
                </a:solidFill>
                <a:ea typeface="FontAwesome"/>
                <a:cs typeface="FontAwesome"/>
              </a:endParaRPr>
            </a:p>
          </p:txBody>
        </p:sp>
        <p:sp>
          <p:nvSpPr>
            <p:cNvPr id="32774" name="Oval 32"/>
            <p:cNvSpPr>
              <a:spLocks noChangeArrowheads="1"/>
            </p:cNvSpPr>
            <p:nvPr/>
          </p:nvSpPr>
          <p:spPr bwMode="auto">
            <a:xfrm>
              <a:off x="3100" y="3860"/>
              <a:ext cx="3290" cy="3293"/>
            </a:xfrm>
            <a:prstGeom prst="ellipse">
              <a:avLst/>
            </a:prstGeom>
            <a:solidFill>
              <a:schemeClr val="bg1"/>
            </a:solidFill>
            <a:ln w="25400" algn="ctr">
              <a:noFill/>
              <a:round/>
            </a:ln>
          </p:spPr>
          <p:txBody>
            <a:bodyPr anchor="ctr"/>
            <a:p>
              <a:pPr algn="ctr" defTabSz="1029970"/>
              <a:endParaRPr lang="en-US" altLang="zh-CN" sz="1500">
                <a:solidFill>
                  <a:srgbClr val="FFFFFF"/>
                </a:solidFill>
                <a:ea typeface="FontAwesome"/>
                <a:cs typeface="FontAwesome"/>
              </a:endParaRPr>
            </a:p>
          </p:txBody>
        </p:sp>
        <p:sp>
          <p:nvSpPr>
            <p:cNvPr id="32775" name="矩形 8"/>
            <p:cNvSpPr>
              <a:spLocks noChangeArrowheads="1"/>
            </p:cNvSpPr>
            <p:nvPr/>
          </p:nvSpPr>
          <p:spPr bwMode="auto">
            <a:xfrm>
              <a:off x="3405" y="5963"/>
              <a:ext cx="2295" cy="872"/>
            </a:xfrm>
            <a:prstGeom prst="rect">
              <a:avLst/>
            </a:prstGeom>
            <a:noFill/>
            <a:ln w="9525">
              <a:noFill/>
              <a:miter lim="800000"/>
            </a:ln>
          </p:spPr>
          <p:txBody>
            <a:bodyPr lIns="0" tIns="0" rIns="0" bIns="0">
              <a:spAutoFit/>
            </a:bodyPr>
            <a:p>
              <a:pPr algn="r" defTabSz="1029970">
                <a:lnSpc>
                  <a:spcPct val="150000"/>
                </a:lnSpc>
              </a:pPr>
              <a:r>
                <a:rPr lang="zh-CN" altLang="en-US" sz="1800" b="1">
                  <a:solidFill>
                    <a:srgbClr val="F09C2A"/>
                  </a:solidFill>
                  <a:latin typeface="微软雅黑" panose="020B0503020204020204" charset="-122"/>
                  <a:ea typeface="微软雅黑" panose="020B0503020204020204" charset="-122"/>
                  <a:cs typeface="Hiragino Sans GB W6"/>
                </a:rPr>
                <a:t>社会物流</a:t>
              </a:r>
              <a:endParaRPr lang="zh-CN" altLang="en-US" sz="1800" b="1">
                <a:solidFill>
                  <a:srgbClr val="F09C2A"/>
                </a:solidFill>
                <a:latin typeface="微软雅黑" panose="020B0503020204020204" charset="-122"/>
                <a:ea typeface="微软雅黑" panose="020B0503020204020204" charset="-122"/>
                <a:cs typeface="Hiragino Sans GB W6"/>
              </a:endParaRPr>
            </a:p>
          </p:txBody>
        </p:sp>
        <p:pic>
          <p:nvPicPr>
            <p:cNvPr id="32776" name="图片 9"/>
            <p:cNvPicPr>
              <a:picLocks noChangeAspect="1"/>
            </p:cNvPicPr>
            <p:nvPr/>
          </p:nvPicPr>
          <p:blipFill>
            <a:blip r:embed="rId1"/>
            <a:srcRect/>
            <a:stretch>
              <a:fillRect/>
            </a:stretch>
          </p:blipFill>
          <p:spPr bwMode="auto">
            <a:xfrm>
              <a:off x="3690" y="4595"/>
              <a:ext cx="2295" cy="1435"/>
            </a:xfrm>
            <a:prstGeom prst="rect">
              <a:avLst/>
            </a:prstGeom>
            <a:solidFill>
              <a:srgbClr val="377790"/>
            </a:solidFill>
            <a:ln w="9525">
              <a:noFill/>
              <a:round/>
            </a:ln>
          </p:spPr>
        </p:pic>
      </p:grpSp>
      <p:grpSp>
        <p:nvGrpSpPr>
          <p:cNvPr id="13" name="组合 12"/>
          <p:cNvGrpSpPr/>
          <p:nvPr/>
        </p:nvGrpSpPr>
        <p:grpSpPr>
          <a:xfrm>
            <a:off x="3671888" y="2444591"/>
            <a:ext cx="1896904" cy="1896904"/>
            <a:chOff x="7710" y="3515"/>
            <a:chExt cx="3983" cy="3983"/>
          </a:xfrm>
        </p:grpSpPr>
        <p:sp>
          <p:nvSpPr>
            <p:cNvPr id="32778" name="Oval 37"/>
            <p:cNvSpPr>
              <a:spLocks noChangeArrowheads="1"/>
            </p:cNvSpPr>
            <p:nvPr/>
          </p:nvSpPr>
          <p:spPr bwMode="auto">
            <a:xfrm>
              <a:off x="7710" y="3515"/>
              <a:ext cx="3983" cy="3983"/>
            </a:xfrm>
            <a:prstGeom prst="ellipse">
              <a:avLst/>
            </a:prstGeom>
            <a:solidFill>
              <a:srgbClr val="564266"/>
            </a:solidFill>
            <a:ln w="25400" algn="ctr">
              <a:noFill/>
              <a:round/>
            </a:ln>
          </p:spPr>
          <p:txBody>
            <a:bodyPr anchor="ctr"/>
            <a:p>
              <a:pPr algn="ctr" defTabSz="1029970"/>
              <a:endParaRPr lang="en-US" altLang="zh-CN" sz="1500">
                <a:solidFill>
                  <a:srgbClr val="FFFFFF"/>
                </a:solidFill>
                <a:ea typeface="FontAwesome"/>
                <a:cs typeface="FontAwesome"/>
              </a:endParaRPr>
            </a:p>
          </p:txBody>
        </p:sp>
        <p:sp>
          <p:nvSpPr>
            <p:cNvPr id="32779" name="Oval 32"/>
            <p:cNvSpPr>
              <a:spLocks noChangeArrowheads="1"/>
            </p:cNvSpPr>
            <p:nvPr/>
          </p:nvSpPr>
          <p:spPr bwMode="auto">
            <a:xfrm>
              <a:off x="8055" y="3860"/>
              <a:ext cx="3293" cy="3293"/>
            </a:xfrm>
            <a:prstGeom prst="ellipse">
              <a:avLst/>
            </a:prstGeom>
            <a:solidFill>
              <a:schemeClr val="bg1"/>
            </a:solidFill>
            <a:ln w="25400" algn="ctr">
              <a:noFill/>
              <a:round/>
            </a:ln>
          </p:spPr>
          <p:txBody>
            <a:bodyPr anchor="ctr"/>
            <a:p>
              <a:pPr algn="ctr" defTabSz="1029970"/>
              <a:endParaRPr lang="en-US" altLang="zh-CN" sz="1500">
                <a:solidFill>
                  <a:srgbClr val="FFFFFF"/>
                </a:solidFill>
                <a:ea typeface="FontAwesome"/>
                <a:cs typeface="FontAwesome"/>
              </a:endParaRPr>
            </a:p>
          </p:txBody>
        </p:sp>
        <p:sp>
          <p:nvSpPr>
            <p:cNvPr id="32780" name="矩形 13"/>
            <p:cNvSpPr>
              <a:spLocks noChangeArrowheads="1"/>
            </p:cNvSpPr>
            <p:nvPr/>
          </p:nvSpPr>
          <p:spPr bwMode="auto">
            <a:xfrm>
              <a:off x="8621" y="5959"/>
              <a:ext cx="2265" cy="872"/>
            </a:xfrm>
            <a:prstGeom prst="rect">
              <a:avLst/>
            </a:prstGeom>
            <a:noFill/>
            <a:ln w="9525">
              <a:noFill/>
              <a:miter lim="800000"/>
            </a:ln>
          </p:spPr>
          <p:txBody>
            <a:bodyPr lIns="0" tIns="0" rIns="0" bIns="0" anchor="ctr">
              <a:spAutoFit/>
            </a:bodyPr>
            <a:p>
              <a:pPr algn="ctr">
                <a:lnSpc>
                  <a:spcPct val="150000"/>
                </a:lnSpc>
                <a:spcBef>
                  <a:spcPct val="20000"/>
                </a:spcBef>
              </a:pPr>
              <a:r>
                <a:rPr lang="zh-CN" altLang="en-US" sz="1800" b="1">
                  <a:solidFill>
                    <a:srgbClr val="564266"/>
                  </a:solidFill>
                  <a:latin typeface="微软雅黑" panose="020B0503020204020204" charset="-122"/>
                  <a:ea typeface="微软雅黑" panose="020B0503020204020204" charset="-122"/>
                  <a:cs typeface="Hiragino Sans GB W6"/>
                </a:rPr>
                <a:t>行业物流</a:t>
              </a:r>
              <a:endParaRPr lang="zh-CN" altLang="en-US" sz="1800" b="1">
                <a:solidFill>
                  <a:srgbClr val="564266"/>
                </a:solidFill>
                <a:latin typeface="微软雅黑" panose="020B0503020204020204" charset="-122"/>
                <a:ea typeface="微软雅黑" panose="020B0503020204020204" charset="-122"/>
                <a:cs typeface="Hiragino Sans GB W6"/>
              </a:endParaRPr>
            </a:p>
          </p:txBody>
        </p:sp>
        <p:pic>
          <p:nvPicPr>
            <p:cNvPr id="32781" name="Picture 6" descr="C:\Users\hezheng\Desktop\PPT整理\渐变类商务png图片coquette-icons系列png\渐变类商务png图片（锐普PPT论坛www.rapidbbs.cn） (390).png"/>
            <p:cNvPicPr>
              <a:picLocks noChangeAspect="1" noChangeArrowheads="1"/>
            </p:cNvPicPr>
            <p:nvPr/>
          </p:nvPicPr>
          <p:blipFill>
            <a:blip r:embed="rId2"/>
            <a:srcRect/>
            <a:stretch>
              <a:fillRect/>
            </a:stretch>
          </p:blipFill>
          <p:spPr bwMode="auto">
            <a:xfrm>
              <a:off x="8708" y="4383"/>
              <a:ext cx="1987" cy="1985"/>
            </a:xfrm>
            <a:prstGeom prst="rect">
              <a:avLst/>
            </a:prstGeom>
            <a:noFill/>
            <a:ln w="9525">
              <a:noFill/>
              <a:miter lim="800000"/>
              <a:headEnd/>
              <a:tailEnd/>
            </a:ln>
          </p:spPr>
        </p:pic>
      </p:grpSp>
      <p:grpSp>
        <p:nvGrpSpPr>
          <p:cNvPr id="15" name="组合 14"/>
          <p:cNvGrpSpPr/>
          <p:nvPr/>
        </p:nvGrpSpPr>
        <p:grpSpPr>
          <a:xfrm>
            <a:off x="6021229" y="2444591"/>
            <a:ext cx="1896428" cy="1896428"/>
            <a:chOff x="12643" y="3693"/>
            <a:chExt cx="3982" cy="3982"/>
          </a:xfrm>
        </p:grpSpPr>
        <p:sp>
          <p:nvSpPr>
            <p:cNvPr id="32786" name="Oval 32"/>
            <p:cNvSpPr>
              <a:spLocks noChangeArrowheads="1"/>
            </p:cNvSpPr>
            <p:nvPr/>
          </p:nvSpPr>
          <p:spPr bwMode="auto">
            <a:xfrm>
              <a:off x="12643" y="3693"/>
              <a:ext cx="3982" cy="3982"/>
            </a:xfrm>
            <a:prstGeom prst="ellipse">
              <a:avLst/>
            </a:prstGeom>
            <a:solidFill>
              <a:schemeClr val="accent1"/>
            </a:solidFill>
            <a:ln w="25400" algn="ctr">
              <a:noFill/>
              <a:round/>
            </a:ln>
          </p:spPr>
          <p:txBody>
            <a:bodyPr anchor="ctr"/>
            <a:p>
              <a:pPr algn="ctr" defTabSz="1029970"/>
              <a:endParaRPr lang="en-US" altLang="zh-CN" sz="1500">
                <a:solidFill>
                  <a:srgbClr val="FFFFFF"/>
                </a:solidFill>
                <a:ea typeface="FontAwesome"/>
                <a:cs typeface="FontAwesome"/>
              </a:endParaRPr>
            </a:p>
          </p:txBody>
        </p:sp>
        <p:sp>
          <p:nvSpPr>
            <p:cNvPr id="32787" name="Oval 32"/>
            <p:cNvSpPr>
              <a:spLocks noChangeArrowheads="1"/>
            </p:cNvSpPr>
            <p:nvPr/>
          </p:nvSpPr>
          <p:spPr bwMode="auto">
            <a:xfrm>
              <a:off x="12988" y="4038"/>
              <a:ext cx="3290" cy="3292"/>
            </a:xfrm>
            <a:prstGeom prst="ellipse">
              <a:avLst/>
            </a:prstGeom>
            <a:solidFill>
              <a:schemeClr val="bg1"/>
            </a:solidFill>
            <a:ln w="25400" algn="ctr">
              <a:noFill/>
              <a:round/>
            </a:ln>
          </p:spPr>
          <p:txBody>
            <a:bodyPr anchor="ctr"/>
            <a:p>
              <a:pPr algn="ctr" defTabSz="1029970"/>
              <a:endParaRPr lang="en-US" altLang="zh-CN" sz="1500">
                <a:solidFill>
                  <a:srgbClr val="FFFFFF"/>
                </a:solidFill>
                <a:ea typeface="FontAwesome"/>
                <a:cs typeface="FontAwesome"/>
              </a:endParaRPr>
            </a:p>
          </p:txBody>
        </p:sp>
        <p:sp>
          <p:nvSpPr>
            <p:cNvPr id="32788" name="矩形 8"/>
            <p:cNvSpPr>
              <a:spLocks noChangeArrowheads="1"/>
            </p:cNvSpPr>
            <p:nvPr/>
          </p:nvSpPr>
          <p:spPr bwMode="auto">
            <a:xfrm>
              <a:off x="13396" y="6083"/>
              <a:ext cx="2245" cy="872"/>
            </a:xfrm>
            <a:prstGeom prst="rect">
              <a:avLst/>
            </a:prstGeom>
            <a:noFill/>
            <a:ln w="9525">
              <a:noFill/>
              <a:miter lim="800000"/>
            </a:ln>
          </p:spPr>
          <p:txBody>
            <a:bodyPr lIns="0" tIns="0" rIns="0" bIns="0">
              <a:spAutoFit/>
            </a:bodyPr>
            <a:p>
              <a:pPr algn="r" defTabSz="1029970">
                <a:lnSpc>
                  <a:spcPct val="150000"/>
                </a:lnSpc>
              </a:pPr>
              <a:r>
                <a:rPr lang="zh-CN" altLang="en-US" sz="1800" b="1">
                  <a:solidFill>
                    <a:srgbClr val="DB553F"/>
                  </a:solidFill>
                  <a:latin typeface="微软雅黑" panose="020B0503020204020204" charset="-122"/>
                  <a:ea typeface="微软雅黑" panose="020B0503020204020204" charset="-122"/>
                  <a:cs typeface="Hiragino Sans GB W6"/>
                </a:rPr>
                <a:t>企业物流</a:t>
              </a:r>
              <a:endParaRPr lang="zh-CN" altLang="en-US" sz="1800" b="1">
                <a:solidFill>
                  <a:srgbClr val="DB553F"/>
                </a:solidFill>
                <a:latin typeface="微软雅黑" panose="020B0503020204020204" charset="-122"/>
                <a:ea typeface="微软雅黑" panose="020B0503020204020204" charset="-122"/>
                <a:cs typeface="Hiragino Sans GB W6"/>
              </a:endParaRPr>
            </a:p>
          </p:txBody>
        </p:sp>
        <p:grpSp>
          <p:nvGrpSpPr>
            <p:cNvPr id="32790" name="Group 22"/>
            <p:cNvGrpSpPr/>
            <p:nvPr/>
          </p:nvGrpSpPr>
          <p:grpSpPr bwMode="auto">
            <a:xfrm rot="0">
              <a:off x="13970" y="4633"/>
              <a:ext cx="1803" cy="1552"/>
              <a:chOff x="4195" y="2448"/>
              <a:chExt cx="1008" cy="931"/>
            </a:xfrm>
          </p:grpSpPr>
          <p:sp>
            <p:nvSpPr>
              <p:cNvPr id="32791" name="Rectangle 23"/>
              <p:cNvSpPr>
                <a:spLocks noChangeArrowheads="1"/>
              </p:cNvSpPr>
              <p:nvPr/>
            </p:nvSpPr>
            <p:spPr bwMode="auto">
              <a:xfrm>
                <a:off x="4646" y="3080"/>
                <a:ext cx="81" cy="160"/>
              </a:xfrm>
              <a:prstGeom prst="rect">
                <a:avLst/>
              </a:prstGeom>
              <a:solidFill>
                <a:srgbClr val="777777">
                  <a:alpha val="80000"/>
                </a:srgbClr>
              </a:solidFill>
              <a:ln w="9525">
                <a:noFill/>
                <a:miter lim="800000"/>
              </a:ln>
              <a:effectLst/>
            </p:spPr>
            <p:txBody>
              <a:bodyPr wrap="none" anchor="ctr"/>
              <a:p>
                <a:endParaRPr lang="zh-CN" altLang="en-US" sz="100"/>
              </a:p>
            </p:txBody>
          </p:sp>
          <p:sp>
            <p:nvSpPr>
              <p:cNvPr id="32792" name="Freeform 24"/>
              <p:cNvSpPr/>
              <p:nvPr/>
            </p:nvSpPr>
            <p:spPr bwMode="auto">
              <a:xfrm>
                <a:off x="4508" y="2918"/>
                <a:ext cx="410" cy="196"/>
              </a:xfrm>
              <a:custGeom>
                <a:avLst/>
                <a:gdLst/>
                <a:ahLst/>
                <a:cxnLst>
                  <a:cxn ang="0">
                    <a:pos x="409" y="112"/>
                  </a:cxn>
                  <a:cxn ang="0">
                    <a:pos x="213" y="0"/>
                  </a:cxn>
                  <a:cxn ang="0">
                    <a:pos x="0" y="56"/>
                  </a:cxn>
                  <a:cxn ang="0">
                    <a:pos x="242" y="195"/>
                  </a:cxn>
                  <a:cxn ang="0">
                    <a:pos x="409" y="112"/>
                  </a:cxn>
                </a:cxnLst>
                <a:rect l="0" t="0" r="r" b="b"/>
                <a:pathLst>
                  <a:path w="410" h="196">
                    <a:moveTo>
                      <a:pt x="409" y="112"/>
                    </a:moveTo>
                    <a:lnTo>
                      <a:pt x="213" y="0"/>
                    </a:lnTo>
                    <a:lnTo>
                      <a:pt x="0" y="56"/>
                    </a:lnTo>
                    <a:lnTo>
                      <a:pt x="242" y="195"/>
                    </a:lnTo>
                    <a:lnTo>
                      <a:pt x="409" y="112"/>
                    </a:lnTo>
                  </a:path>
                </a:pathLst>
              </a:custGeom>
              <a:solidFill>
                <a:srgbClr val="777777">
                  <a:alpha val="80000"/>
                </a:srgbClr>
              </a:solidFill>
              <a:ln w="9525" cap="rnd">
                <a:noFill/>
                <a:round/>
              </a:ln>
              <a:effectLst/>
            </p:spPr>
            <p:txBody>
              <a:bodyPr/>
              <a:p>
                <a:endParaRPr lang="zh-CN" altLang="en-US" sz="100"/>
              </a:p>
            </p:txBody>
          </p:sp>
          <p:sp>
            <p:nvSpPr>
              <p:cNvPr id="32793" name="Freeform 25"/>
              <p:cNvSpPr/>
              <p:nvPr/>
            </p:nvSpPr>
            <p:spPr bwMode="auto">
              <a:xfrm>
                <a:off x="4805" y="2616"/>
                <a:ext cx="46" cy="286"/>
              </a:xfrm>
              <a:custGeom>
                <a:avLst/>
                <a:gdLst/>
                <a:ahLst/>
                <a:cxnLst>
                  <a:cxn ang="0">
                    <a:pos x="45" y="0"/>
                  </a:cxn>
                  <a:cxn ang="0">
                    <a:pos x="45" y="285"/>
                  </a:cxn>
                  <a:cxn ang="0">
                    <a:pos x="0" y="285"/>
                  </a:cxn>
                  <a:cxn ang="0">
                    <a:pos x="0" y="0"/>
                  </a:cxn>
                  <a:cxn ang="0">
                    <a:pos x="45" y="0"/>
                  </a:cxn>
                </a:cxnLst>
                <a:rect l="0" t="0" r="r" b="b"/>
                <a:pathLst>
                  <a:path w="46" h="286">
                    <a:moveTo>
                      <a:pt x="45" y="0"/>
                    </a:moveTo>
                    <a:lnTo>
                      <a:pt x="45" y="285"/>
                    </a:lnTo>
                    <a:lnTo>
                      <a:pt x="0" y="285"/>
                    </a:lnTo>
                    <a:lnTo>
                      <a:pt x="0" y="0"/>
                    </a:lnTo>
                    <a:lnTo>
                      <a:pt x="45" y="0"/>
                    </a:lnTo>
                  </a:path>
                </a:pathLst>
              </a:custGeom>
              <a:solidFill>
                <a:srgbClr val="868686">
                  <a:alpha val="80000"/>
                </a:srgbClr>
              </a:solidFill>
              <a:ln w="9525" cap="rnd">
                <a:noFill/>
                <a:round/>
              </a:ln>
              <a:effectLst/>
            </p:spPr>
            <p:txBody>
              <a:bodyPr/>
              <a:p>
                <a:endParaRPr lang="zh-CN" altLang="en-US" sz="100"/>
              </a:p>
            </p:txBody>
          </p:sp>
          <p:sp>
            <p:nvSpPr>
              <p:cNvPr id="32794" name="Freeform 26"/>
              <p:cNvSpPr/>
              <p:nvPr/>
            </p:nvSpPr>
            <p:spPr bwMode="auto">
              <a:xfrm>
                <a:off x="4306" y="2784"/>
                <a:ext cx="132" cy="172"/>
              </a:xfrm>
              <a:custGeom>
                <a:avLst/>
                <a:gdLst/>
                <a:ahLst/>
                <a:cxnLst>
                  <a:cxn ang="0">
                    <a:pos x="49" y="171"/>
                  </a:cxn>
                  <a:cxn ang="0">
                    <a:pos x="131" y="72"/>
                  </a:cxn>
                  <a:cxn ang="0">
                    <a:pos x="0" y="0"/>
                  </a:cxn>
                  <a:cxn ang="0">
                    <a:pos x="0" y="143"/>
                  </a:cxn>
                  <a:cxn ang="0">
                    <a:pos x="49" y="171"/>
                  </a:cxn>
                </a:cxnLst>
                <a:rect l="0" t="0" r="r" b="b"/>
                <a:pathLst>
                  <a:path w="132" h="172">
                    <a:moveTo>
                      <a:pt x="49" y="171"/>
                    </a:moveTo>
                    <a:lnTo>
                      <a:pt x="131" y="72"/>
                    </a:lnTo>
                    <a:lnTo>
                      <a:pt x="0" y="0"/>
                    </a:lnTo>
                    <a:lnTo>
                      <a:pt x="0" y="143"/>
                    </a:lnTo>
                    <a:lnTo>
                      <a:pt x="49" y="171"/>
                    </a:lnTo>
                  </a:path>
                </a:pathLst>
              </a:custGeom>
              <a:solidFill>
                <a:srgbClr val="999933">
                  <a:alpha val="80000"/>
                </a:srgbClr>
              </a:solidFill>
              <a:ln w="9525" cap="rnd">
                <a:noFill/>
                <a:round/>
              </a:ln>
              <a:effectLst/>
            </p:spPr>
            <p:txBody>
              <a:bodyPr/>
              <a:p>
                <a:endParaRPr lang="zh-CN" altLang="en-US" sz="100"/>
              </a:p>
            </p:txBody>
          </p:sp>
          <p:sp>
            <p:nvSpPr>
              <p:cNvPr id="32795" name="Freeform 27"/>
              <p:cNvSpPr/>
              <p:nvPr/>
            </p:nvSpPr>
            <p:spPr bwMode="auto">
              <a:xfrm>
                <a:off x="4306" y="2728"/>
                <a:ext cx="350" cy="135"/>
              </a:xfrm>
              <a:custGeom>
                <a:avLst/>
                <a:gdLst/>
                <a:ahLst/>
                <a:cxnLst>
                  <a:cxn ang="0">
                    <a:pos x="349" y="76"/>
                  </a:cxn>
                  <a:cxn ang="0">
                    <a:pos x="214" y="0"/>
                  </a:cxn>
                  <a:cxn ang="0">
                    <a:pos x="0" y="56"/>
                  </a:cxn>
                  <a:cxn ang="0">
                    <a:pos x="134" y="134"/>
                  </a:cxn>
                  <a:cxn ang="0">
                    <a:pos x="349" y="76"/>
                  </a:cxn>
                </a:cxnLst>
                <a:rect l="0" t="0" r="r" b="b"/>
                <a:pathLst>
                  <a:path w="350" h="135">
                    <a:moveTo>
                      <a:pt x="349" y="76"/>
                    </a:moveTo>
                    <a:lnTo>
                      <a:pt x="214" y="0"/>
                    </a:lnTo>
                    <a:lnTo>
                      <a:pt x="0" y="56"/>
                    </a:lnTo>
                    <a:lnTo>
                      <a:pt x="134" y="134"/>
                    </a:lnTo>
                    <a:lnTo>
                      <a:pt x="349" y="76"/>
                    </a:lnTo>
                  </a:path>
                </a:pathLst>
              </a:custGeom>
              <a:solidFill>
                <a:srgbClr val="CCCC00">
                  <a:alpha val="80000"/>
                </a:srgbClr>
              </a:solidFill>
              <a:ln w="9525" cap="rnd">
                <a:noFill/>
                <a:round/>
              </a:ln>
              <a:effectLst/>
            </p:spPr>
            <p:txBody>
              <a:bodyPr/>
              <a:p>
                <a:endParaRPr lang="zh-CN" altLang="en-US" sz="100"/>
              </a:p>
            </p:txBody>
          </p:sp>
          <p:sp>
            <p:nvSpPr>
              <p:cNvPr id="32796" name="Freeform 28"/>
              <p:cNvSpPr/>
              <p:nvPr/>
            </p:nvSpPr>
            <p:spPr bwMode="auto">
              <a:xfrm>
                <a:off x="4510" y="2563"/>
                <a:ext cx="24" cy="285"/>
              </a:xfrm>
              <a:custGeom>
                <a:avLst/>
                <a:gdLst/>
                <a:ahLst/>
                <a:cxnLst>
                  <a:cxn ang="0">
                    <a:pos x="23" y="0"/>
                  </a:cxn>
                  <a:cxn ang="0">
                    <a:pos x="23" y="284"/>
                  </a:cxn>
                  <a:cxn ang="0">
                    <a:pos x="0" y="284"/>
                  </a:cxn>
                  <a:cxn ang="0">
                    <a:pos x="0" y="0"/>
                  </a:cxn>
                  <a:cxn ang="0">
                    <a:pos x="23" y="0"/>
                  </a:cxn>
                </a:cxnLst>
                <a:rect l="0" t="0" r="r" b="b"/>
                <a:pathLst>
                  <a:path w="24" h="285">
                    <a:moveTo>
                      <a:pt x="23" y="0"/>
                    </a:moveTo>
                    <a:lnTo>
                      <a:pt x="23" y="284"/>
                    </a:lnTo>
                    <a:lnTo>
                      <a:pt x="0" y="284"/>
                    </a:lnTo>
                    <a:lnTo>
                      <a:pt x="0" y="0"/>
                    </a:lnTo>
                    <a:lnTo>
                      <a:pt x="23" y="0"/>
                    </a:lnTo>
                  </a:path>
                </a:pathLst>
              </a:custGeom>
              <a:solidFill>
                <a:srgbClr val="868686">
                  <a:alpha val="80000"/>
                </a:srgbClr>
              </a:solidFill>
              <a:ln w="9525" cap="rnd">
                <a:noFill/>
                <a:round/>
              </a:ln>
              <a:effectLst/>
            </p:spPr>
            <p:txBody>
              <a:bodyPr/>
              <a:p>
                <a:endParaRPr lang="zh-CN" altLang="en-US" sz="100"/>
              </a:p>
            </p:txBody>
          </p:sp>
          <p:sp>
            <p:nvSpPr>
              <p:cNvPr id="32797" name="Freeform 29"/>
              <p:cNvSpPr/>
              <p:nvPr/>
            </p:nvSpPr>
            <p:spPr bwMode="auto">
              <a:xfrm>
                <a:off x="4442" y="2830"/>
                <a:ext cx="173" cy="149"/>
              </a:xfrm>
              <a:custGeom>
                <a:avLst/>
                <a:gdLst/>
                <a:ahLst/>
                <a:cxnLst>
                  <a:cxn ang="0">
                    <a:pos x="137" y="0"/>
                  </a:cxn>
                  <a:cxn ang="0">
                    <a:pos x="0" y="30"/>
                  </a:cxn>
                  <a:cxn ang="0">
                    <a:pos x="2" y="140"/>
                  </a:cxn>
                  <a:cxn ang="0">
                    <a:pos x="89" y="148"/>
                  </a:cxn>
                  <a:cxn ang="0">
                    <a:pos x="91" y="94"/>
                  </a:cxn>
                  <a:cxn ang="0">
                    <a:pos x="160" y="102"/>
                  </a:cxn>
                  <a:cxn ang="0">
                    <a:pos x="172" y="54"/>
                  </a:cxn>
                  <a:cxn ang="0">
                    <a:pos x="137" y="0"/>
                  </a:cxn>
                </a:cxnLst>
                <a:rect l="0" t="0" r="r" b="b"/>
                <a:pathLst>
                  <a:path w="173" h="149">
                    <a:moveTo>
                      <a:pt x="137" y="0"/>
                    </a:moveTo>
                    <a:lnTo>
                      <a:pt x="0" y="30"/>
                    </a:lnTo>
                    <a:lnTo>
                      <a:pt x="2" y="140"/>
                    </a:lnTo>
                    <a:lnTo>
                      <a:pt x="89" y="148"/>
                    </a:lnTo>
                    <a:lnTo>
                      <a:pt x="91" y="94"/>
                    </a:lnTo>
                    <a:lnTo>
                      <a:pt x="160" y="102"/>
                    </a:lnTo>
                    <a:lnTo>
                      <a:pt x="172" y="54"/>
                    </a:lnTo>
                    <a:lnTo>
                      <a:pt x="137" y="0"/>
                    </a:lnTo>
                  </a:path>
                </a:pathLst>
              </a:custGeom>
              <a:solidFill>
                <a:srgbClr val="FFFF00">
                  <a:alpha val="80000"/>
                </a:srgbClr>
              </a:solidFill>
              <a:ln w="9525" cap="rnd">
                <a:noFill/>
                <a:round/>
              </a:ln>
              <a:effectLst/>
            </p:spPr>
            <p:txBody>
              <a:bodyPr/>
              <a:p>
                <a:endParaRPr lang="zh-CN" altLang="en-US" sz="100"/>
              </a:p>
            </p:txBody>
          </p:sp>
          <p:sp>
            <p:nvSpPr>
              <p:cNvPr id="32798" name="Freeform 30"/>
              <p:cNvSpPr/>
              <p:nvPr/>
            </p:nvSpPr>
            <p:spPr bwMode="auto">
              <a:xfrm>
                <a:off x="4568" y="2875"/>
                <a:ext cx="74" cy="76"/>
              </a:xfrm>
              <a:custGeom>
                <a:avLst/>
                <a:gdLst/>
                <a:ahLst/>
                <a:cxnLst>
                  <a:cxn ang="0">
                    <a:pos x="3" y="0"/>
                  </a:cxn>
                  <a:cxn ang="0">
                    <a:pos x="73" y="17"/>
                  </a:cxn>
                  <a:cxn ang="0">
                    <a:pos x="66" y="75"/>
                  </a:cxn>
                  <a:cxn ang="0">
                    <a:pos x="0" y="57"/>
                  </a:cxn>
                  <a:cxn ang="0">
                    <a:pos x="3" y="0"/>
                  </a:cxn>
                </a:cxnLst>
                <a:rect l="0" t="0" r="r" b="b"/>
                <a:pathLst>
                  <a:path w="74" h="76">
                    <a:moveTo>
                      <a:pt x="3" y="0"/>
                    </a:moveTo>
                    <a:lnTo>
                      <a:pt x="73" y="17"/>
                    </a:lnTo>
                    <a:lnTo>
                      <a:pt x="66" y="75"/>
                    </a:lnTo>
                    <a:lnTo>
                      <a:pt x="0" y="57"/>
                    </a:lnTo>
                    <a:lnTo>
                      <a:pt x="3" y="0"/>
                    </a:lnTo>
                  </a:path>
                </a:pathLst>
              </a:custGeom>
              <a:solidFill>
                <a:srgbClr val="868686">
                  <a:alpha val="80000"/>
                </a:srgbClr>
              </a:solidFill>
              <a:ln w="9525" cap="rnd">
                <a:noFill/>
                <a:round/>
              </a:ln>
              <a:effectLst/>
            </p:spPr>
            <p:txBody>
              <a:bodyPr/>
              <a:p>
                <a:endParaRPr lang="zh-CN" altLang="en-US" sz="100"/>
              </a:p>
            </p:txBody>
          </p:sp>
          <p:sp>
            <p:nvSpPr>
              <p:cNvPr id="32799" name="Freeform 31"/>
              <p:cNvSpPr/>
              <p:nvPr/>
            </p:nvSpPr>
            <p:spPr bwMode="auto">
              <a:xfrm>
                <a:off x="4481" y="2704"/>
                <a:ext cx="171" cy="197"/>
              </a:xfrm>
              <a:custGeom>
                <a:avLst/>
                <a:gdLst/>
                <a:ahLst/>
                <a:cxnLst>
                  <a:cxn ang="0">
                    <a:pos x="130" y="194"/>
                  </a:cxn>
                  <a:cxn ang="0">
                    <a:pos x="120" y="196"/>
                  </a:cxn>
                  <a:cxn ang="0">
                    <a:pos x="105" y="196"/>
                  </a:cxn>
                  <a:cxn ang="0">
                    <a:pos x="86" y="196"/>
                  </a:cxn>
                  <a:cxn ang="0">
                    <a:pos x="68" y="191"/>
                  </a:cxn>
                  <a:cxn ang="0">
                    <a:pos x="46" y="181"/>
                  </a:cxn>
                  <a:cxn ang="0">
                    <a:pos x="26" y="167"/>
                  </a:cxn>
                  <a:cxn ang="0">
                    <a:pos x="12" y="150"/>
                  </a:cxn>
                  <a:cxn ang="0">
                    <a:pos x="8" y="130"/>
                  </a:cxn>
                  <a:cxn ang="0">
                    <a:pos x="3" y="93"/>
                  </a:cxn>
                  <a:cxn ang="0">
                    <a:pos x="0" y="50"/>
                  </a:cxn>
                  <a:cxn ang="0">
                    <a:pos x="4" y="15"/>
                  </a:cxn>
                  <a:cxn ang="0">
                    <a:pos x="17" y="1"/>
                  </a:cxn>
                  <a:cxn ang="0">
                    <a:pos x="33" y="2"/>
                  </a:cxn>
                  <a:cxn ang="0">
                    <a:pos x="46" y="11"/>
                  </a:cxn>
                  <a:cxn ang="0">
                    <a:pos x="58" y="24"/>
                  </a:cxn>
                  <a:cxn ang="0">
                    <a:pos x="64" y="42"/>
                  </a:cxn>
                  <a:cxn ang="0">
                    <a:pos x="73" y="74"/>
                  </a:cxn>
                  <a:cxn ang="0">
                    <a:pos x="86" y="110"/>
                  </a:cxn>
                  <a:cxn ang="0">
                    <a:pos x="100" y="136"/>
                  </a:cxn>
                  <a:cxn ang="0">
                    <a:pos x="114" y="143"/>
                  </a:cxn>
                  <a:cxn ang="0">
                    <a:pos x="129" y="148"/>
                  </a:cxn>
                  <a:cxn ang="0">
                    <a:pos x="146" y="152"/>
                  </a:cxn>
                  <a:cxn ang="0">
                    <a:pos x="157" y="157"/>
                  </a:cxn>
                  <a:cxn ang="0">
                    <a:pos x="163" y="163"/>
                  </a:cxn>
                  <a:cxn ang="0">
                    <a:pos x="167" y="173"/>
                  </a:cxn>
                  <a:cxn ang="0">
                    <a:pos x="170" y="183"/>
                  </a:cxn>
                  <a:cxn ang="0">
                    <a:pos x="162" y="190"/>
                  </a:cxn>
                  <a:cxn ang="0">
                    <a:pos x="146" y="191"/>
                  </a:cxn>
                  <a:cxn ang="0">
                    <a:pos x="137" y="192"/>
                  </a:cxn>
                  <a:cxn ang="0">
                    <a:pos x="133" y="193"/>
                  </a:cxn>
                  <a:cxn ang="0">
                    <a:pos x="131" y="194"/>
                  </a:cxn>
                </a:cxnLst>
                <a:rect l="0" t="0" r="r" b="b"/>
                <a:pathLst>
                  <a:path w="171" h="197">
                    <a:moveTo>
                      <a:pt x="131" y="194"/>
                    </a:moveTo>
                    <a:lnTo>
                      <a:pt x="130" y="194"/>
                    </a:lnTo>
                    <a:lnTo>
                      <a:pt x="127" y="194"/>
                    </a:lnTo>
                    <a:lnTo>
                      <a:pt x="120" y="196"/>
                    </a:lnTo>
                    <a:lnTo>
                      <a:pt x="112" y="196"/>
                    </a:lnTo>
                    <a:lnTo>
                      <a:pt x="105" y="196"/>
                    </a:lnTo>
                    <a:lnTo>
                      <a:pt x="95" y="196"/>
                    </a:lnTo>
                    <a:lnTo>
                      <a:pt x="86" y="196"/>
                    </a:lnTo>
                    <a:lnTo>
                      <a:pt x="77" y="194"/>
                    </a:lnTo>
                    <a:lnTo>
                      <a:pt x="68" y="191"/>
                    </a:lnTo>
                    <a:lnTo>
                      <a:pt x="58" y="187"/>
                    </a:lnTo>
                    <a:lnTo>
                      <a:pt x="46" y="181"/>
                    </a:lnTo>
                    <a:lnTo>
                      <a:pt x="36" y="173"/>
                    </a:lnTo>
                    <a:lnTo>
                      <a:pt x="26" y="167"/>
                    </a:lnTo>
                    <a:lnTo>
                      <a:pt x="19" y="158"/>
                    </a:lnTo>
                    <a:lnTo>
                      <a:pt x="12" y="150"/>
                    </a:lnTo>
                    <a:lnTo>
                      <a:pt x="10" y="141"/>
                    </a:lnTo>
                    <a:lnTo>
                      <a:pt x="8" y="130"/>
                    </a:lnTo>
                    <a:lnTo>
                      <a:pt x="5" y="114"/>
                    </a:lnTo>
                    <a:lnTo>
                      <a:pt x="3" y="93"/>
                    </a:lnTo>
                    <a:lnTo>
                      <a:pt x="1" y="72"/>
                    </a:lnTo>
                    <a:lnTo>
                      <a:pt x="0" y="50"/>
                    </a:lnTo>
                    <a:lnTo>
                      <a:pt x="1" y="31"/>
                    </a:lnTo>
                    <a:lnTo>
                      <a:pt x="4" y="15"/>
                    </a:lnTo>
                    <a:lnTo>
                      <a:pt x="10" y="5"/>
                    </a:lnTo>
                    <a:lnTo>
                      <a:pt x="17" y="1"/>
                    </a:lnTo>
                    <a:lnTo>
                      <a:pt x="25" y="0"/>
                    </a:lnTo>
                    <a:lnTo>
                      <a:pt x="33" y="2"/>
                    </a:lnTo>
                    <a:lnTo>
                      <a:pt x="41" y="5"/>
                    </a:lnTo>
                    <a:lnTo>
                      <a:pt x="46" y="11"/>
                    </a:lnTo>
                    <a:lnTo>
                      <a:pt x="53" y="17"/>
                    </a:lnTo>
                    <a:lnTo>
                      <a:pt x="58" y="24"/>
                    </a:lnTo>
                    <a:lnTo>
                      <a:pt x="61" y="32"/>
                    </a:lnTo>
                    <a:lnTo>
                      <a:pt x="64" y="42"/>
                    </a:lnTo>
                    <a:lnTo>
                      <a:pt x="68" y="56"/>
                    </a:lnTo>
                    <a:lnTo>
                      <a:pt x="73" y="74"/>
                    </a:lnTo>
                    <a:lnTo>
                      <a:pt x="80" y="92"/>
                    </a:lnTo>
                    <a:lnTo>
                      <a:pt x="86" y="110"/>
                    </a:lnTo>
                    <a:lnTo>
                      <a:pt x="93" y="125"/>
                    </a:lnTo>
                    <a:lnTo>
                      <a:pt x="100" y="136"/>
                    </a:lnTo>
                    <a:lnTo>
                      <a:pt x="107" y="142"/>
                    </a:lnTo>
                    <a:lnTo>
                      <a:pt x="114" y="143"/>
                    </a:lnTo>
                    <a:lnTo>
                      <a:pt x="121" y="145"/>
                    </a:lnTo>
                    <a:lnTo>
                      <a:pt x="129" y="148"/>
                    </a:lnTo>
                    <a:lnTo>
                      <a:pt x="138" y="150"/>
                    </a:lnTo>
                    <a:lnTo>
                      <a:pt x="146" y="152"/>
                    </a:lnTo>
                    <a:lnTo>
                      <a:pt x="153" y="154"/>
                    </a:lnTo>
                    <a:lnTo>
                      <a:pt x="157" y="157"/>
                    </a:lnTo>
                    <a:lnTo>
                      <a:pt x="161" y="159"/>
                    </a:lnTo>
                    <a:lnTo>
                      <a:pt x="163" y="163"/>
                    </a:lnTo>
                    <a:lnTo>
                      <a:pt x="165" y="168"/>
                    </a:lnTo>
                    <a:lnTo>
                      <a:pt x="167" y="173"/>
                    </a:lnTo>
                    <a:lnTo>
                      <a:pt x="170" y="179"/>
                    </a:lnTo>
                    <a:lnTo>
                      <a:pt x="170" y="183"/>
                    </a:lnTo>
                    <a:lnTo>
                      <a:pt x="167" y="188"/>
                    </a:lnTo>
                    <a:lnTo>
                      <a:pt x="162" y="190"/>
                    </a:lnTo>
                    <a:lnTo>
                      <a:pt x="154" y="191"/>
                    </a:lnTo>
                    <a:lnTo>
                      <a:pt x="146" y="191"/>
                    </a:lnTo>
                    <a:lnTo>
                      <a:pt x="140" y="191"/>
                    </a:lnTo>
                    <a:lnTo>
                      <a:pt x="137" y="192"/>
                    </a:lnTo>
                    <a:lnTo>
                      <a:pt x="135" y="192"/>
                    </a:lnTo>
                    <a:lnTo>
                      <a:pt x="133" y="193"/>
                    </a:lnTo>
                    <a:lnTo>
                      <a:pt x="133" y="193"/>
                    </a:lnTo>
                    <a:lnTo>
                      <a:pt x="131" y="194"/>
                    </a:lnTo>
                    <a:lnTo>
                      <a:pt x="131" y="194"/>
                    </a:lnTo>
                  </a:path>
                </a:pathLst>
              </a:custGeom>
              <a:solidFill>
                <a:srgbClr val="000000">
                  <a:alpha val="80000"/>
                </a:srgbClr>
              </a:solidFill>
              <a:ln w="9525" cap="rnd">
                <a:noFill/>
                <a:round/>
              </a:ln>
              <a:effectLst/>
            </p:spPr>
            <p:txBody>
              <a:bodyPr/>
              <a:p>
                <a:endParaRPr lang="zh-CN" altLang="en-US" sz="100"/>
              </a:p>
            </p:txBody>
          </p:sp>
          <p:sp>
            <p:nvSpPr>
              <p:cNvPr id="32800" name="Freeform 32"/>
              <p:cNvSpPr/>
              <p:nvPr/>
            </p:nvSpPr>
            <p:spPr bwMode="auto">
              <a:xfrm>
                <a:off x="4481" y="2599"/>
                <a:ext cx="249" cy="445"/>
              </a:xfrm>
              <a:custGeom>
                <a:avLst/>
                <a:gdLst/>
                <a:ahLst/>
                <a:cxnLst>
                  <a:cxn ang="0">
                    <a:pos x="108" y="325"/>
                  </a:cxn>
                  <a:cxn ang="0">
                    <a:pos x="107" y="282"/>
                  </a:cxn>
                  <a:cxn ang="0">
                    <a:pos x="109" y="275"/>
                  </a:cxn>
                  <a:cxn ang="0">
                    <a:pos x="84" y="275"/>
                  </a:cxn>
                  <a:cxn ang="0">
                    <a:pos x="40" y="235"/>
                  </a:cxn>
                  <a:cxn ang="0">
                    <a:pos x="20" y="175"/>
                  </a:cxn>
                  <a:cxn ang="0">
                    <a:pos x="0" y="139"/>
                  </a:cxn>
                  <a:cxn ang="0">
                    <a:pos x="17" y="100"/>
                  </a:cxn>
                  <a:cxn ang="0">
                    <a:pos x="43" y="75"/>
                  </a:cxn>
                  <a:cxn ang="0">
                    <a:pos x="56" y="61"/>
                  </a:cxn>
                  <a:cxn ang="0">
                    <a:pos x="55" y="41"/>
                  </a:cxn>
                  <a:cxn ang="0">
                    <a:pos x="45" y="31"/>
                  </a:cxn>
                  <a:cxn ang="0">
                    <a:pos x="53" y="10"/>
                  </a:cxn>
                  <a:cxn ang="0">
                    <a:pos x="102" y="7"/>
                  </a:cxn>
                  <a:cxn ang="0">
                    <a:pos x="117" y="32"/>
                  </a:cxn>
                  <a:cxn ang="0">
                    <a:pos x="126" y="44"/>
                  </a:cxn>
                  <a:cxn ang="0">
                    <a:pos x="124" y="50"/>
                  </a:cxn>
                  <a:cxn ang="0">
                    <a:pos x="113" y="49"/>
                  </a:cxn>
                  <a:cxn ang="0">
                    <a:pos x="111" y="69"/>
                  </a:cxn>
                  <a:cxn ang="0">
                    <a:pos x="99" y="78"/>
                  </a:cxn>
                  <a:cxn ang="0">
                    <a:pos x="100" y="81"/>
                  </a:cxn>
                  <a:cxn ang="0">
                    <a:pos x="130" y="93"/>
                  </a:cxn>
                  <a:cxn ang="0">
                    <a:pos x="167" y="134"/>
                  </a:cxn>
                  <a:cxn ang="0">
                    <a:pos x="175" y="165"/>
                  </a:cxn>
                  <a:cxn ang="0">
                    <a:pos x="191" y="181"/>
                  </a:cxn>
                  <a:cxn ang="0">
                    <a:pos x="221" y="196"/>
                  </a:cxn>
                  <a:cxn ang="0">
                    <a:pos x="239" y="208"/>
                  </a:cxn>
                  <a:cxn ang="0">
                    <a:pos x="220" y="220"/>
                  </a:cxn>
                  <a:cxn ang="0">
                    <a:pos x="195" y="213"/>
                  </a:cxn>
                  <a:cxn ang="0">
                    <a:pos x="174" y="206"/>
                  </a:cxn>
                  <a:cxn ang="0">
                    <a:pos x="138" y="169"/>
                  </a:cxn>
                  <a:cxn ang="0">
                    <a:pos x="138" y="188"/>
                  </a:cxn>
                  <a:cxn ang="0">
                    <a:pos x="134" y="209"/>
                  </a:cxn>
                  <a:cxn ang="0">
                    <a:pos x="142" y="223"/>
                  </a:cxn>
                  <a:cxn ang="0">
                    <a:pos x="227" y="258"/>
                  </a:cxn>
                  <a:cxn ang="0">
                    <a:pos x="245" y="296"/>
                  </a:cxn>
                  <a:cxn ang="0">
                    <a:pos x="225" y="349"/>
                  </a:cxn>
                  <a:cxn ang="0">
                    <a:pos x="207" y="400"/>
                  </a:cxn>
                  <a:cxn ang="0">
                    <a:pos x="223" y="413"/>
                  </a:cxn>
                  <a:cxn ang="0">
                    <a:pos x="237" y="429"/>
                  </a:cxn>
                  <a:cxn ang="0">
                    <a:pos x="226" y="444"/>
                  </a:cxn>
                  <a:cxn ang="0">
                    <a:pos x="197" y="431"/>
                  </a:cxn>
                  <a:cxn ang="0">
                    <a:pos x="179" y="419"/>
                  </a:cxn>
                  <a:cxn ang="0">
                    <a:pos x="167" y="409"/>
                  </a:cxn>
                  <a:cxn ang="0">
                    <a:pos x="163" y="400"/>
                  </a:cxn>
                  <a:cxn ang="0">
                    <a:pos x="163" y="381"/>
                  </a:cxn>
                  <a:cxn ang="0">
                    <a:pos x="166" y="327"/>
                  </a:cxn>
                  <a:cxn ang="0">
                    <a:pos x="155" y="352"/>
                  </a:cxn>
                  <a:cxn ang="0">
                    <a:pos x="151" y="393"/>
                  </a:cxn>
                  <a:cxn ang="0">
                    <a:pos x="164" y="426"/>
                  </a:cxn>
                  <a:cxn ang="0">
                    <a:pos x="140" y="432"/>
                  </a:cxn>
                  <a:cxn ang="0">
                    <a:pos x="121" y="409"/>
                  </a:cxn>
                  <a:cxn ang="0">
                    <a:pos x="112" y="391"/>
                  </a:cxn>
                  <a:cxn ang="0">
                    <a:pos x="111" y="379"/>
                  </a:cxn>
                </a:cxnLst>
                <a:rect l="0" t="0" r="r" b="b"/>
                <a:pathLst>
                  <a:path w="249" h="445">
                    <a:moveTo>
                      <a:pt x="116" y="369"/>
                    </a:moveTo>
                    <a:lnTo>
                      <a:pt x="115" y="367"/>
                    </a:lnTo>
                    <a:lnTo>
                      <a:pt x="113" y="360"/>
                    </a:lnTo>
                    <a:lnTo>
                      <a:pt x="112" y="350"/>
                    </a:lnTo>
                    <a:lnTo>
                      <a:pt x="110" y="338"/>
                    </a:lnTo>
                    <a:lnTo>
                      <a:pt x="108" y="325"/>
                    </a:lnTo>
                    <a:lnTo>
                      <a:pt x="106" y="313"/>
                    </a:lnTo>
                    <a:lnTo>
                      <a:pt x="105" y="302"/>
                    </a:lnTo>
                    <a:lnTo>
                      <a:pt x="105" y="294"/>
                    </a:lnTo>
                    <a:lnTo>
                      <a:pt x="106" y="288"/>
                    </a:lnTo>
                    <a:lnTo>
                      <a:pt x="106" y="284"/>
                    </a:lnTo>
                    <a:lnTo>
                      <a:pt x="107" y="282"/>
                    </a:lnTo>
                    <a:lnTo>
                      <a:pt x="107" y="278"/>
                    </a:lnTo>
                    <a:lnTo>
                      <a:pt x="108" y="277"/>
                    </a:lnTo>
                    <a:lnTo>
                      <a:pt x="108" y="276"/>
                    </a:lnTo>
                    <a:lnTo>
                      <a:pt x="109" y="275"/>
                    </a:lnTo>
                    <a:lnTo>
                      <a:pt x="109" y="275"/>
                    </a:lnTo>
                    <a:lnTo>
                      <a:pt x="109" y="275"/>
                    </a:lnTo>
                    <a:lnTo>
                      <a:pt x="107" y="276"/>
                    </a:lnTo>
                    <a:lnTo>
                      <a:pt x="105" y="276"/>
                    </a:lnTo>
                    <a:lnTo>
                      <a:pt x="101" y="276"/>
                    </a:lnTo>
                    <a:lnTo>
                      <a:pt x="97" y="276"/>
                    </a:lnTo>
                    <a:lnTo>
                      <a:pt x="91" y="275"/>
                    </a:lnTo>
                    <a:lnTo>
                      <a:pt x="84" y="275"/>
                    </a:lnTo>
                    <a:lnTo>
                      <a:pt x="75" y="273"/>
                    </a:lnTo>
                    <a:lnTo>
                      <a:pt x="67" y="269"/>
                    </a:lnTo>
                    <a:lnTo>
                      <a:pt x="59" y="263"/>
                    </a:lnTo>
                    <a:lnTo>
                      <a:pt x="51" y="255"/>
                    </a:lnTo>
                    <a:lnTo>
                      <a:pt x="45" y="245"/>
                    </a:lnTo>
                    <a:lnTo>
                      <a:pt x="40" y="235"/>
                    </a:lnTo>
                    <a:lnTo>
                      <a:pt x="36" y="223"/>
                    </a:lnTo>
                    <a:lnTo>
                      <a:pt x="33" y="211"/>
                    </a:lnTo>
                    <a:lnTo>
                      <a:pt x="31" y="201"/>
                    </a:lnTo>
                    <a:lnTo>
                      <a:pt x="29" y="191"/>
                    </a:lnTo>
                    <a:lnTo>
                      <a:pt x="24" y="182"/>
                    </a:lnTo>
                    <a:lnTo>
                      <a:pt x="20" y="175"/>
                    </a:lnTo>
                    <a:lnTo>
                      <a:pt x="14" y="168"/>
                    </a:lnTo>
                    <a:lnTo>
                      <a:pt x="8" y="161"/>
                    </a:lnTo>
                    <a:lnTo>
                      <a:pt x="4" y="156"/>
                    </a:lnTo>
                    <a:lnTo>
                      <a:pt x="1" y="150"/>
                    </a:lnTo>
                    <a:lnTo>
                      <a:pt x="0" y="145"/>
                    </a:lnTo>
                    <a:lnTo>
                      <a:pt x="0" y="139"/>
                    </a:lnTo>
                    <a:lnTo>
                      <a:pt x="2" y="132"/>
                    </a:lnTo>
                    <a:lnTo>
                      <a:pt x="5" y="126"/>
                    </a:lnTo>
                    <a:lnTo>
                      <a:pt x="8" y="118"/>
                    </a:lnTo>
                    <a:lnTo>
                      <a:pt x="12" y="111"/>
                    </a:lnTo>
                    <a:lnTo>
                      <a:pt x="15" y="105"/>
                    </a:lnTo>
                    <a:lnTo>
                      <a:pt x="17" y="100"/>
                    </a:lnTo>
                    <a:lnTo>
                      <a:pt x="17" y="95"/>
                    </a:lnTo>
                    <a:lnTo>
                      <a:pt x="18" y="92"/>
                    </a:lnTo>
                    <a:lnTo>
                      <a:pt x="23" y="88"/>
                    </a:lnTo>
                    <a:lnTo>
                      <a:pt x="29" y="83"/>
                    </a:lnTo>
                    <a:lnTo>
                      <a:pt x="36" y="80"/>
                    </a:lnTo>
                    <a:lnTo>
                      <a:pt x="43" y="75"/>
                    </a:lnTo>
                    <a:lnTo>
                      <a:pt x="50" y="73"/>
                    </a:lnTo>
                    <a:lnTo>
                      <a:pt x="54" y="70"/>
                    </a:lnTo>
                    <a:lnTo>
                      <a:pt x="56" y="69"/>
                    </a:lnTo>
                    <a:lnTo>
                      <a:pt x="56" y="68"/>
                    </a:lnTo>
                    <a:lnTo>
                      <a:pt x="56" y="64"/>
                    </a:lnTo>
                    <a:lnTo>
                      <a:pt x="56" y="61"/>
                    </a:lnTo>
                    <a:lnTo>
                      <a:pt x="55" y="58"/>
                    </a:lnTo>
                    <a:lnTo>
                      <a:pt x="55" y="53"/>
                    </a:lnTo>
                    <a:lnTo>
                      <a:pt x="55" y="49"/>
                    </a:lnTo>
                    <a:lnTo>
                      <a:pt x="55" y="45"/>
                    </a:lnTo>
                    <a:lnTo>
                      <a:pt x="55" y="43"/>
                    </a:lnTo>
                    <a:lnTo>
                      <a:pt x="55" y="41"/>
                    </a:lnTo>
                    <a:lnTo>
                      <a:pt x="54" y="39"/>
                    </a:lnTo>
                    <a:lnTo>
                      <a:pt x="52" y="37"/>
                    </a:lnTo>
                    <a:lnTo>
                      <a:pt x="51" y="35"/>
                    </a:lnTo>
                    <a:lnTo>
                      <a:pt x="49" y="33"/>
                    </a:lnTo>
                    <a:lnTo>
                      <a:pt x="46" y="32"/>
                    </a:lnTo>
                    <a:lnTo>
                      <a:pt x="45" y="31"/>
                    </a:lnTo>
                    <a:lnTo>
                      <a:pt x="44" y="31"/>
                    </a:lnTo>
                    <a:lnTo>
                      <a:pt x="50" y="24"/>
                    </a:lnTo>
                    <a:lnTo>
                      <a:pt x="50" y="23"/>
                    </a:lnTo>
                    <a:lnTo>
                      <a:pt x="50" y="20"/>
                    </a:lnTo>
                    <a:lnTo>
                      <a:pt x="51" y="15"/>
                    </a:lnTo>
                    <a:lnTo>
                      <a:pt x="53" y="10"/>
                    </a:lnTo>
                    <a:lnTo>
                      <a:pt x="58" y="5"/>
                    </a:lnTo>
                    <a:lnTo>
                      <a:pt x="63" y="1"/>
                    </a:lnTo>
                    <a:lnTo>
                      <a:pt x="72" y="0"/>
                    </a:lnTo>
                    <a:lnTo>
                      <a:pt x="83" y="1"/>
                    </a:lnTo>
                    <a:lnTo>
                      <a:pt x="94" y="4"/>
                    </a:lnTo>
                    <a:lnTo>
                      <a:pt x="102" y="7"/>
                    </a:lnTo>
                    <a:lnTo>
                      <a:pt x="108" y="11"/>
                    </a:lnTo>
                    <a:lnTo>
                      <a:pt x="111" y="15"/>
                    </a:lnTo>
                    <a:lnTo>
                      <a:pt x="113" y="18"/>
                    </a:lnTo>
                    <a:lnTo>
                      <a:pt x="116" y="23"/>
                    </a:lnTo>
                    <a:lnTo>
                      <a:pt x="116" y="27"/>
                    </a:lnTo>
                    <a:lnTo>
                      <a:pt x="117" y="32"/>
                    </a:lnTo>
                    <a:lnTo>
                      <a:pt x="118" y="35"/>
                    </a:lnTo>
                    <a:lnTo>
                      <a:pt x="119" y="39"/>
                    </a:lnTo>
                    <a:lnTo>
                      <a:pt x="121" y="40"/>
                    </a:lnTo>
                    <a:lnTo>
                      <a:pt x="124" y="42"/>
                    </a:lnTo>
                    <a:lnTo>
                      <a:pt x="125" y="43"/>
                    </a:lnTo>
                    <a:lnTo>
                      <a:pt x="126" y="44"/>
                    </a:lnTo>
                    <a:lnTo>
                      <a:pt x="127" y="45"/>
                    </a:lnTo>
                    <a:lnTo>
                      <a:pt x="127" y="46"/>
                    </a:lnTo>
                    <a:lnTo>
                      <a:pt x="127" y="47"/>
                    </a:lnTo>
                    <a:lnTo>
                      <a:pt x="126" y="49"/>
                    </a:lnTo>
                    <a:lnTo>
                      <a:pt x="125" y="50"/>
                    </a:lnTo>
                    <a:lnTo>
                      <a:pt x="124" y="50"/>
                    </a:lnTo>
                    <a:lnTo>
                      <a:pt x="122" y="50"/>
                    </a:lnTo>
                    <a:lnTo>
                      <a:pt x="121" y="50"/>
                    </a:lnTo>
                    <a:lnTo>
                      <a:pt x="120" y="49"/>
                    </a:lnTo>
                    <a:lnTo>
                      <a:pt x="120" y="49"/>
                    </a:lnTo>
                    <a:lnTo>
                      <a:pt x="113" y="47"/>
                    </a:lnTo>
                    <a:lnTo>
                      <a:pt x="113" y="49"/>
                    </a:lnTo>
                    <a:lnTo>
                      <a:pt x="113" y="51"/>
                    </a:lnTo>
                    <a:lnTo>
                      <a:pt x="112" y="53"/>
                    </a:lnTo>
                    <a:lnTo>
                      <a:pt x="112" y="58"/>
                    </a:lnTo>
                    <a:lnTo>
                      <a:pt x="112" y="61"/>
                    </a:lnTo>
                    <a:lnTo>
                      <a:pt x="111" y="65"/>
                    </a:lnTo>
                    <a:lnTo>
                      <a:pt x="111" y="69"/>
                    </a:lnTo>
                    <a:lnTo>
                      <a:pt x="110" y="72"/>
                    </a:lnTo>
                    <a:lnTo>
                      <a:pt x="109" y="75"/>
                    </a:lnTo>
                    <a:lnTo>
                      <a:pt x="107" y="76"/>
                    </a:lnTo>
                    <a:lnTo>
                      <a:pt x="105" y="78"/>
                    </a:lnTo>
                    <a:lnTo>
                      <a:pt x="101" y="78"/>
                    </a:lnTo>
                    <a:lnTo>
                      <a:pt x="99" y="78"/>
                    </a:lnTo>
                    <a:lnTo>
                      <a:pt x="97" y="78"/>
                    </a:lnTo>
                    <a:lnTo>
                      <a:pt x="94" y="78"/>
                    </a:lnTo>
                    <a:lnTo>
                      <a:pt x="94" y="78"/>
                    </a:lnTo>
                    <a:lnTo>
                      <a:pt x="94" y="78"/>
                    </a:lnTo>
                    <a:lnTo>
                      <a:pt x="97" y="79"/>
                    </a:lnTo>
                    <a:lnTo>
                      <a:pt x="100" y="81"/>
                    </a:lnTo>
                    <a:lnTo>
                      <a:pt x="103" y="83"/>
                    </a:lnTo>
                    <a:lnTo>
                      <a:pt x="108" y="85"/>
                    </a:lnTo>
                    <a:lnTo>
                      <a:pt x="113" y="88"/>
                    </a:lnTo>
                    <a:lnTo>
                      <a:pt x="119" y="90"/>
                    </a:lnTo>
                    <a:lnTo>
                      <a:pt x="125" y="91"/>
                    </a:lnTo>
                    <a:lnTo>
                      <a:pt x="130" y="93"/>
                    </a:lnTo>
                    <a:lnTo>
                      <a:pt x="137" y="99"/>
                    </a:lnTo>
                    <a:lnTo>
                      <a:pt x="144" y="105"/>
                    </a:lnTo>
                    <a:lnTo>
                      <a:pt x="151" y="113"/>
                    </a:lnTo>
                    <a:lnTo>
                      <a:pt x="158" y="121"/>
                    </a:lnTo>
                    <a:lnTo>
                      <a:pt x="164" y="129"/>
                    </a:lnTo>
                    <a:lnTo>
                      <a:pt x="167" y="134"/>
                    </a:lnTo>
                    <a:lnTo>
                      <a:pt x="168" y="139"/>
                    </a:lnTo>
                    <a:lnTo>
                      <a:pt x="168" y="142"/>
                    </a:lnTo>
                    <a:lnTo>
                      <a:pt x="169" y="147"/>
                    </a:lnTo>
                    <a:lnTo>
                      <a:pt x="170" y="152"/>
                    </a:lnTo>
                    <a:lnTo>
                      <a:pt x="173" y="159"/>
                    </a:lnTo>
                    <a:lnTo>
                      <a:pt x="175" y="165"/>
                    </a:lnTo>
                    <a:lnTo>
                      <a:pt x="177" y="169"/>
                    </a:lnTo>
                    <a:lnTo>
                      <a:pt x="179" y="172"/>
                    </a:lnTo>
                    <a:lnTo>
                      <a:pt x="179" y="174"/>
                    </a:lnTo>
                    <a:lnTo>
                      <a:pt x="180" y="175"/>
                    </a:lnTo>
                    <a:lnTo>
                      <a:pt x="185" y="178"/>
                    </a:lnTo>
                    <a:lnTo>
                      <a:pt x="191" y="181"/>
                    </a:lnTo>
                    <a:lnTo>
                      <a:pt x="197" y="186"/>
                    </a:lnTo>
                    <a:lnTo>
                      <a:pt x="204" y="190"/>
                    </a:lnTo>
                    <a:lnTo>
                      <a:pt x="211" y="194"/>
                    </a:lnTo>
                    <a:lnTo>
                      <a:pt x="216" y="196"/>
                    </a:lnTo>
                    <a:lnTo>
                      <a:pt x="218" y="196"/>
                    </a:lnTo>
                    <a:lnTo>
                      <a:pt x="221" y="196"/>
                    </a:lnTo>
                    <a:lnTo>
                      <a:pt x="224" y="197"/>
                    </a:lnTo>
                    <a:lnTo>
                      <a:pt x="229" y="198"/>
                    </a:lnTo>
                    <a:lnTo>
                      <a:pt x="233" y="200"/>
                    </a:lnTo>
                    <a:lnTo>
                      <a:pt x="236" y="203"/>
                    </a:lnTo>
                    <a:lnTo>
                      <a:pt x="239" y="206"/>
                    </a:lnTo>
                    <a:lnTo>
                      <a:pt x="239" y="208"/>
                    </a:lnTo>
                    <a:lnTo>
                      <a:pt x="237" y="210"/>
                    </a:lnTo>
                    <a:lnTo>
                      <a:pt x="234" y="213"/>
                    </a:lnTo>
                    <a:lnTo>
                      <a:pt x="231" y="215"/>
                    </a:lnTo>
                    <a:lnTo>
                      <a:pt x="227" y="217"/>
                    </a:lnTo>
                    <a:lnTo>
                      <a:pt x="224" y="219"/>
                    </a:lnTo>
                    <a:lnTo>
                      <a:pt x="220" y="220"/>
                    </a:lnTo>
                    <a:lnTo>
                      <a:pt x="217" y="220"/>
                    </a:lnTo>
                    <a:lnTo>
                      <a:pt x="214" y="220"/>
                    </a:lnTo>
                    <a:lnTo>
                      <a:pt x="212" y="220"/>
                    </a:lnTo>
                    <a:lnTo>
                      <a:pt x="205" y="216"/>
                    </a:lnTo>
                    <a:lnTo>
                      <a:pt x="199" y="213"/>
                    </a:lnTo>
                    <a:lnTo>
                      <a:pt x="195" y="213"/>
                    </a:lnTo>
                    <a:lnTo>
                      <a:pt x="192" y="211"/>
                    </a:lnTo>
                    <a:lnTo>
                      <a:pt x="188" y="213"/>
                    </a:lnTo>
                    <a:lnTo>
                      <a:pt x="185" y="213"/>
                    </a:lnTo>
                    <a:lnTo>
                      <a:pt x="183" y="211"/>
                    </a:lnTo>
                    <a:lnTo>
                      <a:pt x="178" y="209"/>
                    </a:lnTo>
                    <a:lnTo>
                      <a:pt x="174" y="206"/>
                    </a:lnTo>
                    <a:lnTo>
                      <a:pt x="167" y="200"/>
                    </a:lnTo>
                    <a:lnTo>
                      <a:pt x="160" y="194"/>
                    </a:lnTo>
                    <a:lnTo>
                      <a:pt x="154" y="186"/>
                    </a:lnTo>
                    <a:lnTo>
                      <a:pt x="147" y="179"/>
                    </a:lnTo>
                    <a:lnTo>
                      <a:pt x="142" y="174"/>
                    </a:lnTo>
                    <a:lnTo>
                      <a:pt x="138" y="169"/>
                    </a:lnTo>
                    <a:lnTo>
                      <a:pt x="137" y="168"/>
                    </a:lnTo>
                    <a:lnTo>
                      <a:pt x="137" y="169"/>
                    </a:lnTo>
                    <a:lnTo>
                      <a:pt x="137" y="172"/>
                    </a:lnTo>
                    <a:lnTo>
                      <a:pt x="138" y="177"/>
                    </a:lnTo>
                    <a:lnTo>
                      <a:pt x="138" y="182"/>
                    </a:lnTo>
                    <a:lnTo>
                      <a:pt x="138" y="188"/>
                    </a:lnTo>
                    <a:lnTo>
                      <a:pt x="138" y="194"/>
                    </a:lnTo>
                    <a:lnTo>
                      <a:pt x="137" y="198"/>
                    </a:lnTo>
                    <a:lnTo>
                      <a:pt x="136" y="200"/>
                    </a:lnTo>
                    <a:lnTo>
                      <a:pt x="135" y="204"/>
                    </a:lnTo>
                    <a:lnTo>
                      <a:pt x="134" y="206"/>
                    </a:lnTo>
                    <a:lnTo>
                      <a:pt x="134" y="209"/>
                    </a:lnTo>
                    <a:lnTo>
                      <a:pt x="135" y="214"/>
                    </a:lnTo>
                    <a:lnTo>
                      <a:pt x="136" y="216"/>
                    </a:lnTo>
                    <a:lnTo>
                      <a:pt x="137" y="219"/>
                    </a:lnTo>
                    <a:lnTo>
                      <a:pt x="138" y="222"/>
                    </a:lnTo>
                    <a:lnTo>
                      <a:pt x="138" y="222"/>
                    </a:lnTo>
                    <a:lnTo>
                      <a:pt x="142" y="223"/>
                    </a:lnTo>
                    <a:lnTo>
                      <a:pt x="154" y="227"/>
                    </a:lnTo>
                    <a:lnTo>
                      <a:pt x="168" y="233"/>
                    </a:lnTo>
                    <a:lnTo>
                      <a:pt x="186" y="239"/>
                    </a:lnTo>
                    <a:lnTo>
                      <a:pt x="203" y="246"/>
                    </a:lnTo>
                    <a:lnTo>
                      <a:pt x="217" y="253"/>
                    </a:lnTo>
                    <a:lnTo>
                      <a:pt x="227" y="258"/>
                    </a:lnTo>
                    <a:lnTo>
                      <a:pt x="231" y="263"/>
                    </a:lnTo>
                    <a:lnTo>
                      <a:pt x="231" y="266"/>
                    </a:lnTo>
                    <a:lnTo>
                      <a:pt x="233" y="272"/>
                    </a:lnTo>
                    <a:lnTo>
                      <a:pt x="237" y="280"/>
                    </a:lnTo>
                    <a:lnTo>
                      <a:pt x="242" y="287"/>
                    </a:lnTo>
                    <a:lnTo>
                      <a:pt x="245" y="296"/>
                    </a:lnTo>
                    <a:lnTo>
                      <a:pt x="248" y="304"/>
                    </a:lnTo>
                    <a:lnTo>
                      <a:pt x="248" y="313"/>
                    </a:lnTo>
                    <a:lnTo>
                      <a:pt x="244" y="320"/>
                    </a:lnTo>
                    <a:lnTo>
                      <a:pt x="239" y="327"/>
                    </a:lnTo>
                    <a:lnTo>
                      <a:pt x="232" y="338"/>
                    </a:lnTo>
                    <a:lnTo>
                      <a:pt x="225" y="349"/>
                    </a:lnTo>
                    <a:lnTo>
                      <a:pt x="218" y="362"/>
                    </a:lnTo>
                    <a:lnTo>
                      <a:pt x="213" y="373"/>
                    </a:lnTo>
                    <a:lnTo>
                      <a:pt x="208" y="384"/>
                    </a:lnTo>
                    <a:lnTo>
                      <a:pt x="205" y="392"/>
                    </a:lnTo>
                    <a:lnTo>
                      <a:pt x="205" y="397"/>
                    </a:lnTo>
                    <a:lnTo>
                      <a:pt x="207" y="400"/>
                    </a:lnTo>
                    <a:lnTo>
                      <a:pt x="210" y="402"/>
                    </a:lnTo>
                    <a:lnTo>
                      <a:pt x="212" y="404"/>
                    </a:lnTo>
                    <a:lnTo>
                      <a:pt x="215" y="407"/>
                    </a:lnTo>
                    <a:lnTo>
                      <a:pt x="218" y="409"/>
                    </a:lnTo>
                    <a:lnTo>
                      <a:pt x="221" y="411"/>
                    </a:lnTo>
                    <a:lnTo>
                      <a:pt x="223" y="413"/>
                    </a:lnTo>
                    <a:lnTo>
                      <a:pt x="224" y="416"/>
                    </a:lnTo>
                    <a:lnTo>
                      <a:pt x="225" y="418"/>
                    </a:lnTo>
                    <a:lnTo>
                      <a:pt x="227" y="420"/>
                    </a:lnTo>
                    <a:lnTo>
                      <a:pt x="231" y="423"/>
                    </a:lnTo>
                    <a:lnTo>
                      <a:pt x="234" y="426"/>
                    </a:lnTo>
                    <a:lnTo>
                      <a:pt x="237" y="429"/>
                    </a:lnTo>
                    <a:lnTo>
                      <a:pt x="239" y="431"/>
                    </a:lnTo>
                    <a:lnTo>
                      <a:pt x="240" y="435"/>
                    </a:lnTo>
                    <a:lnTo>
                      <a:pt x="237" y="438"/>
                    </a:lnTo>
                    <a:lnTo>
                      <a:pt x="234" y="440"/>
                    </a:lnTo>
                    <a:lnTo>
                      <a:pt x="231" y="442"/>
                    </a:lnTo>
                    <a:lnTo>
                      <a:pt x="226" y="444"/>
                    </a:lnTo>
                    <a:lnTo>
                      <a:pt x="222" y="444"/>
                    </a:lnTo>
                    <a:lnTo>
                      <a:pt x="216" y="442"/>
                    </a:lnTo>
                    <a:lnTo>
                      <a:pt x="212" y="441"/>
                    </a:lnTo>
                    <a:lnTo>
                      <a:pt x="206" y="438"/>
                    </a:lnTo>
                    <a:lnTo>
                      <a:pt x="202" y="435"/>
                    </a:lnTo>
                    <a:lnTo>
                      <a:pt x="197" y="431"/>
                    </a:lnTo>
                    <a:lnTo>
                      <a:pt x="193" y="428"/>
                    </a:lnTo>
                    <a:lnTo>
                      <a:pt x="189" y="425"/>
                    </a:lnTo>
                    <a:lnTo>
                      <a:pt x="187" y="422"/>
                    </a:lnTo>
                    <a:lnTo>
                      <a:pt x="184" y="421"/>
                    </a:lnTo>
                    <a:lnTo>
                      <a:pt x="182" y="420"/>
                    </a:lnTo>
                    <a:lnTo>
                      <a:pt x="179" y="419"/>
                    </a:lnTo>
                    <a:lnTo>
                      <a:pt x="177" y="419"/>
                    </a:lnTo>
                    <a:lnTo>
                      <a:pt x="175" y="419"/>
                    </a:lnTo>
                    <a:lnTo>
                      <a:pt x="173" y="417"/>
                    </a:lnTo>
                    <a:lnTo>
                      <a:pt x="170" y="414"/>
                    </a:lnTo>
                    <a:lnTo>
                      <a:pt x="168" y="412"/>
                    </a:lnTo>
                    <a:lnTo>
                      <a:pt x="167" y="409"/>
                    </a:lnTo>
                    <a:lnTo>
                      <a:pt x="166" y="407"/>
                    </a:lnTo>
                    <a:lnTo>
                      <a:pt x="165" y="404"/>
                    </a:lnTo>
                    <a:lnTo>
                      <a:pt x="165" y="403"/>
                    </a:lnTo>
                    <a:lnTo>
                      <a:pt x="165" y="403"/>
                    </a:lnTo>
                    <a:lnTo>
                      <a:pt x="164" y="401"/>
                    </a:lnTo>
                    <a:lnTo>
                      <a:pt x="163" y="400"/>
                    </a:lnTo>
                    <a:lnTo>
                      <a:pt x="161" y="397"/>
                    </a:lnTo>
                    <a:lnTo>
                      <a:pt x="160" y="393"/>
                    </a:lnTo>
                    <a:lnTo>
                      <a:pt x="160" y="391"/>
                    </a:lnTo>
                    <a:lnTo>
                      <a:pt x="160" y="388"/>
                    </a:lnTo>
                    <a:lnTo>
                      <a:pt x="161" y="385"/>
                    </a:lnTo>
                    <a:lnTo>
                      <a:pt x="163" y="381"/>
                    </a:lnTo>
                    <a:lnTo>
                      <a:pt x="164" y="374"/>
                    </a:lnTo>
                    <a:lnTo>
                      <a:pt x="164" y="365"/>
                    </a:lnTo>
                    <a:lnTo>
                      <a:pt x="164" y="354"/>
                    </a:lnTo>
                    <a:lnTo>
                      <a:pt x="165" y="344"/>
                    </a:lnTo>
                    <a:lnTo>
                      <a:pt x="165" y="334"/>
                    </a:lnTo>
                    <a:lnTo>
                      <a:pt x="166" y="327"/>
                    </a:lnTo>
                    <a:lnTo>
                      <a:pt x="166" y="323"/>
                    </a:lnTo>
                    <a:lnTo>
                      <a:pt x="166" y="323"/>
                    </a:lnTo>
                    <a:lnTo>
                      <a:pt x="165" y="326"/>
                    </a:lnTo>
                    <a:lnTo>
                      <a:pt x="161" y="334"/>
                    </a:lnTo>
                    <a:lnTo>
                      <a:pt x="159" y="343"/>
                    </a:lnTo>
                    <a:lnTo>
                      <a:pt x="155" y="352"/>
                    </a:lnTo>
                    <a:lnTo>
                      <a:pt x="153" y="361"/>
                    </a:lnTo>
                    <a:lnTo>
                      <a:pt x="150" y="367"/>
                    </a:lnTo>
                    <a:lnTo>
                      <a:pt x="149" y="369"/>
                    </a:lnTo>
                    <a:lnTo>
                      <a:pt x="148" y="389"/>
                    </a:lnTo>
                    <a:lnTo>
                      <a:pt x="149" y="390"/>
                    </a:lnTo>
                    <a:lnTo>
                      <a:pt x="151" y="393"/>
                    </a:lnTo>
                    <a:lnTo>
                      <a:pt x="155" y="399"/>
                    </a:lnTo>
                    <a:lnTo>
                      <a:pt x="158" y="406"/>
                    </a:lnTo>
                    <a:lnTo>
                      <a:pt x="161" y="412"/>
                    </a:lnTo>
                    <a:lnTo>
                      <a:pt x="164" y="418"/>
                    </a:lnTo>
                    <a:lnTo>
                      <a:pt x="165" y="423"/>
                    </a:lnTo>
                    <a:lnTo>
                      <a:pt x="164" y="426"/>
                    </a:lnTo>
                    <a:lnTo>
                      <a:pt x="160" y="428"/>
                    </a:lnTo>
                    <a:lnTo>
                      <a:pt x="157" y="430"/>
                    </a:lnTo>
                    <a:lnTo>
                      <a:pt x="154" y="431"/>
                    </a:lnTo>
                    <a:lnTo>
                      <a:pt x="149" y="432"/>
                    </a:lnTo>
                    <a:lnTo>
                      <a:pt x="145" y="433"/>
                    </a:lnTo>
                    <a:lnTo>
                      <a:pt x="140" y="432"/>
                    </a:lnTo>
                    <a:lnTo>
                      <a:pt x="137" y="431"/>
                    </a:lnTo>
                    <a:lnTo>
                      <a:pt x="134" y="428"/>
                    </a:lnTo>
                    <a:lnTo>
                      <a:pt x="130" y="423"/>
                    </a:lnTo>
                    <a:lnTo>
                      <a:pt x="128" y="419"/>
                    </a:lnTo>
                    <a:lnTo>
                      <a:pt x="125" y="413"/>
                    </a:lnTo>
                    <a:lnTo>
                      <a:pt x="121" y="409"/>
                    </a:lnTo>
                    <a:lnTo>
                      <a:pt x="119" y="404"/>
                    </a:lnTo>
                    <a:lnTo>
                      <a:pt x="117" y="400"/>
                    </a:lnTo>
                    <a:lnTo>
                      <a:pt x="115" y="397"/>
                    </a:lnTo>
                    <a:lnTo>
                      <a:pt x="113" y="394"/>
                    </a:lnTo>
                    <a:lnTo>
                      <a:pt x="112" y="393"/>
                    </a:lnTo>
                    <a:lnTo>
                      <a:pt x="112" y="391"/>
                    </a:lnTo>
                    <a:lnTo>
                      <a:pt x="111" y="388"/>
                    </a:lnTo>
                    <a:lnTo>
                      <a:pt x="111" y="385"/>
                    </a:lnTo>
                    <a:lnTo>
                      <a:pt x="111" y="383"/>
                    </a:lnTo>
                    <a:lnTo>
                      <a:pt x="111" y="381"/>
                    </a:lnTo>
                    <a:lnTo>
                      <a:pt x="111" y="379"/>
                    </a:lnTo>
                    <a:lnTo>
                      <a:pt x="111" y="379"/>
                    </a:lnTo>
                    <a:lnTo>
                      <a:pt x="116" y="369"/>
                    </a:lnTo>
                  </a:path>
                </a:pathLst>
              </a:custGeom>
              <a:solidFill>
                <a:srgbClr val="000000">
                  <a:alpha val="80000"/>
                </a:srgbClr>
              </a:solidFill>
              <a:ln w="9525" cap="rnd">
                <a:noFill/>
                <a:round/>
              </a:ln>
              <a:effectLst/>
            </p:spPr>
            <p:txBody>
              <a:bodyPr/>
              <a:p>
                <a:endParaRPr lang="zh-CN" altLang="en-US" sz="100"/>
              </a:p>
            </p:txBody>
          </p:sp>
          <p:sp>
            <p:nvSpPr>
              <p:cNvPr id="32801" name="Freeform 33"/>
              <p:cNvSpPr/>
              <p:nvPr/>
            </p:nvSpPr>
            <p:spPr bwMode="auto">
              <a:xfrm>
                <a:off x="4486" y="2598"/>
                <a:ext cx="249" cy="445"/>
              </a:xfrm>
              <a:custGeom>
                <a:avLst/>
                <a:gdLst/>
                <a:ahLst/>
                <a:cxnLst>
                  <a:cxn ang="0">
                    <a:pos x="108" y="325"/>
                  </a:cxn>
                  <a:cxn ang="0">
                    <a:pos x="107" y="282"/>
                  </a:cxn>
                  <a:cxn ang="0">
                    <a:pos x="108" y="275"/>
                  </a:cxn>
                  <a:cxn ang="0">
                    <a:pos x="85" y="275"/>
                  </a:cxn>
                  <a:cxn ang="0">
                    <a:pos x="41" y="235"/>
                  </a:cxn>
                  <a:cxn ang="0">
                    <a:pos x="21" y="175"/>
                  </a:cxn>
                  <a:cxn ang="0">
                    <a:pos x="1" y="139"/>
                  </a:cxn>
                  <a:cxn ang="0">
                    <a:pos x="18" y="100"/>
                  </a:cxn>
                  <a:cxn ang="0">
                    <a:pos x="44" y="76"/>
                  </a:cxn>
                  <a:cxn ang="0">
                    <a:pos x="57" y="61"/>
                  </a:cxn>
                  <a:cxn ang="0">
                    <a:pos x="56" y="41"/>
                  </a:cxn>
                  <a:cxn ang="0">
                    <a:pos x="46" y="32"/>
                  </a:cxn>
                  <a:cxn ang="0">
                    <a:pos x="54" y="10"/>
                  </a:cxn>
                  <a:cxn ang="0">
                    <a:pos x="103" y="7"/>
                  </a:cxn>
                  <a:cxn ang="0">
                    <a:pos x="117" y="32"/>
                  </a:cxn>
                  <a:cxn ang="0">
                    <a:pos x="126" y="44"/>
                  </a:cxn>
                  <a:cxn ang="0">
                    <a:pos x="124" y="50"/>
                  </a:cxn>
                  <a:cxn ang="0">
                    <a:pos x="114" y="49"/>
                  </a:cxn>
                  <a:cxn ang="0">
                    <a:pos x="112" y="70"/>
                  </a:cxn>
                  <a:cxn ang="0">
                    <a:pos x="100" y="78"/>
                  </a:cxn>
                  <a:cxn ang="0">
                    <a:pos x="101" y="81"/>
                  </a:cxn>
                  <a:cxn ang="0">
                    <a:pos x="131" y="93"/>
                  </a:cxn>
                  <a:cxn ang="0">
                    <a:pos x="167" y="134"/>
                  </a:cxn>
                  <a:cxn ang="0">
                    <a:pos x="174" y="166"/>
                  </a:cxn>
                  <a:cxn ang="0">
                    <a:pos x="190" y="182"/>
                  </a:cxn>
                  <a:cxn ang="0">
                    <a:pos x="221" y="196"/>
                  </a:cxn>
                  <a:cxn ang="0">
                    <a:pos x="239" y="208"/>
                  </a:cxn>
                  <a:cxn ang="0">
                    <a:pos x="220" y="220"/>
                  </a:cxn>
                  <a:cxn ang="0">
                    <a:pos x="195" y="213"/>
                  </a:cxn>
                  <a:cxn ang="0">
                    <a:pos x="174" y="206"/>
                  </a:cxn>
                  <a:cxn ang="0">
                    <a:pos x="139" y="169"/>
                  </a:cxn>
                  <a:cxn ang="0">
                    <a:pos x="139" y="188"/>
                  </a:cxn>
                  <a:cxn ang="0">
                    <a:pos x="134" y="210"/>
                  </a:cxn>
                  <a:cxn ang="0">
                    <a:pos x="143" y="224"/>
                  </a:cxn>
                  <a:cxn ang="0">
                    <a:pos x="227" y="258"/>
                  </a:cxn>
                  <a:cxn ang="0">
                    <a:pos x="245" y="296"/>
                  </a:cxn>
                  <a:cxn ang="0">
                    <a:pos x="224" y="349"/>
                  </a:cxn>
                  <a:cxn ang="0">
                    <a:pos x="207" y="400"/>
                  </a:cxn>
                  <a:cxn ang="0">
                    <a:pos x="223" y="413"/>
                  </a:cxn>
                  <a:cxn ang="0">
                    <a:pos x="237" y="429"/>
                  </a:cxn>
                  <a:cxn ang="0">
                    <a:pos x="226" y="444"/>
                  </a:cxn>
                  <a:cxn ang="0">
                    <a:pos x="196" y="431"/>
                  </a:cxn>
                  <a:cxn ang="0">
                    <a:pos x="180" y="419"/>
                  </a:cxn>
                  <a:cxn ang="0">
                    <a:pos x="167" y="409"/>
                  </a:cxn>
                  <a:cxn ang="0">
                    <a:pos x="163" y="400"/>
                  </a:cxn>
                  <a:cxn ang="0">
                    <a:pos x="163" y="381"/>
                  </a:cxn>
                  <a:cxn ang="0">
                    <a:pos x="166" y="327"/>
                  </a:cxn>
                  <a:cxn ang="0">
                    <a:pos x="153" y="361"/>
                  </a:cxn>
                  <a:cxn ang="0">
                    <a:pos x="155" y="399"/>
                  </a:cxn>
                  <a:cxn ang="0">
                    <a:pos x="161" y="428"/>
                  </a:cxn>
                  <a:cxn ang="0">
                    <a:pos x="137" y="431"/>
                  </a:cxn>
                  <a:cxn ang="0">
                    <a:pos x="120" y="404"/>
                  </a:cxn>
                  <a:cxn ang="0">
                    <a:pos x="112" y="389"/>
                  </a:cxn>
                  <a:cxn ang="0">
                    <a:pos x="116" y="369"/>
                  </a:cxn>
                </a:cxnLst>
                <a:rect l="0" t="0" r="r" b="b"/>
                <a:pathLst>
                  <a:path w="249" h="445">
                    <a:moveTo>
                      <a:pt x="116" y="369"/>
                    </a:moveTo>
                    <a:lnTo>
                      <a:pt x="115" y="367"/>
                    </a:lnTo>
                    <a:lnTo>
                      <a:pt x="114" y="360"/>
                    </a:lnTo>
                    <a:lnTo>
                      <a:pt x="112" y="350"/>
                    </a:lnTo>
                    <a:lnTo>
                      <a:pt x="111" y="338"/>
                    </a:lnTo>
                    <a:lnTo>
                      <a:pt x="108" y="325"/>
                    </a:lnTo>
                    <a:lnTo>
                      <a:pt x="106" y="313"/>
                    </a:lnTo>
                    <a:lnTo>
                      <a:pt x="105" y="302"/>
                    </a:lnTo>
                    <a:lnTo>
                      <a:pt x="105" y="294"/>
                    </a:lnTo>
                    <a:lnTo>
                      <a:pt x="106" y="288"/>
                    </a:lnTo>
                    <a:lnTo>
                      <a:pt x="106" y="285"/>
                    </a:lnTo>
                    <a:lnTo>
                      <a:pt x="107" y="282"/>
                    </a:lnTo>
                    <a:lnTo>
                      <a:pt x="107" y="278"/>
                    </a:lnTo>
                    <a:lnTo>
                      <a:pt x="108" y="277"/>
                    </a:lnTo>
                    <a:lnTo>
                      <a:pt x="108" y="276"/>
                    </a:lnTo>
                    <a:lnTo>
                      <a:pt x="110" y="275"/>
                    </a:lnTo>
                    <a:lnTo>
                      <a:pt x="110" y="275"/>
                    </a:lnTo>
                    <a:lnTo>
                      <a:pt x="108" y="275"/>
                    </a:lnTo>
                    <a:lnTo>
                      <a:pt x="107" y="276"/>
                    </a:lnTo>
                    <a:lnTo>
                      <a:pt x="105" y="276"/>
                    </a:lnTo>
                    <a:lnTo>
                      <a:pt x="102" y="276"/>
                    </a:lnTo>
                    <a:lnTo>
                      <a:pt x="97" y="276"/>
                    </a:lnTo>
                    <a:lnTo>
                      <a:pt x="92" y="276"/>
                    </a:lnTo>
                    <a:lnTo>
                      <a:pt x="85" y="275"/>
                    </a:lnTo>
                    <a:lnTo>
                      <a:pt x="76" y="273"/>
                    </a:lnTo>
                    <a:lnTo>
                      <a:pt x="67" y="269"/>
                    </a:lnTo>
                    <a:lnTo>
                      <a:pt x="60" y="263"/>
                    </a:lnTo>
                    <a:lnTo>
                      <a:pt x="52" y="255"/>
                    </a:lnTo>
                    <a:lnTo>
                      <a:pt x="46" y="245"/>
                    </a:lnTo>
                    <a:lnTo>
                      <a:pt x="41" y="235"/>
                    </a:lnTo>
                    <a:lnTo>
                      <a:pt x="37" y="224"/>
                    </a:lnTo>
                    <a:lnTo>
                      <a:pt x="34" y="211"/>
                    </a:lnTo>
                    <a:lnTo>
                      <a:pt x="32" y="201"/>
                    </a:lnTo>
                    <a:lnTo>
                      <a:pt x="30" y="191"/>
                    </a:lnTo>
                    <a:lnTo>
                      <a:pt x="25" y="182"/>
                    </a:lnTo>
                    <a:lnTo>
                      <a:pt x="21" y="175"/>
                    </a:lnTo>
                    <a:lnTo>
                      <a:pt x="15" y="168"/>
                    </a:lnTo>
                    <a:lnTo>
                      <a:pt x="10" y="161"/>
                    </a:lnTo>
                    <a:lnTo>
                      <a:pt x="4" y="156"/>
                    </a:lnTo>
                    <a:lnTo>
                      <a:pt x="2" y="150"/>
                    </a:lnTo>
                    <a:lnTo>
                      <a:pt x="0" y="145"/>
                    </a:lnTo>
                    <a:lnTo>
                      <a:pt x="1" y="139"/>
                    </a:lnTo>
                    <a:lnTo>
                      <a:pt x="3" y="132"/>
                    </a:lnTo>
                    <a:lnTo>
                      <a:pt x="6" y="126"/>
                    </a:lnTo>
                    <a:lnTo>
                      <a:pt x="10" y="119"/>
                    </a:lnTo>
                    <a:lnTo>
                      <a:pt x="13" y="112"/>
                    </a:lnTo>
                    <a:lnTo>
                      <a:pt x="16" y="105"/>
                    </a:lnTo>
                    <a:lnTo>
                      <a:pt x="18" y="100"/>
                    </a:lnTo>
                    <a:lnTo>
                      <a:pt x="18" y="95"/>
                    </a:lnTo>
                    <a:lnTo>
                      <a:pt x="20" y="92"/>
                    </a:lnTo>
                    <a:lnTo>
                      <a:pt x="24" y="88"/>
                    </a:lnTo>
                    <a:lnTo>
                      <a:pt x="30" y="83"/>
                    </a:lnTo>
                    <a:lnTo>
                      <a:pt x="37" y="80"/>
                    </a:lnTo>
                    <a:lnTo>
                      <a:pt x="44" y="76"/>
                    </a:lnTo>
                    <a:lnTo>
                      <a:pt x="51" y="73"/>
                    </a:lnTo>
                    <a:lnTo>
                      <a:pt x="55" y="71"/>
                    </a:lnTo>
                    <a:lnTo>
                      <a:pt x="57" y="69"/>
                    </a:lnTo>
                    <a:lnTo>
                      <a:pt x="57" y="68"/>
                    </a:lnTo>
                    <a:lnTo>
                      <a:pt x="57" y="64"/>
                    </a:lnTo>
                    <a:lnTo>
                      <a:pt x="57" y="61"/>
                    </a:lnTo>
                    <a:lnTo>
                      <a:pt x="56" y="58"/>
                    </a:lnTo>
                    <a:lnTo>
                      <a:pt x="56" y="53"/>
                    </a:lnTo>
                    <a:lnTo>
                      <a:pt x="56" y="49"/>
                    </a:lnTo>
                    <a:lnTo>
                      <a:pt x="56" y="45"/>
                    </a:lnTo>
                    <a:lnTo>
                      <a:pt x="56" y="43"/>
                    </a:lnTo>
                    <a:lnTo>
                      <a:pt x="56" y="41"/>
                    </a:lnTo>
                    <a:lnTo>
                      <a:pt x="55" y="40"/>
                    </a:lnTo>
                    <a:lnTo>
                      <a:pt x="53" y="37"/>
                    </a:lnTo>
                    <a:lnTo>
                      <a:pt x="51" y="35"/>
                    </a:lnTo>
                    <a:lnTo>
                      <a:pt x="50" y="33"/>
                    </a:lnTo>
                    <a:lnTo>
                      <a:pt x="47" y="32"/>
                    </a:lnTo>
                    <a:lnTo>
                      <a:pt x="46" y="32"/>
                    </a:lnTo>
                    <a:lnTo>
                      <a:pt x="45" y="31"/>
                    </a:lnTo>
                    <a:lnTo>
                      <a:pt x="51" y="24"/>
                    </a:lnTo>
                    <a:lnTo>
                      <a:pt x="51" y="23"/>
                    </a:lnTo>
                    <a:lnTo>
                      <a:pt x="51" y="20"/>
                    </a:lnTo>
                    <a:lnTo>
                      <a:pt x="52" y="15"/>
                    </a:lnTo>
                    <a:lnTo>
                      <a:pt x="54" y="10"/>
                    </a:lnTo>
                    <a:lnTo>
                      <a:pt x="58" y="5"/>
                    </a:lnTo>
                    <a:lnTo>
                      <a:pt x="64" y="1"/>
                    </a:lnTo>
                    <a:lnTo>
                      <a:pt x="72" y="0"/>
                    </a:lnTo>
                    <a:lnTo>
                      <a:pt x="84" y="1"/>
                    </a:lnTo>
                    <a:lnTo>
                      <a:pt x="95" y="4"/>
                    </a:lnTo>
                    <a:lnTo>
                      <a:pt x="103" y="7"/>
                    </a:lnTo>
                    <a:lnTo>
                      <a:pt x="108" y="11"/>
                    </a:lnTo>
                    <a:lnTo>
                      <a:pt x="112" y="15"/>
                    </a:lnTo>
                    <a:lnTo>
                      <a:pt x="114" y="18"/>
                    </a:lnTo>
                    <a:lnTo>
                      <a:pt x="116" y="23"/>
                    </a:lnTo>
                    <a:lnTo>
                      <a:pt x="116" y="27"/>
                    </a:lnTo>
                    <a:lnTo>
                      <a:pt x="117" y="32"/>
                    </a:lnTo>
                    <a:lnTo>
                      <a:pt x="118" y="35"/>
                    </a:lnTo>
                    <a:lnTo>
                      <a:pt x="120" y="39"/>
                    </a:lnTo>
                    <a:lnTo>
                      <a:pt x="122" y="41"/>
                    </a:lnTo>
                    <a:lnTo>
                      <a:pt x="124" y="42"/>
                    </a:lnTo>
                    <a:lnTo>
                      <a:pt x="125" y="43"/>
                    </a:lnTo>
                    <a:lnTo>
                      <a:pt x="126" y="44"/>
                    </a:lnTo>
                    <a:lnTo>
                      <a:pt x="127" y="45"/>
                    </a:lnTo>
                    <a:lnTo>
                      <a:pt x="127" y="46"/>
                    </a:lnTo>
                    <a:lnTo>
                      <a:pt x="127" y="47"/>
                    </a:lnTo>
                    <a:lnTo>
                      <a:pt x="126" y="49"/>
                    </a:lnTo>
                    <a:lnTo>
                      <a:pt x="125" y="50"/>
                    </a:lnTo>
                    <a:lnTo>
                      <a:pt x="124" y="50"/>
                    </a:lnTo>
                    <a:lnTo>
                      <a:pt x="123" y="50"/>
                    </a:lnTo>
                    <a:lnTo>
                      <a:pt x="122" y="50"/>
                    </a:lnTo>
                    <a:lnTo>
                      <a:pt x="121" y="50"/>
                    </a:lnTo>
                    <a:lnTo>
                      <a:pt x="121" y="50"/>
                    </a:lnTo>
                    <a:lnTo>
                      <a:pt x="114" y="47"/>
                    </a:lnTo>
                    <a:lnTo>
                      <a:pt x="114" y="49"/>
                    </a:lnTo>
                    <a:lnTo>
                      <a:pt x="114" y="51"/>
                    </a:lnTo>
                    <a:lnTo>
                      <a:pt x="114" y="53"/>
                    </a:lnTo>
                    <a:lnTo>
                      <a:pt x="113" y="58"/>
                    </a:lnTo>
                    <a:lnTo>
                      <a:pt x="113" y="61"/>
                    </a:lnTo>
                    <a:lnTo>
                      <a:pt x="112" y="65"/>
                    </a:lnTo>
                    <a:lnTo>
                      <a:pt x="112" y="70"/>
                    </a:lnTo>
                    <a:lnTo>
                      <a:pt x="111" y="72"/>
                    </a:lnTo>
                    <a:lnTo>
                      <a:pt x="110" y="75"/>
                    </a:lnTo>
                    <a:lnTo>
                      <a:pt x="107" y="76"/>
                    </a:lnTo>
                    <a:lnTo>
                      <a:pt x="105" y="78"/>
                    </a:lnTo>
                    <a:lnTo>
                      <a:pt x="102" y="78"/>
                    </a:lnTo>
                    <a:lnTo>
                      <a:pt x="100" y="78"/>
                    </a:lnTo>
                    <a:lnTo>
                      <a:pt x="97" y="78"/>
                    </a:lnTo>
                    <a:lnTo>
                      <a:pt x="95" y="78"/>
                    </a:lnTo>
                    <a:lnTo>
                      <a:pt x="95" y="78"/>
                    </a:lnTo>
                    <a:lnTo>
                      <a:pt x="95" y="78"/>
                    </a:lnTo>
                    <a:lnTo>
                      <a:pt x="97" y="80"/>
                    </a:lnTo>
                    <a:lnTo>
                      <a:pt x="101" y="81"/>
                    </a:lnTo>
                    <a:lnTo>
                      <a:pt x="104" y="83"/>
                    </a:lnTo>
                    <a:lnTo>
                      <a:pt x="108" y="85"/>
                    </a:lnTo>
                    <a:lnTo>
                      <a:pt x="114" y="88"/>
                    </a:lnTo>
                    <a:lnTo>
                      <a:pt x="120" y="90"/>
                    </a:lnTo>
                    <a:lnTo>
                      <a:pt x="125" y="91"/>
                    </a:lnTo>
                    <a:lnTo>
                      <a:pt x="131" y="93"/>
                    </a:lnTo>
                    <a:lnTo>
                      <a:pt x="137" y="99"/>
                    </a:lnTo>
                    <a:lnTo>
                      <a:pt x="144" y="105"/>
                    </a:lnTo>
                    <a:lnTo>
                      <a:pt x="152" y="113"/>
                    </a:lnTo>
                    <a:lnTo>
                      <a:pt x="159" y="121"/>
                    </a:lnTo>
                    <a:lnTo>
                      <a:pt x="163" y="129"/>
                    </a:lnTo>
                    <a:lnTo>
                      <a:pt x="167" y="134"/>
                    </a:lnTo>
                    <a:lnTo>
                      <a:pt x="169" y="139"/>
                    </a:lnTo>
                    <a:lnTo>
                      <a:pt x="169" y="142"/>
                    </a:lnTo>
                    <a:lnTo>
                      <a:pt x="169" y="147"/>
                    </a:lnTo>
                    <a:lnTo>
                      <a:pt x="171" y="153"/>
                    </a:lnTo>
                    <a:lnTo>
                      <a:pt x="173" y="159"/>
                    </a:lnTo>
                    <a:lnTo>
                      <a:pt x="174" y="166"/>
                    </a:lnTo>
                    <a:lnTo>
                      <a:pt x="176" y="170"/>
                    </a:lnTo>
                    <a:lnTo>
                      <a:pt x="177" y="174"/>
                    </a:lnTo>
                    <a:lnTo>
                      <a:pt x="179" y="175"/>
                    </a:lnTo>
                    <a:lnTo>
                      <a:pt x="180" y="176"/>
                    </a:lnTo>
                    <a:lnTo>
                      <a:pt x="184" y="179"/>
                    </a:lnTo>
                    <a:lnTo>
                      <a:pt x="190" y="182"/>
                    </a:lnTo>
                    <a:lnTo>
                      <a:pt x="197" y="187"/>
                    </a:lnTo>
                    <a:lnTo>
                      <a:pt x="204" y="191"/>
                    </a:lnTo>
                    <a:lnTo>
                      <a:pt x="211" y="195"/>
                    </a:lnTo>
                    <a:lnTo>
                      <a:pt x="216" y="196"/>
                    </a:lnTo>
                    <a:lnTo>
                      <a:pt x="219" y="196"/>
                    </a:lnTo>
                    <a:lnTo>
                      <a:pt x="221" y="196"/>
                    </a:lnTo>
                    <a:lnTo>
                      <a:pt x="224" y="197"/>
                    </a:lnTo>
                    <a:lnTo>
                      <a:pt x="229" y="198"/>
                    </a:lnTo>
                    <a:lnTo>
                      <a:pt x="233" y="200"/>
                    </a:lnTo>
                    <a:lnTo>
                      <a:pt x="236" y="203"/>
                    </a:lnTo>
                    <a:lnTo>
                      <a:pt x="239" y="206"/>
                    </a:lnTo>
                    <a:lnTo>
                      <a:pt x="239" y="208"/>
                    </a:lnTo>
                    <a:lnTo>
                      <a:pt x="237" y="210"/>
                    </a:lnTo>
                    <a:lnTo>
                      <a:pt x="234" y="213"/>
                    </a:lnTo>
                    <a:lnTo>
                      <a:pt x="231" y="215"/>
                    </a:lnTo>
                    <a:lnTo>
                      <a:pt x="227" y="217"/>
                    </a:lnTo>
                    <a:lnTo>
                      <a:pt x="223" y="219"/>
                    </a:lnTo>
                    <a:lnTo>
                      <a:pt x="220" y="220"/>
                    </a:lnTo>
                    <a:lnTo>
                      <a:pt x="217" y="222"/>
                    </a:lnTo>
                    <a:lnTo>
                      <a:pt x="214" y="222"/>
                    </a:lnTo>
                    <a:lnTo>
                      <a:pt x="212" y="220"/>
                    </a:lnTo>
                    <a:lnTo>
                      <a:pt x="205" y="216"/>
                    </a:lnTo>
                    <a:lnTo>
                      <a:pt x="200" y="214"/>
                    </a:lnTo>
                    <a:lnTo>
                      <a:pt x="195" y="213"/>
                    </a:lnTo>
                    <a:lnTo>
                      <a:pt x="192" y="211"/>
                    </a:lnTo>
                    <a:lnTo>
                      <a:pt x="189" y="213"/>
                    </a:lnTo>
                    <a:lnTo>
                      <a:pt x="185" y="213"/>
                    </a:lnTo>
                    <a:lnTo>
                      <a:pt x="182" y="211"/>
                    </a:lnTo>
                    <a:lnTo>
                      <a:pt x="179" y="209"/>
                    </a:lnTo>
                    <a:lnTo>
                      <a:pt x="174" y="206"/>
                    </a:lnTo>
                    <a:lnTo>
                      <a:pt x="167" y="200"/>
                    </a:lnTo>
                    <a:lnTo>
                      <a:pt x="161" y="194"/>
                    </a:lnTo>
                    <a:lnTo>
                      <a:pt x="154" y="186"/>
                    </a:lnTo>
                    <a:lnTo>
                      <a:pt x="147" y="179"/>
                    </a:lnTo>
                    <a:lnTo>
                      <a:pt x="143" y="174"/>
                    </a:lnTo>
                    <a:lnTo>
                      <a:pt x="139" y="169"/>
                    </a:lnTo>
                    <a:lnTo>
                      <a:pt x="137" y="168"/>
                    </a:lnTo>
                    <a:lnTo>
                      <a:pt x="137" y="169"/>
                    </a:lnTo>
                    <a:lnTo>
                      <a:pt x="137" y="172"/>
                    </a:lnTo>
                    <a:lnTo>
                      <a:pt x="139" y="177"/>
                    </a:lnTo>
                    <a:lnTo>
                      <a:pt x="139" y="182"/>
                    </a:lnTo>
                    <a:lnTo>
                      <a:pt x="139" y="188"/>
                    </a:lnTo>
                    <a:lnTo>
                      <a:pt x="139" y="194"/>
                    </a:lnTo>
                    <a:lnTo>
                      <a:pt x="137" y="198"/>
                    </a:lnTo>
                    <a:lnTo>
                      <a:pt x="136" y="201"/>
                    </a:lnTo>
                    <a:lnTo>
                      <a:pt x="134" y="204"/>
                    </a:lnTo>
                    <a:lnTo>
                      <a:pt x="134" y="206"/>
                    </a:lnTo>
                    <a:lnTo>
                      <a:pt x="134" y="210"/>
                    </a:lnTo>
                    <a:lnTo>
                      <a:pt x="135" y="214"/>
                    </a:lnTo>
                    <a:lnTo>
                      <a:pt x="136" y="217"/>
                    </a:lnTo>
                    <a:lnTo>
                      <a:pt x="137" y="219"/>
                    </a:lnTo>
                    <a:lnTo>
                      <a:pt x="139" y="222"/>
                    </a:lnTo>
                    <a:lnTo>
                      <a:pt x="139" y="222"/>
                    </a:lnTo>
                    <a:lnTo>
                      <a:pt x="143" y="224"/>
                    </a:lnTo>
                    <a:lnTo>
                      <a:pt x="154" y="227"/>
                    </a:lnTo>
                    <a:lnTo>
                      <a:pt x="169" y="233"/>
                    </a:lnTo>
                    <a:lnTo>
                      <a:pt x="186" y="239"/>
                    </a:lnTo>
                    <a:lnTo>
                      <a:pt x="203" y="246"/>
                    </a:lnTo>
                    <a:lnTo>
                      <a:pt x="217" y="253"/>
                    </a:lnTo>
                    <a:lnTo>
                      <a:pt x="227" y="258"/>
                    </a:lnTo>
                    <a:lnTo>
                      <a:pt x="231" y="263"/>
                    </a:lnTo>
                    <a:lnTo>
                      <a:pt x="231" y="266"/>
                    </a:lnTo>
                    <a:lnTo>
                      <a:pt x="233" y="272"/>
                    </a:lnTo>
                    <a:lnTo>
                      <a:pt x="237" y="280"/>
                    </a:lnTo>
                    <a:lnTo>
                      <a:pt x="241" y="287"/>
                    </a:lnTo>
                    <a:lnTo>
                      <a:pt x="245" y="296"/>
                    </a:lnTo>
                    <a:lnTo>
                      <a:pt x="248" y="305"/>
                    </a:lnTo>
                    <a:lnTo>
                      <a:pt x="248" y="313"/>
                    </a:lnTo>
                    <a:lnTo>
                      <a:pt x="244" y="320"/>
                    </a:lnTo>
                    <a:lnTo>
                      <a:pt x="239" y="327"/>
                    </a:lnTo>
                    <a:lnTo>
                      <a:pt x="232" y="338"/>
                    </a:lnTo>
                    <a:lnTo>
                      <a:pt x="224" y="349"/>
                    </a:lnTo>
                    <a:lnTo>
                      <a:pt x="219" y="362"/>
                    </a:lnTo>
                    <a:lnTo>
                      <a:pt x="213" y="373"/>
                    </a:lnTo>
                    <a:lnTo>
                      <a:pt x="209" y="384"/>
                    </a:lnTo>
                    <a:lnTo>
                      <a:pt x="205" y="392"/>
                    </a:lnTo>
                    <a:lnTo>
                      <a:pt x="205" y="397"/>
                    </a:lnTo>
                    <a:lnTo>
                      <a:pt x="207" y="400"/>
                    </a:lnTo>
                    <a:lnTo>
                      <a:pt x="210" y="402"/>
                    </a:lnTo>
                    <a:lnTo>
                      <a:pt x="212" y="404"/>
                    </a:lnTo>
                    <a:lnTo>
                      <a:pt x="215" y="407"/>
                    </a:lnTo>
                    <a:lnTo>
                      <a:pt x="219" y="409"/>
                    </a:lnTo>
                    <a:lnTo>
                      <a:pt x="221" y="411"/>
                    </a:lnTo>
                    <a:lnTo>
                      <a:pt x="223" y="413"/>
                    </a:lnTo>
                    <a:lnTo>
                      <a:pt x="224" y="416"/>
                    </a:lnTo>
                    <a:lnTo>
                      <a:pt x="225" y="418"/>
                    </a:lnTo>
                    <a:lnTo>
                      <a:pt x="227" y="420"/>
                    </a:lnTo>
                    <a:lnTo>
                      <a:pt x="231" y="423"/>
                    </a:lnTo>
                    <a:lnTo>
                      <a:pt x="234" y="426"/>
                    </a:lnTo>
                    <a:lnTo>
                      <a:pt x="237" y="429"/>
                    </a:lnTo>
                    <a:lnTo>
                      <a:pt x="239" y="431"/>
                    </a:lnTo>
                    <a:lnTo>
                      <a:pt x="239" y="435"/>
                    </a:lnTo>
                    <a:lnTo>
                      <a:pt x="237" y="438"/>
                    </a:lnTo>
                    <a:lnTo>
                      <a:pt x="234" y="440"/>
                    </a:lnTo>
                    <a:lnTo>
                      <a:pt x="230" y="442"/>
                    </a:lnTo>
                    <a:lnTo>
                      <a:pt x="226" y="444"/>
                    </a:lnTo>
                    <a:lnTo>
                      <a:pt x="222" y="444"/>
                    </a:lnTo>
                    <a:lnTo>
                      <a:pt x="216" y="442"/>
                    </a:lnTo>
                    <a:lnTo>
                      <a:pt x="212" y="441"/>
                    </a:lnTo>
                    <a:lnTo>
                      <a:pt x="206" y="438"/>
                    </a:lnTo>
                    <a:lnTo>
                      <a:pt x="202" y="435"/>
                    </a:lnTo>
                    <a:lnTo>
                      <a:pt x="196" y="431"/>
                    </a:lnTo>
                    <a:lnTo>
                      <a:pt x="193" y="428"/>
                    </a:lnTo>
                    <a:lnTo>
                      <a:pt x="190" y="426"/>
                    </a:lnTo>
                    <a:lnTo>
                      <a:pt x="187" y="423"/>
                    </a:lnTo>
                    <a:lnTo>
                      <a:pt x="184" y="421"/>
                    </a:lnTo>
                    <a:lnTo>
                      <a:pt x="182" y="420"/>
                    </a:lnTo>
                    <a:lnTo>
                      <a:pt x="180" y="419"/>
                    </a:lnTo>
                    <a:lnTo>
                      <a:pt x="177" y="419"/>
                    </a:lnTo>
                    <a:lnTo>
                      <a:pt x="175" y="419"/>
                    </a:lnTo>
                    <a:lnTo>
                      <a:pt x="173" y="417"/>
                    </a:lnTo>
                    <a:lnTo>
                      <a:pt x="171" y="414"/>
                    </a:lnTo>
                    <a:lnTo>
                      <a:pt x="169" y="412"/>
                    </a:lnTo>
                    <a:lnTo>
                      <a:pt x="167" y="409"/>
                    </a:lnTo>
                    <a:lnTo>
                      <a:pt x="166" y="407"/>
                    </a:lnTo>
                    <a:lnTo>
                      <a:pt x="165" y="404"/>
                    </a:lnTo>
                    <a:lnTo>
                      <a:pt x="165" y="403"/>
                    </a:lnTo>
                    <a:lnTo>
                      <a:pt x="165" y="403"/>
                    </a:lnTo>
                    <a:lnTo>
                      <a:pt x="164" y="402"/>
                    </a:lnTo>
                    <a:lnTo>
                      <a:pt x="163" y="400"/>
                    </a:lnTo>
                    <a:lnTo>
                      <a:pt x="162" y="397"/>
                    </a:lnTo>
                    <a:lnTo>
                      <a:pt x="161" y="393"/>
                    </a:lnTo>
                    <a:lnTo>
                      <a:pt x="161" y="391"/>
                    </a:lnTo>
                    <a:lnTo>
                      <a:pt x="161" y="388"/>
                    </a:lnTo>
                    <a:lnTo>
                      <a:pt x="162" y="385"/>
                    </a:lnTo>
                    <a:lnTo>
                      <a:pt x="163" y="381"/>
                    </a:lnTo>
                    <a:lnTo>
                      <a:pt x="163" y="374"/>
                    </a:lnTo>
                    <a:lnTo>
                      <a:pt x="164" y="365"/>
                    </a:lnTo>
                    <a:lnTo>
                      <a:pt x="164" y="354"/>
                    </a:lnTo>
                    <a:lnTo>
                      <a:pt x="165" y="344"/>
                    </a:lnTo>
                    <a:lnTo>
                      <a:pt x="165" y="335"/>
                    </a:lnTo>
                    <a:lnTo>
                      <a:pt x="166" y="327"/>
                    </a:lnTo>
                    <a:lnTo>
                      <a:pt x="166" y="323"/>
                    </a:lnTo>
                    <a:lnTo>
                      <a:pt x="165" y="326"/>
                    </a:lnTo>
                    <a:lnTo>
                      <a:pt x="162" y="334"/>
                    </a:lnTo>
                    <a:lnTo>
                      <a:pt x="159" y="343"/>
                    </a:lnTo>
                    <a:lnTo>
                      <a:pt x="155" y="352"/>
                    </a:lnTo>
                    <a:lnTo>
                      <a:pt x="153" y="361"/>
                    </a:lnTo>
                    <a:lnTo>
                      <a:pt x="151" y="367"/>
                    </a:lnTo>
                    <a:lnTo>
                      <a:pt x="150" y="369"/>
                    </a:lnTo>
                    <a:lnTo>
                      <a:pt x="149" y="389"/>
                    </a:lnTo>
                    <a:lnTo>
                      <a:pt x="149" y="390"/>
                    </a:lnTo>
                    <a:lnTo>
                      <a:pt x="152" y="393"/>
                    </a:lnTo>
                    <a:lnTo>
                      <a:pt x="155" y="399"/>
                    </a:lnTo>
                    <a:lnTo>
                      <a:pt x="159" y="406"/>
                    </a:lnTo>
                    <a:lnTo>
                      <a:pt x="162" y="412"/>
                    </a:lnTo>
                    <a:lnTo>
                      <a:pt x="164" y="418"/>
                    </a:lnTo>
                    <a:lnTo>
                      <a:pt x="165" y="423"/>
                    </a:lnTo>
                    <a:lnTo>
                      <a:pt x="164" y="426"/>
                    </a:lnTo>
                    <a:lnTo>
                      <a:pt x="161" y="428"/>
                    </a:lnTo>
                    <a:lnTo>
                      <a:pt x="157" y="430"/>
                    </a:lnTo>
                    <a:lnTo>
                      <a:pt x="154" y="431"/>
                    </a:lnTo>
                    <a:lnTo>
                      <a:pt x="150" y="432"/>
                    </a:lnTo>
                    <a:lnTo>
                      <a:pt x="145" y="433"/>
                    </a:lnTo>
                    <a:lnTo>
                      <a:pt x="141" y="432"/>
                    </a:lnTo>
                    <a:lnTo>
                      <a:pt x="137" y="431"/>
                    </a:lnTo>
                    <a:lnTo>
                      <a:pt x="134" y="428"/>
                    </a:lnTo>
                    <a:lnTo>
                      <a:pt x="131" y="425"/>
                    </a:lnTo>
                    <a:lnTo>
                      <a:pt x="129" y="419"/>
                    </a:lnTo>
                    <a:lnTo>
                      <a:pt x="125" y="414"/>
                    </a:lnTo>
                    <a:lnTo>
                      <a:pt x="122" y="409"/>
                    </a:lnTo>
                    <a:lnTo>
                      <a:pt x="120" y="404"/>
                    </a:lnTo>
                    <a:lnTo>
                      <a:pt x="117" y="400"/>
                    </a:lnTo>
                    <a:lnTo>
                      <a:pt x="115" y="397"/>
                    </a:lnTo>
                    <a:lnTo>
                      <a:pt x="114" y="394"/>
                    </a:lnTo>
                    <a:lnTo>
                      <a:pt x="113" y="393"/>
                    </a:lnTo>
                    <a:lnTo>
                      <a:pt x="113" y="391"/>
                    </a:lnTo>
                    <a:lnTo>
                      <a:pt x="112" y="389"/>
                    </a:lnTo>
                    <a:lnTo>
                      <a:pt x="112" y="385"/>
                    </a:lnTo>
                    <a:lnTo>
                      <a:pt x="112" y="383"/>
                    </a:lnTo>
                    <a:lnTo>
                      <a:pt x="112" y="381"/>
                    </a:lnTo>
                    <a:lnTo>
                      <a:pt x="112" y="380"/>
                    </a:lnTo>
                    <a:lnTo>
                      <a:pt x="112" y="379"/>
                    </a:lnTo>
                    <a:lnTo>
                      <a:pt x="116" y="369"/>
                    </a:lnTo>
                  </a:path>
                </a:pathLst>
              </a:custGeom>
              <a:solidFill>
                <a:srgbClr val="000000">
                  <a:alpha val="80000"/>
                </a:srgbClr>
              </a:solidFill>
              <a:ln w="9525" cap="rnd">
                <a:noFill/>
                <a:round/>
              </a:ln>
              <a:effectLst/>
            </p:spPr>
            <p:txBody>
              <a:bodyPr/>
              <a:p>
                <a:endParaRPr lang="zh-CN" altLang="en-US" sz="100"/>
              </a:p>
            </p:txBody>
          </p:sp>
          <p:sp>
            <p:nvSpPr>
              <p:cNvPr id="32802" name="Freeform 34"/>
              <p:cNvSpPr/>
              <p:nvPr/>
            </p:nvSpPr>
            <p:spPr bwMode="auto">
              <a:xfrm>
                <a:off x="4504" y="2740"/>
                <a:ext cx="114" cy="108"/>
              </a:xfrm>
              <a:custGeom>
                <a:avLst/>
                <a:gdLst/>
                <a:ahLst/>
                <a:cxnLst>
                  <a:cxn ang="0">
                    <a:pos x="2" y="33"/>
                  </a:cxn>
                  <a:cxn ang="0">
                    <a:pos x="15" y="49"/>
                  </a:cxn>
                  <a:cxn ang="0">
                    <a:pos x="31" y="61"/>
                  </a:cxn>
                  <a:cxn ang="0">
                    <a:pos x="53" y="73"/>
                  </a:cxn>
                  <a:cxn ang="0">
                    <a:pos x="75" y="88"/>
                  </a:cxn>
                  <a:cxn ang="0">
                    <a:pos x="80" y="94"/>
                  </a:cxn>
                  <a:cxn ang="0">
                    <a:pos x="83" y="100"/>
                  </a:cxn>
                  <a:cxn ang="0">
                    <a:pos x="88" y="104"/>
                  </a:cxn>
                  <a:cxn ang="0">
                    <a:pos x="100" y="105"/>
                  </a:cxn>
                  <a:cxn ang="0">
                    <a:pos x="106" y="105"/>
                  </a:cxn>
                  <a:cxn ang="0">
                    <a:pos x="109" y="102"/>
                  </a:cxn>
                  <a:cxn ang="0">
                    <a:pos x="110" y="96"/>
                  </a:cxn>
                  <a:cxn ang="0">
                    <a:pos x="109" y="91"/>
                  </a:cxn>
                  <a:cxn ang="0">
                    <a:pos x="105" y="86"/>
                  </a:cxn>
                  <a:cxn ang="0">
                    <a:pos x="100" y="82"/>
                  </a:cxn>
                  <a:cxn ang="0">
                    <a:pos x="98" y="79"/>
                  </a:cxn>
                  <a:cxn ang="0">
                    <a:pos x="97" y="79"/>
                  </a:cxn>
                  <a:cxn ang="0">
                    <a:pos x="94" y="76"/>
                  </a:cxn>
                  <a:cxn ang="0">
                    <a:pos x="90" y="75"/>
                  </a:cxn>
                  <a:cxn ang="0">
                    <a:pos x="86" y="71"/>
                  </a:cxn>
                  <a:cxn ang="0">
                    <a:pos x="77" y="61"/>
                  </a:cxn>
                  <a:cxn ang="0">
                    <a:pos x="65" y="51"/>
                  </a:cxn>
                  <a:cxn ang="0">
                    <a:pos x="52" y="44"/>
                  </a:cxn>
                  <a:cxn ang="0">
                    <a:pos x="44" y="40"/>
                  </a:cxn>
                  <a:cxn ang="0">
                    <a:pos x="43" y="36"/>
                  </a:cxn>
                  <a:cxn ang="0">
                    <a:pos x="37" y="20"/>
                  </a:cxn>
                  <a:cxn ang="0">
                    <a:pos x="28" y="0"/>
                  </a:cxn>
                  <a:cxn ang="0">
                    <a:pos x="31" y="8"/>
                  </a:cxn>
                  <a:cxn ang="0">
                    <a:pos x="39" y="31"/>
                  </a:cxn>
                  <a:cxn ang="0">
                    <a:pos x="43" y="37"/>
                  </a:cxn>
                  <a:cxn ang="0">
                    <a:pos x="52" y="42"/>
                  </a:cxn>
                  <a:cxn ang="0">
                    <a:pos x="67" y="51"/>
                  </a:cxn>
                  <a:cxn ang="0">
                    <a:pos x="81" y="63"/>
                  </a:cxn>
                  <a:cxn ang="0">
                    <a:pos x="88" y="70"/>
                  </a:cxn>
                  <a:cxn ang="0">
                    <a:pos x="90" y="73"/>
                  </a:cxn>
                  <a:cxn ang="0">
                    <a:pos x="105" y="84"/>
                  </a:cxn>
                  <a:cxn ang="0">
                    <a:pos x="108" y="89"/>
                  </a:cxn>
                  <a:cxn ang="0">
                    <a:pos x="113" y="93"/>
                  </a:cxn>
                  <a:cxn ang="0">
                    <a:pos x="111" y="96"/>
                  </a:cxn>
                  <a:cxn ang="0">
                    <a:pos x="109" y="103"/>
                  </a:cxn>
                  <a:cxn ang="0">
                    <a:pos x="106" y="107"/>
                  </a:cxn>
                  <a:cxn ang="0">
                    <a:pos x="100" y="107"/>
                  </a:cxn>
                  <a:cxn ang="0">
                    <a:pos x="94" y="105"/>
                  </a:cxn>
                  <a:cxn ang="0">
                    <a:pos x="88" y="104"/>
                  </a:cxn>
                  <a:cxn ang="0">
                    <a:pos x="84" y="102"/>
                  </a:cxn>
                  <a:cxn ang="0">
                    <a:pos x="80" y="99"/>
                  </a:cxn>
                  <a:cxn ang="0">
                    <a:pos x="79" y="95"/>
                  </a:cxn>
                  <a:cxn ang="0">
                    <a:pos x="79" y="92"/>
                  </a:cxn>
                  <a:cxn ang="0">
                    <a:pos x="78" y="90"/>
                  </a:cxn>
                  <a:cxn ang="0">
                    <a:pos x="66" y="82"/>
                  </a:cxn>
                  <a:cxn ang="0">
                    <a:pos x="48" y="72"/>
                  </a:cxn>
                  <a:cxn ang="0">
                    <a:pos x="39" y="67"/>
                  </a:cxn>
                  <a:cxn ang="0">
                    <a:pos x="25" y="61"/>
                  </a:cxn>
                  <a:cxn ang="0">
                    <a:pos x="12" y="54"/>
                  </a:cxn>
                  <a:cxn ang="0">
                    <a:pos x="7" y="47"/>
                  </a:cxn>
                  <a:cxn ang="0">
                    <a:pos x="2" y="35"/>
                  </a:cxn>
                  <a:cxn ang="0">
                    <a:pos x="0" y="28"/>
                  </a:cxn>
                </a:cxnLst>
                <a:rect l="0" t="0" r="r" b="b"/>
                <a:pathLst>
                  <a:path w="114" h="108">
                    <a:moveTo>
                      <a:pt x="0" y="28"/>
                    </a:moveTo>
                    <a:lnTo>
                      <a:pt x="0" y="30"/>
                    </a:lnTo>
                    <a:lnTo>
                      <a:pt x="2" y="33"/>
                    </a:lnTo>
                    <a:lnTo>
                      <a:pt x="5" y="37"/>
                    </a:lnTo>
                    <a:lnTo>
                      <a:pt x="9" y="43"/>
                    </a:lnTo>
                    <a:lnTo>
                      <a:pt x="15" y="49"/>
                    </a:lnTo>
                    <a:lnTo>
                      <a:pt x="21" y="54"/>
                    </a:lnTo>
                    <a:lnTo>
                      <a:pt x="25" y="59"/>
                    </a:lnTo>
                    <a:lnTo>
                      <a:pt x="31" y="61"/>
                    </a:lnTo>
                    <a:lnTo>
                      <a:pt x="37" y="64"/>
                    </a:lnTo>
                    <a:lnTo>
                      <a:pt x="44" y="67"/>
                    </a:lnTo>
                    <a:lnTo>
                      <a:pt x="53" y="73"/>
                    </a:lnTo>
                    <a:lnTo>
                      <a:pt x="60" y="78"/>
                    </a:lnTo>
                    <a:lnTo>
                      <a:pt x="68" y="83"/>
                    </a:lnTo>
                    <a:lnTo>
                      <a:pt x="75" y="88"/>
                    </a:lnTo>
                    <a:lnTo>
                      <a:pt x="79" y="91"/>
                    </a:lnTo>
                    <a:lnTo>
                      <a:pt x="80" y="92"/>
                    </a:lnTo>
                    <a:lnTo>
                      <a:pt x="80" y="94"/>
                    </a:lnTo>
                    <a:lnTo>
                      <a:pt x="81" y="95"/>
                    </a:lnTo>
                    <a:lnTo>
                      <a:pt x="81" y="98"/>
                    </a:lnTo>
                    <a:lnTo>
                      <a:pt x="83" y="100"/>
                    </a:lnTo>
                    <a:lnTo>
                      <a:pt x="84" y="102"/>
                    </a:lnTo>
                    <a:lnTo>
                      <a:pt x="86" y="103"/>
                    </a:lnTo>
                    <a:lnTo>
                      <a:pt x="88" y="104"/>
                    </a:lnTo>
                    <a:lnTo>
                      <a:pt x="93" y="104"/>
                    </a:lnTo>
                    <a:lnTo>
                      <a:pt x="97" y="105"/>
                    </a:lnTo>
                    <a:lnTo>
                      <a:pt x="100" y="105"/>
                    </a:lnTo>
                    <a:lnTo>
                      <a:pt x="103" y="105"/>
                    </a:lnTo>
                    <a:lnTo>
                      <a:pt x="105" y="105"/>
                    </a:lnTo>
                    <a:lnTo>
                      <a:pt x="106" y="105"/>
                    </a:lnTo>
                    <a:lnTo>
                      <a:pt x="107" y="104"/>
                    </a:lnTo>
                    <a:lnTo>
                      <a:pt x="108" y="103"/>
                    </a:lnTo>
                    <a:lnTo>
                      <a:pt x="109" y="102"/>
                    </a:lnTo>
                    <a:lnTo>
                      <a:pt x="109" y="101"/>
                    </a:lnTo>
                    <a:lnTo>
                      <a:pt x="110" y="99"/>
                    </a:lnTo>
                    <a:lnTo>
                      <a:pt x="110" y="96"/>
                    </a:lnTo>
                    <a:lnTo>
                      <a:pt x="110" y="95"/>
                    </a:lnTo>
                    <a:lnTo>
                      <a:pt x="109" y="93"/>
                    </a:lnTo>
                    <a:lnTo>
                      <a:pt x="109" y="91"/>
                    </a:lnTo>
                    <a:lnTo>
                      <a:pt x="108" y="90"/>
                    </a:lnTo>
                    <a:lnTo>
                      <a:pt x="106" y="88"/>
                    </a:lnTo>
                    <a:lnTo>
                      <a:pt x="105" y="86"/>
                    </a:lnTo>
                    <a:lnTo>
                      <a:pt x="103" y="85"/>
                    </a:lnTo>
                    <a:lnTo>
                      <a:pt x="101" y="83"/>
                    </a:lnTo>
                    <a:lnTo>
                      <a:pt x="100" y="82"/>
                    </a:lnTo>
                    <a:lnTo>
                      <a:pt x="99" y="81"/>
                    </a:lnTo>
                    <a:lnTo>
                      <a:pt x="98" y="80"/>
                    </a:lnTo>
                    <a:lnTo>
                      <a:pt x="98" y="79"/>
                    </a:lnTo>
                    <a:lnTo>
                      <a:pt x="98" y="79"/>
                    </a:lnTo>
                    <a:lnTo>
                      <a:pt x="98" y="79"/>
                    </a:lnTo>
                    <a:lnTo>
                      <a:pt x="97" y="79"/>
                    </a:lnTo>
                    <a:lnTo>
                      <a:pt x="96" y="78"/>
                    </a:lnTo>
                    <a:lnTo>
                      <a:pt x="95" y="78"/>
                    </a:lnTo>
                    <a:lnTo>
                      <a:pt x="94" y="76"/>
                    </a:lnTo>
                    <a:lnTo>
                      <a:pt x="93" y="76"/>
                    </a:lnTo>
                    <a:lnTo>
                      <a:pt x="91" y="75"/>
                    </a:lnTo>
                    <a:lnTo>
                      <a:pt x="90" y="75"/>
                    </a:lnTo>
                    <a:lnTo>
                      <a:pt x="89" y="75"/>
                    </a:lnTo>
                    <a:lnTo>
                      <a:pt x="88" y="74"/>
                    </a:lnTo>
                    <a:lnTo>
                      <a:pt x="86" y="71"/>
                    </a:lnTo>
                    <a:lnTo>
                      <a:pt x="84" y="67"/>
                    </a:lnTo>
                    <a:lnTo>
                      <a:pt x="80" y="64"/>
                    </a:lnTo>
                    <a:lnTo>
                      <a:pt x="77" y="61"/>
                    </a:lnTo>
                    <a:lnTo>
                      <a:pt x="73" y="56"/>
                    </a:lnTo>
                    <a:lnTo>
                      <a:pt x="68" y="53"/>
                    </a:lnTo>
                    <a:lnTo>
                      <a:pt x="65" y="51"/>
                    </a:lnTo>
                    <a:lnTo>
                      <a:pt x="60" y="47"/>
                    </a:lnTo>
                    <a:lnTo>
                      <a:pt x="56" y="45"/>
                    </a:lnTo>
                    <a:lnTo>
                      <a:pt x="52" y="44"/>
                    </a:lnTo>
                    <a:lnTo>
                      <a:pt x="48" y="42"/>
                    </a:lnTo>
                    <a:lnTo>
                      <a:pt x="46" y="41"/>
                    </a:lnTo>
                    <a:lnTo>
                      <a:pt x="44" y="40"/>
                    </a:lnTo>
                    <a:lnTo>
                      <a:pt x="44" y="40"/>
                    </a:lnTo>
                    <a:lnTo>
                      <a:pt x="44" y="39"/>
                    </a:lnTo>
                    <a:lnTo>
                      <a:pt x="43" y="36"/>
                    </a:lnTo>
                    <a:lnTo>
                      <a:pt x="42" y="32"/>
                    </a:lnTo>
                    <a:lnTo>
                      <a:pt x="39" y="26"/>
                    </a:lnTo>
                    <a:lnTo>
                      <a:pt x="37" y="20"/>
                    </a:lnTo>
                    <a:lnTo>
                      <a:pt x="35" y="13"/>
                    </a:lnTo>
                    <a:lnTo>
                      <a:pt x="32" y="6"/>
                    </a:lnTo>
                    <a:lnTo>
                      <a:pt x="28" y="0"/>
                    </a:lnTo>
                    <a:lnTo>
                      <a:pt x="27" y="0"/>
                    </a:lnTo>
                    <a:lnTo>
                      <a:pt x="28" y="2"/>
                    </a:lnTo>
                    <a:lnTo>
                      <a:pt x="31" y="8"/>
                    </a:lnTo>
                    <a:lnTo>
                      <a:pt x="34" y="15"/>
                    </a:lnTo>
                    <a:lnTo>
                      <a:pt x="36" y="23"/>
                    </a:lnTo>
                    <a:lnTo>
                      <a:pt x="39" y="31"/>
                    </a:lnTo>
                    <a:lnTo>
                      <a:pt x="42" y="35"/>
                    </a:lnTo>
                    <a:lnTo>
                      <a:pt x="43" y="37"/>
                    </a:lnTo>
                    <a:lnTo>
                      <a:pt x="43" y="37"/>
                    </a:lnTo>
                    <a:lnTo>
                      <a:pt x="45" y="39"/>
                    </a:lnTo>
                    <a:lnTo>
                      <a:pt x="48" y="40"/>
                    </a:lnTo>
                    <a:lnTo>
                      <a:pt x="52" y="42"/>
                    </a:lnTo>
                    <a:lnTo>
                      <a:pt x="56" y="44"/>
                    </a:lnTo>
                    <a:lnTo>
                      <a:pt x="62" y="47"/>
                    </a:lnTo>
                    <a:lnTo>
                      <a:pt x="67" y="51"/>
                    </a:lnTo>
                    <a:lnTo>
                      <a:pt x="73" y="55"/>
                    </a:lnTo>
                    <a:lnTo>
                      <a:pt x="77" y="59"/>
                    </a:lnTo>
                    <a:lnTo>
                      <a:pt x="81" y="63"/>
                    </a:lnTo>
                    <a:lnTo>
                      <a:pt x="84" y="65"/>
                    </a:lnTo>
                    <a:lnTo>
                      <a:pt x="87" y="69"/>
                    </a:lnTo>
                    <a:lnTo>
                      <a:pt x="88" y="70"/>
                    </a:lnTo>
                    <a:lnTo>
                      <a:pt x="89" y="72"/>
                    </a:lnTo>
                    <a:lnTo>
                      <a:pt x="90" y="72"/>
                    </a:lnTo>
                    <a:lnTo>
                      <a:pt x="90" y="73"/>
                    </a:lnTo>
                    <a:lnTo>
                      <a:pt x="100" y="78"/>
                    </a:lnTo>
                    <a:lnTo>
                      <a:pt x="104" y="84"/>
                    </a:lnTo>
                    <a:lnTo>
                      <a:pt x="105" y="84"/>
                    </a:lnTo>
                    <a:lnTo>
                      <a:pt x="106" y="85"/>
                    </a:lnTo>
                    <a:lnTo>
                      <a:pt x="107" y="88"/>
                    </a:lnTo>
                    <a:lnTo>
                      <a:pt x="108" y="89"/>
                    </a:lnTo>
                    <a:lnTo>
                      <a:pt x="110" y="91"/>
                    </a:lnTo>
                    <a:lnTo>
                      <a:pt x="111" y="92"/>
                    </a:lnTo>
                    <a:lnTo>
                      <a:pt x="113" y="93"/>
                    </a:lnTo>
                    <a:lnTo>
                      <a:pt x="113" y="94"/>
                    </a:lnTo>
                    <a:lnTo>
                      <a:pt x="113" y="95"/>
                    </a:lnTo>
                    <a:lnTo>
                      <a:pt x="111" y="96"/>
                    </a:lnTo>
                    <a:lnTo>
                      <a:pt x="111" y="99"/>
                    </a:lnTo>
                    <a:lnTo>
                      <a:pt x="110" y="101"/>
                    </a:lnTo>
                    <a:lnTo>
                      <a:pt x="109" y="103"/>
                    </a:lnTo>
                    <a:lnTo>
                      <a:pt x="108" y="104"/>
                    </a:lnTo>
                    <a:lnTo>
                      <a:pt x="107" y="105"/>
                    </a:lnTo>
                    <a:lnTo>
                      <a:pt x="106" y="107"/>
                    </a:lnTo>
                    <a:lnTo>
                      <a:pt x="105" y="107"/>
                    </a:lnTo>
                    <a:lnTo>
                      <a:pt x="103" y="107"/>
                    </a:lnTo>
                    <a:lnTo>
                      <a:pt x="100" y="107"/>
                    </a:lnTo>
                    <a:lnTo>
                      <a:pt x="98" y="107"/>
                    </a:lnTo>
                    <a:lnTo>
                      <a:pt x="96" y="107"/>
                    </a:lnTo>
                    <a:lnTo>
                      <a:pt x="94" y="105"/>
                    </a:lnTo>
                    <a:lnTo>
                      <a:pt x="91" y="105"/>
                    </a:lnTo>
                    <a:lnTo>
                      <a:pt x="89" y="105"/>
                    </a:lnTo>
                    <a:lnTo>
                      <a:pt x="88" y="104"/>
                    </a:lnTo>
                    <a:lnTo>
                      <a:pt x="86" y="104"/>
                    </a:lnTo>
                    <a:lnTo>
                      <a:pt x="85" y="103"/>
                    </a:lnTo>
                    <a:lnTo>
                      <a:pt x="84" y="102"/>
                    </a:lnTo>
                    <a:lnTo>
                      <a:pt x="81" y="101"/>
                    </a:lnTo>
                    <a:lnTo>
                      <a:pt x="80" y="100"/>
                    </a:lnTo>
                    <a:lnTo>
                      <a:pt x="80" y="99"/>
                    </a:lnTo>
                    <a:lnTo>
                      <a:pt x="79" y="98"/>
                    </a:lnTo>
                    <a:lnTo>
                      <a:pt x="79" y="96"/>
                    </a:lnTo>
                    <a:lnTo>
                      <a:pt x="79" y="95"/>
                    </a:lnTo>
                    <a:lnTo>
                      <a:pt x="79" y="94"/>
                    </a:lnTo>
                    <a:lnTo>
                      <a:pt x="79" y="93"/>
                    </a:lnTo>
                    <a:lnTo>
                      <a:pt x="79" y="92"/>
                    </a:lnTo>
                    <a:lnTo>
                      <a:pt x="79" y="92"/>
                    </a:lnTo>
                    <a:lnTo>
                      <a:pt x="78" y="91"/>
                    </a:lnTo>
                    <a:lnTo>
                      <a:pt x="78" y="90"/>
                    </a:lnTo>
                    <a:lnTo>
                      <a:pt x="76" y="89"/>
                    </a:lnTo>
                    <a:lnTo>
                      <a:pt x="72" y="85"/>
                    </a:lnTo>
                    <a:lnTo>
                      <a:pt x="66" y="82"/>
                    </a:lnTo>
                    <a:lnTo>
                      <a:pt x="59" y="79"/>
                    </a:lnTo>
                    <a:lnTo>
                      <a:pt x="54" y="75"/>
                    </a:lnTo>
                    <a:lnTo>
                      <a:pt x="48" y="72"/>
                    </a:lnTo>
                    <a:lnTo>
                      <a:pt x="44" y="70"/>
                    </a:lnTo>
                    <a:lnTo>
                      <a:pt x="42" y="69"/>
                    </a:lnTo>
                    <a:lnTo>
                      <a:pt x="39" y="67"/>
                    </a:lnTo>
                    <a:lnTo>
                      <a:pt x="35" y="65"/>
                    </a:lnTo>
                    <a:lnTo>
                      <a:pt x="31" y="63"/>
                    </a:lnTo>
                    <a:lnTo>
                      <a:pt x="25" y="61"/>
                    </a:lnTo>
                    <a:lnTo>
                      <a:pt x="21" y="59"/>
                    </a:lnTo>
                    <a:lnTo>
                      <a:pt x="16" y="56"/>
                    </a:lnTo>
                    <a:lnTo>
                      <a:pt x="12" y="54"/>
                    </a:lnTo>
                    <a:lnTo>
                      <a:pt x="11" y="52"/>
                    </a:lnTo>
                    <a:lnTo>
                      <a:pt x="8" y="50"/>
                    </a:lnTo>
                    <a:lnTo>
                      <a:pt x="7" y="47"/>
                    </a:lnTo>
                    <a:lnTo>
                      <a:pt x="5" y="43"/>
                    </a:lnTo>
                    <a:lnTo>
                      <a:pt x="4" y="39"/>
                    </a:lnTo>
                    <a:lnTo>
                      <a:pt x="2" y="35"/>
                    </a:lnTo>
                    <a:lnTo>
                      <a:pt x="1" y="32"/>
                    </a:lnTo>
                    <a:lnTo>
                      <a:pt x="0" y="30"/>
                    </a:lnTo>
                    <a:lnTo>
                      <a:pt x="0" y="28"/>
                    </a:lnTo>
                  </a:path>
                </a:pathLst>
              </a:custGeom>
              <a:solidFill>
                <a:srgbClr val="000000">
                  <a:alpha val="80000"/>
                </a:srgbClr>
              </a:solidFill>
              <a:ln w="9525" cap="rnd">
                <a:noFill/>
                <a:round/>
              </a:ln>
              <a:effectLst/>
            </p:spPr>
            <p:txBody>
              <a:bodyPr/>
              <a:p>
                <a:endParaRPr lang="zh-CN" altLang="en-US" sz="100"/>
              </a:p>
            </p:txBody>
          </p:sp>
          <p:sp>
            <p:nvSpPr>
              <p:cNvPr id="32803" name="Freeform 35"/>
              <p:cNvSpPr/>
              <p:nvPr/>
            </p:nvSpPr>
            <p:spPr bwMode="auto">
              <a:xfrm>
                <a:off x="4196" y="2931"/>
                <a:ext cx="167" cy="196"/>
              </a:xfrm>
              <a:custGeom>
                <a:avLst/>
                <a:gdLst/>
                <a:ahLst/>
                <a:cxnLst>
                  <a:cxn ang="0">
                    <a:pos x="102" y="7"/>
                  </a:cxn>
                  <a:cxn ang="0">
                    <a:pos x="98" y="7"/>
                  </a:cxn>
                  <a:cxn ang="0">
                    <a:pos x="93" y="6"/>
                  </a:cxn>
                  <a:cxn ang="0">
                    <a:pos x="88" y="5"/>
                  </a:cxn>
                  <a:cxn ang="0">
                    <a:pos x="82" y="4"/>
                  </a:cxn>
                  <a:cxn ang="0">
                    <a:pos x="75" y="3"/>
                  </a:cxn>
                  <a:cxn ang="0">
                    <a:pos x="71" y="2"/>
                  </a:cxn>
                  <a:cxn ang="0">
                    <a:pos x="66" y="2"/>
                  </a:cxn>
                  <a:cxn ang="0">
                    <a:pos x="63" y="1"/>
                  </a:cxn>
                  <a:cxn ang="0">
                    <a:pos x="51" y="0"/>
                  </a:cxn>
                  <a:cxn ang="0">
                    <a:pos x="38" y="2"/>
                  </a:cxn>
                  <a:cxn ang="0">
                    <a:pos x="27" y="7"/>
                  </a:cxn>
                  <a:cxn ang="0">
                    <a:pos x="18" y="16"/>
                  </a:cxn>
                  <a:cxn ang="0">
                    <a:pos x="11" y="27"/>
                  </a:cxn>
                  <a:cxn ang="0">
                    <a:pos x="4" y="42"/>
                  </a:cxn>
                  <a:cxn ang="0">
                    <a:pos x="1" y="59"/>
                  </a:cxn>
                  <a:cxn ang="0">
                    <a:pos x="0" y="76"/>
                  </a:cxn>
                  <a:cxn ang="0">
                    <a:pos x="1" y="95"/>
                  </a:cxn>
                  <a:cxn ang="0">
                    <a:pos x="4" y="114"/>
                  </a:cxn>
                  <a:cxn ang="0">
                    <a:pos x="11" y="131"/>
                  </a:cxn>
                  <a:cxn ang="0">
                    <a:pos x="18" y="148"/>
                  </a:cxn>
                  <a:cxn ang="0">
                    <a:pos x="27" y="161"/>
                  </a:cxn>
                  <a:cxn ang="0">
                    <a:pos x="38" y="172"/>
                  </a:cxn>
                  <a:cxn ang="0">
                    <a:pos x="51" y="181"/>
                  </a:cxn>
                  <a:cxn ang="0">
                    <a:pos x="63" y="187"/>
                  </a:cxn>
                  <a:cxn ang="0">
                    <a:pos x="65" y="187"/>
                  </a:cxn>
                  <a:cxn ang="0">
                    <a:pos x="67" y="188"/>
                  </a:cxn>
                  <a:cxn ang="0">
                    <a:pos x="69" y="188"/>
                  </a:cxn>
                  <a:cxn ang="0">
                    <a:pos x="71" y="188"/>
                  </a:cxn>
                  <a:cxn ang="0">
                    <a:pos x="75" y="189"/>
                  </a:cxn>
                  <a:cxn ang="0">
                    <a:pos x="81" y="190"/>
                  </a:cxn>
                  <a:cxn ang="0">
                    <a:pos x="90" y="191"/>
                  </a:cxn>
                  <a:cxn ang="0">
                    <a:pos x="102" y="193"/>
                  </a:cxn>
                  <a:cxn ang="0">
                    <a:pos x="114" y="195"/>
                  </a:cxn>
                  <a:cxn ang="0">
                    <a:pos x="127" y="191"/>
                  </a:cxn>
                  <a:cxn ang="0">
                    <a:pos x="138" y="186"/>
                  </a:cxn>
                  <a:cxn ang="0">
                    <a:pos x="147" y="177"/>
                  </a:cxn>
                  <a:cxn ang="0">
                    <a:pos x="154" y="166"/>
                  </a:cxn>
                  <a:cxn ang="0">
                    <a:pos x="161" y="152"/>
                  </a:cxn>
                  <a:cxn ang="0">
                    <a:pos x="164" y="135"/>
                  </a:cxn>
                  <a:cxn ang="0">
                    <a:pos x="166" y="118"/>
                  </a:cxn>
                  <a:cxn ang="0">
                    <a:pos x="164" y="99"/>
                  </a:cxn>
                  <a:cxn ang="0">
                    <a:pos x="161" y="80"/>
                  </a:cxn>
                  <a:cxn ang="0">
                    <a:pos x="154" y="63"/>
                  </a:cxn>
                  <a:cxn ang="0">
                    <a:pos x="147" y="47"/>
                  </a:cxn>
                  <a:cxn ang="0">
                    <a:pos x="138" y="33"/>
                  </a:cxn>
                  <a:cxn ang="0">
                    <a:pos x="127" y="22"/>
                  </a:cxn>
                  <a:cxn ang="0">
                    <a:pos x="114" y="13"/>
                  </a:cxn>
                  <a:cxn ang="0">
                    <a:pos x="102" y="7"/>
                  </a:cxn>
                </a:cxnLst>
                <a:rect l="0" t="0" r="r" b="b"/>
                <a:pathLst>
                  <a:path w="167" h="196">
                    <a:moveTo>
                      <a:pt x="102" y="7"/>
                    </a:moveTo>
                    <a:lnTo>
                      <a:pt x="98" y="7"/>
                    </a:lnTo>
                    <a:lnTo>
                      <a:pt x="93" y="6"/>
                    </a:lnTo>
                    <a:lnTo>
                      <a:pt x="88" y="5"/>
                    </a:lnTo>
                    <a:lnTo>
                      <a:pt x="82" y="4"/>
                    </a:lnTo>
                    <a:lnTo>
                      <a:pt x="75" y="3"/>
                    </a:lnTo>
                    <a:lnTo>
                      <a:pt x="71" y="2"/>
                    </a:lnTo>
                    <a:lnTo>
                      <a:pt x="66" y="2"/>
                    </a:lnTo>
                    <a:lnTo>
                      <a:pt x="63" y="1"/>
                    </a:lnTo>
                    <a:lnTo>
                      <a:pt x="51" y="0"/>
                    </a:lnTo>
                    <a:lnTo>
                      <a:pt x="38" y="2"/>
                    </a:lnTo>
                    <a:lnTo>
                      <a:pt x="27" y="7"/>
                    </a:lnTo>
                    <a:lnTo>
                      <a:pt x="18" y="16"/>
                    </a:lnTo>
                    <a:lnTo>
                      <a:pt x="11" y="27"/>
                    </a:lnTo>
                    <a:lnTo>
                      <a:pt x="4" y="42"/>
                    </a:lnTo>
                    <a:lnTo>
                      <a:pt x="1" y="59"/>
                    </a:lnTo>
                    <a:lnTo>
                      <a:pt x="0" y="76"/>
                    </a:lnTo>
                    <a:lnTo>
                      <a:pt x="1" y="95"/>
                    </a:lnTo>
                    <a:lnTo>
                      <a:pt x="4" y="114"/>
                    </a:lnTo>
                    <a:lnTo>
                      <a:pt x="11" y="131"/>
                    </a:lnTo>
                    <a:lnTo>
                      <a:pt x="18" y="148"/>
                    </a:lnTo>
                    <a:lnTo>
                      <a:pt x="27" y="161"/>
                    </a:lnTo>
                    <a:lnTo>
                      <a:pt x="38" y="172"/>
                    </a:lnTo>
                    <a:lnTo>
                      <a:pt x="51" y="181"/>
                    </a:lnTo>
                    <a:lnTo>
                      <a:pt x="63" y="187"/>
                    </a:lnTo>
                    <a:lnTo>
                      <a:pt x="65" y="187"/>
                    </a:lnTo>
                    <a:lnTo>
                      <a:pt x="67" y="188"/>
                    </a:lnTo>
                    <a:lnTo>
                      <a:pt x="69" y="188"/>
                    </a:lnTo>
                    <a:lnTo>
                      <a:pt x="71" y="188"/>
                    </a:lnTo>
                    <a:lnTo>
                      <a:pt x="75" y="189"/>
                    </a:lnTo>
                    <a:lnTo>
                      <a:pt x="81" y="190"/>
                    </a:lnTo>
                    <a:lnTo>
                      <a:pt x="90" y="191"/>
                    </a:lnTo>
                    <a:lnTo>
                      <a:pt x="102" y="193"/>
                    </a:lnTo>
                    <a:lnTo>
                      <a:pt x="114" y="195"/>
                    </a:lnTo>
                    <a:lnTo>
                      <a:pt x="127" y="191"/>
                    </a:lnTo>
                    <a:lnTo>
                      <a:pt x="138" y="186"/>
                    </a:lnTo>
                    <a:lnTo>
                      <a:pt x="147" y="177"/>
                    </a:lnTo>
                    <a:lnTo>
                      <a:pt x="154" y="166"/>
                    </a:lnTo>
                    <a:lnTo>
                      <a:pt x="161" y="152"/>
                    </a:lnTo>
                    <a:lnTo>
                      <a:pt x="164" y="135"/>
                    </a:lnTo>
                    <a:lnTo>
                      <a:pt x="166" y="118"/>
                    </a:lnTo>
                    <a:lnTo>
                      <a:pt x="164" y="99"/>
                    </a:lnTo>
                    <a:lnTo>
                      <a:pt x="161" y="80"/>
                    </a:lnTo>
                    <a:lnTo>
                      <a:pt x="154" y="63"/>
                    </a:lnTo>
                    <a:lnTo>
                      <a:pt x="147" y="47"/>
                    </a:lnTo>
                    <a:lnTo>
                      <a:pt x="138" y="33"/>
                    </a:lnTo>
                    <a:lnTo>
                      <a:pt x="127" y="22"/>
                    </a:lnTo>
                    <a:lnTo>
                      <a:pt x="114" y="13"/>
                    </a:lnTo>
                    <a:lnTo>
                      <a:pt x="102" y="7"/>
                    </a:lnTo>
                  </a:path>
                </a:pathLst>
              </a:custGeom>
              <a:solidFill>
                <a:srgbClr val="000000">
                  <a:alpha val="80000"/>
                </a:srgbClr>
              </a:solidFill>
              <a:ln w="9525" cap="rnd">
                <a:noFill/>
                <a:round/>
              </a:ln>
              <a:effectLst/>
            </p:spPr>
            <p:txBody>
              <a:bodyPr/>
              <a:p>
                <a:endParaRPr lang="zh-CN" altLang="en-US" sz="100"/>
              </a:p>
            </p:txBody>
          </p:sp>
          <p:sp>
            <p:nvSpPr>
              <p:cNvPr id="32804" name="Freeform 36"/>
              <p:cNvSpPr/>
              <p:nvPr/>
            </p:nvSpPr>
            <p:spPr bwMode="auto">
              <a:xfrm>
                <a:off x="4195" y="2929"/>
                <a:ext cx="129" cy="190"/>
              </a:xfrm>
              <a:custGeom>
                <a:avLst/>
                <a:gdLst/>
                <a:ahLst/>
                <a:cxnLst>
                  <a:cxn ang="0">
                    <a:pos x="63" y="186"/>
                  </a:cxn>
                  <a:cxn ang="0">
                    <a:pos x="76" y="189"/>
                  </a:cxn>
                  <a:cxn ang="0">
                    <a:pos x="87" y="186"/>
                  </a:cxn>
                  <a:cxn ang="0">
                    <a:pos x="99" y="181"/>
                  </a:cxn>
                  <a:cxn ang="0">
                    <a:pos x="109" y="172"/>
                  </a:cxn>
                  <a:cxn ang="0">
                    <a:pos x="116" y="160"/>
                  </a:cxn>
                  <a:cxn ang="0">
                    <a:pos x="122" y="145"/>
                  </a:cxn>
                  <a:cxn ang="0">
                    <a:pos x="125" y="130"/>
                  </a:cxn>
                  <a:cxn ang="0">
                    <a:pos x="128" y="111"/>
                  </a:cxn>
                  <a:cxn ang="0">
                    <a:pos x="125" y="92"/>
                  </a:cxn>
                  <a:cxn ang="0">
                    <a:pos x="122" y="74"/>
                  </a:cxn>
                  <a:cxn ang="0">
                    <a:pos x="116" y="56"/>
                  </a:cxn>
                  <a:cxn ang="0">
                    <a:pos x="109" y="41"/>
                  </a:cxn>
                  <a:cxn ang="0">
                    <a:pos x="99" y="26"/>
                  </a:cxn>
                  <a:cxn ang="0">
                    <a:pos x="87" y="15"/>
                  </a:cxn>
                  <a:cxn ang="0">
                    <a:pos x="76" y="6"/>
                  </a:cxn>
                  <a:cxn ang="0">
                    <a:pos x="63" y="1"/>
                  </a:cxn>
                  <a:cxn ang="0">
                    <a:pos x="50" y="0"/>
                  </a:cxn>
                  <a:cxn ang="0">
                    <a:pos x="38" y="2"/>
                  </a:cxn>
                  <a:cxn ang="0">
                    <a:pos x="27" y="7"/>
                  </a:cxn>
                  <a:cxn ang="0">
                    <a:pos x="17" y="16"/>
                  </a:cxn>
                  <a:cxn ang="0">
                    <a:pos x="10" y="27"/>
                  </a:cxn>
                  <a:cxn ang="0">
                    <a:pos x="4" y="42"/>
                  </a:cxn>
                  <a:cxn ang="0">
                    <a:pos x="1" y="58"/>
                  </a:cxn>
                  <a:cxn ang="0">
                    <a:pos x="0" y="76"/>
                  </a:cxn>
                  <a:cxn ang="0">
                    <a:pos x="1" y="96"/>
                  </a:cxn>
                  <a:cxn ang="0">
                    <a:pos x="4" y="114"/>
                  </a:cxn>
                  <a:cxn ang="0">
                    <a:pos x="10" y="132"/>
                  </a:cxn>
                  <a:cxn ang="0">
                    <a:pos x="17" y="147"/>
                  </a:cxn>
                  <a:cxn ang="0">
                    <a:pos x="27" y="161"/>
                  </a:cxn>
                  <a:cxn ang="0">
                    <a:pos x="38" y="173"/>
                  </a:cxn>
                  <a:cxn ang="0">
                    <a:pos x="50" y="181"/>
                  </a:cxn>
                  <a:cxn ang="0">
                    <a:pos x="63" y="186"/>
                  </a:cxn>
                </a:cxnLst>
                <a:rect l="0" t="0" r="r" b="b"/>
                <a:pathLst>
                  <a:path w="129" h="190">
                    <a:moveTo>
                      <a:pt x="63" y="186"/>
                    </a:moveTo>
                    <a:lnTo>
                      <a:pt x="76" y="189"/>
                    </a:lnTo>
                    <a:lnTo>
                      <a:pt x="87" y="186"/>
                    </a:lnTo>
                    <a:lnTo>
                      <a:pt x="99" y="181"/>
                    </a:lnTo>
                    <a:lnTo>
                      <a:pt x="109" y="172"/>
                    </a:lnTo>
                    <a:lnTo>
                      <a:pt x="116" y="160"/>
                    </a:lnTo>
                    <a:lnTo>
                      <a:pt x="122" y="145"/>
                    </a:lnTo>
                    <a:lnTo>
                      <a:pt x="125" y="130"/>
                    </a:lnTo>
                    <a:lnTo>
                      <a:pt x="128" y="111"/>
                    </a:lnTo>
                    <a:lnTo>
                      <a:pt x="125" y="92"/>
                    </a:lnTo>
                    <a:lnTo>
                      <a:pt x="122" y="74"/>
                    </a:lnTo>
                    <a:lnTo>
                      <a:pt x="116" y="56"/>
                    </a:lnTo>
                    <a:lnTo>
                      <a:pt x="109" y="41"/>
                    </a:lnTo>
                    <a:lnTo>
                      <a:pt x="99" y="26"/>
                    </a:lnTo>
                    <a:lnTo>
                      <a:pt x="87" y="15"/>
                    </a:lnTo>
                    <a:lnTo>
                      <a:pt x="76" y="6"/>
                    </a:lnTo>
                    <a:lnTo>
                      <a:pt x="63" y="1"/>
                    </a:lnTo>
                    <a:lnTo>
                      <a:pt x="50" y="0"/>
                    </a:lnTo>
                    <a:lnTo>
                      <a:pt x="38" y="2"/>
                    </a:lnTo>
                    <a:lnTo>
                      <a:pt x="27" y="7"/>
                    </a:lnTo>
                    <a:lnTo>
                      <a:pt x="17" y="16"/>
                    </a:lnTo>
                    <a:lnTo>
                      <a:pt x="10" y="27"/>
                    </a:lnTo>
                    <a:lnTo>
                      <a:pt x="4" y="42"/>
                    </a:lnTo>
                    <a:lnTo>
                      <a:pt x="1" y="58"/>
                    </a:lnTo>
                    <a:lnTo>
                      <a:pt x="0" y="76"/>
                    </a:lnTo>
                    <a:lnTo>
                      <a:pt x="1" y="96"/>
                    </a:lnTo>
                    <a:lnTo>
                      <a:pt x="4" y="114"/>
                    </a:lnTo>
                    <a:lnTo>
                      <a:pt x="10" y="132"/>
                    </a:lnTo>
                    <a:lnTo>
                      <a:pt x="17" y="147"/>
                    </a:lnTo>
                    <a:lnTo>
                      <a:pt x="27" y="161"/>
                    </a:lnTo>
                    <a:lnTo>
                      <a:pt x="38" y="173"/>
                    </a:lnTo>
                    <a:lnTo>
                      <a:pt x="50" y="181"/>
                    </a:lnTo>
                    <a:lnTo>
                      <a:pt x="63" y="186"/>
                    </a:lnTo>
                  </a:path>
                </a:pathLst>
              </a:custGeom>
              <a:solidFill>
                <a:srgbClr val="000000">
                  <a:alpha val="80000"/>
                </a:srgbClr>
              </a:solidFill>
              <a:ln w="9525" cap="rnd">
                <a:noFill/>
                <a:round/>
              </a:ln>
              <a:effectLst/>
            </p:spPr>
            <p:txBody>
              <a:bodyPr/>
              <a:p>
                <a:endParaRPr lang="zh-CN" altLang="en-US" sz="100"/>
              </a:p>
            </p:txBody>
          </p:sp>
          <p:sp>
            <p:nvSpPr>
              <p:cNvPr id="32805" name="Freeform 37"/>
              <p:cNvSpPr/>
              <p:nvPr/>
            </p:nvSpPr>
            <p:spPr bwMode="auto">
              <a:xfrm>
                <a:off x="4217" y="2969"/>
                <a:ext cx="73" cy="107"/>
              </a:xfrm>
              <a:custGeom>
                <a:avLst/>
                <a:gdLst/>
                <a:ahLst/>
                <a:cxnLst>
                  <a:cxn ang="0">
                    <a:pos x="36" y="104"/>
                  </a:cxn>
                  <a:cxn ang="0">
                    <a:pos x="42" y="106"/>
                  </a:cxn>
                  <a:cxn ang="0">
                    <a:pos x="49" y="104"/>
                  </a:cxn>
                  <a:cxn ang="0">
                    <a:pos x="56" y="101"/>
                  </a:cxn>
                  <a:cxn ang="0">
                    <a:pos x="61" y="97"/>
                  </a:cxn>
                  <a:cxn ang="0">
                    <a:pos x="65" y="90"/>
                  </a:cxn>
                  <a:cxn ang="0">
                    <a:pos x="69" y="82"/>
                  </a:cxn>
                  <a:cxn ang="0">
                    <a:pos x="70" y="72"/>
                  </a:cxn>
                  <a:cxn ang="0">
                    <a:pos x="72" y="62"/>
                  </a:cxn>
                  <a:cxn ang="0">
                    <a:pos x="70" y="51"/>
                  </a:cxn>
                  <a:cxn ang="0">
                    <a:pos x="69" y="41"/>
                  </a:cxn>
                  <a:cxn ang="0">
                    <a:pos x="65" y="31"/>
                  </a:cxn>
                  <a:cxn ang="0">
                    <a:pos x="61" y="23"/>
                  </a:cxn>
                  <a:cxn ang="0">
                    <a:pos x="56" y="15"/>
                  </a:cxn>
                  <a:cxn ang="0">
                    <a:pos x="49" y="8"/>
                  </a:cxn>
                  <a:cxn ang="0">
                    <a:pos x="42" y="3"/>
                  </a:cxn>
                  <a:cxn ang="0">
                    <a:pos x="36" y="1"/>
                  </a:cxn>
                  <a:cxn ang="0">
                    <a:pos x="28" y="0"/>
                  </a:cxn>
                  <a:cxn ang="0">
                    <a:pos x="21" y="1"/>
                  </a:cxn>
                  <a:cxn ang="0">
                    <a:pos x="15" y="4"/>
                  </a:cxn>
                  <a:cxn ang="0">
                    <a:pos x="10" y="8"/>
                  </a:cxn>
                  <a:cxn ang="0">
                    <a:pos x="5" y="15"/>
                  </a:cxn>
                  <a:cxn ang="0">
                    <a:pos x="2" y="23"/>
                  </a:cxn>
                  <a:cxn ang="0">
                    <a:pos x="0" y="33"/>
                  </a:cxn>
                  <a:cxn ang="0">
                    <a:pos x="0" y="43"/>
                  </a:cxn>
                  <a:cxn ang="0">
                    <a:pos x="0" y="53"/>
                  </a:cxn>
                  <a:cxn ang="0">
                    <a:pos x="2" y="64"/>
                  </a:cxn>
                  <a:cxn ang="0">
                    <a:pos x="5" y="73"/>
                  </a:cxn>
                  <a:cxn ang="0">
                    <a:pos x="10" y="82"/>
                  </a:cxn>
                  <a:cxn ang="0">
                    <a:pos x="15" y="90"/>
                  </a:cxn>
                  <a:cxn ang="0">
                    <a:pos x="21" y="97"/>
                  </a:cxn>
                  <a:cxn ang="0">
                    <a:pos x="28" y="101"/>
                  </a:cxn>
                  <a:cxn ang="0">
                    <a:pos x="36" y="104"/>
                  </a:cxn>
                </a:cxnLst>
                <a:rect l="0" t="0" r="r" b="b"/>
                <a:pathLst>
                  <a:path w="73" h="107">
                    <a:moveTo>
                      <a:pt x="36" y="104"/>
                    </a:moveTo>
                    <a:lnTo>
                      <a:pt x="42" y="106"/>
                    </a:lnTo>
                    <a:lnTo>
                      <a:pt x="49" y="104"/>
                    </a:lnTo>
                    <a:lnTo>
                      <a:pt x="56" y="101"/>
                    </a:lnTo>
                    <a:lnTo>
                      <a:pt x="61" y="97"/>
                    </a:lnTo>
                    <a:lnTo>
                      <a:pt x="65" y="90"/>
                    </a:lnTo>
                    <a:lnTo>
                      <a:pt x="69" y="82"/>
                    </a:lnTo>
                    <a:lnTo>
                      <a:pt x="70" y="72"/>
                    </a:lnTo>
                    <a:lnTo>
                      <a:pt x="72" y="62"/>
                    </a:lnTo>
                    <a:lnTo>
                      <a:pt x="70" y="51"/>
                    </a:lnTo>
                    <a:lnTo>
                      <a:pt x="69" y="41"/>
                    </a:lnTo>
                    <a:lnTo>
                      <a:pt x="65" y="31"/>
                    </a:lnTo>
                    <a:lnTo>
                      <a:pt x="61" y="23"/>
                    </a:lnTo>
                    <a:lnTo>
                      <a:pt x="56" y="15"/>
                    </a:lnTo>
                    <a:lnTo>
                      <a:pt x="49" y="8"/>
                    </a:lnTo>
                    <a:lnTo>
                      <a:pt x="42" y="3"/>
                    </a:lnTo>
                    <a:lnTo>
                      <a:pt x="36" y="1"/>
                    </a:lnTo>
                    <a:lnTo>
                      <a:pt x="28" y="0"/>
                    </a:lnTo>
                    <a:lnTo>
                      <a:pt x="21" y="1"/>
                    </a:lnTo>
                    <a:lnTo>
                      <a:pt x="15" y="4"/>
                    </a:lnTo>
                    <a:lnTo>
                      <a:pt x="10" y="8"/>
                    </a:lnTo>
                    <a:lnTo>
                      <a:pt x="5" y="15"/>
                    </a:lnTo>
                    <a:lnTo>
                      <a:pt x="2" y="23"/>
                    </a:lnTo>
                    <a:lnTo>
                      <a:pt x="0" y="33"/>
                    </a:lnTo>
                    <a:lnTo>
                      <a:pt x="0" y="43"/>
                    </a:lnTo>
                    <a:lnTo>
                      <a:pt x="0" y="53"/>
                    </a:lnTo>
                    <a:lnTo>
                      <a:pt x="2" y="64"/>
                    </a:lnTo>
                    <a:lnTo>
                      <a:pt x="5" y="73"/>
                    </a:lnTo>
                    <a:lnTo>
                      <a:pt x="10" y="82"/>
                    </a:lnTo>
                    <a:lnTo>
                      <a:pt x="15" y="90"/>
                    </a:lnTo>
                    <a:lnTo>
                      <a:pt x="21" y="97"/>
                    </a:lnTo>
                    <a:lnTo>
                      <a:pt x="28" y="101"/>
                    </a:lnTo>
                    <a:lnTo>
                      <a:pt x="36" y="104"/>
                    </a:lnTo>
                  </a:path>
                </a:pathLst>
              </a:custGeom>
              <a:solidFill>
                <a:srgbClr val="FFFFFF">
                  <a:alpha val="80000"/>
                </a:srgbClr>
              </a:solidFill>
              <a:ln w="9525" cap="rnd">
                <a:noFill/>
                <a:round/>
              </a:ln>
              <a:effectLst/>
            </p:spPr>
            <p:txBody>
              <a:bodyPr/>
              <a:p>
                <a:endParaRPr lang="zh-CN" altLang="en-US" sz="100"/>
              </a:p>
            </p:txBody>
          </p:sp>
          <p:sp>
            <p:nvSpPr>
              <p:cNvPr id="32806" name="Freeform 38"/>
              <p:cNvSpPr/>
              <p:nvPr/>
            </p:nvSpPr>
            <p:spPr bwMode="auto">
              <a:xfrm>
                <a:off x="4531" y="2911"/>
                <a:ext cx="70" cy="86"/>
              </a:xfrm>
              <a:custGeom>
                <a:avLst/>
                <a:gdLst/>
                <a:ahLst/>
                <a:cxnLst>
                  <a:cxn ang="0">
                    <a:pos x="2" y="0"/>
                  </a:cxn>
                  <a:cxn ang="0">
                    <a:pos x="69" y="31"/>
                  </a:cxn>
                  <a:cxn ang="0">
                    <a:pos x="57" y="85"/>
                  </a:cxn>
                  <a:cxn ang="0">
                    <a:pos x="33" y="71"/>
                  </a:cxn>
                  <a:cxn ang="0">
                    <a:pos x="0" y="53"/>
                  </a:cxn>
                  <a:cxn ang="0">
                    <a:pos x="2" y="0"/>
                  </a:cxn>
                </a:cxnLst>
                <a:rect l="0" t="0" r="r" b="b"/>
                <a:pathLst>
                  <a:path w="70" h="86">
                    <a:moveTo>
                      <a:pt x="2" y="0"/>
                    </a:moveTo>
                    <a:lnTo>
                      <a:pt x="69" y="31"/>
                    </a:lnTo>
                    <a:lnTo>
                      <a:pt x="57" y="85"/>
                    </a:lnTo>
                    <a:lnTo>
                      <a:pt x="33" y="71"/>
                    </a:lnTo>
                    <a:lnTo>
                      <a:pt x="0" y="53"/>
                    </a:lnTo>
                    <a:lnTo>
                      <a:pt x="2" y="0"/>
                    </a:lnTo>
                  </a:path>
                </a:pathLst>
              </a:custGeom>
              <a:solidFill>
                <a:srgbClr val="868686">
                  <a:alpha val="80000"/>
                </a:srgbClr>
              </a:solidFill>
              <a:ln w="9525" cap="rnd">
                <a:noFill/>
                <a:round/>
              </a:ln>
              <a:effectLst/>
            </p:spPr>
            <p:txBody>
              <a:bodyPr/>
              <a:p>
                <a:endParaRPr lang="zh-CN" altLang="en-US" sz="100"/>
              </a:p>
            </p:txBody>
          </p:sp>
          <p:sp>
            <p:nvSpPr>
              <p:cNvPr id="32807" name="Freeform 39"/>
              <p:cNvSpPr/>
              <p:nvPr/>
            </p:nvSpPr>
            <p:spPr bwMode="auto">
              <a:xfrm>
                <a:off x="4215" y="2818"/>
                <a:ext cx="449" cy="382"/>
              </a:xfrm>
              <a:custGeom>
                <a:avLst/>
                <a:gdLst/>
                <a:ahLst/>
                <a:cxnLst>
                  <a:cxn ang="0">
                    <a:pos x="448" y="47"/>
                  </a:cxn>
                  <a:cxn ang="0">
                    <a:pos x="400" y="40"/>
                  </a:cxn>
                  <a:cxn ang="0">
                    <a:pos x="365" y="192"/>
                  </a:cxn>
                  <a:cxn ang="0">
                    <a:pos x="229" y="112"/>
                  </a:cxn>
                  <a:cxn ang="0">
                    <a:pos x="227" y="42"/>
                  </a:cxn>
                  <a:cxn ang="0">
                    <a:pos x="141" y="0"/>
                  </a:cxn>
                  <a:cxn ang="0">
                    <a:pos x="140" y="116"/>
                  </a:cxn>
                  <a:cxn ang="0">
                    <a:pos x="69" y="96"/>
                  </a:cxn>
                  <a:cxn ang="0">
                    <a:pos x="5" y="86"/>
                  </a:cxn>
                  <a:cxn ang="0">
                    <a:pos x="0" y="94"/>
                  </a:cxn>
                  <a:cxn ang="0">
                    <a:pos x="86" y="138"/>
                  </a:cxn>
                  <a:cxn ang="0">
                    <a:pos x="120" y="262"/>
                  </a:cxn>
                  <a:cxn ang="0">
                    <a:pos x="296" y="358"/>
                  </a:cxn>
                  <a:cxn ang="0">
                    <a:pos x="366" y="355"/>
                  </a:cxn>
                  <a:cxn ang="0">
                    <a:pos x="448" y="381"/>
                  </a:cxn>
                  <a:cxn ang="0">
                    <a:pos x="448" y="47"/>
                  </a:cxn>
                </a:cxnLst>
                <a:rect l="0" t="0" r="r" b="b"/>
                <a:pathLst>
                  <a:path w="449" h="382">
                    <a:moveTo>
                      <a:pt x="448" y="47"/>
                    </a:moveTo>
                    <a:lnTo>
                      <a:pt x="400" y="40"/>
                    </a:lnTo>
                    <a:lnTo>
                      <a:pt x="365" y="192"/>
                    </a:lnTo>
                    <a:lnTo>
                      <a:pt x="229" y="112"/>
                    </a:lnTo>
                    <a:lnTo>
                      <a:pt x="227" y="42"/>
                    </a:lnTo>
                    <a:lnTo>
                      <a:pt x="141" y="0"/>
                    </a:lnTo>
                    <a:lnTo>
                      <a:pt x="140" y="116"/>
                    </a:lnTo>
                    <a:lnTo>
                      <a:pt x="69" y="96"/>
                    </a:lnTo>
                    <a:lnTo>
                      <a:pt x="5" y="86"/>
                    </a:lnTo>
                    <a:lnTo>
                      <a:pt x="0" y="94"/>
                    </a:lnTo>
                    <a:lnTo>
                      <a:pt x="86" y="138"/>
                    </a:lnTo>
                    <a:lnTo>
                      <a:pt x="120" y="262"/>
                    </a:lnTo>
                    <a:lnTo>
                      <a:pt x="296" y="358"/>
                    </a:lnTo>
                    <a:lnTo>
                      <a:pt x="366" y="355"/>
                    </a:lnTo>
                    <a:lnTo>
                      <a:pt x="448" y="381"/>
                    </a:lnTo>
                    <a:lnTo>
                      <a:pt x="448" y="47"/>
                    </a:lnTo>
                  </a:path>
                </a:pathLst>
              </a:custGeom>
              <a:solidFill>
                <a:srgbClr val="999933">
                  <a:alpha val="80000"/>
                </a:srgbClr>
              </a:solidFill>
              <a:ln w="9525" cap="rnd">
                <a:noFill/>
                <a:round/>
              </a:ln>
              <a:effectLst/>
            </p:spPr>
            <p:txBody>
              <a:bodyPr/>
              <a:p>
                <a:endParaRPr lang="zh-CN" altLang="en-US" sz="100"/>
              </a:p>
            </p:txBody>
          </p:sp>
          <p:sp>
            <p:nvSpPr>
              <p:cNvPr id="32808" name="Freeform 40"/>
              <p:cNvSpPr/>
              <p:nvPr/>
            </p:nvSpPr>
            <p:spPr bwMode="auto">
              <a:xfrm>
                <a:off x="4304" y="2938"/>
                <a:ext cx="94" cy="143"/>
              </a:xfrm>
              <a:custGeom>
                <a:avLst/>
                <a:gdLst/>
                <a:ahLst/>
                <a:cxnLst>
                  <a:cxn ang="0">
                    <a:pos x="54" y="0"/>
                  </a:cxn>
                  <a:cxn ang="0">
                    <a:pos x="63" y="30"/>
                  </a:cxn>
                  <a:cxn ang="0">
                    <a:pos x="93" y="142"/>
                  </a:cxn>
                  <a:cxn ang="0">
                    <a:pos x="34" y="140"/>
                  </a:cxn>
                  <a:cxn ang="0">
                    <a:pos x="0" y="13"/>
                  </a:cxn>
                  <a:cxn ang="0">
                    <a:pos x="54" y="0"/>
                  </a:cxn>
                </a:cxnLst>
                <a:rect l="0" t="0" r="r" b="b"/>
                <a:pathLst>
                  <a:path w="94" h="143">
                    <a:moveTo>
                      <a:pt x="54" y="0"/>
                    </a:moveTo>
                    <a:lnTo>
                      <a:pt x="63" y="30"/>
                    </a:lnTo>
                    <a:lnTo>
                      <a:pt x="93" y="142"/>
                    </a:lnTo>
                    <a:lnTo>
                      <a:pt x="34" y="140"/>
                    </a:lnTo>
                    <a:lnTo>
                      <a:pt x="0" y="13"/>
                    </a:lnTo>
                    <a:lnTo>
                      <a:pt x="54" y="0"/>
                    </a:lnTo>
                  </a:path>
                </a:pathLst>
              </a:custGeom>
              <a:solidFill>
                <a:srgbClr val="FFFF00">
                  <a:alpha val="80000"/>
                </a:srgbClr>
              </a:solidFill>
              <a:ln w="9525" cap="rnd">
                <a:noFill/>
                <a:round/>
              </a:ln>
              <a:effectLst/>
            </p:spPr>
            <p:txBody>
              <a:bodyPr/>
              <a:p>
                <a:endParaRPr lang="zh-CN" altLang="en-US" sz="100"/>
              </a:p>
            </p:txBody>
          </p:sp>
          <p:sp>
            <p:nvSpPr>
              <p:cNvPr id="32809" name="Freeform 41"/>
              <p:cNvSpPr/>
              <p:nvPr/>
            </p:nvSpPr>
            <p:spPr bwMode="auto">
              <a:xfrm>
                <a:off x="4339" y="3063"/>
                <a:ext cx="221" cy="110"/>
              </a:xfrm>
              <a:custGeom>
                <a:avLst/>
                <a:gdLst/>
                <a:ahLst/>
                <a:cxnLst>
                  <a:cxn ang="0">
                    <a:pos x="220" y="95"/>
                  </a:cxn>
                  <a:cxn ang="0">
                    <a:pos x="105" y="31"/>
                  </a:cxn>
                  <a:cxn ang="0">
                    <a:pos x="55" y="0"/>
                  </a:cxn>
                  <a:cxn ang="0">
                    <a:pos x="0" y="15"/>
                  </a:cxn>
                  <a:cxn ang="0">
                    <a:pos x="170" y="109"/>
                  </a:cxn>
                  <a:cxn ang="0">
                    <a:pos x="220" y="95"/>
                  </a:cxn>
                </a:cxnLst>
                <a:rect l="0" t="0" r="r" b="b"/>
                <a:pathLst>
                  <a:path w="221" h="110">
                    <a:moveTo>
                      <a:pt x="220" y="95"/>
                    </a:moveTo>
                    <a:lnTo>
                      <a:pt x="105" y="31"/>
                    </a:lnTo>
                    <a:lnTo>
                      <a:pt x="55" y="0"/>
                    </a:lnTo>
                    <a:lnTo>
                      <a:pt x="0" y="15"/>
                    </a:lnTo>
                    <a:lnTo>
                      <a:pt x="170" y="109"/>
                    </a:lnTo>
                    <a:lnTo>
                      <a:pt x="220" y="95"/>
                    </a:lnTo>
                  </a:path>
                </a:pathLst>
              </a:custGeom>
              <a:solidFill>
                <a:srgbClr val="CCCC00">
                  <a:alpha val="80000"/>
                </a:srgbClr>
              </a:solidFill>
              <a:ln w="9525" cap="rnd">
                <a:noFill/>
                <a:round/>
              </a:ln>
              <a:effectLst/>
            </p:spPr>
            <p:txBody>
              <a:bodyPr/>
              <a:p>
                <a:endParaRPr lang="zh-CN" altLang="en-US" sz="100"/>
              </a:p>
            </p:txBody>
          </p:sp>
          <p:sp>
            <p:nvSpPr>
              <p:cNvPr id="32810" name="Freeform 42"/>
              <p:cNvSpPr/>
              <p:nvPr/>
            </p:nvSpPr>
            <p:spPr bwMode="auto">
              <a:xfrm>
                <a:off x="4218" y="2895"/>
                <a:ext cx="142" cy="57"/>
              </a:xfrm>
              <a:custGeom>
                <a:avLst/>
                <a:gdLst/>
                <a:ahLst/>
                <a:cxnLst>
                  <a:cxn ang="0">
                    <a:pos x="141" y="45"/>
                  </a:cxn>
                  <a:cxn ang="0">
                    <a:pos x="89" y="56"/>
                  </a:cxn>
                  <a:cxn ang="0">
                    <a:pos x="0" y="10"/>
                  </a:cxn>
                  <a:cxn ang="0">
                    <a:pos x="0" y="8"/>
                  </a:cxn>
                  <a:cxn ang="0">
                    <a:pos x="53" y="0"/>
                  </a:cxn>
                  <a:cxn ang="0">
                    <a:pos x="141" y="45"/>
                  </a:cxn>
                </a:cxnLst>
                <a:rect l="0" t="0" r="r" b="b"/>
                <a:pathLst>
                  <a:path w="142" h="57">
                    <a:moveTo>
                      <a:pt x="141" y="45"/>
                    </a:moveTo>
                    <a:lnTo>
                      <a:pt x="89" y="56"/>
                    </a:lnTo>
                    <a:lnTo>
                      <a:pt x="0" y="10"/>
                    </a:lnTo>
                    <a:lnTo>
                      <a:pt x="0" y="8"/>
                    </a:lnTo>
                    <a:lnTo>
                      <a:pt x="53" y="0"/>
                    </a:lnTo>
                    <a:lnTo>
                      <a:pt x="141" y="45"/>
                    </a:lnTo>
                  </a:path>
                </a:pathLst>
              </a:custGeom>
              <a:solidFill>
                <a:srgbClr val="CCCC00">
                  <a:alpha val="80000"/>
                </a:srgbClr>
              </a:solidFill>
              <a:ln w="9525" cap="rnd">
                <a:noFill/>
                <a:round/>
              </a:ln>
              <a:effectLst/>
            </p:spPr>
            <p:txBody>
              <a:bodyPr/>
              <a:p>
                <a:endParaRPr lang="zh-CN" altLang="en-US" sz="100"/>
              </a:p>
            </p:txBody>
          </p:sp>
          <p:sp>
            <p:nvSpPr>
              <p:cNvPr id="32811" name="Freeform 43"/>
              <p:cNvSpPr/>
              <p:nvPr/>
            </p:nvSpPr>
            <p:spPr bwMode="auto">
              <a:xfrm>
                <a:off x="4519" y="3110"/>
                <a:ext cx="167" cy="195"/>
              </a:xfrm>
              <a:custGeom>
                <a:avLst/>
                <a:gdLst/>
                <a:ahLst/>
                <a:cxnLst>
                  <a:cxn ang="0">
                    <a:pos x="102" y="8"/>
                  </a:cxn>
                  <a:cxn ang="0">
                    <a:pos x="98" y="7"/>
                  </a:cxn>
                  <a:cxn ang="0">
                    <a:pos x="93" y="6"/>
                  </a:cxn>
                  <a:cxn ang="0">
                    <a:pos x="88" y="5"/>
                  </a:cxn>
                  <a:cxn ang="0">
                    <a:pos x="82" y="4"/>
                  </a:cxn>
                  <a:cxn ang="0">
                    <a:pos x="75" y="3"/>
                  </a:cxn>
                  <a:cxn ang="0">
                    <a:pos x="71" y="3"/>
                  </a:cxn>
                  <a:cxn ang="0">
                    <a:pos x="66" y="2"/>
                  </a:cxn>
                  <a:cxn ang="0">
                    <a:pos x="63" y="1"/>
                  </a:cxn>
                  <a:cxn ang="0">
                    <a:pos x="51" y="0"/>
                  </a:cxn>
                  <a:cxn ang="0">
                    <a:pos x="38" y="2"/>
                  </a:cxn>
                  <a:cxn ang="0">
                    <a:pos x="27" y="7"/>
                  </a:cxn>
                  <a:cxn ang="0">
                    <a:pos x="18" y="16"/>
                  </a:cxn>
                  <a:cxn ang="0">
                    <a:pos x="11" y="27"/>
                  </a:cxn>
                  <a:cxn ang="0">
                    <a:pos x="4" y="42"/>
                  </a:cxn>
                  <a:cxn ang="0">
                    <a:pos x="1" y="58"/>
                  </a:cxn>
                  <a:cxn ang="0">
                    <a:pos x="0" y="76"/>
                  </a:cxn>
                  <a:cxn ang="0">
                    <a:pos x="1" y="96"/>
                  </a:cxn>
                  <a:cxn ang="0">
                    <a:pos x="4" y="114"/>
                  </a:cxn>
                  <a:cxn ang="0">
                    <a:pos x="11" y="131"/>
                  </a:cxn>
                  <a:cxn ang="0">
                    <a:pos x="18" y="147"/>
                  </a:cxn>
                  <a:cxn ang="0">
                    <a:pos x="27" y="160"/>
                  </a:cxn>
                  <a:cxn ang="0">
                    <a:pos x="38" y="172"/>
                  </a:cxn>
                  <a:cxn ang="0">
                    <a:pos x="51" y="180"/>
                  </a:cxn>
                  <a:cxn ang="0">
                    <a:pos x="63" y="186"/>
                  </a:cxn>
                  <a:cxn ang="0">
                    <a:pos x="65" y="187"/>
                  </a:cxn>
                  <a:cxn ang="0">
                    <a:pos x="67" y="187"/>
                  </a:cxn>
                  <a:cxn ang="0">
                    <a:pos x="69" y="187"/>
                  </a:cxn>
                  <a:cxn ang="0">
                    <a:pos x="71" y="188"/>
                  </a:cxn>
                  <a:cxn ang="0">
                    <a:pos x="75" y="188"/>
                  </a:cxn>
                  <a:cxn ang="0">
                    <a:pos x="81" y="189"/>
                  </a:cxn>
                  <a:cxn ang="0">
                    <a:pos x="90" y="190"/>
                  </a:cxn>
                  <a:cxn ang="0">
                    <a:pos x="102" y="192"/>
                  </a:cxn>
                  <a:cxn ang="0">
                    <a:pos x="114" y="194"/>
                  </a:cxn>
                  <a:cxn ang="0">
                    <a:pos x="127" y="191"/>
                  </a:cxn>
                  <a:cxn ang="0">
                    <a:pos x="138" y="185"/>
                  </a:cxn>
                  <a:cxn ang="0">
                    <a:pos x="147" y="177"/>
                  </a:cxn>
                  <a:cxn ang="0">
                    <a:pos x="154" y="166"/>
                  </a:cxn>
                  <a:cxn ang="0">
                    <a:pos x="161" y="151"/>
                  </a:cxn>
                  <a:cxn ang="0">
                    <a:pos x="164" y="136"/>
                  </a:cxn>
                  <a:cxn ang="0">
                    <a:pos x="166" y="117"/>
                  </a:cxn>
                  <a:cxn ang="0">
                    <a:pos x="164" y="98"/>
                  </a:cxn>
                  <a:cxn ang="0">
                    <a:pos x="161" y="80"/>
                  </a:cxn>
                  <a:cxn ang="0">
                    <a:pos x="154" y="63"/>
                  </a:cxn>
                  <a:cxn ang="0">
                    <a:pos x="147" y="47"/>
                  </a:cxn>
                  <a:cxn ang="0">
                    <a:pos x="138" y="33"/>
                  </a:cxn>
                  <a:cxn ang="0">
                    <a:pos x="127" y="22"/>
                  </a:cxn>
                  <a:cxn ang="0">
                    <a:pos x="114" y="13"/>
                  </a:cxn>
                  <a:cxn ang="0">
                    <a:pos x="102" y="8"/>
                  </a:cxn>
                </a:cxnLst>
                <a:rect l="0" t="0" r="r" b="b"/>
                <a:pathLst>
                  <a:path w="167" h="195">
                    <a:moveTo>
                      <a:pt x="102" y="8"/>
                    </a:moveTo>
                    <a:lnTo>
                      <a:pt x="98" y="7"/>
                    </a:lnTo>
                    <a:lnTo>
                      <a:pt x="93" y="6"/>
                    </a:lnTo>
                    <a:lnTo>
                      <a:pt x="88" y="5"/>
                    </a:lnTo>
                    <a:lnTo>
                      <a:pt x="82" y="4"/>
                    </a:lnTo>
                    <a:lnTo>
                      <a:pt x="75" y="3"/>
                    </a:lnTo>
                    <a:lnTo>
                      <a:pt x="71" y="3"/>
                    </a:lnTo>
                    <a:lnTo>
                      <a:pt x="66" y="2"/>
                    </a:lnTo>
                    <a:lnTo>
                      <a:pt x="63" y="1"/>
                    </a:lnTo>
                    <a:lnTo>
                      <a:pt x="51" y="0"/>
                    </a:lnTo>
                    <a:lnTo>
                      <a:pt x="38" y="2"/>
                    </a:lnTo>
                    <a:lnTo>
                      <a:pt x="27" y="7"/>
                    </a:lnTo>
                    <a:lnTo>
                      <a:pt x="18" y="16"/>
                    </a:lnTo>
                    <a:lnTo>
                      <a:pt x="11" y="27"/>
                    </a:lnTo>
                    <a:lnTo>
                      <a:pt x="4" y="42"/>
                    </a:lnTo>
                    <a:lnTo>
                      <a:pt x="1" y="58"/>
                    </a:lnTo>
                    <a:lnTo>
                      <a:pt x="0" y="76"/>
                    </a:lnTo>
                    <a:lnTo>
                      <a:pt x="1" y="96"/>
                    </a:lnTo>
                    <a:lnTo>
                      <a:pt x="4" y="114"/>
                    </a:lnTo>
                    <a:lnTo>
                      <a:pt x="11" y="131"/>
                    </a:lnTo>
                    <a:lnTo>
                      <a:pt x="18" y="147"/>
                    </a:lnTo>
                    <a:lnTo>
                      <a:pt x="27" y="160"/>
                    </a:lnTo>
                    <a:lnTo>
                      <a:pt x="38" y="172"/>
                    </a:lnTo>
                    <a:lnTo>
                      <a:pt x="51" y="180"/>
                    </a:lnTo>
                    <a:lnTo>
                      <a:pt x="63" y="186"/>
                    </a:lnTo>
                    <a:lnTo>
                      <a:pt x="65" y="187"/>
                    </a:lnTo>
                    <a:lnTo>
                      <a:pt x="67" y="187"/>
                    </a:lnTo>
                    <a:lnTo>
                      <a:pt x="69" y="187"/>
                    </a:lnTo>
                    <a:lnTo>
                      <a:pt x="71" y="188"/>
                    </a:lnTo>
                    <a:lnTo>
                      <a:pt x="75" y="188"/>
                    </a:lnTo>
                    <a:lnTo>
                      <a:pt x="81" y="189"/>
                    </a:lnTo>
                    <a:lnTo>
                      <a:pt x="90" y="190"/>
                    </a:lnTo>
                    <a:lnTo>
                      <a:pt x="102" y="192"/>
                    </a:lnTo>
                    <a:lnTo>
                      <a:pt x="114" y="194"/>
                    </a:lnTo>
                    <a:lnTo>
                      <a:pt x="127" y="191"/>
                    </a:lnTo>
                    <a:lnTo>
                      <a:pt x="138" y="185"/>
                    </a:lnTo>
                    <a:lnTo>
                      <a:pt x="147" y="177"/>
                    </a:lnTo>
                    <a:lnTo>
                      <a:pt x="154" y="166"/>
                    </a:lnTo>
                    <a:lnTo>
                      <a:pt x="161" y="151"/>
                    </a:lnTo>
                    <a:lnTo>
                      <a:pt x="164" y="136"/>
                    </a:lnTo>
                    <a:lnTo>
                      <a:pt x="166" y="117"/>
                    </a:lnTo>
                    <a:lnTo>
                      <a:pt x="164" y="98"/>
                    </a:lnTo>
                    <a:lnTo>
                      <a:pt x="161" y="80"/>
                    </a:lnTo>
                    <a:lnTo>
                      <a:pt x="154" y="63"/>
                    </a:lnTo>
                    <a:lnTo>
                      <a:pt x="147" y="47"/>
                    </a:lnTo>
                    <a:lnTo>
                      <a:pt x="138" y="33"/>
                    </a:lnTo>
                    <a:lnTo>
                      <a:pt x="127" y="22"/>
                    </a:lnTo>
                    <a:lnTo>
                      <a:pt x="114" y="13"/>
                    </a:lnTo>
                    <a:lnTo>
                      <a:pt x="102" y="8"/>
                    </a:lnTo>
                  </a:path>
                </a:pathLst>
              </a:custGeom>
              <a:solidFill>
                <a:srgbClr val="000000">
                  <a:alpha val="80000"/>
                </a:srgbClr>
              </a:solidFill>
              <a:ln w="9525" cap="rnd">
                <a:noFill/>
                <a:round/>
              </a:ln>
              <a:effectLst/>
            </p:spPr>
            <p:txBody>
              <a:bodyPr/>
              <a:p>
                <a:endParaRPr lang="zh-CN" altLang="en-US" sz="100"/>
              </a:p>
            </p:txBody>
          </p:sp>
          <p:sp>
            <p:nvSpPr>
              <p:cNvPr id="32812" name="Freeform 44"/>
              <p:cNvSpPr/>
              <p:nvPr/>
            </p:nvSpPr>
            <p:spPr bwMode="auto">
              <a:xfrm>
                <a:off x="4518" y="3107"/>
                <a:ext cx="129" cy="191"/>
              </a:xfrm>
              <a:custGeom>
                <a:avLst/>
                <a:gdLst/>
                <a:ahLst/>
                <a:cxnLst>
                  <a:cxn ang="0">
                    <a:pos x="63" y="188"/>
                  </a:cxn>
                  <a:cxn ang="0">
                    <a:pos x="76" y="190"/>
                  </a:cxn>
                  <a:cxn ang="0">
                    <a:pos x="87" y="187"/>
                  </a:cxn>
                  <a:cxn ang="0">
                    <a:pos x="99" y="182"/>
                  </a:cxn>
                  <a:cxn ang="0">
                    <a:pos x="109" y="173"/>
                  </a:cxn>
                  <a:cxn ang="0">
                    <a:pos x="116" y="162"/>
                  </a:cxn>
                  <a:cxn ang="0">
                    <a:pos x="122" y="147"/>
                  </a:cxn>
                  <a:cxn ang="0">
                    <a:pos x="125" y="130"/>
                  </a:cxn>
                  <a:cxn ang="0">
                    <a:pos x="128" y="112"/>
                  </a:cxn>
                  <a:cxn ang="0">
                    <a:pos x="125" y="92"/>
                  </a:cxn>
                  <a:cxn ang="0">
                    <a:pos x="122" y="74"/>
                  </a:cxn>
                  <a:cxn ang="0">
                    <a:pos x="116" y="57"/>
                  </a:cxn>
                  <a:cxn ang="0">
                    <a:pos x="109" y="41"/>
                  </a:cxn>
                  <a:cxn ang="0">
                    <a:pos x="99" y="27"/>
                  </a:cxn>
                  <a:cxn ang="0">
                    <a:pos x="87" y="15"/>
                  </a:cxn>
                  <a:cxn ang="0">
                    <a:pos x="76" y="7"/>
                  </a:cxn>
                  <a:cxn ang="0">
                    <a:pos x="63" y="2"/>
                  </a:cxn>
                  <a:cxn ang="0">
                    <a:pos x="50" y="0"/>
                  </a:cxn>
                  <a:cxn ang="0">
                    <a:pos x="38" y="2"/>
                  </a:cxn>
                  <a:cxn ang="0">
                    <a:pos x="27" y="7"/>
                  </a:cxn>
                  <a:cxn ang="0">
                    <a:pos x="17" y="16"/>
                  </a:cxn>
                  <a:cxn ang="0">
                    <a:pos x="10" y="29"/>
                  </a:cxn>
                  <a:cxn ang="0">
                    <a:pos x="4" y="43"/>
                  </a:cxn>
                  <a:cxn ang="0">
                    <a:pos x="1" y="59"/>
                  </a:cxn>
                  <a:cxn ang="0">
                    <a:pos x="0" y="78"/>
                  </a:cxn>
                  <a:cxn ang="0">
                    <a:pos x="1" y="97"/>
                  </a:cxn>
                  <a:cxn ang="0">
                    <a:pos x="4" y="115"/>
                  </a:cxn>
                  <a:cxn ang="0">
                    <a:pos x="10" y="133"/>
                  </a:cxn>
                  <a:cxn ang="0">
                    <a:pos x="17" y="148"/>
                  </a:cxn>
                  <a:cxn ang="0">
                    <a:pos x="27" y="163"/>
                  </a:cxn>
                  <a:cxn ang="0">
                    <a:pos x="38" y="174"/>
                  </a:cxn>
                  <a:cxn ang="0">
                    <a:pos x="50" y="183"/>
                  </a:cxn>
                  <a:cxn ang="0">
                    <a:pos x="63" y="188"/>
                  </a:cxn>
                </a:cxnLst>
                <a:rect l="0" t="0" r="r" b="b"/>
                <a:pathLst>
                  <a:path w="129" h="191">
                    <a:moveTo>
                      <a:pt x="63" y="188"/>
                    </a:moveTo>
                    <a:lnTo>
                      <a:pt x="76" y="190"/>
                    </a:lnTo>
                    <a:lnTo>
                      <a:pt x="87" y="187"/>
                    </a:lnTo>
                    <a:lnTo>
                      <a:pt x="99" y="182"/>
                    </a:lnTo>
                    <a:lnTo>
                      <a:pt x="109" y="173"/>
                    </a:lnTo>
                    <a:lnTo>
                      <a:pt x="116" y="162"/>
                    </a:lnTo>
                    <a:lnTo>
                      <a:pt x="122" y="147"/>
                    </a:lnTo>
                    <a:lnTo>
                      <a:pt x="125" y="130"/>
                    </a:lnTo>
                    <a:lnTo>
                      <a:pt x="128" y="112"/>
                    </a:lnTo>
                    <a:lnTo>
                      <a:pt x="125" y="92"/>
                    </a:lnTo>
                    <a:lnTo>
                      <a:pt x="122" y="74"/>
                    </a:lnTo>
                    <a:lnTo>
                      <a:pt x="116" y="57"/>
                    </a:lnTo>
                    <a:lnTo>
                      <a:pt x="109" y="41"/>
                    </a:lnTo>
                    <a:lnTo>
                      <a:pt x="99" y="27"/>
                    </a:lnTo>
                    <a:lnTo>
                      <a:pt x="87" y="15"/>
                    </a:lnTo>
                    <a:lnTo>
                      <a:pt x="76" y="7"/>
                    </a:lnTo>
                    <a:lnTo>
                      <a:pt x="63" y="2"/>
                    </a:lnTo>
                    <a:lnTo>
                      <a:pt x="50" y="0"/>
                    </a:lnTo>
                    <a:lnTo>
                      <a:pt x="38" y="2"/>
                    </a:lnTo>
                    <a:lnTo>
                      <a:pt x="27" y="7"/>
                    </a:lnTo>
                    <a:lnTo>
                      <a:pt x="17" y="16"/>
                    </a:lnTo>
                    <a:lnTo>
                      <a:pt x="10" y="29"/>
                    </a:lnTo>
                    <a:lnTo>
                      <a:pt x="4" y="43"/>
                    </a:lnTo>
                    <a:lnTo>
                      <a:pt x="1" y="59"/>
                    </a:lnTo>
                    <a:lnTo>
                      <a:pt x="0" y="78"/>
                    </a:lnTo>
                    <a:lnTo>
                      <a:pt x="1" y="97"/>
                    </a:lnTo>
                    <a:lnTo>
                      <a:pt x="4" y="115"/>
                    </a:lnTo>
                    <a:lnTo>
                      <a:pt x="10" y="133"/>
                    </a:lnTo>
                    <a:lnTo>
                      <a:pt x="17" y="148"/>
                    </a:lnTo>
                    <a:lnTo>
                      <a:pt x="27" y="163"/>
                    </a:lnTo>
                    <a:lnTo>
                      <a:pt x="38" y="174"/>
                    </a:lnTo>
                    <a:lnTo>
                      <a:pt x="50" y="183"/>
                    </a:lnTo>
                    <a:lnTo>
                      <a:pt x="63" y="188"/>
                    </a:lnTo>
                  </a:path>
                </a:pathLst>
              </a:custGeom>
              <a:solidFill>
                <a:srgbClr val="000000">
                  <a:alpha val="80000"/>
                </a:srgbClr>
              </a:solidFill>
              <a:ln w="9525" cap="rnd">
                <a:noFill/>
                <a:round/>
              </a:ln>
              <a:effectLst/>
            </p:spPr>
            <p:txBody>
              <a:bodyPr/>
              <a:p>
                <a:endParaRPr lang="zh-CN" altLang="en-US" sz="100"/>
              </a:p>
            </p:txBody>
          </p:sp>
          <p:sp>
            <p:nvSpPr>
              <p:cNvPr id="32813" name="Freeform 45"/>
              <p:cNvSpPr/>
              <p:nvPr/>
            </p:nvSpPr>
            <p:spPr bwMode="auto">
              <a:xfrm>
                <a:off x="4540" y="3147"/>
                <a:ext cx="73" cy="107"/>
              </a:xfrm>
              <a:custGeom>
                <a:avLst/>
                <a:gdLst/>
                <a:ahLst/>
                <a:cxnLst>
                  <a:cxn ang="0">
                    <a:pos x="36" y="104"/>
                  </a:cxn>
                  <a:cxn ang="0">
                    <a:pos x="42" y="106"/>
                  </a:cxn>
                  <a:cxn ang="0">
                    <a:pos x="49" y="104"/>
                  </a:cxn>
                  <a:cxn ang="0">
                    <a:pos x="56" y="101"/>
                  </a:cxn>
                  <a:cxn ang="0">
                    <a:pos x="61" y="97"/>
                  </a:cxn>
                  <a:cxn ang="0">
                    <a:pos x="66" y="90"/>
                  </a:cxn>
                  <a:cxn ang="0">
                    <a:pos x="68" y="82"/>
                  </a:cxn>
                  <a:cxn ang="0">
                    <a:pos x="70" y="73"/>
                  </a:cxn>
                  <a:cxn ang="0">
                    <a:pos x="72" y="62"/>
                  </a:cxn>
                  <a:cxn ang="0">
                    <a:pos x="70" y="52"/>
                  </a:cxn>
                  <a:cxn ang="0">
                    <a:pos x="68" y="42"/>
                  </a:cxn>
                  <a:cxn ang="0">
                    <a:pos x="66" y="32"/>
                  </a:cxn>
                  <a:cxn ang="0">
                    <a:pos x="61" y="23"/>
                  </a:cxn>
                  <a:cxn ang="0">
                    <a:pos x="56" y="15"/>
                  </a:cxn>
                  <a:cxn ang="0">
                    <a:pos x="49" y="8"/>
                  </a:cxn>
                  <a:cxn ang="0">
                    <a:pos x="42" y="4"/>
                  </a:cxn>
                  <a:cxn ang="0">
                    <a:pos x="36" y="1"/>
                  </a:cxn>
                  <a:cxn ang="0">
                    <a:pos x="28" y="0"/>
                  </a:cxn>
                  <a:cxn ang="0">
                    <a:pos x="21" y="1"/>
                  </a:cxn>
                  <a:cxn ang="0">
                    <a:pos x="15" y="4"/>
                  </a:cxn>
                  <a:cxn ang="0">
                    <a:pos x="10" y="10"/>
                  </a:cxn>
                  <a:cxn ang="0">
                    <a:pos x="5" y="15"/>
                  </a:cxn>
                  <a:cxn ang="0">
                    <a:pos x="2" y="24"/>
                  </a:cxn>
                  <a:cxn ang="0">
                    <a:pos x="0" y="33"/>
                  </a:cxn>
                  <a:cxn ang="0">
                    <a:pos x="0" y="43"/>
                  </a:cxn>
                  <a:cxn ang="0">
                    <a:pos x="0" y="54"/>
                  </a:cxn>
                  <a:cxn ang="0">
                    <a:pos x="2" y="64"/>
                  </a:cxn>
                  <a:cxn ang="0">
                    <a:pos x="5" y="74"/>
                  </a:cxn>
                  <a:cxn ang="0">
                    <a:pos x="10" y="83"/>
                  </a:cxn>
                  <a:cxn ang="0">
                    <a:pos x="15" y="91"/>
                  </a:cxn>
                  <a:cxn ang="0">
                    <a:pos x="21" y="97"/>
                  </a:cxn>
                  <a:cxn ang="0">
                    <a:pos x="28" y="102"/>
                  </a:cxn>
                  <a:cxn ang="0">
                    <a:pos x="36" y="104"/>
                  </a:cxn>
                </a:cxnLst>
                <a:rect l="0" t="0" r="r" b="b"/>
                <a:pathLst>
                  <a:path w="73" h="107">
                    <a:moveTo>
                      <a:pt x="36" y="104"/>
                    </a:moveTo>
                    <a:lnTo>
                      <a:pt x="42" y="106"/>
                    </a:lnTo>
                    <a:lnTo>
                      <a:pt x="49" y="104"/>
                    </a:lnTo>
                    <a:lnTo>
                      <a:pt x="56" y="101"/>
                    </a:lnTo>
                    <a:lnTo>
                      <a:pt x="61" y="97"/>
                    </a:lnTo>
                    <a:lnTo>
                      <a:pt x="66" y="90"/>
                    </a:lnTo>
                    <a:lnTo>
                      <a:pt x="68" y="82"/>
                    </a:lnTo>
                    <a:lnTo>
                      <a:pt x="70" y="73"/>
                    </a:lnTo>
                    <a:lnTo>
                      <a:pt x="72" y="62"/>
                    </a:lnTo>
                    <a:lnTo>
                      <a:pt x="70" y="52"/>
                    </a:lnTo>
                    <a:lnTo>
                      <a:pt x="68" y="42"/>
                    </a:lnTo>
                    <a:lnTo>
                      <a:pt x="66" y="32"/>
                    </a:lnTo>
                    <a:lnTo>
                      <a:pt x="61" y="23"/>
                    </a:lnTo>
                    <a:lnTo>
                      <a:pt x="56" y="15"/>
                    </a:lnTo>
                    <a:lnTo>
                      <a:pt x="49" y="8"/>
                    </a:lnTo>
                    <a:lnTo>
                      <a:pt x="42" y="4"/>
                    </a:lnTo>
                    <a:lnTo>
                      <a:pt x="36" y="1"/>
                    </a:lnTo>
                    <a:lnTo>
                      <a:pt x="28" y="0"/>
                    </a:lnTo>
                    <a:lnTo>
                      <a:pt x="21" y="1"/>
                    </a:lnTo>
                    <a:lnTo>
                      <a:pt x="15" y="4"/>
                    </a:lnTo>
                    <a:lnTo>
                      <a:pt x="10" y="10"/>
                    </a:lnTo>
                    <a:lnTo>
                      <a:pt x="5" y="15"/>
                    </a:lnTo>
                    <a:lnTo>
                      <a:pt x="2" y="24"/>
                    </a:lnTo>
                    <a:lnTo>
                      <a:pt x="0" y="33"/>
                    </a:lnTo>
                    <a:lnTo>
                      <a:pt x="0" y="43"/>
                    </a:lnTo>
                    <a:lnTo>
                      <a:pt x="0" y="54"/>
                    </a:lnTo>
                    <a:lnTo>
                      <a:pt x="2" y="64"/>
                    </a:lnTo>
                    <a:lnTo>
                      <a:pt x="5" y="74"/>
                    </a:lnTo>
                    <a:lnTo>
                      <a:pt x="10" y="83"/>
                    </a:lnTo>
                    <a:lnTo>
                      <a:pt x="15" y="91"/>
                    </a:lnTo>
                    <a:lnTo>
                      <a:pt x="21" y="97"/>
                    </a:lnTo>
                    <a:lnTo>
                      <a:pt x="28" y="102"/>
                    </a:lnTo>
                    <a:lnTo>
                      <a:pt x="36" y="104"/>
                    </a:lnTo>
                  </a:path>
                </a:pathLst>
              </a:custGeom>
              <a:solidFill>
                <a:srgbClr val="FFFFFF">
                  <a:alpha val="80000"/>
                </a:srgbClr>
              </a:solidFill>
              <a:ln w="9525" cap="rnd">
                <a:noFill/>
                <a:round/>
              </a:ln>
              <a:effectLst/>
            </p:spPr>
            <p:txBody>
              <a:bodyPr/>
              <a:p>
                <a:endParaRPr lang="zh-CN" altLang="en-US" sz="100"/>
              </a:p>
            </p:txBody>
          </p:sp>
          <p:sp>
            <p:nvSpPr>
              <p:cNvPr id="32814" name="Freeform 46"/>
              <p:cNvSpPr/>
              <p:nvPr/>
            </p:nvSpPr>
            <p:spPr bwMode="auto">
              <a:xfrm>
                <a:off x="4647" y="2995"/>
                <a:ext cx="39" cy="280"/>
              </a:xfrm>
              <a:custGeom>
                <a:avLst/>
                <a:gdLst/>
                <a:ahLst/>
                <a:cxnLst>
                  <a:cxn ang="0">
                    <a:pos x="16" y="0"/>
                  </a:cxn>
                  <a:cxn ang="0">
                    <a:pos x="19" y="26"/>
                  </a:cxn>
                  <a:cxn ang="0">
                    <a:pos x="38" y="279"/>
                  </a:cxn>
                  <a:cxn ang="0">
                    <a:pos x="22" y="276"/>
                  </a:cxn>
                  <a:cxn ang="0">
                    <a:pos x="0" y="0"/>
                  </a:cxn>
                  <a:cxn ang="0">
                    <a:pos x="16" y="0"/>
                  </a:cxn>
                </a:cxnLst>
                <a:rect l="0" t="0" r="r" b="b"/>
                <a:pathLst>
                  <a:path w="39" h="280">
                    <a:moveTo>
                      <a:pt x="16" y="0"/>
                    </a:moveTo>
                    <a:lnTo>
                      <a:pt x="19" y="26"/>
                    </a:lnTo>
                    <a:lnTo>
                      <a:pt x="38" y="279"/>
                    </a:lnTo>
                    <a:lnTo>
                      <a:pt x="22" y="276"/>
                    </a:lnTo>
                    <a:lnTo>
                      <a:pt x="0" y="0"/>
                    </a:lnTo>
                    <a:lnTo>
                      <a:pt x="16" y="0"/>
                    </a:lnTo>
                  </a:path>
                </a:pathLst>
              </a:custGeom>
              <a:solidFill>
                <a:srgbClr val="7F7F7F">
                  <a:alpha val="80000"/>
                </a:srgbClr>
              </a:solidFill>
              <a:ln w="9525" cap="rnd">
                <a:noFill/>
                <a:round/>
              </a:ln>
              <a:effectLst/>
            </p:spPr>
            <p:txBody>
              <a:bodyPr/>
              <a:p>
                <a:endParaRPr lang="zh-CN" altLang="en-US" sz="100"/>
              </a:p>
            </p:txBody>
          </p:sp>
          <p:sp>
            <p:nvSpPr>
              <p:cNvPr id="32815" name="Freeform 47"/>
              <p:cNvSpPr/>
              <p:nvPr/>
            </p:nvSpPr>
            <p:spPr bwMode="auto">
              <a:xfrm>
                <a:off x="4690" y="2564"/>
                <a:ext cx="64" cy="74"/>
              </a:xfrm>
              <a:custGeom>
                <a:avLst/>
                <a:gdLst/>
                <a:ahLst/>
                <a:cxnLst>
                  <a:cxn ang="0">
                    <a:pos x="54" y="0"/>
                  </a:cxn>
                  <a:cxn ang="0">
                    <a:pos x="0" y="12"/>
                  </a:cxn>
                  <a:cxn ang="0">
                    <a:pos x="5" y="60"/>
                  </a:cxn>
                  <a:cxn ang="0">
                    <a:pos x="5" y="73"/>
                  </a:cxn>
                  <a:cxn ang="0">
                    <a:pos x="63" y="65"/>
                  </a:cxn>
                  <a:cxn ang="0">
                    <a:pos x="54" y="0"/>
                  </a:cxn>
                </a:cxnLst>
                <a:rect l="0" t="0" r="r" b="b"/>
                <a:pathLst>
                  <a:path w="64" h="74">
                    <a:moveTo>
                      <a:pt x="54" y="0"/>
                    </a:moveTo>
                    <a:lnTo>
                      <a:pt x="0" y="12"/>
                    </a:lnTo>
                    <a:lnTo>
                      <a:pt x="5" y="60"/>
                    </a:lnTo>
                    <a:lnTo>
                      <a:pt x="5" y="73"/>
                    </a:lnTo>
                    <a:lnTo>
                      <a:pt x="63" y="65"/>
                    </a:lnTo>
                    <a:lnTo>
                      <a:pt x="54" y="0"/>
                    </a:lnTo>
                  </a:path>
                </a:pathLst>
              </a:custGeom>
              <a:solidFill>
                <a:srgbClr val="989898">
                  <a:alpha val="80000"/>
                </a:srgbClr>
              </a:solidFill>
              <a:ln w="9525" cap="rnd">
                <a:noFill/>
                <a:round/>
              </a:ln>
              <a:effectLst/>
            </p:spPr>
            <p:txBody>
              <a:bodyPr/>
              <a:p>
                <a:endParaRPr lang="zh-CN" altLang="en-US" sz="100"/>
              </a:p>
            </p:txBody>
          </p:sp>
          <p:sp>
            <p:nvSpPr>
              <p:cNvPr id="32816" name="Freeform 48"/>
              <p:cNvSpPr/>
              <p:nvPr/>
            </p:nvSpPr>
            <p:spPr bwMode="auto">
              <a:xfrm>
                <a:off x="4357" y="2505"/>
                <a:ext cx="23" cy="328"/>
              </a:xfrm>
              <a:custGeom>
                <a:avLst/>
                <a:gdLst/>
                <a:ahLst/>
                <a:cxnLst>
                  <a:cxn ang="0">
                    <a:pos x="22" y="1"/>
                  </a:cxn>
                  <a:cxn ang="0">
                    <a:pos x="22" y="322"/>
                  </a:cxn>
                  <a:cxn ang="0">
                    <a:pos x="0" y="327"/>
                  </a:cxn>
                  <a:cxn ang="0">
                    <a:pos x="0" y="0"/>
                  </a:cxn>
                  <a:cxn ang="0">
                    <a:pos x="22" y="1"/>
                  </a:cxn>
                </a:cxnLst>
                <a:rect l="0" t="0" r="r" b="b"/>
                <a:pathLst>
                  <a:path w="23" h="328">
                    <a:moveTo>
                      <a:pt x="22" y="1"/>
                    </a:moveTo>
                    <a:lnTo>
                      <a:pt x="22" y="322"/>
                    </a:lnTo>
                    <a:lnTo>
                      <a:pt x="0" y="327"/>
                    </a:lnTo>
                    <a:lnTo>
                      <a:pt x="0" y="0"/>
                    </a:lnTo>
                    <a:lnTo>
                      <a:pt x="22" y="1"/>
                    </a:lnTo>
                  </a:path>
                </a:pathLst>
              </a:custGeom>
              <a:solidFill>
                <a:srgbClr val="999933">
                  <a:alpha val="80000"/>
                </a:srgbClr>
              </a:solidFill>
              <a:ln w="9525" cap="rnd">
                <a:noFill/>
                <a:round/>
              </a:ln>
              <a:effectLst/>
            </p:spPr>
            <p:txBody>
              <a:bodyPr/>
              <a:p>
                <a:endParaRPr lang="zh-CN" altLang="en-US" sz="100"/>
              </a:p>
            </p:txBody>
          </p:sp>
          <p:sp>
            <p:nvSpPr>
              <p:cNvPr id="32817" name="Freeform 49"/>
              <p:cNvSpPr/>
              <p:nvPr/>
            </p:nvSpPr>
            <p:spPr bwMode="auto">
              <a:xfrm>
                <a:off x="4617" y="2601"/>
                <a:ext cx="45" cy="285"/>
              </a:xfrm>
              <a:custGeom>
                <a:avLst/>
                <a:gdLst/>
                <a:ahLst/>
                <a:cxnLst>
                  <a:cxn ang="0">
                    <a:pos x="44" y="0"/>
                  </a:cxn>
                  <a:cxn ang="0">
                    <a:pos x="44" y="284"/>
                  </a:cxn>
                  <a:cxn ang="0">
                    <a:pos x="0" y="284"/>
                  </a:cxn>
                  <a:cxn ang="0">
                    <a:pos x="0" y="0"/>
                  </a:cxn>
                  <a:cxn ang="0">
                    <a:pos x="44" y="0"/>
                  </a:cxn>
                </a:cxnLst>
                <a:rect l="0" t="0" r="r" b="b"/>
                <a:pathLst>
                  <a:path w="45" h="285">
                    <a:moveTo>
                      <a:pt x="44" y="0"/>
                    </a:moveTo>
                    <a:lnTo>
                      <a:pt x="44" y="284"/>
                    </a:lnTo>
                    <a:lnTo>
                      <a:pt x="0" y="284"/>
                    </a:lnTo>
                    <a:lnTo>
                      <a:pt x="0" y="0"/>
                    </a:lnTo>
                    <a:lnTo>
                      <a:pt x="44" y="0"/>
                    </a:lnTo>
                  </a:path>
                </a:pathLst>
              </a:custGeom>
              <a:solidFill>
                <a:srgbClr val="999933">
                  <a:alpha val="80000"/>
                </a:srgbClr>
              </a:solidFill>
              <a:ln w="9525" cap="rnd">
                <a:noFill/>
                <a:round/>
              </a:ln>
              <a:effectLst/>
            </p:spPr>
            <p:txBody>
              <a:bodyPr/>
              <a:p>
                <a:endParaRPr lang="zh-CN" altLang="en-US" sz="100"/>
              </a:p>
            </p:txBody>
          </p:sp>
          <p:sp>
            <p:nvSpPr>
              <p:cNvPr id="32818" name="Freeform 50"/>
              <p:cNvSpPr/>
              <p:nvPr/>
            </p:nvSpPr>
            <p:spPr bwMode="auto">
              <a:xfrm>
                <a:off x="4357" y="2448"/>
                <a:ext cx="502" cy="226"/>
              </a:xfrm>
              <a:custGeom>
                <a:avLst/>
                <a:gdLst/>
                <a:ahLst/>
                <a:cxnLst>
                  <a:cxn ang="0">
                    <a:pos x="501" y="168"/>
                  </a:cxn>
                  <a:cxn ang="0">
                    <a:pos x="213" y="0"/>
                  </a:cxn>
                  <a:cxn ang="0">
                    <a:pos x="0" y="56"/>
                  </a:cxn>
                  <a:cxn ang="0">
                    <a:pos x="287" y="225"/>
                  </a:cxn>
                  <a:cxn ang="0">
                    <a:pos x="501" y="168"/>
                  </a:cxn>
                </a:cxnLst>
                <a:rect l="0" t="0" r="r" b="b"/>
                <a:pathLst>
                  <a:path w="502" h="226">
                    <a:moveTo>
                      <a:pt x="501" y="168"/>
                    </a:moveTo>
                    <a:lnTo>
                      <a:pt x="213" y="0"/>
                    </a:lnTo>
                    <a:lnTo>
                      <a:pt x="0" y="56"/>
                    </a:lnTo>
                    <a:lnTo>
                      <a:pt x="287" y="225"/>
                    </a:lnTo>
                    <a:lnTo>
                      <a:pt x="501" y="168"/>
                    </a:lnTo>
                  </a:path>
                </a:pathLst>
              </a:custGeom>
              <a:solidFill>
                <a:srgbClr val="CCCC00">
                  <a:alpha val="80000"/>
                </a:srgbClr>
              </a:solidFill>
              <a:ln w="9525" cap="rnd">
                <a:noFill/>
                <a:round/>
              </a:ln>
              <a:effectLst/>
            </p:spPr>
            <p:txBody>
              <a:bodyPr/>
              <a:p>
                <a:endParaRPr lang="zh-CN" altLang="en-US" sz="100"/>
              </a:p>
            </p:txBody>
          </p:sp>
          <p:sp>
            <p:nvSpPr>
              <p:cNvPr id="32819" name="Freeform 51"/>
              <p:cNvSpPr/>
              <p:nvPr/>
            </p:nvSpPr>
            <p:spPr bwMode="auto">
              <a:xfrm>
                <a:off x="4748" y="3027"/>
                <a:ext cx="228" cy="212"/>
              </a:xfrm>
              <a:custGeom>
                <a:avLst/>
                <a:gdLst/>
                <a:ahLst/>
                <a:cxnLst>
                  <a:cxn ang="0">
                    <a:pos x="214" y="0"/>
                  </a:cxn>
                  <a:cxn ang="0">
                    <a:pos x="227" y="160"/>
                  </a:cxn>
                  <a:cxn ang="0">
                    <a:pos x="16" y="211"/>
                  </a:cxn>
                  <a:cxn ang="0">
                    <a:pos x="0" y="48"/>
                  </a:cxn>
                  <a:cxn ang="0">
                    <a:pos x="214" y="0"/>
                  </a:cxn>
                </a:cxnLst>
                <a:rect l="0" t="0" r="r" b="b"/>
                <a:pathLst>
                  <a:path w="228" h="212">
                    <a:moveTo>
                      <a:pt x="214" y="0"/>
                    </a:moveTo>
                    <a:lnTo>
                      <a:pt x="227" y="160"/>
                    </a:lnTo>
                    <a:lnTo>
                      <a:pt x="16" y="211"/>
                    </a:lnTo>
                    <a:lnTo>
                      <a:pt x="0" y="48"/>
                    </a:lnTo>
                    <a:lnTo>
                      <a:pt x="214" y="0"/>
                    </a:lnTo>
                  </a:path>
                </a:pathLst>
              </a:custGeom>
              <a:solidFill>
                <a:srgbClr val="FFFF00">
                  <a:alpha val="80000"/>
                </a:srgbClr>
              </a:solidFill>
              <a:ln w="9525" cap="rnd">
                <a:noFill/>
                <a:round/>
              </a:ln>
              <a:effectLst/>
            </p:spPr>
            <p:txBody>
              <a:bodyPr/>
              <a:p>
                <a:endParaRPr lang="zh-CN" altLang="en-US" sz="100"/>
              </a:p>
            </p:txBody>
          </p:sp>
          <p:sp>
            <p:nvSpPr>
              <p:cNvPr id="32820" name="Freeform 52"/>
              <p:cNvSpPr/>
              <p:nvPr/>
            </p:nvSpPr>
            <p:spPr bwMode="auto">
              <a:xfrm>
                <a:off x="4788" y="2867"/>
                <a:ext cx="115" cy="190"/>
              </a:xfrm>
              <a:custGeom>
                <a:avLst/>
                <a:gdLst/>
                <a:ahLst/>
                <a:cxnLst>
                  <a:cxn ang="0">
                    <a:pos x="0" y="11"/>
                  </a:cxn>
                  <a:cxn ang="0">
                    <a:pos x="22" y="8"/>
                  </a:cxn>
                  <a:cxn ang="0">
                    <a:pos x="97" y="0"/>
                  </a:cxn>
                  <a:cxn ang="0">
                    <a:pos x="114" y="170"/>
                  </a:cxn>
                  <a:cxn ang="0">
                    <a:pos x="11" y="189"/>
                  </a:cxn>
                  <a:cxn ang="0">
                    <a:pos x="0" y="11"/>
                  </a:cxn>
                </a:cxnLst>
                <a:rect l="0" t="0" r="r" b="b"/>
                <a:pathLst>
                  <a:path w="115" h="190">
                    <a:moveTo>
                      <a:pt x="0" y="11"/>
                    </a:moveTo>
                    <a:lnTo>
                      <a:pt x="22" y="8"/>
                    </a:lnTo>
                    <a:lnTo>
                      <a:pt x="97" y="0"/>
                    </a:lnTo>
                    <a:lnTo>
                      <a:pt x="114" y="170"/>
                    </a:lnTo>
                    <a:lnTo>
                      <a:pt x="11" y="189"/>
                    </a:lnTo>
                    <a:lnTo>
                      <a:pt x="0" y="11"/>
                    </a:lnTo>
                  </a:path>
                </a:pathLst>
              </a:custGeom>
              <a:solidFill>
                <a:srgbClr val="CCCC00">
                  <a:alpha val="80000"/>
                </a:srgbClr>
              </a:solidFill>
              <a:ln w="9525" cap="rnd">
                <a:noFill/>
                <a:round/>
              </a:ln>
              <a:effectLst/>
            </p:spPr>
            <p:txBody>
              <a:bodyPr/>
              <a:p>
                <a:endParaRPr lang="zh-CN" altLang="en-US" sz="100"/>
              </a:p>
            </p:txBody>
          </p:sp>
          <p:sp>
            <p:nvSpPr>
              <p:cNvPr id="32821" name="Freeform 53"/>
              <p:cNvSpPr/>
              <p:nvPr/>
            </p:nvSpPr>
            <p:spPr bwMode="auto">
              <a:xfrm>
                <a:off x="4695" y="2618"/>
                <a:ext cx="105" cy="623"/>
              </a:xfrm>
              <a:custGeom>
                <a:avLst/>
                <a:gdLst/>
                <a:ahLst/>
                <a:cxnLst>
                  <a:cxn ang="0">
                    <a:pos x="12" y="10"/>
                  </a:cxn>
                  <a:cxn ang="0">
                    <a:pos x="15" y="56"/>
                  </a:cxn>
                  <a:cxn ang="0">
                    <a:pos x="45" y="457"/>
                  </a:cxn>
                  <a:cxn ang="0">
                    <a:pos x="12" y="459"/>
                  </a:cxn>
                  <a:cxn ang="0">
                    <a:pos x="0" y="622"/>
                  </a:cxn>
                  <a:cxn ang="0">
                    <a:pos x="104" y="619"/>
                  </a:cxn>
                  <a:cxn ang="0">
                    <a:pos x="63" y="0"/>
                  </a:cxn>
                  <a:cxn ang="0">
                    <a:pos x="12" y="10"/>
                  </a:cxn>
                </a:cxnLst>
                <a:rect l="0" t="0" r="r" b="b"/>
                <a:pathLst>
                  <a:path w="105" h="623">
                    <a:moveTo>
                      <a:pt x="12" y="10"/>
                    </a:moveTo>
                    <a:lnTo>
                      <a:pt x="15" y="56"/>
                    </a:lnTo>
                    <a:lnTo>
                      <a:pt x="45" y="457"/>
                    </a:lnTo>
                    <a:lnTo>
                      <a:pt x="12" y="459"/>
                    </a:lnTo>
                    <a:lnTo>
                      <a:pt x="0" y="622"/>
                    </a:lnTo>
                    <a:lnTo>
                      <a:pt x="104" y="619"/>
                    </a:lnTo>
                    <a:lnTo>
                      <a:pt x="63" y="0"/>
                    </a:lnTo>
                    <a:lnTo>
                      <a:pt x="12" y="10"/>
                    </a:lnTo>
                  </a:path>
                </a:pathLst>
              </a:custGeom>
              <a:solidFill>
                <a:srgbClr val="999933">
                  <a:alpha val="80000"/>
                </a:srgbClr>
              </a:solidFill>
              <a:ln w="9525" cap="rnd">
                <a:noFill/>
                <a:round/>
              </a:ln>
              <a:effectLst/>
            </p:spPr>
            <p:txBody>
              <a:bodyPr/>
              <a:p>
                <a:endParaRPr lang="zh-CN" altLang="en-US" sz="100"/>
              </a:p>
            </p:txBody>
          </p:sp>
          <p:sp>
            <p:nvSpPr>
              <p:cNvPr id="32822" name="Freeform 54"/>
              <p:cNvSpPr/>
              <p:nvPr/>
            </p:nvSpPr>
            <p:spPr bwMode="auto">
              <a:xfrm>
                <a:off x="4697" y="3156"/>
                <a:ext cx="356" cy="93"/>
              </a:xfrm>
              <a:custGeom>
                <a:avLst/>
                <a:gdLst/>
                <a:ahLst/>
                <a:cxnLst>
                  <a:cxn ang="0">
                    <a:pos x="355" y="2"/>
                  </a:cxn>
                  <a:cxn ang="0">
                    <a:pos x="0" y="92"/>
                  </a:cxn>
                  <a:cxn ang="0">
                    <a:pos x="0" y="88"/>
                  </a:cxn>
                  <a:cxn ang="0">
                    <a:pos x="342" y="0"/>
                  </a:cxn>
                  <a:cxn ang="0">
                    <a:pos x="355" y="2"/>
                  </a:cxn>
                </a:cxnLst>
                <a:rect l="0" t="0" r="r" b="b"/>
                <a:pathLst>
                  <a:path w="356" h="93">
                    <a:moveTo>
                      <a:pt x="355" y="2"/>
                    </a:moveTo>
                    <a:lnTo>
                      <a:pt x="0" y="92"/>
                    </a:lnTo>
                    <a:lnTo>
                      <a:pt x="0" y="88"/>
                    </a:lnTo>
                    <a:lnTo>
                      <a:pt x="342" y="0"/>
                    </a:lnTo>
                    <a:lnTo>
                      <a:pt x="355" y="2"/>
                    </a:lnTo>
                  </a:path>
                </a:pathLst>
              </a:custGeom>
              <a:solidFill>
                <a:srgbClr val="FFFFFF">
                  <a:alpha val="80000"/>
                </a:srgbClr>
              </a:solidFill>
              <a:ln w="9525" cap="rnd">
                <a:noFill/>
                <a:round/>
              </a:ln>
              <a:effectLst/>
            </p:spPr>
            <p:txBody>
              <a:bodyPr/>
              <a:p>
                <a:endParaRPr lang="zh-CN" altLang="en-US" sz="100"/>
              </a:p>
            </p:txBody>
          </p:sp>
          <p:sp>
            <p:nvSpPr>
              <p:cNvPr id="32823" name="Freeform 55"/>
              <p:cNvSpPr/>
              <p:nvPr/>
            </p:nvSpPr>
            <p:spPr bwMode="auto">
              <a:xfrm>
                <a:off x="4745" y="2548"/>
                <a:ext cx="202" cy="512"/>
              </a:xfrm>
              <a:custGeom>
                <a:avLst/>
                <a:gdLst/>
                <a:ahLst/>
                <a:cxnLst>
                  <a:cxn ang="0">
                    <a:pos x="201" y="472"/>
                  </a:cxn>
                  <a:cxn ang="0">
                    <a:pos x="164" y="0"/>
                  </a:cxn>
                  <a:cxn ang="0">
                    <a:pos x="18" y="13"/>
                  </a:cxn>
                  <a:cxn ang="0">
                    <a:pos x="0" y="15"/>
                  </a:cxn>
                  <a:cxn ang="0">
                    <a:pos x="36" y="511"/>
                  </a:cxn>
                  <a:cxn ang="0">
                    <a:pos x="64" y="494"/>
                  </a:cxn>
                  <a:cxn ang="0">
                    <a:pos x="29" y="24"/>
                  </a:cxn>
                  <a:cxn ang="0">
                    <a:pos x="139" y="15"/>
                  </a:cxn>
                  <a:cxn ang="0">
                    <a:pos x="174" y="476"/>
                  </a:cxn>
                  <a:cxn ang="0">
                    <a:pos x="201" y="472"/>
                  </a:cxn>
                </a:cxnLst>
                <a:rect l="0" t="0" r="r" b="b"/>
                <a:pathLst>
                  <a:path w="202" h="512">
                    <a:moveTo>
                      <a:pt x="201" y="472"/>
                    </a:moveTo>
                    <a:lnTo>
                      <a:pt x="164" y="0"/>
                    </a:lnTo>
                    <a:lnTo>
                      <a:pt x="18" y="13"/>
                    </a:lnTo>
                    <a:lnTo>
                      <a:pt x="0" y="15"/>
                    </a:lnTo>
                    <a:lnTo>
                      <a:pt x="36" y="511"/>
                    </a:lnTo>
                    <a:lnTo>
                      <a:pt x="64" y="494"/>
                    </a:lnTo>
                    <a:lnTo>
                      <a:pt x="29" y="24"/>
                    </a:lnTo>
                    <a:lnTo>
                      <a:pt x="139" y="15"/>
                    </a:lnTo>
                    <a:lnTo>
                      <a:pt x="174" y="476"/>
                    </a:lnTo>
                    <a:lnTo>
                      <a:pt x="201" y="472"/>
                    </a:lnTo>
                  </a:path>
                </a:pathLst>
              </a:custGeom>
              <a:solidFill>
                <a:srgbClr val="FFFF00">
                  <a:alpha val="80000"/>
                </a:srgbClr>
              </a:solidFill>
              <a:ln w="9525" cap="rnd">
                <a:noFill/>
                <a:round/>
              </a:ln>
              <a:effectLst/>
            </p:spPr>
            <p:txBody>
              <a:bodyPr/>
              <a:p>
                <a:endParaRPr lang="zh-CN" altLang="en-US" sz="100"/>
              </a:p>
            </p:txBody>
          </p:sp>
          <p:sp>
            <p:nvSpPr>
              <p:cNvPr id="32824" name="Freeform 56"/>
              <p:cNvSpPr/>
              <p:nvPr/>
            </p:nvSpPr>
            <p:spPr bwMode="auto">
              <a:xfrm>
                <a:off x="4744" y="2562"/>
                <a:ext cx="50" cy="492"/>
              </a:xfrm>
              <a:custGeom>
                <a:avLst/>
                <a:gdLst/>
                <a:ahLst/>
                <a:cxnLst>
                  <a:cxn ang="0">
                    <a:pos x="16" y="0"/>
                  </a:cxn>
                  <a:cxn ang="0">
                    <a:pos x="49" y="486"/>
                  </a:cxn>
                  <a:cxn ang="0">
                    <a:pos x="36" y="491"/>
                  </a:cxn>
                  <a:cxn ang="0">
                    <a:pos x="0" y="4"/>
                  </a:cxn>
                  <a:cxn ang="0">
                    <a:pos x="16" y="0"/>
                  </a:cxn>
                </a:cxnLst>
                <a:rect l="0" t="0" r="r" b="b"/>
                <a:pathLst>
                  <a:path w="50" h="492">
                    <a:moveTo>
                      <a:pt x="16" y="0"/>
                    </a:moveTo>
                    <a:lnTo>
                      <a:pt x="49" y="486"/>
                    </a:lnTo>
                    <a:lnTo>
                      <a:pt x="36" y="491"/>
                    </a:lnTo>
                    <a:lnTo>
                      <a:pt x="0" y="4"/>
                    </a:lnTo>
                    <a:lnTo>
                      <a:pt x="16" y="0"/>
                    </a:lnTo>
                  </a:path>
                </a:pathLst>
              </a:custGeom>
              <a:solidFill>
                <a:srgbClr val="999933">
                  <a:alpha val="80000"/>
                </a:srgbClr>
              </a:solidFill>
              <a:ln w="9525" cap="rnd">
                <a:noFill/>
                <a:round/>
              </a:ln>
              <a:effectLst/>
            </p:spPr>
            <p:txBody>
              <a:bodyPr/>
              <a:p>
                <a:endParaRPr lang="zh-CN" altLang="en-US" sz="100"/>
              </a:p>
            </p:txBody>
          </p:sp>
          <p:sp>
            <p:nvSpPr>
              <p:cNvPr id="32825" name="Freeform 57"/>
              <p:cNvSpPr/>
              <p:nvPr/>
            </p:nvSpPr>
            <p:spPr bwMode="auto">
              <a:xfrm>
                <a:off x="4882" y="2563"/>
                <a:ext cx="50" cy="458"/>
              </a:xfrm>
              <a:custGeom>
                <a:avLst/>
                <a:gdLst/>
                <a:ahLst/>
                <a:cxnLst>
                  <a:cxn ang="0">
                    <a:pos x="13" y="0"/>
                  </a:cxn>
                  <a:cxn ang="0">
                    <a:pos x="49" y="455"/>
                  </a:cxn>
                  <a:cxn ang="0">
                    <a:pos x="34" y="457"/>
                  </a:cxn>
                  <a:cxn ang="0">
                    <a:pos x="0" y="1"/>
                  </a:cxn>
                  <a:cxn ang="0">
                    <a:pos x="13" y="0"/>
                  </a:cxn>
                </a:cxnLst>
                <a:rect l="0" t="0" r="r" b="b"/>
                <a:pathLst>
                  <a:path w="50" h="458">
                    <a:moveTo>
                      <a:pt x="13" y="0"/>
                    </a:moveTo>
                    <a:lnTo>
                      <a:pt x="49" y="455"/>
                    </a:lnTo>
                    <a:lnTo>
                      <a:pt x="34" y="457"/>
                    </a:lnTo>
                    <a:lnTo>
                      <a:pt x="0" y="1"/>
                    </a:lnTo>
                    <a:lnTo>
                      <a:pt x="13" y="0"/>
                    </a:lnTo>
                  </a:path>
                </a:pathLst>
              </a:custGeom>
              <a:solidFill>
                <a:srgbClr val="999933">
                  <a:alpha val="80000"/>
                </a:srgbClr>
              </a:solidFill>
              <a:ln w="9525" cap="rnd">
                <a:noFill/>
                <a:round/>
              </a:ln>
              <a:effectLst/>
            </p:spPr>
            <p:txBody>
              <a:bodyPr/>
              <a:p>
                <a:endParaRPr lang="zh-CN" altLang="en-US" sz="100"/>
              </a:p>
            </p:txBody>
          </p:sp>
          <p:sp>
            <p:nvSpPr>
              <p:cNvPr id="32826" name="Freeform 58"/>
              <p:cNvSpPr/>
              <p:nvPr/>
            </p:nvSpPr>
            <p:spPr bwMode="auto">
              <a:xfrm>
                <a:off x="4824" y="2566"/>
                <a:ext cx="53" cy="471"/>
              </a:xfrm>
              <a:custGeom>
                <a:avLst/>
                <a:gdLst/>
                <a:ahLst/>
                <a:cxnLst>
                  <a:cxn ang="0">
                    <a:pos x="21" y="0"/>
                  </a:cxn>
                  <a:cxn ang="0">
                    <a:pos x="31" y="131"/>
                  </a:cxn>
                  <a:cxn ang="0">
                    <a:pos x="39" y="237"/>
                  </a:cxn>
                  <a:cxn ang="0">
                    <a:pos x="45" y="318"/>
                  </a:cxn>
                  <a:cxn ang="0">
                    <a:pos x="48" y="379"/>
                  </a:cxn>
                  <a:cxn ang="0">
                    <a:pos x="50" y="422"/>
                  </a:cxn>
                  <a:cxn ang="0">
                    <a:pos x="52" y="449"/>
                  </a:cxn>
                  <a:cxn ang="0">
                    <a:pos x="52" y="464"/>
                  </a:cxn>
                  <a:cxn ang="0">
                    <a:pos x="50" y="468"/>
                  </a:cxn>
                  <a:cxn ang="0">
                    <a:pos x="48" y="468"/>
                  </a:cxn>
                  <a:cxn ang="0">
                    <a:pos x="47" y="468"/>
                  </a:cxn>
                  <a:cxn ang="0">
                    <a:pos x="45" y="470"/>
                  </a:cxn>
                  <a:cxn ang="0">
                    <a:pos x="44" y="470"/>
                  </a:cxn>
                  <a:cxn ang="0">
                    <a:pos x="41" y="470"/>
                  </a:cxn>
                  <a:cxn ang="0">
                    <a:pos x="40" y="470"/>
                  </a:cxn>
                  <a:cxn ang="0">
                    <a:pos x="38" y="470"/>
                  </a:cxn>
                  <a:cxn ang="0">
                    <a:pos x="36" y="470"/>
                  </a:cxn>
                  <a:cxn ang="0">
                    <a:pos x="35" y="466"/>
                  </a:cxn>
                  <a:cxn ang="0">
                    <a:pos x="32" y="455"/>
                  </a:cxn>
                  <a:cxn ang="0">
                    <a:pos x="29" y="438"/>
                  </a:cxn>
                  <a:cxn ang="0">
                    <a:pos x="27" y="414"/>
                  </a:cxn>
                  <a:cxn ang="0">
                    <a:pos x="23" y="383"/>
                  </a:cxn>
                  <a:cxn ang="0">
                    <a:pos x="20" y="346"/>
                  </a:cxn>
                  <a:cxn ang="0">
                    <a:pos x="16" y="301"/>
                  </a:cxn>
                  <a:cxn ang="0">
                    <a:pos x="12" y="250"/>
                  </a:cxn>
                  <a:cxn ang="0">
                    <a:pos x="9" y="199"/>
                  </a:cxn>
                  <a:cxn ang="0">
                    <a:pos x="5" y="154"/>
                  </a:cxn>
                  <a:cxn ang="0">
                    <a:pos x="3" y="116"/>
                  </a:cxn>
                  <a:cxn ang="0">
                    <a:pos x="1" y="85"/>
                  </a:cxn>
                  <a:cxn ang="0">
                    <a:pos x="0" y="62"/>
                  </a:cxn>
                  <a:cxn ang="0">
                    <a:pos x="0" y="44"/>
                  </a:cxn>
                  <a:cxn ang="0">
                    <a:pos x="0" y="34"/>
                  </a:cxn>
                  <a:cxn ang="0">
                    <a:pos x="1" y="31"/>
                  </a:cxn>
                  <a:cxn ang="0">
                    <a:pos x="3" y="31"/>
                  </a:cxn>
                  <a:cxn ang="0">
                    <a:pos x="4" y="30"/>
                  </a:cxn>
                  <a:cxn ang="0">
                    <a:pos x="4" y="28"/>
                  </a:cxn>
                  <a:cxn ang="0">
                    <a:pos x="5" y="27"/>
                  </a:cxn>
                  <a:cxn ang="0">
                    <a:pos x="6" y="25"/>
                  </a:cxn>
                  <a:cxn ang="0">
                    <a:pos x="6" y="23"/>
                  </a:cxn>
                  <a:cxn ang="0">
                    <a:pos x="6" y="20"/>
                  </a:cxn>
                  <a:cxn ang="0">
                    <a:pos x="6" y="16"/>
                  </a:cxn>
                  <a:cxn ang="0">
                    <a:pos x="6" y="13"/>
                  </a:cxn>
                  <a:cxn ang="0">
                    <a:pos x="7" y="10"/>
                  </a:cxn>
                  <a:cxn ang="0">
                    <a:pos x="9" y="7"/>
                  </a:cxn>
                  <a:cxn ang="0">
                    <a:pos x="10" y="5"/>
                  </a:cxn>
                  <a:cxn ang="0">
                    <a:pos x="11" y="3"/>
                  </a:cxn>
                  <a:cxn ang="0">
                    <a:pos x="14" y="2"/>
                  </a:cxn>
                  <a:cxn ang="0">
                    <a:pos x="18" y="1"/>
                  </a:cxn>
                  <a:cxn ang="0">
                    <a:pos x="21" y="0"/>
                  </a:cxn>
                </a:cxnLst>
                <a:rect l="0" t="0" r="r" b="b"/>
                <a:pathLst>
                  <a:path w="53" h="471">
                    <a:moveTo>
                      <a:pt x="21" y="0"/>
                    </a:moveTo>
                    <a:lnTo>
                      <a:pt x="31" y="131"/>
                    </a:lnTo>
                    <a:lnTo>
                      <a:pt x="39" y="237"/>
                    </a:lnTo>
                    <a:lnTo>
                      <a:pt x="45" y="318"/>
                    </a:lnTo>
                    <a:lnTo>
                      <a:pt x="48" y="379"/>
                    </a:lnTo>
                    <a:lnTo>
                      <a:pt x="50" y="422"/>
                    </a:lnTo>
                    <a:lnTo>
                      <a:pt x="52" y="449"/>
                    </a:lnTo>
                    <a:lnTo>
                      <a:pt x="52" y="464"/>
                    </a:lnTo>
                    <a:lnTo>
                      <a:pt x="50" y="468"/>
                    </a:lnTo>
                    <a:lnTo>
                      <a:pt x="48" y="468"/>
                    </a:lnTo>
                    <a:lnTo>
                      <a:pt x="47" y="468"/>
                    </a:lnTo>
                    <a:lnTo>
                      <a:pt x="45" y="470"/>
                    </a:lnTo>
                    <a:lnTo>
                      <a:pt x="44" y="470"/>
                    </a:lnTo>
                    <a:lnTo>
                      <a:pt x="41" y="470"/>
                    </a:lnTo>
                    <a:lnTo>
                      <a:pt x="40" y="470"/>
                    </a:lnTo>
                    <a:lnTo>
                      <a:pt x="38" y="470"/>
                    </a:lnTo>
                    <a:lnTo>
                      <a:pt x="36" y="470"/>
                    </a:lnTo>
                    <a:lnTo>
                      <a:pt x="35" y="466"/>
                    </a:lnTo>
                    <a:lnTo>
                      <a:pt x="32" y="455"/>
                    </a:lnTo>
                    <a:lnTo>
                      <a:pt x="29" y="438"/>
                    </a:lnTo>
                    <a:lnTo>
                      <a:pt x="27" y="414"/>
                    </a:lnTo>
                    <a:lnTo>
                      <a:pt x="23" y="383"/>
                    </a:lnTo>
                    <a:lnTo>
                      <a:pt x="20" y="346"/>
                    </a:lnTo>
                    <a:lnTo>
                      <a:pt x="16" y="301"/>
                    </a:lnTo>
                    <a:lnTo>
                      <a:pt x="12" y="250"/>
                    </a:lnTo>
                    <a:lnTo>
                      <a:pt x="9" y="199"/>
                    </a:lnTo>
                    <a:lnTo>
                      <a:pt x="5" y="154"/>
                    </a:lnTo>
                    <a:lnTo>
                      <a:pt x="3" y="116"/>
                    </a:lnTo>
                    <a:lnTo>
                      <a:pt x="1" y="85"/>
                    </a:lnTo>
                    <a:lnTo>
                      <a:pt x="0" y="62"/>
                    </a:lnTo>
                    <a:lnTo>
                      <a:pt x="0" y="44"/>
                    </a:lnTo>
                    <a:lnTo>
                      <a:pt x="0" y="34"/>
                    </a:lnTo>
                    <a:lnTo>
                      <a:pt x="1" y="31"/>
                    </a:lnTo>
                    <a:lnTo>
                      <a:pt x="3" y="31"/>
                    </a:lnTo>
                    <a:lnTo>
                      <a:pt x="4" y="30"/>
                    </a:lnTo>
                    <a:lnTo>
                      <a:pt x="4" y="28"/>
                    </a:lnTo>
                    <a:lnTo>
                      <a:pt x="5" y="27"/>
                    </a:lnTo>
                    <a:lnTo>
                      <a:pt x="6" y="25"/>
                    </a:lnTo>
                    <a:lnTo>
                      <a:pt x="6" y="23"/>
                    </a:lnTo>
                    <a:lnTo>
                      <a:pt x="6" y="20"/>
                    </a:lnTo>
                    <a:lnTo>
                      <a:pt x="6" y="16"/>
                    </a:lnTo>
                    <a:lnTo>
                      <a:pt x="6" y="13"/>
                    </a:lnTo>
                    <a:lnTo>
                      <a:pt x="7" y="10"/>
                    </a:lnTo>
                    <a:lnTo>
                      <a:pt x="9" y="7"/>
                    </a:lnTo>
                    <a:lnTo>
                      <a:pt x="10" y="5"/>
                    </a:lnTo>
                    <a:lnTo>
                      <a:pt x="11" y="3"/>
                    </a:lnTo>
                    <a:lnTo>
                      <a:pt x="14" y="2"/>
                    </a:lnTo>
                    <a:lnTo>
                      <a:pt x="18" y="1"/>
                    </a:lnTo>
                    <a:lnTo>
                      <a:pt x="21" y="0"/>
                    </a:lnTo>
                  </a:path>
                </a:pathLst>
              </a:custGeom>
              <a:solidFill>
                <a:srgbClr val="FFFF00">
                  <a:alpha val="80000"/>
                </a:srgbClr>
              </a:solidFill>
              <a:ln w="9525" cap="rnd">
                <a:noFill/>
                <a:round/>
              </a:ln>
              <a:effectLst/>
            </p:spPr>
            <p:txBody>
              <a:bodyPr/>
              <a:p>
                <a:endParaRPr lang="zh-CN" altLang="en-US" sz="100"/>
              </a:p>
            </p:txBody>
          </p:sp>
          <p:sp>
            <p:nvSpPr>
              <p:cNvPr id="32827" name="Freeform 59"/>
              <p:cNvSpPr/>
              <p:nvPr/>
            </p:nvSpPr>
            <p:spPr bwMode="auto">
              <a:xfrm>
                <a:off x="4815" y="2568"/>
                <a:ext cx="53" cy="468"/>
              </a:xfrm>
              <a:custGeom>
                <a:avLst/>
                <a:gdLst/>
                <a:ahLst/>
                <a:cxnLst>
                  <a:cxn ang="0">
                    <a:pos x="16" y="0"/>
                  </a:cxn>
                  <a:cxn ang="0">
                    <a:pos x="52" y="467"/>
                  </a:cxn>
                  <a:cxn ang="0">
                    <a:pos x="35" y="464"/>
                  </a:cxn>
                  <a:cxn ang="0">
                    <a:pos x="0" y="1"/>
                  </a:cxn>
                  <a:cxn ang="0">
                    <a:pos x="16" y="0"/>
                  </a:cxn>
                </a:cxnLst>
                <a:rect l="0" t="0" r="r" b="b"/>
                <a:pathLst>
                  <a:path w="53" h="468">
                    <a:moveTo>
                      <a:pt x="16" y="0"/>
                    </a:moveTo>
                    <a:lnTo>
                      <a:pt x="52" y="467"/>
                    </a:lnTo>
                    <a:lnTo>
                      <a:pt x="35" y="464"/>
                    </a:lnTo>
                    <a:lnTo>
                      <a:pt x="0" y="1"/>
                    </a:lnTo>
                    <a:lnTo>
                      <a:pt x="16" y="0"/>
                    </a:lnTo>
                  </a:path>
                </a:pathLst>
              </a:custGeom>
              <a:solidFill>
                <a:srgbClr val="999933">
                  <a:alpha val="80000"/>
                </a:srgbClr>
              </a:solidFill>
              <a:ln w="9525" cap="rnd">
                <a:noFill/>
                <a:round/>
              </a:ln>
              <a:effectLst/>
            </p:spPr>
            <p:txBody>
              <a:bodyPr/>
              <a:p>
                <a:endParaRPr lang="zh-CN" altLang="en-US" sz="100"/>
              </a:p>
            </p:txBody>
          </p:sp>
          <p:sp>
            <p:nvSpPr>
              <p:cNvPr id="32828" name="Freeform 60"/>
              <p:cNvSpPr/>
              <p:nvPr/>
            </p:nvSpPr>
            <p:spPr bwMode="auto">
              <a:xfrm>
                <a:off x="4647" y="2935"/>
                <a:ext cx="422" cy="340"/>
              </a:xfrm>
              <a:custGeom>
                <a:avLst/>
                <a:gdLst/>
                <a:ahLst/>
                <a:cxnLst>
                  <a:cxn ang="0">
                    <a:pos x="37" y="132"/>
                  </a:cxn>
                  <a:cxn ang="0">
                    <a:pos x="378" y="64"/>
                  </a:cxn>
                  <a:cxn ang="0">
                    <a:pos x="375" y="6"/>
                  </a:cxn>
                  <a:cxn ang="0">
                    <a:pos x="389" y="0"/>
                  </a:cxn>
                  <a:cxn ang="0">
                    <a:pos x="404" y="2"/>
                  </a:cxn>
                  <a:cxn ang="0">
                    <a:pos x="421" y="235"/>
                  </a:cxn>
                  <a:cxn ang="0">
                    <a:pos x="40" y="339"/>
                  </a:cxn>
                  <a:cxn ang="0">
                    <a:pos x="22" y="336"/>
                  </a:cxn>
                  <a:cxn ang="0">
                    <a:pos x="0" y="57"/>
                  </a:cxn>
                  <a:cxn ang="0">
                    <a:pos x="14" y="54"/>
                  </a:cxn>
                  <a:cxn ang="0">
                    <a:pos x="31" y="54"/>
                  </a:cxn>
                  <a:cxn ang="0">
                    <a:pos x="49" y="304"/>
                  </a:cxn>
                  <a:cxn ang="0">
                    <a:pos x="389" y="220"/>
                  </a:cxn>
                  <a:cxn ang="0">
                    <a:pos x="380" y="90"/>
                  </a:cxn>
                  <a:cxn ang="0">
                    <a:pos x="40" y="158"/>
                  </a:cxn>
                  <a:cxn ang="0">
                    <a:pos x="37" y="132"/>
                  </a:cxn>
                </a:cxnLst>
                <a:rect l="0" t="0" r="r" b="b"/>
                <a:pathLst>
                  <a:path w="422" h="340">
                    <a:moveTo>
                      <a:pt x="37" y="132"/>
                    </a:moveTo>
                    <a:lnTo>
                      <a:pt x="378" y="64"/>
                    </a:lnTo>
                    <a:lnTo>
                      <a:pt x="375" y="6"/>
                    </a:lnTo>
                    <a:lnTo>
                      <a:pt x="389" y="0"/>
                    </a:lnTo>
                    <a:lnTo>
                      <a:pt x="404" y="2"/>
                    </a:lnTo>
                    <a:lnTo>
                      <a:pt x="421" y="235"/>
                    </a:lnTo>
                    <a:lnTo>
                      <a:pt x="40" y="339"/>
                    </a:lnTo>
                    <a:lnTo>
                      <a:pt x="22" y="336"/>
                    </a:lnTo>
                    <a:lnTo>
                      <a:pt x="0" y="57"/>
                    </a:lnTo>
                    <a:lnTo>
                      <a:pt x="14" y="54"/>
                    </a:lnTo>
                    <a:lnTo>
                      <a:pt x="31" y="54"/>
                    </a:lnTo>
                    <a:lnTo>
                      <a:pt x="49" y="304"/>
                    </a:lnTo>
                    <a:lnTo>
                      <a:pt x="389" y="220"/>
                    </a:lnTo>
                    <a:lnTo>
                      <a:pt x="380" y="90"/>
                    </a:lnTo>
                    <a:lnTo>
                      <a:pt x="40" y="158"/>
                    </a:lnTo>
                    <a:lnTo>
                      <a:pt x="37" y="132"/>
                    </a:lnTo>
                  </a:path>
                </a:pathLst>
              </a:custGeom>
              <a:solidFill>
                <a:srgbClr val="FFFF00">
                  <a:alpha val="80000"/>
                </a:srgbClr>
              </a:solidFill>
              <a:ln w="9525" cap="rnd">
                <a:noFill/>
                <a:round/>
              </a:ln>
              <a:effectLst/>
            </p:spPr>
            <p:txBody>
              <a:bodyPr/>
              <a:p>
                <a:endParaRPr lang="zh-CN" altLang="en-US" sz="100"/>
              </a:p>
            </p:txBody>
          </p:sp>
          <p:sp>
            <p:nvSpPr>
              <p:cNvPr id="32829" name="Freeform 61"/>
              <p:cNvSpPr/>
              <p:nvPr/>
            </p:nvSpPr>
            <p:spPr bwMode="auto">
              <a:xfrm>
                <a:off x="5023" y="2940"/>
                <a:ext cx="21" cy="60"/>
              </a:xfrm>
              <a:custGeom>
                <a:avLst/>
                <a:gdLst/>
                <a:ahLst/>
                <a:cxnLst>
                  <a:cxn ang="0">
                    <a:pos x="15" y="0"/>
                  </a:cxn>
                  <a:cxn ang="0">
                    <a:pos x="17" y="25"/>
                  </a:cxn>
                  <a:cxn ang="0">
                    <a:pos x="20" y="59"/>
                  </a:cxn>
                  <a:cxn ang="0">
                    <a:pos x="3" y="59"/>
                  </a:cxn>
                  <a:cxn ang="0">
                    <a:pos x="0" y="1"/>
                  </a:cxn>
                  <a:cxn ang="0">
                    <a:pos x="15" y="0"/>
                  </a:cxn>
                </a:cxnLst>
                <a:rect l="0" t="0" r="r" b="b"/>
                <a:pathLst>
                  <a:path w="21" h="60">
                    <a:moveTo>
                      <a:pt x="15" y="0"/>
                    </a:moveTo>
                    <a:lnTo>
                      <a:pt x="17" y="25"/>
                    </a:lnTo>
                    <a:lnTo>
                      <a:pt x="20" y="59"/>
                    </a:lnTo>
                    <a:lnTo>
                      <a:pt x="3" y="59"/>
                    </a:lnTo>
                    <a:lnTo>
                      <a:pt x="0" y="1"/>
                    </a:lnTo>
                    <a:lnTo>
                      <a:pt x="15" y="0"/>
                    </a:lnTo>
                  </a:path>
                </a:pathLst>
              </a:custGeom>
              <a:solidFill>
                <a:srgbClr val="999933">
                  <a:alpha val="80000"/>
                </a:srgbClr>
              </a:solidFill>
              <a:ln w="9525" cap="rnd">
                <a:noFill/>
                <a:round/>
              </a:ln>
              <a:effectLst/>
            </p:spPr>
            <p:txBody>
              <a:bodyPr/>
              <a:p>
                <a:endParaRPr lang="zh-CN" altLang="en-US" sz="100"/>
              </a:p>
            </p:txBody>
          </p:sp>
          <p:sp>
            <p:nvSpPr>
              <p:cNvPr id="32830" name="Freeform 62"/>
              <p:cNvSpPr/>
              <p:nvPr/>
            </p:nvSpPr>
            <p:spPr bwMode="auto">
              <a:xfrm>
                <a:off x="5028" y="3020"/>
                <a:ext cx="25" cy="137"/>
              </a:xfrm>
              <a:custGeom>
                <a:avLst/>
                <a:gdLst/>
                <a:ahLst/>
                <a:cxnLst>
                  <a:cxn ang="0">
                    <a:pos x="14" y="0"/>
                  </a:cxn>
                  <a:cxn ang="0">
                    <a:pos x="14" y="13"/>
                  </a:cxn>
                  <a:cxn ang="0">
                    <a:pos x="24" y="136"/>
                  </a:cxn>
                  <a:cxn ang="0">
                    <a:pos x="9" y="134"/>
                  </a:cxn>
                  <a:cxn ang="0">
                    <a:pos x="0" y="5"/>
                  </a:cxn>
                  <a:cxn ang="0">
                    <a:pos x="14" y="0"/>
                  </a:cxn>
                </a:cxnLst>
                <a:rect l="0" t="0" r="r" b="b"/>
                <a:pathLst>
                  <a:path w="25" h="137">
                    <a:moveTo>
                      <a:pt x="14" y="0"/>
                    </a:moveTo>
                    <a:lnTo>
                      <a:pt x="14" y="13"/>
                    </a:lnTo>
                    <a:lnTo>
                      <a:pt x="24" y="136"/>
                    </a:lnTo>
                    <a:lnTo>
                      <a:pt x="9" y="134"/>
                    </a:lnTo>
                    <a:lnTo>
                      <a:pt x="0" y="5"/>
                    </a:lnTo>
                    <a:lnTo>
                      <a:pt x="14" y="0"/>
                    </a:lnTo>
                  </a:path>
                </a:pathLst>
              </a:custGeom>
              <a:solidFill>
                <a:srgbClr val="999933">
                  <a:alpha val="80000"/>
                </a:srgbClr>
              </a:solidFill>
              <a:ln w="9525" cap="rnd">
                <a:noFill/>
                <a:round/>
              </a:ln>
              <a:effectLst/>
            </p:spPr>
            <p:txBody>
              <a:bodyPr/>
              <a:p>
                <a:endParaRPr lang="zh-CN" altLang="en-US" sz="100"/>
              </a:p>
            </p:txBody>
          </p:sp>
          <p:sp>
            <p:nvSpPr>
              <p:cNvPr id="32831" name="Freeform 63"/>
              <p:cNvSpPr/>
              <p:nvPr/>
            </p:nvSpPr>
            <p:spPr bwMode="auto">
              <a:xfrm>
                <a:off x="4685" y="3000"/>
                <a:ext cx="358" cy="72"/>
              </a:xfrm>
              <a:custGeom>
                <a:avLst/>
                <a:gdLst/>
                <a:ahLst/>
                <a:cxnLst>
                  <a:cxn ang="0">
                    <a:pos x="357" y="0"/>
                  </a:cxn>
                  <a:cxn ang="0">
                    <a:pos x="320" y="7"/>
                  </a:cxn>
                  <a:cxn ang="0">
                    <a:pos x="0" y="71"/>
                  </a:cxn>
                  <a:cxn ang="0">
                    <a:pos x="0" y="67"/>
                  </a:cxn>
                  <a:cxn ang="0">
                    <a:pos x="343" y="0"/>
                  </a:cxn>
                  <a:cxn ang="0">
                    <a:pos x="357" y="0"/>
                  </a:cxn>
                </a:cxnLst>
                <a:rect l="0" t="0" r="r" b="b"/>
                <a:pathLst>
                  <a:path w="358" h="72">
                    <a:moveTo>
                      <a:pt x="357" y="0"/>
                    </a:moveTo>
                    <a:lnTo>
                      <a:pt x="320" y="7"/>
                    </a:lnTo>
                    <a:lnTo>
                      <a:pt x="0" y="71"/>
                    </a:lnTo>
                    <a:lnTo>
                      <a:pt x="0" y="67"/>
                    </a:lnTo>
                    <a:lnTo>
                      <a:pt x="343" y="0"/>
                    </a:lnTo>
                    <a:lnTo>
                      <a:pt x="357" y="0"/>
                    </a:lnTo>
                  </a:path>
                </a:pathLst>
              </a:custGeom>
              <a:solidFill>
                <a:srgbClr val="CCCC00">
                  <a:alpha val="80000"/>
                </a:srgbClr>
              </a:solidFill>
              <a:ln w="9525" cap="rnd">
                <a:noFill/>
                <a:round/>
              </a:ln>
              <a:effectLst/>
            </p:spPr>
            <p:txBody>
              <a:bodyPr/>
              <a:p>
                <a:endParaRPr lang="zh-CN" altLang="en-US" sz="100"/>
              </a:p>
            </p:txBody>
          </p:sp>
          <p:sp>
            <p:nvSpPr>
              <p:cNvPr id="32832" name="Freeform 64"/>
              <p:cNvSpPr/>
              <p:nvPr/>
            </p:nvSpPr>
            <p:spPr bwMode="auto">
              <a:xfrm>
                <a:off x="4973" y="3018"/>
                <a:ext cx="217" cy="304"/>
              </a:xfrm>
              <a:custGeom>
                <a:avLst/>
                <a:gdLst/>
                <a:ahLst/>
                <a:cxnLst>
                  <a:cxn ang="0">
                    <a:pos x="0" y="3"/>
                  </a:cxn>
                  <a:cxn ang="0">
                    <a:pos x="0" y="12"/>
                  </a:cxn>
                  <a:cxn ang="0">
                    <a:pos x="2" y="34"/>
                  </a:cxn>
                  <a:cxn ang="0">
                    <a:pos x="4" y="65"/>
                  </a:cxn>
                  <a:cxn ang="0">
                    <a:pos x="7" y="102"/>
                  </a:cxn>
                  <a:cxn ang="0">
                    <a:pos x="11" y="139"/>
                  </a:cxn>
                  <a:cxn ang="0">
                    <a:pos x="14" y="170"/>
                  </a:cxn>
                  <a:cxn ang="0">
                    <a:pos x="17" y="193"/>
                  </a:cxn>
                  <a:cxn ang="0">
                    <a:pos x="18" y="202"/>
                  </a:cxn>
                  <a:cxn ang="0">
                    <a:pos x="20" y="203"/>
                  </a:cxn>
                  <a:cxn ang="0">
                    <a:pos x="21" y="203"/>
                  </a:cxn>
                  <a:cxn ang="0">
                    <a:pos x="22" y="204"/>
                  </a:cxn>
                  <a:cxn ang="0">
                    <a:pos x="23" y="204"/>
                  </a:cxn>
                  <a:cxn ang="0">
                    <a:pos x="24" y="206"/>
                  </a:cxn>
                  <a:cxn ang="0">
                    <a:pos x="25" y="206"/>
                  </a:cxn>
                  <a:cxn ang="0">
                    <a:pos x="25" y="206"/>
                  </a:cxn>
                  <a:cxn ang="0">
                    <a:pos x="25" y="206"/>
                  </a:cxn>
                  <a:cxn ang="0">
                    <a:pos x="191" y="303"/>
                  </a:cxn>
                  <a:cxn ang="0">
                    <a:pos x="216" y="292"/>
                  </a:cxn>
                  <a:cxn ang="0">
                    <a:pos x="21" y="193"/>
                  </a:cxn>
                  <a:cxn ang="0">
                    <a:pos x="3" y="0"/>
                  </a:cxn>
                  <a:cxn ang="0">
                    <a:pos x="0" y="3"/>
                  </a:cxn>
                </a:cxnLst>
                <a:rect l="0" t="0" r="r" b="b"/>
                <a:pathLst>
                  <a:path w="217" h="304">
                    <a:moveTo>
                      <a:pt x="0" y="3"/>
                    </a:moveTo>
                    <a:lnTo>
                      <a:pt x="0" y="12"/>
                    </a:lnTo>
                    <a:lnTo>
                      <a:pt x="2" y="34"/>
                    </a:lnTo>
                    <a:lnTo>
                      <a:pt x="4" y="65"/>
                    </a:lnTo>
                    <a:lnTo>
                      <a:pt x="7" y="102"/>
                    </a:lnTo>
                    <a:lnTo>
                      <a:pt x="11" y="139"/>
                    </a:lnTo>
                    <a:lnTo>
                      <a:pt x="14" y="170"/>
                    </a:lnTo>
                    <a:lnTo>
                      <a:pt x="17" y="193"/>
                    </a:lnTo>
                    <a:lnTo>
                      <a:pt x="18" y="202"/>
                    </a:lnTo>
                    <a:lnTo>
                      <a:pt x="20" y="203"/>
                    </a:lnTo>
                    <a:lnTo>
                      <a:pt x="21" y="203"/>
                    </a:lnTo>
                    <a:lnTo>
                      <a:pt x="22" y="204"/>
                    </a:lnTo>
                    <a:lnTo>
                      <a:pt x="23" y="204"/>
                    </a:lnTo>
                    <a:lnTo>
                      <a:pt x="24" y="206"/>
                    </a:lnTo>
                    <a:lnTo>
                      <a:pt x="25" y="206"/>
                    </a:lnTo>
                    <a:lnTo>
                      <a:pt x="25" y="206"/>
                    </a:lnTo>
                    <a:lnTo>
                      <a:pt x="25" y="206"/>
                    </a:lnTo>
                    <a:lnTo>
                      <a:pt x="191" y="303"/>
                    </a:lnTo>
                    <a:lnTo>
                      <a:pt x="216" y="292"/>
                    </a:lnTo>
                    <a:lnTo>
                      <a:pt x="21" y="193"/>
                    </a:lnTo>
                    <a:lnTo>
                      <a:pt x="3" y="0"/>
                    </a:lnTo>
                    <a:lnTo>
                      <a:pt x="0" y="3"/>
                    </a:lnTo>
                  </a:path>
                </a:pathLst>
              </a:custGeom>
              <a:solidFill>
                <a:srgbClr val="999933">
                  <a:alpha val="80000"/>
                </a:srgbClr>
              </a:solidFill>
              <a:ln w="9525" cap="rnd">
                <a:noFill/>
                <a:round/>
              </a:ln>
              <a:effectLst/>
            </p:spPr>
            <p:txBody>
              <a:bodyPr/>
              <a:p>
                <a:endParaRPr lang="zh-CN" altLang="en-US" sz="100"/>
              </a:p>
            </p:txBody>
          </p:sp>
          <p:sp>
            <p:nvSpPr>
              <p:cNvPr id="32833" name="Freeform 65"/>
              <p:cNvSpPr/>
              <p:nvPr/>
            </p:nvSpPr>
            <p:spPr bwMode="auto">
              <a:xfrm>
                <a:off x="4970" y="3010"/>
                <a:ext cx="55" cy="209"/>
              </a:xfrm>
              <a:custGeom>
                <a:avLst/>
                <a:gdLst/>
                <a:ahLst/>
                <a:cxnLst>
                  <a:cxn ang="0">
                    <a:pos x="23" y="202"/>
                  </a:cxn>
                  <a:cxn ang="0">
                    <a:pos x="0" y="4"/>
                  </a:cxn>
                  <a:cxn ang="0">
                    <a:pos x="21" y="0"/>
                  </a:cxn>
                  <a:cxn ang="0">
                    <a:pos x="24" y="5"/>
                  </a:cxn>
                  <a:cxn ang="0">
                    <a:pos x="54" y="208"/>
                  </a:cxn>
                  <a:cxn ang="0">
                    <a:pos x="23" y="202"/>
                  </a:cxn>
                </a:cxnLst>
                <a:rect l="0" t="0" r="r" b="b"/>
                <a:pathLst>
                  <a:path w="55" h="209">
                    <a:moveTo>
                      <a:pt x="23" y="202"/>
                    </a:moveTo>
                    <a:lnTo>
                      <a:pt x="0" y="4"/>
                    </a:lnTo>
                    <a:lnTo>
                      <a:pt x="21" y="0"/>
                    </a:lnTo>
                    <a:lnTo>
                      <a:pt x="24" y="5"/>
                    </a:lnTo>
                    <a:lnTo>
                      <a:pt x="54" y="208"/>
                    </a:lnTo>
                    <a:lnTo>
                      <a:pt x="23" y="202"/>
                    </a:lnTo>
                  </a:path>
                </a:pathLst>
              </a:custGeom>
              <a:solidFill>
                <a:srgbClr val="FFFF99">
                  <a:alpha val="80000"/>
                </a:srgbClr>
              </a:solidFill>
              <a:ln w="9525" cap="rnd">
                <a:noFill/>
                <a:round/>
              </a:ln>
              <a:effectLst/>
            </p:spPr>
            <p:txBody>
              <a:bodyPr/>
              <a:p>
                <a:endParaRPr lang="zh-CN" altLang="en-US" sz="100"/>
              </a:p>
            </p:txBody>
          </p:sp>
          <p:sp>
            <p:nvSpPr>
              <p:cNvPr id="32834" name="Freeform 66"/>
              <p:cNvSpPr/>
              <p:nvPr/>
            </p:nvSpPr>
            <p:spPr bwMode="auto">
              <a:xfrm>
                <a:off x="4729" y="3062"/>
                <a:ext cx="55" cy="212"/>
              </a:xfrm>
              <a:custGeom>
                <a:avLst/>
                <a:gdLst/>
                <a:ahLst/>
                <a:cxnLst>
                  <a:cxn ang="0">
                    <a:pos x="23" y="207"/>
                  </a:cxn>
                  <a:cxn ang="0">
                    <a:pos x="0" y="4"/>
                  </a:cxn>
                  <a:cxn ang="0">
                    <a:pos x="20" y="0"/>
                  </a:cxn>
                  <a:cxn ang="0">
                    <a:pos x="25" y="5"/>
                  </a:cxn>
                  <a:cxn ang="0">
                    <a:pos x="54" y="211"/>
                  </a:cxn>
                  <a:cxn ang="0">
                    <a:pos x="23" y="207"/>
                  </a:cxn>
                </a:cxnLst>
                <a:rect l="0" t="0" r="r" b="b"/>
                <a:pathLst>
                  <a:path w="55" h="212">
                    <a:moveTo>
                      <a:pt x="23" y="207"/>
                    </a:moveTo>
                    <a:lnTo>
                      <a:pt x="0" y="4"/>
                    </a:lnTo>
                    <a:lnTo>
                      <a:pt x="20" y="0"/>
                    </a:lnTo>
                    <a:lnTo>
                      <a:pt x="25" y="5"/>
                    </a:lnTo>
                    <a:lnTo>
                      <a:pt x="54" y="211"/>
                    </a:lnTo>
                    <a:lnTo>
                      <a:pt x="23" y="207"/>
                    </a:lnTo>
                  </a:path>
                </a:pathLst>
              </a:custGeom>
              <a:solidFill>
                <a:srgbClr val="FFFF99">
                  <a:alpha val="80000"/>
                </a:srgbClr>
              </a:solidFill>
              <a:ln w="9525" cap="rnd">
                <a:noFill/>
                <a:round/>
              </a:ln>
              <a:effectLst/>
            </p:spPr>
            <p:txBody>
              <a:bodyPr/>
              <a:p>
                <a:endParaRPr lang="zh-CN" altLang="en-US" sz="100"/>
              </a:p>
            </p:txBody>
          </p:sp>
          <p:sp>
            <p:nvSpPr>
              <p:cNvPr id="32835" name="Freeform 67"/>
              <p:cNvSpPr/>
              <p:nvPr/>
            </p:nvSpPr>
            <p:spPr bwMode="auto">
              <a:xfrm>
                <a:off x="4730" y="3069"/>
                <a:ext cx="225" cy="310"/>
              </a:xfrm>
              <a:custGeom>
                <a:avLst/>
                <a:gdLst/>
                <a:ahLst/>
                <a:cxnLst>
                  <a:cxn ang="0">
                    <a:pos x="0" y="4"/>
                  </a:cxn>
                  <a:cxn ang="0">
                    <a:pos x="1" y="13"/>
                  </a:cxn>
                  <a:cxn ang="0">
                    <a:pos x="3" y="35"/>
                  </a:cxn>
                  <a:cxn ang="0">
                    <a:pos x="5" y="68"/>
                  </a:cxn>
                  <a:cxn ang="0">
                    <a:pos x="8" y="105"/>
                  </a:cxn>
                  <a:cxn ang="0">
                    <a:pos x="12" y="143"/>
                  </a:cxn>
                  <a:cxn ang="0">
                    <a:pos x="15" y="176"/>
                  </a:cxn>
                  <a:cxn ang="0">
                    <a:pos x="18" y="199"/>
                  </a:cxn>
                  <a:cxn ang="0">
                    <a:pos x="20" y="209"/>
                  </a:cxn>
                  <a:cxn ang="0">
                    <a:pos x="21" y="209"/>
                  </a:cxn>
                  <a:cxn ang="0">
                    <a:pos x="23" y="210"/>
                  </a:cxn>
                  <a:cxn ang="0">
                    <a:pos x="24" y="211"/>
                  </a:cxn>
                  <a:cxn ang="0">
                    <a:pos x="25" y="211"/>
                  </a:cxn>
                  <a:cxn ang="0">
                    <a:pos x="26" y="211"/>
                  </a:cxn>
                  <a:cxn ang="0">
                    <a:pos x="26" y="213"/>
                  </a:cxn>
                  <a:cxn ang="0">
                    <a:pos x="27" y="213"/>
                  </a:cxn>
                  <a:cxn ang="0">
                    <a:pos x="27" y="213"/>
                  </a:cxn>
                  <a:cxn ang="0">
                    <a:pos x="198" y="309"/>
                  </a:cxn>
                  <a:cxn ang="0">
                    <a:pos x="224" y="300"/>
                  </a:cxn>
                  <a:cxn ang="0">
                    <a:pos x="22" y="200"/>
                  </a:cxn>
                  <a:cxn ang="0">
                    <a:pos x="4" y="0"/>
                  </a:cxn>
                  <a:cxn ang="0">
                    <a:pos x="0" y="4"/>
                  </a:cxn>
                </a:cxnLst>
                <a:rect l="0" t="0" r="r" b="b"/>
                <a:pathLst>
                  <a:path w="225" h="310">
                    <a:moveTo>
                      <a:pt x="0" y="4"/>
                    </a:moveTo>
                    <a:lnTo>
                      <a:pt x="1" y="13"/>
                    </a:lnTo>
                    <a:lnTo>
                      <a:pt x="3" y="35"/>
                    </a:lnTo>
                    <a:lnTo>
                      <a:pt x="5" y="68"/>
                    </a:lnTo>
                    <a:lnTo>
                      <a:pt x="8" y="105"/>
                    </a:lnTo>
                    <a:lnTo>
                      <a:pt x="12" y="143"/>
                    </a:lnTo>
                    <a:lnTo>
                      <a:pt x="15" y="176"/>
                    </a:lnTo>
                    <a:lnTo>
                      <a:pt x="18" y="199"/>
                    </a:lnTo>
                    <a:lnTo>
                      <a:pt x="20" y="209"/>
                    </a:lnTo>
                    <a:lnTo>
                      <a:pt x="21" y="209"/>
                    </a:lnTo>
                    <a:lnTo>
                      <a:pt x="23" y="210"/>
                    </a:lnTo>
                    <a:lnTo>
                      <a:pt x="24" y="211"/>
                    </a:lnTo>
                    <a:lnTo>
                      <a:pt x="25" y="211"/>
                    </a:lnTo>
                    <a:lnTo>
                      <a:pt x="26" y="211"/>
                    </a:lnTo>
                    <a:lnTo>
                      <a:pt x="26" y="213"/>
                    </a:lnTo>
                    <a:lnTo>
                      <a:pt x="27" y="213"/>
                    </a:lnTo>
                    <a:lnTo>
                      <a:pt x="27" y="213"/>
                    </a:lnTo>
                    <a:lnTo>
                      <a:pt x="198" y="309"/>
                    </a:lnTo>
                    <a:lnTo>
                      <a:pt x="224" y="300"/>
                    </a:lnTo>
                    <a:lnTo>
                      <a:pt x="22" y="200"/>
                    </a:lnTo>
                    <a:lnTo>
                      <a:pt x="4" y="0"/>
                    </a:lnTo>
                    <a:lnTo>
                      <a:pt x="0" y="4"/>
                    </a:lnTo>
                  </a:path>
                </a:pathLst>
              </a:custGeom>
              <a:solidFill>
                <a:srgbClr val="999933">
                  <a:alpha val="80000"/>
                </a:srgbClr>
              </a:solidFill>
              <a:ln w="9525" cap="rnd">
                <a:noFill/>
                <a:round/>
              </a:ln>
              <a:effectLst/>
            </p:spPr>
            <p:txBody>
              <a:bodyPr/>
              <a:p>
                <a:endParaRPr lang="zh-CN" altLang="en-US" sz="100"/>
              </a:p>
            </p:txBody>
          </p:sp>
          <p:sp>
            <p:nvSpPr>
              <p:cNvPr id="32836" name="Freeform 68"/>
              <p:cNvSpPr/>
              <p:nvPr/>
            </p:nvSpPr>
            <p:spPr bwMode="auto">
              <a:xfrm>
                <a:off x="4753" y="3259"/>
                <a:ext cx="215" cy="116"/>
              </a:xfrm>
              <a:custGeom>
                <a:avLst/>
                <a:gdLst/>
                <a:ahLst/>
                <a:cxnLst>
                  <a:cxn ang="0">
                    <a:pos x="25" y="0"/>
                  </a:cxn>
                  <a:cxn ang="0">
                    <a:pos x="214" y="103"/>
                  </a:cxn>
                  <a:cxn ang="0">
                    <a:pos x="187" y="115"/>
                  </a:cxn>
                  <a:cxn ang="0">
                    <a:pos x="0" y="12"/>
                  </a:cxn>
                  <a:cxn ang="0">
                    <a:pos x="25" y="0"/>
                  </a:cxn>
                </a:cxnLst>
                <a:rect l="0" t="0" r="r" b="b"/>
                <a:pathLst>
                  <a:path w="215" h="116">
                    <a:moveTo>
                      <a:pt x="25" y="0"/>
                    </a:moveTo>
                    <a:lnTo>
                      <a:pt x="214" y="103"/>
                    </a:lnTo>
                    <a:lnTo>
                      <a:pt x="187" y="115"/>
                    </a:lnTo>
                    <a:lnTo>
                      <a:pt x="0" y="12"/>
                    </a:lnTo>
                    <a:lnTo>
                      <a:pt x="25" y="0"/>
                    </a:lnTo>
                  </a:path>
                </a:pathLst>
              </a:custGeom>
              <a:solidFill>
                <a:srgbClr val="FFFF00">
                  <a:alpha val="80000"/>
                </a:srgbClr>
              </a:solidFill>
              <a:ln w="9525" cap="rnd">
                <a:noFill/>
                <a:round/>
              </a:ln>
              <a:effectLst/>
            </p:spPr>
            <p:txBody>
              <a:bodyPr/>
              <a:p>
                <a:endParaRPr lang="zh-CN" altLang="en-US" sz="100"/>
              </a:p>
            </p:txBody>
          </p:sp>
          <p:sp>
            <p:nvSpPr>
              <p:cNvPr id="32837" name="Freeform 69"/>
              <p:cNvSpPr/>
              <p:nvPr/>
            </p:nvSpPr>
            <p:spPr bwMode="auto">
              <a:xfrm>
                <a:off x="4991" y="3202"/>
                <a:ext cx="212" cy="116"/>
              </a:xfrm>
              <a:custGeom>
                <a:avLst/>
                <a:gdLst/>
                <a:ahLst/>
                <a:cxnLst>
                  <a:cxn ang="0">
                    <a:pos x="27" y="0"/>
                  </a:cxn>
                  <a:cxn ang="0">
                    <a:pos x="211" y="103"/>
                  </a:cxn>
                  <a:cxn ang="0">
                    <a:pos x="185" y="115"/>
                  </a:cxn>
                  <a:cxn ang="0">
                    <a:pos x="0" y="11"/>
                  </a:cxn>
                  <a:cxn ang="0">
                    <a:pos x="27" y="0"/>
                  </a:cxn>
                </a:cxnLst>
                <a:rect l="0" t="0" r="r" b="b"/>
                <a:pathLst>
                  <a:path w="212" h="116">
                    <a:moveTo>
                      <a:pt x="27" y="0"/>
                    </a:moveTo>
                    <a:lnTo>
                      <a:pt x="211" y="103"/>
                    </a:lnTo>
                    <a:lnTo>
                      <a:pt x="185" y="115"/>
                    </a:lnTo>
                    <a:lnTo>
                      <a:pt x="0" y="11"/>
                    </a:lnTo>
                    <a:lnTo>
                      <a:pt x="27" y="0"/>
                    </a:lnTo>
                  </a:path>
                </a:pathLst>
              </a:custGeom>
              <a:solidFill>
                <a:srgbClr val="FFFF00">
                  <a:alpha val="80000"/>
                </a:srgbClr>
              </a:solidFill>
              <a:ln w="9525" cap="rnd">
                <a:noFill/>
                <a:round/>
              </a:ln>
              <a:effectLst/>
            </p:spPr>
            <p:txBody>
              <a:bodyPr/>
              <a:p>
                <a:endParaRPr lang="zh-CN" altLang="en-US" sz="100"/>
              </a:p>
            </p:txBody>
          </p:sp>
        </p:grpSp>
      </p:grpSp>
      <p:sp>
        <p:nvSpPr>
          <p:cNvPr id="9" name="文本框 8"/>
          <p:cNvSpPr txBox="1"/>
          <p:nvPr/>
        </p:nvSpPr>
        <p:spPr>
          <a:xfrm>
            <a:off x="790099" y="1433671"/>
            <a:ext cx="3227546" cy="414020"/>
          </a:xfrm>
          <a:prstGeom prst="rect">
            <a:avLst/>
          </a:prstGeom>
          <a:solidFill>
            <a:schemeClr val="bg2">
              <a:lumMod val="90000"/>
            </a:schemeClr>
          </a:solidFill>
        </p:spPr>
        <p:txBody>
          <a:bodyPr wrap="square" rtlCol="0">
            <a:spAutoFit/>
          </a:bodyPr>
          <a:p>
            <a:r>
              <a:rPr lang="zh-CN" altLang="en-US" sz="2100" b="1">
                <a:solidFill>
                  <a:srgbClr val="DB5558"/>
                </a:solidFill>
                <a:latin typeface="微软雅黑" panose="020B0503020204020204" charset="-122"/>
                <a:ea typeface="微软雅黑" panose="020B0503020204020204" charset="-122"/>
              </a:rPr>
              <a:t>按照物流系统的性质分</a:t>
            </a:r>
            <a:endParaRPr lang="zh-CN" altLang="en-US" sz="2100" b="1">
              <a:solidFill>
                <a:srgbClr val="DB5558"/>
              </a:solidFill>
              <a:latin typeface="微软雅黑" panose="020B0503020204020204" charset="-122"/>
              <a:ea typeface="微软雅黑" panose="020B0503020204020204" charset="-122"/>
            </a:endParaRPr>
          </a:p>
        </p:txBody>
      </p:sp>
      <p:sp>
        <p:nvSpPr>
          <p:cNvPr id="35871" name="矩形 1"/>
          <p:cNvSpPr>
            <a:spLocks noChangeArrowheads="1"/>
          </p:cNvSpPr>
          <p:nvPr/>
        </p:nvSpPr>
        <p:spPr bwMode="auto">
          <a:xfrm>
            <a:off x="1332071" y="4580573"/>
            <a:ext cx="6783229" cy="1038225"/>
          </a:xfrm>
          <a:prstGeom prst="rect">
            <a:avLst/>
          </a:prstGeom>
          <a:noFill/>
          <a:ln w="9525">
            <a:noFill/>
            <a:miter lim="800000"/>
          </a:ln>
        </p:spPr>
        <p:txBody>
          <a:bodyPr wrap="square" lIns="0" tIns="0" rIns="0" bIns="0" anchor="ctr">
            <a:spAutoFit/>
          </a:bodyPr>
          <a:p>
            <a:pPr indent="457200" fontAlgn="auto">
              <a:lnSpc>
                <a:spcPct val="150000"/>
              </a:lnSpc>
              <a:spcBef>
                <a:spcPts val="0"/>
              </a:spcBef>
            </a:pPr>
            <a:r>
              <a:rPr lang="zh-CN" sz="1500">
                <a:solidFill>
                  <a:srgbClr val="1B2F47"/>
                </a:solidFill>
                <a:latin typeface="微软雅黑" panose="020B0503020204020204" charset="-122"/>
                <a:ea typeface="微软雅黑" panose="020B0503020204020204" charset="-122"/>
              </a:rPr>
              <a:t>社会物流属宏观范畴，是全社会物流的整体，因而也称为宏观物流；行业物流属中观物流，它是指在一个行业内部所发生的物流活动；企业物流是微观物流的范畴，它是从企业角度研究有关的物流活动。</a:t>
            </a:r>
            <a:endParaRPr lang="zh-CN" sz="1500">
              <a:solidFill>
                <a:srgbClr val="1B2F47"/>
              </a:solidFill>
              <a:latin typeface="微软雅黑" panose="020B0503020204020204" charset="-122"/>
              <a:ea typeface="微软雅黑" panose="020B0503020204020204" charset="-122"/>
            </a:endParaRPr>
          </a:p>
        </p:txBody>
      </p:sp>
      <p:sp>
        <p:nvSpPr>
          <p:cNvPr id="25602" name="矩形 2"/>
          <p:cNvSpPr>
            <a:spLocks noGrp="1"/>
          </p:cNvSpPr>
          <p:nvPr>
            <p:ph type="title" idx="4294967295"/>
          </p:nvPr>
        </p:nvSpPr>
        <p:spPr/>
        <p:txBody>
          <a:bodyPr vert="horz" wrap="square" lIns="91440" tIns="45720" rIns="91440" bIns="45720" anchor="ctr" anchorCtr="0"/>
          <a:p>
            <a:pPr eaLnBrk="1" hangingPunct="1"/>
            <a:r>
              <a:rPr lang="en-US" altLang="en-US" dirty="0">
                <a:solidFill>
                  <a:srgbClr val="FF0000"/>
                </a:solidFill>
                <a:ea typeface="宋体" panose="02010600030101010101" pitchFamily="2" charset="-122"/>
              </a:rPr>
              <a:t>三、物流的分类</a:t>
            </a:r>
            <a:endParaRPr lang="en-US" altLang="en-US" dirty="0">
              <a:solidFill>
                <a:srgbClr val="FF0000"/>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5871"/>
                                        </p:tgtEl>
                                        <p:attrNameLst>
                                          <p:attrName>style.visibility</p:attrName>
                                        </p:attrNameLst>
                                      </p:cBhvr>
                                      <p:to>
                                        <p:strVal val="visible"/>
                                      </p:to>
                                    </p:set>
                                    <p:anim calcmode="lin" valueType="num">
                                      <p:cBhvr additive="base">
                                        <p:cTn id="7" dur="500" fill="hold"/>
                                        <p:tgtEl>
                                          <p:spTgt spid="35871"/>
                                        </p:tgtEl>
                                        <p:attrNameLst>
                                          <p:attrName>ppt_x</p:attrName>
                                        </p:attrNameLst>
                                      </p:cBhvr>
                                      <p:tavLst>
                                        <p:tav tm="0">
                                          <p:val>
                                            <p:strVal val="1+#ppt_w/2"/>
                                          </p:val>
                                        </p:tav>
                                        <p:tav tm="100000">
                                          <p:val>
                                            <p:strVal val="#ppt_x"/>
                                          </p:val>
                                        </p:tav>
                                      </p:tavLst>
                                    </p:anim>
                                    <p:anim calcmode="lin" valueType="num">
                                      <p:cBhvr additive="base">
                                        <p:cTn id="8" dur="500" fill="hold"/>
                                        <p:tgtEl>
                                          <p:spTgt spid="3587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7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矩形 2"/>
          <p:cNvSpPr>
            <a:spLocks noChangeArrowheads="1"/>
          </p:cNvSpPr>
          <p:nvPr/>
        </p:nvSpPr>
        <p:spPr bwMode="auto">
          <a:xfrm>
            <a:off x="3895249" y="4020503"/>
            <a:ext cx="1156335" cy="415290"/>
          </a:xfrm>
          <a:prstGeom prst="rect">
            <a:avLst/>
          </a:prstGeom>
          <a:noFill/>
          <a:ln w="9525">
            <a:noFill/>
            <a:miter lim="800000"/>
          </a:ln>
        </p:spPr>
        <p:txBody>
          <a:bodyPr lIns="0" tIns="0" rIns="0" bIns="0" anchor="ctr">
            <a:spAutoFit/>
          </a:bodyPr>
          <a:p>
            <a:pPr algn="ctr" defTabSz="1029970">
              <a:lnSpc>
                <a:spcPct val="150000"/>
              </a:lnSpc>
            </a:pPr>
            <a:r>
              <a:rPr lang="zh-CN" altLang="en-US" sz="1800" b="1">
                <a:solidFill>
                  <a:srgbClr val="1B2F47"/>
                </a:solidFill>
                <a:latin typeface="微软雅黑" panose="020B0503020204020204" charset="-122"/>
                <a:ea typeface="微软雅黑" panose="020B0503020204020204" charset="-122"/>
                <a:cs typeface="Hiragino Sans GB W6"/>
              </a:rPr>
              <a:t>国内物流</a:t>
            </a:r>
            <a:endParaRPr lang="zh-CN" altLang="en-US" sz="1800" b="1">
              <a:solidFill>
                <a:srgbClr val="1B2F47"/>
              </a:solidFill>
              <a:latin typeface="微软雅黑" panose="020B0503020204020204" charset="-122"/>
              <a:ea typeface="微软雅黑" panose="020B0503020204020204" charset="-122"/>
              <a:cs typeface="Hiragino Sans GB W6"/>
            </a:endParaRPr>
          </a:p>
        </p:txBody>
      </p:sp>
      <p:grpSp>
        <p:nvGrpSpPr>
          <p:cNvPr id="3" name="组 10"/>
          <p:cNvGrpSpPr/>
          <p:nvPr/>
        </p:nvGrpSpPr>
        <p:grpSpPr bwMode="auto">
          <a:xfrm rot="0">
            <a:off x="1790224" y="2504837"/>
            <a:ext cx="1159669" cy="1159669"/>
            <a:chOff x="4438412" y="2081077"/>
            <a:chExt cx="1546429" cy="1546426"/>
          </a:xfrm>
        </p:grpSpPr>
        <p:sp>
          <p:nvSpPr>
            <p:cNvPr id="43" name="Freeform 51"/>
            <p:cNvSpPr/>
            <p:nvPr/>
          </p:nvSpPr>
          <p:spPr>
            <a:xfrm>
              <a:off x="4438412" y="2081077"/>
              <a:ext cx="1546429" cy="154642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74127"/>
            </a:solidFill>
            <a:ln w="25400" cap="flat" cmpd="sng" algn="ctr">
              <a:noFill/>
              <a:prstDash val="solid"/>
            </a:ln>
            <a:effectLst/>
          </p:spPr>
          <p:txBody>
            <a:bodyPr lIns="267360" tIns="411480" rIns="267360" bIns="327566" spcCol="1270" anchor="ctr"/>
            <a:p>
              <a:pPr algn="ctr" defTabSz="1333500" fontAlgn="auto">
                <a:lnSpc>
                  <a:spcPct val="90000"/>
                </a:lnSpc>
                <a:spcAft>
                  <a:spcPct val="35000"/>
                </a:spcAft>
                <a:defRPr/>
              </a:pPr>
              <a:endParaRPr lang="en-US" sz="2250" kern="0" dirty="0">
                <a:solidFill>
                  <a:srgbClr val="FFFFFF"/>
                </a:solidFill>
                <a:latin typeface="Arial" panose="020B0604020202020204"/>
                <a:cs typeface="FontAwesome"/>
              </a:endParaRPr>
            </a:p>
          </p:txBody>
        </p:sp>
        <p:sp>
          <p:nvSpPr>
            <p:cNvPr id="31753" name="Oval 52"/>
            <p:cNvSpPr>
              <a:spLocks noChangeArrowheads="1"/>
            </p:cNvSpPr>
            <p:nvPr/>
          </p:nvSpPr>
          <p:spPr bwMode="auto">
            <a:xfrm>
              <a:off x="4732138" y="2374803"/>
              <a:ext cx="958977" cy="958975"/>
            </a:xfrm>
            <a:prstGeom prst="ellipse">
              <a:avLst/>
            </a:prstGeom>
            <a:solidFill>
              <a:srgbClr val="E74127"/>
            </a:solidFill>
            <a:ln w="57150" algn="ctr">
              <a:solidFill>
                <a:srgbClr val="FFFFFF"/>
              </a:solidFill>
              <a:round/>
            </a:ln>
          </p:spPr>
          <p:txBody>
            <a:bodyPr anchor="ctr"/>
            <a:p>
              <a:pPr algn="ctr" defTabSz="1029970"/>
              <a:endParaRPr lang="en-US" altLang="zh-CN" sz="2400">
                <a:solidFill>
                  <a:srgbClr val="FFFFFF"/>
                </a:solidFill>
                <a:ea typeface="FontAwesome"/>
                <a:cs typeface="FontAwesome"/>
              </a:endParaRPr>
            </a:p>
          </p:txBody>
        </p:sp>
        <p:sp>
          <p:nvSpPr>
            <p:cNvPr id="55" name="Freeform 42"/>
            <p:cNvSpPr>
              <a:spLocks noEditPoints="1"/>
            </p:cNvSpPr>
            <p:nvPr/>
          </p:nvSpPr>
          <p:spPr bwMode="auto">
            <a:xfrm>
              <a:off x="4981409" y="2654239"/>
              <a:ext cx="492190" cy="42391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FFFFFF"/>
            </a:solidFill>
            <a:ln w="9525">
              <a:noFill/>
              <a:round/>
            </a:ln>
          </p:spPr>
          <p:txBody>
            <a:bodyPr/>
            <a:p>
              <a:pPr defTabSz="1031240" fontAlgn="auto">
                <a:spcBef>
                  <a:spcPts val="0"/>
                </a:spcBef>
                <a:spcAft>
                  <a:spcPts val="0"/>
                </a:spcAft>
                <a:defRPr/>
              </a:pPr>
              <a:endParaRPr lang="en-US" sz="1500" kern="0">
                <a:solidFill>
                  <a:srgbClr val="262626"/>
                </a:solidFill>
                <a:latin typeface="Arial" panose="020B0604020202020204"/>
                <a:ea typeface="+mn-ea"/>
                <a:cs typeface="FontAwesome"/>
              </a:endParaRPr>
            </a:p>
          </p:txBody>
        </p:sp>
      </p:grpSp>
      <p:grpSp>
        <p:nvGrpSpPr>
          <p:cNvPr id="7" name="组 11"/>
          <p:cNvGrpSpPr/>
          <p:nvPr/>
        </p:nvGrpSpPr>
        <p:grpSpPr bwMode="auto">
          <a:xfrm rot="0">
            <a:off x="5965984" y="2248853"/>
            <a:ext cx="1671638" cy="1671638"/>
            <a:chOff x="5908749" y="2033334"/>
            <a:chExt cx="2228412" cy="2228408"/>
          </a:xfrm>
        </p:grpSpPr>
        <p:sp>
          <p:nvSpPr>
            <p:cNvPr id="46" name="Freeform 54"/>
            <p:cNvSpPr/>
            <p:nvPr/>
          </p:nvSpPr>
          <p:spPr>
            <a:xfrm>
              <a:off x="5908749" y="2033334"/>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09C2A"/>
            </a:solidFill>
            <a:ln w="25400" cap="flat" cmpd="sng" algn="ctr">
              <a:noFill/>
              <a:prstDash val="solid"/>
            </a:ln>
            <a:effectLst/>
          </p:spPr>
          <p:txBody>
            <a:bodyPr lIns="267360" tIns="411480" rIns="267360" bIns="327566" spcCol="1270" anchor="ctr"/>
            <a:p>
              <a:pPr algn="ctr" defTabSz="1333500" fontAlgn="auto">
                <a:lnSpc>
                  <a:spcPct val="90000"/>
                </a:lnSpc>
                <a:spcAft>
                  <a:spcPct val="35000"/>
                </a:spcAft>
                <a:defRPr/>
              </a:pPr>
              <a:endParaRPr lang="en-US" sz="2250" kern="0" dirty="0">
                <a:solidFill>
                  <a:srgbClr val="FFFFFF"/>
                </a:solidFill>
                <a:latin typeface="Arial" panose="020B0604020202020204"/>
                <a:cs typeface="FontAwesome"/>
              </a:endParaRPr>
            </a:p>
          </p:txBody>
        </p:sp>
        <p:sp>
          <p:nvSpPr>
            <p:cNvPr id="31758" name="Oval 55"/>
            <p:cNvSpPr>
              <a:spLocks noChangeArrowheads="1"/>
            </p:cNvSpPr>
            <p:nvPr/>
          </p:nvSpPr>
          <p:spPr bwMode="auto">
            <a:xfrm>
              <a:off x="6330941" y="2455525"/>
              <a:ext cx="1384028" cy="1384025"/>
            </a:xfrm>
            <a:prstGeom prst="ellipse">
              <a:avLst/>
            </a:prstGeom>
            <a:solidFill>
              <a:srgbClr val="F09C2A"/>
            </a:solidFill>
            <a:ln w="76200" algn="ctr">
              <a:solidFill>
                <a:srgbClr val="FFFFFF"/>
              </a:solidFill>
              <a:round/>
            </a:ln>
          </p:spPr>
          <p:txBody>
            <a:bodyPr anchor="ctr"/>
            <a:p>
              <a:pPr algn="ctr" defTabSz="1029970"/>
              <a:endParaRPr lang="en-US" altLang="zh-CN" sz="2700">
                <a:solidFill>
                  <a:srgbClr val="FFFFFF"/>
                </a:solidFill>
                <a:ea typeface="FontAwesome"/>
                <a:cs typeface="FontAwesome"/>
              </a:endParaRPr>
            </a:p>
          </p:txBody>
        </p:sp>
        <p:sp>
          <p:nvSpPr>
            <p:cNvPr id="22" name="Freeform 56"/>
            <p:cNvSpPr>
              <a:spLocks noEditPoints="1"/>
            </p:cNvSpPr>
            <p:nvPr/>
          </p:nvSpPr>
          <p:spPr bwMode="auto">
            <a:xfrm>
              <a:off x="6673774" y="2761852"/>
              <a:ext cx="749153" cy="745977"/>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FFFF"/>
            </a:solidFill>
            <a:ln w="9525">
              <a:noFill/>
              <a:round/>
            </a:ln>
          </p:spPr>
          <p:txBody>
            <a:bodyPr/>
            <a:p>
              <a:pPr defTabSz="1031240" fontAlgn="auto">
                <a:spcBef>
                  <a:spcPts val="0"/>
                </a:spcBef>
                <a:spcAft>
                  <a:spcPts val="0"/>
                </a:spcAft>
                <a:defRPr/>
              </a:pPr>
              <a:endParaRPr lang="en-US" sz="1500" kern="0">
                <a:solidFill>
                  <a:srgbClr val="262626"/>
                </a:solidFill>
                <a:latin typeface="Arial" panose="020B0604020202020204"/>
                <a:cs typeface="FontAwesome"/>
              </a:endParaRPr>
            </a:p>
          </p:txBody>
        </p:sp>
      </p:grpSp>
      <p:sp>
        <p:nvSpPr>
          <p:cNvPr id="14" name="矩形 13"/>
          <p:cNvSpPr>
            <a:spLocks noChangeArrowheads="1"/>
          </p:cNvSpPr>
          <p:nvPr/>
        </p:nvSpPr>
        <p:spPr bwMode="auto">
          <a:xfrm>
            <a:off x="6281261" y="4020503"/>
            <a:ext cx="1169194" cy="415290"/>
          </a:xfrm>
          <a:prstGeom prst="rect">
            <a:avLst/>
          </a:prstGeom>
          <a:noFill/>
          <a:ln w="9525">
            <a:noFill/>
            <a:miter lim="800000"/>
          </a:ln>
        </p:spPr>
        <p:txBody>
          <a:bodyPr lIns="0" tIns="0" rIns="0" bIns="0" anchor="ctr">
            <a:spAutoFit/>
          </a:bodyPr>
          <a:p>
            <a:pPr algn="ctr" defTabSz="1029970">
              <a:lnSpc>
                <a:spcPct val="150000"/>
              </a:lnSpc>
            </a:pPr>
            <a:r>
              <a:rPr lang="zh-CN" altLang="en-US" sz="1800" b="1">
                <a:solidFill>
                  <a:srgbClr val="F09C2A"/>
                </a:solidFill>
                <a:latin typeface="微软雅黑" panose="020B0503020204020204" charset="-122"/>
                <a:ea typeface="微软雅黑" panose="020B0503020204020204" charset="-122"/>
                <a:cs typeface="Hiragino Sans GB W6"/>
              </a:rPr>
              <a:t>国际物流</a:t>
            </a:r>
            <a:endParaRPr lang="zh-CN" altLang="en-US" sz="1800" b="1">
              <a:solidFill>
                <a:srgbClr val="F09C2A"/>
              </a:solidFill>
              <a:latin typeface="微软雅黑" panose="020B0503020204020204" charset="-122"/>
              <a:ea typeface="微软雅黑" panose="020B0503020204020204" charset="-122"/>
              <a:cs typeface="Hiragino Sans GB W6"/>
            </a:endParaRPr>
          </a:p>
        </p:txBody>
      </p:sp>
      <p:sp>
        <p:nvSpPr>
          <p:cNvPr id="16" name="矩形 15"/>
          <p:cNvSpPr>
            <a:spLocks noChangeArrowheads="1"/>
          </p:cNvSpPr>
          <p:nvPr/>
        </p:nvSpPr>
        <p:spPr bwMode="auto">
          <a:xfrm>
            <a:off x="1780699" y="4020503"/>
            <a:ext cx="1169194" cy="415290"/>
          </a:xfrm>
          <a:prstGeom prst="rect">
            <a:avLst/>
          </a:prstGeom>
          <a:noFill/>
          <a:ln w="9525">
            <a:noFill/>
            <a:miter lim="800000"/>
          </a:ln>
        </p:spPr>
        <p:txBody>
          <a:bodyPr lIns="0" tIns="0" rIns="0" bIns="0" anchor="ctr">
            <a:spAutoFit/>
          </a:bodyPr>
          <a:p>
            <a:pPr algn="ctr" defTabSz="1029970">
              <a:lnSpc>
                <a:spcPct val="150000"/>
              </a:lnSpc>
            </a:pPr>
            <a:r>
              <a:rPr lang="zh-CN" altLang="en-US" sz="1800" b="1">
                <a:solidFill>
                  <a:srgbClr val="E74127"/>
                </a:solidFill>
                <a:latin typeface="微软雅黑" panose="020B0503020204020204" charset="-122"/>
                <a:ea typeface="微软雅黑" panose="020B0503020204020204" charset="-122"/>
                <a:cs typeface="Hiragino Sans GB W6"/>
              </a:rPr>
              <a:t>地区物流</a:t>
            </a:r>
            <a:endParaRPr lang="zh-CN" altLang="en-US" sz="1800" b="1">
              <a:solidFill>
                <a:srgbClr val="E74127"/>
              </a:solidFill>
              <a:latin typeface="微软雅黑" panose="020B0503020204020204" charset="-122"/>
              <a:ea typeface="微软雅黑" panose="020B0503020204020204" charset="-122"/>
              <a:cs typeface="Hiragino Sans GB W6"/>
            </a:endParaRPr>
          </a:p>
        </p:txBody>
      </p:sp>
      <p:grpSp>
        <p:nvGrpSpPr>
          <p:cNvPr id="17" name="组 9"/>
          <p:cNvGrpSpPr/>
          <p:nvPr/>
        </p:nvGrpSpPr>
        <p:grpSpPr bwMode="auto">
          <a:xfrm rot="0">
            <a:off x="3720465" y="2356009"/>
            <a:ext cx="1426369" cy="1457325"/>
            <a:chOff x="2230861" y="2033334"/>
            <a:chExt cx="2228412" cy="2228408"/>
          </a:xfrm>
        </p:grpSpPr>
        <p:sp>
          <p:nvSpPr>
            <p:cNvPr id="40" name="Freeform 41"/>
            <p:cNvSpPr/>
            <p:nvPr/>
          </p:nvSpPr>
          <p:spPr>
            <a:xfrm>
              <a:off x="2230861" y="2033334"/>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B2F47"/>
            </a:solidFill>
            <a:ln w="25400" cap="flat" cmpd="sng" algn="ctr">
              <a:noFill/>
              <a:prstDash val="solid"/>
            </a:ln>
            <a:effectLst/>
          </p:spPr>
          <p:txBody>
            <a:bodyPr lIns="267360" tIns="411480" rIns="267360" bIns="327566" spcCol="1270" anchor="ctr"/>
            <a:p>
              <a:pPr algn="ctr" defTabSz="1333500" fontAlgn="auto">
                <a:lnSpc>
                  <a:spcPct val="90000"/>
                </a:lnSpc>
                <a:spcAft>
                  <a:spcPct val="35000"/>
                </a:spcAft>
                <a:defRPr/>
              </a:pPr>
              <a:endParaRPr lang="en-US" sz="2250" kern="0" dirty="0">
                <a:solidFill>
                  <a:srgbClr val="FFFFFF"/>
                </a:solidFill>
                <a:latin typeface="Arial" panose="020B0604020202020204"/>
                <a:cs typeface="FontAwesome"/>
              </a:endParaRPr>
            </a:p>
          </p:txBody>
        </p:sp>
        <p:sp>
          <p:nvSpPr>
            <p:cNvPr id="31768" name="Oval 48"/>
            <p:cNvSpPr>
              <a:spLocks noChangeArrowheads="1"/>
            </p:cNvSpPr>
            <p:nvPr/>
          </p:nvSpPr>
          <p:spPr bwMode="auto">
            <a:xfrm>
              <a:off x="2653053" y="2455525"/>
              <a:ext cx="1384028" cy="1384025"/>
            </a:xfrm>
            <a:prstGeom prst="ellipse">
              <a:avLst/>
            </a:prstGeom>
            <a:solidFill>
              <a:srgbClr val="1B2F47"/>
            </a:solidFill>
            <a:ln w="76200" algn="ctr">
              <a:solidFill>
                <a:srgbClr val="FFFFFF"/>
              </a:solidFill>
              <a:round/>
            </a:ln>
          </p:spPr>
          <p:txBody>
            <a:bodyPr anchor="ctr"/>
            <a:p>
              <a:pPr algn="ctr" defTabSz="1029970"/>
              <a:endParaRPr lang="en-US" altLang="zh-CN" sz="2700">
                <a:solidFill>
                  <a:srgbClr val="FFFFFF"/>
                </a:solidFill>
                <a:ea typeface="FontAwesome"/>
                <a:cs typeface="FontAwesome"/>
              </a:endParaRPr>
            </a:p>
          </p:txBody>
        </p:sp>
        <p:sp>
          <p:nvSpPr>
            <p:cNvPr id="24" name="Freeform 66"/>
            <p:cNvSpPr>
              <a:spLocks noEditPoints="1"/>
            </p:cNvSpPr>
            <p:nvPr/>
          </p:nvSpPr>
          <p:spPr bwMode="auto">
            <a:xfrm>
              <a:off x="3045589" y="2796164"/>
              <a:ext cx="598955" cy="702750"/>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rgbClr val="FFFFFF"/>
            </a:solidFill>
            <a:ln w="9525">
              <a:noFill/>
              <a:round/>
            </a:ln>
          </p:spPr>
          <p:txBody>
            <a:bodyPr/>
            <a:p>
              <a:pPr defTabSz="1031240" fontAlgn="auto">
                <a:spcBef>
                  <a:spcPts val="0"/>
                </a:spcBef>
                <a:spcAft>
                  <a:spcPts val="0"/>
                </a:spcAft>
                <a:defRPr/>
              </a:pPr>
              <a:endParaRPr lang="en-US" sz="1500" kern="0">
                <a:solidFill>
                  <a:srgbClr val="262626"/>
                </a:solidFill>
                <a:latin typeface="Arial" panose="020B0604020202020204"/>
                <a:ea typeface="+mn-ea"/>
                <a:cs typeface="FontAwesome"/>
              </a:endParaRPr>
            </a:p>
          </p:txBody>
        </p:sp>
      </p:grpSp>
      <p:sp>
        <p:nvSpPr>
          <p:cNvPr id="18" name="文本框 17"/>
          <p:cNvSpPr txBox="1"/>
          <p:nvPr/>
        </p:nvSpPr>
        <p:spPr>
          <a:xfrm>
            <a:off x="1120775" y="1432878"/>
            <a:ext cx="3756184" cy="414020"/>
          </a:xfrm>
          <a:prstGeom prst="rect">
            <a:avLst/>
          </a:prstGeom>
          <a:solidFill>
            <a:schemeClr val="bg2">
              <a:lumMod val="90000"/>
            </a:schemeClr>
          </a:solidFill>
        </p:spPr>
        <p:txBody>
          <a:bodyPr wrap="square" rtlCol="0">
            <a:spAutoFit/>
          </a:bodyPr>
          <a:p>
            <a:r>
              <a:rPr lang="zh-CN" altLang="en-US" sz="2100" b="1">
                <a:solidFill>
                  <a:srgbClr val="DB5558"/>
                </a:solidFill>
                <a:latin typeface="微软雅黑" panose="020B0503020204020204" charset="-122"/>
                <a:ea typeface="微软雅黑" panose="020B0503020204020204" charset="-122"/>
              </a:rPr>
              <a:t>按照物流活动的空间范围分</a:t>
            </a:r>
            <a:endParaRPr lang="zh-CN" altLang="en-US" sz="2100" b="1">
              <a:solidFill>
                <a:srgbClr val="DB5558"/>
              </a:solidFill>
              <a:latin typeface="微软雅黑" panose="020B0503020204020204" charset="-122"/>
              <a:ea typeface="微软雅黑" panose="020B0503020204020204" charset="-122"/>
            </a:endParaRPr>
          </a:p>
        </p:txBody>
      </p:sp>
      <p:sp>
        <p:nvSpPr>
          <p:cNvPr id="19" name="矩形 1"/>
          <p:cNvSpPr>
            <a:spLocks noChangeArrowheads="1"/>
          </p:cNvSpPr>
          <p:nvPr/>
        </p:nvSpPr>
        <p:spPr bwMode="auto">
          <a:xfrm>
            <a:off x="1332071" y="4580573"/>
            <a:ext cx="6783229" cy="1038225"/>
          </a:xfrm>
          <a:prstGeom prst="rect">
            <a:avLst/>
          </a:prstGeom>
          <a:noFill/>
          <a:ln w="9525">
            <a:noFill/>
            <a:miter lim="800000"/>
          </a:ln>
        </p:spPr>
        <p:txBody>
          <a:bodyPr wrap="square" lIns="0" tIns="0" rIns="0" bIns="0" anchor="ctr">
            <a:spAutoFit/>
          </a:bodyPr>
          <a:p>
            <a:pPr indent="457200" fontAlgn="auto">
              <a:lnSpc>
                <a:spcPct val="150000"/>
              </a:lnSpc>
              <a:spcBef>
                <a:spcPts val="0"/>
              </a:spcBef>
            </a:pPr>
            <a:r>
              <a:rPr lang="zh-CN" sz="1500">
                <a:solidFill>
                  <a:srgbClr val="1B2F47"/>
                </a:solidFill>
                <a:latin typeface="微软雅黑" panose="020B0503020204020204" charset="-122"/>
                <a:ea typeface="微软雅黑" panose="020B0503020204020204" charset="-122"/>
              </a:rPr>
              <a:t>地区物流是指在一国疆域内，根据行政区或地理位置划分的一定区域内的物流。国内物流是指为国家的整体利益服务在国家自己的领地范围内开展的物流活动。国际物流是指在两个或两个以上的国家（或地区）之间进行的物流。</a:t>
            </a:r>
            <a:endParaRPr lang="zh-CN" sz="1500">
              <a:solidFill>
                <a:srgbClr val="1B2F47"/>
              </a:solidFill>
              <a:latin typeface="微软雅黑" panose="020B0503020204020204" charset="-122"/>
              <a:ea typeface="微软雅黑" panose="020B0503020204020204" charset="-122"/>
            </a:endParaRPr>
          </a:p>
        </p:txBody>
      </p:sp>
      <p:sp>
        <p:nvSpPr>
          <p:cNvPr id="25602" name="矩形 2"/>
          <p:cNvSpPr>
            <a:spLocks noGrp="1"/>
          </p:cNvSpPr>
          <p:nvPr>
            <p:ph type="title" idx="4294967295"/>
          </p:nvPr>
        </p:nvSpPr>
        <p:spPr/>
        <p:txBody>
          <a:bodyPr vert="horz" wrap="square" lIns="91440" tIns="45720" rIns="91440" bIns="45720" anchor="ctr" anchorCtr="0"/>
          <a:p>
            <a:pPr eaLnBrk="1" hangingPunct="1"/>
            <a:r>
              <a:rPr lang="en-US" altLang="en-US" dirty="0">
                <a:solidFill>
                  <a:srgbClr val="FF0000"/>
                </a:solidFill>
                <a:ea typeface="宋体" panose="02010600030101010101" pitchFamily="2" charset="-122"/>
              </a:rPr>
              <a:t>三、物流的分类</a:t>
            </a:r>
            <a:endParaRPr lang="en-US" altLang="en-US" dirty="0">
              <a:solidFill>
                <a:srgbClr val="FF0000"/>
              </a:solidFill>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52475" y="1732598"/>
            <a:ext cx="7450931" cy="3316129"/>
            <a:chOff x="1580" y="1673"/>
            <a:chExt cx="15645" cy="6963"/>
          </a:xfrm>
        </p:grpSpPr>
        <p:sp>
          <p:nvSpPr>
            <p:cNvPr id="9" name="矩形 8"/>
            <p:cNvSpPr>
              <a:spLocks noChangeArrowheads="1"/>
            </p:cNvSpPr>
            <p:nvPr/>
          </p:nvSpPr>
          <p:spPr bwMode="auto">
            <a:xfrm>
              <a:off x="2221" y="7764"/>
              <a:ext cx="3107" cy="872"/>
            </a:xfrm>
            <a:prstGeom prst="rect">
              <a:avLst/>
            </a:prstGeom>
            <a:noFill/>
            <a:ln w="9525">
              <a:noFill/>
              <a:miter lim="800000"/>
            </a:ln>
          </p:spPr>
          <p:txBody>
            <a:bodyPr wrap="none" lIns="0" tIns="0" rIns="0" bIns="0" anchor="ctr">
              <a:spAutoFit/>
            </a:bodyPr>
            <a:lstStyle/>
            <a:p>
              <a:pPr algn="ctr">
                <a:lnSpc>
                  <a:spcPct val="150000"/>
                </a:lnSpc>
                <a:spcBef>
                  <a:spcPct val="20000"/>
                </a:spcBef>
              </a:pPr>
              <a:r>
                <a:rPr lang="zh-CN" altLang="en-US" sz="1800" b="1">
                  <a:solidFill>
                    <a:srgbClr val="1D4E74"/>
                  </a:solidFill>
                  <a:latin typeface="微软雅黑" panose="020B0503020204020204" charset="-122"/>
                  <a:ea typeface="微软雅黑" panose="020B0503020204020204" charset="-122"/>
                  <a:cs typeface="Hiragino Sans GB W6"/>
                </a:rPr>
                <a:t>采购</a:t>
              </a:r>
              <a:r>
                <a:rPr lang="en-US" altLang="zh-CN" sz="1800" b="1">
                  <a:solidFill>
                    <a:srgbClr val="1D4E74"/>
                  </a:solidFill>
                  <a:latin typeface="微软雅黑" panose="020B0503020204020204" charset="-122"/>
                  <a:ea typeface="微软雅黑" panose="020B0503020204020204" charset="-122"/>
                  <a:cs typeface="Hiragino Sans GB W6"/>
                </a:rPr>
                <a:t>/</a:t>
              </a:r>
              <a:r>
                <a:rPr lang="zh-CN" altLang="en-US" sz="1800" b="1">
                  <a:solidFill>
                    <a:srgbClr val="1D4E74"/>
                  </a:solidFill>
                  <a:latin typeface="微软雅黑" panose="020B0503020204020204" charset="-122"/>
                  <a:ea typeface="微软雅黑" panose="020B0503020204020204" charset="-122"/>
                  <a:cs typeface="Hiragino Sans GB W6"/>
                </a:rPr>
                <a:t>供应物流</a:t>
              </a:r>
              <a:endParaRPr lang="zh-CN" altLang="en-US" sz="1800" b="1">
                <a:solidFill>
                  <a:srgbClr val="1D4E74"/>
                </a:solidFill>
                <a:latin typeface="微软雅黑" panose="020B0503020204020204" charset="-122"/>
                <a:ea typeface="微软雅黑" panose="020B0503020204020204" charset="-122"/>
                <a:cs typeface="Hiragino Sans GB W6"/>
              </a:endParaRPr>
            </a:p>
          </p:txBody>
        </p:sp>
        <p:sp>
          <p:nvSpPr>
            <p:cNvPr id="12" name="矩形 11"/>
            <p:cNvSpPr>
              <a:spLocks noChangeArrowheads="1"/>
            </p:cNvSpPr>
            <p:nvPr/>
          </p:nvSpPr>
          <p:spPr bwMode="auto">
            <a:xfrm>
              <a:off x="5670" y="2932"/>
              <a:ext cx="1920" cy="872"/>
            </a:xfrm>
            <a:prstGeom prst="rect">
              <a:avLst/>
            </a:prstGeom>
            <a:noFill/>
            <a:ln w="9525">
              <a:noFill/>
              <a:miter lim="800000"/>
            </a:ln>
          </p:spPr>
          <p:txBody>
            <a:bodyPr wrap="none" lIns="0" tIns="0" rIns="0" bIns="0" anchor="ctr">
              <a:spAutoFit/>
            </a:bodyPr>
            <a:lstStyle/>
            <a:p>
              <a:pPr algn="ctr">
                <a:lnSpc>
                  <a:spcPct val="150000"/>
                </a:lnSpc>
                <a:spcBef>
                  <a:spcPct val="20000"/>
                </a:spcBef>
              </a:pPr>
              <a:r>
                <a:rPr lang="zh-CN" altLang="en-US" sz="1800" b="1">
                  <a:solidFill>
                    <a:srgbClr val="189A80"/>
                  </a:solidFill>
                  <a:latin typeface="微软雅黑" panose="020B0503020204020204" charset="-122"/>
                  <a:ea typeface="微软雅黑" panose="020B0503020204020204" charset="-122"/>
                  <a:cs typeface="Hiragino Sans GB W6"/>
                </a:rPr>
                <a:t>生产物流</a:t>
              </a:r>
              <a:endParaRPr lang="zh-CN" altLang="en-US" sz="1800" b="1">
                <a:solidFill>
                  <a:srgbClr val="189A80"/>
                </a:solidFill>
                <a:latin typeface="微软雅黑" panose="020B0503020204020204" charset="-122"/>
                <a:ea typeface="微软雅黑" panose="020B0503020204020204" charset="-122"/>
                <a:cs typeface="Hiragino Sans GB W6"/>
              </a:endParaRPr>
            </a:p>
          </p:txBody>
        </p:sp>
        <p:sp>
          <p:nvSpPr>
            <p:cNvPr id="13" name="矩形 12"/>
            <p:cNvSpPr>
              <a:spLocks noChangeArrowheads="1"/>
            </p:cNvSpPr>
            <p:nvPr/>
          </p:nvSpPr>
          <p:spPr bwMode="auto">
            <a:xfrm>
              <a:off x="8725" y="7764"/>
              <a:ext cx="1920" cy="872"/>
            </a:xfrm>
            <a:prstGeom prst="rect">
              <a:avLst/>
            </a:prstGeom>
            <a:noFill/>
            <a:ln w="9525">
              <a:noFill/>
              <a:miter lim="800000"/>
            </a:ln>
          </p:spPr>
          <p:txBody>
            <a:bodyPr wrap="none" lIns="0" tIns="0" rIns="0" bIns="0" anchor="ctr">
              <a:spAutoFit/>
            </a:bodyPr>
            <a:lstStyle/>
            <a:p>
              <a:pPr algn="ctr">
                <a:lnSpc>
                  <a:spcPct val="150000"/>
                </a:lnSpc>
                <a:spcBef>
                  <a:spcPct val="20000"/>
                </a:spcBef>
              </a:pPr>
              <a:r>
                <a:rPr lang="zh-CN" altLang="en-US" sz="1800" b="1">
                  <a:solidFill>
                    <a:srgbClr val="F09C2A"/>
                  </a:solidFill>
                  <a:latin typeface="微软雅黑" panose="020B0503020204020204" charset="-122"/>
                  <a:ea typeface="微软雅黑" panose="020B0503020204020204" charset="-122"/>
                  <a:cs typeface="Hiragino Sans GB W6"/>
                </a:rPr>
                <a:t>销售物流</a:t>
              </a:r>
              <a:endParaRPr lang="zh-CN" altLang="en-US" sz="1800" b="1">
                <a:solidFill>
                  <a:srgbClr val="F09C2A"/>
                </a:solidFill>
                <a:latin typeface="微软雅黑" panose="020B0503020204020204" charset="-122"/>
                <a:ea typeface="微软雅黑" panose="020B0503020204020204" charset="-122"/>
                <a:cs typeface="Hiragino Sans GB W6"/>
              </a:endParaRPr>
            </a:p>
          </p:txBody>
        </p:sp>
        <p:sp>
          <p:nvSpPr>
            <p:cNvPr id="15" name="矩形 14"/>
            <p:cNvSpPr>
              <a:spLocks noChangeArrowheads="1"/>
            </p:cNvSpPr>
            <p:nvPr/>
          </p:nvSpPr>
          <p:spPr bwMode="auto">
            <a:xfrm>
              <a:off x="11570" y="2932"/>
              <a:ext cx="1920" cy="872"/>
            </a:xfrm>
            <a:prstGeom prst="rect">
              <a:avLst/>
            </a:prstGeom>
            <a:noFill/>
            <a:ln w="9525">
              <a:noFill/>
              <a:miter lim="800000"/>
            </a:ln>
          </p:spPr>
          <p:txBody>
            <a:bodyPr wrap="none" lIns="0" tIns="0" rIns="0" bIns="0" anchor="ctr">
              <a:spAutoFit/>
            </a:bodyPr>
            <a:lstStyle/>
            <a:p>
              <a:pPr algn="ctr">
                <a:lnSpc>
                  <a:spcPct val="150000"/>
                </a:lnSpc>
                <a:spcBef>
                  <a:spcPct val="20000"/>
                </a:spcBef>
              </a:pPr>
              <a:r>
                <a:rPr lang="zh-CN" altLang="en-US" sz="1800" b="1">
                  <a:solidFill>
                    <a:srgbClr val="D24132"/>
                  </a:solidFill>
                  <a:latin typeface="微软雅黑" panose="020B0503020204020204" charset="-122"/>
                  <a:ea typeface="微软雅黑" panose="020B0503020204020204" charset="-122"/>
                  <a:cs typeface="Hiragino Sans GB W6"/>
                </a:rPr>
                <a:t>回收物流</a:t>
              </a:r>
              <a:endParaRPr lang="zh-CN" altLang="en-US" sz="1800" b="1">
                <a:solidFill>
                  <a:srgbClr val="D24132"/>
                </a:solidFill>
                <a:latin typeface="微软雅黑" panose="020B0503020204020204" charset="-122"/>
                <a:ea typeface="微软雅黑" panose="020B0503020204020204" charset="-122"/>
                <a:cs typeface="Hiragino Sans GB W6"/>
              </a:endParaRPr>
            </a:p>
          </p:txBody>
        </p:sp>
        <p:sp>
          <p:nvSpPr>
            <p:cNvPr id="20" name="矩形 19"/>
            <p:cNvSpPr>
              <a:spLocks noChangeArrowheads="1"/>
            </p:cNvSpPr>
            <p:nvPr/>
          </p:nvSpPr>
          <p:spPr bwMode="auto">
            <a:xfrm>
              <a:off x="14657" y="7764"/>
              <a:ext cx="1920" cy="872"/>
            </a:xfrm>
            <a:prstGeom prst="rect">
              <a:avLst/>
            </a:prstGeom>
            <a:noFill/>
            <a:ln w="9525">
              <a:noFill/>
              <a:miter lim="800000"/>
            </a:ln>
          </p:spPr>
          <p:txBody>
            <a:bodyPr wrap="none" lIns="0" tIns="0" rIns="0" bIns="0" anchor="ctr">
              <a:spAutoFit/>
            </a:bodyPr>
            <a:lstStyle/>
            <a:p>
              <a:pPr algn="ctr">
                <a:lnSpc>
                  <a:spcPct val="150000"/>
                </a:lnSpc>
                <a:spcBef>
                  <a:spcPct val="20000"/>
                </a:spcBef>
              </a:pPr>
              <a:r>
                <a:rPr lang="zh-CN" altLang="en-US" sz="1800" b="1">
                  <a:solidFill>
                    <a:srgbClr val="564266"/>
                  </a:solidFill>
                  <a:latin typeface="微软雅黑" panose="020B0503020204020204" charset="-122"/>
                  <a:ea typeface="微软雅黑" panose="020B0503020204020204" charset="-122"/>
                  <a:cs typeface="Hiragino Sans GB W6"/>
                </a:rPr>
                <a:t>废弃物流</a:t>
              </a:r>
              <a:endParaRPr lang="zh-CN" altLang="en-US" sz="1800" b="1">
                <a:solidFill>
                  <a:srgbClr val="564266"/>
                </a:solidFill>
                <a:latin typeface="微软雅黑" panose="020B0503020204020204" charset="-122"/>
                <a:ea typeface="微软雅黑" panose="020B0503020204020204" charset="-122"/>
                <a:cs typeface="Hiragino Sans GB W6"/>
              </a:endParaRPr>
            </a:p>
          </p:txBody>
        </p:sp>
        <p:sp>
          <p:nvSpPr>
            <p:cNvPr id="35" name="Block Arc 38"/>
            <p:cNvSpPr/>
            <p:nvPr/>
          </p:nvSpPr>
          <p:spPr>
            <a:xfrm>
              <a:off x="10788" y="4103"/>
              <a:ext cx="3485" cy="3485"/>
            </a:xfrm>
            <a:prstGeom prst="blockArc">
              <a:avLst>
                <a:gd name="adj1" fmla="val 10800000"/>
                <a:gd name="adj2" fmla="val 3"/>
                <a:gd name="adj3" fmla="val 15291"/>
              </a:avLst>
            </a:prstGeom>
            <a:solidFill>
              <a:srgbClr val="FFFFFF">
                <a:lumMod val="85000"/>
              </a:srgbClr>
            </a:solidFill>
            <a:ln w="25400" cap="flat" cmpd="sng" algn="ctr">
              <a:noFill/>
              <a:prstDash val="solid"/>
            </a:ln>
            <a:effectLst/>
          </p:spPr>
          <p:txBody>
            <a:bodyPr anchor="ctr"/>
            <a:lstStyle/>
            <a:p>
              <a:pPr algn="ctr" defTabSz="1031240" fontAlgn="auto">
                <a:spcBef>
                  <a:spcPts val="0"/>
                </a:spcBef>
                <a:spcAft>
                  <a:spcPts val="0"/>
                </a:spcAft>
                <a:defRPr/>
              </a:pPr>
              <a:endParaRPr lang="en-US" sz="1500" kern="0" dirty="0">
                <a:solidFill>
                  <a:srgbClr val="262626"/>
                </a:solidFill>
                <a:latin typeface="Arial" panose="020B0604020202020204"/>
                <a:cs typeface="FontAwesome"/>
              </a:endParaRPr>
            </a:p>
          </p:txBody>
        </p:sp>
        <p:sp>
          <p:nvSpPr>
            <p:cNvPr id="36" name="Block Arc 37"/>
            <p:cNvSpPr/>
            <p:nvPr/>
          </p:nvSpPr>
          <p:spPr>
            <a:xfrm rot="10800000">
              <a:off x="7838" y="4098"/>
              <a:ext cx="3487" cy="3485"/>
            </a:xfrm>
            <a:prstGeom prst="blockArc">
              <a:avLst>
                <a:gd name="adj1" fmla="val 10800000"/>
                <a:gd name="adj2" fmla="val 3"/>
                <a:gd name="adj3" fmla="val 15291"/>
              </a:avLst>
            </a:prstGeom>
            <a:solidFill>
              <a:srgbClr val="FFFFFF">
                <a:lumMod val="85000"/>
              </a:srgbClr>
            </a:solidFill>
            <a:ln w="25400" cap="flat" cmpd="sng" algn="ctr">
              <a:noFill/>
              <a:prstDash val="solid"/>
            </a:ln>
            <a:effectLst/>
          </p:spPr>
          <p:txBody>
            <a:bodyPr anchor="ctr"/>
            <a:lstStyle/>
            <a:p>
              <a:pPr algn="ctr" defTabSz="1031240" fontAlgn="auto">
                <a:spcBef>
                  <a:spcPts val="0"/>
                </a:spcBef>
                <a:spcAft>
                  <a:spcPts val="0"/>
                </a:spcAft>
                <a:defRPr/>
              </a:pPr>
              <a:endParaRPr lang="en-US" sz="1500" kern="0" dirty="0">
                <a:solidFill>
                  <a:srgbClr val="262626"/>
                </a:solidFill>
                <a:latin typeface="Arial" panose="020B0604020202020204"/>
                <a:cs typeface="FontAwesome"/>
              </a:endParaRPr>
            </a:p>
          </p:txBody>
        </p:sp>
        <p:sp>
          <p:nvSpPr>
            <p:cNvPr id="37" name="Block Arc 36"/>
            <p:cNvSpPr/>
            <p:nvPr/>
          </p:nvSpPr>
          <p:spPr>
            <a:xfrm>
              <a:off x="4895" y="4128"/>
              <a:ext cx="3485" cy="3487"/>
            </a:xfrm>
            <a:prstGeom prst="blockArc">
              <a:avLst>
                <a:gd name="adj1" fmla="val 10800000"/>
                <a:gd name="adj2" fmla="val 3"/>
                <a:gd name="adj3" fmla="val 15291"/>
              </a:avLst>
            </a:prstGeom>
            <a:solidFill>
              <a:srgbClr val="FFFFFF">
                <a:lumMod val="85000"/>
              </a:srgbClr>
            </a:solidFill>
            <a:ln w="25400" cap="flat" cmpd="sng" algn="ctr">
              <a:noFill/>
              <a:prstDash val="solid"/>
            </a:ln>
            <a:effectLst/>
          </p:spPr>
          <p:txBody>
            <a:bodyPr anchor="ctr"/>
            <a:lstStyle/>
            <a:p>
              <a:pPr algn="ctr" defTabSz="1031240" fontAlgn="auto">
                <a:spcBef>
                  <a:spcPts val="0"/>
                </a:spcBef>
                <a:spcAft>
                  <a:spcPts val="0"/>
                </a:spcAft>
                <a:defRPr/>
              </a:pPr>
              <a:endParaRPr lang="en-US" sz="1500" kern="0" dirty="0">
                <a:solidFill>
                  <a:srgbClr val="262626"/>
                </a:solidFill>
                <a:latin typeface="Arial" panose="020B0604020202020204"/>
                <a:cs typeface="FontAwesome"/>
              </a:endParaRPr>
            </a:p>
          </p:txBody>
        </p:sp>
        <p:sp>
          <p:nvSpPr>
            <p:cNvPr id="38" name="Block Arc 51"/>
            <p:cNvSpPr/>
            <p:nvPr/>
          </p:nvSpPr>
          <p:spPr>
            <a:xfrm>
              <a:off x="1940" y="4103"/>
              <a:ext cx="3485" cy="3485"/>
            </a:xfrm>
            <a:prstGeom prst="blockArc">
              <a:avLst>
                <a:gd name="adj1" fmla="val 10800000"/>
                <a:gd name="adj2" fmla="val 3"/>
                <a:gd name="adj3" fmla="val 15291"/>
              </a:avLst>
            </a:prstGeom>
            <a:solidFill>
              <a:srgbClr val="1D4E74"/>
            </a:solidFill>
            <a:ln w="25400" cap="flat" cmpd="sng" algn="ctr">
              <a:noFill/>
              <a:prstDash val="solid"/>
            </a:ln>
            <a:effectLst/>
          </p:spPr>
          <p:txBody>
            <a:bodyPr anchor="ctr"/>
            <a:lstStyle/>
            <a:p>
              <a:pPr algn="ctr" defTabSz="1031240" fontAlgn="auto">
                <a:spcBef>
                  <a:spcPts val="0"/>
                </a:spcBef>
                <a:spcAft>
                  <a:spcPts val="0"/>
                </a:spcAft>
                <a:defRPr/>
              </a:pPr>
              <a:endParaRPr lang="en-US" sz="1500" kern="0" dirty="0">
                <a:solidFill>
                  <a:srgbClr val="262626"/>
                </a:solidFill>
                <a:latin typeface="Arial" panose="020B0604020202020204"/>
                <a:cs typeface="FontAwesome"/>
              </a:endParaRPr>
            </a:p>
          </p:txBody>
        </p:sp>
        <p:sp>
          <p:nvSpPr>
            <p:cNvPr id="39" name="Block Arc 53"/>
            <p:cNvSpPr/>
            <p:nvPr/>
          </p:nvSpPr>
          <p:spPr>
            <a:xfrm>
              <a:off x="7838" y="4103"/>
              <a:ext cx="3487" cy="3485"/>
            </a:xfrm>
            <a:prstGeom prst="blockArc">
              <a:avLst>
                <a:gd name="adj1" fmla="val 10800000"/>
                <a:gd name="adj2" fmla="val 3"/>
                <a:gd name="adj3" fmla="val 15291"/>
              </a:avLst>
            </a:prstGeom>
            <a:solidFill>
              <a:srgbClr val="F09C2A"/>
            </a:solidFill>
            <a:ln w="25400" cap="flat" cmpd="sng" algn="ctr">
              <a:noFill/>
              <a:prstDash val="solid"/>
            </a:ln>
            <a:effectLst/>
          </p:spPr>
          <p:txBody>
            <a:bodyPr anchor="ctr"/>
            <a:lstStyle/>
            <a:p>
              <a:pPr algn="ctr" defTabSz="1031240" fontAlgn="auto">
                <a:spcBef>
                  <a:spcPts val="0"/>
                </a:spcBef>
                <a:spcAft>
                  <a:spcPts val="0"/>
                </a:spcAft>
                <a:defRPr/>
              </a:pPr>
              <a:endParaRPr lang="en-US" sz="1500" kern="0" dirty="0">
                <a:solidFill>
                  <a:srgbClr val="262626"/>
                </a:solidFill>
                <a:latin typeface="Arial" panose="020B0604020202020204"/>
                <a:cs typeface="FontAwesome"/>
              </a:endParaRPr>
            </a:p>
          </p:txBody>
        </p:sp>
        <p:sp>
          <p:nvSpPr>
            <p:cNvPr id="21" name="Block Arc 55"/>
            <p:cNvSpPr/>
            <p:nvPr/>
          </p:nvSpPr>
          <p:spPr>
            <a:xfrm>
              <a:off x="13738" y="4103"/>
              <a:ext cx="3487" cy="3485"/>
            </a:xfrm>
            <a:prstGeom prst="blockArc">
              <a:avLst>
                <a:gd name="adj1" fmla="val 10800000"/>
                <a:gd name="adj2" fmla="val 3"/>
                <a:gd name="adj3" fmla="val 15291"/>
              </a:avLst>
            </a:prstGeom>
            <a:solidFill>
              <a:srgbClr val="564266"/>
            </a:solidFill>
            <a:ln w="25400" cap="flat" cmpd="sng" algn="ctr">
              <a:noFill/>
              <a:prstDash val="solid"/>
            </a:ln>
            <a:effectLst/>
          </p:spPr>
          <p:txBody>
            <a:bodyPr anchor="ctr"/>
            <a:lstStyle/>
            <a:p>
              <a:pPr algn="ctr" defTabSz="1031240" fontAlgn="auto">
                <a:spcBef>
                  <a:spcPts val="0"/>
                </a:spcBef>
                <a:spcAft>
                  <a:spcPts val="0"/>
                </a:spcAft>
                <a:defRPr/>
              </a:pPr>
              <a:endParaRPr lang="en-US" sz="1500" kern="0" dirty="0">
                <a:solidFill>
                  <a:srgbClr val="262626"/>
                </a:solidFill>
                <a:latin typeface="Arial" panose="020B0604020202020204"/>
                <a:cs typeface="FontAwesome"/>
              </a:endParaRPr>
            </a:p>
          </p:txBody>
        </p:sp>
        <p:sp>
          <p:nvSpPr>
            <p:cNvPr id="41" name="Freeform 62"/>
            <p:cNvSpPr/>
            <p:nvPr/>
          </p:nvSpPr>
          <p:spPr>
            <a:xfrm>
              <a:off x="2655" y="4825"/>
              <a:ext cx="2025" cy="2025"/>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cap="flat" cmpd="sng" algn="ctr">
              <a:solidFill>
                <a:srgbClr val="377790"/>
              </a:solidFill>
              <a:prstDash val="sysDot"/>
            </a:ln>
            <a:effectLst/>
          </p:spPr>
          <p:txBody>
            <a:bodyPr lIns="137160" tIns="137160" rIns="118506" bIns="118506" spcCol="1270" anchor="ctr"/>
            <a:lstStyle/>
            <a:p>
              <a:pPr algn="ctr" defTabSz="889000" fontAlgn="auto">
                <a:lnSpc>
                  <a:spcPct val="90000"/>
                </a:lnSpc>
                <a:spcAft>
                  <a:spcPct val="35000"/>
                </a:spcAft>
                <a:defRPr/>
              </a:pPr>
              <a:endParaRPr lang="en-US" sz="2700" kern="0" dirty="0">
                <a:solidFill>
                  <a:srgbClr val="377790"/>
                </a:solidFill>
                <a:latin typeface="FontAwesome" charset="0"/>
                <a:cs typeface="FontAwesome"/>
              </a:endParaRPr>
            </a:p>
          </p:txBody>
        </p:sp>
        <p:sp>
          <p:nvSpPr>
            <p:cNvPr id="42" name="Freeform 63"/>
            <p:cNvSpPr/>
            <p:nvPr/>
          </p:nvSpPr>
          <p:spPr>
            <a:xfrm>
              <a:off x="5633" y="4825"/>
              <a:ext cx="2025" cy="2025"/>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cap="flat" cmpd="sng" algn="ctr">
              <a:solidFill>
                <a:srgbClr val="189A80"/>
              </a:solidFill>
              <a:prstDash val="sysDot"/>
            </a:ln>
            <a:effectLst/>
          </p:spPr>
          <p:txBody>
            <a:bodyPr lIns="137160" tIns="137160" rIns="118506" bIns="118506" spcCol="1270" anchor="ctr"/>
            <a:lstStyle/>
            <a:p>
              <a:pPr algn="ctr" defTabSz="889000" fontAlgn="auto">
                <a:lnSpc>
                  <a:spcPct val="90000"/>
                </a:lnSpc>
                <a:spcAft>
                  <a:spcPct val="35000"/>
                </a:spcAft>
                <a:defRPr/>
              </a:pPr>
              <a:endParaRPr lang="en-US" sz="2700" kern="0" dirty="0">
                <a:solidFill>
                  <a:srgbClr val="189A80"/>
                </a:solidFill>
                <a:latin typeface="FontAwesome" charset="0"/>
                <a:cs typeface="FontAwesome"/>
              </a:endParaRPr>
            </a:p>
          </p:txBody>
        </p:sp>
        <p:sp>
          <p:nvSpPr>
            <p:cNvPr id="23" name="Freeform 64"/>
            <p:cNvSpPr/>
            <p:nvPr/>
          </p:nvSpPr>
          <p:spPr>
            <a:xfrm>
              <a:off x="8565" y="4825"/>
              <a:ext cx="2028" cy="2025"/>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cap="flat" cmpd="sng" algn="ctr">
              <a:solidFill>
                <a:srgbClr val="F09C2A"/>
              </a:solidFill>
              <a:prstDash val="sysDot"/>
            </a:ln>
            <a:effectLst/>
          </p:spPr>
          <p:txBody>
            <a:bodyPr lIns="137160" tIns="137160" rIns="118506" bIns="118506" spcCol="1270" anchor="ctr"/>
            <a:lstStyle/>
            <a:p>
              <a:pPr algn="ctr" defTabSz="889000" fontAlgn="auto">
                <a:lnSpc>
                  <a:spcPct val="90000"/>
                </a:lnSpc>
                <a:spcAft>
                  <a:spcPct val="35000"/>
                </a:spcAft>
                <a:defRPr/>
              </a:pPr>
              <a:endParaRPr lang="en-US" sz="2700" kern="0" dirty="0">
                <a:solidFill>
                  <a:srgbClr val="F09C2A"/>
                </a:solidFill>
                <a:latin typeface="FontAwesome" charset="0"/>
                <a:cs typeface="FontAwesome"/>
              </a:endParaRPr>
            </a:p>
          </p:txBody>
        </p:sp>
        <p:sp>
          <p:nvSpPr>
            <p:cNvPr id="44" name="Freeform 65"/>
            <p:cNvSpPr/>
            <p:nvPr/>
          </p:nvSpPr>
          <p:spPr>
            <a:xfrm>
              <a:off x="11543" y="4825"/>
              <a:ext cx="2025" cy="2025"/>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cap="flat" cmpd="sng" algn="ctr">
              <a:solidFill>
                <a:srgbClr val="D24132"/>
              </a:solidFill>
              <a:prstDash val="sysDot"/>
            </a:ln>
            <a:effectLst/>
          </p:spPr>
          <p:txBody>
            <a:bodyPr lIns="137160" tIns="137160" rIns="118506" bIns="118506" spcCol="1270" anchor="ctr"/>
            <a:lstStyle/>
            <a:p>
              <a:pPr algn="ctr" defTabSz="889000" fontAlgn="auto">
                <a:lnSpc>
                  <a:spcPct val="90000"/>
                </a:lnSpc>
                <a:spcAft>
                  <a:spcPct val="35000"/>
                </a:spcAft>
                <a:defRPr/>
              </a:pPr>
              <a:endParaRPr lang="en-US" sz="2700" kern="0" dirty="0">
                <a:solidFill>
                  <a:srgbClr val="D24132"/>
                </a:solidFill>
                <a:latin typeface="FontAwesome" charset="0"/>
                <a:cs typeface="FontAwesome"/>
              </a:endParaRPr>
            </a:p>
          </p:txBody>
        </p:sp>
        <p:sp>
          <p:nvSpPr>
            <p:cNvPr id="45" name="Freeform 66"/>
            <p:cNvSpPr/>
            <p:nvPr/>
          </p:nvSpPr>
          <p:spPr>
            <a:xfrm>
              <a:off x="14478" y="4825"/>
              <a:ext cx="2025" cy="2025"/>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cap="flat" cmpd="sng" algn="ctr">
              <a:solidFill>
                <a:srgbClr val="564266"/>
              </a:solidFill>
              <a:prstDash val="sysDot"/>
            </a:ln>
            <a:effectLst/>
          </p:spPr>
          <p:txBody>
            <a:bodyPr lIns="137160" tIns="137160" rIns="118506" bIns="118506" spcCol="1270" anchor="ctr"/>
            <a:lstStyle/>
            <a:p>
              <a:pPr algn="ctr" defTabSz="889000" fontAlgn="auto">
                <a:lnSpc>
                  <a:spcPct val="90000"/>
                </a:lnSpc>
                <a:spcAft>
                  <a:spcPct val="35000"/>
                </a:spcAft>
                <a:defRPr/>
              </a:pPr>
              <a:endParaRPr lang="en-US" sz="2700" kern="0" dirty="0">
                <a:solidFill>
                  <a:srgbClr val="564266"/>
                </a:solidFill>
                <a:latin typeface="FontAwesome" charset="0"/>
                <a:cs typeface="FontAwesome"/>
              </a:endParaRPr>
            </a:p>
          </p:txBody>
        </p:sp>
        <p:sp>
          <p:nvSpPr>
            <p:cNvPr id="51" name="Block Arc 35"/>
            <p:cNvSpPr/>
            <p:nvPr/>
          </p:nvSpPr>
          <p:spPr>
            <a:xfrm rot="10800000">
              <a:off x="1940" y="4098"/>
              <a:ext cx="3485" cy="3485"/>
            </a:xfrm>
            <a:prstGeom prst="blockArc">
              <a:avLst>
                <a:gd name="adj1" fmla="val 10800000"/>
                <a:gd name="adj2" fmla="val 3"/>
                <a:gd name="adj3" fmla="val 15291"/>
              </a:avLst>
            </a:prstGeom>
            <a:solidFill>
              <a:srgbClr val="FFFFFF">
                <a:lumMod val="85000"/>
              </a:srgbClr>
            </a:solidFill>
            <a:ln w="25400" cap="flat" cmpd="sng" algn="ctr">
              <a:noFill/>
              <a:prstDash val="solid"/>
            </a:ln>
            <a:effectLst/>
          </p:spPr>
          <p:txBody>
            <a:bodyPr anchor="ctr"/>
            <a:lstStyle/>
            <a:p>
              <a:pPr algn="ctr" defTabSz="1031240" fontAlgn="auto">
                <a:spcBef>
                  <a:spcPts val="0"/>
                </a:spcBef>
                <a:spcAft>
                  <a:spcPts val="0"/>
                </a:spcAft>
                <a:defRPr/>
              </a:pPr>
              <a:endParaRPr lang="en-US" sz="1500" kern="0" dirty="0">
                <a:solidFill>
                  <a:srgbClr val="262626"/>
                </a:solidFill>
                <a:latin typeface="Arial" panose="020B0604020202020204"/>
                <a:cs typeface="FontAwesome"/>
              </a:endParaRPr>
            </a:p>
          </p:txBody>
        </p:sp>
        <p:sp>
          <p:nvSpPr>
            <p:cNvPr id="52" name="Block Arc 52"/>
            <p:cNvSpPr/>
            <p:nvPr/>
          </p:nvSpPr>
          <p:spPr>
            <a:xfrm rot="10800000">
              <a:off x="4888" y="4098"/>
              <a:ext cx="3485" cy="3485"/>
            </a:xfrm>
            <a:prstGeom prst="blockArc">
              <a:avLst>
                <a:gd name="adj1" fmla="val 10800000"/>
                <a:gd name="adj2" fmla="val 3"/>
                <a:gd name="adj3" fmla="val 15291"/>
              </a:avLst>
            </a:prstGeom>
            <a:solidFill>
              <a:srgbClr val="189A80"/>
            </a:solidFill>
            <a:ln w="25400" cap="flat" cmpd="sng" algn="ctr">
              <a:noFill/>
              <a:prstDash val="solid"/>
            </a:ln>
            <a:effectLst/>
          </p:spPr>
          <p:txBody>
            <a:bodyPr anchor="ctr"/>
            <a:lstStyle/>
            <a:p>
              <a:pPr algn="ctr" defTabSz="1031240" fontAlgn="auto">
                <a:spcBef>
                  <a:spcPts val="0"/>
                </a:spcBef>
                <a:spcAft>
                  <a:spcPts val="0"/>
                </a:spcAft>
                <a:defRPr/>
              </a:pPr>
              <a:endParaRPr lang="en-US" sz="1500" kern="0" dirty="0">
                <a:solidFill>
                  <a:srgbClr val="262626"/>
                </a:solidFill>
                <a:latin typeface="Arial" panose="020B0604020202020204"/>
                <a:cs typeface="FontAwesome"/>
              </a:endParaRPr>
            </a:p>
          </p:txBody>
        </p:sp>
        <p:sp>
          <p:nvSpPr>
            <p:cNvPr id="53" name="Block Arc 39"/>
            <p:cNvSpPr/>
            <p:nvPr/>
          </p:nvSpPr>
          <p:spPr>
            <a:xfrm rot="10800000">
              <a:off x="13738" y="4098"/>
              <a:ext cx="3487" cy="3485"/>
            </a:xfrm>
            <a:prstGeom prst="blockArc">
              <a:avLst>
                <a:gd name="adj1" fmla="val 10800000"/>
                <a:gd name="adj2" fmla="val 3"/>
                <a:gd name="adj3" fmla="val 15291"/>
              </a:avLst>
            </a:prstGeom>
            <a:solidFill>
              <a:srgbClr val="FFFFFF">
                <a:lumMod val="85000"/>
              </a:srgbClr>
            </a:solidFill>
            <a:ln w="25400" cap="flat" cmpd="sng" algn="ctr">
              <a:noFill/>
              <a:prstDash val="solid"/>
            </a:ln>
            <a:effectLst/>
          </p:spPr>
          <p:txBody>
            <a:bodyPr anchor="ctr"/>
            <a:lstStyle/>
            <a:p>
              <a:pPr algn="ctr" defTabSz="1031240" fontAlgn="auto">
                <a:spcBef>
                  <a:spcPts val="0"/>
                </a:spcBef>
                <a:spcAft>
                  <a:spcPts val="0"/>
                </a:spcAft>
                <a:defRPr/>
              </a:pPr>
              <a:endParaRPr lang="en-US" sz="1500" kern="0" dirty="0">
                <a:solidFill>
                  <a:srgbClr val="262626"/>
                </a:solidFill>
                <a:latin typeface="Arial" panose="020B0604020202020204"/>
                <a:cs typeface="FontAwesome"/>
              </a:endParaRPr>
            </a:p>
          </p:txBody>
        </p:sp>
        <p:sp>
          <p:nvSpPr>
            <p:cNvPr id="54" name="Block Arc 54"/>
            <p:cNvSpPr/>
            <p:nvPr/>
          </p:nvSpPr>
          <p:spPr>
            <a:xfrm rot="10800000">
              <a:off x="10788" y="4098"/>
              <a:ext cx="3485" cy="3485"/>
            </a:xfrm>
            <a:prstGeom prst="blockArc">
              <a:avLst>
                <a:gd name="adj1" fmla="val 10800000"/>
                <a:gd name="adj2" fmla="val 3"/>
                <a:gd name="adj3" fmla="val 15291"/>
              </a:avLst>
            </a:prstGeom>
            <a:solidFill>
              <a:srgbClr val="D24132"/>
            </a:solidFill>
            <a:ln w="25400" cap="flat" cmpd="sng" algn="ctr">
              <a:noFill/>
              <a:prstDash val="solid"/>
            </a:ln>
            <a:effectLst/>
          </p:spPr>
          <p:txBody>
            <a:bodyPr anchor="ctr"/>
            <a:lstStyle/>
            <a:p>
              <a:pPr algn="ctr" defTabSz="1031240" fontAlgn="auto">
                <a:spcBef>
                  <a:spcPts val="0"/>
                </a:spcBef>
                <a:spcAft>
                  <a:spcPts val="0"/>
                </a:spcAft>
                <a:defRPr/>
              </a:pPr>
              <a:endParaRPr lang="en-US" sz="1500" kern="0" dirty="0">
                <a:solidFill>
                  <a:srgbClr val="262626"/>
                </a:solidFill>
                <a:latin typeface="Arial" panose="020B0604020202020204"/>
                <a:cs typeface="FontAwesome"/>
              </a:endParaRPr>
            </a:p>
          </p:txBody>
        </p:sp>
        <p:sp>
          <p:nvSpPr>
            <p:cNvPr id="25" name="Freeform 178"/>
            <p:cNvSpPr>
              <a:spLocks noEditPoints="1"/>
            </p:cNvSpPr>
            <p:nvPr/>
          </p:nvSpPr>
          <p:spPr bwMode="auto">
            <a:xfrm>
              <a:off x="9060" y="5473"/>
              <a:ext cx="1080" cy="815"/>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rgbClr val="F09C2A"/>
            </a:solidFill>
            <a:ln w="9525">
              <a:noFill/>
              <a:round/>
            </a:ln>
          </p:spPr>
          <p:txBody>
            <a:bodyPr/>
            <a:lstStyle/>
            <a:p>
              <a:pPr defTabSz="1031240" fontAlgn="auto">
                <a:spcBef>
                  <a:spcPts val="0"/>
                </a:spcBef>
                <a:spcAft>
                  <a:spcPts val="0"/>
                </a:spcAft>
                <a:defRPr/>
              </a:pPr>
              <a:endParaRPr lang="en-US" sz="1500" kern="0">
                <a:solidFill>
                  <a:srgbClr val="262626"/>
                </a:solidFill>
                <a:latin typeface="Arial" panose="020B0604020202020204"/>
                <a:ea typeface="+mn-ea"/>
                <a:cs typeface="FontAwesome"/>
              </a:endParaRPr>
            </a:p>
          </p:txBody>
        </p:sp>
        <p:sp>
          <p:nvSpPr>
            <p:cNvPr id="56" name="Freeform 116"/>
            <p:cNvSpPr>
              <a:spLocks noEditPoints="1"/>
            </p:cNvSpPr>
            <p:nvPr/>
          </p:nvSpPr>
          <p:spPr bwMode="auto">
            <a:xfrm>
              <a:off x="3273" y="5545"/>
              <a:ext cx="832" cy="670"/>
            </a:xfrm>
            <a:custGeom>
              <a:avLst/>
              <a:gdLst/>
              <a:ahLst/>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rgbClr val="377790"/>
            </a:solidFill>
            <a:ln w="9525">
              <a:noFill/>
              <a:round/>
            </a:ln>
          </p:spPr>
          <p:txBody>
            <a:bodyPr/>
            <a:lstStyle/>
            <a:p>
              <a:pPr defTabSz="1031240" fontAlgn="auto">
                <a:spcBef>
                  <a:spcPts val="0"/>
                </a:spcBef>
                <a:spcAft>
                  <a:spcPts val="0"/>
                </a:spcAft>
                <a:defRPr/>
              </a:pPr>
              <a:endParaRPr lang="en-US" sz="1500" kern="0">
                <a:solidFill>
                  <a:srgbClr val="262626"/>
                </a:solidFill>
                <a:latin typeface="Arial" panose="020B0604020202020204"/>
                <a:ea typeface="+mn-ea"/>
                <a:cs typeface="FontAwesome"/>
              </a:endParaRPr>
            </a:p>
          </p:txBody>
        </p:sp>
        <p:sp>
          <p:nvSpPr>
            <p:cNvPr id="57" name="Freeform 105"/>
            <p:cNvSpPr>
              <a:spLocks noEditPoints="1"/>
            </p:cNvSpPr>
            <p:nvPr/>
          </p:nvSpPr>
          <p:spPr bwMode="auto">
            <a:xfrm>
              <a:off x="6190" y="5433"/>
              <a:ext cx="908" cy="895"/>
            </a:xfrm>
            <a:custGeom>
              <a:avLst/>
              <a:gdLst/>
              <a:ahLst/>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3">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rgbClr val="189A80"/>
            </a:solidFill>
            <a:ln w="9525">
              <a:noFill/>
              <a:round/>
            </a:ln>
          </p:spPr>
          <p:txBody>
            <a:bodyPr/>
            <a:lstStyle/>
            <a:p>
              <a:pPr defTabSz="1031240" fontAlgn="auto">
                <a:spcBef>
                  <a:spcPts val="0"/>
                </a:spcBef>
                <a:spcAft>
                  <a:spcPts val="0"/>
                </a:spcAft>
                <a:defRPr/>
              </a:pPr>
              <a:endParaRPr lang="en-US" sz="1500" kern="0" dirty="0">
                <a:solidFill>
                  <a:srgbClr val="F09C2A">
                    <a:lumMod val="50000"/>
                  </a:srgbClr>
                </a:solidFill>
                <a:latin typeface="Arial" panose="020B0604020202020204"/>
                <a:ea typeface="+mn-ea"/>
                <a:cs typeface="FontAwesome"/>
              </a:endParaRPr>
            </a:p>
          </p:txBody>
        </p:sp>
        <p:sp>
          <p:nvSpPr>
            <p:cNvPr id="58" name="Freeform 62"/>
            <p:cNvSpPr>
              <a:spLocks noChangeAspect="1" noEditPoints="1"/>
            </p:cNvSpPr>
            <p:nvPr/>
          </p:nvSpPr>
          <p:spPr bwMode="auto">
            <a:xfrm>
              <a:off x="12113" y="5433"/>
              <a:ext cx="887" cy="895"/>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D24132"/>
            </a:solidFill>
            <a:ln w="9525">
              <a:noFill/>
              <a:round/>
            </a:ln>
          </p:spPr>
          <p:txBody>
            <a:bodyPr/>
            <a:lstStyle/>
            <a:p>
              <a:pPr defTabSz="1031240" fontAlgn="auto">
                <a:spcBef>
                  <a:spcPts val="0"/>
                </a:spcBef>
                <a:spcAft>
                  <a:spcPts val="0"/>
                </a:spcAft>
                <a:defRPr/>
              </a:pPr>
              <a:endParaRPr lang="en-US" sz="1500" kern="0">
                <a:solidFill>
                  <a:srgbClr val="262626"/>
                </a:solidFill>
                <a:latin typeface="Arial" panose="020B0604020202020204"/>
                <a:ea typeface="+mn-ea"/>
                <a:cs typeface="FontAwesome"/>
              </a:endParaRPr>
            </a:p>
          </p:txBody>
        </p:sp>
        <p:sp>
          <p:nvSpPr>
            <p:cNvPr id="59" name="Freeform 45"/>
            <p:cNvSpPr>
              <a:spLocks noEditPoints="1"/>
            </p:cNvSpPr>
            <p:nvPr/>
          </p:nvSpPr>
          <p:spPr bwMode="auto">
            <a:xfrm>
              <a:off x="15103" y="5473"/>
              <a:ext cx="817" cy="81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4266"/>
            </a:solidFill>
            <a:ln w="9525">
              <a:noFill/>
              <a:round/>
            </a:ln>
          </p:spPr>
          <p:txBody>
            <a:bodyPr/>
            <a:lstStyle/>
            <a:p>
              <a:pPr defTabSz="1031240" fontAlgn="auto">
                <a:spcBef>
                  <a:spcPts val="0"/>
                </a:spcBef>
                <a:spcAft>
                  <a:spcPts val="0"/>
                </a:spcAft>
                <a:defRPr/>
              </a:pPr>
              <a:endParaRPr lang="en-US" sz="1500" kern="0">
                <a:solidFill>
                  <a:srgbClr val="262626"/>
                </a:solidFill>
                <a:latin typeface="Arial" panose="020B0604020202020204"/>
                <a:ea typeface="+mn-ea"/>
                <a:cs typeface="FontAwesome"/>
              </a:endParaRPr>
            </a:p>
          </p:txBody>
        </p:sp>
        <p:sp>
          <p:nvSpPr>
            <p:cNvPr id="26" name="文本框 25"/>
            <p:cNvSpPr txBox="1"/>
            <p:nvPr/>
          </p:nvSpPr>
          <p:spPr>
            <a:xfrm>
              <a:off x="1580" y="1673"/>
              <a:ext cx="12590" cy="869"/>
            </a:xfrm>
            <a:prstGeom prst="rect">
              <a:avLst/>
            </a:prstGeom>
            <a:solidFill>
              <a:schemeClr val="bg2">
                <a:lumMod val="90000"/>
              </a:schemeClr>
            </a:solidFill>
          </p:spPr>
          <p:txBody>
            <a:bodyPr wrap="square" rtlCol="0">
              <a:spAutoFit/>
            </a:bodyPr>
            <a:p>
              <a:r>
                <a:rPr lang="zh-CN" altLang="en-US" sz="2100" b="1">
                  <a:solidFill>
                    <a:srgbClr val="DB5558"/>
                  </a:solidFill>
                  <a:latin typeface="微软雅黑" panose="020B0503020204020204" charset="-122"/>
                  <a:ea typeface="微软雅黑" panose="020B0503020204020204" charset="-122"/>
                </a:rPr>
                <a:t>按照物流在企业生产经营过程中所处的阶段分</a:t>
              </a:r>
              <a:endParaRPr lang="zh-CN" altLang="en-US" sz="2100" b="1">
                <a:solidFill>
                  <a:srgbClr val="DB5558"/>
                </a:solidFill>
                <a:latin typeface="微软雅黑" panose="020B0503020204020204" charset="-122"/>
                <a:ea typeface="微软雅黑" panose="020B0503020204020204" charset="-122"/>
              </a:endParaRPr>
            </a:p>
          </p:txBody>
        </p:sp>
      </p:grpSp>
      <p:sp>
        <p:nvSpPr>
          <p:cNvPr id="25602" name="矩形 2"/>
          <p:cNvSpPr>
            <a:spLocks noGrp="1"/>
          </p:cNvSpPr>
          <p:nvPr>
            <p:ph type="title" idx="4294967295"/>
          </p:nvPr>
        </p:nvSpPr>
        <p:spPr/>
        <p:txBody>
          <a:bodyPr vert="horz" wrap="square" lIns="91440" tIns="45720" rIns="91440" bIns="45720" anchor="ctr" anchorCtr="0"/>
          <a:p>
            <a:pPr eaLnBrk="1" hangingPunct="1"/>
            <a:r>
              <a:rPr lang="en-US" altLang="en-US" dirty="0">
                <a:solidFill>
                  <a:srgbClr val="FF0000"/>
                </a:solidFill>
                <a:ea typeface="宋体" panose="02010600030101010101" pitchFamily="2" charset="-122"/>
              </a:rPr>
              <a:t>三、物流的分类</a:t>
            </a:r>
            <a:endParaRPr lang="en-US" altLang="en-US" dirty="0">
              <a:solidFill>
                <a:srgbClr val="FF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499428" y="1348423"/>
            <a:ext cx="7739063" cy="4193858"/>
            <a:chOff x="2343" y="1817"/>
            <a:chExt cx="16250" cy="8806"/>
          </a:xfrm>
        </p:grpSpPr>
        <p:grpSp>
          <p:nvGrpSpPr>
            <p:cNvPr id="233" name="组 232"/>
            <p:cNvGrpSpPr/>
            <p:nvPr/>
          </p:nvGrpSpPr>
          <p:grpSpPr bwMode="auto">
            <a:xfrm>
              <a:off x="5500" y="5500"/>
              <a:ext cx="1833" cy="5123"/>
              <a:chOff x="3492792" y="3493158"/>
              <a:chExt cx="1163315" cy="3252696"/>
            </a:xfrm>
          </p:grpSpPr>
          <p:sp>
            <p:nvSpPr>
              <p:cNvPr id="138" name="Freeform 5"/>
              <p:cNvSpPr/>
              <p:nvPr/>
            </p:nvSpPr>
            <p:spPr bwMode="auto">
              <a:xfrm>
                <a:off x="3548340" y="4063055"/>
                <a:ext cx="1107767" cy="2682799"/>
              </a:xfrm>
              <a:custGeom>
                <a:avLst/>
                <a:gdLst/>
                <a:ahLst/>
                <a:cxnLst>
                  <a:cxn ang="0">
                    <a:pos x="109" y="0"/>
                  </a:cxn>
                  <a:cxn ang="0">
                    <a:pos x="110" y="585"/>
                  </a:cxn>
                  <a:cxn ang="0">
                    <a:pos x="110" y="586"/>
                  </a:cxn>
                  <a:cxn ang="0">
                    <a:pos x="116" y="619"/>
                  </a:cxn>
                  <a:cxn ang="0">
                    <a:pos x="121" y="629"/>
                  </a:cxn>
                  <a:cxn ang="0">
                    <a:pos x="147" y="656"/>
                  </a:cxn>
                  <a:cxn ang="0">
                    <a:pos x="203" y="676"/>
                  </a:cxn>
                  <a:cxn ang="0">
                    <a:pos x="0" y="676"/>
                  </a:cxn>
                  <a:cxn ang="0">
                    <a:pos x="62" y="650"/>
                  </a:cxn>
                  <a:cxn ang="0">
                    <a:pos x="78" y="629"/>
                  </a:cxn>
                  <a:cxn ang="0">
                    <a:pos x="82" y="619"/>
                  </a:cxn>
                  <a:cxn ang="0">
                    <a:pos x="88" y="586"/>
                  </a:cxn>
                  <a:cxn ang="0">
                    <a:pos x="88" y="585"/>
                  </a:cxn>
                  <a:cxn ang="0">
                    <a:pos x="88" y="0"/>
                  </a:cxn>
                  <a:cxn ang="0">
                    <a:pos x="109" y="0"/>
                  </a:cxn>
                </a:cxnLst>
                <a:rect l="0" t="0" r="r" b="b"/>
                <a:pathLst>
                  <a:path w="203" h="676">
                    <a:moveTo>
                      <a:pt x="109" y="0"/>
                    </a:moveTo>
                    <a:cubicBezTo>
                      <a:pt x="110" y="585"/>
                      <a:pt x="110" y="585"/>
                      <a:pt x="110" y="585"/>
                    </a:cubicBezTo>
                    <a:cubicBezTo>
                      <a:pt x="110" y="586"/>
                      <a:pt x="110" y="586"/>
                      <a:pt x="110" y="586"/>
                    </a:cubicBezTo>
                    <a:cubicBezTo>
                      <a:pt x="110" y="598"/>
                      <a:pt x="112" y="609"/>
                      <a:pt x="116" y="619"/>
                    </a:cubicBezTo>
                    <a:cubicBezTo>
                      <a:pt x="117" y="622"/>
                      <a:pt x="119" y="626"/>
                      <a:pt x="121" y="629"/>
                    </a:cubicBezTo>
                    <a:cubicBezTo>
                      <a:pt x="127" y="637"/>
                      <a:pt x="136" y="646"/>
                      <a:pt x="147" y="656"/>
                    </a:cubicBezTo>
                    <a:cubicBezTo>
                      <a:pt x="164" y="669"/>
                      <a:pt x="182" y="676"/>
                      <a:pt x="203" y="676"/>
                    </a:cubicBezTo>
                    <a:cubicBezTo>
                      <a:pt x="0" y="676"/>
                      <a:pt x="0" y="676"/>
                      <a:pt x="0" y="676"/>
                    </a:cubicBezTo>
                    <a:cubicBezTo>
                      <a:pt x="24" y="676"/>
                      <a:pt x="45" y="667"/>
                      <a:pt x="62" y="650"/>
                    </a:cubicBezTo>
                    <a:cubicBezTo>
                      <a:pt x="68" y="643"/>
                      <a:pt x="74" y="636"/>
                      <a:pt x="78" y="629"/>
                    </a:cubicBezTo>
                    <a:cubicBezTo>
                      <a:pt x="79" y="626"/>
                      <a:pt x="81" y="622"/>
                      <a:pt x="82" y="619"/>
                    </a:cubicBezTo>
                    <a:cubicBezTo>
                      <a:pt x="86" y="609"/>
                      <a:pt x="88" y="598"/>
                      <a:pt x="88" y="586"/>
                    </a:cubicBezTo>
                    <a:cubicBezTo>
                      <a:pt x="88" y="586"/>
                      <a:pt x="88" y="586"/>
                      <a:pt x="88" y="585"/>
                    </a:cubicBezTo>
                    <a:cubicBezTo>
                      <a:pt x="88" y="0"/>
                      <a:pt x="88" y="0"/>
                      <a:pt x="88" y="0"/>
                    </a:cubicBezTo>
                    <a:lnTo>
                      <a:pt x="109" y="0"/>
                    </a:lnTo>
                    <a:close/>
                  </a:path>
                </a:pathLst>
              </a:custGeom>
              <a:solidFill>
                <a:srgbClr val="FFFFFF">
                  <a:lumMod val="65000"/>
                </a:srgbClr>
              </a:solidFill>
              <a:ln w="9525">
                <a:noFill/>
                <a:round/>
              </a:ln>
            </p:spPr>
            <p:txBody>
              <a:bodyPr/>
              <a:p>
                <a:pPr defTabSz="1031240" fontAlgn="auto">
                  <a:spcBef>
                    <a:spcPts val="0"/>
                  </a:spcBef>
                  <a:spcAft>
                    <a:spcPts val="0"/>
                  </a:spcAft>
                  <a:defRPr/>
                </a:pPr>
                <a:endParaRPr lang="en-US" sz="1500" kern="0">
                  <a:solidFill>
                    <a:srgbClr val="262626"/>
                  </a:solidFill>
                  <a:latin typeface="Arial" panose="020B0604020202020204"/>
                  <a:ea typeface="+mn-ea"/>
                  <a:cs typeface="FontAwesome"/>
                </a:endParaRPr>
              </a:p>
            </p:txBody>
          </p:sp>
          <p:sp>
            <p:nvSpPr>
              <p:cNvPr id="35874" name="Oval 76"/>
              <p:cNvSpPr>
                <a:spLocks noChangeArrowheads="1"/>
              </p:cNvSpPr>
              <p:nvPr/>
            </p:nvSpPr>
            <p:spPr bwMode="auto">
              <a:xfrm>
                <a:off x="3492792" y="3493158"/>
                <a:ext cx="1163315" cy="1163605"/>
              </a:xfrm>
              <a:prstGeom prst="ellipse">
                <a:avLst/>
              </a:prstGeom>
              <a:solidFill>
                <a:srgbClr val="F2F2F2">
                  <a:alpha val="50195"/>
                </a:srgbClr>
              </a:solidFill>
              <a:ln w="25400" algn="ctr">
                <a:noFill/>
                <a:round/>
              </a:ln>
            </p:spPr>
            <p:txBody>
              <a:bodyPr anchor="ctr"/>
              <a:p>
                <a:pPr algn="ctr" defTabSz="1029970"/>
                <a:endParaRPr lang="en-US" altLang="zh-CN" sz="1500">
                  <a:solidFill>
                    <a:srgbClr val="FFFFFF"/>
                  </a:solidFill>
                  <a:ea typeface="FontAwesome"/>
                  <a:cs typeface="FontAwesome"/>
                </a:endParaRPr>
              </a:p>
            </p:txBody>
          </p:sp>
          <p:sp>
            <p:nvSpPr>
              <p:cNvPr id="35876" name="Oval 62"/>
              <p:cNvSpPr>
                <a:spLocks noChangeArrowheads="1"/>
              </p:cNvSpPr>
              <p:nvPr/>
            </p:nvSpPr>
            <p:spPr bwMode="auto">
              <a:xfrm>
                <a:off x="3894319" y="3872560"/>
                <a:ext cx="382481" cy="382576"/>
              </a:xfrm>
              <a:prstGeom prst="ellipse">
                <a:avLst/>
              </a:prstGeom>
              <a:solidFill>
                <a:srgbClr val="FFFFFF"/>
              </a:solidFill>
              <a:ln w="25400" algn="ctr">
                <a:solidFill>
                  <a:srgbClr val="A6A6A6"/>
                </a:solidFill>
                <a:round/>
              </a:ln>
            </p:spPr>
            <p:txBody>
              <a:bodyPr anchor="ctr"/>
              <a:p>
                <a:pPr algn="ctr" defTabSz="1029970"/>
                <a:endParaRPr lang="en-US" altLang="zh-CN" sz="1500">
                  <a:solidFill>
                    <a:srgbClr val="FFFFFF"/>
                  </a:solidFill>
                  <a:ea typeface="FontAwesome"/>
                  <a:cs typeface="FontAwesome"/>
                </a:endParaRPr>
              </a:p>
            </p:txBody>
          </p:sp>
          <p:sp>
            <p:nvSpPr>
              <p:cNvPr id="35877" name="Oval 120"/>
              <p:cNvSpPr>
                <a:spLocks noChangeArrowheads="1"/>
              </p:cNvSpPr>
              <p:nvPr/>
            </p:nvSpPr>
            <p:spPr bwMode="auto">
              <a:xfrm>
                <a:off x="3965736" y="5237772"/>
                <a:ext cx="239646" cy="239705"/>
              </a:xfrm>
              <a:prstGeom prst="ellipse">
                <a:avLst/>
              </a:prstGeom>
              <a:solidFill>
                <a:srgbClr val="FFFFFF"/>
              </a:solidFill>
              <a:ln w="25400" algn="ctr">
                <a:solidFill>
                  <a:srgbClr val="A6A6A6"/>
                </a:solidFill>
                <a:round/>
              </a:ln>
            </p:spPr>
            <p:txBody>
              <a:bodyPr anchor="ctr"/>
              <a:p>
                <a:pPr algn="ctr" defTabSz="1029970"/>
                <a:endParaRPr lang="en-US" altLang="zh-CN" sz="1500">
                  <a:solidFill>
                    <a:srgbClr val="FFFFFF"/>
                  </a:solidFill>
                  <a:ea typeface="FontAwesome"/>
                  <a:cs typeface="FontAwesome"/>
                </a:endParaRPr>
              </a:p>
            </p:txBody>
          </p:sp>
          <p:grpSp>
            <p:nvGrpSpPr>
              <p:cNvPr id="35878" name="Group 44"/>
              <p:cNvGrpSpPr/>
              <p:nvPr/>
            </p:nvGrpSpPr>
            <p:grpSpPr bwMode="auto">
              <a:xfrm>
                <a:off x="3917738" y="3898362"/>
                <a:ext cx="342909" cy="346634"/>
                <a:chOff x="580" y="688"/>
                <a:chExt cx="386" cy="348"/>
              </a:xfrm>
            </p:grpSpPr>
            <p:sp>
              <p:nvSpPr>
                <p:cNvPr id="35879" name="Freeform 45"/>
                <p:cNvSpPr/>
                <p:nvPr/>
              </p:nvSpPr>
              <p:spPr bwMode="auto">
                <a:xfrm>
                  <a:off x="580" y="932"/>
                  <a:ext cx="354" cy="104"/>
                </a:xfrm>
                <a:custGeom>
                  <a:avLst/>
                  <a:gdLst>
                    <a:gd name="T0" fmla="*/ 0 w 354"/>
                    <a:gd name="T1" fmla="*/ 80 h 104"/>
                    <a:gd name="T2" fmla="*/ 134 w 354"/>
                    <a:gd name="T3" fmla="*/ 0 h 104"/>
                    <a:gd name="T4" fmla="*/ 354 w 354"/>
                    <a:gd name="T5" fmla="*/ 16 h 104"/>
                    <a:gd name="T6" fmla="*/ 228 w 354"/>
                    <a:gd name="T7" fmla="*/ 104 h 104"/>
                    <a:gd name="T8" fmla="*/ 0 w 354"/>
                    <a:gd name="T9" fmla="*/ 80 h 104"/>
                    <a:gd name="T10" fmla="*/ 0 60000 65536"/>
                    <a:gd name="T11" fmla="*/ 0 60000 65536"/>
                    <a:gd name="T12" fmla="*/ 0 60000 65536"/>
                    <a:gd name="T13" fmla="*/ 0 60000 65536"/>
                    <a:gd name="T14" fmla="*/ 0 60000 65536"/>
                    <a:gd name="T15" fmla="*/ 0 w 354"/>
                    <a:gd name="T16" fmla="*/ 0 h 104"/>
                    <a:gd name="T17" fmla="*/ 354 w 354"/>
                    <a:gd name="T18" fmla="*/ 104 h 104"/>
                  </a:gdLst>
                  <a:ahLst/>
                  <a:cxnLst>
                    <a:cxn ang="T10">
                      <a:pos x="T0" y="T1"/>
                    </a:cxn>
                    <a:cxn ang="T11">
                      <a:pos x="T2" y="T3"/>
                    </a:cxn>
                    <a:cxn ang="T12">
                      <a:pos x="T4" y="T5"/>
                    </a:cxn>
                    <a:cxn ang="T13">
                      <a:pos x="T6" y="T7"/>
                    </a:cxn>
                    <a:cxn ang="T14">
                      <a:pos x="T8" y="T9"/>
                    </a:cxn>
                  </a:cxnLst>
                  <a:rect l="T15" t="T16" r="T17" b="T18"/>
                  <a:pathLst>
                    <a:path w="354" h="104">
                      <a:moveTo>
                        <a:pt x="0" y="80"/>
                      </a:moveTo>
                      <a:lnTo>
                        <a:pt x="134" y="0"/>
                      </a:lnTo>
                      <a:lnTo>
                        <a:pt x="354" y="16"/>
                      </a:lnTo>
                      <a:lnTo>
                        <a:pt x="228" y="104"/>
                      </a:lnTo>
                      <a:lnTo>
                        <a:pt x="0" y="80"/>
                      </a:lnTo>
                      <a:close/>
                    </a:path>
                  </a:pathLst>
                </a:custGeom>
                <a:solidFill>
                  <a:srgbClr val="A7A7A7">
                    <a:alpha val="20000"/>
                  </a:srgbClr>
                </a:solidFill>
                <a:ln w="9525">
                  <a:noFill/>
                  <a:round/>
                </a:ln>
              </p:spPr>
              <p:txBody>
                <a:bodyPr lIns="34290" tIns="35100" rIns="34290" bIns="35100" anchor="ctr"/>
                <a:p>
                  <a:endParaRPr lang="zh-CN" altLang="en-US" sz="100"/>
                </a:p>
              </p:txBody>
            </p:sp>
            <p:sp>
              <p:nvSpPr>
                <p:cNvPr id="35880" name="Freeform 46"/>
                <p:cNvSpPr/>
                <p:nvPr/>
              </p:nvSpPr>
              <p:spPr bwMode="auto">
                <a:xfrm>
                  <a:off x="725" y="926"/>
                  <a:ext cx="241" cy="96"/>
                </a:xfrm>
                <a:custGeom>
                  <a:avLst/>
                  <a:gdLst>
                    <a:gd name="T0" fmla="*/ 3 w 241"/>
                    <a:gd name="T1" fmla="*/ 46 h 96"/>
                    <a:gd name="T2" fmla="*/ 69 w 241"/>
                    <a:gd name="T3" fmla="*/ 90 h 96"/>
                    <a:gd name="T4" fmla="*/ 241 w 241"/>
                    <a:gd name="T5" fmla="*/ 12 h 96"/>
                    <a:gd name="T6" fmla="*/ 89 w 241"/>
                    <a:gd name="T7" fmla="*/ 0 h 96"/>
                    <a:gd name="T8" fmla="*/ 3 w 241"/>
                    <a:gd name="T9" fmla="*/ 46 h 96"/>
                    <a:gd name="T10" fmla="*/ 0 60000 65536"/>
                    <a:gd name="T11" fmla="*/ 0 60000 65536"/>
                    <a:gd name="T12" fmla="*/ 0 60000 65536"/>
                    <a:gd name="T13" fmla="*/ 0 60000 65536"/>
                    <a:gd name="T14" fmla="*/ 0 60000 65536"/>
                    <a:gd name="T15" fmla="*/ 0 w 241"/>
                    <a:gd name="T16" fmla="*/ 0 h 96"/>
                    <a:gd name="T17" fmla="*/ 241 w 241"/>
                    <a:gd name="T18" fmla="*/ 96 h 96"/>
                  </a:gdLst>
                  <a:ahLst/>
                  <a:cxnLst>
                    <a:cxn ang="T10">
                      <a:pos x="T0" y="T1"/>
                    </a:cxn>
                    <a:cxn ang="T11">
                      <a:pos x="T2" y="T3"/>
                    </a:cxn>
                    <a:cxn ang="T12">
                      <a:pos x="T4" y="T5"/>
                    </a:cxn>
                    <a:cxn ang="T13">
                      <a:pos x="T6" y="T7"/>
                    </a:cxn>
                    <a:cxn ang="T14">
                      <a:pos x="T8" y="T9"/>
                    </a:cxn>
                  </a:cxnLst>
                  <a:rect l="T15" t="T16" r="T17" b="T18"/>
                  <a:pathLst>
                    <a:path w="241" h="96">
                      <a:moveTo>
                        <a:pt x="3" y="46"/>
                      </a:moveTo>
                      <a:cubicBezTo>
                        <a:pt x="0" y="61"/>
                        <a:pt x="29" y="96"/>
                        <a:pt x="69" y="90"/>
                      </a:cubicBezTo>
                      <a:lnTo>
                        <a:pt x="241" y="12"/>
                      </a:lnTo>
                      <a:lnTo>
                        <a:pt x="89" y="0"/>
                      </a:lnTo>
                      <a:lnTo>
                        <a:pt x="3" y="46"/>
                      </a:lnTo>
                      <a:close/>
                    </a:path>
                  </a:pathLst>
                </a:custGeom>
                <a:gradFill rotWithShape="1">
                  <a:gsLst>
                    <a:gs pos="0">
                      <a:srgbClr val="4D4D4D">
                        <a:alpha val="62000"/>
                      </a:srgbClr>
                    </a:gs>
                    <a:gs pos="100000">
                      <a:srgbClr val="555555">
                        <a:alpha val="0"/>
                      </a:srgbClr>
                    </a:gs>
                  </a:gsLst>
                  <a:lin ang="0" scaled="1"/>
                </a:gradFill>
                <a:ln w="9525">
                  <a:noFill/>
                  <a:round/>
                </a:ln>
              </p:spPr>
              <p:txBody>
                <a:bodyPr lIns="34290" tIns="35100" rIns="34290" bIns="35100" anchor="ctr"/>
                <a:p>
                  <a:endParaRPr lang="zh-CN" altLang="en-US" sz="100"/>
                </a:p>
              </p:txBody>
            </p:sp>
            <p:grpSp>
              <p:nvGrpSpPr>
                <p:cNvPr id="35881" name="Group 47"/>
                <p:cNvGrpSpPr/>
                <p:nvPr/>
              </p:nvGrpSpPr>
              <p:grpSpPr bwMode="auto">
                <a:xfrm>
                  <a:off x="620" y="688"/>
                  <a:ext cx="264" cy="332"/>
                  <a:chOff x="620" y="688"/>
                  <a:chExt cx="264" cy="332"/>
                </a:xfrm>
              </p:grpSpPr>
              <p:sp>
                <p:nvSpPr>
                  <p:cNvPr id="35882" name="Freeform 48"/>
                  <p:cNvSpPr/>
                  <p:nvPr/>
                </p:nvSpPr>
                <p:spPr bwMode="auto">
                  <a:xfrm>
                    <a:off x="624" y="766"/>
                    <a:ext cx="170" cy="254"/>
                  </a:xfrm>
                  <a:custGeom>
                    <a:avLst/>
                    <a:gdLst>
                      <a:gd name="T0" fmla="*/ 0 w 170"/>
                      <a:gd name="T1" fmla="*/ 0 h 254"/>
                      <a:gd name="T2" fmla="*/ 164 w 170"/>
                      <a:gd name="T3" fmla="*/ 12 h 254"/>
                      <a:gd name="T4" fmla="*/ 170 w 170"/>
                      <a:gd name="T5" fmla="*/ 254 h 254"/>
                      <a:gd name="T6" fmla="*/ 14 w 170"/>
                      <a:gd name="T7" fmla="*/ 238 h 254"/>
                      <a:gd name="T8" fmla="*/ 0 w 170"/>
                      <a:gd name="T9" fmla="*/ 0 h 254"/>
                      <a:gd name="T10" fmla="*/ 0 60000 65536"/>
                      <a:gd name="T11" fmla="*/ 0 60000 65536"/>
                      <a:gd name="T12" fmla="*/ 0 60000 65536"/>
                      <a:gd name="T13" fmla="*/ 0 60000 65536"/>
                      <a:gd name="T14" fmla="*/ 0 60000 65536"/>
                      <a:gd name="T15" fmla="*/ 0 w 170"/>
                      <a:gd name="T16" fmla="*/ 0 h 254"/>
                      <a:gd name="T17" fmla="*/ 170 w 170"/>
                      <a:gd name="T18" fmla="*/ 254 h 254"/>
                    </a:gdLst>
                    <a:ahLst/>
                    <a:cxnLst>
                      <a:cxn ang="T10">
                        <a:pos x="T0" y="T1"/>
                      </a:cxn>
                      <a:cxn ang="T11">
                        <a:pos x="T2" y="T3"/>
                      </a:cxn>
                      <a:cxn ang="T12">
                        <a:pos x="T4" y="T5"/>
                      </a:cxn>
                      <a:cxn ang="T13">
                        <a:pos x="T6" y="T7"/>
                      </a:cxn>
                      <a:cxn ang="T14">
                        <a:pos x="T8" y="T9"/>
                      </a:cxn>
                    </a:cxnLst>
                    <a:rect l="T15" t="T16" r="T17" b="T18"/>
                    <a:pathLst>
                      <a:path w="170" h="254">
                        <a:moveTo>
                          <a:pt x="0" y="0"/>
                        </a:moveTo>
                        <a:lnTo>
                          <a:pt x="164" y="12"/>
                        </a:lnTo>
                        <a:lnTo>
                          <a:pt x="170" y="254"/>
                        </a:lnTo>
                        <a:lnTo>
                          <a:pt x="14" y="238"/>
                        </a:lnTo>
                        <a:lnTo>
                          <a:pt x="0" y="0"/>
                        </a:lnTo>
                        <a:close/>
                      </a:path>
                    </a:pathLst>
                  </a:custGeom>
                  <a:solidFill>
                    <a:srgbClr val="7BA6B3"/>
                  </a:solidFill>
                  <a:ln w="9525">
                    <a:noFill/>
                    <a:round/>
                  </a:ln>
                </p:spPr>
                <p:txBody>
                  <a:bodyPr lIns="34290" tIns="35100" rIns="34290" bIns="35100" anchor="ctr"/>
                  <a:p>
                    <a:endParaRPr lang="zh-CN" altLang="en-US" sz="100"/>
                  </a:p>
                </p:txBody>
              </p:sp>
              <p:sp>
                <p:nvSpPr>
                  <p:cNvPr id="35883" name="Freeform 49"/>
                  <p:cNvSpPr/>
                  <p:nvPr/>
                </p:nvSpPr>
                <p:spPr bwMode="auto">
                  <a:xfrm>
                    <a:off x="788" y="744"/>
                    <a:ext cx="94" cy="274"/>
                  </a:xfrm>
                  <a:custGeom>
                    <a:avLst/>
                    <a:gdLst>
                      <a:gd name="T0" fmla="*/ 0 w 94"/>
                      <a:gd name="T1" fmla="*/ 34 h 274"/>
                      <a:gd name="T2" fmla="*/ 94 w 94"/>
                      <a:gd name="T3" fmla="*/ 0 h 274"/>
                      <a:gd name="T4" fmla="*/ 90 w 94"/>
                      <a:gd name="T5" fmla="*/ 218 h 274"/>
                      <a:gd name="T6" fmla="*/ 6 w 94"/>
                      <a:gd name="T7" fmla="*/ 274 h 274"/>
                      <a:gd name="T8" fmla="*/ 0 w 94"/>
                      <a:gd name="T9" fmla="*/ 34 h 274"/>
                      <a:gd name="T10" fmla="*/ 0 60000 65536"/>
                      <a:gd name="T11" fmla="*/ 0 60000 65536"/>
                      <a:gd name="T12" fmla="*/ 0 60000 65536"/>
                      <a:gd name="T13" fmla="*/ 0 60000 65536"/>
                      <a:gd name="T14" fmla="*/ 0 60000 65536"/>
                      <a:gd name="T15" fmla="*/ 0 w 94"/>
                      <a:gd name="T16" fmla="*/ 0 h 274"/>
                      <a:gd name="T17" fmla="*/ 94 w 94"/>
                      <a:gd name="T18" fmla="*/ 274 h 274"/>
                    </a:gdLst>
                    <a:ahLst/>
                    <a:cxnLst>
                      <a:cxn ang="T10">
                        <a:pos x="T0" y="T1"/>
                      </a:cxn>
                      <a:cxn ang="T11">
                        <a:pos x="T2" y="T3"/>
                      </a:cxn>
                      <a:cxn ang="T12">
                        <a:pos x="T4" y="T5"/>
                      </a:cxn>
                      <a:cxn ang="T13">
                        <a:pos x="T6" y="T7"/>
                      </a:cxn>
                      <a:cxn ang="T14">
                        <a:pos x="T8" y="T9"/>
                      </a:cxn>
                    </a:cxnLst>
                    <a:rect l="T15" t="T16" r="T17" b="T18"/>
                    <a:pathLst>
                      <a:path w="94" h="274">
                        <a:moveTo>
                          <a:pt x="0" y="34"/>
                        </a:moveTo>
                        <a:lnTo>
                          <a:pt x="94" y="0"/>
                        </a:lnTo>
                        <a:lnTo>
                          <a:pt x="90" y="218"/>
                        </a:lnTo>
                        <a:lnTo>
                          <a:pt x="6" y="274"/>
                        </a:lnTo>
                        <a:lnTo>
                          <a:pt x="0" y="34"/>
                        </a:lnTo>
                        <a:close/>
                      </a:path>
                    </a:pathLst>
                  </a:custGeom>
                  <a:solidFill>
                    <a:srgbClr val="5C90A0"/>
                  </a:solidFill>
                  <a:ln w="9525">
                    <a:noFill/>
                    <a:round/>
                  </a:ln>
                </p:spPr>
                <p:txBody>
                  <a:bodyPr lIns="34290" tIns="35100" rIns="34290" bIns="35100" anchor="ctr"/>
                  <a:p>
                    <a:endParaRPr lang="zh-CN" altLang="en-US" sz="100"/>
                  </a:p>
                </p:txBody>
              </p:sp>
              <p:sp>
                <p:nvSpPr>
                  <p:cNvPr id="35884" name="Freeform 50"/>
                  <p:cNvSpPr/>
                  <p:nvPr/>
                </p:nvSpPr>
                <p:spPr bwMode="auto">
                  <a:xfrm>
                    <a:off x="620" y="766"/>
                    <a:ext cx="168" cy="34"/>
                  </a:xfrm>
                  <a:custGeom>
                    <a:avLst/>
                    <a:gdLst>
                      <a:gd name="T0" fmla="*/ 0 w 168"/>
                      <a:gd name="T1" fmla="*/ 22 h 34"/>
                      <a:gd name="T2" fmla="*/ 168 w 168"/>
                      <a:gd name="T3" fmla="*/ 34 h 34"/>
                      <a:gd name="T4" fmla="*/ 168 w 168"/>
                      <a:gd name="T5" fmla="*/ 10 h 34"/>
                      <a:gd name="T6" fmla="*/ 0 w 168"/>
                      <a:gd name="T7" fmla="*/ 0 h 34"/>
                      <a:gd name="T8" fmla="*/ 0 w 168"/>
                      <a:gd name="T9" fmla="*/ 22 h 34"/>
                      <a:gd name="T10" fmla="*/ 0 60000 65536"/>
                      <a:gd name="T11" fmla="*/ 0 60000 65536"/>
                      <a:gd name="T12" fmla="*/ 0 60000 65536"/>
                      <a:gd name="T13" fmla="*/ 0 60000 65536"/>
                      <a:gd name="T14" fmla="*/ 0 60000 65536"/>
                      <a:gd name="T15" fmla="*/ 0 w 168"/>
                      <a:gd name="T16" fmla="*/ 0 h 34"/>
                      <a:gd name="T17" fmla="*/ 168 w 168"/>
                      <a:gd name="T18" fmla="*/ 34 h 34"/>
                    </a:gdLst>
                    <a:ahLst/>
                    <a:cxnLst>
                      <a:cxn ang="T10">
                        <a:pos x="T0" y="T1"/>
                      </a:cxn>
                      <a:cxn ang="T11">
                        <a:pos x="T2" y="T3"/>
                      </a:cxn>
                      <a:cxn ang="T12">
                        <a:pos x="T4" y="T5"/>
                      </a:cxn>
                      <a:cxn ang="T13">
                        <a:pos x="T6" y="T7"/>
                      </a:cxn>
                      <a:cxn ang="T14">
                        <a:pos x="T8" y="T9"/>
                      </a:cxn>
                    </a:cxnLst>
                    <a:rect l="T15" t="T16" r="T17" b="T18"/>
                    <a:pathLst>
                      <a:path w="168" h="34">
                        <a:moveTo>
                          <a:pt x="0" y="22"/>
                        </a:moveTo>
                        <a:lnTo>
                          <a:pt x="168" y="34"/>
                        </a:lnTo>
                        <a:lnTo>
                          <a:pt x="168" y="10"/>
                        </a:lnTo>
                        <a:lnTo>
                          <a:pt x="0" y="0"/>
                        </a:lnTo>
                        <a:lnTo>
                          <a:pt x="0" y="22"/>
                        </a:lnTo>
                        <a:close/>
                      </a:path>
                    </a:pathLst>
                  </a:custGeom>
                  <a:solidFill>
                    <a:srgbClr val="5C90A0"/>
                  </a:solidFill>
                  <a:ln w="9525">
                    <a:noFill/>
                    <a:round/>
                  </a:ln>
                </p:spPr>
                <p:txBody>
                  <a:bodyPr lIns="34290" tIns="35100" rIns="34290" bIns="35100" anchor="ctr"/>
                  <a:p>
                    <a:endParaRPr lang="zh-CN" altLang="en-US" sz="100"/>
                  </a:p>
                </p:txBody>
              </p:sp>
              <p:sp>
                <p:nvSpPr>
                  <p:cNvPr id="35885" name="Freeform 51"/>
                  <p:cNvSpPr/>
                  <p:nvPr/>
                </p:nvSpPr>
                <p:spPr bwMode="auto">
                  <a:xfrm>
                    <a:off x="626" y="816"/>
                    <a:ext cx="166" cy="34"/>
                  </a:xfrm>
                  <a:custGeom>
                    <a:avLst/>
                    <a:gdLst>
                      <a:gd name="T0" fmla="*/ 2 w 166"/>
                      <a:gd name="T1" fmla="*/ 18 h 34"/>
                      <a:gd name="T2" fmla="*/ 166 w 166"/>
                      <a:gd name="T3" fmla="*/ 34 h 34"/>
                      <a:gd name="T4" fmla="*/ 166 w 166"/>
                      <a:gd name="T5" fmla="*/ 12 h 34"/>
                      <a:gd name="T6" fmla="*/ 0 w 166"/>
                      <a:gd name="T7" fmla="*/ 0 h 34"/>
                      <a:gd name="T8" fmla="*/ 2 w 166"/>
                      <a:gd name="T9" fmla="*/ 18 h 34"/>
                      <a:gd name="T10" fmla="*/ 0 60000 65536"/>
                      <a:gd name="T11" fmla="*/ 0 60000 65536"/>
                      <a:gd name="T12" fmla="*/ 0 60000 65536"/>
                      <a:gd name="T13" fmla="*/ 0 60000 65536"/>
                      <a:gd name="T14" fmla="*/ 0 60000 65536"/>
                      <a:gd name="T15" fmla="*/ 0 w 166"/>
                      <a:gd name="T16" fmla="*/ 0 h 34"/>
                      <a:gd name="T17" fmla="*/ 166 w 166"/>
                      <a:gd name="T18" fmla="*/ 34 h 34"/>
                    </a:gdLst>
                    <a:ahLst/>
                    <a:cxnLst>
                      <a:cxn ang="T10">
                        <a:pos x="T0" y="T1"/>
                      </a:cxn>
                      <a:cxn ang="T11">
                        <a:pos x="T2" y="T3"/>
                      </a:cxn>
                      <a:cxn ang="T12">
                        <a:pos x="T4" y="T5"/>
                      </a:cxn>
                      <a:cxn ang="T13">
                        <a:pos x="T6" y="T7"/>
                      </a:cxn>
                      <a:cxn ang="T14">
                        <a:pos x="T8" y="T9"/>
                      </a:cxn>
                    </a:cxnLst>
                    <a:rect l="T15" t="T16" r="T17" b="T18"/>
                    <a:pathLst>
                      <a:path w="166" h="34">
                        <a:moveTo>
                          <a:pt x="2" y="18"/>
                        </a:moveTo>
                        <a:lnTo>
                          <a:pt x="166" y="34"/>
                        </a:lnTo>
                        <a:lnTo>
                          <a:pt x="166" y="12"/>
                        </a:lnTo>
                        <a:lnTo>
                          <a:pt x="0" y="0"/>
                        </a:lnTo>
                        <a:lnTo>
                          <a:pt x="2" y="18"/>
                        </a:lnTo>
                        <a:close/>
                      </a:path>
                    </a:pathLst>
                  </a:custGeom>
                  <a:solidFill>
                    <a:srgbClr val="5C90A0"/>
                  </a:solidFill>
                  <a:ln w="9525">
                    <a:noFill/>
                    <a:round/>
                  </a:ln>
                </p:spPr>
                <p:txBody>
                  <a:bodyPr lIns="34290" tIns="35100" rIns="34290" bIns="35100" anchor="ctr"/>
                  <a:p>
                    <a:endParaRPr lang="zh-CN" altLang="en-US" sz="100"/>
                  </a:p>
                </p:txBody>
              </p:sp>
              <p:sp>
                <p:nvSpPr>
                  <p:cNvPr id="35886" name="Freeform 52"/>
                  <p:cNvSpPr/>
                  <p:nvPr/>
                </p:nvSpPr>
                <p:spPr bwMode="auto">
                  <a:xfrm>
                    <a:off x="630" y="864"/>
                    <a:ext cx="166" cy="34"/>
                  </a:xfrm>
                  <a:custGeom>
                    <a:avLst/>
                    <a:gdLst>
                      <a:gd name="T0" fmla="*/ 2 w 166"/>
                      <a:gd name="T1" fmla="*/ 20 h 34"/>
                      <a:gd name="T2" fmla="*/ 164 w 166"/>
                      <a:gd name="T3" fmla="*/ 34 h 34"/>
                      <a:gd name="T4" fmla="*/ 166 w 166"/>
                      <a:gd name="T5" fmla="*/ 14 h 34"/>
                      <a:gd name="T6" fmla="*/ 0 w 166"/>
                      <a:gd name="T7" fmla="*/ 0 h 34"/>
                      <a:gd name="T8" fmla="*/ 2 w 166"/>
                      <a:gd name="T9" fmla="*/ 20 h 34"/>
                      <a:gd name="T10" fmla="*/ 0 60000 65536"/>
                      <a:gd name="T11" fmla="*/ 0 60000 65536"/>
                      <a:gd name="T12" fmla="*/ 0 60000 65536"/>
                      <a:gd name="T13" fmla="*/ 0 60000 65536"/>
                      <a:gd name="T14" fmla="*/ 0 60000 65536"/>
                      <a:gd name="T15" fmla="*/ 0 w 166"/>
                      <a:gd name="T16" fmla="*/ 0 h 34"/>
                      <a:gd name="T17" fmla="*/ 166 w 166"/>
                      <a:gd name="T18" fmla="*/ 34 h 34"/>
                    </a:gdLst>
                    <a:ahLst/>
                    <a:cxnLst>
                      <a:cxn ang="T10">
                        <a:pos x="T0" y="T1"/>
                      </a:cxn>
                      <a:cxn ang="T11">
                        <a:pos x="T2" y="T3"/>
                      </a:cxn>
                      <a:cxn ang="T12">
                        <a:pos x="T4" y="T5"/>
                      </a:cxn>
                      <a:cxn ang="T13">
                        <a:pos x="T6" y="T7"/>
                      </a:cxn>
                      <a:cxn ang="T14">
                        <a:pos x="T8" y="T9"/>
                      </a:cxn>
                    </a:cxnLst>
                    <a:rect l="T15" t="T16" r="T17" b="T18"/>
                    <a:pathLst>
                      <a:path w="166" h="34">
                        <a:moveTo>
                          <a:pt x="2" y="20"/>
                        </a:moveTo>
                        <a:lnTo>
                          <a:pt x="164" y="34"/>
                        </a:lnTo>
                        <a:lnTo>
                          <a:pt x="166" y="14"/>
                        </a:lnTo>
                        <a:lnTo>
                          <a:pt x="0" y="0"/>
                        </a:lnTo>
                        <a:lnTo>
                          <a:pt x="2" y="20"/>
                        </a:lnTo>
                        <a:close/>
                      </a:path>
                    </a:pathLst>
                  </a:custGeom>
                  <a:solidFill>
                    <a:srgbClr val="5C90A0"/>
                  </a:solidFill>
                  <a:ln w="9525">
                    <a:noFill/>
                    <a:round/>
                  </a:ln>
                </p:spPr>
                <p:txBody>
                  <a:bodyPr lIns="34290" tIns="35100" rIns="34290" bIns="35100" anchor="ctr"/>
                  <a:p>
                    <a:endParaRPr lang="zh-CN" altLang="en-US" sz="100"/>
                  </a:p>
                </p:txBody>
              </p:sp>
              <p:sp>
                <p:nvSpPr>
                  <p:cNvPr id="35887" name="Freeform 53"/>
                  <p:cNvSpPr/>
                  <p:nvPr/>
                </p:nvSpPr>
                <p:spPr bwMode="auto">
                  <a:xfrm>
                    <a:off x="634" y="912"/>
                    <a:ext cx="166" cy="34"/>
                  </a:xfrm>
                  <a:custGeom>
                    <a:avLst/>
                    <a:gdLst>
                      <a:gd name="T0" fmla="*/ 0 w 166"/>
                      <a:gd name="T1" fmla="*/ 20 h 34"/>
                      <a:gd name="T2" fmla="*/ 164 w 166"/>
                      <a:gd name="T3" fmla="*/ 34 h 34"/>
                      <a:gd name="T4" fmla="*/ 166 w 166"/>
                      <a:gd name="T5" fmla="*/ 14 h 34"/>
                      <a:gd name="T6" fmla="*/ 0 w 166"/>
                      <a:gd name="T7" fmla="*/ 0 h 34"/>
                      <a:gd name="T8" fmla="*/ 0 w 166"/>
                      <a:gd name="T9" fmla="*/ 20 h 34"/>
                      <a:gd name="T10" fmla="*/ 0 60000 65536"/>
                      <a:gd name="T11" fmla="*/ 0 60000 65536"/>
                      <a:gd name="T12" fmla="*/ 0 60000 65536"/>
                      <a:gd name="T13" fmla="*/ 0 60000 65536"/>
                      <a:gd name="T14" fmla="*/ 0 60000 65536"/>
                      <a:gd name="T15" fmla="*/ 0 w 166"/>
                      <a:gd name="T16" fmla="*/ 0 h 34"/>
                      <a:gd name="T17" fmla="*/ 166 w 166"/>
                      <a:gd name="T18" fmla="*/ 34 h 34"/>
                    </a:gdLst>
                    <a:ahLst/>
                    <a:cxnLst>
                      <a:cxn ang="T10">
                        <a:pos x="T0" y="T1"/>
                      </a:cxn>
                      <a:cxn ang="T11">
                        <a:pos x="T2" y="T3"/>
                      </a:cxn>
                      <a:cxn ang="T12">
                        <a:pos x="T4" y="T5"/>
                      </a:cxn>
                      <a:cxn ang="T13">
                        <a:pos x="T6" y="T7"/>
                      </a:cxn>
                      <a:cxn ang="T14">
                        <a:pos x="T8" y="T9"/>
                      </a:cxn>
                    </a:cxnLst>
                    <a:rect l="T15" t="T16" r="T17" b="T18"/>
                    <a:pathLst>
                      <a:path w="166" h="34">
                        <a:moveTo>
                          <a:pt x="0" y="20"/>
                        </a:moveTo>
                        <a:lnTo>
                          <a:pt x="164" y="34"/>
                        </a:lnTo>
                        <a:lnTo>
                          <a:pt x="166" y="14"/>
                        </a:lnTo>
                        <a:lnTo>
                          <a:pt x="0" y="0"/>
                        </a:lnTo>
                        <a:lnTo>
                          <a:pt x="0" y="20"/>
                        </a:lnTo>
                        <a:close/>
                      </a:path>
                    </a:pathLst>
                  </a:custGeom>
                  <a:solidFill>
                    <a:srgbClr val="5C90A0"/>
                  </a:solidFill>
                  <a:ln w="9525">
                    <a:noFill/>
                    <a:round/>
                  </a:ln>
                </p:spPr>
                <p:txBody>
                  <a:bodyPr lIns="34290" tIns="35100" rIns="34290" bIns="35100" anchor="ctr"/>
                  <a:p>
                    <a:endParaRPr lang="zh-CN" altLang="en-US" sz="100"/>
                  </a:p>
                </p:txBody>
              </p:sp>
              <p:sp>
                <p:nvSpPr>
                  <p:cNvPr id="35888" name="Freeform 54"/>
                  <p:cNvSpPr/>
                  <p:nvPr/>
                </p:nvSpPr>
                <p:spPr bwMode="auto">
                  <a:xfrm>
                    <a:off x="634" y="958"/>
                    <a:ext cx="170" cy="34"/>
                  </a:xfrm>
                  <a:custGeom>
                    <a:avLst/>
                    <a:gdLst>
                      <a:gd name="T0" fmla="*/ 4 w 170"/>
                      <a:gd name="T1" fmla="*/ 20 h 34"/>
                      <a:gd name="T2" fmla="*/ 168 w 170"/>
                      <a:gd name="T3" fmla="*/ 34 h 34"/>
                      <a:gd name="T4" fmla="*/ 170 w 170"/>
                      <a:gd name="T5" fmla="*/ 14 h 34"/>
                      <a:gd name="T6" fmla="*/ 0 w 170"/>
                      <a:gd name="T7" fmla="*/ 0 h 34"/>
                      <a:gd name="T8" fmla="*/ 4 w 170"/>
                      <a:gd name="T9" fmla="*/ 20 h 34"/>
                      <a:gd name="T10" fmla="*/ 0 60000 65536"/>
                      <a:gd name="T11" fmla="*/ 0 60000 65536"/>
                      <a:gd name="T12" fmla="*/ 0 60000 65536"/>
                      <a:gd name="T13" fmla="*/ 0 60000 65536"/>
                      <a:gd name="T14" fmla="*/ 0 60000 65536"/>
                      <a:gd name="T15" fmla="*/ 0 w 170"/>
                      <a:gd name="T16" fmla="*/ 0 h 34"/>
                      <a:gd name="T17" fmla="*/ 170 w 170"/>
                      <a:gd name="T18" fmla="*/ 34 h 34"/>
                    </a:gdLst>
                    <a:ahLst/>
                    <a:cxnLst>
                      <a:cxn ang="T10">
                        <a:pos x="T0" y="T1"/>
                      </a:cxn>
                      <a:cxn ang="T11">
                        <a:pos x="T2" y="T3"/>
                      </a:cxn>
                      <a:cxn ang="T12">
                        <a:pos x="T4" y="T5"/>
                      </a:cxn>
                      <a:cxn ang="T13">
                        <a:pos x="T6" y="T7"/>
                      </a:cxn>
                      <a:cxn ang="T14">
                        <a:pos x="T8" y="T9"/>
                      </a:cxn>
                    </a:cxnLst>
                    <a:rect l="T15" t="T16" r="T17" b="T18"/>
                    <a:pathLst>
                      <a:path w="170" h="34">
                        <a:moveTo>
                          <a:pt x="4" y="20"/>
                        </a:moveTo>
                        <a:lnTo>
                          <a:pt x="168" y="34"/>
                        </a:lnTo>
                        <a:lnTo>
                          <a:pt x="170" y="14"/>
                        </a:lnTo>
                        <a:lnTo>
                          <a:pt x="0" y="0"/>
                        </a:lnTo>
                        <a:lnTo>
                          <a:pt x="4" y="20"/>
                        </a:lnTo>
                        <a:close/>
                      </a:path>
                    </a:pathLst>
                  </a:custGeom>
                  <a:solidFill>
                    <a:srgbClr val="5C90A0"/>
                  </a:solidFill>
                  <a:ln w="9525">
                    <a:noFill/>
                    <a:round/>
                  </a:ln>
                </p:spPr>
                <p:txBody>
                  <a:bodyPr lIns="34290" tIns="35100" rIns="34290" bIns="35100" anchor="ctr"/>
                  <a:p>
                    <a:endParaRPr lang="zh-CN" altLang="en-US" sz="100"/>
                  </a:p>
                </p:txBody>
              </p:sp>
              <p:sp>
                <p:nvSpPr>
                  <p:cNvPr id="35889" name="Freeform 55"/>
                  <p:cNvSpPr/>
                  <p:nvPr/>
                </p:nvSpPr>
                <p:spPr bwMode="auto">
                  <a:xfrm>
                    <a:off x="620" y="736"/>
                    <a:ext cx="264" cy="40"/>
                  </a:xfrm>
                  <a:custGeom>
                    <a:avLst/>
                    <a:gdLst>
                      <a:gd name="T0" fmla="*/ 0 w 264"/>
                      <a:gd name="T1" fmla="*/ 30 h 40"/>
                      <a:gd name="T2" fmla="*/ 172 w 264"/>
                      <a:gd name="T3" fmla="*/ 40 h 40"/>
                      <a:gd name="T4" fmla="*/ 264 w 264"/>
                      <a:gd name="T5" fmla="*/ 6 h 40"/>
                      <a:gd name="T6" fmla="*/ 98 w 264"/>
                      <a:gd name="T7" fmla="*/ 0 h 40"/>
                      <a:gd name="T8" fmla="*/ 0 w 264"/>
                      <a:gd name="T9" fmla="*/ 30 h 40"/>
                      <a:gd name="T10" fmla="*/ 0 60000 65536"/>
                      <a:gd name="T11" fmla="*/ 0 60000 65536"/>
                      <a:gd name="T12" fmla="*/ 0 60000 65536"/>
                      <a:gd name="T13" fmla="*/ 0 60000 65536"/>
                      <a:gd name="T14" fmla="*/ 0 60000 65536"/>
                      <a:gd name="T15" fmla="*/ 0 w 264"/>
                      <a:gd name="T16" fmla="*/ 0 h 40"/>
                      <a:gd name="T17" fmla="*/ 264 w 264"/>
                      <a:gd name="T18" fmla="*/ 40 h 40"/>
                    </a:gdLst>
                    <a:ahLst/>
                    <a:cxnLst>
                      <a:cxn ang="T10">
                        <a:pos x="T0" y="T1"/>
                      </a:cxn>
                      <a:cxn ang="T11">
                        <a:pos x="T2" y="T3"/>
                      </a:cxn>
                      <a:cxn ang="T12">
                        <a:pos x="T4" y="T5"/>
                      </a:cxn>
                      <a:cxn ang="T13">
                        <a:pos x="T6" y="T7"/>
                      </a:cxn>
                      <a:cxn ang="T14">
                        <a:pos x="T8" y="T9"/>
                      </a:cxn>
                    </a:cxnLst>
                    <a:rect l="T15" t="T16" r="T17" b="T18"/>
                    <a:pathLst>
                      <a:path w="264" h="40">
                        <a:moveTo>
                          <a:pt x="0" y="30"/>
                        </a:moveTo>
                        <a:lnTo>
                          <a:pt x="172" y="40"/>
                        </a:lnTo>
                        <a:lnTo>
                          <a:pt x="264" y="6"/>
                        </a:lnTo>
                        <a:lnTo>
                          <a:pt x="98" y="0"/>
                        </a:lnTo>
                        <a:lnTo>
                          <a:pt x="0" y="30"/>
                        </a:lnTo>
                        <a:close/>
                      </a:path>
                    </a:pathLst>
                  </a:custGeom>
                  <a:solidFill>
                    <a:srgbClr val="B2B2B2"/>
                  </a:solidFill>
                  <a:ln w="9525">
                    <a:noFill/>
                    <a:round/>
                  </a:ln>
                </p:spPr>
                <p:txBody>
                  <a:bodyPr lIns="34290" tIns="35100" rIns="34290" bIns="35100" anchor="ctr"/>
                  <a:p>
                    <a:endParaRPr lang="zh-CN" altLang="en-US" sz="100"/>
                  </a:p>
                </p:txBody>
              </p:sp>
              <p:sp>
                <p:nvSpPr>
                  <p:cNvPr id="35890" name="Freeform 56"/>
                  <p:cNvSpPr/>
                  <p:nvPr/>
                </p:nvSpPr>
                <p:spPr bwMode="auto">
                  <a:xfrm>
                    <a:off x="646" y="740"/>
                    <a:ext cx="214" cy="30"/>
                  </a:xfrm>
                  <a:custGeom>
                    <a:avLst/>
                    <a:gdLst>
                      <a:gd name="T0" fmla="*/ 0 w 214"/>
                      <a:gd name="T1" fmla="*/ 22 h 30"/>
                      <a:gd name="T2" fmla="*/ 144 w 214"/>
                      <a:gd name="T3" fmla="*/ 30 h 30"/>
                      <a:gd name="T4" fmla="*/ 214 w 214"/>
                      <a:gd name="T5" fmla="*/ 4 h 30"/>
                      <a:gd name="T6" fmla="*/ 74 w 214"/>
                      <a:gd name="T7" fmla="*/ 0 h 30"/>
                      <a:gd name="T8" fmla="*/ 0 w 214"/>
                      <a:gd name="T9" fmla="*/ 22 h 30"/>
                      <a:gd name="T10" fmla="*/ 0 60000 65536"/>
                      <a:gd name="T11" fmla="*/ 0 60000 65536"/>
                      <a:gd name="T12" fmla="*/ 0 60000 65536"/>
                      <a:gd name="T13" fmla="*/ 0 60000 65536"/>
                      <a:gd name="T14" fmla="*/ 0 60000 65536"/>
                      <a:gd name="T15" fmla="*/ 0 w 214"/>
                      <a:gd name="T16" fmla="*/ 0 h 30"/>
                      <a:gd name="T17" fmla="*/ 214 w 214"/>
                      <a:gd name="T18" fmla="*/ 30 h 30"/>
                    </a:gdLst>
                    <a:ahLst/>
                    <a:cxnLst>
                      <a:cxn ang="T10">
                        <a:pos x="T0" y="T1"/>
                      </a:cxn>
                      <a:cxn ang="T11">
                        <a:pos x="T2" y="T3"/>
                      </a:cxn>
                      <a:cxn ang="T12">
                        <a:pos x="T4" y="T5"/>
                      </a:cxn>
                      <a:cxn ang="T13">
                        <a:pos x="T6" y="T7"/>
                      </a:cxn>
                      <a:cxn ang="T14">
                        <a:pos x="T8" y="T9"/>
                      </a:cxn>
                    </a:cxnLst>
                    <a:rect l="T15" t="T16" r="T17" b="T18"/>
                    <a:pathLst>
                      <a:path w="214" h="30">
                        <a:moveTo>
                          <a:pt x="0" y="22"/>
                        </a:moveTo>
                        <a:lnTo>
                          <a:pt x="144" y="30"/>
                        </a:lnTo>
                        <a:lnTo>
                          <a:pt x="214" y="4"/>
                        </a:lnTo>
                        <a:lnTo>
                          <a:pt x="74" y="0"/>
                        </a:lnTo>
                        <a:lnTo>
                          <a:pt x="0" y="22"/>
                        </a:lnTo>
                        <a:close/>
                      </a:path>
                    </a:pathLst>
                  </a:custGeom>
                  <a:solidFill>
                    <a:srgbClr val="777777"/>
                  </a:solidFill>
                  <a:ln w="9525">
                    <a:noFill/>
                    <a:round/>
                  </a:ln>
                </p:spPr>
                <p:txBody>
                  <a:bodyPr lIns="34290" tIns="35100" rIns="34290" bIns="35100" anchor="ctr"/>
                  <a:p>
                    <a:endParaRPr lang="zh-CN" altLang="en-US" sz="100"/>
                  </a:p>
                </p:txBody>
              </p:sp>
              <p:sp>
                <p:nvSpPr>
                  <p:cNvPr id="35891" name="Freeform 57"/>
                  <p:cNvSpPr/>
                  <p:nvPr/>
                </p:nvSpPr>
                <p:spPr bwMode="auto">
                  <a:xfrm>
                    <a:off x="672" y="736"/>
                    <a:ext cx="166" cy="22"/>
                  </a:xfrm>
                  <a:custGeom>
                    <a:avLst/>
                    <a:gdLst>
                      <a:gd name="T0" fmla="*/ 0 w 166"/>
                      <a:gd name="T1" fmla="*/ 18 h 22"/>
                      <a:gd name="T2" fmla="*/ 110 w 166"/>
                      <a:gd name="T3" fmla="*/ 22 h 22"/>
                      <a:gd name="T4" fmla="*/ 166 w 166"/>
                      <a:gd name="T5" fmla="*/ 6 h 22"/>
                      <a:gd name="T6" fmla="*/ 42 w 166"/>
                      <a:gd name="T7" fmla="*/ 0 h 22"/>
                      <a:gd name="T8" fmla="*/ 0 w 166"/>
                      <a:gd name="T9" fmla="*/ 18 h 22"/>
                      <a:gd name="T10" fmla="*/ 0 60000 65536"/>
                      <a:gd name="T11" fmla="*/ 0 60000 65536"/>
                      <a:gd name="T12" fmla="*/ 0 60000 65536"/>
                      <a:gd name="T13" fmla="*/ 0 60000 65536"/>
                      <a:gd name="T14" fmla="*/ 0 60000 65536"/>
                      <a:gd name="T15" fmla="*/ 0 w 166"/>
                      <a:gd name="T16" fmla="*/ 0 h 22"/>
                      <a:gd name="T17" fmla="*/ 166 w 166"/>
                      <a:gd name="T18" fmla="*/ 22 h 22"/>
                    </a:gdLst>
                    <a:ahLst/>
                    <a:cxnLst>
                      <a:cxn ang="T10">
                        <a:pos x="T0" y="T1"/>
                      </a:cxn>
                      <a:cxn ang="T11">
                        <a:pos x="T2" y="T3"/>
                      </a:cxn>
                      <a:cxn ang="T12">
                        <a:pos x="T4" y="T5"/>
                      </a:cxn>
                      <a:cxn ang="T13">
                        <a:pos x="T6" y="T7"/>
                      </a:cxn>
                      <a:cxn ang="T14">
                        <a:pos x="T8" y="T9"/>
                      </a:cxn>
                    </a:cxnLst>
                    <a:rect l="T15" t="T16" r="T17" b="T18"/>
                    <a:pathLst>
                      <a:path w="166" h="22">
                        <a:moveTo>
                          <a:pt x="0" y="18"/>
                        </a:moveTo>
                        <a:lnTo>
                          <a:pt x="110" y="22"/>
                        </a:lnTo>
                        <a:lnTo>
                          <a:pt x="166" y="6"/>
                        </a:lnTo>
                        <a:lnTo>
                          <a:pt x="42" y="0"/>
                        </a:lnTo>
                        <a:lnTo>
                          <a:pt x="0" y="18"/>
                        </a:lnTo>
                        <a:close/>
                      </a:path>
                    </a:pathLst>
                  </a:custGeom>
                  <a:solidFill>
                    <a:srgbClr val="B2B2B2"/>
                  </a:solidFill>
                  <a:ln w="9525">
                    <a:noFill/>
                    <a:round/>
                  </a:ln>
                </p:spPr>
                <p:txBody>
                  <a:bodyPr lIns="34290" tIns="35100" rIns="34290" bIns="35100" anchor="ctr"/>
                  <a:p>
                    <a:endParaRPr lang="zh-CN" altLang="en-US" sz="100"/>
                  </a:p>
                </p:txBody>
              </p:sp>
              <p:sp>
                <p:nvSpPr>
                  <p:cNvPr id="35892" name="Line 58"/>
                  <p:cNvSpPr>
                    <a:spLocks noChangeShapeType="1"/>
                  </p:cNvSpPr>
                  <p:nvPr/>
                </p:nvSpPr>
                <p:spPr bwMode="auto">
                  <a:xfrm flipV="1">
                    <a:off x="726" y="688"/>
                    <a:ext cx="0" cy="48"/>
                  </a:xfrm>
                  <a:prstGeom prst="line">
                    <a:avLst/>
                  </a:prstGeom>
                  <a:noFill/>
                  <a:ln w="6350">
                    <a:solidFill>
                      <a:srgbClr val="777777"/>
                    </a:solidFill>
                    <a:round/>
                  </a:ln>
                </p:spPr>
                <p:txBody>
                  <a:bodyPr lIns="34290" tIns="35100" rIns="34290" bIns="35100" anchor="ctr"/>
                  <a:p>
                    <a:endParaRPr lang="zh-CN" altLang="en-US" sz="100"/>
                  </a:p>
                </p:txBody>
              </p:sp>
              <p:sp>
                <p:nvSpPr>
                  <p:cNvPr id="35893" name="Freeform 59"/>
                  <p:cNvSpPr/>
                  <p:nvPr/>
                </p:nvSpPr>
                <p:spPr bwMode="auto">
                  <a:xfrm>
                    <a:off x="828" y="954"/>
                    <a:ext cx="24" cy="42"/>
                  </a:xfrm>
                  <a:custGeom>
                    <a:avLst/>
                    <a:gdLst>
                      <a:gd name="T0" fmla="*/ 0 w 24"/>
                      <a:gd name="T1" fmla="*/ 42 h 42"/>
                      <a:gd name="T2" fmla="*/ 0 w 24"/>
                      <a:gd name="T3" fmla="*/ 14 h 42"/>
                      <a:gd name="T4" fmla="*/ 22 w 24"/>
                      <a:gd name="T5" fmla="*/ 0 h 42"/>
                      <a:gd name="T6" fmla="*/ 24 w 24"/>
                      <a:gd name="T7" fmla="*/ 26 h 42"/>
                      <a:gd name="T8" fmla="*/ 0 w 24"/>
                      <a:gd name="T9" fmla="*/ 42 h 42"/>
                      <a:gd name="T10" fmla="*/ 0 60000 65536"/>
                      <a:gd name="T11" fmla="*/ 0 60000 65536"/>
                      <a:gd name="T12" fmla="*/ 0 60000 65536"/>
                      <a:gd name="T13" fmla="*/ 0 60000 65536"/>
                      <a:gd name="T14" fmla="*/ 0 60000 65536"/>
                      <a:gd name="T15" fmla="*/ 0 w 24"/>
                      <a:gd name="T16" fmla="*/ 0 h 42"/>
                      <a:gd name="T17" fmla="*/ 24 w 24"/>
                      <a:gd name="T18" fmla="*/ 42 h 42"/>
                    </a:gdLst>
                    <a:ahLst/>
                    <a:cxnLst>
                      <a:cxn ang="T10">
                        <a:pos x="T0" y="T1"/>
                      </a:cxn>
                      <a:cxn ang="T11">
                        <a:pos x="T2" y="T3"/>
                      </a:cxn>
                      <a:cxn ang="T12">
                        <a:pos x="T4" y="T5"/>
                      </a:cxn>
                      <a:cxn ang="T13">
                        <a:pos x="T6" y="T7"/>
                      </a:cxn>
                      <a:cxn ang="T14">
                        <a:pos x="T8" y="T9"/>
                      </a:cxn>
                    </a:cxnLst>
                    <a:rect l="T15" t="T16" r="T17" b="T18"/>
                    <a:pathLst>
                      <a:path w="24" h="42">
                        <a:moveTo>
                          <a:pt x="0" y="42"/>
                        </a:moveTo>
                        <a:lnTo>
                          <a:pt x="0" y="14"/>
                        </a:lnTo>
                        <a:lnTo>
                          <a:pt x="22" y="0"/>
                        </a:lnTo>
                        <a:lnTo>
                          <a:pt x="24" y="26"/>
                        </a:lnTo>
                        <a:lnTo>
                          <a:pt x="0" y="42"/>
                        </a:lnTo>
                        <a:close/>
                      </a:path>
                    </a:pathLst>
                  </a:custGeom>
                  <a:solidFill>
                    <a:srgbClr val="4D4D4D"/>
                  </a:solidFill>
                  <a:ln w="9525">
                    <a:noFill/>
                    <a:round/>
                  </a:ln>
                </p:spPr>
                <p:txBody>
                  <a:bodyPr lIns="34290" tIns="35100" rIns="34290" bIns="35100" anchor="ctr"/>
                  <a:p>
                    <a:endParaRPr lang="zh-CN" altLang="en-US" sz="100"/>
                  </a:p>
                </p:txBody>
              </p:sp>
              <p:sp>
                <p:nvSpPr>
                  <p:cNvPr id="35894" name="Freeform 60"/>
                  <p:cNvSpPr/>
                  <p:nvPr/>
                </p:nvSpPr>
                <p:spPr bwMode="auto">
                  <a:xfrm>
                    <a:off x="788" y="788"/>
                    <a:ext cx="94" cy="60"/>
                  </a:xfrm>
                  <a:custGeom>
                    <a:avLst/>
                    <a:gdLst>
                      <a:gd name="T0" fmla="*/ 0 w 94"/>
                      <a:gd name="T1" fmla="*/ 60 h 60"/>
                      <a:gd name="T2" fmla="*/ 94 w 94"/>
                      <a:gd name="T3" fmla="*/ 20 h 60"/>
                      <a:gd name="T4" fmla="*/ 92 w 94"/>
                      <a:gd name="T5" fmla="*/ 0 h 60"/>
                      <a:gd name="T6" fmla="*/ 0 w 94"/>
                      <a:gd name="T7" fmla="*/ 40 h 60"/>
                      <a:gd name="T8" fmla="*/ 0 w 94"/>
                      <a:gd name="T9" fmla="*/ 60 h 60"/>
                      <a:gd name="T10" fmla="*/ 0 60000 65536"/>
                      <a:gd name="T11" fmla="*/ 0 60000 65536"/>
                      <a:gd name="T12" fmla="*/ 0 60000 65536"/>
                      <a:gd name="T13" fmla="*/ 0 60000 65536"/>
                      <a:gd name="T14" fmla="*/ 0 60000 65536"/>
                      <a:gd name="T15" fmla="*/ 0 w 94"/>
                      <a:gd name="T16" fmla="*/ 0 h 60"/>
                      <a:gd name="T17" fmla="*/ 94 w 94"/>
                      <a:gd name="T18" fmla="*/ 60 h 60"/>
                    </a:gdLst>
                    <a:ahLst/>
                    <a:cxnLst>
                      <a:cxn ang="T10">
                        <a:pos x="T0" y="T1"/>
                      </a:cxn>
                      <a:cxn ang="T11">
                        <a:pos x="T2" y="T3"/>
                      </a:cxn>
                      <a:cxn ang="T12">
                        <a:pos x="T4" y="T5"/>
                      </a:cxn>
                      <a:cxn ang="T13">
                        <a:pos x="T6" y="T7"/>
                      </a:cxn>
                      <a:cxn ang="T14">
                        <a:pos x="T8" y="T9"/>
                      </a:cxn>
                    </a:cxnLst>
                    <a:rect l="T15" t="T16" r="T17" b="T18"/>
                    <a:pathLst>
                      <a:path w="94" h="60">
                        <a:moveTo>
                          <a:pt x="0" y="60"/>
                        </a:moveTo>
                        <a:lnTo>
                          <a:pt x="94" y="20"/>
                        </a:lnTo>
                        <a:lnTo>
                          <a:pt x="92" y="0"/>
                        </a:lnTo>
                        <a:lnTo>
                          <a:pt x="0" y="40"/>
                        </a:lnTo>
                        <a:lnTo>
                          <a:pt x="0" y="60"/>
                        </a:lnTo>
                        <a:close/>
                      </a:path>
                    </a:pathLst>
                  </a:custGeom>
                  <a:solidFill>
                    <a:srgbClr val="4A7582"/>
                  </a:solidFill>
                  <a:ln w="9525">
                    <a:noFill/>
                    <a:round/>
                  </a:ln>
                </p:spPr>
                <p:txBody>
                  <a:bodyPr lIns="34290" tIns="35100" rIns="34290" bIns="35100" anchor="ctr"/>
                  <a:p>
                    <a:endParaRPr lang="zh-CN" altLang="en-US" sz="100"/>
                  </a:p>
                </p:txBody>
              </p:sp>
              <p:sp>
                <p:nvSpPr>
                  <p:cNvPr id="35895" name="Freeform 61"/>
                  <p:cNvSpPr/>
                  <p:nvPr/>
                </p:nvSpPr>
                <p:spPr bwMode="auto">
                  <a:xfrm>
                    <a:off x="788" y="744"/>
                    <a:ext cx="96" cy="56"/>
                  </a:xfrm>
                  <a:custGeom>
                    <a:avLst/>
                    <a:gdLst>
                      <a:gd name="T0" fmla="*/ 0 w 96"/>
                      <a:gd name="T1" fmla="*/ 56 h 56"/>
                      <a:gd name="T2" fmla="*/ 96 w 96"/>
                      <a:gd name="T3" fmla="*/ 16 h 56"/>
                      <a:gd name="T4" fmla="*/ 94 w 96"/>
                      <a:gd name="T5" fmla="*/ 0 h 56"/>
                      <a:gd name="T6" fmla="*/ 0 w 96"/>
                      <a:gd name="T7" fmla="*/ 36 h 56"/>
                      <a:gd name="T8" fmla="*/ 0 w 96"/>
                      <a:gd name="T9" fmla="*/ 56 h 56"/>
                      <a:gd name="T10" fmla="*/ 0 60000 65536"/>
                      <a:gd name="T11" fmla="*/ 0 60000 65536"/>
                      <a:gd name="T12" fmla="*/ 0 60000 65536"/>
                      <a:gd name="T13" fmla="*/ 0 60000 65536"/>
                      <a:gd name="T14" fmla="*/ 0 60000 65536"/>
                      <a:gd name="T15" fmla="*/ 0 w 96"/>
                      <a:gd name="T16" fmla="*/ 0 h 56"/>
                      <a:gd name="T17" fmla="*/ 96 w 96"/>
                      <a:gd name="T18" fmla="*/ 56 h 56"/>
                    </a:gdLst>
                    <a:ahLst/>
                    <a:cxnLst>
                      <a:cxn ang="T10">
                        <a:pos x="T0" y="T1"/>
                      </a:cxn>
                      <a:cxn ang="T11">
                        <a:pos x="T2" y="T3"/>
                      </a:cxn>
                      <a:cxn ang="T12">
                        <a:pos x="T4" y="T5"/>
                      </a:cxn>
                      <a:cxn ang="T13">
                        <a:pos x="T6" y="T7"/>
                      </a:cxn>
                      <a:cxn ang="T14">
                        <a:pos x="T8" y="T9"/>
                      </a:cxn>
                    </a:cxnLst>
                    <a:rect l="T15" t="T16" r="T17" b="T18"/>
                    <a:pathLst>
                      <a:path w="96" h="56">
                        <a:moveTo>
                          <a:pt x="0" y="56"/>
                        </a:moveTo>
                        <a:lnTo>
                          <a:pt x="96" y="16"/>
                        </a:lnTo>
                        <a:lnTo>
                          <a:pt x="94" y="0"/>
                        </a:lnTo>
                        <a:lnTo>
                          <a:pt x="0" y="36"/>
                        </a:lnTo>
                        <a:lnTo>
                          <a:pt x="0" y="56"/>
                        </a:lnTo>
                        <a:close/>
                      </a:path>
                    </a:pathLst>
                  </a:custGeom>
                  <a:solidFill>
                    <a:srgbClr val="4A7582"/>
                  </a:solidFill>
                  <a:ln w="9525">
                    <a:noFill/>
                    <a:round/>
                  </a:ln>
                </p:spPr>
                <p:txBody>
                  <a:bodyPr lIns="34290" tIns="35100" rIns="34290" bIns="35100" anchor="ctr"/>
                  <a:p>
                    <a:endParaRPr lang="zh-CN" altLang="en-US" sz="100"/>
                  </a:p>
                </p:txBody>
              </p:sp>
              <p:sp>
                <p:nvSpPr>
                  <p:cNvPr id="35896" name="Freeform 62"/>
                  <p:cNvSpPr/>
                  <p:nvPr/>
                </p:nvSpPr>
                <p:spPr bwMode="auto">
                  <a:xfrm>
                    <a:off x="794" y="834"/>
                    <a:ext cx="86" cy="60"/>
                  </a:xfrm>
                  <a:custGeom>
                    <a:avLst/>
                    <a:gdLst>
                      <a:gd name="T0" fmla="*/ 0 w 86"/>
                      <a:gd name="T1" fmla="*/ 60 h 60"/>
                      <a:gd name="T2" fmla="*/ 86 w 86"/>
                      <a:gd name="T3" fmla="*/ 20 h 60"/>
                      <a:gd name="T4" fmla="*/ 86 w 86"/>
                      <a:gd name="T5" fmla="*/ 0 h 60"/>
                      <a:gd name="T6" fmla="*/ 0 w 86"/>
                      <a:gd name="T7" fmla="*/ 40 h 60"/>
                      <a:gd name="T8" fmla="*/ 0 w 86"/>
                      <a:gd name="T9" fmla="*/ 60 h 60"/>
                      <a:gd name="T10" fmla="*/ 0 60000 65536"/>
                      <a:gd name="T11" fmla="*/ 0 60000 65536"/>
                      <a:gd name="T12" fmla="*/ 0 60000 65536"/>
                      <a:gd name="T13" fmla="*/ 0 60000 65536"/>
                      <a:gd name="T14" fmla="*/ 0 60000 65536"/>
                      <a:gd name="T15" fmla="*/ 0 w 86"/>
                      <a:gd name="T16" fmla="*/ 0 h 60"/>
                      <a:gd name="T17" fmla="*/ 86 w 86"/>
                      <a:gd name="T18" fmla="*/ 60 h 60"/>
                    </a:gdLst>
                    <a:ahLst/>
                    <a:cxnLst>
                      <a:cxn ang="T10">
                        <a:pos x="T0" y="T1"/>
                      </a:cxn>
                      <a:cxn ang="T11">
                        <a:pos x="T2" y="T3"/>
                      </a:cxn>
                      <a:cxn ang="T12">
                        <a:pos x="T4" y="T5"/>
                      </a:cxn>
                      <a:cxn ang="T13">
                        <a:pos x="T6" y="T7"/>
                      </a:cxn>
                      <a:cxn ang="T14">
                        <a:pos x="T8" y="T9"/>
                      </a:cxn>
                    </a:cxnLst>
                    <a:rect l="T15" t="T16" r="T17" b="T18"/>
                    <a:pathLst>
                      <a:path w="86" h="60">
                        <a:moveTo>
                          <a:pt x="0" y="60"/>
                        </a:moveTo>
                        <a:lnTo>
                          <a:pt x="86" y="20"/>
                        </a:lnTo>
                        <a:lnTo>
                          <a:pt x="86" y="0"/>
                        </a:lnTo>
                        <a:lnTo>
                          <a:pt x="0" y="40"/>
                        </a:lnTo>
                        <a:lnTo>
                          <a:pt x="0" y="60"/>
                        </a:lnTo>
                        <a:close/>
                      </a:path>
                    </a:pathLst>
                  </a:custGeom>
                  <a:solidFill>
                    <a:srgbClr val="4A7582"/>
                  </a:solidFill>
                  <a:ln w="9525">
                    <a:noFill/>
                    <a:round/>
                  </a:ln>
                </p:spPr>
                <p:txBody>
                  <a:bodyPr lIns="34290" tIns="35100" rIns="34290" bIns="35100" anchor="ctr"/>
                  <a:p>
                    <a:endParaRPr lang="zh-CN" altLang="en-US" sz="100"/>
                  </a:p>
                </p:txBody>
              </p:sp>
              <p:sp>
                <p:nvSpPr>
                  <p:cNvPr id="35897" name="Freeform 63"/>
                  <p:cNvSpPr/>
                  <p:nvPr/>
                </p:nvSpPr>
                <p:spPr bwMode="auto">
                  <a:xfrm>
                    <a:off x="794" y="880"/>
                    <a:ext cx="84" cy="62"/>
                  </a:xfrm>
                  <a:custGeom>
                    <a:avLst/>
                    <a:gdLst>
                      <a:gd name="T0" fmla="*/ 0 w 84"/>
                      <a:gd name="T1" fmla="*/ 62 h 62"/>
                      <a:gd name="T2" fmla="*/ 84 w 84"/>
                      <a:gd name="T3" fmla="*/ 18 h 62"/>
                      <a:gd name="T4" fmla="*/ 84 w 84"/>
                      <a:gd name="T5" fmla="*/ 0 h 62"/>
                      <a:gd name="T6" fmla="*/ 0 w 84"/>
                      <a:gd name="T7" fmla="*/ 42 h 62"/>
                      <a:gd name="T8" fmla="*/ 0 w 84"/>
                      <a:gd name="T9" fmla="*/ 62 h 62"/>
                      <a:gd name="T10" fmla="*/ 0 60000 65536"/>
                      <a:gd name="T11" fmla="*/ 0 60000 65536"/>
                      <a:gd name="T12" fmla="*/ 0 60000 65536"/>
                      <a:gd name="T13" fmla="*/ 0 60000 65536"/>
                      <a:gd name="T14" fmla="*/ 0 60000 65536"/>
                      <a:gd name="T15" fmla="*/ 0 w 84"/>
                      <a:gd name="T16" fmla="*/ 0 h 62"/>
                      <a:gd name="T17" fmla="*/ 84 w 84"/>
                      <a:gd name="T18" fmla="*/ 62 h 62"/>
                    </a:gdLst>
                    <a:ahLst/>
                    <a:cxnLst>
                      <a:cxn ang="T10">
                        <a:pos x="T0" y="T1"/>
                      </a:cxn>
                      <a:cxn ang="T11">
                        <a:pos x="T2" y="T3"/>
                      </a:cxn>
                      <a:cxn ang="T12">
                        <a:pos x="T4" y="T5"/>
                      </a:cxn>
                      <a:cxn ang="T13">
                        <a:pos x="T6" y="T7"/>
                      </a:cxn>
                      <a:cxn ang="T14">
                        <a:pos x="T8" y="T9"/>
                      </a:cxn>
                    </a:cxnLst>
                    <a:rect l="T15" t="T16" r="T17" b="T18"/>
                    <a:pathLst>
                      <a:path w="84" h="62">
                        <a:moveTo>
                          <a:pt x="0" y="62"/>
                        </a:moveTo>
                        <a:lnTo>
                          <a:pt x="84" y="18"/>
                        </a:lnTo>
                        <a:lnTo>
                          <a:pt x="84" y="0"/>
                        </a:lnTo>
                        <a:lnTo>
                          <a:pt x="0" y="42"/>
                        </a:lnTo>
                        <a:lnTo>
                          <a:pt x="0" y="62"/>
                        </a:lnTo>
                        <a:close/>
                      </a:path>
                    </a:pathLst>
                  </a:custGeom>
                  <a:solidFill>
                    <a:srgbClr val="4A7582"/>
                  </a:solidFill>
                  <a:ln w="9525">
                    <a:noFill/>
                    <a:round/>
                  </a:ln>
                </p:spPr>
                <p:txBody>
                  <a:bodyPr lIns="34290" tIns="35100" rIns="34290" bIns="35100" anchor="ctr"/>
                  <a:p>
                    <a:endParaRPr lang="zh-CN" altLang="en-US" sz="100"/>
                  </a:p>
                </p:txBody>
              </p:sp>
              <p:sp>
                <p:nvSpPr>
                  <p:cNvPr id="35898" name="Freeform 64"/>
                  <p:cNvSpPr/>
                  <p:nvPr/>
                </p:nvSpPr>
                <p:spPr bwMode="auto">
                  <a:xfrm>
                    <a:off x="794" y="920"/>
                    <a:ext cx="86" cy="68"/>
                  </a:xfrm>
                  <a:custGeom>
                    <a:avLst/>
                    <a:gdLst>
                      <a:gd name="T0" fmla="*/ 0 w 86"/>
                      <a:gd name="T1" fmla="*/ 68 h 68"/>
                      <a:gd name="T2" fmla="*/ 86 w 86"/>
                      <a:gd name="T3" fmla="*/ 16 h 68"/>
                      <a:gd name="T4" fmla="*/ 84 w 86"/>
                      <a:gd name="T5" fmla="*/ 0 h 68"/>
                      <a:gd name="T6" fmla="*/ 0 w 86"/>
                      <a:gd name="T7" fmla="*/ 48 h 68"/>
                      <a:gd name="T8" fmla="*/ 0 w 86"/>
                      <a:gd name="T9" fmla="*/ 68 h 68"/>
                      <a:gd name="T10" fmla="*/ 0 60000 65536"/>
                      <a:gd name="T11" fmla="*/ 0 60000 65536"/>
                      <a:gd name="T12" fmla="*/ 0 60000 65536"/>
                      <a:gd name="T13" fmla="*/ 0 60000 65536"/>
                      <a:gd name="T14" fmla="*/ 0 60000 65536"/>
                      <a:gd name="T15" fmla="*/ 0 w 86"/>
                      <a:gd name="T16" fmla="*/ 0 h 68"/>
                      <a:gd name="T17" fmla="*/ 86 w 86"/>
                      <a:gd name="T18" fmla="*/ 68 h 68"/>
                    </a:gdLst>
                    <a:ahLst/>
                    <a:cxnLst>
                      <a:cxn ang="T10">
                        <a:pos x="T0" y="T1"/>
                      </a:cxn>
                      <a:cxn ang="T11">
                        <a:pos x="T2" y="T3"/>
                      </a:cxn>
                      <a:cxn ang="T12">
                        <a:pos x="T4" y="T5"/>
                      </a:cxn>
                      <a:cxn ang="T13">
                        <a:pos x="T6" y="T7"/>
                      </a:cxn>
                      <a:cxn ang="T14">
                        <a:pos x="T8" y="T9"/>
                      </a:cxn>
                    </a:cxnLst>
                    <a:rect l="T15" t="T16" r="T17" b="T18"/>
                    <a:pathLst>
                      <a:path w="86" h="68">
                        <a:moveTo>
                          <a:pt x="0" y="68"/>
                        </a:moveTo>
                        <a:lnTo>
                          <a:pt x="86" y="16"/>
                        </a:lnTo>
                        <a:lnTo>
                          <a:pt x="84" y="0"/>
                        </a:lnTo>
                        <a:lnTo>
                          <a:pt x="0" y="48"/>
                        </a:lnTo>
                        <a:lnTo>
                          <a:pt x="0" y="68"/>
                        </a:lnTo>
                        <a:close/>
                      </a:path>
                    </a:pathLst>
                  </a:custGeom>
                  <a:solidFill>
                    <a:srgbClr val="4A7582"/>
                  </a:solidFill>
                  <a:ln w="9525">
                    <a:noFill/>
                    <a:round/>
                  </a:ln>
                </p:spPr>
                <p:txBody>
                  <a:bodyPr lIns="34290" tIns="35100" rIns="34290" bIns="35100" anchor="ctr"/>
                  <a:p>
                    <a:endParaRPr lang="zh-CN" altLang="en-US" sz="100"/>
                  </a:p>
                </p:txBody>
              </p:sp>
            </p:grpSp>
          </p:grpSp>
        </p:grpSp>
        <p:grpSp>
          <p:nvGrpSpPr>
            <p:cNvPr id="3" name="组合 2"/>
            <p:cNvGrpSpPr/>
            <p:nvPr/>
          </p:nvGrpSpPr>
          <p:grpSpPr>
            <a:xfrm>
              <a:off x="2343" y="1817"/>
              <a:ext cx="16250" cy="7703"/>
              <a:chOff x="2343" y="1817"/>
              <a:chExt cx="16250" cy="7703"/>
            </a:xfrm>
          </p:grpSpPr>
          <p:grpSp>
            <p:nvGrpSpPr>
              <p:cNvPr id="14" name="组合 13"/>
              <p:cNvGrpSpPr/>
              <p:nvPr/>
            </p:nvGrpSpPr>
            <p:grpSpPr>
              <a:xfrm>
                <a:off x="2343" y="2687"/>
                <a:ext cx="16250" cy="6833"/>
                <a:chOff x="2343" y="2687"/>
                <a:chExt cx="16250" cy="6833"/>
              </a:xfrm>
            </p:grpSpPr>
            <p:grpSp>
              <p:nvGrpSpPr>
                <p:cNvPr id="16" name="组合 15"/>
                <p:cNvGrpSpPr/>
                <p:nvPr/>
              </p:nvGrpSpPr>
              <p:grpSpPr>
                <a:xfrm>
                  <a:off x="2343" y="3408"/>
                  <a:ext cx="7372" cy="5601"/>
                  <a:chOff x="2343" y="3408"/>
                  <a:chExt cx="7372" cy="5601"/>
                </a:xfrm>
              </p:grpSpPr>
              <p:grpSp>
                <p:nvGrpSpPr>
                  <p:cNvPr id="231" name="组 230"/>
                  <p:cNvGrpSpPr/>
                  <p:nvPr/>
                </p:nvGrpSpPr>
                <p:grpSpPr bwMode="auto">
                  <a:xfrm>
                    <a:off x="3082" y="6508"/>
                    <a:ext cx="3176" cy="1913"/>
                    <a:chOff x="2492335" y="4132115"/>
                    <a:chExt cx="1480682" cy="1026592"/>
                  </a:xfrm>
                </p:grpSpPr>
                <p:grpSp>
                  <p:nvGrpSpPr>
                    <p:cNvPr id="35843" name="Group 77"/>
                    <p:cNvGrpSpPr/>
                    <p:nvPr/>
                  </p:nvGrpSpPr>
                  <p:grpSpPr bwMode="auto">
                    <a:xfrm>
                      <a:off x="2492335" y="4132115"/>
                      <a:ext cx="1480682" cy="1026592"/>
                      <a:chOff x="3362253" y="2517137"/>
                      <a:chExt cx="1112458" cy="771294"/>
                    </a:xfrm>
                  </p:grpSpPr>
                  <p:sp>
                    <p:nvSpPr>
                      <p:cNvPr id="178" name="Round Diagonal Corner Rectangle 78"/>
                      <p:cNvSpPr/>
                      <p:nvPr/>
                    </p:nvSpPr>
                    <p:spPr>
                      <a:xfrm rot="10800000" flipH="1" flipV="1">
                        <a:off x="3364638" y="2542171"/>
                        <a:ext cx="1110073" cy="746260"/>
                      </a:xfrm>
                      <a:prstGeom prst="round2DiagRect">
                        <a:avLst>
                          <a:gd name="adj1" fmla="val 39154"/>
                          <a:gd name="adj2" fmla="val 0"/>
                        </a:avLst>
                      </a:prstGeom>
                      <a:solidFill>
                        <a:srgbClr val="D24132">
                          <a:lumMod val="75000"/>
                        </a:srgbClr>
                      </a:solidFill>
                      <a:ln w="25400" cap="flat" cmpd="sng" algn="ctr">
                        <a:noFill/>
                        <a:prstDash val="solid"/>
                      </a:ln>
                      <a:effectLst/>
                    </p:spPr>
                    <p:txBody>
                      <a:bodyPr anchor="ctr"/>
                      <a:p>
                        <a:pPr algn="ctr" defTabSz="1031240" fontAlgn="auto">
                          <a:spcBef>
                            <a:spcPts val="0"/>
                          </a:spcBef>
                          <a:spcAft>
                            <a:spcPts val="0"/>
                          </a:spcAft>
                          <a:defRPr/>
                        </a:pPr>
                        <a:endParaRPr lang="en-US" sz="1500" kern="0" dirty="0">
                          <a:solidFill>
                            <a:srgbClr val="FFFFFF"/>
                          </a:solidFill>
                          <a:latin typeface="Arial" panose="020B0604020202020204"/>
                          <a:cs typeface="FontAwesome"/>
                        </a:endParaRPr>
                      </a:p>
                    </p:txBody>
                  </p:sp>
                  <p:sp>
                    <p:nvSpPr>
                      <p:cNvPr id="179" name="Round Diagonal Corner Rectangle 79"/>
                      <p:cNvSpPr/>
                      <p:nvPr/>
                    </p:nvSpPr>
                    <p:spPr>
                      <a:xfrm rot="10800000" flipH="1" flipV="1">
                        <a:off x="3362253" y="2517137"/>
                        <a:ext cx="1110073" cy="746260"/>
                      </a:xfrm>
                      <a:prstGeom prst="round2DiagRect">
                        <a:avLst>
                          <a:gd name="adj1" fmla="val 39154"/>
                          <a:gd name="adj2" fmla="val 0"/>
                        </a:avLst>
                      </a:prstGeom>
                      <a:solidFill>
                        <a:srgbClr val="D24132"/>
                      </a:solidFill>
                      <a:ln w="25400" cap="flat" cmpd="sng" algn="ctr">
                        <a:noFill/>
                        <a:prstDash val="solid"/>
                      </a:ln>
                      <a:effectLst/>
                    </p:spPr>
                    <p:txBody>
                      <a:bodyPr anchor="ctr"/>
                      <a:p>
                        <a:pPr algn="ctr" defTabSz="1031240" fontAlgn="auto">
                          <a:spcBef>
                            <a:spcPts val="0"/>
                          </a:spcBef>
                          <a:spcAft>
                            <a:spcPts val="0"/>
                          </a:spcAft>
                          <a:defRPr/>
                        </a:pPr>
                        <a:endParaRPr lang="en-US" sz="1500" kern="0" dirty="0">
                          <a:solidFill>
                            <a:srgbClr val="FFFFFF"/>
                          </a:solidFill>
                          <a:latin typeface="Arial" panose="020B0604020202020204"/>
                          <a:cs typeface="FontAwesome"/>
                        </a:endParaRPr>
                      </a:p>
                    </p:txBody>
                  </p:sp>
                </p:grpSp>
                <p:sp>
                  <p:nvSpPr>
                    <p:cNvPr id="196" name="Round Diagonal Corner Rectangle 78"/>
                    <p:cNvSpPr/>
                    <p:nvPr/>
                  </p:nvSpPr>
                  <p:spPr>
                    <a:xfrm rot="10800000" flipH="1" flipV="1">
                      <a:off x="2620543" y="4238370"/>
                      <a:ext cx="1187902" cy="561325"/>
                    </a:xfrm>
                    <a:prstGeom prst="round2DiagRect">
                      <a:avLst>
                        <a:gd name="adj1" fmla="val 39154"/>
                        <a:gd name="adj2" fmla="val 0"/>
                      </a:avLst>
                    </a:prstGeom>
                    <a:solidFill>
                      <a:schemeClr val="bg1"/>
                    </a:solidFill>
                    <a:ln w="25400" cap="flat" cmpd="sng" algn="ctr">
                      <a:noFill/>
                      <a:prstDash val="solid"/>
                    </a:ln>
                    <a:effectLst/>
                  </p:spPr>
                  <p:txBody>
                    <a:bodyPr anchor="ctr"/>
                    <a:p>
                      <a:pPr algn="ctr" defTabSz="1031240" fontAlgn="auto">
                        <a:spcBef>
                          <a:spcPts val="0"/>
                        </a:spcBef>
                        <a:spcAft>
                          <a:spcPts val="0"/>
                        </a:spcAft>
                        <a:defRPr/>
                      </a:pPr>
                      <a:endParaRPr lang="en-US" sz="1500" kern="0" dirty="0">
                        <a:solidFill>
                          <a:srgbClr val="FFFFFF"/>
                        </a:solidFill>
                        <a:latin typeface="Arial" panose="020B0604020202020204"/>
                        <a:cs typeface="FontAwesome"/>
                      </a:endParaRPr>
                    </a:p>
                  </p:txBody>
                </p:sp>
                <p:sp>
                  <p:nvSpPr>
                    <p:cNvPr id="181" name="文本框 180"/>
                    <p:cNvSpPr txBox="1"/>
                    <p:nvPr/>
                  </p:nvSpPr>
                  <p:spPr>
                    <a:xfrm>
                      <a:off x="2638259" y="4762664"/>
                      <a:ext cx="981371" cy="313934"/>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none" lIns="38100" tIns="38100" rIns="38100" bIns="38100" anchor="ctr"/>
                    <a:p>
                      <a:pPr algn="ctr" defTabSz="584200" latinLnBrk="1" hangingPunct="0">
                        <a:lnSpc>
                          <a:spcPct val="150000"/>
                        </a:lnSpc>
                      </a:pPr>
                      <a:r>
                        <a:rPr lang="zh-CN" altLang="en-US" sz="100" b="1">
                          <a:solidFill>
                            <a:schemeClr val="bg1"/>
                          </a:solidFill>
                          <a:latin typeface="微软雅黑" panose="020B0503020204020204" charset="-122"/>
                          <a:ea typeface="微软雅黑" panose="020B0503020204020204" charset="-122"/>
                          <a:cs typeface="Hiragino Sans GB W6"/>
                          <a:sym typeface="Palatino"/>
                        </a:rPr>
                        <a:t>第三方物流</a:t>
                      </a:r>
                      <a:endParaRPr lang="zh-CN" altLang="en-US" sz="100" b="1">
                        <a:solidFill>
                          <a:schemeClr val="bg1"/>
                        </a:solidFill>
                        <a:latin typeface="Hiragino Sans GB W6"/>
                        <a:ea typeface="Hiragino Sans GB W6"/>
                        <a:cs typeface="Hiragino Sans GB W6"/>
                        <a:sym typeface="Palatino"/>
                      </a:endParaRPr>
                    </a:p>
                  </p:txBody>
                </p:sp>
                <p:pic>
                  <p:nvPicPr>
                    <p:cNvPr id="35848" name="图片 181"/>
                    <p:cNvPicPr>
                      <a:picLocks noChangeAspect="1"/>
                    </p:cNvPicPr>
                    <p:nvPr/>
                  </p:nvPicPr>
                  <p:blipFill>
                    <a:blip r:embed="rId1"/>
                    <a:srcRect/>
                    <a:stretch>
                      <a:fillRect/>
                    </a:stretch>
                  </p:blipFill>
                  <p:spPr bwMode="auto">
                    <a:xfrm>
                      <a:off x="3004698" y="4271105"/>
                      <a:ext cx="372035" cy="484586"/>
                    </a:xfrm>
                    <a:prstGeom prst="rect">
                      <a:avLst/>
                    </a:prstGeom>
                    <a:noFill/>
                    <a:ln w="9525">
                      <a:noFill/>
                      <a:miter lim="800000"/>
                      <a:headEnd/>
                      <a:tailEnd/>
                    </a:ln>
                  </p:spPr>
                </p:pic>
              </p:grpSp>
              <p:grpSp>
                <p:nvGrpSpPr>
                  <p:cNvPr id="228" name="组 227"/>
                  <p:cNvGrpSpPr/>
                  <p:nvPr/>
                </p:nvGrpSpPr>
                <p:grpSpPr bwMode="auto">
                  <a:xfrm>
                    <a:off x="6418" y="4355"/>
                    <a:ext cx="2937" cy="2085"/>
                    <a:chOff x="4074444" y="2764693"/>
                    <a:chExt cx="1866342" cy="1324325"/>
                  </a:xfrm>
                </p:grpSpPr>
                <p:grpSp>
                  <p:nvGrpSpPr>
                    <p:cNvPr id="35850" name="Group 83"/>
                    <p:cNvGrpSpPr/>
                    <p:nvPr/>
                  </p:nvGrpSpPr>
                  <p:grpSpPr bwMode="auto">
                    <a:xfrm>
                      <a:off x="4074444" y="2764693"/>
                      <a:ext cx="1866342" cy="1324325"/>
                      <a:chOff x="4550915" y="1512632"/>
                      <a:chExt cx="1402210" cy="994985"/>
                    </a:xfrm>
                  </p:grpSpPr>
                  <p:sp>
                    <p:nvSpPr>
                      <p:cNvPr id="174" name="Round Diagonal Corner Rectangle 84"/>
                      <p:cNvSpPr/>
                      <p:nvPr/>
                    </p:nvSpPr>
                    <p:spPr>
                      <a:xfrm rot="10800000">
                        <a:off x="4550915" y="1531720"/>
                        <a:ext cx="1402210" cy="975897"/>
                      </a:xfrm>
                      <a:prstGeom prst="round2DiagRect">
                        <a:avLst>
                          <a:gd name="adj1" fmla="val 39154"/>
                          <a:gd name="adj2" fmla="val 0"/>
                        </a:avLst>
                      </a:prstGeom>
                      <a:solidFill>
                        <a:srgbClr val="189A80">
                          <a:lumMod val="50000"/>
                        </a:srgbClr>
                      </a:solidFill>
                      <a:ln w="25400" cap="flat" cmpd="sng" algn="ctr">
                        <a:noFill/>
                        <a:prstDash val="solid"/>
                      </a:ln>
                      <a:effectLst/>
                    </p:spPr>
                    <p:txBody>
                      <a:bodyPr anchor="ctr"/>
                      <a:p>
                        <a:pPr algn="ctr" defTabSz="1031240" fontAlgn="auto">
                          <a:spcBef>
                            <a:spcPts val="0"/>
                          </a:spcBef>
                          <a:spcAft>
                            <a:spcPts val="0"/>
                          </a:spcAft>
                          <a:defRPr/>
                        </a:pPr>
                        <a:endParaRPr lang="en-US" sz="1500" kern="0" dirty="0">
                          <a:solidFill>
                            <a:srgbClr val="FFFFFF"/>
                          </a:solidFill>
                          <a:latin typeface="Arial" panose="020B0604020202020204"/>
                          <a:cs typeface="FontAwesome"/>
                        </a:endParaRPr>
                      </a:p>
                    </p:txBody>
                  </p:sp>
                  <p:sp>
                    <p:nvSpPr>
                      <p:cNvPr id="175" name="Round Diagonal Corner Rectangle 85"/>
                      <p:cNvSpPr/>
                      <p:nvPr/>
                    </p:nvSpPr>
                    <p:spPr>
                      <a:xfrm rot="10800000">
                        <a:off x="4550915" y="1512632"/>
                        <a:ext cx="1402210" cy="975897"/>
                      </a:xfrm>
                      <a:prstGeom prst="round2DiagRect">
                        <a:avLst>
                          <a:gd name="adj1" fmla="val 39154"/>
                          <a:gd name="adj2" fmla="val 0"/>
                        </a:avLst>
                      </a:prstGeom>
                      <a:solidFill>
                        <a:srgbClr val="189A80"/>
                      </a:solidFill>
                      <a:ln w="25400" cap="flat" cmpd="sng" algn="ctr">
                        <a:noFill/>
                        <a:prstDash val="solid"/>
                      </a:ln>
                      <a:effectLst/>
                    </p:spPr>
                    <p:txBody>
                      <a:bodyPr anchor="ctr"/>
                      <a:p>
                        <a:pPr algn="ctr" defTabSz="1031240" fontAlgn="auto">
                          <a:spcBef>
                            <a:spcPts val="0"/>
                          </a:spcBef>
                          <a:spcAft>
                            <a:spcPts val="0"/>
                          </a:spcAft>
                          <a:defRPr/>
                        </a:pPr>
                        <a:endParaRPr lang="en-US" sz="1500" kern="0" dirty="0">
                          <a:solidFill>
                            <a:srgbClr val="FFFFFF"/>
                          </a:solidFill>
                          <a:latin typeface="Arial" panose="020B0604020202020204"/>
                          <a:cs typeface="FontAwesome"/>
                        </a:endParaRPr>
                      </a:p>
                    </p:txBody>
                  </p:sp>
                </p:grpSp>
                <p:sp>
                  <p:nvSpPr>
                    <p:cNvPr id="202" name="Round Diagonal Corner Rectangle 84"/>
                    <p:cNvSpPr/>
                    <p:nvPr/>
                  </p:nvSpPr>
                  <p:spPr>
                    <a:xfrm rot="10800000">
                      <a:off x="4357858" y="2895538"/>
                      <a:ext cx="1370684" cy="773634"/>
                    </a:xfrm>
                    <a:prstGeom prst="round2DiagRect">
                      <a:avLst>
                        <a:gd name="adj1" fmla="val 39154"/>
                        <a:gd name="adj2" fmla="val 0"/>
                      </a:avLst>
                    </a:prstGeom>
                    <a:solidFill>
                      <a:schemeClr val="bg1"/>
                    </a:solidFill>
                    <a:ln w="25400" cap="flat" cmpd="sng" algn="ctr">
                      <a:noFill/>
                      <a:prstDash val="solid"/>
                    </a:ln>
                    <a:effectLst/>
                  </p:spPr>
                  <p:txBody>
                    <a:bodyPr anchor="ctr"/>
                    <a:p>
                      <a:pPr algn="ctr" defTabSz="1031240" fontAlgn="auto">
                        <a:spcBef>
                          <a:spcPts val="0"/>
                        </a:spcBef>
                        <a:spcAft>
                          <a:spcPts val="0"/>
                        </a:spcAft>
                        <a:defRPr/>
                      </a:pPr>
                      <a:endParaRPr lang="en-US" sz="1500" kern="0" dirty="0">
                        <a:solidFill>
                          <a:srgbClr val="FFFFFF"/>
                        </a:solidFill>
                        <a:latin typeface="Arial" panose="020B0604020202020204"/>
                        <a:cs typeface="FontAwesome"/>
                      </a:endParaRPr>
                    </a:p>
                  </p:txBody>
                </p:sp>
                <p:sp>
                  <p:nvSpPr>
                    <p:cNvPr id="184" name="文本框 183"/>
                    <p:cNvSpPr txBox="1"/>
                    <p:nvPr/>
                  </p:nvSpPr>
                  <p:spPr>
                    <a:xfrm>
                      <a:off x="4259362" y="3665357"/>
                      <a:ext cx="1402457" cy="31250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none" lIns="38100" tIns="38100" rIns="38100" bIns="38100" anchor="ctr"/>
                    <a:p>
                      <a:pPr algn="ctr" defTabSz="584200" latinLnBrk="1" hangingPunct="0">
                        <a:lnSpc>
                          <a:spcPct val="150000"/>
                        </a:lnSpc>
                      </a:pPr>
                      <a:r>
                        <a:rPr lang="zh-CN" altLang="en-US" sz="100" b="1">
                          <a:solidFill>
                            <a:schemeClr val="bg1"/>
                          </a:solidFill>
                          <a:latin typeface="微软雅黑" panose="020B0503020204020204" charset="-122"/>
                          <a:ea typeface="微软雅黑" panose="020B0503020204020204" charset="-122"/>
                          <a:cs typeface="Hiragino Sans GB W6"/>
                          <a:sym typeface="Palatino"/>
                        </a:rPr>
                        <a:t>第二方物流</a:t>
                      </a:r>
                      <a:endParaRPr lang="zh-CN" altLang="en-US" sz="100" b="1">
                        <a:solidFill>
                          <a:schemeClr val="bg1"/>
                        </a:solidFill>
                        <a:latin typeface="微软雅黑" panose="020B0503020204020204" charset="-122"/>
                        <a:ea typeface="微软雅黑" panose="020B0503020204020204" charset="-122"/>
                        <a:cs typeface="Hiragino Sans GB W6"/>
                        <a:sym typeface="Palatino"/>
                      </a:endParaRPr>
                    </a:p>
                  </p:txBody>
                </p:sp>
                <p:pic>
                  <p:nvPicPr>
                    <p:cNvPr id="35855" name="图片 184"/>
                    <p:cNvPicPr>
                      <a:picLocks noChangeAspect="1"/>
                    </p:cNvPicPr>
                    <p:nvPr/>
                  </p:nvPicPr>
                  <p:blipFill>
                    <a:blip r:embed="rId2"/>
                    <a:srcRect/>
                    <a:stretch>
                      <a:fillRect/>
                    </a:stretch>
                  </p:blipFill>
                  <p:spPr bwMode="auto">
                    <a:xfrm>
                      <a:off x="4833222" y="2921906"/>
                      <a:ext cx="421240" cy="613136"/>
                    </a:xfrm>
                    <a:prstGeom prst="rect">
                      <a:avLst/>
                    </a:prstGeom>
                    <a:noFill/>
                    <a:ln w="9525">
                      <a:noFill/>
                      <a:miter lim="800000"/>
                      <a:headEnd/>
                      <a:tailEnd/>
                    </a:ln>
                  </p:spPr>
                </p:pic>
              </p:grpSp>
              <p:grpSp>
                <p:nvGrpSpPr>
                  <p:cNvPr id="17" name="组 4"/>
                  <p:cNvGrpSpPr/>
                  <p:nvPr/>
                </p:nvGrpSpPr>
                <p:grpSpPr bwMode="auto">
                  <a:xfrm>
                    <a:off x="2343" y="3408"/>
                    <a:ext cx="3860" cy="2850"/>
                    <a:chOff x="1487715" y="2163427"/>
                    <a:chExt cx="2450575" cy="1809963"/>
                  </a:xfrm>
                </p:grpSpPr>
                <p:grpSp>
                  <p:nvGrpSpPr>
                    <p:cNvPr id="35857" name="Group 86"/>
                    <p:cNvGrpSpPr/>
                    <p:nvPr/>
                  </p:nvGrpSpPr>
                  <p:grpSpPr bwMode="auto">
                    <a:xfrm>
                      <a:off x="1487715" y="2163427"/>
                      <a:ext cx="2450575" cy="1809963"/>
                      <a:chOff x="2607467" y="1060892"/>
                      <a:chExt cx="1841153" cy="1359852"/>
                    </a:xfrm>
                  </p:grpSpPr>
                  <p:sp>
                    <p:nvSpPr>
                      <p:cNvPr id="172" name="Round Diagonal Corner Rectangle 87"/>
                      <p:cNvSpPr/>
                      <p:nvPr/>
                    </p:nvSpPr>
                    <p:spPr>
                      <a:xfrm rot="10800000" flipH="1">
                        <a:off x="2608659" y="1082363"/>
                        <a:ext cx="1839961" cy="1338381"/>
                      </a:xfrm>
                      <a:prstGeom prst="round2DiagRect">
                        <a:avLst>
                          <a:gd name="adj1" fmla="val 39154"/>
                          <a:gd name="adj2" fmla="val 0"/>
                        </a:avLst>
                      </a:prstGeom>
                      <a:solidFill>
                        <a:srgbClr val="377790">
                          <a:lumMod val="75000"/>
                        </a:srgbClr>
                      </a:solidFill>
                      <a:ln w="25400" cap="flat" cmpd="sng" algn="ctr">
                        <a:noFill/>
                        <a:prstDash val="solid"/>
                      </a:ln>
                      <a:effectLst/>
                    </p:spPr>
                    <p:txBody>
                      <a:bodyPr anchor="ctr"/>
                      <a:p>
                        <a:pPr algn="ctr" defTabSz="1031240" fontAlgn="auto">
                          <a:spcBef>
                            <a:spcPts val="0"/>
                          </a:spcBef>
                          <a:spcAft>
                            <a:spcPts val="0"/>
                          </a:spcAft>
                          <a:defRPr/>
                        </a:pPr>
                        <a:endParaRPr lang="en-US" sz="1500" kern="0" dirty="0">
                          <a:solidFill>
                            <a:srgbClr val="FFFFFF"/>
                          </a:solidFill>
                          <a:latin typeface="Arial" panose="020B0604020202020204"/>
                          <a:cs typeface="FontAwesome"/>
                        </a:endParaRPr>
                      </a:p>
                    </p:txBody>
                  </p:sp>
                  <p:sp>
                    <p:nvSpPr>
                      <p:cNvPr id="173" name="Round Diagonal Corner Rectangle 88"/>
                      <p:cNvSpPr/>
                      <p:nvPr/>
                    </p:nvSpPr>
                    <p:spPr>
                      <a:xfrm rot="10800000" flipH="1">
                        <a:off x="2607467" y="1060892"/>
                        <a:ext cx="1839960" cy="1338381"/>
                      </a:xfrm>
                      <a:prstGeom prst="round2DiagRect">
                        <a:avLst>
                          <a:gd name="adj1" fmla="val 39154"/>
                          <a:gd name="adj2" fmla="val 0"/>
                        </a:avLst>
                      </a:prstGeom>
                      <a:solidFill>
                        <a:srgbClr val="377790"/>
                      </a:solidFill>
                      <a:ln w="25400" cap="flat" cmpd="sng" algn="ctr">
                        <a:noFill/>
                        <a:prstDash val="solid"/>
                      </a:ln>
                      <a:effectLst/>
                    </p:spPr>
                    <p:txBody>
                      <a:bodyPr anchor="ctr"/>
                      <a:p>
                        <a:pPr algn="ctr" defTabSz="1031240" fontAlgn="auto">
                          <a:spcBef>
                            <a:spcPts val="0"/>
                          </a:spcBef>
                          <a:spcAft>
                            <a:spcPts val="0"/>
                          </a:spcAft>
                          <a:defRPr/>
                        </a:pPr>
                        <a:endParaRPr lang="en-US" sz="1500" kern="0" dirty="0">
                          <a:solidFill>
                            <a:srgbClr val="FFFFFF"/>
                          </a:solidFill>
                          <a:latin typeface="Arial" panose="020B0604020202020204"/>
                          <a:cs typeface="FontAwesome"/>
                        </a:endParaRPr>
                      </a:p>
                    </p:txBody>
                  </p:sp>
                </p:grpSp>
                <p:grpSp>
                  <p:nvGrpSpPr>
                    <p:cNvPr id="192" name="Group 86"/>
                    <p:cNvGrpSpPr/>
                    <p:nvPr/>
                  </p:nvGrpSpPr>
                  <p:grpSpPr>
                    <a:xfrm>
                      <a:off x="1791368" y="2372445"/>
                      <a:ext cx="1841153" cy="1123845"/>
                      <a:chOff x="2607467" y="1060892"/>
                      <a:chExt cx="1841153" cy="1359852"/>
                    </a:xfrm>
                    <a:solidFill>
                      <a:schemeClr val="bg1"/>
                    </a:solidFill>
                  </p:grpSpPr>
                  <p:sp>
                    <p:nvSpPr>
                      <p:cNvPr id="193" name="Round Diagonal Corner Rectangle 87"/>
                      <p:cNvSpPr/>
                      <p:nvPr/>
                    </p:nvSpPr>
                    <p:spPr>
                      <a:xfrm rot="10800000" flipH="1">
                        <a:off x="2609055" y="1082809"/>
                        <a:ext cx="1839565" cy="1337935"/>
                      </a:xfrm>
                      <a:prstGeom prst="round2DiagRect">
                        <a:avLst>
                          <a:gd name="adj1" fmla="val 39154"/>
                          <a:gd name="adj2" fmla="val 0"/>
                        </a:avLst>
                      </a:prstGeom>
                      <a:grpFill/>
                      <a:ln w="25400" cap="flat" cmpd="sng" algn="ctr">
                        <a:noFill/>
                        <a:prstDash val="solid"/>
                      </a:ln>
                      <a:effectLst/>
                    </p:spPr>
                    <p:txBody>
                      <a:bodyPr anchor="ctr"/>
                      <a:p>
                        <a:pPr algn="ctr" defTabSz="1031240" fontAlgn="auto">
                          <a:spcBef>
                            <a:spcPts val="0"/>
                          </a:spcBef>
                          <a:spcAft>
                            <a:spcPts val="0"/>
                          </a:spcAft>
                          <a:defRPr/>
                        </a:pPr>
                        <a:endParaRPr lang="en-US" sz="1500" kern="0" dirty="0">
                          <a:solidFill>
                            <a:srgbClr val="FFFFFF"/>
                          </a:solidFill>
                          <a:latin typeface="Arial" panose="020B0604020202020204"/>
                          <a:cs typeface="FontAwesome"/>
                        </a:endParaRPr>
                      </a:p>
                    </p:txBody>
                  </p:sp>
                  <p:sp>
                    <p:nvSpPr>
                      <p:cNvPr id="194" name="Round Diagonal Corner Rectangle 88"/>
                      <p:cNvSpPr/>
                      <p:nvPr/>
                    </p:nvSpPr>
                    <p:spPr>
                      <a:xfrm rot="10800000" flipH="1">
                        <a:off x="2607467" y="1060892"/>
                        <a:ext cx="1839565" cy="1337935"/>
                      </a:xfrm>
                      <a:prstGeom prst="round2DiagRect">
                        <a:avLst>
                          <a:gd name="adj1" fmla="val 39154"/>
                          <a:gd name="adj2" fmla="val 0"/>
                        </a:avLst>
                      </a:prstGeom>
                      <a:grpFill/>
                      <a:ln w="25400" cap="flat" cmpd="sng" algn="ctr">
                        <a:noFill/>
                        <a:prstDash val="solid"/>
                      </a:ln>
                      <a:effectLst/>
                    </p:spPr>
                    <p:txBody>
                      <a:bodyPr anchor="ctr"/>
                      <a:p>
                        <a:pPr algn="ctr" defTabSz="1031240" fontAlgn="auto">
                          <a:spcBef>
                            <a:spcPts val="0"/>
                          </a:spcBef>
                          <a:spcAft>
                            <a:spcPts val="0"/>
                          </a:spcAft>
                          <a:defRPr/>
                        </a:pPr>
                        <a:endParaRPr lang="en-US" sz="1500" kern="0" dirty="0">
                          <a:solidFill>
                            <a:srgbClr val="FFFFFF"/>
                          </a:solidFill>
                          <a:latin typeface="Arial" panose="020B0604020202020204"/>
                          <a:cs typeface="FontAwesome"/>
                        </a:endParaRPr>
                      </a:p>
                    </p:txBody>
                  </p:sp>
                </p:grpSp>
                <p:sp>
                  <p:nvSpPr>
                    <p:cNvPr id="187" name="文本框 186"/>
                    <p:cNvSpPr txBox="1"/>
                    <p:nvPr/>
                  </p:nvSpPr>
                  <p:spPr>
                    <a:xfrm>
                      <a:off x="2067346" y="3525663"/>
                      <a:ext cx="1480503" cy="31118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none" lIns="38100" tIns="38100" rIns="38100" bIns="38100" anchor="ctr"/>
                    <a:p>
                      <a:pPr algn="ctr" defTabSz="584200" latinLnBrk="1" hangingPunct="0">
                        <a:lnSpc>
                          <a:spcPct val="150000"/>
                        </a:lnSpc>
                      </a:pPr>
                      <a:r>
                        <a:rPr lang="zh-CN" altLang="en-US" sz="100" b="1">
                          <a:solidFill>
                            <a:schemeClr val="bg1"/>
                          </a:solidFill>
                          <a:latin typeface="微软雅黑" panose="020B0503020204020204" charset="-122"/>
                          <a:ea typeface="微软雅黑" panose="020B0503020204020204" charset="-122"/>
                          <a:cs typeface="Hiragino Sans GB W6"/>
                          <a:sym typeface="Palatino"/>
                        </a:rPr>
                        <a:t>第一方物流</a:t>
                      </a:r>
                      <a:endParaRPr lang="zh-CN" altLang="en-US" sz="100" b="1">
                        <a:solidFill>
                          <a:schemeClr val="bg1"/>
                        </a:solidFill>
                        <a:latin typeface="微软雅黑" panose="020B0503020204020204" charset="-122"/>
                        <a:ea typeface="微软雅黑" panose="020B0503020204020204" charset="-122"/>
                        <a:cs typeface="Hiragino Sans GB W6"/>
                        <a:sym typeface="Palatino"/>
                      </a:endParaRPr>
                    </a:p>
                  </p:txBody>
                </p:sp>
                <p:pic>
                  <p:nvPicPr>
                    <p:cNvPr id="35862" name="图片 187"/>
                    <p:cNvPicPr>
                      <a:picLocks noChangeAspect="1"/>
                    </p:cNvPicPr>
                    <p:nvPr/>
                  </p:nvPicPr>
                  <p:blipFill>
                    <a:blip r:embed="rId3"/>
                    <a:srcRect/>
                    <a:stretch>
                      <a:fillRect/>
                    </a:stretch>
                  </p:blipFill>
                  <p:spPr bwMode="auto">
                    <a:xfrm>
                      <a:off x="2500798" y="2564307"/>
                      <a:ext cx="482241" cy="631546"/>
                    </a:xfrm>
                    <a:prstGeom prst="rect">
                      <a:avLst/>
                    </a:prstGeom>
                    <a:noFill/>
                    <a:ln w="9525">
                      <a:noFill/>
                      <a:miter lim="800000"/>
                      <a:headEnd/>
                      <a:tailEnd/>
                    </a:ln>
                  </p:spPr>
                </p:pic>
              </p:grpSp>
              <p:grpSp>
                <p:nvGrpSpPr>
                  <p:cNvPr id="230" name="组 229"/>
                  <p:cNvGrpSpPr/>
                  <p:nvPr/>
                </p:nvGrpSpPr>
                <p:grpSpPr bwMode="auto">
                  <a:xfrm>
                    <a:off x="6600" y="6533"/>
                    <a:ext cx="3115" cy="2476"/>
                    <a:chOff x="4191681" y="4148413"/>
                    <a:chExt cx="1749104" cy="1250477"/>
                  </a:xfrm>
                </p:grpSpPr>
                <p:grpSp>
                  <p:nvGrpSpPr>
                    <p:cNvPr id="35864" name="Group 80"/>
                    <p:cNvGrpSpPr/>
                    <p:nvPr/>
                  </p:nvGrpSpPr>
                  <p:grpSpPr bwMode="auto">
                    <a:xfrm>
                      <a:off x="4191681" y="4148413"/>
                      <a:ext cx="1749104" cy="1250477"/>
                      <a:chOff x="4638997" y="2552242"/>
                      <a:chExt cx="1314128" cy="939502"/>
                    </a:xfrm>
                  </p:grpSpPr>
                  <p:sp>
                    <p:nvSpPr>
                      <p:cNvPr id="176" name="Round Diagonal Corner Rectangle 81"/>
                      <p:cNvSpPr/>
                      <p:nvPr/>
                    </p:nvSpPr>
                    <p:spPr>
                      <a:xfrm rot="10800000" flipV="1">
                        <a:off x="4638997" y="2577279"/>
                        <a:ext cx="1314128" cy="914465"/>
                      </a:xfrm>
                      <a:prstGeom prst="round2DiagRect">
                        <a:avLst>
                          <a:gd name="adj1" fmla="val 39154"/>
                          <a:gd name="adj2" fmla="val 0"/>
                        </a:avLst>
                      </a:prstGeom>
                      <a:solidFill>
                        <a:srgbClr val="F09C2A">
                          <a:lumMod val="75000"/>
                        </a:srgbClr>
                      </a:solidFill>
                      <a:ln w="25400" cap="flat" cmpd="sng" algn="ctr">
                        <a:noFill/>
                        <a:prstDash val="solid"/>
                      </a:ln>
                      <a:effectLst/>
                    </p:spPr>
                    <p:txBody>
                      <a:bodyPr anchor="ctr"/>
                      <a:p>
                        <a:pPr algn="ctr" defTabSz="1031240" fontAlgn="auto">
                          <a:spcBef>
                            <a:spcPts val="0"/>
                          </a:spcBef>
                          <a:spcAft>
                            <a:spcPts val="0"/>
                          </a:spcAft>
                          <a:defRPr/>
                        </a:pPr>
                        <a:endParaRPr lang="en-US" sz="1500" kern="0" dirty="0">
                          <a:solidFill>
                            <a:srgbClr val="FFFFFF"/>
                          </a:solidFill>
                          <a:latin typeface="Arial" panose="020B0604020202020204"/>
                          <a:cs typeface="FontAwesome"/>
                        </a:endParaRPr>
                      </a:p>
                    </p:txBody>
                  </p:sp>
                  <p:sp>
                    <p:nvSpPr>
                      <p:cNvPr id="177" name="Round Diagonal Corner Rectangle 82"/>
                      <p:cNvSpPr/>
                      <p:nvPr/>
                    </p:nvSpPr>
                    <p:spPr>
                      <a:xfrm rot="10800000" flipV="1">
                        <a:off x="4638997" y="2552242"/>
                        <a:ext cx="1314128" cy="914464"/>
                      </a:xfrm>
                      <a:prstGeom prst="round2DiagRect">
                        <a:avLst>
                          <a:gd name="adj1" fmla="val 39154"/>
                          <a:gd name="adj2" fmla="val 0"/>
                        </a:avLst>
                      </a:prstGeom>
                      <a:solidFill>
                        <a:srgbClr val="F09C2A"/>
                      </a:solidFill>
                      <a:ln w="25400" cap="flat" cmpd="sng" algn="ctr">
                        <a:noFill/>
                        <a:prstDash val="solid"/>
                      </a:ln>
                      <a:effectLst/>
                    </p:spPr>
                    <p:txBody>
                      <a:bodyPr anchor="ctr"/>
                      <a:p>
                        <a:pPr algn="ctr" defTabSz="1031240" fontAlgn="auto">
                          <a:spcBef>
                            <a:spcPts val="0"/>
                          </a:spcBef>
                          <a:spcAft>
                            <a:spcPts val="0"/>
                          </a:spcAft>
                          <a:defRPr/>
                        </a:pPr>
                        <a:endParaRPr lang="en-US" sz="1500" kern="0" dirty="0">
                          <a:solidFill>
                            <a:srgbClr val="FFFFFF"/>
                          </a:solidFill>
                          <a:latin typeface="Arial" panose="020B0604020202020204"/>
                          <a:cs typeface="FontAwesome"/>
                        </a:endParaRPr>
                      </a:p>
                    </p:txBody>
                  </p:sp>
                </p:grpSp>
                <p:grpSp>
                  <p:nvGrpSpPr>
                    <p:cNvPr id="198" name="Group 80"/>
                    <p:cNvGrpSpPr/>
                    <p:nvPr/>
                  </p:nvGrpSpPr>
                  <p:grpSpPr>
                    <a:xfrm>
                      <a:off x="4389469" y="4266773"/>
                      <a:ext cx="1349309" cy="703014"/>
                      <a:chOff x="4638997" y="2544909"/>
                      <a:chExt cx="1349309" cy="850647"/>
                    </a:xfrm>
                    <a:solidFill>
                      <a:schemeClr val="bg1"/>
                    </a:solidFill>
                  </p:grpSpPr>
                  <p:sp>
                    <p:nvSpPr>
                      <p:cNvPr id="199" name="Round Diagonal Corner Rectangle 81"/>
                      <p:cNvSpPr/>
                      <p:nvPr/>
                    </p:nvSpPr>
                    <p:spPr>
                      <a:xfrm rot="10800000" flipV="1">
                        <a:off x="4638997" y="2577297"/>
                        <a:ext cx="1349309" cy="818259"/>
                      </a:xfrm>
                      <a:prstGeom prst="round2DiagRect">
                        <a:avLst>
                          <a:gd name="adj1" fmla="val 39154"/>
                          <a:gd name="adj2" fmla="val 0"/>
                        </a:avLst>
                      </a:prstGeom>
                      <a:grpFill/>
                      <a:ln w="25400" cap="flat" cmpd="sng" algn="ctr">
                        <a:noFill/>
                        <a:prstDash val="solid"/>
                      </a:ln>
                      <a:effectLst/>
                    </p:spPr>
                    <p:txBody>
                      <a:bodyPr anchor="ctr"/>
                      <a:p>
                        <a:pPr algn="ctr" defTabSz="1031240" fontAlgn="auto">
                          <a:spcBef>
                            <a:spcPts val="0"/>
                          </a:spcBef>
                          <a:spcAft>
                            <a:spcPts val="0"/>
                          </a:spcAft>
                          <a:defRPr/>
                        </a:pPr>
                        <a:endParaRPr lang="en-US" sz="1500" kern="0" dirty="0">
                          <a:solidFill>
                            <a:srgbClr val="FFFFFF"/>
                          </a:solidFill>
                          <a:latin typeface="Arial" panose="020B0604020202020204"/>
                          <a:cs typeface="FontAwesome"/>
                        </a:endParaRPr>
                      </a:p>
                    </p:txBody>
                  </p:sp>
                  <p:sp>
                    <p:nvSpPr>
                      <p:cNvPr id="200" name="Round Diagonal Corner Rectangle 82"/>
                      <p:cNvSpPr/>
                      <p:nvPr/>
                    </p:nvSpPr>
                    <p:spPr>
                      <a:xfrm rot="10800000" flipV="1">
                        <a:off x="4638997" y="2544909"/>
                        <a:ext cx="1313934" cy="806037"/>
                      </a:xfrm>
                      <a:prstGeom prst="round2DiagRect">
                        <a:avLst>
                          <a:gd name="adj1" fmla="val 39154"/>
                          <a:gd name="adj2" fmla="val 0"/>
                        </a:avLst>
                      </a:prstGeom>
                      <a:grpFill/>
                      <a:ln w="25400" cap="flat" cmpd="sng" algn="ctr">
                        <a:noFill/>
                        <a:prstDash val="solid"/>
                      </a:ln>
                      <a:effectLst/>
                    </p:spPr>
                    <p:txBody>
                      <a:bodyPr anchor="ctr"/>
                      <a:p>
                        <a:pPr algn="ctr" defTabSz="1031240" fontAlgn="auto">
                          <a:spcBef>
                            <a:spcPts val="0"/>
                          </a:spcBef>
                          <a:spcAft>
                            <a:spcPts val="0"/>
                          </a:spcAft>
                          <a:defRPr/>
                        </a:pPr>
                        <a:endParaRPr lang="en-US" sz="1500" kern="0" dirty="0">
                          <a:solidFill>
                            <a:srgbClr val="FFFFFF"/>
                          </a:solidFill>
                          <a:latin typeface="Arial" panose="020B0604020202020204"/>
                          <a:cs typeface="FontAwesome"/>
                        </a:endParaRPr>
                      </a:p>
                    </p:txBody>
                  </p:sp>
                </p:grpSp>
                <p:sp>
                  <p:nvSpPr>
                    <p:cNvPr id="190" name="文本框 189"/>
                    <p:cNvSpPr txBox="1"/>
                    <p:nvPr/>
                  </p:nvSpPr>
                  <p:spPr>
                    <a:xfrm>
                      <a:off x="4492089" y="4973139"/>
                      <a:ext cx="1210616" cy="312619"/>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none" lIns="38100" tIns="38100" rIns="38100" bIns="38100" anchor="ctr"/>
                    <a:p>
                      <a:pPr algn="ctr" defTabSz="584200" latinLnBrk="1" hangingPunct="0">
                        <a:lnSpc>
                          <a:spcPct val="150000"/>
                        </a:lnSpc>
                      </a:pPr>
                      <a:r>
                        <a:rPr lang="zh-CN" altLang="en-US" sz="100" b="1">
                          <a:solidFill>
                            <a:schemeClr val="bg1"/>
                          </a:solidFill>
                          <a:latin typeface="微软雅黑" panose="020B0503020204020204" charset="-122"/>
                          <a:ea typeface="微软雅黑" panose="020B0503020204020204" charset="-122"/>
                          <a:cs typeface="Hiragino Sans GB W6"/>
                          <a:sym typeface="Palatino"/>
                        </a:rPr>
                        <a:t>第四方物流</a:t>
                      </a:r>
                      <a:endParaRPr lang="zh-CN" altLang="en-US" sz="100" b="1">
                        <a:solidFill>
                          <a:schemeClr val="bg1"/>
                        </a:solidFill>
                        <a:latin typeface="Hiragino Sans GB W6"/>
                        <a:ea typeface="Hiragino Sans GB W6"/>
                        <a:cs typeface="Hiragino Sans GB W6"/>
                        <a:sym typeface="Palatino"/>
                      </a:endParaRPr>
                    </a:p>
                  </p:txBody>
                </p:sp>
                <p:pic>
                  <p:nvPicPr>
                    <p:cNvPr id="35869" name="图片 190"/>
                    <p:cNvPicPr>
                      <a:picLocks noChangeAspect="1"/>
                    </p:cNvPicPr>
                    <p:nvPr/>
                  </p:nvPicPr>
                  <p:blipFill>
                    <a:blip r:embed="rId4"/>
                    <a:srcRect/>
                    <a:stretch>
                      <a:fillRect/>
                    </a:stretch>
                  </p:blipFill>
                  <p:spPr bwMode="auto">
                    <a:xfrm>
                      <a:off x="4853612" y="4361062"/>
                      <a:ext cx="421240" cy="571013"/>
                    </a:xfrm>
                    <a:prstGeom prst="rect">
                      <a:avLst/>
                    </a:prstGeom>
                    <a:noFill/>
                    <a:ln w="9525">
                      <a:noFill/>
                      <a:miter lim="800000"/>
                      <a:headEnd/>
                      <a:tailEnd/>
                    </a:ln>
                  </p:spPr>
                </p:pic>
              </p:grpSp>
            </p:grpSp>
            <p:sp>
              <p:nvSpPr>
                <p:cNvPr id="35871" name="矩形 1"/>
                <p:cNvSpPr>
                  <a:spLocks noChangeArrowheads="1"/>
                </p:cNvSpPr>
                <p:nvPr/>
              </p:nvSpPr>
              <p:spPr bwMode="auto">
                <a:xfrm>
                  <a:off x="10132" y="2687"/>
                  <a:ext cx="8461" cy="6833"/>
                </a:xfrm>
                <a:prstGeom prst="rect">
                  <a:avLst/>
                </a:prstGeom>
                <a:noFill/>
                <a:ln w="9525">
                  <a:noFill/>
                  <a:miter lim="800000"/>
                </a:ln>
              </p:spPr>
              <p:txBody>
                <a:bodyPr wrap="square" lIns="0" tIns="0" rIns="0" bIns="0" anchor="ctr">
                  <a:spAutoFit/>
                </a:bodyPr>
                <a:p>
                  <a:pPr eaLnBrk="1" latinLnBrk="0" hangingPunct="1">
                    <a:lnSpc>
                      <a:spcPct val="150000"/>
                    </a:lnSpc>
                    <a:spcBef>
                      <a:spcPts val="0"/>
                    </a:spcBef>
                  </a:pPr>
                  <a:r>
                    <a:rPr lang="zh-CN" altLang="zh-CN" sz="1500">
                      <a:solidFill>
                        <a:srgbClr val="377790"/>
                      </a:solidFill>
                      <a:latin typeface="微软雅黑" panose="020B0503020204020204" charset="-122"/>
                      <a:ea typeface="微软雅黑" panose="020B0503020204020204" charset="-122"/>
                    </a:rPr>
                    <a:t>第一方物流</a:t>
                  </a:r>
                  <a:r>
                    <a:rPr lang="zh-CN" altLang="en-US" sz="1500">
                      <a:solidFill>
                        <a:srgbClr val="377790"/>
                      </a:solidFill>
                      <a:latin typeface="微软雅黑" panose="020B0503020204020204" charset="-122"/>
                      <a:ea typeface="微软雅黑" panose="020B0503020204020204" charset="-122"/>
                    </a:rPr>
                    <a:t>：由物质提供者（生产或流通企业）自己承担将产品或商品送到物质需求者手中的物流运作；</a:t>
                  </a:r>
                  <a:endParaRPr lang="zh-CN" altLang="en-US" sz="1500">
                    <a:solidFill>
                      <a:srgbClr val="377790"/>
                    </a:solidFill>
                    <a:latin typeface="微软雅黑" panose="020B0503020204020204" charset="-122"/>
                    <a:ea typeface="微软雅黑" panose="020B0503020204020204" charset="-122"/>
                  </a:endParaRPr>
                </a:p>
                <a:p>
                  <a:pPr eaLnBrk="1" latinLnBrk="0" hangingPunct="1">
                    <a:lnSpc>
                      <a:spcPct val="150000"/>
                    </a:lnSpc>
                    <a:spcBef>
                      <a:spcPct val="20000"/>
                    </a:spcBef>
                  </a:pPr>
                  <a:r>
                    <a:rPr lang="zh-CN" altLang="en-US" sz="1500">
                      <a:solidFill>
                        <a:srgbClr val="189A7F"/>
                      </a:solidFill>
                      <a:latin typeface="微软雅黑" panose="020B0503020204020204" charset="-122"/>
                      <a:ea typeface="微软雅黑" panose="020B0503020204020204" charset="-122"/>
                    </a:rPr>
                    <a:t>第二方物流：由物质需求者自己解决所需物质的物流问题；</a:t>
                  </a:r>
                  <a:endParaRPr lang="zh-CN" altLang="en-US" sz="1500">
                    <a:solidFill>
                      <a:srgbClr val="189A7F"/>
                    </a:solidFill>
                    <a:latin typeface="微软雅黑" panose="020B0503020204020204" charset="-122"/>
                    <a:ea typeface="微软雅黑" panose="020B0503020204020204" charset="-122"/>
                  </a:endParaRPr>
                </a:p>
                <a:p>
                  <a:pPr eaLnBrk="1" latinLnBrk="0" hangingPunct="1">
                    <a:lnSpc>
                      <a:spcPct val="150000"/>
                    </a:lnSpc>
                    <a:spcBef>
                      <a:spcPct val="20000"/>
                    </a:spcBef>
                  </a:pPr>
                  <a:r>
                    <a:rPr lang="zh-CN" altLang="en-US" sz="1500">
                      <a:solidFill>
                        <a:srgbClr val="D24132"/>
                      </a:solidFill>
                      <a:latin typeface="微软雅黑" panose="020B0503020204020204" charset="-122"/>
                      <a:ea typeface="微软雅黑" panose="020B0503020204020204" charset="-122"/>
                    </a:rPr>
                    <a:t>第三方物流：由物流的供应方与需求方以外的物流企业提供的物流服务；</a:t>
                  </a:r>
                  <a:endParaRPr lang="zh-CN" altLang="en-US" sz="1500">
                    <a:solidFill>
                      <a:srgbClr val="D24132"/>
                    </a:solidFill>
                    <a:latin typeface="微软雅黑" panose="020B0503020204020204" charset="-122"/>
                    <a:ea typeface="微软雅黑" panose="020B0503020204020204" charset="-122"/>
                  </a:endParaRPr>
                </a:p>
                <a:p>
                  <a:pPr eaLnBrk="1" latinLnBrk="0" hangingPunct="1">
                    <a:lnSpc>
                      <a:spcPct val="150000"/>
                    </a:lnSpc>
                    <a:spcBef>
                      <a:spcPct val="20000"/>
                    </a:spcBef>
                  </a:pPr>
                  <a:r>
                    <a:rPr lang="zh-CN" altLang="en-US" sz="1500">
                      <a:solidFill>
                        <a:srgbClr val="F09C2A"/>
                      </a:solidFill>
                      <a:latin typeface="微软雅黑" panose="020B0503020204020204" charset="-122"/>
                      <a:ea typeface="微软雅黑" panose="020B0503020204020204" charset="-122"/>
                    </a:rPr>
                    <a:t>第四方物流：一个供应链的集成商，是供需双方及第三方的领导力量。</a:t>
                  </a:r>
                  <a:endParaRPr lang="zh-CN" altLang="en-US" sz="1500">
                    <a:solidFill>
                      <a:srgbClr val="F09C2A"/>
                    </a:solidFill>
                    <a:latin typeface="微软雅黑" panose="020B0503020204020204" charset="-122"/>
                    <a:ea typeface="微软雅黑" panose="020B0503020204020204" charset="-122"/>
                  </a:endParaRPr>
                </a:p>
              </p:txBody>
            </p:sp>
          </p:grpSp>
          <p:sp>
            <p:nvSpPr>
              <p:cNvPr id="18" name="文本框 17"/>
              <p:cNvSpPr txBox="1"/>
              <p:nvPr/>
            </p:nvSpPr>
            <p:spPr>
              <a:xfrm>
                <a:off x="3394" y="1817"/>
                <a:ext cx="6409" cy="822"/>
              </a:xfrm>
              <a:prstGeom prst="rect">
                <a:avLst/>
              </a:prstGeom>
              <a:solidFill>
                <a:schemeClr val="bg2">
                  <a:lumMod val="90000"/>
                </a:schemeClr>
              </a:solidFill>
            </p:spPr>
            <p:txBody>
              <a:bodyPr wrap="square" rtlCol="0">
                <a:spAutoFit/>
              </a:bodyPr>
              <a:p>
                <a:r>
                  <a:rPr lang="zh-CN" altLang="en-US" sz="2100" b="1">
                    <a:solidFill>
                      <a:srgbClr val="DB5558"/>
                    </a:solidFill>
                    <a:latin typeface="微软雅黑" panose="020B0503020204020204" charset="-122"/>
                    <a:ea typeface="微软雅黑" panose="020B0503020204020204" charset="-122"/>
                  </a:rPr>
                  <a:t>按照物流的主体分</a:t>
                </a:r>
                <a:endParaRPr lang="zh-CN" altLang="en-US" sz="2100" b="1">
                  <a:solidFill>
                    <a:srgbClr val="DB5558"/>
                  </a:solidFill>
                  <a:latin typeface="微软雅黑" panose="020B0503020204020204" charset="-122"/>
                  <a:ea typeface="微软雅黑" panose="020B0503020204020204" charset="-122"/>
                </a:endParaRPr>
              </a:p>
            </p:txBody>
          </p:sp>
        </p:grpSp>
      </p:grpSp>
      <p:sp>
        <p:nvSpPr>
          <p:cNvPr id="25602" name="矩形 2"/>
          <p:cNvSpPr>
            <a:spLocks noGrp="1"/>
          </p:cNvSpPr>
          <p:nvPr>
            <p:ph type="title" idx="4294967295"/>
          </p:nvPr>
        </p:nvSpPr>
        <p:spPr/>
        <p:txBody>
          <a:bodyPr vert="horz" wrap="square" lIns="91440" tIns="45720" rIns="91440" bIns="45720" anchor="ctr" anchorCtr="0"/>
          <a:p>
            <a:pPr eaLnBrk="1" hangingPunct="1"/>
            <a:r>
              <a:rPr lang="en-US" altLang="en-US" dirty="0">
                <a:solidFill>
                  <a:srgbClr val="FF0000"/>
                </a:solidFill>
                <a:ea typeface="宋体" panose="02010600030101010101" pitchFamily="2" charset="-122"/>
              </a:rPr>
              <a:t>三、物流的分类</a:t>
            </a:r>
            <a:endParaRPr lang="en-US" altLang="en-US" dirty="0">
              <a:solidFill>
                <a:srgbClr val="FF0000"/>
              </a:solidFill>
              <a:ea typeface="宋体" panose="02010600030101010101" pitchFamily="2" charset="-122"/>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0" name="组合 79"/>
          <p:cNvGrpSpPr/>
          <p:nvPr/>
        </p:nvGrpSpPr>
        <p:grpSpPr>
          <a:xfrm>
            <a:off x="523875" y="1052830"/>
            <a:ext cx="8578184" cy="5382450"/>
            <a:chOff x="1364" y="1475"/>
            <a:chExt cx="16516" cy="9830"/>
          </a:xfrm>
        </p:grpSpPr>
        <p:pic>
          <p:nvPicPr>
            <p:cNvPr id="4" name="图片 8"/>
            <p:cNvPicPr>
              <a:picLocks noChangeAspect="1"/>
            </p:cNvPicPr>
            <p:nvPr/>
          </p:nvPicPr>
          <p:blipFill>
            <a:blip r:embed="rId1"/>
            <a:stretch>
              <a:fillRect/>
            </a:stretch>
          </p:blipFill>
          <p:spPr>
            <a:xfrm>
              <a:off x="6687" y="1475"/>
              <a:ext cx="9760" cy="7623"/>
            </a:xfrm>
            <a:prstGeom prst="rect">
              <a:avLst/>
            </a:prstGeom>
            <a:noFill/>
            <a:ln w="9525">
              <a:noFill/>
            </a:ln>
          </p:spPr>
        </p:pic>
        <p:sp>
          <p:nvSpPr>
            <p:cNvPr id="78" name="文本框 77"/>
            <p:cNvSpPr txBox="1"/>
            <p:nvPr/>
          </p:nvSpPr>
          <p:spPr>
            <a:xfrm>
              <a:off x="1364" y="2792"/>
              <a:ext cx="4934" cy="8513"/>
            </a:xfrm>
            <a:prstGeom prst="rect">
              <a:avLst/>
            </a:prstGeom>
            <a:noFill/>
          </p:spPr>
          <p:txBody>
            <a:bodyPr wrap="square" rtlCol="0">
              <a:spAutoFit/>
            </a:bodyPr>
            <a:p>
              <a:pPr>
                <a:lnSpc>
                  <a:spcPct val="150000"/>
                </a:lnSpc>
              </a:pPr>
              <a:r>
                <a:rPr lang="en-US" altLang="zh-CN">
                  <a:solidFill>
                    <a:srgbClr val="1B2F47"/>
                  </a:solidFill>
                  <a:latin typeface="微软雅黑" panose="020B0503020204020204" charset="-122"/>
                  <a:ea typeface="微软雅黑" panose="020B0503020204020204" charset="-122"/>
                </a:rPr>
                <a:t>      </a:t>
              </a:r>
              <a:r>
                <a:rPr lang="zh-CN" altLang="en-US">
                  <a:solidFill>
                    <a:srgbClr val="1B2F47"/>
                  </a:solidFill>
                  <a:latin typeface="微软雅黑" panose="020B0503020204020204" charset="-122"/>
                  <a:ea typeface="微软雅黑" panose="020B0503020204020204" charset="-122"/>
                </a:rPr>
                <a:t>伴随生产、流通、消费、回收这一社会大商流过程的社会大物流过程，可划分为与之对应的</a:t>
              </a:r>
              <a:r>
                <a:rPr lang="zh-CN" altLang="en-US">
                  <a:solidFill>
                    <a:srgbClr val="FF0000"/>
                  </a:solidFill>
                  <a:latin typeface="微软雅黑" panose="020B0503020204020204" charset="-122"/>
                  <a:ea typeface="微软雅黑" panose="020B0503020204020204" charset="-122"/>
                </a:rPr>
                <a:t>企业物流、社会物流、生活物流及逆向物流</a:t>
              </a:r>
              <a:r>
                <a:rPr lang="zh-CN" altLang="en-US">
                  <a:solidFill>
                    <a:srgbClr val="1B2F47"/>
                  </a:solidFill>
                  <a:latin typeface="微软雅黑" panose="020B0503020204020204" charset="-122"/>
                  <a:ea typeface="微软雅黑" panose="020B0503020204020204" charset="-122"/>
                </a:rPr>
                <a:t>。现代经济社会中物流活动与商流活动之间密切的相互联系与基本支撑关系可归纳如图所示。</a:t>
              </a:r>
              <a:endParaRPr lang="zh-CN" altLang="en-US">
                <a:solidFill>
                  <a:srgbClr val="1B2F47"/>
                </a:solidFill>
                <a:latin typeface="微软雅黑" panose="020B0503020204020204" charset="-122"/>
                <a:ea typeface="微软雅黑" panose="020B0503020204020204" charset="-122"/>
              </a:endParaRPr>
            </a:p>
          </p:txBody>
        </p:sp>
        <p:sp>
          <p:nvSpPr>
            <p:cNvPr id="79" name="文本框 78"/>
            <p:cNvSpPr txBox="1"/>
            <p:nvPr/>
          </p:nvSpPr>
          <p:spPr>
            <a:xfrm>
              <a:off x="6687" y="9330"/>
              <a:ext cx="11193" cy="1684"/>
            </a:xfrm>
            <a:prstGeom prst="rect">
              <a:avLst/>
            </a:prstGeom>
            <a:noFill/>
          </p:spPr>
          <p:txBody>
            <a:bodyPr wrap="square" rtlCol="0">
              <a:spAutoFit/>
            </a:bodyPr>
            <a:p>
              <a:pPr>
                <a:lnSpc>
                  <a:spcPct val="150000"/>
                </a:lnSpc>
              </a:pPr>
              <a:r>
                <a:rPr lang="zh-CN" altLang="en-US">
                  <a:solidFill>
                    <a:srgbClr val="1B2F47"/>
                  </a:solidFill>
                  <a:latin typeface="微软雅黑" panose="020B0503020204020204" charset="-122"/>
                  <a:ea typeface="微软雅黑" panose="020B0503020204020204" charset="-122"/>
                </a:rPr>
                <a:t>生产、流通、消费、回收过程中商流物流的基本支撑关系图</a:t>
              </a:r>
              <a:endParaRPr lang="zh-CN" altLang="en-US">
                <a:solidFill>
                  <a:srgbClr val="1B2F47"/>
                </a:solidFill>
                <a:latin typeface="微软雅黑" panose="020B0503020204020204" charset="-122"/>
                <a:ea typeface="微软雅黑" panose="020B0503020204020204" charset="-122"/>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7" name="组合 26"/>
          <p:cNvGrpSpPr/>
          <p:nvPr/>
        </p:nvGrpSpPr>
        <p:grpSpPr>
          <a:xfrm>
            <a:off x="843280" y="1313180"/>
            <a:ext cx="7649845" cy="4204970"/>
            <a:chOff x="1625" y="2221"/>
            <a:chExt cx="15935" cy="6036"/>
          </a:xfrm>
        </p:grpSpPr>
        <p:sp>
          <p:nvSpPr>
            <p:cNvPr id="17" name="文本框 16"/>
            <p:cNvSpPr txBox="1"/>
            <p:nvPr/>
          </p:nvSpPr>
          <p:spPr>
            <a:xfrm>
              <a:off x="6714" y="3606"/>
              <a:ext cx="10800" cy="4505"/>
            </a:xfrm>
            <a:prstGeom prst="rect">
              <a:avLst/>
            </a:prstGeom>
            <a:noFill/>
          </p:spPr>
          <p:txBody>
            <a:bodyPr wrap="square" rtlCol="0">
              <a:spAutoFit/>
            </a:bodyPr>
            <a:p>
              <a:pPr indent="0" fontAlgn="auto">
                <a:lnSpc>
                  <a:spcPct val="150000"/>
                </a:lnSpc>
              </a:pPr>
              <a:r>
                <a:rPr lang="zh-CN" altLang="en-US" sz="2200">
                  <a:solidFill>
                    <a:srgbClr val="1B2F47"/>
                  </a:solidFill>
                  <a:latin typeface="微软雅黑" panose="020B0503020204020204" charset="-122"/>
                  <a:ea typeface="微软雅黑" panose="020B0503020204020204" charset="-122"/>
                  <a:sym typeface="+mn-ea"/>
                </a:rPr>
                <a:t>其实，从不同的角度划分，物流的分类还有很多，比如以某种物质命名，有煤炭物流、钢材物流、家电物流、药品物流等；以行业划分，有农业物流、工业物流、商业物流等；从物流的特殊性角度看，有危险品物流、贵重物品物流等。</a:t>
              </a:r>
              <a:endParaRPr lang="zh-CN" altLang="en-US" sz="2200">
                <a:solidFill>
                  <a:srgbClr val="1B2F47"/>
                </a:solidFill>
                <a:latin typeface="微软雅黑" panose="020B0503020204020204" charset="-122"/>
                <a:ea typeface="微软雅黑" panose="020B0503020204020204" charset="-122"/>
                <a:sym typeface="+mn-ea"/>
              </a:endParaRPr>
            </a:p>
          </p:txBody>
        </p:sp>
        <p:grpSp>
          <p:nvGrpSpPr>
            <p:cNvPr id="10251" name="组合 30"/>
            <p:cNvGrpSpPr/>
            <p:nvPr/>
          </p:nvGrpSpPr>
          <p:grpSpPr>
            <a:xfrm rot="0">
              <a:off x="4389" y="2809"/>
              <a:ext cx="2135" cy="2134"/>
              <a:chOff x="-229478" y="-296034"/>
              <a:chExt cx="850585" cy="850244"/>
            </a:xfrm>
          </p:grpSpPr>
          <p:sp>
            <p:nvSpPr>
              <p:cNvPr id="10252" name="椭圆 31"/>
              <p:cNvSpPr/>
              <p:nvPr/>
            </p:nvSpPr>
            <p:spPr>
              <a:xfrm>
                <a:off x="-229478" y="-296034"/>
                <a:ext cx="850585" cy="850244"/>
              </a:xfrm>
              <a:prstGeom prst="ellipse">
                <a:avLst/>
              </a:prstGeom>
              <a:solidFill>
                <a:srgbClr val="B82B14"/>
              </a:solidFill>
              <a:ln w="9525">
                <a:noFill/>
              </a:ln>
            </p:spPr>
            <p:txBody>
              <a:bodyPr anchor="ctr"/>
              <a:p>
                <a:pPr lvl="0" algn="ctr" eaLnBrk="1" hangingPunct="1"/>
                <a:endParaRPr lang="zh-CN" altLang="en-US" dirty="0">
                  <a:solidFill>
                    <a:srgbClr val="FFFFFF"/>
                  </a:solidFill>
                  <a:latin typeface="Calibri" panose="020F0502020204030204" charset="0"/>
                  <a:ea typeface="宋体" panose="02010600030101010101" pitchFamily="2" charset="-122"/>
                </a:endParaRPr>
              </a:p>
            </p:txBody>
          </p:sp>
          <p:sp>
            <p:nvSpPr>
              <p:cNvPr id="10253" name="Freeform 13"/>
              <p:cNvSpPr>
                <a:spLocks noEditPoints="1"/>
              </p:cNvSpPr>
              <p:nvPr/>
            </p:nvSpPr>
            <p:spPr>
              <a:xfrm>
                <a:off x="17714" y="-189253"/>
                <a:ext cx="334143" cy="615467"/>
              </a:xfrm>
              <a:custGeom>
                <a:avLst/>
                <a:gdLst/>
                <a:ahLst/>
                <a:cxnLst>
                  <a:cxn ang="0">
                    <a:pos x="3567" y="115855"/>
                  </a:cxn>
                  <a:cxn ang="0">
                    <a:pos x="24967" y="137243"/>
                  </a:cxn>
                  <a:cxn ang="0">
                    <a:pos x="30317" y="135461"/>
                  </a:cxn>
                  <a:cxn ang="0">
                    <a:pos x="212218" y="74860"/>
                  </a:cxn>
                  <a:cxn ang="0">
                    <a:pos x="212218" y="53471"/>
                  </a:cxn>
                  <a:cxn ang="0">
                    <a:pos x="187251" y="40995"/>
                  </a:cxn>
                  <a:cxn ang="0">
                    <a:pos x="5350" y="101596"/>
                  </a:cxn>
                  <a:cxn ang="0">
                    <a:pos x="192601" y="49907"/>
                  </a:cxn>
                  <a:cxn ang="0">
                    <a:pos x="203301" y="62383"/>
                  </a:cxn>
                  <a:cxn ang="0">
                    <a:pos x="197951" y="74860"/>
                  </a:cxn>
                  <a:cxn ang="0">
                    <a:pos x="24967" y="126549"/>
                  </a:cxn>
                  <a:cxn ang="0">
                    <a:pos x="16050" y="119420"/>
                  </a:cxn>
                  <a:cxn ang="0">
                    <a:pos x="14267" y="105161"/>
                  </a:cxn>
                  <a:cxn ang="0">
                    <a:pos x="189034" y="49907"/>
                  </a:cxn>
                  <a:cxn ang="0">
                    <a:pos x="24967" y="76642"/>
                  </a:cxn>
                  <a:cxn ang="0">
                    <a:pos x="117701" y="49907"/>
                  </a:cxn>
                  <a:cxn ang="0">
                    <a:pos x="130184" y="17824"/>
                  </a:cxn>
                  <a:cxn ang="0">
                    <a:pos x="16050" y="30300"/>
                  </a:cxn>
                  <a:cxn ang="0">
                    <a:pos x="5350" y="62383"/>
                  </a:cxn>
                  <a:cxn ang="0">
                    <a:pos x="108784" y="14259"/>
                  </a:cxn>
                  <a:cxn ang="0">
                    <a:pos x="119484" y="21389"/>
                  </a:cxn>
                  <a:cxn ang="0">
                    <a:pos x="115917" y="39212"/>
                  </a:cxn>
                  <a:cxn ang="0">
                    <a:pos x="24967" y="65948"/>
                  </a:cxn>
                  <a:cxn ang="0">
                    <a:pos x="14267" y="53471"/>
                  </a:cxn>
                  <a:cxn ang="0">
                    <a:pos x="214001" y="180021"/>
                  </a:cxn>
                  <a:cxn ang="0">
                    <a:pos x="187251" y="160414"/>
                  </a:cxn>
                  <a:cxn ang="0">
                    <a:pos x="128401" y="196062"/>
                  </a:cxn>
                  <a:cxn ang="0">
                    <a:pos x="98084" y="245969"/>
                  </a:cxn>
                  <a:cxn ang="0">
                    <a:pos x="94517" y="176456"/>
                  </a:cxn>
                  <a:cxn ang="0">
                    <a:pos x="212218" y="135461"/>
                  </a:cxn>
                  <a:cxn ang="0">
                    <a:pos x="212218" y="114072"/>
                  </a:cxn>
                  <a:cxn ang="0">
                    <a:pos x="16050" y="151502"/>
                  </a:cxn>
                  <a:cxn ang="0">
                    <a:pos x="1783" y="172891"/>
                  </a:cxn>
                  <a:cxn ang="0">
                    <a:pos x="5350" y="181803"/>
                  </a:cxn>
                  <a:cxn ang="0">
                    <a:pos x="19617" y="196062"/>
                  </a:cxn>
                  <a:cxn ang="0">
                    <a:pos x="49934" y="215668"/>
                  </a:cxn>
                  <a:cxn ang="0">
                    <a:pos x="30317" y="245969"/>
                  </a:cxn>
                  <a:cxn ang="0">
                    <a:pos x="71334" y="372518"/>
                  </a:cxn>
                  <a:cxn ang="0">
                    <a:pos x="94517" y="401036"/>
                  </a:cxn>
                  <a:cxn ang="0">
                    <a:pos x="155151" y="381430"/>
                  </a:cxn>
                  <a:cxn ang="0">
                    <a:pos x="196168" y="333305"/>
                  </a:cxn>
                  <a:cxn ang="0">
                    <a:pos x="176551" y="245969"/>
                  </a:cxn>
                  <a:cxn ang="0">
                    <a:pos x="185468" y="208539"/>
                  </a:cxn>
                  <a:cxn ang="0">
                    <a:pos x="214001" y="180021"/>
                  </a:cxn>
                  <a:cxn ang="0">
                    <a:pos x="83817" y="180021"/>
                  </a:cxn>
                  <a:cxn ang="0">
                    <a:pos x="87384" y="245969"/>
                  </a:cxn>
                  <a:cxn ang="0">
                    <a:pos x="62417" y="215668"/>
                  </a:cxn>
                  <a:cxn ang="0">
                    <a:pos x="42800" y="192497"/>
                  </a:cxn>
                  <a:cxn ang="0">
                    <a:pos x="21400" y="185368"/>
                  </a:cxn>
                  <a:cxn ang="0">
                    <a:pos x="14267" y="172891"/>
                  </a:cxn>
                  <a:cxn ang="0">
                    <a:pos x="14267" y="165762"/>
                  </a:cxn>
                  <a:cxn ang="0">
                    <a:pos x="21400" y="160414"/>
                  </a:cxn>
                  <a:cxn ang="0">
                    <a:pos x="42800" y="153285"/>
                  </a:cxn>
                  <a:cxn ang="0">
                    <a:pos x="192601" y="110508"/>
                  </a:cxn>
                  <a:cxn ang="0">
                    <a:pos x="203301" y="122984"/>
                  </a:cxn>
                  <a:cxn ang="0">
                    <a:pos x="197951" y="135461"/>
                  </a:cxn>
                  <a:cxn ang="0">
                    <a:pos x="76684" y="174673"/>
                  </a:cxn>
                  <a:cxn ang="0">
                    <a:pos x="183684" y="197844"/>
                  </a:cxn>
                  <a:cxn ang="0">
                    <a:pos x="164068" y="245969"/>
                  </a:cxn>
                  <a:cxn ang="0">
                    <a:pos x="139101" y="196062"/>
                  </a:cxn>
                  <a:cxn ang="0">
                    <a:pos x="189034" y="171109"/>
                  </a:cxn>
                  <a:cxn ang="0">
                    <a:pos x="203301" y="183585"/>
                  </a:cxn>
                </a:cxnLst>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rgbClr val="FFFFFF">
                  <a:alpha val="100000"/>
                </a:srgbClr>
              </a:solidFill>
              <a:ln w="9525">
                <a:noFill/>
              </a:ln>
            </p:spPr>
            <p:txBody>
              <a:bodyPr/>
              <a:p>
                <a:endParaRPr lang="zh-CN" altLang="en-US"/>
              </a:p>
            </p:txBody>
          </p:sp>
        </p:grpSp>
        <p:grpSp>
          <p:nvGrpSpPr>
            <p:cNvPr id="10254" name="组合 33"/>
            <p:cNvGrpSpPr/>
            <p:nvPr/>
          </p:nvGrpSpPr>
          <p:grpSpPr>
            <a:xfrm rot="0">
              <a:off x="1625" y="2221"/>
              <a:ext cx="2438" cy="5980"/>
              <a:chOff x="0" y="0"/>
              <a:chExt cx="1163638" cy="2852737"/>
            </a:xfrm>
          </p:grpSpPr>
          <p:sp>
            <p:nvSpPr>
              <p:cNvPr id="10255" name="Freeform 33"/>
              <p:cNvSpPr/>
              <p:nvPr/>
            </p:nvSpPr>
            <p:spPr>
              <a:xfrm>
                <a:off x="334963" y="252412"/>
                <a:ext cx="188913" cy="273050"/>
              </a:xfrm>
              <a:custGeom>
                <a:avLst/>
                <a:gdLst/>
                <a:ahLst/>
                <a:cxnLst>
                  <a:cxn ang="0">
                    <a:pos x="0" y="119280"/>
                  </a:cxn>
                  <a:cxn ang="0">
                    <a:pos x="7156" y="10060"/>
                  </a:cxn>
                  <a:cxn ang="0">
                    <a:pos x="128804" y="63233"/>
                  </a:cxn>
                  <a:cxn ang="0">
                    <a:pos x="177464" y="188261"/>
                  </a:cxn>
                  <a:cxn ang="0">
                    <a:pos x="88732" y="273050"/>
                  </a:cxn>
                  <a:cxn ang="0">
                    <a:pos x="0" y="119280"/>
                  </a:cxn>
                </a:cxnLst>
                <a:pathLst>
                  <a:path w="132" h="190">
                    <a:moveTo>
                      <a:pt x="0" y="83"/>
                    </a:moveTo>
                    <a:cubicBezTo>
                      <a:pt x="0" y="83"/>
                      <a:pt x="5" y="15"/>
                      <a:pt x="5" y="7"/>
                    </a:cubicBezTo>
                    <a:cubicBezTo>
                      <a:pt x="5" y="0"/>
                      <a:pt x="90" y="44"/>
                      <a:pt x="90" y="44"/>
                    </a:cubicBezTo>
                    <a:cubicBezTo>
                      <a:pt x="90" y="44"/>
                      <a:pt x="116" y="103"/>
                      <a:pt x="124" y="131"/>
                    </a:cubicBezTo>
                    <a:cubicBezTo>
                      <a:pt x="132" y="159"/>
                      <a:pt x="62" y="190"/>
                      <a:pt x="62" y="190"/>
                    </a:cubicBezTo>
                    <a:lnTo>
                      <a:pt x="0" y="83"/>
                    </a:lnTo>
                    <a:close/>
                  </a:path>
                </a:pathLst>
              </a:custGeom>
              <a:solidFill>
                <a:srgbClr val="C68C5E">
                  <a:alpha val="100000"/>
                </a:srgbClr>
              </a:solidFill>
              <a:ln w="9525">
                <a:noFill/>
              </a:ln>
            </p:spPr>
            <p:txBody>
              <a:bodyPr/>
              <a:p>
                <a:endParaRPr lang="zh-CN" altLang="en-US"/>
              </a:p>
            </p:txBody>
          </p:sp>
          <p:sp>
            <p:nvSpPr>
              <p:cNvPr id="10256" name="Freeform 34"/>
              <p:cNvSpPr/>
              <p:nvPr/>
            </p:nvSpPr>
            <p:spPr>
              <a:xfrm>
                <a:off x="200025" y="2590800"/>
                <a:ext cx="282575" cy="261937"/>
              </a:xfrm>
              <a:custGeom>
                <a:avLst/>
                <a:gdLst/>
                <a:ahLst/>
                <a:cxnLst>
                  <a:cxn ang="0">
                    <a:pos x="38926" y="23027"/>
                  </a:cxn>
                  <a:cxn ang="0">
                    <a:pos x="23067" y="146800"/>
                  </a:cxn>
                  <a:cxn ang="0">
                    <a:pos x="15859" y="181341"/>
                  </a:cxn>
                  <a:cxn ang="0">
                    <a:pos x="54785" y="181341"/>
                  </a:cxn>
                  <a:cxn ang="0">
                    <a:pos x="185980" y="250423"/>
                  </a:cxn>
                  <a:cxn ang="0">
                    <a:pos x="282575" y="220200"/>
                  </a:cxn>
                  <a:cxn ang="0">
                    <a:pos x="232115" y="138165"/>
                  </a:cxn>
                  <a:cxn ang="0">
                    <a:pos x="174447" y="23027"/>
                  </a:cxn>
                  <a:cxn ang="0">
                    <a:pos x="38926" y="23027"/>
                  </a:cxn>
                </a:cxnLst>
                <a:pathLst>
                  <a:path w="196" h="182">
                    <a:moveTo>
                      <a:pt x="27" y="16"/>
                    </a:moveTo>
                    <a:cubicBezTo>
                      <a:pt x="27" y="16"/>
                      <a:pt x="0" y="81"/>
                      <a:pt x="16" y="102"/>
                    </a:cubicBezTo>
                    <a:lnTo>
                      <a:pt x="11" y="126"/>
                    </a:lnTo>
                    <a:lnTo>
                      <a:pt x="38" y="126"/>
                    </a:lnTo>
                    <a:cubicBezTo>
                      <a:pt x="38" y="126"/>
                      <a:pt x="46" y="182"/>
                      <a:pt x="129" y="174"/>
                    </a:cubicBezTo>
                    <a:lnTo>
                      <a:pt x="196" y="153"/>
                    </a:lnTo>
                    <a:cubicBezTo>
                      <a:pt x="196" y="153"/>
                      <a:pt x="166" y="103"/>
                      <a:pt x="161" y="96"/>
                    </a:cubicBezTo>
                    <a:cubicBezTo>
                      <a:pt x="156" y="89"/>
                      <a:pt x="124" y="33"/>
                      <a:pt x="121" y="16"/>
                    </a:cubicBezTo>
                    <a:cubicBezTo>
                      <a:pt x="118" y="0"/>
                      <a:pt x="27" y="16"/>
                      <a:pt x="27" y="16"/>
                    </a:cubicBezTo>
                    <a:close/>
                  </a:path>
                </a:pathLst>
              </a:custGeom>
              <a:solidFill>
                <a:srgbClr val="2E2C2C">
                  <a:alpha val="100000"/>
                </a:srgbClr>
              </a:solidFill>
              <a:ln w="9525">
                <a:noFill/>
              </a:ln>
            </p:spPr>
            <p:txBody>
              <a:bodyPr/>
              <a:p>
                <a:endParaRPr lang="zh-CN" altLang="en-US"/>
              </a:p>
            </p:txBody>
          </p:sp>
          <p:sp>
            <p:nvSpPr>
              <p:cNvPr id="10257" name="Freeform 35"/>
              <p:cNvSpPr/>
              <p:nvPr/>
            </p:nvSpPr>
            <p:spPr>
              <a:xfrm>
                <a:off x="928688" y="730250"/>
                <a:ext cx="234950" cy="152400"/>
              </a:xfrm>
              <a:custGeom>
                <a:avLst/>
                <a:gdLst/>
                <a:ahLst/>
                <a:cxnLst>
                  <a:cxn ang="0">
                    <a:pos x="41801" y="145211"/>
                  </a:cxn>
                  <a:cxn ang="0">
                    <a:pos x="131168" y="145211"/>
                  </a:cxn>
                  <a:cxn ang="0">
                    <a:pos x="234950" y="87702"/>
                  </a:cxn>
                  <a:cxn ang="0">
                    <a:pos x="234950" y="57509"/>
                  </a:cxn>
                  <a:cxn ang="0">
                    <a:pos x="172969" y="57509"/>
                  </a:cxn>
                  <a:cxn ang="0">
                    <a:pos x="89367" y="69011"/>
                  </a:cxn>
                  <a:cxn ang="0">
                    <a:pos x="69188" y="50321"/>
                  </a:cxn>
                  <a:cxn ang="0">
                    <a:pos x="80719" y="10064"/>
                  </a:cxn>
                  <a:cxn ang="0">
                    <a:pos x="41801" y="60385"/>
                  </a:cxn>
                  <a:cxn ang="0">
                    <a:pos x="0" y="99204"/>
                  </a:cxn>
                  <a:cxn ang="0">
                    <a:pos x="41801" y="145211"/>
                  </a:cxn>
                </a:cxnLst>
                <a:pathLst>
                  <a:path w="163" h="106">
                    <a:moveTo>
                      <a:pt x="29" y="101"/>
                    </a:moveTo>
                    <a:cubicBezTo>
                      <a:pt x="29" y="101"/>
                      <a:pt x="80" y="106"/>
                      <a:pt x="91" y="101"/>
                    </a:cubicBezTo>
                    <a:cubicBezTo>
                      <a:pt x="102" y="96"/>
                      <a:pt x="163" y="61"/>
                      <a:pt x="163" y="61"/>
                    </a:cubicBezTo>
                    <a:lnTo>
                      <a:pt x="163" y="40"/>
                    </a:lnTo>
                    <a:cubicBezTo>
                      <a:pt x="163" y="40"/>
                      <a:pt x="131" y="29"/>
                      <a:pt x="120" y="40"/>
                    </a:cubicBezTo>
                    <a:cubicBezTo>
                      <a:pt x="120" y="40"/>
                      <a:pt x="72" y="48"/>
                      <a:pt x="62" y="48"/>
                    </a:cubicBezTo>
                    <a:lnTo>
                      <a:pt x="48" y="35"/>
                    </a:lnTo>
                    <a:cubicBezTo>
                      <a:pt x="48" y="35"/>
                      <a:pt x="64" y="16"/>
                      <a:pt x="56" y="7"/>
                    </a:cubicBezTo>
                    <a:cubicBezTo>
                      <a:pt x="48" y="0"/>
                      <a:pt x="29" y="42"/>
                      <a:pt x="29" y="42"/>
                    </a:cubicBezTo>
                    <a:lnTo>
                      <a:pt x="0" y="69"/>
                    </a:lnTo>
                    <a:lnTo>
                      <a:pt x="29" y="101"/>
                    </a:lnTo>
                    <a:close/>
                  </a:path>
                </a:pathLst>
              </a:custGeom>
              <a:solidFill>
                <a:srgbClr val="EAAD6A">
                  <a:alpha val="100000"/>
                </a:srgbClr>
              </a:solidFill>
              <a:ln w="9525">
                <a:noFill/>
              </a:ln>
            </p:spPr>
            <p:txBody>
              <a:bodyPr/>
              <a:p>
                <a:endParaRPr lang="zh-CN" altLang="en-US"/>
              </a:p>
            </p:txBody>
          </p:sp>
          <p:sp>
            <p:nvSpPr>
              <p:cNvPr id="10258" name="Freeform 36"/>
              <p:cNvSpPr/>
              <p:nvPr/>
            </p:nvSpPr>
            <p:spPr>
              <a:xfrm>
                <a:off x="342900" y="2543175"/>
                <a:ext cx="347663" cy="182562"/>
              </a:xfrm>
              <a:custGeom>
                <a:avLst/>
                <a:gdLst/>
                <a:ahLst/>
                <a:cxnLst>
                  <a:cxn ang="0">
                    <a:pos x="31737" y="142312"/>
                  </a:cxn>
                  <a:cxn ang="0">
                    <a:pos x="170225" y="181125"/>
                  </a:cxn>
                  <a:cxn ang="0">
                    <a:pos x="328909" y="181125"/>
                  </a:cxn>
                  <a:cxn ang="0">
                    <a:pos x="289960" y="142312"/>
                  </a:cxn>
                  <a:cxn ang="0">
                    <a:pos x="181766" y="103500"/>
                  </a:cxn>
                  <a:cxn ang="0">
                    <a:pos x="82227" y="0"/>
                  </a:cxn>
                  <a:cxn ang="0">
                    <a:pos x="7213" y="14375"/>
                  </a:cxn>
                  <a:cxn ang="0">
                    <a:pos x="31737" y="142312"/>
                  </a:cxn>
                </a:cxnLst>
                <a:pathLst>
                  <a:path w="241" h="127">
                    <a:moveTo>
                      <a:pt x="22" y="99"/>
                    </a:moveTo>
                    <a:cubicBezTo>
                      <a:pt x="22" y="99"/>
                      <a:pt x="75" y="127"/>
                      <a:pt x="118" y="126"/>
                    </a:cubicBezTo>
                    <a:lnTo>
                      <a:pt x="228" y="126"/>
                    </a:lnTo>
                    <a:cubicBezTo>
                      <a:pt x="228" y="126"/>
                      <a:pt x="241" y="99"/>
                      <a:pt x="201" y="99"/>
                    </a:cubicBezTo>
                    <a:cubicBezTo>
                      <a:pt x="201" y="99"/>
                      <a:pt x="168" y="99"/>
                      <a:pt x="126" y="72"/>
                    </a:cubicBezTo>
                    <a:cubicBezTo>
                      <a:pt x="83" y="45"/>
                      <a:pt x="57" y="0"/>
                      <a:pt x="57" y="0"/>
                    </a:cubicBezTo>
                    <a:lnTo>
                      <a:pt x="5" y="10"/>
                    </a:lnTo>
                    <a:cubicBezTo>
                      <a:pt x="5" y="10"/>
                      <a:pt x="0" y="69"/>
                      <a:pt x="22" y="99"/>
                    </a:cubicBezTo>
                    <a:close/>
                  </a:path>
                </a:pathLst>
              </a:custGeom>
              <a:solidFill>
                <a:srgbClr val="2E2C2C">
                  <a:alpha val="100000"/>
                </a:srgbClr>
              </a:solidFill>
              <a:ln w="9525">
                <a:noFill/>
              </a:ln>
            </p:spPr>
            <p:txBody>
              <a:bodyPr/>
              <a:p>
                <a:endParaRPr lang="zh-CN" altLang="en-US"/>
              </a:p>
            </p:txBody>
          </p:sp>
          <p:sp>
            <p:nvSpPr>
              <p:cNvPr id="10259" name="Freeform 37"/>
              <p:cNvSpPr/>
              <p:nvPr/>
            </p:nvSpPr>
            <p:spPr>
              <a:xfrm>
                <a:off x="306388" y="1219200"/>
                <a:ext cx="322263" cy="1371600"/>
              </a:xfrm>
              <a:custGeom>
                <a:avLst/>
                <a:gdLst/>
                <a:ahLst/>
                <a:cxnLst>
                  <a:cxn ang="0">
                    <a:pos x="28773" y="1371600"/>
                  </a:cxn>
                  <a:cxn ang="0">
                    <a:pos x="130919" y="1341408"/>
                  </a:cxn>
                  <a:cxn ang="0">
                    <a:pos x="130919" y="1295400"/>
                  </a:cxn>
                  <a:cxn ang="0">
                    <a:pos x="107901" y="1255143"/>
                  </a:cxn>
                  <a:cxn ang="0">
                    <a:pos x="120849" y="1210574"/>
                  </a:cxn>
                  <a:cxn ang="0">
                    <a:pos x="100707" y="1173192"/>
                  </a:cxn>
                  <a:cxn ang="0">
                    <a:pos x="135235" y="1144438"/>
                  </a:cxn>
                  <a:cxn ang="0">
                    <a:pos x="116533" y="1078302"/>
                  </a:cxn>
                  <a:cxn ang="0">
                    <a:pos x="135235" y="960408"/>
                  </a:cxn>
                  <a:cxn ang="0">
                    <a:pos x="148183" y="881332"/>
                  </a:cxn>
                  <a:cxn ang="0">
                    <a:pos x="145306" y="869830"/>
                  </a:cxn>
                  <a:cxn ang="0">
                    <a:pos x="189905" y="833887"/>
                  </a:cxn>
                  <a:cxn ang="0">
                    <a:pos x="176957" y="783566"/>
                  </a:cxn>
                  <a:cxn ang="0">
                    <a:pos x="205730" y="723181"/>
                  </a:cxn>
                  <a:cxn ang="0">
                    <a:pos x="306438" y="224287"/>
                  </a:cxn>
                  <a:cxn ang="0">
                    <a:pos x="307876" y="0"/>
                  </a:cxn>
                  <a:cxn ang="0">
                    <a:pos x="205730" y="25879"/>
                  </a:cxn>
                  <a:cxn ang="0">
                    <a:pos x="145306" y="94891"/>
                  </a:cxn>
                  <a:cxn ang="0">
                    <a:pos x="44599" y="401128"/>
                  </a:cxn>
                  <a:cxn ang="0">
                    <a:pos x="57547" y="685800"/>
                  </a:cxn>
                  <a:cxn ang="0">
                    <a:pos x="10071" y="920151"/>
                  </a:cxn>
                  <a:cxn ang="0">
                    <a:pos x="10071" y="1263770"/>
                  </a:cxn>
                  <a:cxn ang="0">
                    <a:pos x="28773" y="1371600"/>
                  </a:cxn>
                </a:cxnLst>
                <a:pathLst>
                  <a:path w="224" h="954">
                    <a:moveTo>
                      <a:pt x="20" y="954"/>
                    </a:moveTo>
                    <a:lnTo>
                      <a:pt x="91" y="933"/>
                    </a:lnTo>
                    <a:cubicBezTo>
                      <a:pt x="91" y="933"/>
                      <a:pt x="97" y="908"/>
                      <a:pt x="91" y="901"/>
                    </a:cubicBezTo>
                    <a:cubicBezTo>
                      <a:pt x="86" y="895"/>
                      <a:pt x="75" y="873"/>
                      <a:pt x="75" y="873"/>
                    </a:cubicBezTo>
                    <a:cubicBezTo>
                      <a:pt x="75" y="873"/>
                      <a:pt x="90" y="855"/>
                      <a:pt x="84" y="842"/>
                    </a:cubicBezTo>
                    <a:cubicBezTo>
                      <a:pt x="77" y="829"/>
                      <a:pt x="70" y="816"/>
                      <a:pt x="70" y="816"/>
                    </a:cubicBezTo>
                    <a:lnTo>
                      <a:pt x="94" y="796"/>
                    </a:lnTo>
                    <a:cubicBezTo>
                      <a:pt x="94" y="796"/>
                      <a:pt x="79" y="761"/>
                      <a:pt x="81" y="750"/>
                    </a:cubicBezTo>
                    <a:cubicBezTo>
                      <a:pt x="84" y="739"/>
                      <a:pt x="94" y="668"/>
                      <a:pt x="94" y="668"/>
                    </a:cubicBezTo>
                    <a:cubicBezTo>
                      <a:pt x="94" y="668"/>
                      <a:pt x="106" y="622"/>
                      <a:pt x="103" y="613"/>
                    </a:cubicBezTo>
                    <a:lnTo>
                      <a:pt x="101" y="605"/>
                    </a:lnTo>
                    <a:lnTo>
                      <a:pt x="132" y="580"/>
                    </a:lnTo>
                    <a:lnTo>
                      <a:pt x="123" y="545"/>
                    </a:lnTo>
                    <a:lnTo>
                      <a:pt x="143" y="503"/>
                    </a:lnTo>
                    <a:cubicBezTo>
                      <a:pt x="143" y="503"/>
                      <a:pt x="224" y="174"/>
                      <a:pt x="213" y="156"/>
                    </a:cubicBezTo>
                    <a:cubicBezTo>
                      <a:pt x="202" y="139"/>
                      <a:pt x="214" y="0"/>
                      <a:pt x="214" y="0"/>
                    </a:cubicBez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close/>
                  </a:path>
                </a:pathLst>
              </a:custGeom>
              <a:solidFill>
                <a:srgbClr val="383837">
                  <a:alpha val="100000"/>
                </a:srgbClr>
              </a:solidFill>
              <a:ln w="9525">
                <a:noFill/>
              </a:ln>
            </p:spPr>
            <p:txBody>
              <a:bodyPr/>
              <a:p>
                <a:endParaRPr lang="zh-CN" altLang="en-US"/>
              </a:p>
            </p:txBody>
          </p:sp>
          <p:sp>
            <p:nvSpPr>
              <p:cNvPr id="10260" name="Freeform 38"/>
              <p:cNvSpPr/>
              <p:nvPr/>
            </p:nvSpPr>
            <p:spPr>
              <a:xfrm>
                <a:off x="306388" y="1219200"/>
                <a:ext cx="307975" cy="1371600"/>
              </a:xfrm>
              <a:custGeom>
                <a:avLst/>
                <a:gdLst/>
                <a:ahLst/>
                <a:cxnLst>
                  <a:cxn ang="0">
                    <a:pos x="307975" y="0"/>
                  </a:cxn>
                  <a:cxn ang="0">
                    <a:pos x="205796" y="25879"/>
                  </a:cxn>
                  <a:cxn ang="0">
                    <a:pos x="145353" y="94891"/>
                  </a:cxn>
                  <a:cxn ang="0">
                    <a:pos x="44613" y="401128"/>
                  </a:cxn>
                  <a:cxn ang="0">
                    <a:pos x="57565" y="685800"/>
                  </a:cxn>
                  <a:cxn ang="0">
                    <a:pos x="10074" y="920151"/>
                  </a:cxn>
                  <a:cxn ang="0">
                    <a:pos x="10074" y="1263770"/>
                  </a:cxn>
                  <a:cxn ang="0">
                    <a:pos x="28783" y="1371600"/>
                  </a:cxn>
                  <a:cxn ang="0">
                    <a:pos x="130961" y="1341408"/>
                  </a:cxn>
                  <a:cxn ang="0">
                    <a:pos x="133840" y="1321279"/>
                  </a:cxn>
                  <a:cxn ang="0">
                    <a:pos x="89226" y="1275272"/>
                  </a:cxn>
                  <a:cxn ang="0">
                    <a:pos x="109374" y="1258019"/>
                  </a:cxn>
                  <a:cxn ang="0">
                    <a:pos x="107935" y="1255143"/>
                  </a:cxn>
                  <a:cxn ang="0">
                    <a:pos x="122327" y="1227826"/>
                  </a:cxn>
                  <a:cxn ang="0">
                    <a:pos x="79152" y="1164566"/>
                  </a:cxn>
                  <a:cxn ang="0">
                    <a:pos x="105057" y="1170317"/>
                  </a:cxn>
                  <a:cxn ang="0">
                    <a:pos x="135279" y="1144438"/>
                  </a:cxn>
                  <a:cxn ang="0">
                    <a:pos x="133840" y="1141562"/>
                  </a:cxn>
                  <a:cxn ang="0">
                    <a:pos x="79152" y="1111370"/>
                  </a:cxn>
                  <a:cxn ang="0">
                    <a:pos x="57565" y="1029419"/>
                  </a:cxn>
                  <a:cxn ang="0">
                    <a:pos x="118009" y="1088366"/>
                  </a:cxn>
                  <a:cxn ang="0">
                    <a:pos x="94983" y="970472"/>
                  </a:cxn>
                  <a:cxn ang="0">
                    <a:pos x="125205" y="1026543"/>
                  </a:cxn>
                  <a:cxn ang="0">
                    <a:pos x="133840" y="964721"/>
                  </a:cxn>
                  <a:cxn ang="0">
                    <a:pos x="94983" y="874143"/>
                  </a:cxn>
                  <a:cxn ang="0">
                    <a:pos x="112253" y="802257"/>
                  </a:cxn>
                  <a:cxn ang="0">
                    <a:pos x="152548" y="862642"/>
                  </a:cxn>
                  <a:cxn ang="0">
                    <a:pos x="189966" y="833887"/>
                  </a:cxn>
                  <a:cxn ang="0">
                    <a:pos x="112253" y="746185"/>
                  </a:cxn>
                  <a:cxn ang="0">
                    <a:pos x="133840" y="705928"/>
                  </a:cxn>
                  <a:cxn ang="0">
                    <a:pos x="201479" y="733245"/>
                  </a:cxn>
                  <a:cxn ang="0">
                    <a:pos x="205796" y="724619"/>
                  </a:cxn>
                  <a:cxn ang="0">
                    <a:pos x="135279" y="644106"/>
                  </a:cxn>
                  <a:cxn ang="0">
                    <a:pos x="205796" y="424132"/>
                  </a:cxn>
                  <a:cxn ang="0">
                    <a:pos x="305097" y="219974"/>
                  </a:cxn>
                  <a:cxn ang="0">
                    <a:pos x="307975" y="0"/>
                  </a:cxn>
                </a:cxnLst>
                <a:pathLst>
                  <a:path w="214" h="954">
                    <a:moveTo>
                      <a:pt x="214" y="0"/>
                    </a:moveTo>
                    <a:lnTo>
                      <a:pt x="143" y="18"/>
                    </a:lnTo>
                    <a:cubicBezTo>
                      <a:pt x="143" y="18"/>
                      <a:pt x="103" y="53"/>
                      <a:pt x="101" y="66"/>
                    </a:cubicBezTo>
                    <a:cubicBezTo>
                      <a:pt x="99" y="79"/>
                      <a:pt x="31" y="279"/>
                      <a:pt x="31" y="279"/>
                    </a:cubicBezTo>
                    <a:lnTo>
                      <a:pt x="40" y="477"/>
                    </a:lnTo>
                    <a:lnTo>
                      <a:pt x="7" y="640"/>
                    </a:lnTo>
                    <a:cubicBezTo>
                      <a:pt x="7" y="640"/>
                      <a:pt x="13" y="873"/>
                      <a:pt x="7" y="879"/>
                    </a:cubicBezTo>
                    <a:cubicBezTo>
                      <a:pt x="0" y="886"/>
                      <a:pt x="20" y="954"/>
                      <a:pt x="20" y="954"/>
                    </a:cubicBezTo>
                    <a:lnTo>
                      <a:pt x="91" y="933"/>
                    </a:lnTo>
                    <a:cubicBezTo>
                      <a:pt x="91" y="933"/>
                      <a:pt x="93" y="926"/>
                      <a:pt x="93" y="919"/>
                    </a:cubicBezTo>
                    <a:cubicBezTo>
                      <a:pt x="72" y="906"/>
                      <a:pt x="54" y="893"/>
                      <a:pt x="62" y="887"/>
                    </a:cubicBezTo>
                    <a:cubicBezTo>
                      <a:pt x="66" y="884"/>
                      <a:pt x="71" y="880"/>
                      <a:pt x="76" y="875"/>
                    </a:cubicBezTo>
                    <a:cubicBezTo>
                      <a:pt x="75" y="874"/>
                      <a:pt x="75" y="873"/>
                      <a:pt x="75" y="873"/>
                    </a:cubicBezTo>
                    <a:cubicBezTo>
                      <a:pt x="75" y="873"/>
                      <a:pt x="83" y="864"/>
                      <a:pt x="85" y="854"/>
                    </a:cubicBezTo>
                    <a:cubicBezTo>
                      <a:pt x="29" y="866"/>
                      <a:pt x="55" y="810"/>
                      <a:pt x="55" y="810"/>
                    </a:cubicBezTo>
                    <a:cubicBezTo>
                      <a:pt x="58" y="811"/>
                      <a:pt x="65" y="813"/>
                      <a:pt x="73" y="814"/>
                    </a:cubicBezTo>
                    <a:lnTo>
                      <a:pt x="94" y="796"/>
                    </a:lnTo>
                    <a:cubicBezTo>
                      <a:pt x="94" y="796"/>
                      <a:pt x="93" y="795"/>
                      <a:pt x="93" y="794"/>
                    </a:cubicBezTo>
                    <a:cubicBezTo>
                      <a:pt x="78" y="788"/>
                      <a:pt x="62" y="781"/>
                      <a:pt x="55" y="773"/>
                    </a:cubicBezTo>
                    <a:cubicBezTo>
                      <a:pt x="39" y="757"/>
                      <a:pt x="40" y="716"/>
                      <a:pt x="40" y="716"/>
                    </a:cubicBezTo>
                    <a:cubicBezTo>
                      <a:pt x="49" y="739"/>
                      <a:pt x="82" y="757"/>
                      <a:pt x="82" y="757"/>
                    </a:cubicBezTo>
                    <a:lnTo>
                      <a:pt x="66" y="675"/>
                    </a:lnTo>
                    <a:lnTo>
                      <a:pt x="87" y="714"/>
                    </a:lnTo>
                    <a:cubicBezTo>
                      <a:pt x="90" y="696"/>
                      <a:pt x="92" y="677"/>
                      <a:pt x="93" y="671"/>
                    </a:cubicBezTo>
                    <a:cubicBezTo>
                      <a:pt x="81" y="645"/>
                      <a:pt x="69" y="618"/>
                      <a:pt x="66" y="608"/>
                    </a:cubicBezTo>
                    <a:cubicBezTo>
                      <a:pt x="62" y="588"/>
                      <a:pt x="78" y="558"/>
                      <a:pt x="78" y="558"/>
                    </a:cubicBezTo>
                    <a:cubicBezTo>
                      <a:pt x="85" y="576"/>
                      <a:pt x="96" y="590"/>
                      <a:pt x="106" y="600"/>
                    </a:cubicBezTo>
                    <a:lnTo>
                      <a:pt x="132" y="580"/>
                    </a:lnTo>
                    <a:lnTo>
                      <a:pt x="78" y="519"/>
                    </a:lnTo>
                    <a:lnTo>
                      <a:pt x="93" y="491"/>
                    </a:lnTo>
                    <a:cubicBezTo>
                      <a:pt x="102" y="488"/>
                      <a:pt x="125" y="500"/>
                      <a:pt x="140" y="510"/>
                    </a:cubicBezTo>
                    <a:lnTo>
                      <a:pt x="143" y="504"/>
                    </a:lnTo>
                    <a:lnTo>
                      <a:pt x="94" y="448"/>
                    </a:lnTo>
                    <a:cubicBezTo>
                      <a:pt x="85" y="416"/>
                      <a:pt x="133" y="318"/>
                      <a:pt x="143" y="295"/>
                    </a:cubicBezTo>
                    <a:cubicBezTo>
                      <a:pt x="149" y="282"/>
                      <a:pt x="183" y="213"/>
                      <a:pt x="212" y="153"/>
                    </a:cubicBezTo>
                    <a:cubicBezTo>
                      <a:pt x="203" y="125"/>
                      <a:pt x="214" y="0"/>
                      <a:pt x="214" y="0"/>
                    </a:cubicBezTo>
                    <a:close/>
                  </a:path>
                </a:pathLst>
              </a:custGeom>
              <a:solidFill>
                <a:srgbClr val="2E2C2C">
                  <a:alpha val="100000"/>
                </a:srgbClr>
              </a:solidFill>
              <a:ln w="9525">
                <a:noFill/>
              </a:ln>
            </p:spPr>
            <p:txBody>
              <a:bodyPr/>
              <a:p>
                <a:endParaRPr lang="zh-CN" altLang="en-US"/>
              </a:p>
            </p:txBody>
          </p:sp>
          <p:sp>
            <p:nvSpPr>
              <p:cNvPr id="10261" name="Freeform 39"/>
              <p:cNvSpPr/>
              <p:nvPr/>
            </p:nvSpPr>
            <p:spPr>
              <a:xfrm>
                <a:off x="138113" y="1192212"/>
                <a:ext cx="438150" cy="1462087"/>
              </a:xfrm>
              <a:custGeom>
                <a:avLst/>
                <a:gdLst/>
                <a:ahLst/>
                <a:cxnLst>
                  <a:cxn ang="0">
                    <a:pos x="50445" y="1244789"/>
                  </a:cxn>
                  <a:cxn ang="0">
                    <a:pos x="87918" y="1462087"/>
                  </a:cxn>
                  <a:cxn ang="0">
                    <a:pos x="174395" y="1462087"/>
                  </a:cxn>
                  <a:cxn ang="0">
                    <a:pos x="236370" y="1421793"/>
                  </a:cxn>
                  <a:cxn ang="0">
                    <a:pos x="236370" y="1316742"/>
                  </a:cxn>
                  <a:cxn ang="0">
                    <a:pos x="211869" y="1231837"/>
                  </a:cxn>
                  <a:cxn ang="0">
                    <a:pos x="211869" y="1086492"/>
                  </a:cxn>
                  <a:cxn ang="0">
                    <a:pos x="230605" y="844729"/>
                  </a:cxn>
                  <a:cxn ang="0">
                    <a:pos x="265196" y="712336"/>
                  </a:cxn>
                  <a:cxn ang="0">
                    <a:pos x="265196" y="554039"/>
                  </a:cxn>
                  <a:cxn ang="0">
                    <a:pos x="325730" y="418767"/>
                  </a:cxn>
                  <a:cxn ang="0">
                    <a:pos x="407883" y="155419"/>
                  </a:cxn>
                  <a:cxn ang="0">
                    <a:pos x="438150" y="35977"/>
                  </a:cxn>
                  <a:cxn ang="0">
                    <a:pos x="255107" y="7195"/>
                  </a:cxn>
                  <a:cxn ang="0">
                    <a:pos x="72064" y="7195"/>
                  </a:cxn>
                  <a:cxn ang="0">
                    <a:pos x="18737" y="233128"/>
                  </a:cxn>
                  <a:cxn ang="0">
                    <a:pos x="37473" y="405815"/>
                  </a:cxn>
                  <a:cxn ang="0">
                    <a:pos x="43238" y="497915"/>
                  </a:cxn>
                  <a:cxn ang="0">
                    <a:pos x="56210" y="646139"/>
                  </a:cxn>
                  <a:cxn ang="0">
                    <a:pos x="17295" y="749751"/>
                  </a:cxn>
                  <a:cxn ang="0">
                    <a:pos x="14413" y="1060589"/>
                  </a:cxn>
                  <a:cxn ang="0">
                    <a:pos x="50445" y="1244789"/>
                  </a:cxn>
                </a:cxnLst>
                <a:pathLst>
                  <a:path w="304" h="1016">
                    <a:moveTo>
                      <a:pt x="35" y="865"/>
                    </a:moveTo>
                    <a:cubicBezTo>
                      <a:pt x="35" y="865"/>
                      <a:pt x="17" y="989"/>
                      <a:pt x="61" y="1016"/>
                    </a:cubicBezTo>
                    <a:lnTo>
                      <a:pt x="121" y="1016"/>
                    </a:lnTo>
                    <a:lnTo>
                      <a:pt x="164" y="988"/>
                    </a:lnTo>
                    <a:cubicBezTo>
                      <a:pt x="164" y="988"/>
                      <a:pt x="183" y="937"/>
                      <a:pt x="164" y="915"/>
                    </a:cubicBezTo>
                    <a:cubicBezTo>
                      <a:pt x="145" y="893"/>
                      <a:pt x="147" y="856"/>
                      <a:pt x="147" y="856"/>
                    </a:cubicBezTo>
                    <a:lnTo>
                      <a:pt x="147" y="755"/>
                    </a:lnTo>
                    <a:cubicBezTo>
                      <a:pt x="147" y="755"/>
                      <a:pt x="145" y="645"/>
                      <a:pt x="160" y="587"/>
                    </a:cubicBezTo>
                    <a:cubicBezTo>
                      <a:pt x="175" y="530"/>
                      <a:pt x="184" y="495"/>
                      <a:pt x="184" y="495"/>
                    </a:cubicBezTo>
                    <a:cubicBezTo>
                      <a:pt x="184" y="495"/>
                      <a:pt x="180" y="398"/>
                      <a:pt x="184" y="385"/>
                    </a:cubicBezTo>
                    <a:cubicBezTo>
                      <a:pt x="189" y="372"/>
                      <a:pt x="226" y="302"/>
                      <a:pt x="226" y="291"/>
                    </a:cubicBezTo>
                    <a:cubicBezTo>
                      <a:pt x="226" y="280"/>
                      <a:pt x="274" y="119"/>
                      <a:pt x="283" y="108"/>
                    </a:cubicBezTo>
                    <a:cubicBezTo>
                      <a:pt x="292" y="97"/>
                      <a:pt x="304" y="25"/>
                      <a:pt x="304" y="25"/>
                    </a:cubicBezTo>
                    <a:cubicBezTo>
                      <a:pt x="304" y="25"/>
                      <a:pt x="185" y="9"/>
                      <a:pt x="177" y="5"/>
                    </a:cubicBezTo>
                    <a:cubicBezTo>
                      <a:pt x="169" y="0"/>
                      <a:pt x="50" y="5"/>
                      <a:pt x="50" y="5"/>
                    </a:cubicBezTo>
                    <a:cubicBezTo>
                      <a:pt x="50" y="5"/>
                      <a:pt x="6" y="135"/>
                      <a:pt x="13" y="162"/>
                    </a:cubicBezTo>
                    <a:cubicBezTo>
                      <a:pt x="19" y="189"/>
                      <a:pt x="33" y="264"/>
                      <a:pt x="26" y="282"/>
                    </a:cubicBezTo>
                    <a:cubicBezTo>
                      <a:pt x="19" y="299"/>
                      <a:pt x="30" y="346"/>
                      <a:pt x="30" y="346"/>
                    </a:cubicBezTo>
                    <a:cubicBezTo>
                      <a:pt x="30" y="346"/>
                      <a:pt x="37" y="436"/>
                      <a:pt x="39" y="449"/>
                    </a:cubicBezTo>
                    <a:cubicBezTo>
                      <a:pt x="41" y="462"/>
                      <a:pt x="0" y="497"/>
                      <a:pt x="12" y="521"/>
                    </a:cubicBezTo>
                    <a:cubicBezTo>
                      <a:pt x="24" y="546"/>
                      <a:pt x="3" y="719"/>
                      <a:pt x="10" y="737"/>
                    </a:cubicBezTo>
                    <a:cubicBezTo>
                      <a:pt x="17" y="755"/>
                      <a:pt x="35" y="865"/>
                      <a:pt x="35" y="865"/>
                    </a:cubicBezTo>
                    <a:close/>
                  </a:path>
                </a:pathLst>
              </a:custGeom>
              <a:solidFill>
                <a:srgbClr val="383837">
                  <a:alpha val="100000"/>
                </a:srgbClr>
              </a:solidFill>
              <a:ln w="9525">
                <a:noFill/>
              </a:ln>
            </p:spPr>
            <p:txBody>
              <a:bodyPr/>
              <a:p>
                <a:endParaRPr lang="zh-CN" altLang="en-US"/>
              </a:p>
            </p:txBody>
          </p:sp>
          <p:sp>
            <p:nvSpPr>
              <p:cNvPr id="10262" name="Freeform 40"/>
              <p:cNvSpPr/>
              <p:nvPr/>
            </p:nvSpPr>
            <p:spPr>
              <a:xfrm>
                <a:off x="139700" y="1843087"/>
                <a:ext cx="238125" cy="811212"/>
              </a:xfrm>
              <a:custGeom>
                <a:avLst/>
                <a:gdLst/>
                <a:ahLst/>
                <a:cxnLst>
                  <a:cxn ang="0">
                    <a:pos x="238125" y="81984"/>
                  </a:cxn>
                  <a:cxn ang="0">
                    <a:pos x="54841" y="0"/>
                  </a:cxn>
                  <a:cxn ang="0">
                    <a:pos x="15875" y="99244"/>
                  </a:cxn>
                  <a:cxn ang="0">
                    <a:pos x="11545" y="401291"/>
                  </a:cxn>
                  <a:cxn ang="0">
                    <a:pos x="11545" y="404168"/>
                  </a:cxn>
                  <a:cxn ang="0">
                    <a:pos x="11545" y="405606"/>
                  </a:cxn>
                  <a:cxn ang="0">
                    <a:pos x="11545" y="407044"/>
                  </a:cxn>
                  <a:cxn ang="0">
                    <a:pos x="12989" y="409921"/>
                  </a:cxn>
                  <a:cxn ang="0">
                    <a:pos x="49068" y="594026"/>
                  </a:cxn>
                  <a:cxn ang="0">
                    <a:pos x="80818" y="806897"/>
                  </a:cxn>
                  <a:cxn ang="0">
                    <a:pos x="82261" y="805459"/>
                  </a:cxn>
                  <a:cxn ang="0">
                    <a:pos x="86591" y="811212"/>
                  </a:cxn>
                  <a:cxn ang="0">
                    <a:pos x="173182" y="811212"/>
                  </a:cxn>
                  <a:cxn ang="0">
                    <a:pos x="229466" y="775254"/>
                  </a:cxn>
                  <a:cxn ang="0">
                    <a:pos x="199159" y="724913"/>
                  </a:cxn>
                  <a:cxn ang="0">
                    <a:pos x="106795" y="724913"/>
                  </a:cxn>
                  <a:cxn ang="0">
                    <a:pos x="235239" y="665942"/>
                  </a:cxn>
                  <a:cxn ang="0">
                    <a:pos x="72159" y="688955"/>
                  </a:cxn>
                  <a:cxn ang="0">
                    <a:pos x="73602" y="595464"/>
                  </a:cxn>
                  <a:cxn ang="0">
                    <a:pos x="134216" y="632860"/>
                  </a:cxn>
                  <a:cxn ang="0">
                    <a:pos x="76489" y="533616"/>
                  </a:cxn>
                  <a:cxn ang="0">
                    <a:pos x="134216" y="546561"/>
                  </a:cxn>
                  <a:cxn ang="0">
                    <a:pos x="73602" y="487590"/>
                  </a:cxn>
                  <a:cxn ang="0">
                    <a:pos x="134216" y="425742"/>
                  </a:cxn>
                  <a:cxn ang="0">
                    <a:pos x="114011" y="349512"/>
                  </a:cxn>
                  <a:cxn ang="0">
                    <a:pos x="57727" y="336567"/>
                  </a:cxn>
                  <a:cxn ang="0">
                    <a:pos x="60614" y="323622"/>
                  </a:cxn>
                  <a:cxn ang="0">
                    <a:pos x="134216" y="221501"/>
                  </a:cxn>
                  <a:cxn ang="0">
                    <a:pos x="53398" y="221501"/>
                  </a:cxn>
                  <a:cxn ang="0">
                    <a:pos x="155864" y="158215"/>
                  </a:cxn>
                  <a:cxn ang="0">
                    <a:pos x="129886" y="142394"/>
                  </a:cxn>
                  <a:cxn ang="0">
                    <a:pos x="53398" y="129449"/>
                  </a:cxn>
                  <a:cxn ang="0">
                    <a:pos x="106795" y="116504"/>
                  </a:cxn>
                  <a:cxn ang="0">
                    <a:pos x="57727" y="81984"/>
                  </a:cxn>
                  <a:cxn ang="0">
                    <a:pos x="238125" y="81984"/>
                  </a:cxn>
                </a:cxnLst>
                <a:pathLst>
                  <a:path w="165" h="564">
                    <a:moveTo>
                      <a:pt x="165" y="57"/>
                    </a:moveTo>
                    <a:cubicBezTo>
                      <a:pt x="148" y="40"/>
                      <a:pt x="82" y="15"/>
                      <a:pt x="38" y="0"/>
                    </a:cubicBezTo>
                    <a:cubicBezTo>
                      <a:pt x="34" y="15"/>
                      <a:pt x="0" y="47"/>
                      <a:pt x="11" y="69"/>
                    </a:cubicBezTo>
                    <a:cubicBezTo>
                      <a:pt x="22" y="92"/>
                      <a:pt x="5" y="243"/>
                      <a:pt x="8" y="279"/>
                    </a:cubicBezTo>
                    <a:cubicBezTo>
                      <a:pt x="8" y="279"/>
                      <a:pt x="8" y="280"/>
                      <a:pt x="8" y="281"/>
                    </a:cubicBezTo>
                    <a:cubicBezTo>
                      <a:pt x="8" y="281"/>
                      <a:pt x="8" y="282"/>
                      <a:pt x="8" y="282"/>
                    </a:cubicBezTo>
                    <a:cubicBezTo>
                      <a:pt x="8" y="283"/>
                      <a:pt x="8" y="283"/>
                      <a:pt x="8" y="283"/>
                    </a:cubicBezTo>
                    <a:cubicBezTo>
                      <a:pt x="9" y="284"/>
                      <a:pt x="9" y="284"/>
                      <a:pt x="9" y="285"/>
                    </a:cubicBezTo>
                    <a:cubicBezTo>
                      <a:pt x="16" y="303"/>
                      <a:pt x="34" y="413"/>
                      <a:pt x="34" y="413"/>
                    </a:cubicBezTo>
                    <a:cubicBezTo>
                      <a:pt x="34" y="413"/>
                      <a:pt x="17" y="530"/>
                      <a:pt x="56" y="561"/>
                    </a:cubicBezTo>
                    <a:lnTo>
                      <a:pt x="57" y="560"/>
                    </a:lnTo>
                    <a:cubicBezTo>
                      <a:pt x="58" y="561"/>
                      <a:pt x="59" y="563"/>
                      <a:pt x="60" y="564"/>
                    </a:cubicBezTo>
                    <a:lnTo>
                      <a:pt x="120" y="564"/>
                    </a:lnTo>
                    <a:lnTo>
                      <a:pt x="159" y="539"/>
                    </a:lnTo>
                    <a:cubicBezTo>
                      <a:pt x="148" y="521"/>
                      <a:pt x="138" y="504"/>
                      <a:pt x="138" y="504"/>
                    </a:cubicBezTo>
                    <a:lnTo>
                      <a:pt x="74" y="504"/>
                    </a:lnTo>
                    <a:cubicBezTo>
                      <a:pt x="79" y="471"/>
                      <a:pt x="163" y="463"/>
                      <a:pt x="163" y="463"/>
                    </a:cubicBezTo>
                    <a:cubicBezTo>
                      <a:pt x="150" y="443"/>
                      <a:pt x="81" y="467"/>
                      <a:pt x="50" y="479"/>
                    </a:cubicBezTo>
                    <a:cubicBezTo>
                      <a:pt x="41" y="463"/>
                      <a:pt x="48" y="429"/>
                      <a:pt x="51" y="414"/>
                    </a:cubicBezTo>
                    <a:cubicBezTo>
                      <a:pt x="71" y="417"/>
                      <a:pt x="93" y="440"/>
                      <a:pt x="93" y="440"/>
                    </a:cubicBezTo>
                    <a:lnTo>
                      <a:pt x="53" y="371"/>
                    </a:lnTo>
                    <a:cubicBezTo>
                      <a:pt x="49" y="357"/>
                      <a:pt x="93" y="380"/>
                      <a:pt x="93" y="380"/>
                    </a:cubicBezTo>
                    <a:lnTo>
                      <a:pt x="51" y="339"/>
                    </a:lnTo>
                    <a:cubicBezTo>
                      <a:pt x="51" y="339"/>
                      <a:pt x="76" y="325"/>
                      <a:pt x="93" y="296"/>
                    </a:cubicBezTo>
                    <a:cubicBezTo>
                      <a:pt x="110" y="266"/>
                      <a:pt x="79" y="243"/>
                      <a:pt x="79" y="243"/>
                    </a:cubicBezTo>
                    <a:cubicBezTo>
                      <a:pt x="79" y="243"/>
                      <a:pt x="30" y="277"/>
                      <a:pt x="40" y="234"/>
                    </a:cubicBezTo>
                    <a:cubicBezTo>
                      <a:pt x="40" y="231"/>
                      <a:pt x="41" y="228"/>
                      <a:pt x="42" y="225"/>
                    </a:cubicBezTo>
                    <a:cubicBezTo>
                      <a:pt x="54" y="186"/>
                      <a:pt x="93" y="154"/>
                      <a:pt x="93" y="154"/>
                    </a:cubicBezTo>
                    <a:lnTo>
                      <a:pt x="37" y="154"/>
                    </a:lnTo>
                    <a:cubicBezTo>
                      <a:pt x="49" y="122"/>
                      <a:pt x="124" y="129"/>
                      <a:pt x="108" y="110"/>
                    </a:cubicBezTo>
                    <a:cubicBezTo>
                      <a:pt x="104" y="106"/>
                      <a:pt x="98" y="102"/>
                      <a:pt x="90" y="99"/>
                    </a:cubicBezTo>
                    <a:cubicBezTo>
                      <a:pt x="68" y="91"/>
                      <a:pt x="37" y="90"/>
                      <a:pt x="37" y="90"/>
                    </a:cubicBezTo>
                    <a:lnTo>
                      <a:pt x="74" y="81"/>
                    </a:lnTo>
                    <a:lnTo>
                      <a:pt x="40" y="57"/>
                    </a:lnTo>
                    <a:cubicBezTo>
                      <a:pt x="68" y="45"/>
                      <a:pt x="165" y="57"/>
                      <a:pt x="165" y="57"/>
                    </a:cubicBezTo>
                    <a:close/>
                  </a:path>
                </a:pathLst>
              </a:custGeom>
              <a:solidFill>
                <a:srgbClr val="2E2C2C">
                  <a:alpha val="100000"/>
                </a:srgbClr>
              </a:solidFill>
              <a:ln w="9525">
                <a:noFill/>
              </a:ln>
            </p:spPr>
            <p:txBody>
              <a:bodyPr/>
              <a:p>
                <a:endParaRPr lang="zh-CN" altLang="en-US"/>
              </a:p>
            </p:txBody>
          </p:sp>
          <p:sp>
            <p:nvSpPr>
              <p:cNvPr id="10263" name="Freeform 41"/>
              <p:cNvSpPr/>
              <p:nvPr/>
            </p:nvSpPr>
            <p:spPr>
              <a:xfrm>
                <a:off x="123825" y="1193800"/>
                <a:ext cx="452438" cy="608012"/>
              </a:xfrm>
              <a:custGeom>
                <a:avLst/>
                <a:gdLst/>
                <a:ahLst/>
                <a:cxnLst>
                  <a:cxn ang="0">
                    <a:pos x="269446" y="5763"/>
                  </a:cxn>
                  <a:cxn ang="0">
                    <a:pos x="86453" y="5763"/>
                  </a:cxn>
                  <a:cxn ang="0">
                    <a:pos x="10086" y="210355"/>
                  </a:cxn>
                  <a:cxn ang="0">
                    <a:pos x="12968" y="384690"/>
                  </a:cxn>
                  <a:cxn ang="0">
                    <a:pos x="25936" y="502835"/>
                  </a:cxn>
                  <a:cxn ang="0">
                    <a:pos x="66281" y="608012"/>
                  </a:cxn>
                  <a:cxn ang="0">
                    <a:pos x="149852" y="485545"/>
                  </a:cxn>
                  <a:cxn ang="0">
                    <a:pos x="89335" y="508598"/>
                  </a:cxn>
                  <a:cxn ang="0">
                    <a:pos x="128239" y="301124"/>
                  </a:cxn>
                  <a:cxn ang="0">
                    <a:pos x="149852" y="142638"/>
                  </a:cxn>
                  <a:cxn ang="0">
                    <a:pos x="340049" y="142638"/>
                  </a:cxn>
                  <a:cxn ang="0">
                    <a:pos x="414975" y="171454"/>
                  </a:cxn>
                  <a:cxn ang="0">
                    <a:pos x="422179" y="154164"/>
                  </a:cxn>
                  <a:cxn ang="0">
                    <a:pos x="452438" y="34579"/>
                  </a:cxn>
                  <a:cxn ang="0">
                    <a:pos x="269446" y="5763"/>
                  </a:cxn>
                </a:cxnLst>
                <a:pathLst>
                  <a:path w="314" h="422">
                    <a:moveTo>
                      <a:pt x="187" y="4"/>
                    </a:moveTo>
                    <a:cubicBezTo>
                      <a:pt x="179" y="0"/>
                      <a:pt x="60" y="4"/>
                      <a:pt x="60" y="4"/>
                    </a:cubicBezTo>
                    <a:cubicBezTo>
                      <a:pt x="60" y="4"/>
                      <a:pt x="0" y="119"/>
                      <a:pt x="7" y="146"/>
                    </a:cubicBezTo>
                    <a:cubicBezTo>
                      <a:pt x="13" y="173"/>
                      <a:pt x="15" y="250"/>
                      <a:pt x="9" y="267"/>
                    </a:cubicBezTo>
                    <a:cubicBezTo>
                      <a:pt x="2" y="285"/>
                      <a:pt x="18" y="349"/>
                      <a:pt x="18" y="349"/>
                    </a:cubicBezTo>
                    <a:cubicBezTo>
                      <a:pt x="18" y="349"/>
                      <a:pt x="44" y="391"/>
                      <a:pt x="46" y="422"/>
                    </a:cubicBezTo>
                    <a:cubicBezTo>
                      <a:pt x="79" y="388"/>
                      <a:pt x="104" y="337"/>
                      <a:pt x="104" y="337"/>
                    </a:cubicBezTo>
                    <a:cubicBezTo>
                      <a:pt x="91" y="346"/>
                      <a:pt x="62" y="353"/>
                      <a:pt x="62" y="353"/>
                    </a:cubicBezTo>
                    <a:cubicBezTo>
                      <a:pt x="65" y="321"/>
                      <a:pt x="89" y="209"/>
                      <a:pt x="89" y="209"/>
                    </a:cubicBezTo>
                    <a:cubicBezTo>
                      <a:pt x="89" y="209"/>
                      <a:pt x="202" y="129"/>
                      <a:pt x="104" y="99"/>
                    </a:cubicBezTo>
                    <a:cubicBezTo>
                      <a:pt x="114" y="60"/>
                      <a:pt x="236" y="99"/>
                      <a:pt x="236" y="99"/>
                    </a:cubicBezTo>
                    <a:lnTo>
                      <a:pt x="288" y="119"/>
                    </a:lnTo>
                    <a:cubicBezTo>
                      <a:pt x="290" y="113"/>
                      <a:pt x="292" y="109"/>
                      <a:pt x="293" y="107"/>
                    </a:cubicBezTo>
                    <a:cubicBezTo>
                      <a:pt x="302" y="96"/>
                      <a:pt x="314" y="24"/>
                      <a:pt x="314" y="24"/>
                    </a:cubicBezTo>
                    <a:cubicBezTo>
                      <a:pt x="314" y="24"/>
                      <a:pt x="195" y="8"/>
                      <a:pt x="187" y="4"/>
                    </a:cubicBezTo>
                    <a:close/>
                  </a:path>
                </a:pathLst>
              </a:custGeom>
              <a:solidFill>
                <a:srgbClr val="2E2C2C">
                  <a:alpha val="100000"/>
                </a:srgbClr>
              </a:solidFill>
              <a:ln w="9525">
                <a:noFill/>
              </a:ln>
            </p:spPr>
            <p:txBody>
              <a:bodyPr/>
              <a:p>
                <a:endParaRPr lang="zh-CN" altLang="en-US"/>
              </a:p>
            </p:txBody>
          </p:sp>
          <p:sp>
            <p:nvSpPr>
              <p:cNvPr id="10264" name="Freeform 42"/>
              <p:cNvSpPr/>
              <p:nvPr/>
            </p:nvSpPr>
            <p:spPr>
              <a:xfrm>
                <a:off x="274638" y="1130300"/>
                <a:ext cx="339725" cy="120650"/>
              </a:xfrm>
              <a:custGeom>
                <a:avLst/>
                <a:gdLst/>
                <a:ahLst/>
                <a:cxnLst>
                  <a:cxn ang="0">
                    <a:pos x="0" y="56691"/>
                  </a:cxn>
                  <a:cxn ang="0">
                    <a:pos x="274947" y="117743"/>
                  </a:cxn>
                  <a:cxn ang="0">
                    <a:pos x="339725" y="88670"/>
                  </a:cxn>
                  <a:cxn ang="0">
                    <a:pos x="331088" y="24711"/>
                  </a:cxn>
                  <a:cxn ang="0">
                    <a:pos x="12956" y="0"/>
                  </a:cxn>
                  <a:cxn ang="0">
                    <a:pos x="0" y="56691"/>
                  </a:cxn>
                </a:cxnLst>
                <a:pathLst>
                  <a:path w="236" h="83">
                    <a:moveTo>
                      <a:pt x="0" y="39"/>
                    </a:moveTo>
                    <a:cubicBezTo>
                      <a:pt x="0" y="39"/>
                      <a:pt x="136" y="83"/>
                      <a:pt x="191" y="81"/>
                    </a:cubicBezTo>
                    <a:lnTo>
                      <a:pt x="236" y="61"/>
                    </a:lnTo>
                    <a:lnTo>
                      <a:pt x="230" y="17"/>
                    </a:lnTo>
                    <a:lnTo>
                      <a:pt x="9" y="0"/>
                    </a:lnTo>
                    <a:lnTo>
                      <a:pt x="0" y="39"/>
                    </a:lnTo>
                    <a:close/>
                  </a:path>
                </a:pathLst>
              </a:custGeom>
              <a:solidFill>
                <a:srgbClr val="2E2C2C">
                  <a:alpha val="100000"/>
                </a:srgbClr>
              </a:solidFill>
              <a:ln w="9525">
                <a:noFill/>
              </a:ln>
            </p:spPr>
            <p:txBody>
              <a:bodyPr/>
              <a:p>
                <a:endParaRPr lang="zh-CN" altLang="en-US"/>
              </a:p>
            </p:txBody>
          </p:sp>
          <p:sp>
            <p:nvSpPr>
              <p:cNvPr id="10265" name="Freeform 43"/>
              <p:cNvSpPr/>
              <p:nvPr/>
            </p:nvSpPr>
            <p:spPr>
              <a:xfrm>
                <a:off x="298450" y="344487"/>
                <a:ext cx="309563" cy="857250"/>
              </a:xfrm>
              <a:custGeom>
                <a:avLst/>
                <a:gdLst/>
                <a:ahLst/>
                <a:cxnLst>
                  <a:cxn ang="0">
                    <a:pos x="2880" y="768073"/>
                  </a:cxn>
                  <a:cxn ang="0">
                    <a:pos x="102228" y="842867"/>
                  </a:cxn>
                  <a:cxn ang="0">
                    <a:pos x="309563" y="828483"/>
                  </a:cxn>
                  <a:cxn ang="0">
                    <a:pos x="277887" y="558076"/>
                  </a:cxn>
                  <a:cxn ang="0">
                    <a:pos x="293725" y="384036"/>
                  </a:cxn>
                  <a:cxn ang="0">
                    <a:pos x="214534" y="159656"/>
                  </a:cxn>
                  <a:cxn ang="0">
                    <a:pos x="203016" y="46027"/>
                  </a:cxn>
                  <a:cxn ang="0">
                    <a:pos x="177099" y="113629"/>
                  </a:cxn>
                  <a:cxn ang="0">
                    <a:pos x="35996" y="0"/>
                  </a:cxn>
                  <a:cxn ang="0">
                    <a:pos x="2880" y="40273"/>
                  </a:cxn>
                  <a:cxn ang="0">
                    <a:pos x="2880" y="768073"/>
                  </a:cxn>
                </a:cxnLst>
                <a:pathLst>
                  <a:path w="215" h="596">
                    <a:moveTo>
                      <a:pt x="2" y="534"/>
                    </a:moveTo>
                    <a:cubicBezTo>
                      <a:pt x="2" y="534"/>
                      <a:pt x="0" y="576"/>
                      <a:pt x="71" y="586"/>
                    </a:cubicBezTo>
                    <a:cubicBezTo>
                      <a:pt x="141" y="596"/>
                      <a:pt x="200" y="596"/>
                      <a:pt x="215" y="576"/>
                    </a:cubicBezTo>
                    <a:lnTo>
                      <a:pt x="193" y="388"/>
                    </a:lnTo>
                    <a:cubicBezTo>
                      <a:pt x="193" y="388"/>
                      <a:pt x="208" y="305"/>
                      <a:pt x="204" y="267"/>
                    </a:cubicBezTo>
                    <a:cubicBezTo>
                      <a:pt x="200" y="228"/>
                      <a:pt x="149" y="111"/>
                      <a:pt x="149" y="111"/>
                    </a:cubicBezTo>
                    <a:cubicBezTo>
                      <a:pt x="149" y="111"/>
                      <a:pt x="161" y="54"/>
                      <a:pt x="141" y="32"/>
                    </a:cubicBezTo>
                    <a:lnTo>
                      <a:pt x="123" y="79"/>
                    </a:lnTo>
                    <a:cubicBezTo>
                      <a:pt x="123" y="79"/>
                      <a:pt x="103" y="79"/>
                      <a:pt x="25" y="0"/>
                    </a:cubicBezTo>
                    <a:cubicBezTo>
                      <a:pt x="25" y="0"/>
                      <a:pt x="9" y="18"/>
                      <a:pt x="2" y="28"/>
                    </a:cubicBezTo>
                    <a:lnTo>
                      <a:pt x="2" y="534"/>
                    </a:lnTo>
                    <a:close/>
                  </a:path>
                </a:pathLst>
              </a:custGeom>
              <a:solidFill>
                <a:srgbClr val="D8DCE8">
                  <a:alpha val="100000"/>
                </a:srgbClr>
              </a:solidFill>
              <a:ln w="9525">
                <a:noFill/>
              </a:ln>
            </p:spPr>
            <p:txBody>
              <a:bodyPr/>
              <a:p>
                <a:endParaRPr lang="zh-CN" altLang="en-US"/>
              </a:p>
            </p:txBody>
          </p:sp>
          <p:sp>
            <p:nvSpPr>
              <p:cNvPr id="10266" name="Freeform 44"/>
              <p:cNvSpPr/>
              <p:nvPr/>
            </p:nvSpPr>
            <p:spPr>
              <a:xfrm>
                <a:off x="298450" y="344487"/>
                <a:ext cx="309563" cy="857250"/>
              </a:xfrm>
              <a:custGeom>
                <a:avLst/>
                <a:gdLst/>
                <a:ahLst/>
                <a:cxnLst>
                  <a:cxn ang="0">
                    <a:pos x="214534" y="831360"/>
                  </a:cxn>
                  <a:cxn ang="0">
                    <a:pos x="56153" y="732115"/>
                  </a:cxn>
                  <a:cxn ang="0">
                    <a:pos x="64792" y="676019"/>
                  </a:cxn>
                  <a:cxn ang="0">
                    <a:pos x="214534" y="762320"/>
                  </a:cxn>
                  <a:cxn ang="0">
                    <a:pos x="67672" y="535062"/>
                  </a:cxn>
                  <a:cxn ang="0">
                    <a:pos x="46074" y="113629"/>
                  </a:cxn>
                  <a:cxn ang="0">
                    <a:pos x="112307" y="174039"/>
                  </a:cxn>
                  <a:cxn ang="0">
                    <a:pos x="67672" y="99245"/>
                  </a:cxn>
                  <a:cxn ang="0">
                    <a:pos x="138223" y="90615"/>
                  </a:cxn>
                  <a:cxn ang="0">
                    <a:pos x="35996" y="0"/>
                  </a:cxn>
                  <a:cxn ang="0">
                    <a:pos x="2880" y="40273"/>
                  </a:cxn>
                  <a:cxn ang="0">
                    <a:pos x="2880" y="768073"/>
                  </a:cxn>
                  <a:cxn ang="0">
                    <a:pos x="102228" y="842867"/>
                  </a:cxn>
                  <a:cxn ang="0">
                    <a:pos x="309563" y="828483"/>
                  </a:cxn>
                  <a:cxn ang="0">
                    <a:pos x="309563" y="827045"/>
                  </a:cxn>
                  <a:cxn ang="0">
                    <a:pos x="214534" y="831360"/>
                  </a:cxn>
                </a:cxnLst>
                <a:pathLst>
                  <a:path w="215" h="596">
                    <a:moveTo>
                      <a:pt x="149" y="578"/>
                    </a:moveTo>
                    <a:cubicBezTo>
                      <a:pt x="66" y="574"/>
                      <a:pt x="39" y="509"/>
                      <a:pt x="39" y="509"/>
                    </a:cubicBezTo>
                    <a:cubicBezTo>
                      <a:pt x="39" y="509"/>
                      <a:pt x="17" y="470"/>
                      <a:pt x="45" y="470"/>
                    </a:cubicBezTo>
                    <a:cubicBezTo>
                      <a:pt x="73" y="471"/>
                      <a:pt x="149" y="530"/>
                      <a:pt x="149" y="530"/>
                    </a:cubicBezTo>
                    <a:cubicBezTo>
                      <a:pt x="130" y="485"/>
                      <a:pt x="83" y="428"/>
                      <a:pt x="47" y="372"/>
                    </a:cubicBezTo>
                    <a:cubicBezTo>
                      <a:pt x="11" y="315"/>
                      <a:pt x="32" y="79"/>
                      <a:pt x="32" y="79"/>
                    </a:cubicBezTo>
                    <a:lnTo>
                      <a:pt x="78" y="121"/>
                    </a:lnTo>
                    <a:lnTo>
                      <a:pt x="47" y="69"/>
                    </a:lnTo>
                    <a:cubicBezTo>
                      <a:pt x="72" y="84"/>
                      <a:pt x="87" y="77"/>
                      <a:pt x="96" y="63"/>
                    </a:cubicBezTo>
                    <a:cubicBezTo>
                      <a:pt x="80" y="52"/>
                      <a:pt x="58" y="33"/>
                      <a:pt x="25" y="0"/>
                    </a:cubicBezTo>
                    <a:cubicBezTo>
                      <a:pt x="25" y="0"/>
                      <a:pt x="9" y="18"/>
                      <a:pt x="2" y="28"/>
                    </a:cubicBezTo>
                    <a:lnTo>
                      <a:pt x="2" y="534"/>
                    </a:lnTo>
                    <a:cubicBezTo>
                      <a:pt x="2" y="534"/>
                      <a:pt x="0" y="576"/>
                      <a:pt x="71" y="586"/>
                    </a:cubicBezTo>
                    <a:cubicBezTo>
                      <a:pt x="141" y="596"/>
                      <a:pt x="200" y="596"/>
                      <a:pt x="215" y="576"/>
                    </a:cubicBezTo>
                    <a:lnTo>
                      <a:pt x="215" y="575"/>
                    </a:lnTo>
                    <a:cubicBezTo>
                      <a:pt x="192" y="577"/>
                      <a:pt x="169" y="578"/>
                      <a:pt x="149" y="578"/>
                    </a:cubicBezTo>
                    <a:close/>
                  </a:path>
                </a:pathLst>
              </a:custGeom>
              <a:solidFill>
                <a:srgbClr val="AFB0B2">
                  <a:alpha val="100000"/>
                </a:srgbClr>
              </a:solidFill>
              <a:ln w="9525">
                <a:noFill/>
              </a:ln>
            </p:spPr>
            <p:txBody>
              <a:bodyPr/>
              <a:p>
                <a:endParaRPr lang="zh-CN" altLang="en-US"/>
              </a:p>
            </p:txBody>
          </p:sp>
          <p:sp>
            <p:nvSpPr>
              <p:cNvPr id="10267" name="Freeform 45"/>
              <p:cNvSpPr/>
              <p:nvPr/>
            </p:nvSpPr>
            <p:spPr>
              <a:xfrm>
                <a:off x="0" y="371475"/>
                <a:ext cx="457200" cy="1096962"/>
              </a:xfrm>
              <a:custGeom>
                <a:avLst/>
                <a:gdLst/>
                <a:ahLst/>
                <a:cxnLst>
                  <a:cxn ang="0">
                    <a:pos x="0" y="1049518"/>
                  </a:cxn>
                  <a:cxn ang="0">
                    <a:pos x="166777" y="1096962"/>
                  </a:cxn>
                  <a:cxn ang="0">
                    <a:pos x="378125" y="704471"/>
                  </a:cxn>
                  <a:cxn ang="0">
                    <a:pos x="444260" y="520446"/>
                  </a:cxn>
                  <a:cxn ang="0">
                    <a:pos x="291860" y="0"/>
                  </a:cxn>
                  <a:cxn ang="0">
                    <a:pos x="166777" y="69009"/>
                  </a:cxn>
                  <a:cxn ang="0">
                    <a:pos x="169653" y="342172"/>
                  </a:cxn>
                  <a:cxn ang="0">
                    <a:pos x="0" y="1049518"/>
                  </a:cxn>
                </a:cxnLst>
                <a:pathLst>
                  <a:path w="318" h="763">
                    <a:moveTo>
                      <a:pt x="0" y="730"/>
                    </a:moveTo>
                    <a:lnTo>
                      <a:pt x="116" y="763"/>
                    </a:lnTo>
                    <a:cubicBezTo>
                      <a:pt x="116" y="763"/>
                      <a:pt x="251" y="503"/>
                      <a:pt x="263" y="490"/>
                    </a:cubicBezTo>
                    <a:cubicBezTo>
                      <a:pt x="275" y="476"/>
                      <a:pt x="318" y="439"/>
                      <a:pt x="309" y="362"/>
                    </a:cubicBezTo>
                    <a:cubicBezTo>
                      <a:pt x="301" y="285"/>
                      <a:pt x="292" y="104"/>
                      <a:pt x="203" y="0"/>
                    </a:cubicBezTo>
                    <a:cubicBezTo>
                      <a:pt x="203" y="0"/>
                      <a:pt x="166" y="51"/>
                      <a:pt x="116" y="48"/>
                    </a:cubicBezTo>
                    <a:lnTo>
                      <a:pt x="118" y="238"/>
                    </a:lnTo>
                    <a:cubicBezTo>
                      <a:pt x="118" y="238"/>
                      <a:pt x="92" y="554"/>
                      <a:pt x="0" y="730"/>
                    </a:cubicBezTo>
                    <a:close/>
                  </a:path>
                </a:pathLst>
              </a:custGeom>
              <a:solidFill>
                <a:srgbClr val="383837">
                  <a:alpha val="100000"/>
                </a:srgbClr>
              </a:solidFill>
              <a:ln w="9525">
                <a:noFill/>
              </a:ln>
            </p:spPr>
            <p:txBody>
              <a:bodyPr/>
              <a:p>
                <a:endParaRPr lang="zh-CN" altLang="en-US"/>
              </a:p>
            </p:txBody>
          </p:sp>
          <p:sp>
            <p:nvSpPr>
              <p:cNvPr id="10268" name="Freeform 46"/>
              <p:cNvSpPr/>
              <p:nvPr/>
            </p:nvSpPr>
            <p:spPr>
              <a:xfrm>
                <a:off x="430213" y="457200"/>
                <a:ext cx="184150" cy="730250"/>
              </a:xfrm>
              <a:custGeom>
                <a:avLst/>
                <a:gdLst/>
                <a:ahLst/>
                <a:cxnLst>
                  <a:cxn ang="0">
                    <a:pos x="98600" y="679838"/>
                  </a:cxn>
                  <a:cxn ang="0">
                    <a:pos x="146450" y="730250"/>
                  </a:cxn>
                  <a:cxn ang="0">
                    <a:pos x="184150" y="688480"/>
                  </a:cxn>
                  <a:cxn ang="0">
                    <a:pos x="142100" y="313993"/>
                  </a:cxn>
                  <a:cxn ang="0">
                    <a:pos x="62350" y="76338"/>
                  </a:cxn>
                  <a:cxn ang="0">
                    <a:pos x="44950" y="0"/>
                  </a:cxn>
                  <a:cxn ang="0">
                    <a:pos x="0" y="46091"/>
                  </a:cxn>
                  <a:cxn ang="0">
                    <a:pos x="20300" y="84980"/>
                  </a:cxn>
                  <a:cxn ang="0">
                    <a:pos x="59450" y="265022"/>
                  </a:cxn>
                  <a:cxn ang="0">
                    <a:pos x="98600" y="679838"/>
                  </a:cxn>
                </a:cxnLst>
                <a:pathLst>
                  <a:path w="127" h="507">
                    <a:moveTo>
                      <a:pt x="68" y="472"/>
                    </a:moveTo>
                    <a:lnTo>
                      <a:pt x="101" y="507"/>
                    </a:lnTo>
                    <a:lnTo>
                      <a:pt x="127" y="478"/>
                    </a:lnTo>
                    <a:cubicBezTo>
                      <a:pt x="127" y="478"/>
                      <a:pt x="107" y="272"/>
                      <a:pt x="98" y="218"/>
                    </a:cubicBezTo>
                    <a:cubicBezTo>
                      <a:pt x="88" y="164"/>
                      <a:pt x="43" y="53"/>
                      <a:pt x="43" y="53"/>
                    </a:cubicBezTo>
                    <a:cubicBezTo>
                      <a:pt x="43" y="53"/>
                      <a:pt x="61" y="22"/>
                      <a:pt x="31" y="0"/>
                    </a:cubicBezTo>
                    <a:cubicBezTo>
                      <a:pt x="31" y="0"/>
                      <a:pt x="6" y="5"/>
                      <a:pt x="0" y="32"/>
                    </a:cubicBezTo>
                    <a:lnTo>
                      <a:pt x="14" y="59"/>
                    </a:lnTo>
                    <a:cubicBezTo>
                      <a:pt x="14" y="59"/>
                      <a:pt x="36" y="146"/>
                      <a:pt x="41" y="184"/>
                    </a:cubicBezTo>
                    <a:cubicBezTo>
                      <a:pt x="46" y="223"/>
                      <a:pt x="48" y="451"/>
                      <a:pt x="68" y="472"/>
                    </a:cubicBezTo>
                    <a:close/>
                  </a:path>
                </a:pathLst>
              </a:custGeom>
              <a:solidFill>
                <a:srgbClr val="9D3D25">
                  <a:alpha val="100000"/>
                </a:srgbClr>
              </a:solidFill>
              <a:ln w="9525">
                <a:noFill/>
              </a:ln>
            </p:spPr>
            <p:txBody>
              <a:bodyPr/>
              <a:p>
                <a:endParaRPr lang="zh-CN" altLang="en-US"/>
              </a:p>
            </p:txBody>
          </p:sp>
          <p:sp>
            <p:nvSpPr>
              <p:cNvPr id="10269" name="Freeform 47"/>
              <p:cNvSpPr/>
              <p:nvPr/>
            </p:nvSpPr>
            <p:spPr>
              <a:xfrm>
                <a:off x="614363" y="725487"/>
                <a:ext cx="412750" cy="296862"/>
              </a:xfrm>
              <a:custGeom>
                <a:avLst/>
                <a:gdLst/>
                <a:ahLst/>
                <a:cxnLst>
                  <a:cxn ang="0">
                    <a:pos x="398368" y="217603"/>
                  </a:cxn>
                  <a:cxn ang="0">
                    <a:pos x="343719" y="77818"/>
                  </a:cxn>
                  <a:cxn ang="0">
                    <a:pos x="221476" y="109522"/>
                  </a:cxn>
                  <a:cxn ang="0">
                    <a:pos x="182645" y="129697"/>
                  </a:cxn>
                  <a:cxn ang="0">
                    <a:pos x="125119" y="129697"/>
                  </a:cxn>
                  <a:cxn ang="0">
                    <a:pos x="71908" y="129697"/>
                  </a:cxn>
                  <a:cxn ang="0">
                    <a:pos x="53212" y="110963"/>
                  </a:cxn>
                  <a:cxn ang="0">
                    <a:pos x="17258" y="0"/>
                  </a:cxn>
                  <a:cxn ang="0">
                    <a:pos x="0" y="252189"/>
                  </a:cxn>
                  <a:cxn ang="0">
                    <a:pos x="8629" y="295421"/>
                  </a:cxn>
                  <a:cxn ang="0">
                    <a:pos x="175455" y="276687"/>
                  </a:cxn>
                  <a:cxn ang="0">
                    <a:pos x="398368" y="217603"/>
                  </a:cxn>
                </a:cxnLst>
                <a:pathLst>
                  <a:path w="287" h="206">
                    <a:moveTo>
                      <a:pt x="277" y="151"/>
                    </a:moveTo>
                    <a:cubicBezTo>
                      <a:pt x="277" y="151"/>
                      <a:pt x="287" y="89"/>
                      <a:pt x="239" y="54"/>
                    </a:cubicBezTo>
                    <a:cubicBezTo>
                      <a:pt x="239" y="54"/>
                      <a:pt x="158" y="69"/>
                      <a:pt x="154" y="76"/>
                    </a:cubicBezTo>
                    <a:cubicBezTo>
                      <a:pt x="151" y="82"/>
                      <a:pt x="127" y="90"/>
                      <a:pt x="127" y="90"/>
                    </a:cubicBezTo>
                    <a:cubicBezTo>
                      <a:pt x="127" y="90"/>
                      <a:pt x="92" y="88"/>
                      <a:pt x="87" y="90"/>
                    </a:cubicBezTo>
                    <a:cubicBezTo>
                      <a:pt x="82" y="92"/>
                      <a:pt x="58" y="76"/>
                      <a:pt x="50" y="90"/>
                    </a:cubicBezTo>
                    <a:lnTo>
                      <a:pt x="37" y="77"/>
                    </a:lnTo>
                    <a:cubicBezTo>
                      <a:pt x="37" y="77"/>
                      <a:pt x="42" y="34"/>
                      <a:pt x="12" y="0"/>
                    </a:cubicBezTo>
                    <a:lnTo>
                      <a:pt x="0" y="175"/>
                    </a:lnTo>
                    <a:lnTo>
                      <a:pt x="6" y="205"/>
                    </a:lnTo>
                    <a:cubicBezTo>
                      <a:pt x="6" y="205"/>
                      <a:pt x="95" y="206"/>
                      <a:pt x="122" y="192"/>
                    </a:cubicBezTo>
                    <a:cubicBezTo>
                      <a:pt x="149" y="178"/>
                      <a:pt x="260" y="165"/>
                      <a:pt x="277" y="151"/>
                    </a:cubicBezTo>
                    <a:close/>
                  </a:path>
                </a:pathLst>
              </a:custGeom>
              <a:solidFill>
                <a:srgbClr val="383837">
                  <a:alpha val="100000"/>
                </a:srgbClr>
              </a:solidFill>
              <a:ln w="9525">
                <a:noFill/>
              </a:ln>
            </p:spPr>
            <p:txBody>
              <a:bodyPr/>
              <a:p>
                <a:endParaRPr lang="zh-CN" altLang="en-US"/>
              </a:p>
            </p:txBody>
          </p:sp>
          <p:sp>
            <p:nvSpPr>
              <p:cNvPr id="10270" name="Freeform 48"/>
              <p:cNvSpPr/>
              <p:nvPr/>
            </p:nvSpPr>
            <p:spPr>
              <a:xfrm>
                <a:off x="654050" y="800100"/>
                <a:ext cx="357188" cy="190500"/>
              </a:xfrm>
              <a:custGeom>
                <a:avLst/>
                <a:gdLst/>
                <a:ahLst/>
                <a:cxnLst>
                  <a:cxn ang="0">
                    <a:pos x="303898" y="2865"/>
                  </a:cxn>
                  <a:cxn ang="0">
                    <a:pos x="181475" y="34376"/>
                  </a:cxn>
                  <a:cxn ang="0">
                    <a:pos x="142587" y="54429"/>
                  </a:cxn>
                  <a:cxn ang="0">
                    <a:pos x="84976" y="54429"/>
                  </a:cxn>
                  <a:cxn ang="0">
                    <a:pos x="44649" y="47267"/>
                  </a:cxn>
                  <a:cxn ang="0">
                    <a:pos x="20164" y="98831"/>
                  </a:cxn>
                  <a:cxn ang="0">
                    <a:pos x="53290" y="91669"/>
                  </a:cxn>
                  <a:cxn ang="0">
                    <a:pos x="0" y="190500"/>
                  </a:cxn>
                  <a:cxn ang="0">
                    <a:pos x="84976" y="95966"/>
                  </a:cxn>
                  <a:cxn ang="0">
                    <a:pos x="159870" y="73049"/>
                  </a:cxn>
                  <a:cxn ang="0">
                    <a:pos x="119543" y="163286"/>
                  </a:cxn>
                  <a:cxn ang="0">
                    <a:pos x="233324" y="54429"/>
                  </a:cxn>
                  <a:cxn ang="0">
                    <a:pos x="286615" y="73049"/>
                  </a:cxn>
                  <a:cxn ang="0">
                    <a:pos x="348546" y="95966"/>
                  </a:cxn>
                  <a:cxn ang="0">
                    <a:pos x="357188" y="94534"/>
                  </a:cxn>
                  <a:cxn ang="0">
                    <a:pos x="303898" y="2865"/>
                  </a:cxn>
                </a:cxnLst>
                <a:pathLst>
                  <a:path w="248" h="133">
                    <a:moveTo>
                      <a:pt x="211" y="2"/>
                    </a:moveTo>
                    <a:cubicBezTo>
                      <a:pt x="211" y="2"/>
                      <a:pt x="130" y="17"/>
                      <a:pt x="126" y="24"/>
                    </a:cubicBezTo>
                    <a:cubicBezTo>
                      <a:pt x="123" y="30"/>
                      <a:pt x="99" y="38"/>
                      <a:pt x="99" y="38"/>
                    </a:cubicBezTo>
                    <a:cubicBezTo>
                      <a:pt x="99" y="38"/>
                      <a:pt x="64" y="36"/>
                      <a:pt x="59" y="38"/>
                    </a:cubicBezTo>
                    <a:cubicBezTo>
                      <a:pt x="55" y="40"/>
                      <a:pt x="42" y="31"/>
                      <a:pt x="31" y="33"/>
                    </a:cubicBezTo>
                    <a:cubicBezTo>
                      <a:pt x="27" y="47"/>
                      <a:pt x="22" y="63"/>
                      <a:pt x="14" y="69"/>
                    </a:cubicBezTo>
                    <a:lnTo>
                      <a:pt x="37" y="64"/>
                    </a:lnTo>
                    <a:cubicBezTo>
                      <a:pt x="37" y="64"/>
                      <a:pt x="11" y="123"/>
                      <a:pt x="0" y="133"/>
                    </a:cubicBezTo>
                    <a:cubicBezTo>
                      <a:pt x="0" y="133"/>
                      <a:pt x="59" y="96"/>
                      <a:pt x="59" y="67"/>
                    </a:cubicBezTo>
                    <a:cubicBezTo>
                      <a:pt x="59" y="38"/>
                      <a:pt x="111" y="51"/>
                      <a:pt x="111" y="51"/>
                    </a:cubicBezTo>
                    <a:cubicBezTo>
                      <a:pt x="111" y="51"/>
                      <a:pt x="142" y="77"/>
                      <a:pt x="83" y="114"/>
                    </a:cubicBezTo>
                    <a:cubicBezTo>
                      <a:pt x="83" y="114"/>
                      <a:pt x="146" y="76"/>
                      <a:pt x="162" y="38"/>
                    </a:cubicBezTo>
                    <a:cubicBezTo>
                      <a:pt x="177" y="0"/>
                      <a:pt x="199" y="51"/>
                      <a:pt x="199" y="51"/>
                    </a:cubicBezTo>
                    <a:cubicBezTo>
                      <a:pt x="199" y="51"/>
                      <a:pt x="242" y="67"/>
                      <a:pt x="242" y="67"/>
                    </a:cubicBezTo>
                    <a:lnTo>
                      <a:pt x="248" y="66"/>
                    </a:lnTo>
                    <a:cubicBezTo>
                      <a:pt x="245" y="46"/>
                      <a:pt x="236" y="20"/>
                      <a:pt x="211" y="2"/>
                    </a:cubicBezTo>
                    <a:close/>
                  </a:path>
                </a:pathLst>
              </a:custGeom>
              <a:solidFill>
                <a:srgbClr val="2E2C2C">
                  <a:alpha val="100000"/>
                </a:srgbClr>
              </a:solidFill>
              <a:ln w="9525">
                <a:noFill/>
              </a:ln>
            </p:spPr>
            <p:txBody>
              <a:bodyPr/>
              <a:p>
                <a:endParaRPr lang="zh-CN" altLang="en-US"/>
              </a:p>
            </p:txBody>
          </p:sp>
          <p:sp>
            <p:nvSpPr>
              <p:cNvPr id="10271" name="Freeform 49"/>
              <p:cNvSpPr/>
              <p:nvPr/>
            </p:nvSpPr>
            <p:spPr>
              <a:xfrm>
                <a:off x="263525" y="392112"/>
                <a:ext cx="173038" cy="774700"/>
              </a:xfrm>
              <a:custGeom>
                <a:avLst/>
                <a:gdLst/>
                <a:ahLst/>
                <a:cxnLst>
                  <a:cxn ang="0">
                    <a:pos x="62005" y="774700"/>
                  </a:cxn>
                  <a:cxn ang="0">
                    <a:pos x="113917" y="683982"/>
                  </a:cxn>
                  <a:cxn ang="0">
                    <a:pos x="164386" y="614864"/>
                  </a:cxn>
                  <a:cxn ang="0">
                    <a:pos x="167270" y="480948"/>
                  </a:cxn>
                  <a:cxn ang="0">
                    <a:pos x="23072" y="110877"/>
                  </a:cxn>
                  <a:cxn ang="0">
                    <a:pos x="37492" y="86398"/>
                  </a:cxn>
                  <a:cxn ang="0">
                    <a:pos x="8652" y="0"/>
                  </a:cxn>
                  <a:cxn ang="0">
                    <a:pos x="0" y="7200"/>
                  </a:cxn>
                  <a:cxn ang="0">
                    <a:pos x="10094" y="79198"/>
                  </a:cxn>
                  <a:cxn ang="0">
                    <a:pos x="10094" y="110877"/>
                  </a:cxn>
                  <a:cxn ang="0">
                    <a:pos x="148524" y="486707"/>
                  </a:cxn>
                  <a:cxn ang="0">
                    <a:pos x="90845" y="663823"/>
                  </a:cxn>
                  <a:cxn ang="0">
                    <a:pos x="62005" y="774700"/>
                  </a:cxn>
                </a:cxnLst>
                <a:pathLst>
                  <a:path w="120" h="538">
                    <a:moveTo>
                      <a:pt x="43" y="538"/>
                    </a:moveTo>
                    <a:cubicBezTo>
                      <a:pt x="61" y="504"/>
                      <a:pt x="76" y="479"/>
                      <a:pt x="79" y="475"/>
                    </a:cubicBezTo>
                    <a:cubicBezTo>
                      <a:pt x="86" y="467"/>
                      <a:pt x="102" y="452"/>
                      <a:pt x="114" y="427"/>
                    </a:cubicBezTo>
                    <a:cubicBezTo>
                      <a:pt x="118" y="389"/>
                      <a:pt x="120" y="350"/>
                      <a:pt x="116" y="334"/>
                    </a:cubicBezTo>
                    <a:cubicBezTo>
                      <a:pt x="106" y="297"/>
                      <a:pt x="16" y="77"/>
                      <a:pt x="16" y="77"/>
                    </a:cubicBezTo>
                    <a:lnTo>
                      <a:pt x="26" y="60"/>
                    </a:lnTo>
                    <a:lnTo>
                      <a:pt x="6" y="0"/>
                    </a:lnTo>
                    <a:cubicBezTo>
                      <a:pt x="4" y="2"/>
                      <a:pt x="2" y="3"/>
                      <a:pt x="0" y="5"/>
                    </a:cubicBezTo>
                    <a:lnTo>
                      <a:pt x="7" y="55"/>
                    </a:lnTo>
                    <a:lnTo>
                      <a:pt x="7" y="77"/>
                    </a:lnTo>
                    <a:cubicBezTo>
                      <a:pt x="7" y="77"/>
                      <a:pt x="95" y="313"/>
                      <a:pt x="103" y="338"/>
                    </a:cubicBezTo>
                    <a:cubicBezTo>
                      <a:pt x="112" y="362"/>
                      <a:pt x="76" y="437"/>
                      <a:pt x="63" y="461"/>
                    </a:cubicBezTo>
                    <a:cubicBezTo>
                      <a:pt x="56" y="474"/>
                      <a:pt x="49" y="509"/>
                      <a:pt x="43" y="538"/>
                    </a:cubicBezTo>
                    <a:close/>
                  </a:path>
                </a:pathLst>
              </a:custGeom>
              <a:solidFill>
                <a:srgbClr val="2E2C2C">
                  <a:alpha val="100000"/>
                </a:srgbClr>
              </a:solidFill>
              <a:ln w="9525">
                <a:noFill/>
              </a:ln>
            </p:spPr>
            <p:txBody>
              <a:bodyPr/>
              <a:p>
                <a:endParaRPr lang="zh-CN" altLang="en-US"/>
              </a:p>
            </p:txBody>
          </p:sp>
          <p:sp>
            <p:nvSpPr>
              <p:cNvPr id="10272" name="Freeform 50"/>
              <p:cNvSpPr/>
              <p:nvPr/>
            </p:nvSpPr>
            <p:spPr>
              <a:xfrm>
                <a:off x="122238" y="457200"/>
                <a:ext cx="198438" cy="841375"/>
              </a:xfrm>
              <a:custGeom>
                <a:avLst/>
                <a:gdLst/>
                <a:ahLst/>
                <a:cxnLst>
                  <a:cxn ang="0">
                    <a:pos x="142358" y="175466"/>
                  </a:cxn>
                  <a:cxn ang="0">
                    <a:pos x="198438" y="221490"/>
                  </a:cxn>
                  <a:cxn ang="0">
                    <a:pos x="83401" y="60406"/>
                  </a:cxn>
                  <a:cxn ang="0">
                    <a:pos x="44577" y="0"/>
                  </a:cxn>
                  <a:cxn ang="0">
                    <a:pos x="46015" y="256008"/>
                  </a:cxn>
                  <a:cxn ang="0">
                    <a:pos x="0" y="578176"/>
                  </a:cxn>
                  <a:cxn ang="0">
                    <a:pos x="41701" y="664471"/>
                  </a:cxn>
                  <a:cxn ang="0">
                    <a:pos x="133730" y="841375"/>
                  </a:cxn>
                  <a:cxn ang="0">
                    <a:pos x="182620" y="750765"/>
                  </a:cxn>
                  <a:cxn ang="0">
                    <a:pos x="122226" y="562355"/>
                  </a:cxn>
                  <a:cxn ang="0">
                    <a:pos x="169679" y="562355"/>
                  </a:cxn>
                  <a:cxn ang="0">
                    <a:pos x="122226" y="533590"/>
                  </a:cxn>
                  <a:cxn ang="0">
                    <a:pos x="112161" y="415654"/>
                  </a:cxn>
                  <a:cxn ang="0">
                    <a:pos x="126540" y="345179"/>
                  </a:cxn>
                  <a:cxn ang="0">
                    <a:pos x="142358" y="267514"/>
                  </a:cxn>
                  <a:cxn ang="0">
                    <a:pos x="142358" y="175466"/>
                  </a:cxn>
                </a:cxnLst>
                <a:pathLst>
                  <a:path w="138" h="585">
                    <a:moveTo>
                      <a:pt x="99" y="122"/>
                    </a:moveTo>
                    <a:lnTo>
                      <a:pt x="138" y="154"/>
                    </a:lnTo>
                    <a:cubicBezTo>
                      <a:pt x="138" y="154"/>
                      <a:pt x="67" y="65"/>
                      <a:pt x="58" y="42"/>
                    </a:cubicBezTo>
                    <a:cubicBezTo>
                      <a:pt x="53" y="30"/>
                      <a:pt x="42" y="14"/>
                      <a:pt x="31" y="0"/>
                    </a:cubicBezTo>
                    <a:lnTo>
                      <a:pt x="32" y="178"/>
                    </a:lnTo>
                    <a:cubicBezTo>
                      <a:pt x="32" y="178"/>
                      <a:pt x="24" y="281"/>
                      <a:pt x="0" y="402"/>
                    </a:cubicBezTo>
                    <a:lnTo>
                      <a:pt x="29" y="462"/>
                    </a:lnTo>
                    <a:lnTo>
                      <a:pt x="93" y="585"/>
                    </a:lnTo>
                    <a:cubicBezTo>
                      <a:pt x="104" y="564"/>
                      <a:pt x="116" y="542"/>
                      <a:pt x="127" y="522"/>
                    </a:cubicBezTo>
                    <a:cubicBezTo>
                      <a:pt x="111" y="475"/>
                      <a:pt x="85" y="398"/>
                      <a:pt x="85" y="391"/>
                    </a:cubicBezTo>
                    <a:cubicBezTo>
                      <a:pt x="85" y="383"/>
                      <a:pt x="105" y="383"/>
                      <a:pt x="118" y="391"/>
                    </a:cubicBezTo>
                    <a:lnTo>
                      <a:pt x="85" y="371"/>
                    </a:lnTo>
                    <a:lnTo>
                      <a:pt x="78" y="289"/>
                    </a:lnTo>
                    <a:cubicBezTo>
                      <a:pt x="78" y="289"/>
                      <a:pt x="90" y="261"/>
                      <a:pt x="88" y="240"/>
                    </a:cubicBezTo>
                    <a:cubicBezTo>
                      <a:pt x="86" y="218"/>
                      <a:pt x="99" y="186"/>
                      <a:pt x="99" y="186"/>
                    </a:cubicBezTo>
                    <a:lnTo>
                      <a:pt x="99" y="122"/>
                    </a:lnTo>
                    <a:close/>
                  </a:path>
                </a:pathLst>
              </a:custGeom>
              <a:solidFill>
                <a:srgbClr val="2E2C2C">
                  <a:alpha val="100000"/>
                </a:srgbClr>
              </a:solidFill>
              <a:ln w="9525">
                <a:noFill/>
              </a:ln>
            </p:spPr>
            <p:txBody>
              <a:bodyPr/>
              <a:p>
                <a:endParaRPr lang="zh-CN" altLang="en-US"/>
              </a:p>
            </p:txBody>
          </p:sp>
          <p:sp>
            <p:nvSpPr>
              <p:cNvPr id="10273" name="Freeform 51"/>
              <p:cNvSpPr/>
              <p:nvPr/>
            </p:nvSpPr>
            <p:spPr>
              <a:xfrm>
                <a:off x="196850" y="428625"/>
                <a:ext cx="77788" cy="134937"/>
              </a:xfrm>
              <a:custGeom>
                <a:avLst/>
                <a:gdLst/>
                <a:ahLst/>
                <a:cxnLst>
                  <a:cxn ang="0">
                    <a:pos x="77788" y="134937"/>
                  </a:cxn>
                  <a:cxn ang="0">
                    <a:pos x="25929" y="0"/>
                  </a:cxn>
                  <a:cxn ang="0">
                    <a:pos x="0" y="8613"/>
                  </a:cxn>
                  <a:cxn ang="0">
                    <a:pos x="77788" y="134937"/>
                  </a:cxn>
                </a:cxnLst>
                <a:pathLst>
                  <a:path w="54" h="94">
                    <a:moveTo>
                      <a:pt x="54" y="94"/>
                    </a:moveTo>
                    <a:lnTo>
                      <a:pt x="18" y="0"/>
                    </a:lnTo>
                    <a:cubicBezTo>
                      <a:pt x="12" y="3"/>
                      <a:pt x="6" y="5"/>
                      <a:pt x="0" y="6"/>
                    </a:cubicBezTo>
                    <a:cubicBezTo>
                      <a:pt x="14" y="21"/>
                      <a:pt x="32" y="48"/>
                      <a:pt x="54" y="94"/>
                    </a:cubicBezTo>
                    <a:close/>
                  </a:path>
                </a:pathLst>
              </a:custGeom>
              <a:solidFill>
                <a:srgbClr val="2E2C2C">
                  <a:alpha val="100000"/>
                </a:srgbClr>
              </a:solidFill>
              <a:ln w="9525">
                <a:noFill/>
              </a:ln>
            </p:spPr>
            <p:txBody>
              <a:bodyPr/>
              <a:p>
                <a:endParaRPr lang="zh-CN" altLang="en-US"/>
              </a:p>
            </p:txBody>
          </p:sp>
          <p:sp>
            <p:nvSpPr>
              <p:cNvPr id="10274" name="Freeform 52"/>
              <p:cNvSpPr/>
              <p:nvPr/>
            </p:nvSpPr>
            <p:spPr>
              <a:xfrm>
                <a:off x="211138" y="1260475"/>
                <a:ext cx="123825" cy="214312"/>
              </a:xfrm>
              <a:custGeom>
                <a:avLst/>
                <a:gdLst/>
                <a:ahLst/>
                <a:cxnLst>
                  <a:cxn ang="0">
                    <a:pos x="5759" y="66163"/>
                  </a:cxn>
                  <a:cxn ang="0">
                    <a:pos x="21597" y="165409"/>
                  </a:cxn>
                  <a:cxn ang="0">
                    <a:pos x="21597" y="214312"/>
                  </a:cxn>
                  <a:cxn ang="0">
                    <a:pos x="123825" y="126574"/>
                  </a:cxn>
                  <a:cxn ang="0">
                    <a:pos x="84950" y="34520"/>
                  </a:cxn>
                  <a:cxn ang="0">
                    <a:pos x="5759" y="66163"/>
                  </a:cxn>
                </a:cxnLst>
                <a:pathLst>
                  <a:path w="86" h="149">
                    <a:moveTo>
                      <a:pt x="4" y="46"/>
                    </a:moveTo>
                    <a:cubicBezTo>
                      <a:pt x="0" y="52"/>
                      <a:pt x="2" y="110"/>
                      <a:pt x="15" y="115"/>
                    </a:cubicBezTo>
                    <a:lnTo>
                      <a:pt x="15" y="149"/>
                    </a:lnTo>
                    <a:lnTo>
                      <a:pt x="86" y="88"/>
                    </a:lnTo>
                    <a:cubicBezTo>
                      <a:pt x="86" y="88"/>
                      <a:pt x="77" y="48"/>
                      <a:pt x="59" y="24"/>
                    </a:cubicBezTo>
                    <a:cubicBezTo>
                      <a:pt x="42" y="0"/>
                      <a:pt x="4" y="46"/>
                      <a:pt x="4" y="46"/>
                    </a:cubicBezTo>
                    <a:close/>
                  </a:path>
                </a:pathLst>
              </a:custGeom>
              <a:solidFill>
                <a:srgbClr val="EAAD6A">
                  <a:alpha val="100000"/>
                </a:srgbClr>
              </a:solidFill>
              <a:ln w="9525">
                <a:noFill/>
              </a:ln>
            </p:spPr>
            <p:txBody>
              <a:bodyPr/>
              <a:p>
                <a:endParaRPr lang="zh-CN" altLang="en-US"/>
              </a:p>
            </p:txBody>
          </p:sp>
          <p:sp>
            <p:nvSpPr>
              <p:cNvPr id="10275" name="Freeform 53"/>
              <p:cNvSpPr/>
              <p:nvPr/>
            </p:nvSpPr>
            <p:spPr>
              <a:xfrm>
                <a:off x="20638" y="439737"/>
                <a:ext cx="280988" cy="928687"/>
              </a:xfrm>
              <a:custGeom>
                <a:avLst/>
                <a:gdLst/>
                <a:ahLst/>
                <a:cxnLst>
                  <a:cxn ang="0">
                    <a:pos x="157065" y="928687"/>
                  </a:cxn>
                  <a:cxn ang="0">
                    <a:pos x="280988" y="845177"/>
                  </a:cxn>
                  <a:cxn ang="0">
                    <a:pos x="193089" y="551453"/>
                  </a:cxn>
                  <a:cxn ang="0">
                    <a:pos x="201735" y="349877"/>
                  </a:cxn>
                  <a:cxn ang="0">
                    <a:pos x="243523" y="192937"/>
                  </a:cxn>
                  <a:cxn ang="0">
                    <a:pos x="145537" y="0"/>
                  </a:cxn>
                  <a:cxn ang="0">
                    <a:pos x="72048" y="35996"/>
                  </a:cxn>
                  <a:cxn ang="0">
                    <a:pos x="57639" y="56153"/>
                  </a:cxn>
                  <a:cxn ang="0">
                    <a:pos x="27378" y="132464"/>
                  </a:cxn>
                  <a:cxn ang="0">
                    <a:pos x="27378" y="226052"/>
                  </a:cxn>
                  <a:cxn ang="0">
                    <a:pos x="7205" y="249090"/>
                  </a:cxn>
                  <a:cxn ang="0">
                    <a:pos x="7205" y="306683"/>
                  </a:cxn>
                  <a:cxn ang="0">
                    <a:pos x="31701" y="329720"/>
                  </a:cxn>
                  <a:cxn ang="0">
                    <a:pos x="17292" y="414670"/>
                  </a:cxn>
                  <a:cxn ang="0">
                    <a:pos x="14410" y="519777"/>
                  </a:cxn>
                  <a:cxn ang="0">
                    <a:pos x="38906" y="619125"/>
                  </a:cxn>
                  <a:cxn ang="0">
                    <a:pos x="157065" y="928687"/>
                  </a:cxn>
                </a:cxnLst>
                <a:pathLst>
                  <a:path w="195" h="645">
                    <a:moveTo>
                      <a:pt x="109" y="645"/>
                    </a:moveTo>
                    <a:cubicBezTo>
                      <a:pt x="109" y="645"/>
                      <a:pt x="170" y="592"/>
                      <a:pt x="195" y="587"/>
                    </a:cubicBezTo>
                    <a:cubicBezTo>
                      <a:pt x="195" y="587"/>
                      <a:pt x="144" y="410"/>
                      <a:pt x="134" y="383"/>
                    </a:cubicBezTo>
                    <a:lnTo>
                      <a:pt x="140" y="243"/>
                    </a:lnTo>
                    <a:cubicBezTo>
                      <a:pt x="140" y="243"/>
                      <a:pt x="171" y="159"/>
                      <a:pt x="169" y="134"/>
                    </a:cubicBezTo>
                    <a:cubicBezTo>
                      <a:pt x="168" y="109"/>
                      <a:pt x="101" y="0"/>
                      <a:pt x="101" y="0"/>
                    </a:cubicBezTo>
                    <a:cubicBezTo>
                      <a:pt x="101" y="0"/>
                      <a:pt x="64" y="13"/>
                      <a:pt x="50" y="25"/>
                    </a:cubicBezTo>
                    <a:cubicBezTo>
                      <a:pt x="37" y="37"/>
                      <a:pt x="40" y="39"/>
                      <a:pt x="40" y="39"/>
                    </a:cubicBezTo>
                    <a:cubicBezTo>
                      <a:pt x="40" y="39"/>
                      <a:pt x="22" y="87"/>
                      <a:pt x="19" y="92"/>
                    </a:cubicBezTo>
                    <a:cubicBezTo>
                      <a:pt x="15" y="97"/>
                      <a:pt x="19" y="157"/>
                      <a:pt x="19" y="157"/>
                    </a:cubicBezTo>
                    <a:cubicBezTo>
                      <a:pt x="19" y="157"/>
                      <a:pt x="3" y="161"/>
                      <a:pt x="5" y="173"/>
                    </a:cubicBezTo>
                    <a:cubicBezTo>
                      <a:pt x="7" y="185"/>
                      <a:pt x="0" y="205"/>
                      <a:pt x="5" y="213"/>
                    </a:cubicBezTo>
                    <a:cubicBezTo>
                      <a:pt x="10" y="222"/>
                      <a:pt x="22" y="229"/>
                      <a:pt x="22" y="229"/>
                    </a:cubicBezTo>
                    <a:cubicBezTo>
                      <a:pt x="22" y="229"/>
                      <a:pt x="13" y="279"/>
                      <a:pt x="12" y="288"/>
                    </a:cubicBezTo>
                    <a:cubicBezTo>
                      <a:pt x="10" y="297"/>
                      <a:pt x="7" y="349"/>
                      <a:pt x="10" y="361"/>
                    </a:cubicBezTo>
                    <a:cubicBezTo>
                      <a:pt x="13" y="373"/>
                      <a:pt x="27" y="430"/>
                      <a:pt x="27" y="430"/>
                    </a:cubicBezTo>
                    <a:cubicBezTo>
                      <a:pt x="27" y="430"/>
                      <a:pt x="88" y="632"/>
                      <a:pt x="109" y="645"/>
                    </a:cubicBezTo>
                    <a:close/>
                  </a:path>
                </a:pathLst>
              </a:custGeom>
              <a:solidFill>
                <a:srgbClr val="383837">
                  <a:alpha val="100000"/>
                </a:srgbClr>
              </a:solidFill>
              <a:ln w="9525">
                <a:noFill/>
              </a:ln>
            </p:spPr>
            <p:txBody>
              <a:bodyPr/>
              <a:p>
                <a:endParaRPr lang="zh-CN" altLang="en-US"/>
              </a:p>
            </p:txBody>
          </p:sp>
          <p:sp>
            <p:nvSpPr>
              <p:cNvPr id="10276" name="Freeform 54"/>
              <p:cNvSpPr>
                <a:spLocks noEditPoints="1"/>
              </p:cNvSpPr>
              <p:nvPr/>
            </p:nvSpPr>
            <p:spPr>
              <a:xfrm>
                <a:off x="20638" y="471487"/>
                <a:ext cx="214313" cy="896937"/>
              </a:xfrm>
              <a:custGeom>
                <a:avLst/>
                <a:gdLst/>
                <a:ahLst/>
                <a:cxnLst>
                  <a:cxn ang="0">
                    <a:pos x="44589" y="156928"/>
                  </a:cxn>
                  <a:cxn ang="0">
                    <a:pos x="43150" y="155488"/>
                  </a:cxn>
                  <a:cxn ang="0">
                    <a:pos x="44589" y="156928"/>
                  </a:cxn>
                  <a:cxn ang="0">
                    <a:pos x="100684" y="695378"/>
                  </a:cxn>
                  <a:cxn ang="0">
                    <a:pos x="37397" y="479422"/>
                  </a:cxn>
                  <a:cxn ang="0">
                    <a:pos x="63287" y="477982"/>
                  </a:cxn>
                  <a:cxn ang="0">
                    <a:pos x="159656" y="424713"/>
                  </a:cxn>
                  <a:cxn ang="0">
                    <a:pos x="81986" y="459266"/>
                  </a:cxn>
                  <a:cxn ang="0">
                    <a:pos x="38835" y="424713"/>
                  </a:cxn>
                  <a:cxn ang="0">
                    <a:pos x="67602" y="348409"/>
                  </a:cxn>
                  <a:cxn ang="0">
                    <a:pos x="77670" y="283622"/>
                  </a:cxn>
                  <a:cxn ang="0">
                    <a:pos x="192738" y="336891"/>
                  </a:cxn>
                  <a:cxn ang="0">
                    <a:pos x="143834" y="274984"/>
                  </a:cxn>
                  <a:cxn ang="0">
                    <a:pos x="87739" y="243310"/>
                  </a:cxn>
                  <a:cxn ang="0">
                    <a:pos x="179793" y="244750"/>
                  </a:cxn>
                  <a:cxn ang="0">
                    <a:pos x="100684" y="200119"/>
                  </a:cxn>
                  <a:cxn ang="0">
                    <a:pos x="146711" y="185722"/>
                  </a:cxn>
                  <a:cxn ang="0">
                    <a:pos x="38835" y="185722"/>
                  </a:cxn>
                  <a:cxn ang="0">
                    <a:pos x="81986" y="128134"/>
                  </a:cxn>
                  <a:cxn ang="0">
                    <a:pos x="41712" y="143971"/>
                  </a:cxn>
                  <a:cxn ang="0">
                    <a:pos x="43150" y="119496"/>
                  </a:cxn>
                  <a:cxn ang="0">
                    <a:pos x="81986" y="46071"/>
                  </a:cxn>
                  <a:cxn ang="0">
                    <a:pos x="81986" y="0"/>
                  </a:cxn>
                  <a:cxn ang="0">
                    <a:pos x="71917" y="4319"/>
                  </a:cxn>
                  <a:cxn ang="0">
                    <a:pos x="61849" y="8638"/>
                  </a:cxn>
                  <a:cxn ang="0">
                    <a:pos x="27329" y="100779"/>
                  </a:cxn>
                  <a:cxn ang="0">
                    <a:pos x="27329" y="194360"/>
                  </a:cxn>
                  <a:cxn ang="0">
                    <a:pos x="7192" y="217396"/>
                  </a:cxn>
                  <a:cxn ang="0">
                    <a:pos x="7192" y="274984"/>
                  </a:cxn>
                  <a:cxn ang="0">
                    <a:pos x="31644" y="298019"/>
                  </a:cxn>
                  <a:cxn ang="0">
                    <a:pos x="17260" y="382962"/>
                  </a:cxn>
                  <a:cxn ang="0">
                    <a:pos x="14383" y="488060"/>
                  </a:cxn>
                  <a:cxn ang="0">
                    <a:pos x="38835" y="587400"/>
                  </a:cxn>
                  <a:cxn ang="0">
                    <a:pos x="156779" y="896937"/>
                  </a:cxn>
                  <a:cxn ang="0">
                    <a:pos x="214313" y="850866"/>
                  </a:cxn>
                  <a:cxn ang="0">
                    <a:pos x="159656" y="827831"/>
                  </a:cxn>
                  <a:cxn ang="0">
                    <a:pos x="100684" y="695378"/>
                  </a:cxn>
                </a:cxnLst>
                <a:pathLst>
                  <a:path w="149" h="623">
                    <a:moveTo>
                      <a:pt x="31" y="109"/>
                    </a:moveTo>
                    <a:cubicBezTo>
                      <a:pt x="31" y="108"/>
                      <a:pt x="31" y="108"/>
                      <a:pt x="30" y="108"/>
                    </a:cubicBezTo>
                    <a:cubicBezTo>
                      <a:pt x="31" y="108"/>
                      <a:pt x="31" y="108"/>
                      <a:pt x="31" y="109"/>
                    </a:cubicBezTo>
                    <a:close/>
                    <a:moveTo>
                      <a:pt x="70" y="483"/>
                    </a:moveTo>
                    <a:cubicBezTo>
                      <a:pt x="58" y="475"/>
                      <a:pt x="26" y="333"/>
                      <a:pt x="26" y="333"/>
                    </a:cubicBezTo>
                    <a:cubicBezTo>
                      <a:pt x="26" y="333"/>
                      <a:pt x="9" y="326"/>
                      <a:pt x="44" y="332"/>
                    </a:cubicBezTo>
                    <a:cubicBezTo>
                      <a:pt x="79" y="339"/>
                      <a:pt x="111" y="295"/>
                      <a:pt x="111" y="295"/>
                    </a:cubicBezTo>
                    <a:cubicBezTo>
                      <a:pt x="111" y="295"/>
                      <a:pt x="67" y="314"/>
                      <a:pt x="57" y="319"/>
                    </a:cubicBezTo>
                    <a:cubicBezTo>
                      <a:pt x="47" y="324"/>
                      <a:pt x="22" y="304"/>
                      <a:pt x="27" y="295"/>
                    </a:cubicBezTo>
                    <a:cubicBezTo>
                      <a:pt x="32" y="287"/>
                      <a:pt x="37" y="253"/>
                      <a:pt x="47" y="242"/>
                    </a:cubicBezTo>
                    <a:cubicBezTo>
                      <a:pt x="54" y="234"/>
                      <a:pt x="55" y="212"/>
                      <a:pt x="54" y="197"/>
                    </a:cubicBezTo>
                    <a:cubicBezTo>
                      <a:pt x="100" y="186"/>
                      <a:pt x="134" y="234"/>
                      <a:pt x="134" y="234"/>
                    </a:cubicBezTo>
                    <a:cubicBezTo>
                      <a:pt x="134" y="234"/>
                      <a:pt x="121" y="206"/>
                      <a:pt x="100" y="191"/>
                    </a:cubicBezTo>
                    <a:cubicBezTo>
                      <a:pt x="80" y="175"/>
                      <a:pt x="61" y="169"/>
                      <a:pt x="61" y="169"/>
                    </a:cubicBezTo>
                    <a:cubicBezTo>
                      <a:pt x="78" y="162"/>
                      <a:pt x="105" y="165"/>
                      <a:pt x="125" y="170"/>
                    </a:cubicBezTo>
                    <a:cubicBezTo>
                      <a:pt x="106" y="160"/>
                      <a:pt x="82" y="146"/>
                      <a:pt x="70" y="139"/>
                    </a:cubicBezTo>
                    <a:cubicBezTo>
                      <a:pt x="74" y="117"/>
                      <a:pt x="102" y="129"/>
                      <a:pt x="102" y="129"/>
                    </a:cubicBezTo>
                    <a:cubicBezTo>
                      <a:pt x="78" y="95"/>
                      <a:pt x="27" y="129"/>
                      <a:pt x="27" y="129"/>
                    </a:cubicBezTo>
                    <a:cubicBezTo>
                      <a:pt x="25" y="119"/>
                      <a:pt x="57" y="89"/>
                      <a:pt x="57" y="89"/>
                    </a:cubicBezTo>
                    <a:lnTo>
                      <a:pt x="29" y="100"/>
                    </a:lnTo>
                    <a:cubicBezTo>
                      <a:pt x="28" y="92"/>
                      <a:pt x="30" y="83"/>
                      <a:pt x="30" y="83"/>
                    </a:cubicBezTo>
                    <a:lnTo>
                      <a:pt x="57" y="32"/>
                    </a:lnTo>
                    <a:lnTo>
                      <a:pt x="57" y="0"/>
                    </a:lnTo>
                    <a:cubicBezTo>
                      <a:pt x="55" y="1"/>
                      <a:pt x="52" y="2"/>
                      <a:pt x="50" y="3"/>
                    </a:cubicBezTo>
                    <a:cubicBezTo>
                      <a:pt x="47" y="5"/>
                      <a:pt x="43" y="6"/>
                      <a:pt x="43" y="6"/>
                    </a:cubicBezTo>
                    <a:cubicBezTo>
                      <a:pt x="43" y="6"/>
                      <a:pt x="22" y="65"/>
                      <a:pt x="19" y="70"/>
                    </a:cubicBezTo>
                    <a:cubicBezTo>
                      <a:pt x="15" y="75"/>
                      <a:pt x="19" y="135"/>
                      <a:pt x="19" y="135"/>
                    </a:cubicBezTo>
                    <a:cubicBezTo>
                      <a:pt x="19" y="135"/>
                      <a:pt x="3" y="139"/>
                      <a:pt x="5" y="151"/>
                    </a:cubicBezTo>
                    <a:cubicBezTo>
                      <a:pt x="7" y="163"/>
                      <a:pt x="0" y="183"/>
                      <a:pt x="5" y="191"/>
                    </a:cubicBezTo>
                    <a:cubicBezTo>
                      <a:pt x="10" y="200"/>
                      <a:pt x="22" y="207"/>
                      <a:pt x="22" y="207"/>
                    </a:cubicBezTo>
                    <a:cubicBezTo>
                      <a:pt x="22" y="207"/>
                      <a:pt x="13" y="257"/>
                      <a:pt x="12" y="266"/>
                    </a:cubicBezTo>
                    <a:cubicBezTo>
                      <a:pt x="10" y="275"/>
                      <a:pt x="7" y="327"/>
                      <a:pt x="10" y="339"/>
                    </a:cubicBezTo>
                    <a:cubicBezTo>
                      <a:pt x="13" y="351"/>
                      <a:pt x="27" y="408"/>
                      <a:pt x="27" y="408"/>
                    </a:cubicBezTo>
                    <a:cubicBezTo>
                      <a:pt x="27" y="408"/>
                      <a:pt x="88" y="610"/>
                      <a:pt x="109" y="623"/>
                    </a:cubicBezTo>
                    <a:cubicBezTo>
                      <a:pt x="109" y="623"/>
                      <a:pt x="128" y="607"/>
                      <a:pt x="149" y="591"/>
                    </a:cubicBezTo>
                    <a:lnTo>
                      <a:pt x="111" y="575"/>
                    </a:lnTo>
                    <a:cubicBezTo>
                      <a:pt x="111" y="575"/>
                      <a:pt x="82" y="492"/>
                      <a:pt x="70" y="483"/>
                    </a:cubicBezTo>
                    <a:close/>
                  </a:path>
                </a:pathLst>
              </a:custGeom>
              <a:solidFill>
                <a:srgbClr val="2E2C2C">
                  <a:alpha val="100000"/>
                </a:srgbClr>
              </a:solidFill>
              <a:ln w="9525">
                <a:noFill/>
              </a:ln>
            </p:spPr>
            <p:txBody>
              <a:bodyPr/>
              <a:p>
                <a:endParaRPr lang="zh-CN" altLang="en-US"/>
              </a:p>
            </p:txBody>
          </p:sp>
          <p:sp>
            <p:nvSpPr>
              <p:cNvPr id="10277" name="Freeform 55"/>
              <p:cNvSpPr/>
              <p:nvPr/>
            </p:nvSpPr>
            <p:spPr>
              <a:xfrm>
                <a:off x="211138" y="719137"/>
                <a:ext cx="23813" cy="12700"/>
              </a:xfrm>
              <a:custGeom>
                <a:avLst/>
                <a:gdLst/>
                <a:ahLst/>
                <a:cxnLst>
                  <a:cxn ang="0">
                    <a:pos x="23813" y="5644"/>
                  </a:cxn>
                  <a:cxn ang="0">
                    <a:pos x="0" y="0"/>
                  </a:cxn>
                  <a:cxn ang="0">
                    <a:pos x="23813" y="5644"/>
                  </a:cxn>
                </a:cxnLst>
                <a:pathLst>
                  <a:path w="17" h="9">
                    <a:moveTo>
                      <a:pt x="17" y="4"/>
                    </a:moveTo>
                    <a:cubicBezTo>
                      <a:pt x="17" y="4"/>
                      <a:pt x="14" y="3"/>
                      <a:pt x="0" y="0"/>
                    </a:cubicBezTo>
                    <a:cubicBezTo>
                      <a:pt x="14" y="9"/>
                      <a:pt x="14" y="6"/>
                      <a:pt x="17" y="4"/>
                    </a:cubicBezTo>
                    <a:close/>
                  </a:path>
                </a:pathLst>
              </a:custGeom>
              <a:solidFill>
                <a:srgbClr val="2E2C2C">
                  <a:alpha val="100000"/>
                </a:srgbClr>
              </a:solidFill>
              <a:ln w="9525">
                <a:noFill/>
              </a:ln>
            </p:spPr>
            <p:txBody>
              <a:bodyPr/>
              <a:p>
                <a:endParaRPr lang="zh-CN" altLang="en-US"/>
              </a:p>
            </p:txBody>
          </p:sp>
          <p:sp>
            <p:nvSpPr>
              <p:cNvPr id="10278" name="Freeform 56"/>
              <p:cNvSpPr/>
              <p:nvPr/>
            </p:nvSpPr>
            <p:spPr>
              <a:xfrm>
                <a:off x="303213" y="74612"/>
                <a:ext cx="280988" cy="354012"/>
              </a:xfrm>
              <a:custGeom>
                <a:avLst/>
                <a:gdLst/>
                <a:ahLst/>
                <a:cxnLst>
                  <a:cxn ang="0">
                    <a:pos x="153397" y="351134"/>
                  </a:cxn>
                  <a:cxn ang="0">
                    <a:pos x="203573" y="315157"/>
                  </a:cxn>
                  <a:cxn ang="0">
                    <a:pos x="253749" y="223056"/>
                  </a:cxn>
                  <a:cxn ang="0">
                    <a:pos x="266652" y="223056"/>
                  </a:cxn>
                  <a:cxn ang="0">
                    <a:pos x="275254" y="174128"/>
                  </a:cxn>
                  <a:cxn ang="0">
                    <a:pos x="266652" y="130956"/>
                  </a:cxn>
                  <a:cxn ang="0">
                    <a:pos x="275254" y="20147"/>
                  </a:cxn>
                  <a:cxn ang="0">
                    <a:pos x="113255" y="0"/>
                  </a:cxn>
                  <a:cxn ang="0">
                    <a:pos x="43008" y="37416"/>
                  </a:cxn>
                  <a:cxn ang="0">
                    <a:pos x="43008" y="130956"/>
                  </a:cxn>
                  <a:cxn ang="0">
                    <a:pos x="12903" y="130956"/>
                  </a:cxn>
                  <a:cxn ang="0">
                    <a:pos x="43008" y="214422"/>
                  </a:cxn>
                  <a:cxn ang="0">
                    <a:pos x="70247" y="306523"/>
                  </a:cxn>
                  <a:cxn ang="0">
                    <a:pos x="153397" y="351134"/>
                  </a:cxn>
                </a:cxnLst>
                <a:pathLst>
                  <a:path w="196" h="246">
                    <a:moveTo>
                      <a:pt x="107" y="244"/>
                    </a:moveTo>
                    <a:cubicBezTo>
                      <a:pt x="124" y="246"/>
                      <a:pt x="137" y="225"/>
                      <a:pt x="142" y="219"/>
                    </a:cubicBezTo>
                    <a:cubicBezTo>
                      <a:pt x="147" y="213"/>
                      <a:pt x="173" y="171"/>
                      <a:pt x="177" y="155"/>
                    </a:cubicBezTo>
                    <a:cubicBezTo>
                      <a:pt x="177" y="155"/>
                      <a:pt x="185" y="160"/>
                      <a:pt x="186" y="155"/>
                    </a:cubicBezTo>
                    <a:cubicBezTo>
                      <a:pt x="186" y="155"/>
                      <a:pt x="190" y="127"/>
                      <a:pt x="192" y="121"/>
                    </a:cubicBezTo>
                    <a:cubicBezTo>
                      <a:pt x="194" y="115"/>
                      <a:pt x="196" y="92"/>
                      <a:pt x="186" y="91"/>
                    </a:cubicBezTo>
                    <a:lnTo>
                      <a:pt x="192" y="14"/>
                    </a:lnTo>
                    <a:lnTo>
                      <a:pt x="79" y="0"/>
                    </a:lnTo>
                    <a:lnTo>
                      <a:pt x="30" y="26"/>
                    </a:lnTo>
                    <a:lnTo>
                      <a:pt x="30" y="91"/>
                    </a:lnTo>
                    <a:cubicBezTo>
                      <a:pt x="30" y="91"/>
                      <a:pt x="13" y="83"/>
                      <a:pt x="9" y="91"/>
                    </a:cubicBezTo>
                    <a:cubicBezTo>
                      <a:pt x="9" y="91"/>
                      <a:pt x="0" y="150"/>
                      <a:pt x="30" y="149"/>
                    </a:cubicBezTo>
                    <a:cubicBezTo>
                      <a:pt x="30" y="149"/>
                      <a:pt x="36" y="194"/>
                      <a:pt x="49" y="213"/>
                    </a:cubicBezTo>
                    <a:cubicBezTo>
                      <a:pt x="63" y="232"/>
                      <a:pt x="82" y="242"/>
                      <a:pt x="107" y="244"/>
                    </a:cubicBezTo>
                    <a:close/>
                  </a:path>
                </a:pathLst>
              </a:custGeom>
              <a:solidFill>
                <a:srgbClr val="EAAD6A">
                  <a:alpha val="100000"/>
                </a:srgbClr>
              </a:solidFill>
              <a:ln w="9525">
                <a:noFill/>
              </a:ln>
            </p:spPr>
            <p:txBody>
              <a:bodyPr/>
              <a:p>
                <a:endParaRPr lang="zh-CN" altLang="en-US"/>
              </a:p>
            </p:txBody>
          </p:sp>
          <p:sp>
            <p:nvSpPr>
              <p:cNvPr id="10279" name="Freeform 57"/>
              <p:cNvSpPr/>
              <p:nvPr/>
            </p:nvSpPr>
            <p:spPr>
              <a:xfrm>
                <a:off x="303213" y="76200"/>
                <a:ext cx="134938" cy="341312"/>
              </a:xfrm>
              <a:custGeom>
                <a:avLst/>
                <a:gdLst/>
                <a:ahLst/>
                <a:cxnLst>
                  <a:cxn ang="0">
                    <a:pos x="117712" y="341312"/>
                  </a:cxn>
                  <a:cxn ang="0">
                    <a:pos x="78953" y="243383"/>
                  </a:cxn>
                  <a:cxn ang="0">
                    <a:pos x="91873" y="192978"/>
                  </a:cxn>
                  <a:cxn ang="0">
                    <a:pos x="78953" y="162735"/>
                  </a:cxn>
                  <a:cxn ang="0">
                    <a:pos x="104792" y="138253"/>
                  </a:cxn>
                  <a:cxn ang="0">
                    <a:pos x="122018" y="84968"/>
                  </a:cxn>
                  <a:cxn ang="0">
                    <a:pos x="134938" y="1440"/>
                  </a:cxn>
                  <a:cxn ang="0">
                    <a:pos x="113405" y="0"/>
                  </a:cxn>
                  <a:cxn ang="0">
                    <a:pos x="43065" y="36003"/>
                  </a:cxn>
                  <a:cxn ang="0">
                    <a:pos x="43065" y="129612"/>
                  </a:cxn>
                  <a:cxn ang="0">
                    <a:pos x="12920" y="129612"/>
                  </a:cxn>
                  <a:cxn ang="0">
                    <a:pos x="43065" y="213140"/>
                  </a:cxn>
                  <a:cxn ang="0">
                    <a:pos x="70340" y="305309"/>
                  </a:cxn>
                  <a:cxn ang="0">
                    <a:pos x="117712" y="341312"/>
                  </a:cxn>
                </a:cxnLst>
                <a:pathLst>
                  <a:path w="94" h="237">
                    <a:moveTo>
                      <a:pt x="82" y="237"/>
                    </a:moveTo>
                    <a:cubicBezTo>
                      <a:pt x="68" y="217"/>
                      <a:pt x="55" y="169"/>
                      <a:pt x="55" y="169"/>
                    </a:cubicBezTo>
                    <a:cubicBezTo>
                      <a:pt x="53" y="157"/>
                      <a:pt x="64" y="134"/>
                      <a:pt x="64" y="134"/>
                    </a:cubicBezTo>
                    <a:lnTo>
                      <a:pt x="55" y="113"/>
                    </a:lnTo>
                    <a:cubicBezTo>
                      <a:pt x="55" y="106"/>
                      <a:pt x="73" y="96"/>
                      <a:pt x="73" y="96"/>
                    </a:cubicBezTo>
                    <a:cubicBezTo>
                      <a:pt x="73" y="96"/>
                      <a:pt x="84" y="69"/>
                      <a:pt x="85" y="59"/>
                    </a:cubicBezTo>
                    <a:cubicBezTo>
                      <a:pt x="86" y="53"/>
                      <a:pt x="91" y="26"/>
                      <a:pt x="94" y="1"/>
                    </a:cubicBezTo>
                    <a:lnTo>
                      <a:pt x="79" y="0"/>
                    </a:lnTo>
                    <a:lnTo>
                      <a:pt x="30" y="25"/>
                    </a:lnTo>
                    <a:lnTo>
                      <a:pt x="30" y="90"/>
                    </a:lnTo>
                    <a:cubicBezTo>
                      <a:pt x="30" y="90"/>
                      <a:pt x="13" y="82"/>
                      <a:pt x="9" y="90"/>
                    </a:cubicBezTo>
                    <a:cubicBezTo>
                      <a:pt x="9" y="90"/>
                      <a:pt x="0" y="149"/>
                      <a:pt x="30" y="148"/>
                    </a:cubicBezTo>
                    <a:cubicBezTo>
                      <a:pt x="30" y="148"/>
                      <a:pt x="36" y="193"/>
                      <a:pt x="49" y="212"/>
                    </a:cubicBezTo>
                    <a:cubicBezTo>
                      <a:pt x="58" y="224"/>
                      <a:pt x="69" y="232"/>
                      <a:pt x="82" y="237"/>
                    </a:cubicBezTo>
                    <a:close/>
                  </a:path>
                </a:pathLst>
              </a:custGeom>
              <a:solidFill>
                <a:srgbClr val="E2A069">
                  <a:alpha val="100000"/>
                </a:srgbClr>
              </a:solidFill>
              <a:ln w="9525">
                <a:noFill/>
              </a:ln>
            </p:spPr>
            <p:txBody>
              <a:bodyPr/>
              <a:p>
                <a:endParaRPr lang="zh-CN" altLang="en-US"/>
              </a:p>
            </p:txBody>
          </p:sp>
          <p:sp>
            <p:nvSpPr>
              <p:cNvPr id="10280" name="Freeform 58"/>
              <p:cNvSpPr/>
              <p:nvPr/>
            </p:nvSpPr>
            <p:spPr>
              <a:xfrm>
                <a:off x="519113" y="206375"/>
                <a:ext cx="68263" cy="166687"/>
              </a:xfrm>
              <a:custGeom>
                <a:avLst/>
                <a:gdLst/>
                <a:ahLst/>
                <a:cxnLst>
                  <a:cxn ang="0">
                    <a:pos x="38398" y="91965"/>
                  </a:cxn>
                  <a:cxn ang="0">
                    <a:pos x="51197" y="91965"/>
                  </a:cxn>
                  <a:cxn ang="0">
                    <a:pos x="68263" y="27302"/>
                  </a:cxn>
                  <a:cxn ang="0">
                    <a:pos x="51197" y="0"/>
                  </a:cxn>
                  <a:cxn ang="0">
                    <a:pos x="29865" y="80470"/>
                  </a:cxn>
                  <a:cxn ang="0">
                    <a:pos x="0" y="107772"/>
                  </a:cxn>
                  <a:cxn ang="0">
                    <a:pos x="0" y="166687"/>
                  </a:cxn>
                  <a:cxn ang="0">
                    <a:pos x="38398" y="91965"/>
                  </a:cxn>
                </a:cxnLst>
                <a:pathLst>
                  <a:path w="48" h="116">
                    <a:moveTo>
                      <a:pt x="27" y="64"/>
                    </a:moveTo>
                    <a:cubicBezTo>
                      <a:pt x="27" y="64"/>
                      <a:pt x="35" y="69"/>
                      <a:pt x="36" y="64"/>
                    </a:cubicBezTo>
                    <a:cubicBezTo>
                      <a:pt x="36" y="64"/>
                      <a:pt x="48" y="35"/>
                      <a:pt x="48" y="19"/>
                    </a:cubicBezTo>
                    <a:cubicBezTo>
                      <a:pt x="47" y="12"/>
                      <a:pt x="46" y="1"/>
                      <a:pt x="36" y="0"/>
                    </a:cubicBezTo>
                    <a:cubicBezTo>
                      <a:pt x="36" y="0"/>
                      <a:pt x="27" y="48"/>
                      <a:pt x="21" y="56"/>
                    </a:cubicBezTo>
                    <a:cubicBezTo>
                      <a:pt x="15" y="65"/>
                      <a:pt x="0" y="75"/>
                      <a:pt x="0" y="75"/>
                    </a:cubicBezTo>
                    <a:cubicBezTo>
                      <a:pt x="3" y="79"/>
                      <a:pt x="4" y="97"/>
                      <a:pt x="0" y="116"/>
                    </a:cubicBezTo>
                    <a:cubicBezTo>
                      <a:pt x="10" y="101"/>
                      <a:pt x="24" y="76"/>
                      <a:pt x="27" y="64"/>
                    </a:cubicBezTo>
                    <a:close/>
                  </a:path>
                </a:pathLst>
              </a:custGeom>
              <a:solidFill>
                <a:srgbClr val="E2A069">
                  <a:alpha val="100000"/>
                </a:srgbClr>
              </a:solidFill>
              <a:ln w="9525">
                <a:noFill/>
              </a:ln>
            </p:spPr>
            <p:txBody>
              <a:bodyPr/>
              <a:p>
                <a:endParaRPr lang="zh-CN" altLang="en-US"/>
              </a:p>
            </p:txBody>
          </p:sp>
          <p:sp>
            <p:nvSpPr>
              <p:cNvPr id="10281" name="Freeform 59"/>
              <p:cNvSpPr/>
              <p:nvPr/>
            </p:nvSpPr>
            <p:spPr>
              <a:xfrm>
                <a:off x="327025" y="0"/>
                <a:ext cx="268288" cy="255587"/>
              </a:xfrm>
              <a:custGeom>
                <a:avLst/>
                <a:gdLst/>
                <a:ahLst/>
                <a:cxnLst>
                  <a:cxn ang="0">
                    <a:pos x="266846" y="109127"/>
                  </a:cxn>
                  <a:cxn ang="0">
                    <a:pos x="183186" y="0"/>
                  </a:cxn>
                  <a:cxn ang="0">
                    <a:pos x="134144" y="10051"/>
                  </a:cxn>
                  <a:cxn ang="0">
                    <a:pos x="79332" y="15795"/>
                  </a:cxn>
                  <a:cxn ang="0">
                    <a:pos x="49042" y="31589"/>
                  </a:cxn>
                  <a:cxn ang="0">
                    <a:pos x="0" y="101948"/>
                  </a:cxn>
                  <a:cxn ang="0">
                    <a:pos x="4327" y="201023"/>
                  </a:cxn>
                  <a:cxn ang="0">
                    <a:pos x="15866" y="203895"/>
                  </a:cxn>
                  <a:cxn ang="0">
                    <a:pos x="21636" y="242664"/>
                  </a:cxn>
                  <a:cxn ang="0">
                    <a:pos x="28848" y="236921"/>
                  </a:cxn>
                  <a:cxn ang="0">
                    <a:pos x="36060" y="180921"/>
                  </a:cxn>
                  <a:cxn ang="0">
                    <a:pos x="36060" y="137845"/>
                  </a:cxn>
                  <a:cxn ang="0">
                    <a:pos x="63466" y="113435"/>
                  </a:cxn>
                  <a:cxn ang="0">
                    <a:pos x="115393" y="130665"/>
                  </a:cxn>
                  <a:cxn ang="0">
                    <a:pos x="154338" y="150768"/>
                  </a:cxn>
                  <a:cxn ang="0">
                    <a:pos x="158665" y="150768"/>
                  </a:cxn>
                  <a:cxn ang="0">
                    <a:pos x="178859" y="149332"/>
                  </a:cxn>
                  <a:cxn ang="0">
                    <a:pos x="216361" y="166562"/>
                  </a:cxn>
                  <a:cxn ang="0">
                    <a:pos x="207707" y="139281"/>
                  </a:cxn>
                  <a:cxn ang="0">
                    <a:pos x="214919" y="137845"/>
                  </a:cxn>
                  <a:cxn ang="0">
                    <a:pos x="226458" y="155075"/>
                  </a:cxn>
                  <a:cxn ang="0">
                    <a:pos x="230785" y="205331"/>
                  </a:cxn>
                  <a:cxn ang="0">
                    <a:pos x="229343" y="249843"/>
                  </a:cxn>
                  <a:cxn ang="0">
                    <a:pos x="232228" y="255587"/>
                  </a:cxn>
                  <a:cxn ang="0">
                    <a:pos x="243767" y="205331"/>
                  </a:cxn>
                  <a:cxn ang="0">
                    <a:pos x="253864" y="211075"/>
                  </a:cxn>
                  <a:cxn ang="0">
                    <a:pos x="265403" y="165126"/>
                  </a:cxn>
                  <a:cxn ang="0">
                    <a:pos x="266846" y="109127"/>
                  </a:cxn>
                </a:cxnLst>
                <a:pathLst>
                  <a:path w="186" h="178">
                    <a:moveTo>
                      <a:pt x="185" y="76"/>
                    </a:moveTo>
                    <a:cubicBezTo>
                      <a:pt x="185" y="69"/>
                      <a:pt x="181" y="20"/>
                      <a:pt x="127" y="0"/>
                    </a:cubicBezTo>
                    <a:cubicBezTo>
                      <a:pt x="127" y="0"/>
                      <a:pt x="115" y="2"/>
                      <a:pt x="93" y="7"/>
                    </a:cubicBezTo>
                    <a:cubicBezTo>
                      <a:pt x="93" y="7"/>
                      <a:pt x="62" y="6"/>
                      <a:pt x="55" y="11"/>
                    </a:cubicBezTo>
                    <a:cubicBezTo>
                      <a:pt x="49" y="16"/>
                      <a:pt x="34" y="22"/>
                      <a:pt x="34" y="22"/>
                    </a:cubicBezTo>
                    <a:cubicBezTo>
                      <a:pt x="34" y="22"/>
                      <a:pt x="4" y="32"/>
                      <a:pt x="0" y="71"/>
                    </a:cubicBezTo>
                    <a:cubicBezTo>
                      <a:pt x="0" y="71"/>
                      <a:pt x="0" y="121"/>
                      <a:pt x="3" y="140"/>
                    </a:cubicBezTo>
                    <a:cubicBezTo>
                      <a:pt x="3" y="140"/>
                      <a:pt x="7" y="139"/>
                      <a:pt x="11" y="142"/>
                    </a:cubicBezTo>
                    <a:lnTo>
                      <a:pt x="15" y="169"/>
                    </a:lnTo>
                    <a:lnTo>
                      <a:pt x="20" y="165"/>
                    </a:lnTo>
                    <a:cubicBezTo>
                      <a:pt x="20" y="165"/>
                      <a:pt x="17" y="135"/>
                      <a:pt x="25" y="126"/>
                    </a:cubicBezTo>
                    <a:cubicBezTo>
                      <a:pt x="28" y="122"/>
                      <a:pt x="25" y="96"/>
                      <a:pt x="25" y="96"/>
                    </a:cubicBezTo>
                    <a:cubicBezTo>
                      <a:pt x="25" y="96"/>
                      <a:pt x="42" y="80"/>
                      <a:pt x="44" y="79"/>
                    </a:cubicBezTo>
                    <a:cubicBezTo>
                      <a:pt x="44" y="79"/>
                      <a:pt x="68" y="84"/>
                      <a:pt x="80" y="91"/>
                    </a:cubicBezTo>
                    <a:cubicBezTo>
                      <a:pt x="80" y="91"/>
                      <a:pt x="83" y="101"/>
                      <a:pt x="107" y="105"/>
                    </a:cubicBezTo>
                    <a:cubicBezTo>
                      <a:pt x="108" y="105"/>
                      <a:pt x="109" y="105"/>
                      <a:pt x="110" y="105"/>
                    </a:cubicBezTo>
                    <a:cubicBezTo>
                      <a:pt x="114" y="105"/>
                      <a:pt x="119" y="105"/>
                      <a:pt x="124" y="104"/>
                    </a:cubicBezTo>
                    <a:cubicBezTo>
                      <a:pt x="149" y="96"/>
                      <a:pt x="150" y="116"/>
                      <a:pt x="150" y="116"/>
                    </a:cubicBezTo>
                    <a:cubicBezTo>
                      <a:pt x="153" y="107"/>
                      <a:pt x="149" y="101"/>
                      <a:pt x="144" y="97"/>
                    </a:cubicBezTo>
                    <a:lnTo>
                      <a:pt x="149" y="96"/>
                    </a:lnTo>
                    <a:cubicBezTo>
                      <a:pt x="149" y="96"/>
                      <a:pt x="154" y="100"/>
                      <a:pt x="157" y="108"/>
                    </a:cubicBezTo>
                    <a:cubicBezTo>
                      <a:pt x="159" y="119"/>
                      <a:pt x="155" y="132"/>
                      <a:pt x="160" y="143"/>
                    </a:cubicBezTo>
                    <a:cubicBezTo>
                      <a:pt x="164" y="151"/>
                      <a:pt x="159" y="174"/>
                      <a:pt x="159" y="174"/>
                    </a:cubicBezTo>
                    <a:lnTo>
                      <a:pt x="161" y="178"/>
                    </a:lnTo>
                    <a:lnTo>
                      <a:pt x="169" y="143"/>
                    </a:lnTo>
                    <a:cubicBezTo>
                      <a:pt x="169" y="143"/>
                      <a:pt x="175" y="144"/>
                      <a:pt x="176" y="147"/>
                    </a:cubicBezTo>
                    <a:lnTo>
                      <a:pt x="184" y="115"/>
                    </a:lnTo>
                    <a:cubicBezTo>
                      <a:pt x="184" y="115"/>
                      <a:pt x="186" y="82"/>
                      <a:pt x="185" y="76"/>
                    </a:cubicBezTo>
                    <a:close/>
                  </a:path>
                </a:pathLst>
              </a:custGeom>
              <a:solidFill>
                <a:srgbClr val="383837">
                  <a:alpha val="100000"/>
                </a:srgbClr>
              </a:solidFill>
              <a:ln w="9525">
                <a:noFill/>
              </a:ln>
            </p:spPr>
            <p:txBody>
              <a:bodyPr/>
              <a:p>
                <a:endParaRPr lang="zh-CN" altLang="en-US"/>
              </a:p>
            </p:txBody>
          </p:sp>
          <p:sp>
            <p:nvSpPr>
              <p:cNvPr id="10282" name="Freeform 60"/>
              <p:cNvSpPr/>
              <p:nvPr/>
            </p:nvSpPr>
            <p:spPr>
              <a:xfrm>
                <a:off x="614363" y="739775"/>
                <a:ext cx="50800" cy="280987"/>
              </a:xfrm>
              <a:custGeom>
                <a:avLst/>
                <a:gdLst/>
                <a:ahLst/>
                <a:cxnLst>
                  <a:cxn ang="0">
                    <a:pos x="39511" y="157065"/>
                  </a:cxn>
                  <a:cxn ang="0">
                    <a:pos x="15522" y="0"/>
                  </a:cxn>
                  <a:cxn ang="0">
                    <a:pos x="0" y="237758"/>
                  </a:cxn>
                  <a:cxn ang="0">
                    <a:pos x="8467" y="280987"/>
                  </a:cxn>
                  <a:cxn ang="0">
                    <a:pos x="47978" y="280987"/>
                  </a:cxn>
                  <a:cxn ang="0">
                    <a:pos x="39511" y="157065"/>
                  </a:cxn>
                </a:cxnLst>
                <a:pathLst>
                  <a:path w="36" h="195">
                    <a:moveTo>
                      <a:pt x="28" y="109"/>
                    </a:moveTo>
                    <a:cubicBezTo>
                      <a:pt x="36" y="79"/>
                      <a:pt x="20" y="16"/>
                      <a:pt x="11" y="0"/>
                    </a:cubicBezTo>
                    <a:lnTo>
                      <a:pt x="0" y="165"/>
                    </a:lnTo>
                    <a:lnTo>
                      <a:pt x="6" y="195"/>
                    </a:lnTo>
                    <a:cubicBezTo>
                      <a:pt x="6" y="195"/>
                      <a:pt x="18" y="195"/>
                      <a:pt x="34" y="195"/>
                    </a:cubicBezTo>
                    <a:cubicBezTo>
                      <a:pt x="29" y="170"/>
                      <a:pt x="23" y="129"/>
                      <a:pt x="28" y="109"/>
                    </a:cubicBezTo>
                    <a:close/>
                  </a:path>
                </a:pathLst>
              </a:custGeom>
              <a:solidFill>
                <a:srgbClr val="2E2C2C">
                  <a:alpha val="100000"/>
                </a:srgbClr>
              </a:solidFill>
              <a:ln w="9525">
                <a:noFill/>
              </a:ln>
            </p:spPr>
            <p:txBody>
              <a:bodyPr/>
              <a:p>
                <a:endParaRPr lang="zh-CN" altLang="en-US"/>
              </a:p>
            </p:txBody>
          </p:sp>
          <p:sp>
            <p:nvSpPr>
              <p:cNvPr id="10283" name="Freeform 61"/>
              <p:cNvSpPr/>
              <p:nvPr/>
            </p:nvSpPr>
            <p:spPr>
              <a:xfrm>
                <a:off x="512763" y="476250"/>
                <a:ext cx="173038" cy="1022350"/>
              </a:xfrm>
              <a:custGeom>
                <a:avLst/>
                <a:gdLst/>
                <a:ahLst/>
                <a:cxnLst>
                  <a:cxn ang="0">
                    <a:pos x="79309" y="997906"/>
                  </a:cxn>
                  <a:cxn ang="0">
                    <a:pos x="155734" y="1022350"/>
                  </a:cxn>
                  <a:cxn ang="0">
                    <a:pos x="173038" y="1010847"/>
                  </a:cxn>
                  <a:cxn ang="0">
                    <a:pos x="126895" y="529149"/>
                  </a:cxn>
                  <a:cxn ang="0">
                    <a:pos x="126895" y="313463"/>
                  </a:cxn>
                  <a:cxn ang="0">
                    <a:pos x="126895" y="181176"/>
                  </a:cxn>
                  <a:cxn ang="0">
                    <a:pos x="79309" y="57516"/>
                  </a:cxn>
                  <a:cxn ang="0">
                    <a:pos x="1442" y="0"/>
                  </a:cxn>
                  <a:cxn ang="0">
                    <a:pos x="0" y="57516"/>
                  </a:cxn>
                  <a:cxn ang="0">
                    <a:pos x="79309" y="277516"/>
                  </a:cxn>
                  <a:cxn ang="0">
                    <a:pos x="63447" y="425620"/>
                  </a:cxn>
                  <a:cxn ang="0">
                    <a:pos x="95171" y="731893"/>
                  </a:cxn>
                  <a:cxn ang="0">
                    <a:pos x="79309" y="997906"/>
                  </a:cxn>
                </a:cxnLst>
                <a:pathLst>
                  <a:path w="120" h="711">
                    <a:moveTo>
                      <a:pt x="55" y="694"/>
                    </a:moveTo>
                    <a:lnTo>
                      <a:pt x="108" y="711"/>
                    </a:lnTo>
                    <a:lnTo>
                      <a:pt x="120" y="703"/>
                    </a:lnTo>
                    <a:cubicBezTo>
                      <a:pt x="120" y="703"/>
                      <a:pt x="111" y="437"/>
                      <a:pt x="88" y="368"/>
                    </a:cubicBezTo>
                    <a:cubicBezTo>
                      <a:pt x="88" y="368"/>
                      <a:pt x="87" y="244"/>
                      <a:pt x="88" y="218"/>
                    </a:cubicBezTo>
                    <a:cubicBezTo>
                      <a:pt x="88" y="193"/>
                      <a:pt x="89" y="140"/>
                      <a:pt x="88" y="126"/>
                    </a:cubicBezTo>
                    <a:cubicBezTo>
                      <a:pt x="87" y="113"/>
                      <a:pt x="67" y="57"/>
                      <a:pt x="55" y="40"/>
                    </a:cubicBezTo>
                    <a:lnTo>
                      <a:pt x="1" y="0"/>
                    </a:lnTo>
                    <a:lnTo>
                      <a:pt x="0" y="40"/>
                    </a:lnTo>
                    <a:cubicBezTo>
                      <a:pt x="0" y="40"/>
                      <a:pt x="57" y="160"/>
                      <a:pt x="55" y="193"/>
                    </a:cubicBezTo>
                    <a:cubicBezTo>
                      <a:pt x="55" y="193"/>
                      <a:pt x="43" y="288"/>
                      <a:pt x="44" y="296"/>
                    </a:cubicBezTo>
                    <a:cubicBezTo>
                      <a:pt x="45" y="304"/>
                      <a:pt x="66" y="492"/>
                      <a:pt x="66" y="509"/>
                    </a:cubicBezTo>
                    <a:cubicBezTo>
                      <a:pt x="66" y="526"/>
                      <a:pt x="55" y="694"/>
                      <a:pt x="55" y="694"/>
                    </a:cubicBezTo>
                    <a:close/>
                  </a:path>
                </a:pathLst>
              </a:custGeom>
              <a:solidFill>
                <a:srgbClr val="383837">
                  <a:alpha val="100000"/>
                </a:srgbClr>
              </a:solidFill>
              <a:ln w="9525">
                <a:noFill/>
              </a:ln>
            </p:spPr>
            <p:txBody>
              <a:bodyPr/>
              <a:p>
                <a:endParaRPr lang="zh-CN" altLang="en-US"/>
              </a:p>
            </p:txBody>
          </p:sp>
        </p:grpSp>
        <p:sp>
          <p:nvSpPr>
            <p:cNvPr id="24" name="文本框 23"/>
            <p:cNvSpPr txBox="1"/>
            <p:nvPr/>
          </p:nvSpPr>
          <p:spPr>
            <a:xfrm>
              <a:off x="6718" y="2809"/>
              <a:ext cx="4255" cy="661"/>
            </a:xfrm>
            <a:prstGeom prst="rect">
              <a:avLst/>
            </a:prstGeom>
            <a:noFill/>
          </p:spPr>
          <p:txBody>
            <a:bodyPr wrap="square" rtlCol="0">
              <a:spAutoFit/>
            </a:bodyPr>
            <a:p>
              <a:r>
                <a:rPr lang="zh-CN" altLang="en-US" sz="2400" b="1">
                  <a:solidFill>
                    <a:srgbClr val="B82B14"/>
                  </a:solidFill>
                  <a:latin typeface="微软雅黑" panose="020B0503020204020204" charset="-122"/>
                  <a:ea typeface="微软雅黑" panose="020B0503020204020204" charset="-122"/>
                </a:rPr>
                <a:t>小提示</a:t>
              </a:r>
              <a:endParaRPr lang="zh-CN" altLang="en-US" sz="2400" b="1">
                <a:solidFill>
                  <a:srgbClr val="B82B14"/>
                </a:solidFill>
                <a:latin typeface="微软雅黑" panose="020B0503020204020204" charset="-122"/>
                <a:ea typeface="微软雅黑" panose="020B0503020204020204" charset="-122"/>
              </a:endParaRPr>
            </a:p>
          </p:txBody>
        </p:sp>
        <p:grpSp>
          <p:nvGrpSpPr>
            <p:cNvPr id="26" name="组合 25"/>
            <p:cNvGrpSpPr/>
            <p:nvPr/>
          </p:nvGrpSpPr>
          <p:grpSpPr>
            <a:xfrm>
              <a:off x="6457" y="2626"/>
              <a:ext cx="11103" cy="5631"/>
              <a:chOff x="7215" y="2626"/>
              <a:chExt cx="10256" cy="5312"/>
            </a:xfrm>
          </p:grpSpPr>
          <p:cxnSp>
            <p:nvCxnSpPr>
              <p:cNvPr id="10247" name="直接连接符 26"/>
              <p:cNvCxnSpPr/>
              <p:nvPr/>
            </p:nvCxnSpPr>
            <p:spPr>
              <a:xfrm flipV="1">
                <a:off x="7215" y="2626"/>
                <a:ext cx="10113" cy="15"/>
              </a:xfrm>
              <a:prstGeom prst="line">
                <a:avLst/>
              </a:prstGeom>
              <a:ln w="19050" cap="flat" cmpd="sng">
                <a:solidFill>
                  <a:srgbClr val="1D4E74"/>
                </a:solidFill>
                <a:prstDash val="dash"/>
                <a:headEnd type="none" w="med" len="med"/>
                <a:tailEnd type="none" w="med" len="med"/>
              </a:ln>
            </p:spPr>
          </p:cxnSp>
          <p:cxnSp>
            <p:nvCxnSpPr>
              <p:cNvPr id="25" name="直接连接符 26"/>
              <p:cNvCxnSpPr/>
              <p:nvPr/>
            </p:nvCxnSpPr>
            <p:spPr>
              <a:xfrm flipV="1">
                <a:off x="7277" y="7923"/>
                <a:ext cx="10194" cy="15"/>
              </a:xfrm>
              <a:prstGeom prst="line">
                <a:avLst/>
              </a:prstGeom>
              <a:ln w="19050" cap="flat" cmpd="sng">
                <a:solidFill>
                  <a:srgbClr val="1D4E74"/>
                </a:solidFill>
                <a:prstDash val="dash"/>
                <a:headEnd type="none" w="med" len="med"/>
                <a:tailEnd type="none" w="med" len="med"/>
              </a:ln>
            </p:spPr>
          </p:cxnSp>
        </p:gr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标题 1"/>
          <p:cNvSpPr>
            <a:spLocks noGrp="1"/>
          </p:cNvSpPr>
          <p:nvPr>
            <p:ph type="title" idx="4294967295"/>
          </p:nvPr>
        </p:nvSpPr>
        <p:spPr>
          <a:xfrm>
            <a:off x="663575" y="371475"/>
            <a:ext cx="6208713" cy="944563"/>
          </a:xfrm>
        </p:spPr>
        <p:txBody>
          <a:bodyPr vert="horz" wrap="square" lIns="91440" tIns="45720" rIns="91440" bIns="45720" anchor="ctr" anchorCtr="0"/>
          <a:p>
            <a:pPr eaLnBrk="1" hangingPunct="1"/>
            <a:r>
              <a:rPr lang="zh-CN" altLang="en-US" sz="3200" dirty="0">
                <a:solidFill>
                  <a:srgbClr val="FF0000"/>
                </a:solidFill>
                <a:latin typeface="方正粗倩简体" pitchFamily="1" charset="-122"/>
                <a:ea typeface="方正粗倩简体" pitchFamily="1" charset="-122"/>
              </a:rPr>
              <a:t>第一章</a:t>
            </a:r>
            <a:r>
              <a:rPr lang="en-US" altLang="zh-CN" sz="3200" dirty="0">
                <a:solidFill>
                  <a:srgbClr val="FF0000"/>
                </a:solidFill>
                <a:latin typeface="方正粗倩简体" pitchFamily="1" charset="-122"/>
                <a:ea typeface="方正粗倩简体" pitchFamily="1" charset="-122"/>
              </a:rPr>
              <a:t> </a:t>
            </a:r>
            <a:r>
              <a:rPr lang="en-US" altLang="en-US" sz="3200" dirty="0">
                <a:solidFill>
                  <a:srgbClr val="FF0000"/>
                </a:solidFill>
                <a:latin typeface="方正粗倩简体" pitchFamily="1" charset="-122"/>
                <a:ea typeface="方正粗倩简体" pitchFamily="1" charset="-122"/>
              </a:rPr>
              <a:t>学习要求及考核要点</a:t>
            </a:r>
            <a:endParaRPr lang="en-US" altLang="en-US" sz="3200" dirty="0">
              <a:solidFill>
                <a:srgbClr val="FF0000"/>
              </a:solidFill>
              <a:latin typeface="方正粗倩简体" pitchFamily="1" charset="-122"/>
              <a:ea typeface="方正粗倩简体" pitchFamily="1" charset="-122"/>
            </a:endParaRPr>
          </a:p>
        </p:txBody>
      </p:sp>
      <p:sp>
        <p:nvSpPr>
          <p:cNvPr id="10243" name="内容占位符 2"/>
          <p:cNvSpPr>
            <a:spLocks noGrp="1"/>
          </p:cNvSpPr>
          <p:nvPr>
            <p:ph idx="1"/>
          </p:nvPr>
        </p:nvSpPr>
        <p:spPr>
          <a:xfrm>
            <a:off x="663575" y="1844675"/>
            <a:ext cx="3754438" cy="4238625"/>
          </a:xfrm>
          <a:solidFill>
            <a:srgbClr val="FFFFFF"/>
          </a:solidFill>
          <a:ln>
            <a:solidFill>
              <a:srgbClr val="FFFFFF"/>
            </a:solidFill>
            <a:miter lim="800000"/>
          </a:ln>
          <a:effectLst>
            <a:outerShdw dist="20000" dir="5400000" algn="ctr" rotWithShape="0">
              <a:srgbClr val="000000">
                <a:alpha val="34000"/>
              </a:srgbClr>
            </a:outerShdw>
          </a:effectLst>
        </p:spPr>
        <p:txBody>
          <a:bodyPr vert="horz" wrap="square" lIns="91440" tIns="45720" rIns="91440" bIns="45720" numCol="1" anchor="t" anchorCtr="0" compatLnSpc="1"/>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en-US" altLang="en-US" sz="2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rPr>
              <a:t>熟悉物流与流通、物流与生产的关系</a:t>
            </a:r>
            <a:endParaRPr kumimoji="0" lang="en-US" altLang="en-US" sz="2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en-US" altLang="en-US" sz="2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rPr>
              <a:t>掌握物流基本概念、分类</a:t>
            </a:r>
            <a:endParaRPr kumimoji="0" lang="en-US" altLang="en-US" sz="2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en-US" altLang="en-US" sz="2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rPr>
              <a:t>了解物流学的形成、发展过程</a:t>
            </a:r>
            <a:endParaRPr kumimoji="0" lang="en-US" altLang="en-US" sz="2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en-US" altLang="en-US" sz="2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rPr>
              <a:t>物流重要的理论学说</a:t>
            </a:r>
            <a:endParaRPr kumimoji="0" lang="en-US" altLang="en-US" sz="2400" b="1" i="0" u="none" strike="noStrike" kern="0" cap="none" spc="0" normalizeH="0" baseline="0" noProof="0" smtClean="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endParaRPr>
          </a:p>
        </p:txBody>
      </p:sp>
      <p:sp>
        <p:nvSpPr>
          <p:cNvPr id="10244" name="内容占位符 2"/>
          <p:cNvSpPr txBox="1"/>
          <p:nvPr/>
        </p:nvSpPr>
        <p:spPr>
          <a:xfrm>
            <a:off x="663575" y="1341438"/>
            <a:ext cx="3754438" cy="490537"/>
          </a:xfrm>
          <a:prstGeom prst="rect">
            <a:avLst/>
          </a:prstGeom>
          <a:solidFill>
            <a:srgbClr val="FFC000"/>
          </a:solidFill>
          <a:ln w="9525">
            <a:noFill/>
          </a:ln>
          <a:effectLst>
            <a:outerShdw dist="20000" dir="5400000" algn="ctr" rotWithShape="0">
              <a:srgbClr val="000000">
                <a:alpha val="34000"/>
              </a:srgbClr>
            </a:outerShdw>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buNone/>
            </a:pPr>
            <a:r>
              <a:rPr lang="zh-CN" altLang="en-US" sz="2400" b="1" dirty="0">
                <a:latin typeface="楷体_GB2312" pitchFamily="1" charset="-122"/>
                <a:ea typeface="楷体_GB2312" pitchFamily="1" charset="-122"/>
              </a:rPr>
              <a:t>基本要求</a:t>
            </a:r>
            <a:endParaRPr lang="zh-CN" altLang="en-US" sz="2400" b="1" dirty="0">
              <a:latin typeface="楷体_GB2312" pitchFamily="1" charset="-122"/>
              <a:ea typeface="楷体_GB2312" pitchFamily="1" charset="-122"/>
            </a:endParaRPr>
          </a:p>
        </p:txBody>
      </p:sp>
      <p:sp>
        <p:nvSpPr>
          <p:cNvPr id="10245" name="内容占位符 2"/>
          <p:cNvSpPr txBox="1"/>
          <p:nvPr/>
        </p:nvSpPr>
        <p:spPr bwMode="auto">
          <a:xfrm>
            <a:off x="4994275" y="1844675"/>
            <a:ext cx="3754438" cy="4238625"/>
          </a:xfrm>
          <a:prstGeom prst="rect">
            <a:avLst/>
          </a:prstGeom>
          <a:solidFill>
            <a:srgbClr val="FFFFFF"/>
          </a:solidFill>
          <a:ln w="9525" cmpd="sng">
            <a:solidFill>
              <a:srgbClr val="FFFFFF"/>
            </a:solidFill>
            <a:miter lim="800000"/>
          </a:ln>
          <a:effectLst>
            <a:outerShdw dist="20000" dir="5400000" algn="ctr" rotWithShape="0">
              <a:srgbClr val="000000">
                <a:alpha val="34000"/>
              </a:srgbClr>
            </a:outerShdw>
          </a:effectLst>
        </p:spPr>
        <p:txBody>
          <a:bodyPr/>
          <a:lstStyle>
            <a:lvl1pPr marL="342900" indent="-342900"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rPr>
              <a:t>物流及物流管理概念</a:t>
            </a:r>
            <a:endParaRPr kumimoji="0" lang="en-US" altLang="en-US"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rPr>
              <a:t>物流与商流的关系</a:t>
            </a:r>
            <a:endParaRPr kumimoji="0" lang="en-US" altLang="en-US"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defRPr/>
            </a:pPr>
            <a:r>
              <a:rPr kumimoji="0" lang="zh-CN" altLang="en-US"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rPr>
              <a:t>物流的效用</a:t>
            </a:r>
            <a:endParaRPr kumimoji="0" lang="en-US" altLang="en-US"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endParaRPr>
          </a:p>
          <a:p>
            <a:pPr marL="342900" marR="0" lvl="0" indent="-342900" algn="l" defTabSz="914400" rtl="0" eaLnBrk="1" fontAlgn="base" latinLnBrk="0" hangingPunct="1">
              <a:lnSpc>
                <a:spcPct val="100000"/>
              </a:lnSpc>
              <a:spcBef>
                <a:spcPct val="20000"/>
              </a:spcBef>
              <a:spcAft>
                <a:spcPct val="0"/>
              </a:spcAft>
              <a:buClrTx/>
              <a:buSzTx/>
              <a:buFontTx/>
              <a:buNone/>
              <a:defRPr/>
            </a:pPr>
            <a:endParaRPr kumimoji="0" lang="zh-CN" altLang="en-US" sz="24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仿宋" panose="02010609060101010101" pitchFamily="49" charset="-122"/>
              <a:ea typeface="仿宋" panose="02010609060101010101" pitchFamily="49" charset="-122"/>
              <a:cs typeface="+mn-cs"/>
            </a:endParaRPr>
          </a:p>
        </p:txBody>
      </p:sp>
      <p:sp>
        <p:nvSpPr>
          <p:cNvPr id="10246" name="内容占位符 2"/>
          <p:cNvSpPr txBox="1"/>
          <p:nvPr/>
        </p:nvSpPr>
        <p:spPr>
          <a:xfrm>
            <a:off x="4994275" y="1341438"/>
            <a:ext cx="3754438" cy="490537"/>
          </a:xfrm>
          <a:prstGeom prst="rect">
            <a:avLst/>
          </a:prstGeom>
          <a:solidFill>
            <a:srgbClr val="FFC000"/>
          </a:solidFill>
          <a:ln w="9525">
            <a:noFill/>
          </a:ln>
          <a:effectLst>
            <a:outerShdw dist="20000" dir="5400000" algn="ctr" rotWithShape="0">
              <a:srgbClr val="000000">
                <a:alpha val="34000"/>
              </a:srgbClr>
            </a:outerShdw>
          </a:effec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buNone/>
            </a:pPr>
            <a:r>
              <a:rPr lang="zh-CN" altLang="en-US" sz="2400" b="1" dirty="0">
                <a:latin typeface="楷体_GB2312" pitchFamily="1" charset="-122"/>
                <a:ea typeface="楷体_GB2312" pitchFamily="1" charset="-122"/>
              </a:rPr>
              <a:t>考核要点</a:t>
            </a:r>
            <a:endParaRPr lang="zh-CN" altLang="en-US" sz="2400" b="1" dirty="0">
              <a:latin typeface="楷体_GB2312" pitchFamily="1" charset="-122"/>
              <a:ea typeface="楷体_GB2312" pitchFamily="1"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矩形 2"/>
          <p:cNvSpPr>
            <a:spLocks noGrp="1"/>
          </p:cNvSpPr>
          <p:nvPr>
            <p:ph type="title" idx="4294967295"/>
          </p:nvPr>
        </p:nvSpPr>
        <p:spPr/>
        <p:txBody>
          <a:bodyPr vert="horz" wrap="square" lIns="91440" tIns="45720" rIns="91440" bIns="45720" anchor="ctr" anchorCtr="0"/>
          <a:p>
            <a:pPr eaLnBrk="1" hangingPunct="1"/>
            <a:r>
              <a:rPr lang="en-US" altLang="en-US" dirty="0">
                <a:solidFill>
                  <a:srgbClr val="FF0000"/>
                </a:solidFill>
                <a:ea typeface="宋体" panose="02010600030101010101" pitchFamily="2" charset="-122"/>
              </a:rPr>
              <a:t>四、物流重要理论学说</a:t>
            </a:r>
            <a:endParaRPr lang="en-US" altLang="en-US" dirty="0">
              <a:solidFill>
                <a:srgbClr val="FF0000"/>
              </a:solidFill>
              <a:ea typeface="宋体" panose="02010600030101010101" pitchFamily="2" charset="-122"/>
            </a:endParaRPr>
          </a:p>
        </p:txBody>
      </p:sp>
      <p:sp>
        <p:nvSpPr>
          <p:cNvPr id="30723" name="矩形 3"/>
          <p:cNvSpPr>
            <a:spLocks noGrp="1"/>
          </p:cNvSpPr>
          <p:nvPr>
            <p:ph type="body" idx="4294967295"/>
          </p:nvPr>
        </p:nvSpPr>
        <p:spPr/>
        <p:txBody>
          <a:bodyPr vert="horz" wrap="square" lIns="91440" tIns="45720" rIns="91440" bIns="45720" anchor="t" anchorCtr="0"/>
          <a:p>
            <a:pPr eaLnBrk="1" hangingPunct="1"/>
            <a:r>
              <a:rPr lang="en-US" altLang="en-US" dirty="0">
                <a:ea typeface="宋体" panose="02010600030101010101" pitchFamily="2" charset="-122"/>
              </a:rPr>
              <a:t>4.1 商物分离学说 </a:t>
            </a:r>
            <a:endParaRPr lang="en-US" altLang="en-US" dirty="0">
              <a:ea typeface="宋体" panose="02010600030101010101" pitchFamily="2" charset="-122"/>
            </a:endParaRPr>
          </a:p>
          <a:p>
            <a:pPr eaLnBrk="1" hangingPunct="1"/>
            <a:r>
              <a:rPr lang="en-US" altLang="en-US" dirty="0">
                <a:ea typeface="宋体" panose="02010600030101010101" pitchFamily="2" charset="-122"/>
              </a:rPr>
              <a:t>所谓商物分离，是指流通中两个组成部分商业流通和实物流通各自按照自己的规律和渠道独立运动。现在的研究与实践都证明，商流与物流过程可以分离，而且责任也可以分离。</a:t>
            </a:r>
            <a:endParaRPr lang="en-US" altLang="en-US" dirty="0">
              <a:ea typeface="宋体" panose="02010600030101010101" pitchFamily="2" charset="-122"/>
            </a:endParaRPr>
          </a:p>
        </p:txBody>
      </p:sp>
    </p:spTree>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矩形 2"/>
          <p:cNvSpPr>
            <a:spLocks noGrp="1"/>
          </p:cNvSpPr>
          <p:nvPr>
            <p:ph type="title" idx="4294967295"/>
          </p:nvPr>
        </p:nvSpPr>
        <p:spPr/>
        <p:txBody>
          <a:bodyPr vert="horz" wrap="square" lIns="91440" tIns="45720" rIns="91440" bIns="45720" anchor="ctr" anchorCtr="0"/>
          <a:p>
            <a:pPr eaLnBrk="1" hangingPunct="1"/>
            <a:r>
              <a:rPr lang="en-US" altLang="en-US" dirty="0">
                <a:solidFill>
                  <a:srgbClr val="000000"/>
                </a:solidFill>
                <a:ea typeface="宋体" panose="02010600030101010101" pitchFamily="2" charset="-122"/>
              </a:rPr>
              <a:t>商物分离</a:t>
            </a:r>
            <a:endParaRPr lang="en-US" altLang="en-US" dirty="0">
              <a:solidFill>
                <a:srgbClr val="000000"/>
              </a:solidFill>
              <a:ea typeface="宋体" panose="02010600030101010101" pitchFamily="2" charset="-122"/>
            </a:endParaRPr>
          </a:p>
        </p:txBody>
      </p:sp>
      <p:sp>
        <p:nvSpPr>
          <p:cNvPr id="31747" name="矩形 5"/>
          <p:cNvSpPr/>
          <p:nvPr/>
        </p:nvSpPr>
        <p:spPr>
          <a:xfrm>
            <a:off x="0" y="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graphicFrame>
        <p:nvGraphicFramePr>
          <p:cNvPr id="31748" name="对象 4"/>
          <p:cNvGraphicFramePr>
            <a:graphicFrameLocks noChangeAspect="1"/>
          </p:cNvGraphicFramePr>
          <p:nvPr/>
        </p:nvGraphicFramePr>
        <p:xfrm>
          <a:off x="539750" y="1844675"/>
          <a:ext cx="8135938" cy="4248150"/>
        </p:xfrm>
        <a:graphic>
          <a:graphicData uri="http://schemas.openxmlformats.org/presentationml/2006/ole">
            <mc:AlternateContent xmlns:mc="http://schemas.openxmlformats.org/markup-compatibility/2006">
              <mc:Choice xmlns:v="urn:schemas-microsoft-com:vml" Requires="v">
                <p:oleObj spid="_x0000_s3077" name="" r:id="rId1" imgW="6823075" imgH="2567305" progId="Visio.Drawing.11">
                  <p:embed/>
                </p:oleObj>
              </mc:Choice>
              <mc:Fallback>
                <p:oleObj name="" r:id="rId1" imgW="6823075" imgH="2567305" progId="Visio.Drawing.11">
                  <p:embed/>
                  <p:pic>
                    <p:nvPicPr>
                      <p:cNvPr id="0" name="图片 3076"/>
                      <p:cNvPicPr/>
                      <p:nvPr/>
                    </p:nvPicPr>
                    <p:blipFill>
                      <a:blip r:embed="rId2"/>
                      <a:srcRect r="11555" b="41301"/>
                      <a:stretch>
                        <a:fillRect/>
                      </a:stretch>
                    </p:blipFill>
                    <p:spPr>
                      <a:xfrm>
                        <a:off x="539750" y="1844675"/>
                        <a:ext cx="8135938" cy="4248150"/>
                      </a:xfrm>
                      <a:prstGeom prst="rect">
                        <a:avLst/>
                      </a:prstGeom>
                      <a:noFill/>
                      <a:ln w="38100">
                        <a:noFill/>
                        <a:miter/>
                      </a:ln>
                    </p:spPr>
                  </p:pic>
                </p:oleObj>
              </mc:Fallback>
            </mc:AlternateContent>
          </a:graphicData>
        </a:graphic>
      </p:graphicFrame>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矩形 2"/>
          <p:cNvSpPr>
            <a:spLocks noGrp="1"/>
          </p:cNvSpPr>
          <p:nvPr>
            <p:ph type="title" idx="4294967295"/>
          </p:nvPr>
        </p:nvSpPr>
        <p:spPr/>
        <p:txBody>
          <a:bodyPr vert="horz" wrap="square" lIns="91440" tIns="45720" rIns="91440" bIns="45720" anchor="ctr" anchorCtr="0"/>
          <a:p>
            <a:pPr eaLnBrk="1" hangingPunct="1"/>
            <a:r>
              <a:rPr lang="en-US" altLang="en-US" dirty="0">
                <a:solidFill>
                  <a:srgbClr val="000000"/>
                </a:solidFill>
                <a:ea typeface="宋体" panose="02010600030101010101" pitchFamily="2" charset="-122"/>
              </a:rPr>
              <a:t>商物分离模式下的物流活动</a:t>
            </a:r>
            <a:endParaRPr lang="en-US" altLang="en-US" dirty="0">
              <a:solidFill>
                <a:srgbClr val="000000"/>
              </a:solidFill>
              <a:ea typeface="宋体" panose="02010600030101010101" pitchFamily="2" charset="-122"/>
            </a:endParaRPr>
          </a:p>
        </p:txBody>
      </p:sp>
      <p:sp>
        <p:nvSpPr>
          <p:cNvPr id="32771" name="矩形 5"/>
          <p:cNvSpPr/>
          <p:nvPr/>
        </p:nvSpPr>
        <p:spPr>
          <a:xfrm>
            <a:off x="0" y="2476500"/>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graphicFrame>
        <p:nvGraphicFramePr>
          <p:cNvPr id="32772" name="对象 4"/>
          <p:cNvGraphicFramePr>
            <a:graphicFrameLocks noChangeAspect="1"/>
          </p:cNvGraphicFramePr>
          <p:nvPr/>
        </p:nvGraphicFramePr>
        <p:xfrm>
          <a:off x="395288" y="1557338"/>
          <a:ext cx="8424862" cy="5040312"/>
        </p:xfrm>
        <a:graphic>
          <a:graphicData uri="http://schemas.openxmlformats.org/presentationml/2006/ole">
            <mc:AlternateContent xmlns:mc="http://schemas.openxmlformats.org/markup-compatibility/2006">
              <mc:Choice xmlns:v="urn:schemas-microsoft-com:vml" Requires="v">
                <p:oleObj spid="_x0000_s3078" name="" r:id="rId1" imgW="7068820" imgH="4105910" progId="Visio.Drawing.11">
                  <p:embed/>
                </p:oleObj>
              </mc:Choice>
              <mc:Fallback>
                <p:oleObj name="" r:id="rId1" imgW="7068820" imgH="4105910" progId="Visio.Drawing.11">
                  <p:embed/>
                  <p:pic>
                    <p:nvPicPr>
                      <p:cNvPr id="0" name="图片 3077"/>
                      <p:cNvPicPr/>
                      <p:nvPr/>
                    </p:nvPicPr>
                    <p:blipFill>
                      <a:blip r:embed="rId2"/>
                      <a:srcRect t="5112" b="14360"/>
                      <a:stretch>
                        <a:fillRect/>
                      </a:stretch>
                    </p:blipFill>
                    <p:spPr>
                      <a:xfrm>
                        <a:off x="395288" y="1557338"/>
                        <a:ext cx="8424862" cy="5040312"/>
                      </a:xfrm>
                      <a:prstGeom prst="rect">
                        <a:avLst/>
                      </a:prstGeom>
                      <a:noFill/>
                      <a:ln w="38100">
                        <a:noFill/>
                        <a:miter/>
                      </a:ln>
                    </p:spPr>
                  </p:pic>
                </p:oleObj>
              </mc:Fallback>
            </mc:AlternateContent>
          </a:graphicData>
        </a:graphic>
      </p:graphicFrame>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矩形 2"/>
          <p:cNvSpPr>
            <a:spLocks noGrp="1"/>
          </p:cNvSpPr>
          <p:nvPr>
            <p:ph type="title" idx="4294967295"/>
          </p:nvPr>
        </p:nvSpPr>
        <p:spPr/>
        <p:txBody>
          <a:bodyPr vert="horz" wrap="square" lIns="91440" tIns="45720" rIns="91440" bIns="45720" anchor="ctr" anchorCtr="0"/>
          <a:p>
            <a:pPr eaLnBrk="1" hangingPunct="1"/>
            <a:r>
              <a:rPr lang="en-US" altLang="en-US" dirty="0">
                <a:solidFill>
                  <a:srgbClr val="000000"/>
                </a:solidFill>
                <a:ea typeface="宋体" panose="02010600030101010101" pitchFamily="2" charset="-122"/>
              </a:rPr>
              <a:t>四、物流重要理论学说</a:t>
            </a:r>
            <a:endParaRPr lang="en-US" altLang="en-US" dirty="0">
              <a:solidFill>
                <a:srgbClr val="000000"/>
              </a:solidFill>
              <a:ea typeface="宋体" panose="02010600030101010101" pitchFamily="2" charset="-122"/>
            </a:endParaRPr>
          </a:p>
        </p:txBody>
      </p:sp>
      <p:sp>
        <p:nvSpPr>
          <p:cNvPr id="33795" name="矩形 3"/>
          <p:cNvSpPr>
            <a:spLocks noGrp="1"/>
          </p:cNvSpPr>
          <p:nvPr>
            <p:ph type="body" idx="4294967295"/>
          </p:nvPr>
        </p:nvSpPr>
        <p:spPr>
          <a:xfrm>
            <a:off x="468313" y="1700213"/>
            <a:ext cx="8351837" cy="4752975"/>
          </a:xfrm>
        </p:spPr>
        <p:txBody>
          <a:bodyPr vert="horz" wrap="square" lIns="91440" tIns="45720" rIns="91440" bIns="45720" anchor="t" anchorCtr="0"/>
          <a:p>
            <a:pPr eaLnBrk="1" hangingPunct="1"/>
            <a:r>
              <a:rPr lang="en-US" altLang="en-US" sz="2800" dirty="0">
                <a:ea typeface="宋体" panose="02010600030101010101" pitchFamily="2" charset="-122"/>
              </a:rPr>
              <a:t>4.2  黑暗大陆学说</a:t>
            </a:r>
            <a:endParaRPr lang="en-US" altLang="en-US" sz="2800" dirty="0">
              <a:ea typeface="宋体" panose="02010600030101010101" pitchFamily="2" charset="-122"/>
            </a:endParaRPr>
          </a:p>
          <a:p>
            <a:pPr eaLnBrk="1" hangingPunct="1"/>
            <a:r>
              <a:rPr lang="en-US" altLang="en-US" sz="2800" dirty="0">
                <a:ea typeface="宋体" panose="02010600030101010101" pitchFamily="2" charset="-122"/>
              </a:rPr>
              <a:t>1962年，美国著名的管理学家德鲁克（Peter F Drucker）在《经济的黑暗大陆》一文中指出“流通是经济领域里的黑暗大陆”。因为在日常的财务和经营管理中，物流活动往往是最易被忽视的领域。例如，在财务会计的损益表中所反映的物流成本在整个销售额中所占比重很小，这势必造成企业经营者对物流活动的组织和管理的不重视，从而使物流成为提高流通绩效的最大暗礁，这也是被得·德鲁克把物流称之为“黑暗大陆”的原因。</a:t>
            </a:r>
            <a:endParaRPr lang="en-US" altLang="en-US" sz="2800" dirty="0">
              <a:ea typeface="宋体" panose="02010600030101010101" pitchFamily="2" charset="-122"/>
            </a:endParaRP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矩形 2"/>
          <p:cNvSpPr>
            <a:spLocks noGrp="1"/>
          </p:cNvSpPr>
          <p:nvPr>
            <p:ph type="title" idx="4294967295"/>
          </p:nvPr>
        </p:nvSpPr>
        <p:spPr/>
        <p:txBody>
          <a:bodyPr vert="horz" wrap="square" lIns="91440" tIns="45720" rIns="91440" bIns="45720" anchor="ctr" anchorCtr="0"/>
          <a:p>
            <a:pPr eaLnBrk="1" hangingPunct="1"/>
            <a:r>
              <a:rPr lang="en-US" altLang="en-US" dirty="0">
                <a:solidFill>
                  <a:srgbClr val="000000"/>
                </a:solidFill>
                <a:ea typeface="宋体" panose="02010600030101010101" pitchFamily="2" charset="-122"/>
              </a:rPr>
              <a:t>四、物流重要理论学说</a:t>
            </a:r>
            <a:endParaRPr lang="en-US" altLang="en-US" dirty="0">
              <a:solidFill>
                <a:srgbClr val="000000"/>
              </a:solidFill>
              <a:ea typeface="宋体" panose="02010600030101010101" pitchFamily="2" charset="-122"/>
            </a:endParaRPr>
          </a:p>
        </p:txBody>
      </p:sp>
      <p:sp>
        <p:nvSpPr>
          <p:cNvPr id="34819" name="矩形 3"/>
          <p:cNvSpPr>
            <a:spLocks noGrp="1"/>
          </p:cNvSpPr>
          <p:nvPr>
            <p:ph type="body" idx="4294967295"/>
          </p:nvPr>
        </p:nvSpPr>
        <p:spPr>
          <a:xfrm>
            <a:off x="395288" y="1412875"/>
            <a:ext cx="8353425" cy="1584325"/>
          </a:xfrm>
        </p:spPr>
        <p:txBody>
          <a:bodyPr vert="horz" wrap="square" lIns="91440" tIns="45720" rIns="91440" bIns="45720" anchor="t" anchorCtr="0"/>
          <a:p>
            <a:pPr eaLnBrk="1" hangingPunct="1">
              <a:lnSpc>
                <a:spcPct val="80000"/>
              </a:lnSpc>
            </a:pPr>
            <a:r>
              <a:rPr lang="en-US" altLang="en-US" sz="2400" dirty="0">
                <a:ea typeface="宋体" panose="02010600030101010101" pitchFamily="2" charset="-122"/>
              </a:rPr>
              <a:t>4.3  物流冰山学说</a:t>
            </a:r>
            <a:endParaRPr lang="en-US" altLang="en-US" sz="2400" dirty="0">
              <a:ea typeface="宋体" panose="02010600030101010101" pitchFamily="2" charset="-122"/>
            </a:endParaRPr>
          </a:p>
          <a:p>
            <a:pPr eaLnBrk="1" hangingPunct="1">
              <a:lnSpc>
                <a:spcPct val="80000"/>
              </a:lnSpc>
            </a:pPr>
            <a:r>
              <a:rPr lang="en-US" altLang="en-US" sz="2400" dirty="0">
                <a:ea typeface="宋体" panose="02010600030101010101" pitchFamily="2" charset="-122"/>
              </a:rPr>
              <a:t>如果把全部物流费用形象地比喻为大海中浮着的一座冰山，其露出水面看见的部分只是冰山一角，而潜在水中的大部分是企业难以明确掌握的内部物流活动费用</a:t>
            </a:r>
            <a:r>
              <a:rPr lang="en-US" altLang="en-US" dirty="0">
                <a:ea typeface="宋体" panose="02010600030101010101" pitchFamily="2" charset="-122"/>
              </a:rPr>
              <a:t>。</a:t>
            </a:r>
            <a:endParaRPr lang="en-US" altLang="en-US" dirty="0">
              <a:ea typeface="宋体" panose="02010600030101010101" pitchFamily="2" charset="-122"/>
            </a:endParaRPr>
          </a:p>
        </p:txBody>
      </p:sp>
      <p:sp>
        <p:nvSpPr>
          <p:cNvPr id="34820" name="矩形 5"/>
          <p:cNvSpPr/>
          <p:nvPr/>
        </p:nvSpPr>
        <p:spPr>
          <a:xfrm>
            <a:off x="0" y="2505075"/>
            <a:ext cx="914400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graphicFrame>
        <p:nvGraphicFramePr>
          <p:cNvPr id="34821" name="对象 4"/>
          <p:cNvGraphicFramePr>
            <a:graphicFrameLocks noChangeAspect="1"/>
          </p:cNvGraphicFramePr>
          <p:nvPr/>
        </p:nvGraphicFramePr>
        <p:xfrm>
          <a:off x="611188" y="3141663"/>
          <a:ext cx="7921625" cy="3455987"/>
        </p:xfrm>
        <a:graphic>
          <a:graphicData uri="http://schemas.openxmlformats.org/presentationml/2006/ole">
            <mc:AlternateContent xmlns:mc="http://schemas.openxmlformats.org/markup-compatibility/2006">
              <mc:Choice xmlns:v="urn:schemas-microsoft-com:vml" Requires="v">
                <p:oleObj spid="_x0000_s3079" name="" r:id="rId1" imgW="6541770" imgH="4027170" progId="Visio.Drawing.11">
                  <p:embed/>
                </p:oleObj>
              </mc:Choice>
              <mc:Fallback>
                <p:oleObj name="" r:id="rId1" imgW="6541770" imgH="4027170" progId="Visio.Drawing.11">
                  <p:embed/>
                  <p:pic>
                    <p:nvPicPr>
                      <p:cNvPr id="0" name="图片 3078"/>
                      <p:cNvPicPr/>
                      <p:nvPr/>
                    </p:nvPicPr>
                    <p:blipFill>
                      <a:blip r:embed="rId2"/>
                      <a:srcRect t="9506" r="8646"/>
                      <a:stretch>
                        <a:fillRect/>
                      </a:stretch>
                    </p:blipFill>
                    <p:spPr>
                      <a:xfrm>
                        <a:off x="611188" y="3141663"/>
                        <a:ext cx="7921625" cy="3455987"/>
                      </a:xfrm>
                      <a:prstGeom prst="rect">
                        <a:avLst/>
                      </a:prstGeom>
                      <a:noFill/>
                      <a:ln w="38100">
                        <a:noFill/>
                        <a:miter/>
                      </a:ln>
                    </p:spPr>
                  </p:pic>
                </p:oleObj>
              </mc:Fallback>
            </mc:AlternateContent>
          </a:graphicData>
        </a:graphic>
      </p:graphicFrame>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矩形 2"/>
          <p:cNvSpPr>
            <a:spLocks noGrp="1"/>
          </p:cNvSpPr>
          <p:nvPr>
            <p:ph type="title" idx="4294967295"/>
          </p:nvPr>
        </p:nvSpPr>
        <p:spPr/>
        <p:txBody>
          <a:bodyPr vert="horz" wrap="square" lIns="91440" tIns="45720" rIns="91440" bIns="45720" anchor="ctr" anchorCtr="0"/>
          <a:p>
            <a:pPr eaLnBrk="1" hangingPunct="1"/>
            <a:r>
              <a:rPr lang="en-US" altLang="en-US" dirty="0">
                <a:solidFill>
                  <a:srgbClr val="000000"/>
                </a:solidFill>
                <a:ea typeface="宋体" panose="02010600030101010101" pitchFamily="2" charset="-122"/>
              </a:rPr>
              <a:t>四、物流重要理论学说</a:t>
            </a:r>
            <a:endParaRPr lang="en-US" altLang="en-US" dirty="0">
              <a:solidFill>
                <a:srgbClr val="000000"/>
              </a:solidFill>
              <a:ea typeface="宋体" panose="02010600030101010101" pitchFamily="2" charset="-122"/>
            </a:endParaRPr>
          </a:p>
        </p:txBody>
      </p:sp>
      <p:sp>
        <p:nvSpPr>
          <p:cNvPr id="35843" name="矩形 3"/>
          <p:cNvSpPr>
            <a:spLocks noGrp="1"/>
          </p:cNvSpPr>
          <p:nvPr>
            <p:ph type="body" idx="4294967295"/>
          </p:nvPr>
        </p:nvSpPr>
        <p:spPr/>
        <p:txBody>
          <a:bodyPr vert="horz" wrap="square" lIns="91440" tIns="45720" rIns="91440" bIns="45720" anchor="t" anchorCtr="0"/>
          <a:p>
            <a:pPr eaLnBrk="1" hangingPunct="1"/>
            <a:r>
              <a:rPr lang="en-US" altLang="en-US" dirty="0">
                <a:ea typeface="宋体" panose="02010600030101010101" pitchFamily="2" charset="-122"/>
              </a:rPr>
              <a:t>4.4  第三利润源泉学说</a:t>
            </a:r>
            <a:endParaRPr lang="en-US" altLang="en-US" dirty="0">
              <a:ea typeface="宋体" panose="02010600030101010101" pitchFamily="2" charset="-122"/>
            </a:endParaRPr>
          </a:p>
          <a:p>
            <a:pPr eaLnBrk="1" hangingPunct="1"/>
            <a:r>
              <a:rPr lang="en-US" altLang="en-US" dirty="0">
                <a:ea typeface="宋体" panose="02010600030101010101" pitchFamily="2" charset="-122"/>
              </a:rPr>
              <a:t>物流第三利润源泉学说也是日本早稻田大学、日本著名物流学者西泽修教授于1970年提出的。 </a:t>
            </a:r>
            <a:endParaRPr lang="en-US" altLang="en-US" dirty="0">
              <a:ea typeface="宋体" panose="02010600030101010101" pitchFamily="2" charset="-122"/>
            </a:endParaRPr>
          </a:p>
          <a:p>
            <a:pPr eaLnBrk="1" hangingPunct="1"/>
            <a:r>
              <a:rPr lang="en-US" altLang="en-US" dirty="0">
                <a:ea typeface="宋体" panose="02010600030101010101" pitchFamily="2" charset="-122"/>
              </a:rPr>
              <a:t>第一利润源:资源领域 </a:t>
            </a:r>
            <a:endParaRPr lang="en-US" altLang="en-US" dirty="0">
              <a:ea typeface="宋体" panose="02010600030101010101" pitchFamily="2" charset="-122"/>
            </a:endParaRPr>
          </a:p>
          <a:p>
            <a:pPr eaLnBrk="1" hangingPunct="1"/>
            <a:r>
              <a:rPr lang="en-US" altLang="en-US" dirty="0">
                <a:ea typeface="宋体" panose="02010600030101010101" pitchFamily="2" charset="-122"/>
              </a:rPr>
              <a:t>第二利润源:人力领域 </a:t>
            </a:r>
            <a:endParaRPr lang="en-US" altLang="en-US" dirty="0">
              <a:ea typeface="宋体" panose="02010600030101010101" pitchFamily="2" charset="-122"/>
            </a:endParaRPr>
          </a:p>
          <a:p>
            <a:pPr eaLnBrk="1" hangingPunct="1"/>
            <a:r>
              <a:rPr lang="en-US" altLang="en-US" dirty="0">
                <a:ea typeface="宋体" panose="02010600030101010101" pitchFamily="2" charset="-122"/>
              </a:rPr>
              <a:t>第三利润源:物流领域 </a:t>
            </a:r>
            <a:endParaRPr lang="en-US" altLang="en-US" dirty="0">
              <a:ea typeface="宋体" panose="02010600030101010101" pitchFamily="2" charset="-122"/>
            </a:endParaRP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矩形 2"/>
          <p:cNvSpPr>
            <a:spLocks noGrp="1"/>
          </p:cNvSpPr>
          <p:nvPr>
            <p:ph type="title" idx="4294967295"/>
          </p:nvPr>
        </p:nvSpPr>
        <p:spPr/>
        <p:txBody>
          <a:bodyPr vert="horz" wrap="square" lIns="91440" tIns="45720" rIns="91440" bIns="45720" anchor="ctr" anchorCtr="0"/>
          <a:p>
            <a:pPr eaLnBrk="1" hangingPunct="1"/>
            <a:r>
              <a:rPr lang="en-US" altLang="en-US" dirty="0">
                <a:solidFill>
                  <a:srgbClr val="FF0000"/>
                </a:solidFill>
                <a:ea typeface="宋体" panose="02010600030101010101" pitchFamily="2" charset="-122"/>
              </a:rPr>
              <a:t>四、物流重要理论学说</a:t>
            </a:r>
            <a:endParaRPr lang="en-US" altLang="en-US" dirty="0">
              <a:solidFill>
                <a:srgbClr val="FF0000"/>
              </a:solidFill>
              <a:ea typeface="宋体" panose="02010600030101010101" pitchFamily="2" charset="-122"/>
            </a:endParaRPr>
          </a:p>
        </p:txBody>
      </p:sp>
      <p:sp>
        <p:nvSpPr>
          <p:cNvPr id="36867" name="矩形 3"/>
          <p:cNvSpPr>
            <a:spLocks noGrp="1"/>
          </p:cNvSpPr>
          <p:nvPr>
            <p:ph type="body" idx="4294967295"/>
          </p:nvPr>
        </p:nvSpPr>
        <p:spPr/>
        <p:txBody>
          <a:bodyPr vert="horz" wrap="square" lIns="91440" tIns="45720" rIns="91440" bIns="45720" anchor="t" anchorCtr="0"/>
          <a:p>
            <a:pPr eaLnBrk="1" hangingPunct="1"/>
            <a:r>
              <a:rPr lang="en-US" altLang="en-US" dirty="0">
                <a:ea typeface="宋体" panose="02010600030101010101" pitchFamily="2" charset="-122"/>
              </a:rPr>
              <a:t>4.5  效益背反学说</a:t>
            </a:r>
            <a:endParaRPr lang="en-US" altLang="en-US" dirty="0">
              <a:ea typeface="宋体" panose="02010600030101010101" pitchFamily="2" charset="-122"/>
            </a:endParaRPr>
          </a:p>
          <a:p>
            <a:pPr eaLnBrk="1" hangingPunct="1"/>
            <a:r>
              <a:rPr lang="en-US" altLang="en-US" dirty="0">
                <a:ea typeface="宋体" panose="02010600030101010101" pitchFamily="2" charset="-122"/>
              </a:rPr>
              <a:t>效益背反（trade-off）指的是物流系统的若干功能要素之间存在着交替损益的矛盾，即某一功能要素的优化和利益发生的同时，往往会存在另一个或另几个功能要素的利益损失。 </a:t>
            </a:r>
            <a:endParaRPr lang="en-US" altLang="en-US" dirty="0">
              <a:ea typeface="宋体" panose="02010600030101010101" pitchFamily="2" charset="-122"/>
            </a:endParaRPr>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矩形 2"/>
          <p:cNvSpPr>
            <a:spLocks noGrp="1"/>
          </p:cNvSpPr>
          <p:nvPr>
            <p:ph type="title" idx="4294967295"/>
          </p:nvPr>
        </p:nvSpPr>
        <p:spPr/>
        <p:txBody>
          <a:bodyPr vert="horz" wrap="square" lIns="91440" tIns="45720" rIns="91440" bIns="45720" anchor="ctr" anchorCtr="0"/>
          <a:p>
            <a:pPr eaLnBrk="1" hangingPunct="1"/>
            <a:r>
              <a:rPr lang="en-US" altLang="en-US" dirty="0">
                <a:solidFill>
                  <a:srgbClr val="FF0000"/>
                </a:solidFill>
                <a:ea typeface="宋体" panose="02010600030101010101" pitchFamily="2" charset="-122"/>
              </a:rPr>
              <a:t>五、物流管理的发展阶段</a:t>
            </a:r>
            <a:endParaRPr lang="en-US" altLang="en-US" dirty="0">
              <a:solidFill>
                <a:srgbClr val="FF0000"/>
              </a:solidFill>
              <a:ea typeface="宋体" panose="02010600030101010101" pitchFamily="2" charset="-122"/>
            </a:endParaRPr>
          </a:p>
        </p:txBody>
      </p:sp>
      <p:sp>
        <p:nvSpPr>
          <p:cNvPr id="37891" name="矩形 3"/>
          <p:cNvSpPr>
            <a:spLocks noGrp="1"/>
          </p:cNvSpPr>
          <p:nvPr>
            <p:ph type="body" idx="4294967295"/>
          </p:nvPr>
        </p:nvSpPr>
        <p:spPr/>
        <p:txBody>
          <a:bodyPr vert="horz" wrap="square" lIns="91440" tIns="45720" rIns="91440" bIns="45720" anchor="t" anchorCtr="0"/>
          <a:p>
            <a:pPr eaLnBrk="1" hangingPunct="1"/>
            <a:r>
              <a:rPr lang="en-US" altLang="en-US" dirty="0">
                <a:ea typeface="宋体" panose="02010600030101010101" pitchFamily="2" charset="-122"/>
              </a:rPr>
              <a:t>5.1  物流管理定义</a:t>
            </a:r>
            <a:endParaRPr lang="en-US" altLang="en-US" dirty="0">
              <a:ea typeface="宋体" panose="02010600030101010101" pitchFamily="2" charset="-122"/>
            </a:endParaRPr>
          </a:p>
          <a:p>
            <a:pPr eaLnBrk="1" hangingPunct="1"/>
            <a:r>
              <a:rPr lang="en-US" altLang="en-US" dirty="0">
                <a:ea typeface="宋体" panose="02010600030101010101" pitchFamily="2" charset="-122"/>
              </a:rPr>
              <a:t>我国2006年12月4日正式颁布、2007年5月1日正式实施的中国国家标准《物流术语》（GB/T18354－2006）中给物流管理下的定义是：</a:t>
            </a:r>
            <a:r>
              <a:rPr lang="en-US" altLang="en-US" dirty="0">
                <a:solidFill>
                  <a:srgbClr val="CC3300"/>
                </a:solidFill>
                <a:ea typeface="宋体" panose="02010600030101010101" pitchFamily="2" charset="-122"/>
              </a:rPr>
              <a:t>物流管理是指为达到既定的目标，对物流的全过程进行计划、组织、协调与控制。</a:t>
            </a:r>
            <a:endParaRPr lang="en-US" altLang="en-US" dirty="0">
              <a:solidFill>
                <a:srgbClr val="CC3300"/>
              </a:solidFill>
              <a:ea typeface="宋体" panose="02010600030101010101" pitchFamily="2" charset="-122"/>
            </a:endParaRP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矩形 2"/>
          <p:cNvSpPr>
            <a:spLocks noGrp="1"/>
          </p:cNvSpPr>
          <p:nvPr>
            <p:ph type="title" idx="4294967295"/>
          </p:nvPr>
        </p:nvSpPr>
        <p:spPr/>
        <p:txBody>
          <a:bodyPr vert="horz" wrap="square" lIns="91440" tIns="45720" rIns="91440" bIns="45720" anchor="ctr" anchorCtr="0"/>
          <a:p>
            <a:pPr eaLnBrk="1" hangingPunct="1"/>
            <a:r>
              <a:rPr lang="en-US" altLang="en-US" dirty="0">
                <a:solidFill>
                  <a:srgbClr val="FF0000"/>
                </a:solidFill>
                <a:ea typeface="宋体" panose="02010600030101010101" pitchFamily="2" charset="-122"/>
              </a:rPr>
              <a:t>五、物流管理的发展阶段</a:t>
            </a:r>
            <a:endParaRPr lang="en-US" altLang="en-US" dirty="0">
              <a:solidFill>
                <a:srgbClr val="FF0000"/>
              </a:solidFill>
              <a:ea typeface="宋体" panose="02010600030101010101" pitchFamily="2" charset="-122"/>
            </a:endParaRPr>
          </a:p>
        </p:txBody>
      </p:sp>
      <p:sp>
        <p:nvSpPr>
          <p:cNvPr id="38915" name="矩形 5"/>
          <p:cNvSpPr/>
          <p:nvPr/>
        </p:nvSpPr>
        <p:spPr>
          <a:xfrm>
            <a:off x="990600" y="2568575"/>
            <a:ext cx="1339850" cy="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38916" name="直线 4"/>
          <p:cNvSpPr/>
          <p:nvPr/>
        </p:nvSpPr>
        <p:spPr>
          <a:xfrm>
            <a:off x="323850" y="1628775"/>
            <a:ext cx="2016125" cy="576263"/>
          </a:xfrm>
          <a:prstGeom prst="line">
            <a:avLst/>
          </a:prstGeom>
          <a:ln w="9525" cap="flat" cmpd="sng">
            <a:solidFill>
              <a:srgbClr val="000000"/>
            </a:solidFill>
            <a:prstDash val="solid"/>
            <a:headEnd type="none" w="med" len="med"/>
            <a:tailEnd type="none" w="med" len="med"/>
          </a:ln>
        </p:spPr>
      </p:sp>
      <p:sp>
        <p:nvSpPr>
          <p:cNvPr id="38917" name="矩形 6"/>
          <p:cNvSpPr/>
          <p:nvPr/>
        </p:nvSpPr>
        <p:spPr>
          <a:xfrm>
            <a:off x="1331913" y="1557338"/>
            <a:ext cx="1162050" cy="731837"/>
          </a:xfrm>
          <a:prstGeom prst="rect">
            <a:avLst/>
          </a:prstGeom>
          <a:noFill/>
          <a:ln w="9525">
            <a:noFill/>
          </a:ln>
        </p:spPr>
        <p:txBody>
          <a:bodyPr>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114300" algn="ctr" eaLnBrk="1" hangingPunct="1">
              <a:spcBef>
                <a:spcPct val="0"/>
              </a:spcBef>
              <a:buNone/>
            </a:pPr>
            <a:r>
              <a:rPr lang="zh-CN" altLang="en-US" sz="2400" dirty="0">
                <a:ea typeface="黑体" panose="02010609060101010101" pitchFamily="49" charset="-122"/>
              </a:rPr>
              <a:t>阶段</a:t>
            </a:r>
            <a:r>
              <a:rPr lang="zh-CN" altLang="en-US" sz="900" dirty="0">
                <a:latin typeface="Times New Roman" panose="02020603050405020304" pitchFamily="18" charset="0"/>
                <a:ea typeface="黑体" panose="02010609060101010101" pitchFamily="49" charset="-122"/>
              </a:rPr>
              <a:t>    </a:t>
            </a:r>
            <a:endParaRPr lang="zh-CN" altLang="en-US" sz="1000" dirty="0">
              <a:ea typeface="宋体" panose="02010600030101010101" pitchFamily="2" charset="-122"/>
            </a:endParaRPr>
          </a:p>
          <a:p>
            <a:pPr marL="0" lvl="0" indent="114300" algn="ctr">
              <a:spcBef>
                <a:spcPct val="0"/>
              </a:spcBef>
              <a:buNone/>
            </a:pPr>
            <a:endParaRPr lang="zh-CN" altLang="en-US" sz="1800" dirty="0">
              <a:ea typeface="宋体" panose="02010600030101010101" pitchFamily="2" charset="-122"/>
            </a:endParaRPr>
          </a:p>
        </p:txBody>
      </p:sp>
      <p:sp>
        <p:nvSpPr>
          <p:cNvPr id="38918" name="矩形 8"/>
          <p:cNvSpPr/>
          <p:nvPr/>
        </p:nvSpPr>
        <p:spPr>
          <a:xfrm>
            <a:off x="990600" y="2568575"/>
            <a:ext cx="123825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38919" name="矩形 10"/>
          <p:cNvSpPr/>
          <p:nvPr/>
        </p:nvSpPr>
        <p:spPr>
          <a:xfrm>
            <a:off x="990600" y="2568575"/>
            <a:ext cx="1296988"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38920" name="矩形 12"/>
          <p:cNvSpPr/>
          <p:nvPr/>
        </p:nvSpPr>
        <p:spPr>
          <a:xfrm>
            <a:off x="990600" y="2568575"/>
            <a:ext cx="1309688"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38921" name="矩形 14"/>
          <p:cNvSpPr/>
          <p:nvPr/>
        </p:nvSpPr>
        <p:spPr>
          <a:xfrm>
            <a:off x="990600" y="2568575"/>
            <a:ext cx="133985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38922" name="矩形 16"/>
          <p:cNvSpPr/>
          <p:nvPr/>
        </p:nvSpPr>
        <p:spPr>
          <a:xfrm>
            <a:off x="990600" y="2568575"/>
            <a:ext cx="123825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38923" name="矩形 18"/>
          <p:cNvSpPr/>
          <p:nvPr/>
        </p:nvSpPr>
        <p:spPr>
          <a:xfrm>
            <a:off x="990600" y="2568575"/>
            <a:ext cx="1296988"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38924" name="矩形 20"/>
          <p:cNvSpPr/>
          <p:nvPr/>
        </p:nvSpPr>
        <p:spPr>
          <a:xfrm>
            <a:off x="990600" y="2568575"/>
            <a:ext cx="1309688" cy="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38925" name="矩形 22"/>
          <p:cNvSpPr/>
          <p:nvPr/>
        </p:nvSpPr>
        <p:spPr>
          <a:xfrm>
            <a:off x="990600" y="2568575"/>
            <a:ext cx="133985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38926" name="矩形 24"/>
          <p:cNvSpPr/>
          <p:nvPr/>
        </p:nvSpPr>
        <p:spPr>
          <a:xfrm>
            <a:off x="990600" y="2568575"/>
            <a:ext cx="123825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38927" name="矩形 26"/>
          <p:cNvSpPr/>
          <p:nvPr/>
        </p:nvSpPr>
        <p:spPr>
          <a:xfrm>
            <a:off x="990600" y="2568575"/>
            <a:ext cx="1296988"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38928" name="矩形 28"/>
          <p:cNvSpPr/>
          <p:nvPr/>
        </p:nvSpPr>
        <p:spPr>
          <a:xfrm>
            <a:off x="990600" y="2568575"/>
            <a:ext cx="1309688" cy="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38929" name="矩形 30"/>
          <p:cNvSpPr/>
          <p:nvPr/>
        </p:nvSpPr>
        <p:spPr>
          <a:xfrm>
            <a:off x="990600" y="2568575"/>
            <a:ext cx="133985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38930" name="矩形 32"/>
          <p:cNvSpPr/>
          <p:nvPr/>
        </p:nvSpPr>
        <p:spPr>
          <a:xfrm>
            <a:off x="990600" y="2568575"/>
            <a:ext cx="1238250"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38931" name="矩形 34"/>
          <p:cNvSpPr/>
          <p:nvPr/>
        </p:nvSpPr>
        <p:spPr>
          <a:xfrm>
            <a:off x="990600" y="2568575"/>
            <a:ext cx="1296988" cy="0"/>
          </a:xfrm>
          <a:prstGeom prst="rect">
            <a:avLst/>
          </a:prstGeom>
          <a:noFill/>
          <a:ln w="9525">
            <a:noFill/>
          </a:ln>
        </p:spPr>
        <p:txBody>
          <a:bodyPr wrap="none" anchor="ctr" anchorCtr="0">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sp>
        <p:nvSpPr>
          <p:cNvPr id="38932" name="矩形 36"/>
          <p:cNvSpPr/>
          <p:nvPr/>
        </p:nvSpPr>
        <p:spPr>
          <a:xfrm>
            <a:off x="990600" y="2568575"/>
            <a:ext cx="1309688" cy="0"/>
          </a:xfrm>
          <a:prstGeom prst="rect">
            <a:avLst/>
          </a:prstGeom>
          <a:noFill/>
          <a:ln w="9525">
            <a:noFill/>
          </a:ln>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endParaRPr lang="zh-CN" altLang="en-US" sz="1800" dirty="0">
              <a:ea typeface="宋体" panose="02010600030101010101" pitchFamily="2" charset="-122"/>
            </a:endParaRPr>
          </a:p>
        </p:txBody>
      </p:sp>
      <p:graphicFrame>
        <p:nvGraphicFramePr>
          <p:cNvPr id="38933" name="Group 21"/>
          <p:cNvGraphicFramePr>
            <a:graphicFrameLocks noGrp="1"/>
          </p:cNvGraphicFramePr>
          <p:nvPr/>
        </p:nvGraphicFramePr>
        <p:xfrm>
          <a:off x="323850" y="1484313"/>
          <a:ext cx="8569325" cy="5187951"/>
        </p:xfrm>
        <a:graphic>
          <a:graphicData uri="http://schemas.openxmlformats.org/drawingml/2006/table">
            <a:tbl>
              <a:tblPr/>
              <a:tblGrid>
                <a:gridCol w="2143125"/>
                <a:gridCol w="2117725"/>
                <a:gridCol w="2141538"/>
                <a:gridCol w="2166937"/>
              </a:tblGrid>
              <a:tr h="792161">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endParaRPr kumimoji="0" lang="en-US" altLang="en-US" sz="20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特征</a:t>
                      </a:r>
                      <a:endParaRPr kumimoji="0" lang="en-US" altLang="en-US" sz="20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endParaRPr>
                    </a:p>
                  </a:txBody>
                  <a:tcPr marT="45726" marB="45726"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美</a:t>
                      </a:r>
                      <a:r>
                        <a:rPr kumimoji="0" lang="en-US" altLang="en-US" sz="20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    </a:t>
                      </a:r>
                      <a:r>
                        <a:rPr kumimoji="0" lang="en-US" altLang="en-US" sz="20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国</a:t>
                      </a: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日</a:t>
                      </a:r>
                      <a:r>
                        <a:rPr kumimoji="0" lang="en-US" altLang="en-US" sz="20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    </a:t>
                      </a:r>
                      <a:r>
                        <a:rPr kumimoji="0" lang="en-US" altLang="en-US" sz="20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本</a:t>
                      </a: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欧</a:t>
                      </a:r>
                      <a:r>
                        <a:rPr kumimoji="0" lang="en-US" altLang="en-US" sz="2000" b="0" i="0" u="none" strike="noStrike" cap="none" normalizeH="0" baseline="0" smtClean="0">
                          <a:ln>
                            <a:noFill/>
                          </a:ln>
                          <a:solidFill>
                            <a:schemeClr val="tx1"/>
                          </a:solidFill>
                          <a:effectLst/>
                          <a:latin typeface="Times New Roman" panose="02020603050405020304" pitchFamily="18" charset="0"/>
                          <a:ea typeface="黑体" panose="02010609060101010101" pitchFamily="49" charset="-122"/>
                        </a:rPr>
                        <a:t>    </a:t>
                      </a:r>
                      <a:r>
                        <a:rPr kumimoji="0" lang="en-US" altLang="en-US" sz="2000" b="0" i="0" u="none" strike="noStrike" cap="none" normalizeH="0" baseline="0" smtClean="0">
                          <a:ln>
                            <a:noFill/>
                          </a:ln>
                          <a:solidFill>
                            <a:schemeClr val="tx1"/>
                          </a:solidFill>
                          <a:effectLst/>
                          <a:latin typeface="Arial" panose="020B0604020202020204" pitchFamily="34" charset="0"/>
                          <a:ea typeface="黑体" panose="02010609060101010101" pitchFamily="49" charset="-122"/>
                        </a:rPr>
                        <a:t>洲</a:t>
                      </a:r>
                      <a:endParaRPr kumimoji="0" lang="en-US" altLang="en-US" sz="2000" b="0" i="0" u="none" strike="noStrike" cap="none" normalizeH="0" baseline="0" smtClean="0">
                        <a:ln>
                          <a:noFill/>
                        </a:ln>
                        <a:solidFill>
                          <a:schemeClr val="tx1"/>
                        </a:solidFill>
                        <a:effectLst/>
                        <a:latin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1441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第一阶段（20世纪初至50年代） </a:t>
                      </a: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marT="45726" marB="45726"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萌芽初始阶段 </a:t>
                      </a: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1956引入物流概念，重视基础设施建设 </a:t>
                      </a: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rPr>
                        <a:t>储运分离，重视工厂范围的物流 </a:t>
                      </a:r>
                      <a:endParaRPr kumimoji="0" lang="en-US" altLang="en-US" sz="2800" b="0" i="0" u="none" strike="noStrike" cap="none" normalizeH="0" baseline="0" smtClean="0">
                        <a:ln>
                          <a:noFill/>
                        </a:ln>
                        <a:solidFill>
                          <a:schemeClr val="tx1"/>
                        </a:solidFill>
                        <a:effectLst/>
                        <a:latin typeface="Arial" panose="020B0604020202020204" pitchFamily="34" charset="0"/>
                      </a:endParaRPr>
                    </a:p>
                  </a:txBody>
                  <a:tcPr marT="45726" marB="4572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6472">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Times New Roman" panose="02020603050405020304" pitchFamily="18" charset="0"/>
                          <a:ea typeface="方正书宋" charset="-122"/>
                        </a:rPr>
                        <a:t>第二阶段（20世纪60至70年代）</a:t>
                      </a:r>
                      <a:endParaRPr kumimoji="0" lang="en-US" altLang="en-US" sz="2000" b="0" i="0" u="none" strike="noStrike" cap="none" normalizeH="0" baseline="0" smtClean="0">
                        <a:ln>
                          <a:noFill/>
                        </a:ln>
                        <a:solidFill>
                          <a:schemeClr val="tx1"/>
                        </a:solidFill>
                        <a:effectLst/>
                        <a:latin typeface="Arial" panose="020B0604020202020204" pitchFamily="34" charset="0"/>
                        <a:ea typeface="方正书宋" charset="-122"/>
                      </a:endParaRPr>
                    </a:p>
                  </a:txBody>
                  <a:tcPr marT="45726" marB="45726"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Times New Roman" panose="02020603050405020304" pitchFamily="18" charset="0"/>
                          <a:ea typeface="方正书宋" charset="-122"/>
                        </a:rPr>
                        <a:t>市场营销观念形成，配送得到较快发展</a:t>
                      </a:r>
                      <a:endParaRPr kumimoji="0" lang="en-US" altLang="en-US" sz="2000" b="0" i="0" u="none" strike="noStrike" cap="none" normalizeH="0" baseline="0" smtClean="0">
                        <a:ln>
                          <a:noFill/>
                        </a:ln>
                        <a:solidFill>
                          <a:schemeClr val="tx1"/>
                        </a:solidFill>
                        <a:effectLst/>
                        <a:latin typeface="Arial" panose="020B0604020202020204" pitchFamily="34" charset="0"/>
                        <a:ea typeface="方正书宋"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Times New Roman" panose="02020603050405020304" pitchFamily="18" charset="0"/>
                          <a:ea typeface="方正书宋" charset="-122"/>
                        </a:rPr>
                        <a:t>强调实现物流的近代化</a:t>
                      </a:r>
                      <a:endParaRPr kumimoji="0" lang="en-US" altLang="en-US" sz="2000" b="0" i="0" u="none" strike="noStrike" cap="none" normalizeH="0" baseline="0" smtClean="0">
                        <a:ln>
                          <a:noFill/>
                        </a:ln>
                        <a:solidFill>
                          <a:schemeClr val="tx1"/>
                        </a:solidFill>
                        <a:effectLst/>
                        <a:latin typeface="Arial" panose="020B0604020202020204" pitchFamily="34" charset="0"/>
                        <a:ea typeface="方正书宋"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Times New Roman" panose="02020603050405020304" pitchFamily="18" charset="0"/>
                          <a:ea typeface="方正书宋" charset="-122"/>
                        </a:rPr>
                        <a:t>形成基于工厂物流，成立动态物流配送中心</a:t>
                      </a:r>
                      <a:endParaRPr kumimoji="0" lang="en-US" altLang="en-US" sz="2000" b="0" i="0" u="none" strike="noStrike" cap="none" normalizeH="0" baseline="0" smtClean="0">
                        <a:ln>
                          <a:noFill/>
                        </a:ln>
                        <a:solidFill>
                          <a:schemeClr val="tx1"/>
                        </a:solidFill>
                        <a:effectLst/>
                        <a:latin typeface="Arial" panose="020B0604020202020204" pitchFamily="34" charset="0"/>
                        <a:ea typeface="方正书宋" charset="-122"/>
                      </a:endParaRPr>
                    </a:p>
                  </a:txBody>
                  <a:tcPr marT="45726" marB="4572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11271">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Times New Roman" panose="02020603050405020304" pitchFamily="18" charset="0"/>
                          <a:ea typeface="方正书宋" charset="-122"/>
                        </a:rPr>
                        <a:t>第三阶段（20世纪70至80年代）</a:t>
                      </a:r>
                      <a:endParaRPr kumimoji="0" lang="en-US" altLang="en-US" sz="2000" b="0" i="0" u="none" strike="noStrike" cap="none" normalizeH="0" baseline="0" smtClean="0">
                        <a:ln>
                          <a:noFill/>
                        </a:ln>
                        <a:solidFill>
                          <a:schemeClr val="tx1"/>
                        </a:solidFill>
                        <a:effectLst/>
                        <a:latin typeface="Arial" panose="020B0604020202020204" pitchFamily="34" charset="0"/>
                        <a:ea typeface="方正书宋" charset="-122"/>
                      </a:endParaRPr>
                    </a:p>
                  </a:txBody>
                  <a:tcPr marT="45726" marB="45726"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Times New Roman" panose="02020603050405020304" pitchFamily="18" charset="0"/>
                          <a:ea typeface="方正书宋" charset="-122"/>
                        </a:rPr>
                        <a:t>物流向协作化和专业化方向发展</a:t>
                      </a:r>
                      <a:endParaRPr kumimoji="0" lang="en-US" altLang="en-US" sz="2000" b="0" i="0" u="none" strike="noStrike" cap="none" normalizeH="0" baseline="0" smtClean="0">
                        <a:ln>
                          <a:noFill/>
                        </a:ln>
                        <a:solidFill>
                          <a:schemeClr val="tx1"/>
                        </a:solidFill>
                        <a:effectLst/>
                        <a:latin typeface="Arial" panose="020B0604020202020204" pitchFamily="34" charset="0"/>
                        <a:ea typeface="方正书宋"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Times New Roman" panose="02020603050405020304" pitchFamily="18" charset="0"/>
                          <a:ea typeface="方正书宋" charset="-122"/>
                        </a:rPr>
                        <a:t>进入物流合理化阶段，重视降低成本</a:t>
                      </a:r>
                      <a:endParaRPr kumimoji="0" lang="en-US" altLang="en-US" sz="2000" b="0" i="0" u="none" strike="noStrike" cap="none" normalizeH="0" baseline="0" smtClean="0">
                        <a:ln>
                          <a:noFill/>
                        </a:ln>
                        <a:solidFill>
                          <a:schemeClr val="tx1"/>
                        </a:solidFill>
                        <a:effectLst/>
                        <a:latin typeface="Arial" panose="020B0604020202020204" pitchFamily="34" charset="0"/>
                        <a:ea typeface="方正书宋"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Times New Roman" panose="02020603050405020304" pitchFamily="18" charset="0"/>
                          <a:ea typeface="方正书宋" charset="-122"/>
                        </a:rPr>
                        <a:t>开始探索综合供应链管理，条码扫描出现，第三方物流兴起</a:t>
                      </a:r>
                      <a:endParaRPr kumimoji="0" lang="en-US" altLang="en-US" sz="2000" b="0" i="0" u="none" strike="noStrike" cap="none" normalizeH="0" baseline="0" smtClean="0">
                        <a:ln>
                          <a:noFill/>
                        </a:ln>
                        <a:solidFill>
                          <a:schemeClr val="tx1"/>
                        </a:solidFill>
                        <a:effectLst/>
                        <a:latin typeface="Arial" panose="020B0604020202020204" pitchFamily="34" charset="0"/>
                        <a:ea typeface="方正书宋" charset="-122"/>
                      </a:endParaRPr>
                    </a:p>
                  </a:txBody>
                  <a:tcPr marT="45726" marB="4572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63635">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Times New Roman" panose="02020603050405020304" pitchFamily="18" charset="0"/>
                          <a:ea typeface="方正书宋" charset="-122"/>
                        </a:rPr>
                        <a:t>第四阶段（20世纪90年代至今）</a:t>
                      </a:r>
                      <a:endParaRPr kumimoji="0" lang="en-US" altLang="en-US" sz="2000" b="0" i="0" u="none" strike="noStrike" cap="none" normalizeH="0" baseline="0" smtClean="0">
                        <a:ln>
                          <a:noFill/>
                        </a:ln>
                        <a:solidFill>
                          <a:schemeClr val="tx1"/>
                        </a:solidFill>
                        <a:effectLst/>
                        <a:latin typeface="Arial" panose="020B0604020202020204" pitchFamily="34" charset="0"/>
                        <a:ea typeface="方正书宋" charset="-122"/>
                      </a:endParaRPr>
                    </a:p>
                  </a:txBody>
                  <a:tcPr marT="45726" marB="45726" anchor="ct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Times New Roman" panose="02020603050405020304" pitchFamily="18" charset="0"/>
                          <a:ea typeface="方正书宋" charset="-122"/>
                        </a:rPr>
                        <a:t>向信息化、网络化发展</a:t>
                      </a:r>
                      <a:endParaRPr kumimoji="0" lang="en-US" altLang="en-US" sz="2000" b="0" i="0" u="none" strike="noStrike" cap="none" normalizeH="0" baseline="0" smtClean="0">
                        <a:ln>
                          <a:noFill/>
                        </a:ln>
                        <a:solidFill>
                          <a:schemeClr val="tx1"/>
                        </a:solidFill>
                        <a:effectLst/>
                        <a:latin typeface="Arial" panose="020B0604020202020204" pitchFamily="34" charset="0"/>
                        <a:ea typeface="方正书宋"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Times New Roman" panose="02020603050405020304" pitchFamily="18" charset="0"/>
                          <a:ea typeface="方正书宋" charset="-122"/>
                        </a:rPr>
                        <a:t>受经济发展制约，物流合理化进一步变革</a:t>
                      </a:r>
                      <a:endParaRPr kumimoji="0" lang="en-US" altLang="en-US" sz="2000" b="0" i="0" u="none" strike="noStrike" cap="none" normalizeH="0" baseline="0" smtClean="0">
                        <a:ln>
                          <a:noFill/>
                        </a:ln>
                        <a:solidFill>
                          <a:schemeClr val="tx1"/>
                        </a:solidFill>
                        <a:effectLst/>
                        <a:latin typeface="Arial" panose="020B0604020202020204" pitchFamily="34" charset="0"/>
                        <a:ea typeface="方正书宋" charset="-122"/>
                      </a:endParaRPr>
                    </a:p>
                  </a:txBody>
                  <a:tcPr marT="45726" marB="45726"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sz="2800">
                          <a:solidFill>
                            <a:schemeClr val="tx1"/>
                          </a:solidFill>
                          <a:latin typeface="Arial" panose="020B0604020202020204" pitchFamily="34" charset="0"/>
                        </a:defRPr>
                      </a:lvl1pPr>
                      <a:lvl2pPr marL="742950" indent="-285750" eaLnBrk="0" hangingPunct="0">
                        <a:spcBef>
                          <a:spcPct val="20000"/>
                        </a:spcBef>
                        <a:defRPr sz="2400">
                          <a:solidFill>
                            <a:schemeClr val="tx1"/>
                          </a:solidFill>
                          <a:latin typeface="Arial" panose="020B0604020202020204" pitchFamily="34" charset="0"/>
                        </a:defRPr>
                      </a:lvl2pPr>
                      <a:lvl3pPr marL="1143000" indent="-228600" eaLnBrk="0" hangingPunct="0">
                        <a:spcBef>
                          <a:spcPct val="20000"/>
                        </a:spcBef>
                        <a:defRPr sz="2000">
                          <a:solidFill>
                            <a:schemeClr val="tx1"/>
                          </a:solidFill>
                          <a:latin typeface="Arial" panose="020B0604020202020204" pitchFamily="34" charset="0"/>
                        </a:defRPr>
                      </a:lvl3pPr>
                      <a:lvl4pPr marL="1600200" indent="-228600" eaLnBrk="0" hangingPunct="0">
                        <a:spcBef>
                          <a:spcPct val="20000"/>
                        </a:spcBef>
                        <a:defRPr>
                          <a:solidFill>
                            <a:schemeClr val="tx1"/>
                          </a:solidFill>
                          <a:latin typeface="Arial" panose="020B0604020202020204" pitchFamily="34" charset="0"/>
                        </a:defRPr>
                      </a:lvl4pPr>
                      <a:lvl5pPr marL="2057400" indent="-228600" eaLnBrk="0" hangingPunct="0">
                        <a:spcBef>
                          <a:spcPct val="20000"/>
                        </a:spcBef>
                        <a:defRPr>
                          <a:solidFill>
                            <a:schemeClr val="tx1"/>
                          </a:solidFill>
                          <a:latin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pPr>
                      <a:r>
                        <a:rPr kumimoji="0" lang="en-US" altLang="en-US" sz="2000" b="0" i="0" u="none" strike="noStrike" cap="none" normalizeH="0" baseline="0" smtClean="0">
                          <a:ln>
                            <a:noFill/>
                          </a:ln>
                          <a:solidFill>
                            <a:schemeClr val="tx1"/>
                          </a:solidFill>
                          <a:effectLst/>
                          <a:latin typeface="Times New Roman" panose="02020603050405020304" pitchFamily="18" charset="0"/>
                          <a:ea typeface="方正书宋" charset="-122"/>
                        </a:rPr>
                        <a:t>信息基本现代化，电子商务兴起</a:t>
                      </a:r>
                      <a:endParaRPr kumimoji="0" lang="en-US" altLang="en-US" sz="2000" b="0" i="0" u="none" strike="noStrike" cap="none" normalizeH="0" baseline="0" smtClean="0">
                        <a:ln>
                          <a:noFill/>
                        </a:ln>
                        <a:solidFill>
                          <a:schemeClr val="tx1"/>
                        </a:solidFill>
                        <a:effectLst/>
                        <a:latin typeface="Arial" panose="020B0604020202020204" pitchFamily="34" charset="0"/>
                        <a:ea typeface="方正书宋" charset="-122"/>
                      </a:endParaRPr>
                    </a:p>
                  </a:txBody>
                  <a:tcPr marT="45726" marB="45726"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矩形 2"/>
          <p:cNvSpPr>
            <a:spLocks noGrp="1"/>
          </p:cNvSpPr>
          <p:nvPr>
            <p:ph type="title" idx="4294967295"/>
          </p:nvPr>
        </p:nvSpPr>
        <p:spPr/>
        <p:txBody>
          <a:bodyPr vert="horz" wrap="square" lIns="91440" tIns="45720" rIns="91440" bIns="45720" anchor="ctr" anchorCtr="0"/>
          <a:p>
            <a:pPr eaLnBrk="1" hangingPunct="1"/>
            <a:r>
              <a:rPr lang="en-US" altLang="en-US" dirty="0">
                <a:solidFill>
                  <a:srgbClr val="FF0000"/>
                </a:solidFill>
                <a:ea typeface="宋体" panose="02010600030101010101" pitchFamily="2" charset="-122"/>
              </a:rPr>
              <a:t>六、物流学的诞生及性质</a:t>
            </a:r>
            <a:endParaRPr lang="en-US" altLang="en-US" dirty="0">
              <a:solidFill>
                <a:srgbClr val="FF0000"/>
              </a:solidFill>
              <a:ea typeface="宋体" panose="02010600030101010101" pitchFamily="2" charset="-122"/>
            </a:endParaRPr>
          </a:p>
        </p:txBody>
      </p:sp>
      <p:sp>
        <p:nvSpPr>
          <p:cNvPr id="39939" name="矩形 3"/>
          <p:cNvSpPr>
            <a:spLocks noGrp="1"/>
          </p:cNvSpPr>
          <p:nvPr>
            <p:ph type="body" idx="4294967295"/>
          </p:nvPr>
        </p:nvSpPr>
        <p:spPr>
          <a:xfrm>
            <a:off x="468313" y="1412875"/>
            <a:ext cx="8351837" cy="4400550"/>
          </a:xfrm>
        </p:spPr>
        <p:txBody>
          <a:bodyPr vert="horz" wrap="square" lIns="91440" tIns="45720" rIns="91440" bIns="45720" anchor="t" anchorCtr="0"/>
          <a:p>
            <a:pPr eaLnBrk="1" hangingPunct="1">
              <a:lnSpc>
                <a:spcPct val="90000"/>
              </a:lnSpc>
            </a:pPr>
            <a:r>
              <a:rPr lang="en-US" altLang="en-US" dirty="0">
                <a:latin typeface="Arial Unicode MS" pitchFamily="34" charset="-122"/>
                <a:ea typeface="Arial Unicode MS" pitchFamily="34" charset="-122"/>
              </a:rPr>
              <a:t>6.1 </a:t>
            </a:r>
            <a:r>
              <a:rPr lang="en-US" altLang="en-US" dirty="0">
                <a:latin typeface="宋体" panose="02010600030101010101" pitchFamily="2" charset="-122"/>
                <a:ea typeface="宋体" panose="02010600030101010101" pitchFamily="2" charset="-122"/>
              </a:rPr>
              <a:t> 物流学的诞生</a:t>
            </a:r>
            <a:r>
              <a:rPr lang="en-US" altLang="en-US" dirty="0">
                <a:ea typeface="宋体" panose="02010600030101010101" pitchFamily="2" charset="-122"/>
              </a:rPr>
              <a:t> </a:t>
            </a:r>
            <a:endParaRPr lang="en-US" altLang="en-US" dirty="0">
              <a:ea typeface="宋体" panose="02010600030101010101" pitchFamily="2" charset="-122"/>
            </a:endParaRPr>
          </a:p>
          <a:p>
            <a:pPr eaLnBrk="1" hangingPunct="1">
              <a:lnSpc>
                <a:spcPct val="90000"/>
              </a:lnSpc>
            </a:pPr>
            <a:r>
              <a:rPr lang="en-US" altLang="en-US" sz="2400" dirty="0">
                <a:ea typeface="宋体" panose="02010600030101010101" pitchFamily="2" charset="-122"/>
              </a:rPr>
              <a:t>1961年，爱德华·W·斯马凯伊（Edward W. Smykay）、唐纳德·J·鲍尔索克斯（Donald J. Bowersox）和弗兰克·H·莫斯蒙（Frank H·Mossman）撰写了世界上第一本介绍物流管理的教科书——《物流管理》，该书详细论述了物流系统及整体成本的概念，为物流学成为一门学科奠定了基础。</a:t>
            </a:r>
            <a:endParaRPr lang="en-US" altLang="en-US" sz="2400" dirty="0">
              <a:ea typeface="宋体" panose="02010600030101010101" pitchFamily="2" charset="-122"/>
            </a:endParaRPr>
          </a:p>
          <a:p>
            <a:pPr eaLnBrk="1" hangingPunct="1">
              <a:lnSpc>
                <a:spcPct val="90000"/>
              </a:lnSpc>
            </a:pPr>
            <a:r>
              <a:rPr lang="en-US" altLang="en-US" sz="2400" dirty="0">
                <a:ea typeface="宋体" panose="02010600030101010101" pitchFamily="2" charset="-122"/>
              </a:rPr>
              <a:t>同年，密西根州立大学及俄亥俄州立大学分别在大学部和研究生院开设了物流课程，成为世界上最早把物流管理教育纳入到大学学科体系中的学校。</a:t>
            </a:r>
            <a:endParaRPr lang="en-US" altLang="en-US" sz="2400" dirty="0">
              <a:ea typeface="宋体" panose="02010600030101010101" pitchFamily="2" charset="-122"/>
            </a:endParaRPr>
          </a:p>
          <a:p>
            <a:pPr eaLnBrk="1" hangingPunct="1">
              <a:lnSpc>
                <a:spcPct val="90000"/>
              </a:lnSpc>
            </a:pPr>
            <a:r>
              <a:rPr lang="en-US" altLang="en-US" sz="2400" dirty="0">
                <a:ea typeface="宋体" panose="02010600030101010101" pitchFamily="2" charset="-122"/>
              </a:rPr>
              <a:t>1963年，美国物流管理协会（National Council of Physical Distribution Management）成立，该协会将各方面的物流专家集中起来，提供教育培训活动，这一组织成为世界第一个物流专业人员组织。</a:t>
            </a:r>
            <a:endParaRPr lang="en-US" altLang="en-US" sz="2400" dirty="0">
              <a:ea typeface="宋体" panose="02010600030101010101" pitchFamily="2" charset="-122"/>
            </a:endParaRPr>
          </a:p>
          <a:p>
            <a:pPr eaLnBrk="1" hangingPunct="1">
              <a:lnSpc>
                <a:spcPct val="90000"/>
              </a:lnSpc>
              <a:buFont typeface="Wingdings" panose="05000000000000000000" pitchFamily="2" charset="2"/>
              <a:buNone/>
            </a:pPr>
            <a:br>
              <a:rPr lang="en-US" altLang="en-US" sz="2400" dirty="0">
                <a:ea typeface="宋体" panose="02010600030101010101" pitchFamily="2" charset="-122"/>
              </a:rPr>
            </a:br>
            <a:endParaRPr lang="en-US" altLang="en-US" sz="2400" dirty="0">
              <a:ea typeface="宋体" panose="02010600030101010101" pitchFamily="2" charset="-122"/>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矩形 14"/>
          <p:cNvSpPr>
            <a:spLocks noChangeArrowheads="1"/>
          </p:cNvSpPr>
          <p:nvPr/>
        </p:nvSpPr>
        <p:spPr bwMode="auto">
          <a:xfrm>
            <a:off x="467995" y="1052830"/>
            <a:ext cx="8234045" cy="900430"/>
          </a:xfrm>
          <a:prstGeom prst="rect">
            <a:avLst/>
          </a:prstGeom>
          <a:solidFill>
            <a:schemeClr val="accent2"/>
          </a:solidFill>
          <a:ln w="9525">
            <a:solidFill>
              <a:schemeClr val="accent2"/>
            </a:solidFill>
            <a:miter lim="800000"/>
          </a:ln>
        </p:spPr>
        <p:txBody>
          <a:bodyPr anchor="ctr"/>
          <a:p>
            <a:pPr algn="ctr"/>
            <a:r>
              <a:rPr lang="zh-CN" altLang="zh-CN" sz="4000" b="1">
                <a:solidFill>
                  <a:schemeClr val="bg1"/>
                </a:solidFill>
                <a:latin typeface="微软雅黑" panose="020B0503020204020204" charset="-122"/>
                <a:ea typeface="微软雅黑" panose="020B0503020204020204" charset="-122"/>
                <a:cs typeface="Hiragino Sans GB W3"/>
              </a:rPr>
              <a:t>任务提出</a:t>
            </a:r>
            <a:endParaRPr lang="zh-CN" altLang="zh-CN" sz="4000" b="1">
              <a:solidFill>
                <a:schemeClr val="bg1"/>
              </a:solidFill>
              <a:latin typeface="微软雅黑" panose="020B0503020204020204" charset="-122"/>
              <a:ea typeface="微软雅黑" panose="020B0503020204020204" charset="-122"/>
              <a:cs typeface="Hiragino Sans GB W3"/>
            </a:endParaRPr>
          </a:p>
        </p:txBody>
      </p:sp>
      <p:sp>
        <p:nvSpPr>
          <p:cNvPr id="7" name="圆角矩形 6"/>
          <p:cNvSpPr/>
          <p:nvPr/>
        </p:nvSpPr>
        <p:spPr>
          <a:xfrm>
            <a:off x="683895" y="1953260"/>
            <a:ext cx="7915275" cy="3961130"/>
          </a:xfrm>
          <a:prstGeom prst="roundRect">
            <a:avLst>
              <a:gd name="adj" fmla="val 3871"/>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kumimoji="1" lang="zh-CN" altLang="en-US"/>
          </a:p>
        </p:txBody>
      </p:sp>
      <p:sp>
        <p:nvSpPr>
          <p:cNvPr id="14" name="矩形 13"/>
          <p:cNvSpPr>
            <a:spLocks noChangeArrowheads="1"/>
          </p:cNvSpPr>
          <p:nvPr/>
        </p:nvSpPr>
        <p:spPr bwMode="auto">
          <a:xfrm>
            <a:off x="683260" y="2146935"/>
            <a:ext cx="7790815" cy="3322955"/>
          </a:xfrm>
          <a:prstGeom prst="rect">
            <a:avLst/>
          </a:prstGeom>
          <a:noFill/>
          <a:ln w="9525">
            <a:noFill/>
            <a:miter lim="800000"/>
          </a:ln>
        </p:spPr>
        <p:txBody>
          <a:bodyPr wrap="square">
            <a:spAutoFit/>
          </a:bodyPr>
          <a:p>
            <a:pPr algn="just" fontAlgn="auto">
              <a:lnSpc>
                <a:spcPct val="150000"/>
              </a:lnSpc>
            </a:pPr>
            <a:r>
              <a:rPr lang="en-US" altLang="zh-CN" sz="2000">
                <a:solidFill>
                  <a:srgbClr val="1B2F47"/>
                </a:solidFill>
                <a:latin typeface="微软雅黑" panose="020B0503020204020204" charset="-122"/>
                <a:ea typeface="微软雅黑" panose="020B0503020204020204" charset="-122"/>
                <a:cs typeface="Hiragino Sans GB W3"/>
              </a:rPr>
              <a:t>        </a:t>
            </a:r>
            <a:r>
              <a:rPr lang="zh-CN" altLang="zh-CN" sz="2000">
                <a:solidFill>
                  <a:srgbClr val="1B2F47"/>
                </a:solidFill>
                <a:latin typeface="微软雅黑" panose="020B0503020204020204" charset="-122"/>
                <a:ea typeface="微软雅黑" panose="020B0503020204020204" charset="-122"/>
                <a:cs typeface="Hiragino Sans GB W3"/>
              </a:rPr>
              <a:t>某天，几个物流管理专业的大一新生在一起讨论什么是物流。A说：“我经常网上购物，我认为物流就是送快递。”B说：“我爸爸在货物运输公司上班，去年这家公司更名为物流公司，我想物流就是跑运输吧。”C说：“不对，我家旁边的搬家公司也叫物流公司，我估计物流就是帮客户搬运物品。” ……</a:t>
            </a:r>
            <a:endParaRPr lang="zh-CN" altLang="zh-CN" sz="2000">
              <a:solidFill>
                <a:srgbClr val="1B2F47"/>
              </a:solidFill>
              <a:latin typeface="微软雅黑" panose="020B0503020204020204" charset="-122"/>
              <a:ea typeface="微软雅黑" panose="020B0503020204020204" charset="-122"/>
              <a:cs typeface="Hiragino Sans GB W3"/>
            </a:endParaRPr>
          </a:p>
          <a:p>
            <a:pPr algn="just" fontAlgn="auto">
              <a:lnSpc>
                <a:spcPct val="150000"/>
              </a:lnSpc>
            </a:pPr>
            <a:r>
              <a:rPr lang="en-US" altLang="zh-CN" sz="2000">
                <a:solidFill>
                  <a:srgbClr val="1B2F47"/>
                </a:solidFill>
                <a:latin typeface="微软雅黑" panose="020B0503020204020204" charset="-122"/>
                <a:ea typeface="微软雅黑" panose="020B0503020204020204" charset="-122"/>
                <a:cs typeface="Hiragino Sans GB W3"/>
              </a:rPr>
              <a:t>       </a:t>
            </a:r>
            <a:r>
              <a:rPr lang="zh-CN" altLang="zh-CN" sz="2000">
                <a:solidFill>
                  <a:srgbClr val="1B2F47"/>
                </a:solidFill>
                <a:latin typeface="微软雅黑" panose="020B0503020204020204" charset="-122"/>
                <a:ea typeface="微软雅黑" panose="020B0503020204020204" charset="-122"/>
                <a:cs typeface="Hiragino Sans GB W3"/>
              </a:rPr>
              <a:t>物流到底是什么？同学们可以组成一个团队通过合理探究来回答这一问题。</a:t>
            </a:r>
            <a:endParaRPr lang="zh-CN" altLang="zh-CN" sz="2000">
              <a:solidFill>
                <a:srgbClr val="1B2F47"/>
              </a:solidFill>
              <a:latin typeface="微软雅黑" panose="020B0503020204020204" charset="-122"/>
              <a:ea typeface="微软雅黑" panose="020B0503020204020204" charset="-122"/>
              <a:cs typeface="Hiragino Sans GB W3"/>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矩形 2"/>
          <p:cNvSpPr>
            <a:spLocks noGrp="1"/>
          </p:cNvSpPr>
          <p:nvPr>
            <p:ph type="title" idx="4294967295"/>
          </p:nvPr>
        </p:nvSpPr>
        <p:spPr/>
        <p:txBody>
          <a:bodyPr vert="horz" wrap="square" lIns="91440" tIns="45720" rIns="91440" bIns="45720" anchor="ctr" anchorCtr="0"/>
          <a:p>
            <a:pPr eaLnBrk="1" hangingPunct="1"/>
            <a:r>
              <a:rPr lang="en-US" altLang="en-US" sz="4000" dirty="0">
                <a:solidFill>
                  <a:srgbClr val="FF0000"/>
                </a:solidFill>
                <a:ea typeface="宋体" panose="02010600030101010101" pitchFamily="2" charset="-122"/>
              </a:rPr>
              <a:t>六、物流学的诞生及性质</a:t>
            </a:r>
            <a:endParaRPr lang="en-US" altLang="en-US" sz="4000" dirty="0">
              <a:solidFill>
                <a:srgbClr val="FF0000"/>
              </a:solidFill>
              <a:ea typeface="宋体" panose="02010600030101010101" pitchFamily="2" charset="-122"/>
            </a:endParaRPr>
          </a:p>
        </p:txBody>
      </p:sp>
      <p:sp>
        <p:nvSpPr>
          <p:cNvPr id="40963" name="矩形 3"/>
          <p:cNvSpPr>
            <a:spLocks noGrp="1"/>
          </p:cNvSpPr>
          <p:nvPr>
            <p:ph type="body" idx="4294967295"/>
          </p:nvPr>
        </p:nvSpPr>
        <p:spPr>
          <a:xfrm>
            <a:off x="539750" y="1628775"/>
            <a:ext cx="7661275" cy="655638"/>
          </a:xfrm>
        </p:spPr>
        <p:txBody>
          <a:bodyPr vert="horz" wrap="square" lIns="91440" tIns="45720" rIns="91440" bIns="45720" anchor="t" anchorCtr="0"/>
          <a:p>
            <a:pPr eaLnBrk="1" hangingPunct="1"/>
            <a:r>
              <a:rPr lang="en-US" altLang="en-US" dirty="0">
                <a:ea typeface="宋体" panose="02010600030101010101" pitchFamily="2" charset="-122"/>
              </a:rPr>
              <a:t>6.2  物流学科的演变历史</a:t>
            </a:r>
            <a:endParaRPr lang="en-US" altLang="en-US" dirty="0">
              <a:ea typeface="宋体" panose="02010600030101010101" pitchFamily="2" charset="-122"/>
            </a:endParaRPr>
          </a:p>
          <a:p>
            <a:pPr eaLnBrk="1" hangingPunct="1"/>
            <a:endParaRPr lang="en-US" altLang="en-US" dirty="0">
              <a:ea typeface="宋体" panose="02010600030101010101" pitchFamily="2" charset="-122"/>
            </a:endParaRPr>
          </a:p>
        </p:txBody>
      </p:sp>
      <p:sp>
        <p:nvSpPr>
          <p:cNvPr id="40964" name="椭圆 4"/>
          <p:cNvSpPr/>
          <p:nvPr/>
        </p:nvSpPr>
        <p:spPr>
          <a:xfrm>
            <a:off x="0" y="2565400"/>
            <a:ext cx="1979613" cy="3311525"/>
          </a:xfrm>
          <a:prstGeom prst="ellipse">
            <a:avLst/>
          </a:prstGeom>
          <a:no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1800" dirty="0">
                <a:ea typeface="宋体" panose="02010600030101010101" pitchFamily="2" charset="-122"/>
              </a:rPr>
              <a:t>1956</a:t>
            </a:r>
            <a:r>
              <a:rPr lang="zh-CN" altLang="en-US" sz="1800" dirty="0">
                <a:ea typeface="宋体" panose="02010600030101010101" pitchFamily="2" charset="-122"/>
              </a:rPr>
              <a:t>年</a:t>
            </a:r>
            <a:r>
              <a:rPr lang="en-US" altLang="en-US" sz="1800" dirty="0">
                <a:ea typeface="宋体" panose="02010600030101010101" pitchFamily="2" charset="-122"/>
              </a:rPr>
              <a:t>10</a:t>
            </a:r>
            <a:r>
              <a:rPr lang="zh-CN" altLang="en-US" sz="1800" dirty="0">
                <a:ea typeface="宋体" panose="02010600030101010101" pitchFamily="2" charset="-122"/>
              </a:rPr>
              <a:t>月，</a:t>
            </a:r>
            <a:endParaRPr lang="zh-CN" altLang="en-US" sz="1800" dirty="0">
              <a:ea typeface="宋体" panose="02010600030101010101" pitchFamily="2" charset="-122"/>
            </a:endParaRPr>
          </a:p>
          <a:p>
            <a:pPr marL="0" lvl="0" indent="0" algn="ctr" eaLnBrk="1" hangingPunct="1">
              <a:spcBef>
                <a:spcPct val="0"/>
              </a:spcBef>
              <a:buNone/>
            </a:pPr>
            <a:r>
              <a:rPr lang="zh-CN" altLang="en-US" sz="1800" dirty="0">
                <a:ea typeface="宋体" panose="02010600030101010101" pitchFamily="2" charset="-122"/>
              </a:rPr>
              <a:t>日本从美国引</a:t>
            </a:r>
            <a:endParaRPr lang="zh-CN" altLang="en-US" sz="1800" dirty="0">
              <a:ea typeface="宋体" panose="02010600030101010101" pitchFamily="2" charset="-122"/>
            </a:endParaRPr>
          </a:p>
          <a:p>
            <a:pPr marL="0" lvl="0" indent="0" algn="ctr" eaLnBrk="1" hangingPunct="1">
              <a:spcBef>
                <a:spcPct val="0"/>
              </a:spcBef>
              <a:buNone/>
            </a:pPr>
            <a:r>
              <a:rPr lang="zh-CN" altLang="en-US" sz="1800" dirty="0">
                <a:ea typeface="宋体" panose="02010600030101010101" pitchFamily="2" charset="-122"/>
              </a:rPr>
              <a:t>入</a:t>
            </a:r>
            <a:r>
              <a:rPr lang="en-US" altLang="en-US" sz="1800" dirty="0">
                <a:ea typeface="宋体" panose="02010600030101010101" pitchFamily="2" charset="-122"/>
              </a:rPr>
              <a:t>PD</a:t>
            </a:r>
            <a:r>
              <a:rPr lang="zh-CN" altLang="en-US" sz="1800" dirty="0">
                <a:ea typeface="宋体" panose="02010600030101010101" pitchFamily="2" charset="-122"/>
              </a:rPr>
              <a:t>（</a:t>
            </a:r>
            <a:r>
              <a:rPr lang="en-US" altLang="en-US" sz="1800" dirty="0">
                <a:ea typeface="宋体" panose="02010600030101010101" pitchFamily="2" charset="-122"/>
              </a:rPr>
              <a:t>Physical </a:t>
            </a:r>
            <a:endParaRPr lang="en-US" altLang="en-US" sz="1800" dirty="0">
              <a:ea typeface="宋体" panose="02010600030101010101" pitchFamily="2" charset="-122"/>
            </a:endParaRPr>
          </a:p>
          <a:p>
            <a:pPr marL="0" lvl="0" indent="0" algn="ctr" eaLnBrk="1" hangingPunct="1">
              <a:spcBef>
                <a:spcPct val="0"/>
              </a:spcBef>
              <a:buNone/>
            </a:pPr>
            <a:r>
              <a:rPr lang="en-US" altLang="en-US" sz="1800" dirty="0">
                <a:ea typeface="宋体" panose="02010600030101010101" pitchFamily="2" charset="-122"/>
              </a:rPr>
              <a:t>Distribution</a:t>
            </a:r>
            <a:r>
              <a:rPr lang="zh-CN" altLang="en-US" sz="1800" dirty="0">
                <a:ea typeface="宋体" panose="02010600030101010101" pitchFamily="2" charset="-122"/>
              </a:rPr>
              <a:t>）</a:t>
            </a:r>
            <a:endParaRPr lang="zh-CN" altLang="en-US" sz="1800" dirty="0">
              <a:ea typeface="宋体" panose="02010600030101010101" pitchFamily="2" charset="-122"/>
            </a:endParaRPr>
          </a:p>
          <a:p>
            <a:pPr marL="0" lvl="0" indent="0" algn="ctr" eaLnBrk="1" hangingPunct="1">
              <a:spcBef>
                <a:spcPct val="0"/>
              </a:spcBef>
              <a:buNone/>
            </a:pPr>
            <a:r>
              <a:rPr lang="zh-CN" altLang="en-US" sz="1800" dirty="0">
                <a:ea typeface="宋体" panose="02010600030101010101" pitchFamily="2" charset="-122"/>
              </a:rPr>
              <a:t>概念 </a:t>
            </a:r>
            <a:endParaRPr lang="zh-CN" altLang="en-US" sz="1800" dirty="0">
              <a:ea typeface="宋体" panose="02010600030101010101" pitchFamily="2" charset="-122"/>
            </a:endParaRPr>
          </a:p>
        </p:txBody>
      </p:sp>
      <p:sp>
        <p:nvSpPr>
          <p:cNvPr id="40965" name="直线 5"/>
          <p:cNvSpPr/>
          <p:nvPr/>
        </p:nvSpPr>
        <p:spPr>
          <a:xfrm>
            <a:off x="1979613" y="4221163"/>
            <a:ext cx="288925" cy="0"/>
          </a:xfrm>
          <a:prstGeom prst="line">
            <a:avLst/>
          </a:prstGeom>
          <a:ln w="9525" cap="flat" cmpd="sng">
            <a:solidFill>
              <a:schemeClr val="tx1"/>
            </a:solidFill>
            <a:prstDash val="solid"/>
            <a:headEnd type="none" w="med" len="med"/>
            <a:tailEnd type="triangle" w="med" len="med"/>
          </a:ln>
        </p:spPr>
      </p:sp>
      <p:sp>
        <p:nvSpPr>
          <p:cNvPr id="40966" name="矩形 6"/>
          <p:cNvSpPr/>
          <p:nvPr/>
        </p:nvSpPr>
        <p:spPr>
          <a:xfrm>
            <a:off x="2268538" y="2708275"/>
            <a:ext cx="1366837" cy="3024188"/>
          </a:xfrm>
          <a:prstGeom prst="rect">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1800" dirty="0">
                <a:ea typeface="宋体" panose="02010600030101010101" pitchFamily="2" charset="-122"/>
              </a:rPr>
              <a:t>1965</a:t>
            </a:r>
            <a:r>
              <a:rPr lang="zh-CN" altLang="en-US" sz="1800" dirty="0">
                <a:ea typeface="宋体" panose="02010600030101010101" pitchFamily="2" charset="-122"/>
              </a:rPr>
              <a:t>年，</a:t>
            </a:r>
            <a:endParaRPr lang="zh-CN" altLang="en-US" sz="1800" dirty="0">
              <a:ea typeface="宋体" panose="02010600030101010101" pitchFamily="2" charset="-122"/>
            </a:endParaRPr>
          </a:p>
          <a:p>
            <a:pPr marL="0" lvl="0" indent="0" algn="ctr" eaLnBrk="1" hangingPunct="1">
              <a:spcBef>
                <a:spcPct val="0"/>
              </a:spcBef>
              <a:buNone/>
            </a:pPr>
            <a:r>
              <a:rPr lang="zh-CN" altLang="en-US" sz="1800" dirty="0">
                <a:ea typeface="宋体" panose="02010600030101010101" pitchFamily="2" charset="-122"/>
              </a:rPr>
              <a:t>日本将</a:t>
            </a:r>
            <a:r>
              <a:rPr lang="en-US" altLang="en-US" sz="1800" dirty="0">
                <a:ea typeface="宋体" panose="02010600030101010101" pitchFamily="2" charset="-122"/>
              </a:rPr>
              <a:t>PD</a:t>
            </a:r>
            <a:endParaRPr lang="en-US" altLang="en-US" sz="1800" dirty="0">
              <a:ea typeface="宋体" panose="02010600030101010101" pitchFamily="2" charset="-122"/>
            </a:endParaRPr>
          </a:p>
          <a:p>
            <a:pPr marL="0" lvl="0" indent="0" algn="ctr" eaLnBrk="1" hangingPunct="1">
              <a:spcBef>
                <a:spcPct val="0"/>
              </a:spcBef>
              <a:buNone/>
            </a:pPr>
            <a:r>
              <a:rPr lang="zh-CN" altLang="en-US" sz="1800" dirty="0">
                <a:ea typeface="宋体" panose="02010600030101010101" pitchFamily="2" charset="-122"/>
              </a:rPr>
              <a:t>（</a:t>
            </a:r>
            <a:r>
              <a:rPr lang="en-US" altLang="en-US" sz="1800" dirty="0">
                <a:ea typeface="宋体" panose="02010600030101010101" pitchFamily="2" charset="-122"/>
              </a:rPr>
              <a:t>Physical </a:t>
            </a:r>
            <a:endParaRPr lang="en-US" altLang="en-US" sz="1800" dirty="0">
              <a:ea typeface="宋体" panose="02010600030101010101" pitchFamily="2" charset="-122"/>
            </a:endParaRPr>
          </a:p>
          <a:p>
            <a:pPr marL="0" lvl="0" indent="0" algn="ctr" eaLnBrk="1" hangingPunct="1">
              <a:spcBef>
                <a:spcPct val="0"/>
              </a:spcBef>
              <a:buNone/>
            </a:pPr>
            <a:r>
              <a:rPr lang="en-US" altLang="en-US" sz="1800" dirty="0">
                <a:ea typeface="宋体" panose="02010600030101010101" pitchFamily="2" charset="-122"/>
              </a:rPr>
              <a:t>Distribution</a:t>
            </a:r>
            <a:r>
              <a:rPr lang="zh-CN" altLang="en-US" sz="1800" dirty="0">
                <a:ea typeface="宋体" panose="02010600030101010101" pitchFamily="2" charset="-122"/>
              </a:rPr>
              <a:t>）</a:t>
            </a:r>
            <a:endParaRPr lang="zh-CN" altLang="en-US" sz="1800" dirty="0">
              <a:ea typeface="宋体" panose="02010600030101010101" pitchFamily="2" charset="-122"/>
            </a:endParaRPr>
          </a:p>
          <a:p>
            <a:pPr marL="0" lvl="0" indent="0" algn="ctr" eaLnBrk="1" hangingPunct="1">
              <a:spcBef>
                <a:spcPct val="0"/>
              </a:spcBef>
              <a:buNone/>
            </a:pPr>
            <a:r>
              <a:rPr lang="zh-CN" altLang="en-US" sz="1800" dirty="0">
                <a:ea typeface="宋体" panose="02010600030101010101" pitchFamily="2" charset="-122"/>
              </a:rPr>
              <a:t>正式译为</a:t>
            </a:r>
            <a:endParaRPr lang="zh-CN" altLang="en-US" sz="1800" dirty="0">
              <a:ea typeface="宋体" panose="02010600030101010101" pitchFamily="2" charset="-122"/>
            </a:endParaRPr>
          </a:p>
          <a:p>
            <a:pPr marL="0" lvl="0" indent="0" algn="ctr" eaLnBrk="1" hangingPunct="1">
              <a:spcBef>
                <a:spcPct val="0"/>
              </a:spcBef>
              <a:buNone/>
            </a:pPr>
            <a:r>
              <a:rPr lang="zh-CN" altLang="en-US" sz="1800" dirty="0">
                <a:ea typeface="宋体" panose="02010600030101010101" pitchFamily="2" charset="-122"/>
              </a:rPr>
              <a:t>“物的流通” </a:t>
            </a:r>
            <a:endParaRPr lang="zh-CN" altLang="en-US" sz="1800" dirty="0">
              <a:ea typeface="宋体" panose="02010600030101010101" pitchFamily="2" charset="-122"/>
            </a:endParaRPr>
          </a:p>
        </p:txBody>
      </p:sp>
      <p:sp>
        <p:nvSpPr>
          <p:cNvPr id="40967" name="直线 7"/>
          <p:cNvSpPr/>
          <p:nvPr/>
        </p:nvSpPr>
        <p:spPr>
          <a:xfrm>
            <a:off x="3635375" y="4221163"/>
            <a:ext cx="360363" cy="0"/>
          </a:xfrm>
          <a:prstGeom prst="line">
            <a:avLst/>
          </a:prstGeom>
          <a:ln w="9525" cap="flat" cmpd="sng">
            <a:solidFill>
              <a:schemeClr val="tx1"/>
            </a:solidFill>
            <a:prstDash val="solid"/>
            <a:headEnd type="none" w="med" len="med"/>
            <a:tailEnd type="triangle" w="med" len="med"/>
          </a:ln>
        </p:spPr>
      </p:sp>
      <p:sp>
        <p:nvSpPr>
          <p:cNvPr id="40968" name="自选图形 8"/>
          <p:cNvSpPr/>
          <p:nvPr/>
        </p:nvSpPr>
        <p:spPr>
          <a:xfrm>
            <a:off x="3779838" y="2708275"/>
            <a:ext cx="1584325" cy="3025775"/>
          </a:xfrm>
          <a:prstGeom prst="parallelogram">
            <a:avLst>
              <a:gd name="adj" fmla="val 25000"/>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1800" dirty="0">
                <a:ea typeface="宋体" panose="02010600030101010101" pitchFamily="2" charset="-122"/>
              </a:rPr>
              <a:t>    1970</a:t>
            </a:r>
            <a:r>
              <a:rPr lang="zh-CN" altLang="en-US" sz="1800" dirty="0">
                <a:ea typeface="宋体" panose="02010600030101010101" pitchFamily="2" charset="-122"/>
              </a:rPr>
              <a:t>年，</a:t>
            </a:r>
            <a:endParaRPr lang="zh-CN" altLang="en-US" sz="1800" dirty="0">
              <a:ea typeface="宋体" panose="02010600030101010101" pitchFamily="2" charset="-122"/>
            </a:endParaRPr>
          </a:p>
          <a:p>
            <a:pPr marL="0" lvl="0" indent="0" algn="ctr" eaLnBrk="1" hangingPunct="1">
              <a:spcBef>
                <a:spcPct val="0"/>
              </a:spcBef>
              <a:buNone/>
            </a:pPr>
            <a:r>
              <a:rPr lang="zh-CN" altLang="en-US" sz="1800" dirty="0">
                <a:ea typeface="宋体" panose="02010600030101010101" pitchFamily="2" charset="-122"/>
              </a:rPr>
              <a:t>日本早稻</a:t>
            </a:r>
            <a:endParaRPr lang="zh-CN" altLang="en-US" sz="1800" dirty="0">
              <a:ea typeface="宋体" panose="02010600030101010101" pitchFamily="2" charset="-122"/>
            </a:endParaRPr>
          </a:p>
          <a:p>
            <a:pPr marL="0" lvl="0" indent="0" algn="ctr" eaLnBrk="1" hangingPunct="1">
              <a:spcBef>
                <a:spcPct val="0"/>
              </a:spcBef>
              <a:buNone/>
            </a:pPr>
            <a:r>
              <a:rPr lang="zh-CN" altLang="en-US" sz="1800" dirty="0">
                <a:ea typeface="宋体" panose="02010600030101010101" pitchFamily="2" charset="-122"/>
              </a:rPr>
              <a:t>田大学教</a:t>
            </a:r>
            <a:endParaRPr lang="zh-CN" altLang="en-US" sz="1800" dirty="0">
              <a:ea typeface="宋体" panose="02010600030101010101" pitchFamily="2" charset="-122"/>
            </a:endParaRPr>
          </a:p>
          <a:p>
            <a:pPr marL="0" lvl="0" indent="0" algn="ctr" eaLnBrk="1" hangingPunct="1">
              <a:spcBef>
                <a:spcPct val="0"/>
              </a:spcBef>
              <a:buNone/>
            </a:pPr>
            <a:r>
              <a:rPr lang="zh-CN" altLang="en-US" sz="1800" dirty="0">
                <a:ea typeface="宋体" panose="02010600030101010101" pitchFamily="2" charset="-122"/>
              </a:rPr>
              <a:t>授西泽修</a:t>
            </a:r>
            <a:endParaRPr lang="zh-CN" altLang="en-US" sz="1800" dirty="0">
              <a:ea typeface="宋体" panose="02010600030101010101" pitchFamily="2" charset="-122"/>
            </a:endParaRPr>
          </a:p>
          <a:p>
            <a:pPr marL="0" lvl="0" indent="0" algn="ctr" eaLnBrk="1" hangingPunct="1">
              <a:spcBef>
                <a:spcPct val="0"/>
              </a:spcBef>
              <a:buNone/>
            </a:pPr>
            <a:r>
              <a:rPr lang="zh-CN" altLang="en-US" sz="1800" dirty="0">
                <a:ea typeface="宋体" panose="02010600030101010101" pitchFamily="2" charset="-122"/>
              </a:rPr>
              <a:t>提出“物流</a:t>
            </a:r>
            <a:endParaRPr lang="zh-CN" altLang="en-US" sz="1800" dirty="0">
              <a:ea typeface="宋体" panose="02010600030101010101" pitchFamily="2" charset="-122"/>
            </a:endParaRPr>
          </a:p>
          <a:p>
            <a:pPr marL="0" lvl="0" indent="0" algn="ctr" eaLnBrk="1" hangingPunct="1">
              <a:spcBef>
                <a:spcPct val="0"/>
              </a:spcBef>
              <a:buNone/>
            </a:pPr>
            <a:r>
              <a:rPr lang="zh-CN" altLang="en-US" sz="1800" dirty="0">
                <a:ea typeface="宋体" panose="02010600030101010101" pitchFamily="2" charset="-122"/>
              </a:rPr>
              <a:t>是第三</a:t>
            </a:r>
            <a:endParaRPr lang="zh-CN" altLang="en-US" sz="1800" dirty="0">
              <a:ea typeface="宋体" panose="02010600030101010101" pitchFamily="2" charset="-122"/>
            </a:endParaRPr>
          </a:p>
          <a:p>
            <a:pPr marL="0" lvl="0" indent="0" algn="ctr" eaLnBrk="1" hangingPunct="1">
              <a:spcBef>
                <a:spcPct val="0"/>
              </a:spcBef>
              <a:buNone/>
            </a:pPr>
            <a:r>
              <a:rPr lang="zh-CN" altLang="en-US" sz="1800" dirty="0">
                <a:ea typeface="宋体" panose="02010600030101010101" pitchFamily="2" charset="-122"/>
              </a:rPr>
              <a:t>利润源</a:t>
            </a:r>
            <a:endParaRPr lang="zh-CN" altLang="en-US" sz="1800" dirty="0">
              <a:ea typeface="宋体" panose="02010600030101010101" pitchFamily="2" charset="-122"/>
            </a:endParaRPr>
          </a:p>
          <a:p>
            <a:pPr marL="0" lvl="0" indent="0" algn="ctr" eaLnBrk="1" hangingPunct="1">
              <a:spcBef>
                <a:spcPct val="0"/>
              </a:spcBef>
              <a:buNone/>
            </a:pPr>
            <a:r>
              <a:rPr lang="zh-CN" altLang="en-US" sz="1800" dirty="0">
                <a:ea typeface="宋体" panose="02010600030101010101" pitchFamily="2" charset="-122"/>
              </a:rPr>
              <a:t>”的概念 </a:t>
            </a:r>
            <a:endParaRPr lang="zh-CN" altLang="en-US" sz="1800" dirty="0">
              <a:ea typeface="宋体" panose="02010600030101010101" pitchFamily="2" charset="-122"/>
            </a:endParaRPr>
          </a:p>
        </p:txBody>
      </p:sp>
      <p:sp>
        <p:nvSpPr>
          <p:cNvPr id="40969" name="直线 9"/>
          <p:cNvSpPr/>
          <p:nvPr/>
        </p:nvSpPr>
        <p:spPr>
          <a:xfrm>
            <a:off x="5219700" y="4221163"/>
            <a:ext cx="288925" cy="0"/>
          </a:xfrm>
          <a:prstGeom prst="line">
            <a:avLst/>
          </a:prstGeom>
          <a:ln w="9525" cap="flat" cmpd="sng">
            <a:solidFill>
              <a:schemeClr val="tx1"/>
            </a:solidFill>
            <a:prstDash val="solid"/>
            <a:headEnd type="none" w="med" len="med"/>
            <a:tailEnd type="triangle" w="med" len="med"/>
          </a:ln>
        </p:spPr>
      </p:sp>
      <p:sp>
        <p:nvSpPr>
          <p:cNvPr id="40970" name="自选图形 10"/>
          <p:cNvSpPr/>
          <p:nvPr/>
        </p:nvSpPr>
        <p:spPr>
          <a:xfrm>
            <a:off x="5508625" y="2636838"/>
            <a:ext cx="1150938" cy="3168650"/>
          </a:xfrm>
          <a:prstGeom prst="flowChartAlternateProcess">
            <a:avLst/>
          </a:prstGeom>
          <a:noFill/>
          <a:ln w="9525" cap="flat" cmpd="sng">
            <a:solidFill>
              <a:schemeClr val="tx1"/>
            </a:solidFill>
            <a:prstDash val="solid"/>
            <a:miter/>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1800" dirty="0">
                <a:ea typeface="宋体" panose="02010600030101010101" pitchFamily="2" charset="-122"/>
              </a:rPr>
              <a:t>1973</a:t>
            </a:r>
            <a:r>
              <a:rPr lang="zh-CN" altLang="en-US" sz="1800" dirty="0">
                <a:ea typeface="宋体" panose="02010600030101010101" pitchFamily="2" charset="-122"/>
              </a:rPr>
              <a:t>年，</a:t>
            </a:r>
            <a:endParaRPr lang="zh-CN" altLang="en-US" sz="1800" dirty="0">
              <a:ea typeface="宋体" panose="02010600030101010101" pitchFamily="2" charset="-122"/>
            </a:endParaRPr>
          </a:p>
          <a:p>
            <a:pPr marL="0" lvl="0" indent="0" algn="ctr" eaLnBrk="1" hangingPunct="1">
              <a:spcBef>
                <a:spcPct val="0"/>
              </a:spcBef>
              <a:buNone/>
            </a:pPr>
            <a:r>
              <a:rPr lang="zh-CN" altLang="en-US" sz="1800" dirty="0">
                <a:ea typeface="宋体" panose="02010600030101010101" pitchFamily="2" charset="-122"/>
              </a:rPr>
              <a:t>日本丰田</a:t>
            </a:r>
            <a:endParaRPr lang="zh-CN" altLang="en-US" sz="1800" dirty="0">
              <a:ea typeface="宋体" panose="02010600030101010101" pitchFamily="2" charset="-122"/>
            </a:endParaRPr>
          </a:p>
          <a:p>
            <a:pPr marL="0" lvl="0" indent="0" algn="ctr" eaLnBrk="1" hangingPunct="1">
              <a:spcBef>
                <a:spcPct val="0"/>
              </a:spcBef>
              <a:buNone/>
            </a:pPr>
            <a:r>
              <a:rPr lang="zh-CN" altLang="en-US" sz="1800" dirty="0">
                <a:ea typeface="宋体" panose="02010600030101010101" pitchFamily="2" charset="-122"/>
              </a:rPr>
              <a:t>公司创造</a:t>
            </a:r>
            <a:endParaRPr lang="zh-CN" altLang="en-US" sz="1800" dirty="0">
              <a:ea typeface="宋体" panose="02010600030101010101" pitchFamily="2" charset="-122"/>
            </a:endParaRPr>
          </a:p>
          <a:p>
            <a:pPr marL="0" lvl="0" indent="0" algn="ctr" eaLnBrk="1" hangingPunct="1">
              <a:spcBef>
                <a:spcPct val="0"/>
              </a:spcBef>
              <a:buNone/>
            </a:pPr>
            <a:r>
              <a:rPr lang="zh-CN" altLang="en-US" sz="1800" dirty="0">
                <a:ea typeface="宋体" panose="02010600030101010101" pitchFamily="2" charset="-122"/>
              </a:rPr>
              <a:t>了“</a:t>
            </a:r>
            <a:r>
              <a:rPr lang="en-US" altLang="en-US" sz="1800" dirty="0">
                <a:ea typeface="宋体" panose="02010600030101010101" pitchFamily="2" charset="-122"/>
              </a:rPr>
              <a:t>JIT</a:t>
            </a:r>
            <a:r>
              <a:rPr lang="zh-CN" altLang="en-US" sz="1800" dirty="0">
                <a:ea typeface="宋体" panose="02010600030101010101" pitchFamily="2" charset="-122"/>
              </a:rPr>
              <a:t>生</a:t>
            </a:r>
            <a:endParaRPr lang="zh-CN" altLang="en-US" sz="1800" dirty="0">
              <a:ea typeface="宋体" panose="02010600030101010101" pitchFamily="2" charset="-122"/>
            </a:endParaRPr>
          </a:p>
          <a:p>
            <a:pPr marL="0" lvl="0" indent="0" algn="ctr" eaLnBrk="1" hangingPunct="1">
              <a:spcBef>
                <a:spcPct val="0"/>
              </a:spcBef>
              <a:buNone/>
            </a:pPr>
            <a:r>
              <a:rPr lang="zh-CN" altLang="en-US" sz="1800" dirty="0">
                <a:ea typeface="宋体" panose="02010600030101010101" pitchFamily="2" charset="-122"/>
              </a:rPr>
              <a:t>产方式” </a:t>
            </a:r>
            <a:endParaRPr lang="zh-CN" altLang="en-US" sz="1800" dirty="0">
              <a:ea typeface="宋体" panose="02010600030101010101" pitchFamily="2" charset="-122"/>
            </a:endParaRPr>
          </a:p>
        </p:txBody>
      </p:sp>
      <p:sp>
        <p:nvSpPr>
          <p:cNvPr id="40971" name="直线 11"/>
          <p:cNvSpPr/>
          <p:nvPr/>
        </p:nvSpPr>
        <p:spPr>
          <a:xfrm>
            <a:off x="6659563" y="4221163"/>
            <a:ext cx="288925" cy="0"/>
          </a:xfrm>
          <a:prstGeom prst="line">
            <a:avLst/>
          </a:prstGeom>
          <a:ln w="9525" cap="flat" cmpd="sng">
            <a:solidFill>
              <a:schemeClr val="tx1"/>
            </a:solidFill>
            <a:prstDash val="solid"/>
            <a:headEnd type="none" w="med" len="med"/>
            <a:tailEnd type="triangle" w="med" len="med"/>
          </a:ln>
        </p:spPr>
      </p:sp>
      <p:sp>
        <p:nvSpPr>
          <p:cNvPr id="40972" name="椭圆 12"/>
          <p:cNvSpPr/>
          <p:nvPr/>
        </p:nvSpPr>
        <p:spPr>
          <a:xfrm>
            <a:off x="6948488" y="2565400"/>
            <a:ext cx="2124075" cy="3384550"/>
          </a:xfrm>
          <a:prstGeom prst="ellipse">
            <a:avLst/>
          </a:prstGeom>
          <a:noFill/>
          <a:ln w="9525" cap="flat" cmpd="sng">
            <a:solidFill>
              <a:schemeClr val="tx1"/>
            </a:solidFill>
            <a:prstDash val="solid"/>
            <a:headEnd type="none" w="med" len="med"/>
            <a:tailEnd type="none" w="med" len="med"/>
          </a:ln>
        </p:spPr>
        <p:txBody>
          <a:bodyPr wrap="none" anchor="ctr" anchorCtr="0"/>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lvl="0" indent="0" algn="ctr" eaLnBrk="1" hangingPunct="1">
              <a:spcBef>
                <a:spcPct val="0"/>
              </a:spcBef>
              <a:buNone/>
            </a:pPr>
            <a:r>
              <a:rPr lang="en-US" altLang="en-US" sz="1800" dirty="0">
                <a:ea typeface="宋体" panose="02010600030101010101" pitchFamily="2" charset="-122"/>
              </a:rPr>
              <a:t>1982</a:t>
            </a:r>
            <a:r>
              <a:rPr lang="zh-CN" altLang="en-US" sz="1800" dirty="0">
                <a:ea typeface="宋体" panose="02010600030101010101" pitchFamily="2" charset="-122"/>
              </a:rPr>
              <a:t>年，</a:t>
            </a:r>
            <a:endParaRPr lang="zh-CN" altLang="en-US" sz="1800" dirty="0">
              <a:ea typeface="宋体" panose="02010600030101010101" pitchFamily="2" charset="-122"/>
            </a:endParaRPr>
          </a:p>
          <a:p>
            <a:pPr marL="0" lvl="0" indent="0" algn="ctr" eaLnBrk="1" hangingPunct="1">
              <a:spcBef>
                <a:spcPct val="0"/>
              </a:spcBef>
              <a:buNone/>
            </a:pPr>
            <a:r>
              <a:rPr lang="zh-CN" altLang="en-US" sz="1800" dirty="0">
                <a:ea typeface="宋体" panose="02010600030101010101" pitchFamily="2" charset="-122"/>
              </a:rPr>
              <a:t> </a:t>
            </a:r>
            <a:r>
              <a:rPr lang="en-US" altLang="en-US" sz="1800" dirty="0">
                <a:ea typeface="宋体" panose="02010600030101010101" pitchFamily="2" charset="-122"/>
              </a:rPr>
              <a:t>Oliver</a:t>
            </a:r>
            <a:r>
              <a:rPr lang="zh-CN" altLang="en-US" sz="1800" dirty="0">
                <a:ea typeface="宋体" panose="02010600030101010101" pitchFamily="2" charset="-122"/>
              </a:rPr>
              <a:t>与 </a:t>
            </a:r>
            <a:r>
              <a:rPr lang="en-US" altLang="en-US" sz="1800" dirty="0">
                <a:ea typeface="宋体" panose="02010600030101010101" pitchFamily="2" charset="-122"/>
              </a:rPr>
              <a:t>Webber</a:t>
            </a:r>
            <a:endParaRPr lang="en-US" altLang="en-US" sz="1800" dirty="0">
              <a:ea typeface="宋体" panose="02010600030101010101" pitchFamily="2" charset="-122"/>
            </a:endParaRPr>
          </a:p>
          <a:p>
            <a:pPr marL="0" lvl="0" indent="0" algn="ctr" eaLnBrk="1" hangingPunct="1">
              <a:spcBef>
                <a:spcPct val="0"/>
              </a:spcBef>
              <a:buNone/>
            </a:pPr>
            <a:r>
              <a:rPr lang="zh-CN" altLang="en-US" sz="1800" dirty="0">
                <a:ea typeface="宋体" panose="02010600030101010101" pitchFamily="2" charset="-122"/>
              </a:rPr>
              <a:t>提出供应链（</a:t>
            </a:r>
            <a:r>
              <a:rPr lang="en-US" altLang="en-US" sz="1800" dirty="0">
                <a:ea typeface="宋体" panose="02010600030101010101" pitchFamily="2" charset="-122"/>
              </a:rPr>
              <a:t>supply</a:t>
            </a:r>
            <a:endParaRPr lang="en-US" altLang="en-US" sz="1800" dirty="0">
              <a:ea typeface="宋体" panose="02010600030101010101" pitchFamily="2" charset="-122"/>
            </a:endParaRPr>
          </a:p>
          <a:p>
            <a:pPr marL="0" lvl="0" indent="0" algn="ctr" eaLnBrk="1" hangingPunct="1">
              <a:spcBef>
                <a:spcPct val="0"/>
              </a:spcBef>
              <a:buNone/>
            </a:pPr>
            <a:r>
              <a:rPr lang="en-US" altLang="en-US" sz="1800" dirty="0">
                <a:ea typeface="宋体" panose="02010600030101010101" pitchFamily="2" charset="-122"/>
              </a:rPr>
              <a:t> chain</a:t>
            </a:r>
            <a:r>
              <a:rPr lang="zh-CN" altLang="en-US" sz="1800" dirty="0">
                <a:ea typeface="宋体" panose="02010600030101010101" pitchFamily="2" charset="-122"/>
              </a:rPr>
              <a:t>的概念，并在</a:t>
            </a:r>
            <a:endParaRPr lang="zh-CN" altLang="en-US" sz="1800" dirty="0">
              <a:ea typeface="宋体" panose="02010600030101010101" pitchFamily="2" charset="-122"/>
            </a:endParaRPr>
          </a:p>
          <a:p>
            <a:pPr marL="0" lvl="0" indent="0" algn="ctr" eaLnBrk="1" hangingPunct="1">
              <a:spcBef>
                <a:spcPct val="0"/>
              </a:spcBef>
              <a:buNone/>
            </a:pPr>
            <a:r>
              <a:rPr lang="en-US" altLang="en-US" sz="1800" dirty="0">
                <a:ea typeface="宋体" panose="02010600030101010101" pitchFamily="2" charset="-122"/>
              </a:rPr>
              <a:t>20</a:t>
            </a:r>
            <a:r>
              <a:rPr lang="zh-CN" altLang="en-US" sz="1800" dirty="0">
                <a:ea typeface="宋体" panose="02010600030101010101" pitchFamily="2" charset="-122"/>
              </a:rPr>
              <a:t>世纪</a:t>
            </a:r>
            <a:r>
              <a:rPr lang="en-US" altLang="en-US" sz="1800" dirty="0">
                <a:ea typeface="宋体" panose="02010600030101010101" pitchFamily="2" charset="-122"/>
              </a:rPr>
              <a:t>90</a:t>
            </a:r>
            <a:r>
              <a:rPr lang="zh-CN" altLang="en-US" sz="1800" dirty="0">
                <a:ea typeface="宋体" panose="02010600030101010101" pitchFamily="2" charset="-122"/>
              </a:rPr>
              <a:t>年代中期</a:t>
            </a:r>
            <a:endParaRPr lang="zh-CN" altLang="en-US" sz="1800" dirty="0">
              <a:ea typeface="宋体" panose="02010600030101010101" pitchFamily="2" charset="-122"/>
            </a:endParaRPr>
          </a:p>
          <a:p>
            <a:pPr marL="0" lvl="0" indent="0" algn="ctr" eaLnBrk="1" hangingPunct="1">
              <a:spcBef>
                <a:spcPct val="0"/>
              </a:spcBef>
              <a:buNone/>
            </a:pPr>
            <a:r>
              <a:rPr lang="zh-CN" altLang="en-US" sz="1800" dirty="0">
                <a:ea typeface="宋体" panose="02010600030101010101" pitchFamily="2" charset="-122"/>
              </a:rPr>
              <a:t>获得巨大的发展 </a:t>
            </a:r>
            <a:endParaRPr lang="zh-CN" altLang="en-US" sz="1800" dirty="0">
              <a:ea typeface="宋体" panose="02010600030101010101" pitchFamily="2" charset="-122"/>
            </a:endParaRP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465455" y="794226"/>
            <a:ext cx="2669858"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479743" y="794226"/>
            <a:ext cx="2655570"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现代物流的发展趋势</a:t>
            </a:r>
            <a:endParaRPr lang="zh-CN" altLang="en-US" sz="2100" b="1">
              <a:solidFill>
                <a:schemeClr val="bg1"/>
              </a:solidFill>
              <a:latin typeface="微软雅黑" panose="020B0503020204020204" charset="-122"/>
              <a:ea typeface="微软雅黑" panose="020B0503020204020204" charset="-122"/>
              <a:sym typeface="+mn-ea"/>
            </a:endParaRPr>
          </a:p>
        </p:txBody>
      </p:sp>
      <p:grpSp>
        <p:nvGrpSpPr>
          <p:cNvPr id="3" name="组合 2"/>
          <p:cNvGrpSpPr/>
          <p:nvPr/>
        </p:nvGrpSpPr>
        <p:grpSpPr>
          <a:xfrm>
            <a:off x="1045102" y="2397919"/>
            <a:ext cx="6706017" cy="2101301"/>
            <a:chOff x="2165" y="1928"/>
            <a:chExt cx="14459" cy="4412"/>
          </a:xfrm>
        </p:grpSpPr>
        <p:sp>
          <p:nvSpPr>
            <p:cNvPr id="20" name="Freeform 25"/>
            <p:cNvSpPr>
              <a:spLocks noEditPoints="1"/>
            </p:cNvSpPr>
            <p:nvPr/>
          </p:nvSpPr>
          <p:spPr bwMode="auto">
            <a:xfrm>
              <a:off x="2165" y="2858"/>
              <a:ext cx="2262" cy="3482"/>
            </a:xfrm>
            <a:custGeom>
              <a:avLst/>
              <a:gdLst>
                <a:gd name="T0" fmla="*/ 136762 w 443"/>
                <a:gd name="T1" fmla="*/ 252777 h 605"/>
                <a:gd name="T2" fmla="*/ 115540 w 443"/>
                <a:gd name="T3" fmla="*/ 1560512 h 605"/>
                <a:gd name="T4" fmla="*/ 1044575 w 443"/>
                <a:gd name="T5" fmla="*/ 384324 h 605"/>
                <a:gd name="T6" fmla="*/ 966762 w 443"/>
                <a:gd name="T7" fmla="*/ 410118 h 605"/>
                <a:gd name="T8" fmla="*/ 120256 w 443"/>
                <a:gd name="T9" fmla="*/ 1470234 h 605"/>
                <a:gd name="T10" fmla="*/ 452728 w 443"/>
                <a:gd name="T11" fmla="*/ 165079 h 605"/>
                <a:gd name="T12" fmla="*/ 594205 w 443"/>
                <a:gd name="T13" fmla="*/ 165079 h 605"/>
                <a:gd name="T14" fmla="*/ 521109 w 443"/>
                <a:gd name="T15" fmla="*/ 247618 h 605"/>
                <a:gd name="T16" fmla="*/ 365483 w 443"/>
                <a:gd name="T17" fmla="*/ 170238 h 605"/>
                <a:gd name="T18" fmla="*/ 190995 w 443"/>
                <a:gd name="T19" fmla="*/ 394642 h 605"/>
                <a:gd name="T20" fmla="*/ 853581 w 443"/>
                <a:gd name="T21" fmla="*/ 394642 h 605"/>
                <a:gd name="T22" fmla="*/ 679092 w 443"/>
                <a:gd name="T23" fmla="*/ 170238 h 605"/>
                <a:gd name="T24" fmla="*/ 365483 w 443"/>
                <a:gd name="T25" fmla="*/ 170238 h 605"/>
                <a:gd name="T26" fmla="*/ 367841 w 443"/>
                <a:gd name="T27" fmla="*/ 1183925 h 605"/>
                <a:gd name="T28" fmla="*/ 252301 w 443"/>
                <a:gd name="T29" fmla="*/ 1220036 h 605"/>
                <a:gd name="T30" fmla="*/ 228722 w 443"/>
                <a:gd name="T31" fmla="*/ 1248409 h 605"/>
                <a:gd name="T32" fmla="*/ 367841 w 443"/>
                <a:gd name="T33" fmla="*/ 1261306 h 605"/>
                <a:gd name="T34" fmla="*/ 221648 w 443"/>
                <a:gd name="T35" fmla="*/ 1338687 h 605"/>
                <a:gd name="T36" fmla="*/ 405569 w 443"/>
                <a:gd name="T37" fmla="*/ 1240671 h 605"/>
                <a:gd name="T38" fmla="*/ 405569 w 443"/>
                <a:gd name="T39" fmla="*/ 1176187 h 605"/>
                <a:gd name="T40" fmla="*/ 183921 w 443"/>
                <a:gd name="T41" fmla="*/ 1189084 h 605"/>
                <a:gd name="T42" fmla="*/ 358410 w 443"/>
                <a:gd name="T43" fmla="*/ 1390274 h 605"/>
                <a:gd name="T44" fmla="*/ 358410 w 443"/>
                <a:gd name="T45" fmla="*/ 611308 h 605"/>
                <a:gd name="T46" fmla="*/ 252301 w 443"/>
                <a:gd name="T47" fmla="*/ 647419 h 605"/>
                <a:gd name="T48" fmla="*/ 290029 w 443"/>
                <a:gd name="T49" fmla="*/ 750593 h 605"/>
                <a:gd name="T50" fmla="*/ 221648 w 443"/>
                <a:gd name="T51" fmla="*/ 778966 h 605"/>
                <a:gd name="T52" fmla="*/ 358410 w 443"/>
                <a:gd name="T53" fmla="*/ 572618 h 605"/>
                <a:gd name="T54" fmla="*/ 183921 w 443"/>
                <a:gd name="T55" fmla="*/ 773808 h 605"/>
                <a:gd name="T56" fmla="*/ 403211 w 443"/>
                <a:gd name="T57" fmla="*/ 657736 h 605"/>
                <a:gd name="T58" fmla="*/ 400853 w 443"/>
                <a:gd name="T59" fmla="*/ 603570 h 605"/>
                <a:gd name="T60" fmla="*/ 367841 w 443"/>
                <a:gd name="T61" fmla="*/ 920831 h 605"/>
                <a:gd name="T62" fmla="*/ 228722 w 443"/>
                <a:gd name="T63" fmla="*/ 959521 h 605"/>
                <a:gd name="T64" fmla="*/ 367841 w 443"/>
                <a:gd name="T65" fmla="*/ 1062696 h 605"/>
                <a:gd name="T66" fmla="*/ 403211 w 443"/>
                <a:gd name="T67" fmla="*/ 889879 h 605"/>
                <a:gd name="T68" fmla="*/ 183921 w 443"/>
                <a:gd name="T69" fmla="*/ 900196 h 605"/>
                <a:gd name="T70" fmla="*/ 367841 w 443"/>
                <a:gd name="T71" fmla="*/ 1101386 h 605"/>
                <a:gd name="T72" fmla="*/ 483381 w 443"/>
                <a:gd name="T73" fmla="*/ 851188 h 605"/>
                <a:gd name="T74" fmla="*/ 547046 w 443"/>
                <a:gd name="T75" fmla="*/ 1323211 h 605"/>
                <a:gd name="T76" fmla="*/ 839433 w 443"/>
                <a:gd name="T77" fmla="*/ 1225195 h 605"/>
                <a:gd name="T78" fmla="*/ 535256 w 443"/>
                <a:gd name="T79" fmla="*/ 1310314 h 605"/>
                <a:gd name="T80" fmla="*/ 839433 w 443"/>
                <a:gd name="T81" fmla="*/ 928569 h 605"/>
                <a:gd name="T82" fmla="*/ 535256 w 443"/>
                <a:gd name="T83" fmla="*/ 750593 h 605"/>
                <a:gd name="T84" fmla="*/ 535256 w 443"/>
                <a:gd name="T85" fmla="*/ 644840 h 6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3"/>
                <a:gd name="T130" fmla="*/ 0 h 605"/>
                <a:gd name="T131" fmla="*/ 443 w 443"/>
                <a:gd name="T132" fmla="*/ 605 h 6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3" h="605">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solidFill>
              <a:srgbClr val="E74127"/>
            </a:solidFill>
            <a:ln w="9525">
              <a:noFill/>
              <a:round/>
            </a:ln>
          </p:spPr>
          <p:txBody>
            <a:bodyPr lIns="51428" tIns="25713" rIns="51428" bIns="25713"/>
            <a:p>
              <a:endParaRPr lang="zh-CN" altLang="en-US" sz="100"/>
            </a:p>
          </p:txBody>
        </p:sp>
        <p:grpSp>
          <p:nvGrpSpPr>
            <p:cNvPr id="9" name="组合 8"/>
            <p:cNvGrpSpPr/>
            <p:nvPr/>
          </p:nvGrpSpPr>
          <p:grpSpPr>
            <a:xfrm>
              <a:off x="5636" y="1928"/>
              <a:ext cx="10988" cy="4412"/>
              <a:chOff x="4179" y="2705"/>
              <a:chExt cx="11918" cy="4737"/>
            </a:xfrm>
          </p:grpSpPr>
          <p:grpSp>
            <p:nvGrpSpPr>
              <p:cNvPr id="12" name="组合 11"/>
              <p:cNvGrpSpPr/>
              <p:nvPr/>
            </p:nvGrpSpPr>
            <p:grpSpPr bwMode="auto">
              <a:xfrm>
                <a:off x="4179" y="2705"/>
                <a:ext cx="11918" cy="4737"/>
                <a:chOff x="5566" y="3178"/>
                <a:chExt cx="9750" cy="3749"/>
              </a:xfrm>
            </p:grpSpPr>
            <p:sp>
              <p:nvSpPr>
                <p:cNvPr id="7171" name="矩形 8"/>
                <p:cNvSpPr/>
                <p:nvPr/>
              </p:nvSpPr>
              <p:spPr>
                <a:xfrm>
                  <a:off x="5566" y="4070"/>
                  <a:ext cx="9750" cy="2857"/>
                </a:xfrm>
                <a:prstGeom prst="rect">
                  <a:avLst/>
                </a:prstGeom>
                <a:solidFill>
                  <a:srgbClr val="F2F2F2"/>
                </a:solidFill>
                <a:ln w="25400" cap="flat" cmpd="sng">
                  <a:gradFill>
                    <a:gsLst>
                      <a:gs pos="50000">
                        <a:srgbClr val="26BB91"/>
                      </a:gs>
                      <a:gs pos="1000">
                        <a:srgbClr val="449BB5"/>
                      </a:gs>
                      <a:gs pos="100000">
                        <a:srgbClr val="FFB757"/>
                      </a:gs>
                    </a:gsLst>
                    <a:lin ang="0" scaled="1"/>
                  </a:gradFill>
                  <a:prstDash val="solid"/>
                  <a:miter/>
                  <a:headEnd type="none" w="med" len="med"/>
                  <a:tailEnd type="none" w="med" len="med"/>
                </a:ln>
              </p:spPr>
              <p:txBody>
                <a:bodyPr lIns="91437" tIns="45718" rIns="91437" bIns="45718" anchor="ctr"/>
                <a:p>
                  <a:pPr algn="ctr">
                    <a:buFont typeface="Arial" panose="020B0604020202020204" pitchFamily="34" charset="0"/>
                    <a:buNone/>
                    <a:defRPr/>
                  </a:pPr>
                  <a:endParaRPr sz="3075">
                    <a:solidFill>
                      <a:srgbClr val="000000"/>
                    </a:solidFill>
                    <a:latin typeface="Arial" panose="020B0604020202020204" pitchFamily="34" charset="0"/>
                    <a:ea typeface="微软雅黑" panose="020B0503020204020204" charset="-12"/>
                    <a:sym typeface="Arial" panose="020B0604020202020204" pitchFamily="34" charset="0"/>
                  </a:endParaRPr>
                </a:p>
              </p:txBody>
            </p:sp>
            <p:sp>
              <p:nvSpPr>
                <p:cNvPr id="61447" name="矩形 9"/>
                <p:cNvSpPr>
                  <a:spLocks noChangeArrowheads="1"/>
                </p:cNvSpPr>
                <p:nvPr/>
              </p:nvSpPr>
              <p:spPr bwMode="auto">
                <a:xfrm>
                  <a:off x="7432" y="3178"/>
                  <a:ext cx="6214" cy="892"/>
                </a:xfrm>
                <a:prstGeom prst="rect">
                  <a:avLst/>
                </a:prstGeom>
                <a:solidFill>
                  <a:srgbClr val="1D4E74"/>
                </a:solidFill>
                <a:ln w="9525">
                  <a:noFill/>
                  <a:miter lim="800000"/>
                </a:ln>
              </p:spPr>
              <p:txBody>
                <a:bodyPr lIns="91437" tIns="45718" rIns="91437" bIns="45718" anchor="ctr"/>
                <a:p>
                  <a:pPr algn="l"/>
                  <a:r>
                    <a:rPr lang="en-US" altLang="zh-CN" sz="2100" b="1">
                      <a:solidFill>
                        <a:schemeClr val="bg1"/>
                      </a:solidFill>
                      <a:latin typeface="微软雅黑" panose="020B0503020204020204" charset="-122"/>
                      <a:ea typeface="微软雅黑" panose="020B0503020204020204" charset="-122"/>
                      <a:sym typeface="+mn-ea"/>
                    </a:rPr>
                    <a:t>    </a:t>
                  </a:r>
                  <a:r>
                    <a:rPr lang="zh-CN" altLang="en-US" sz="2100" b="1">
                      <a:solidFill>
                        <a:schemeClr val="bg1"/>
                      </a:solidFill>
                      <a:latin typeface="微软雅黑" panose="020B0503020204020204" charset="-122"/>
                      <a:ea typeface="微软雅黑" panose="020B0503020204020204" charset="-122"/>
                      <a:sym typeface="+mn-ea"/>
                    </a:rPr>
                    <a:t>现代物流的发展趋势</a:t>
                  </a:r>
                  <a:endParaRPr lang="zh-CN" altLang="en-US" sz="2100" b="1">
                    <a:solidFill>
                      <a:schemeClr val="bg1"/>
                    </a:solidFill>
                    <a:latin typeface="微软雅黑" panose="020B0503020204020204" charset="-122"/>
                    <a:ea typeface="微软雅黑" panose="020B0503020204020204" charset="-122"/>
                    <a:cs typeface="Hiragino Sans GB W3"/>
                    <a:sym typeface="+mn-ea"/>
                  </a:endParaRPr>
                </a:p>
              </p:txBody>
            </p:sp>
          </p:grpSp>
          <p:sp>
            <p:nvSpPr>
              <p:cNvPr id="61451" name="矩形 4"/>
              <p:cNvSpPr>
                <a:spLocks noChangeArrowheads="1"/>
              </p:cNvSpPr>
              <p:nvPr/>
            </p:nvSpPr>
            <p:spPr bwMode="auto">
              <a:xfrm>
                <a:off x="4533" y="4216"/>
                <a:ext cx="11474" cy="2575"/>
              </a:xfrm>
              <a:prstGeom prst="rect">
                <a:avLst/>
              </a:prstGeom>
              <a:noFill/>
              <a:ln w="9525">
                <a:noFill/>
                <a:miter lim="800000"/>
              </a:ln>
            </p:spPr>
            <p:txBody>
              <a:bodyPr wrap="square" lIns="0" tIns="0" rIns="0" bIns="0">
                <a:spAutoFit/>
              </a:bodyPr>
              <a:p>
                <a:pPr indent="457200" algn="l" fontAlgn="auto">
                  <a:lnSpc>
                    <a:spcPct val="150000"/>
                  </a:lnSpc>
                </a:pPr>
                <a:r>
                  <a:rPr sz="1650">
                    <a:solidFill>
                      <a:srgbClr val="1B2F47"/>
                    </a:solidFill>
                    <a:latin typeface="微软雅黑" panose="020B0503020204020204" charset="-122"/>
                    <a:ea typeface="微软雅黑" panose="020B0503020204020204" charset="-122"/>
                    <a:sym typeface="+mn-ea"/>
                  </a:rPr>
                  <a:t> 本地化经营生产、原材料的全球化采购、消费全球化已经成为全球经济发展的主流趋势，从而导致现代物流业的发展呈现出了各种各样的新态势。</a:t>
                </a:r>
                <a:endParaRPr sz="1650">
                  <a:solidFill>
                    <a:srgbClr val="1B2F47"/>
                  </a:solidFill>
                  <a:latin typeface="微软雅黑" panose="020B0503020204020204" charset="-122"/>
                  <a:ea typeface="微软雅黑" panose="020B0503020204020204" charset="-122"/>
                  <a:sym typeface="+mn-ea"/>
                </a:endParaRPr>
              </a:p>
            </p:txBody>
          </p:sp>
        </p:grpSp>
      </p:gr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11"/>
          <p:cNvSpPr/>
          <p:nvPr/>
        </p:nvSpPr>
        <p:spPr>
          <a:xfrm>
            <a:off x="647700" y="926306"/>
            <a:ext cx="2669858" cy="434340"/>
          </a:xfrm>
          <a:prstGeom prst="roundRect">
            <a:avLst>
              <a:gd name="adj" fmla="val 0"/>
            </a:avLst>
          </a:prstGeom>
          <a:solidFill>
            <a:srgbClr val="1B2F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 name="矩形 4"/>
          <p:cNvSpPr/>
          <p:nvPr/>
        </p:nvSpPr>
        <p:spPr>
          <a:xfrm>
            <a:off x="766128" y="926306"/>
            <a:ext cx="2655570" cy="414020"/>
          </a:xfrm>
          <a:prstGeom prst="rect">
            <a:avLst/>
          </a:prstGeom>
        </p:spPr>
        <p:txBody>
          <a:bodyPr wrap="square">
            <a:spAutoFit/>
          </a:bodyPr>
          <a:lstStyle/>
          <a:p>
            <a:pPr algn="l"/>
            <a:r>
              <a:rPr lang="zh-CN" altLang="en-US" sz="2100" b="1">
                <a:solidFill>
                  <a:schemeClr val="bg1"/>
                </a:solidFill>
                <a:latin typeface="微软雅黑" panose="020B0503020204020204" charset="-122"/>
                <a:ea typeface="微软雅黑" panose="020B0503020204020204" charset="-122"/>
                <a:sym typeface="+mn-ea"/>
              </a:rPr>
              <a:t>现代物流的发展趋势</a:t>
            </a:r>
            <a:endParaRPr lang="zh-CN" altLang="en-US" sz="2100" b="1">
              <a:solidFill>
                <a:schemeClr val="bg1"/>
              </a:solidFill>
              <a:latin typeface="微软雅黑" panose="020B0503020204020204" charset="-122"/>
              <a:ea typeface="微软雅黑" panose="020B0503020204020204" charset="-122"/>
              <a:sym typeface="+mn-ea"/>
            </a:endParaRPr>
          </a:p>
        </p:txBody>
      </p:sp>
      <p:grpSp>
        <p:nvGrpSpPr>
          <p:cNvPr id="2" name="组合 1"/>
          <p:cNvGrpSpPr/>
          <p:nvPr/>
        </p:nvGrpSpPr>
        <p:grpSpPr>
          <a:xfrm>
            <a:off x="967740" y="1904524"/>
            <a:ext cx="7400925" cy="3076575"/>
            <a:chOff x="2032" y="2199"/>
            <a:chExt cx="15540" cy="6460"/>
          </a:xfrm>
        </p:grpSpPr>
        <p:grpSp>
          <p:nvGrpSpPr>
            <p:cNvPr id="13" name="组合 12"/>
            <p:cNvGrpSpPr/>
            <p:nvPr/>
          </p:nvGrpSpPr>
          <p:grpSpPr>
            <a:xfrm>
              <a:off x="2032" y="2199"/>
              <a:ext cx="13844" cy="5778"/>
              <a:chOff x="2021" y="2410"/>
              <a:chExt cx="13844" cy="5778"/>
            </a:xfrm>
          </p:grpSpPr>
          <p:grpSp>
            <p:nvGrpSpPr>
              <p:cNvPr id="55300" name="组合 11"/>
              <p:cNvGrpSpPr/>
              <p:nvPr/>
            </p:nvGrpSpPr>
            <p:grpSpPr bwMode="auto">
              <a:xfrm>
                <a:off x="3363" y="3983"/>
                <a:ext cx="1225" cy="1847"/>
                <a:chOff x="1317422" y="2109408"/>
                <a:chExt cx="935672" cy="1412716"/>
              </a:xfrm>
            </p:grpSpPr>
            <p:sp>
              <p:nvSpPr>
                <p:cNvPr id="15" name="任意多边形 4"/>
                <p:cNvSpPr/>
                <p:nvPr/>
              </p:nvSpPr>
              <p:spPr>
                <a:xfrm>
                  <a:off x="1317422" y="2109408"/>
                  <a:ext cx="935672" cy="1412716"/>
                </a:xfrm>
                <a:custGeom>
                  <a:avLst/>
                  <a:gdLst>
                    <a:gd name="connsiteX0" fmla="*/ 467836 w 935672"/>
                    <a:gd name="connsiteY0" fmla="*/ 0 h 1412716"/>
                    <a:gd name="connsiteX1" fmla="*/ 935672 w 935672"/>
                    <a:gd name="connsiteY1" fmla="*/ 467836 h 1412716"/>
                    <a:gd name="connsiteX2" fmla="*/ 898907 w 935672"/>
                    <a:gd name="connsiteY2" fmla="*/ 649939 h 1412716"/>
                    <a:gd name="connsiteX3" fmla="*/ 871085 w 935672"/>
                    <a:gd name="connsiteY3" fmla="*/ 701198 h 1412716"/>
                    <a:gd name="connsiteX4" fmla="*/ 872385 w 935672"/>
                    <a:gd name="connsiteY4" fmla="*/ 701198 h 1412716"/>
                    <a:gd name="connsiteX5" fmla="*/ 467837 w 935672"/>
                    <a:gd name="connsiteY5" fmla="*/ 1412716 h 1412716"/>
                    <a:gd name="connsiteX6" fmla="*/ 63290 w 935672"/>
                    <a:gd name="connsiteY6" fmla="*/ 701198 h 1412716"/>
                    <a:gd name="connsiteX7" fmla="*/ 64587 w 935672"/>
                    <a:gd name="connsiteY7" fmla="*/ 701198 h 1412716"/>
                    <a:gd name="connsiteX8" fmla="*/ 36765 w 935672"/>
                    <a:gd name="connsiteY8" fmla="*/ 649939 h 1412716"/>
                    <a:gd name="connsiteX9" fmla="*/ 0 w 935672"/>
                    <a:gd name="connsiteY9" fmla="*/ 467836 h 1412716"/>
                    <a:gd name="connsiteX10" fmla="*/ 467836 w 935672"/>
                    <a:gd name="connsiteY10" fmla="*/ 0 h 141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5672" h="1412716">
                      <a:moveTo>
                        <a:pt x="467836" y="0"/>
                      </a:moveTo>
                      <a:cubicBezTo>
                        <a:pt x="726215" y="0"/>
                        <a:pt x="935672" y="209457"/>
                        <a:pt x="935672" y="467836"/>
                      </a:cubicBezTo>
                      <a:cubicBezTo>
                        <a:pt x="935672" y="532431"/>
                        <a:pt x="922581" y="593968"/>
                        <a:pt x="898907" y="649939"/>
                      </a:cubicBezTo>
                      <a:lnTo>
                        <a:pt x="871085" y="701198"/>
                      </a:lnTo>
                      <a:lnTo>
                        <a:pt x="872385" y="701198"/>
                      </a:lnTo>
                      <a:lnTo>
                        <a:pt x="467837" y="1412716"/>
                      </a:lnTo>
                      <a:lnTo>
                        <a:pt x="63290" y="701198"/>
                      </a:lnTo>
                      <a:lnTo>
                        <a:pt x="64587" y="701198"/>
                      </a:lnTo>
                      <a:lnTo>
                        <a:pt x="36765" y="649939"/>
                      </a:lnTo>
                      <a:cubicBezTo>
                        <a:pt x="13091" y="593968"/>
                        <a:pt x="0" y="532431"/>
                        <a:pt x="0" y="467836"/>
                      </a:cubicBezTo>
                      <a:cubicBezTo>
                        <a:pt x="0" y="209457"/>
                        <a:pt x="209457" y="0"/>
                        <a:pt x="467836" y="0"/>
                      </a:cubicBezTo>
                      <a:close/>
                    </a:path>
                  </a:pathLst>
                </a:custGeom>
                <a:solidFill>
                  <a:schemeClr val="accent1"/>
                </a:solidFill>
              </p:spPr>
              <p:txBody>
                <a:bodyPr lIns="51435" tIns="25717" rIns="51435" bIns="25717" anchor="ctr"/>
                <a:p>
                  <a:pPr algn="ctr" fontAlgn="auto">
                    <a:lnSpc>
                      <a:spcPct val="130000"/>
                    </a:lnSpc>
                    <a:spcBef>
                      <a:spcPts val="0"/>
                    </a:spcBef>
                    <a:spcAft>
                      <a:spcPts val="0"/>
                    </a:spcAft>
                    <a:defRPr/>
                  </a:pPr>
                  <a:endParaRPr lang="zh-CN" altLang="en-US" sz="100" kern="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16" name="椭圆 15"/>
                <p:cNvSpPr/>
                <p:nvPr/>
              </p:nvSpPr>
              <p:spPr>
                <a:xfrm>
                  <a:off x="1489280" y="2279545"/>
                  <a:ext cx="591956" cy="594527"/>
                </a:xfrm>
                <a:prstGeom prst="ellipse">
                  <a:avLst/>
                </a:prstGeom>
                <a:solidFill>
                  <a:srgbClr val="FFFFFF"/>
                </a:solidFill>
              </p:spPr>
              <p:txBody>
                <a:bodyPr lIns="0" tIns="0" rIns="0" bIns="0" anchor="ctr">
                  <a:normAutofit/>
                </a:bodyPr>
                <a:p>
                  <a:pPr algn="ctr" fontAlgn="auto">
                    <a:spcBef>
                      <a:spcPts val="0"/>
                    </a:spcBef>
                    <a:spcAft>
                      <a:spcPts val="0"/>
                    </a:spcAft>
                    <a:defRPr/>
                  </a:pPr>
                  <a:r>
                    <a:rPr lang="en-US" altLang="zh-CN" sz="1500" b="1" kern="0" dirty="0">
                      <a:solidFill>
                        <a:schemeClr val="accent1">
                          <a:lumMod val="75000"/>
                        </a:schemeClr>
                      </a:solidFill>
                      <a:latin typeface="微软雅黑" panose="020B0503020204020204" charset="-122"/>
                      <a:ea typeface="微软雅黑" panose="020B0503020204020204" charset="-122"/>
                      <a:cs typeface="微软雅黑" panose="020B0503020204020204" charset="-122"/>
                    </a:rPr>
                    <a:t>01</a:t>
                  </a:r>
                  <a:endParaRPr lang="zh-CN" altLang="en-US" sz="1500" b="1" kern="0" dirty="0">
                    <a:solidFill>
                      <a:schemeClr val="accent1">
                        <a:lumMod val="75000"/>
                      </a:schemeClr>
                    </a:solidFill>
                    <a:latin typeface="微软雅黑" panose="020B0503020204020204" charset="-122"/>
                    <a:ea typeface="微软雅黑" panose="020B0503020204020204" charset="-122"/>
                    <a:cs typeface="微软雅黑" panose="020B0503020204020204" charset="-122"/>
                  </a:endParaRPr>
                </a:p>
              </p:txBody>
            </p:sp>
          </p:grpSp>
          <p:sp>
            <p:nvSpPr>
              <p:cNvPr id="17" name="矩形 16"/>
              <p:cNvSpPr/>
              <p:nvPr/>
            </p:nvSpPr>
            <p:spPr>
              <a:xfrm>
                <a:off x="2021" y="6498"/>
                <a:ext cx="3606" cy="1645"/>
              </a:xfrm>
              <a:prstGeom prst="rect">
                <a:avLst/>
              </a:prstGeom>
            </p:spPr>
            <p:txBody>
              <a:bodyPr wrap="square">
                <a:spAutoFit/>
              </a:bodyPr>
              <a:p>
                <a:pPr algn="l" eaLnBrk="1" fontAlgn="auto" latinLnBrk="0" hangingPunct="1">
                  <a:lnSpc>
                    <a:spcPct val="150000"/>
                  </a:lnSpc>
                  <a:spcBef>
                    <a:spcPts val="0"/>
                  </a:spcBef>
                  <a:spcAft>
                    <a:spcPts val="0"/>
                  </a:spcAft>
                  <a:defRPr/>
                </a:pPr>
                <a:r>
                  <a:rPr lang="zh-CN" altLang="en-US" sz="1500">
                    <a:solidFill>
                      <a:srgbClr val="173C5D"/>
                    </a:solidFill>
                    <a:latin typeface="微软雅黑" panose="020B0503020204020204" charset="-122"/>
                    <a:ea typeface="微软雅黑" panose="020B0503020204020204" charset="-122"/>
                    <a:cs typeface="宋体" panose="02010600030101010101" pitchFamily="2" charset="-122"/>
                    <a:sym typeface="+mn-ea"/>
                  </a:rPr>
                  <a:t>物流企业向集约化与协同化方向发展</a:t>
                </a:r>
                <a:endParaRPr lang="zh-CN" altLang="en-US" sz="1500">
                  <a:solidFill>
                    <a:srgbClr val="173C5D"/>
                  </a:solidFill>
                  <a:latin typeface="微软雅黑" panose="020B0503020204020204" charset="-122"/>
                  <a:ea typeface="微软雅黑" panose="020B0503020204020204" charset="-122"/>
                  <a:cs typeface="宋体" panose="02010600030101010101" pitchFamily="2" charset="-122"/>
                  <a:sym typeface="+mn-ea"/>
                </a:endParaRPr>
              </a:p>
            </p:txBody>
          </p:sp>
          <p:grpSp>
            <p:nvGrpSpPr>
              <p:cNvPr id="55303" name="组合 16"/>
              <p:cNvGrpSpPr/>
              <p:nvPr/>
            </p:nvGrpSpPr>
            <p:grpSpPr bwMode="auto">
              <a:xfrm>
                <a:off x="9008" y="3983"/>
                <a:ext cx="1225" cy="1847"/>
                <a:chOff x="5632053" y="2109408"/>
                <a:chExt cx="935672" cy="1412716"/>
              </a:xfrm>
            </p:grpSpPr>
            <p:sp>
              <p:nvSpPr>
                <p:cNvPr id="21" name="任意多边形 9"/>
                <p:cNvSpPr/>
                <p:nvPr/>
              </p:nvSpPr>
              <p:spPr>
                <a:xfrm>
                  <a:off x="5632053" y="2109408"/>
                  <a:ext cx="935672" cy="1412716"/>
                </a:xfrm>
                <a:custGeom>
                  <a:avLst/>
                  <a:gdLst>
                    <a:gd name="connsiteX0" fmla="*/ 467836 w 935672"/>
                    <a:gd name="connsiteY0" fmla="*/ 0 h 1412716"/>
                    <a:gd name="connsiteX1" fmla="*/ 935672 w 935672"/>
                    <a:gd name="connsiteY1" fmla="*/ 467836 h 1412716"/>
                    <a:gd name="connsiteX2" fmla="*/ 898907 w 935672"/>
                    <a:gd name="connsiteY2" fmla="*/ 649939 h 1412716"/>
                    <a:gd name="connsiteX3" fmla="*/ 871085 w 935672"/>
                    <a:gd name="connsiteY3" fmla="*/ 701198 h 1412716"/>
                    <a:gd name="connsiteX4" fmla="*/ 872385 w 935672"/>
                    <a:gd name="connsiteY4" fmla="*/ 701198 h 1412716"/>
                    <a:gd name="connsiteX5" fmla="*/ 467837 w 935672"/>
                    <a:gd name="connsiteY5" fmla="*/ 1412716 h 1412716"/>
                    <a:gd name="connsiteX6" fmla="*/ 63290 w 935672"/>
                    <a:gd name="connsiteY6" fmla="*/ 701198 h 1412716"/>
                    <a:gd name="connsiteX7" fmla="*/ 64587 w 935672"/>
                    <a:gd name="connsiteY7" fmla="*/ 701198 h 1412716"/>
                    <a:gd name="connsiteX8" fmla="*/ 36765 w 935672"/>
                    <a:gd name="connsiteY8" fmla="*/ 649939 h 1412716"/>
                    <a:gd name="connsiteX9" fmla="*/ 0 w 935672"/>
                    <a:gd name="connsiteY9" fmla="*/ 467836 h 1412716"/>
                    <a:gd name="connsiteX10" fmla="*/ 467836 w 935672"/>
                    <a:gd name="connsiteY10" fmla="*/ 0 h 141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5672" h="1412716">
                      <a:moveTo>
                        <a:pt x="467836" y="0"/>
                      </a:moveTo>
                      <a:cubicBezTo>
                        <a:pt x="726215" y="0"/>
                        <a:pt x="935672" y="209457"/>
                        <a:pt x="935672" y="467836"/>
                      </a:cubicBezTo>
                      <a:cubicBezTo>
                        <a:pt x="935672" y="532431"/>
                        <a:pt x="922581" y="593968"/>
                        <a:pt x="898907" y="649939"/>
                      </a:cubicBezTo>
                      <a:lnTo>
                        <a:pt x="871085" y="701198"/>
                      </a:lnTo>
                      <a:lnTo>
                        <a:pt x="872385" y="701198"/>
                      </a:lnTo>
                      <a:lnTo>
                        <a:pt x="467837" y="1412716"/>
                      </a:lnTo>
                      <a:lnTo>
                        <a:pt x="63290" y="701198"/>
                      </a:lnTo>
                      <a:lnTo>
                        <a:pt x="64587" y="701198"/>
                      </a:lnTo>
                      <a:lnTo>
                        <a:pt x="36765" y="649939"/>
                      </a:lnTo>
                      <a:cubicBezTo>
                        <a:pt x="13091" y="593968"/>
                        <a:pt x="0" y="532431"/>
                        <a:pt x="0" y="467836"/>
                      </a:cubicBezTo>
                      <a:cubicBezTo>
                        <a:pt x="0" y="209457"/>
                        <a:pt x="209457" y="0"/>
                        <a:pt x="467836" y="0"/>
                      </a:cubicBezTo>
                      <a:close/>
                    </a:path>
                  </a:pathLst>
                </a:custGeom>
                <a:solidFill>
                  <a:srgbClr val="26BB91"/>
                </a:solidFill>
              </p:spPr>
              <p:txBody>
                <a:bodyPr lIns="51435" tIns="25717" rIns="51435" bIns="25717" anchor="ctr"/>
                <a:p>
                  <a:pPr algn="ctr" fontAlgn="auto">
                    <a:lnSpc>
                      <a:spcPct val="130000"/>
                    </a:lnSpc>
                    <a:spcBef>
                      <a:spcPts val="0"/>
                    </a:spcBef>
                    <a:spcAft>
                      <a:spcPts val="0"/>
                    </a:spcAft>
                    <a:defRPr/>
                  </a:pPr>
                  <a:endParaRPr lang="zh-CN" altLang="en-US" sz="100" kern="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22" name="椭圆 21"/>
                <p:cNvSpPr/>
                <p:nvPr/>
              </p:nvSpPr>
              <p:spPr>
                <a:xfrm>
                  <a:off x="5803911" y="2279545"/>
                  <a:ext cx="591956" cy="594527"/>
                </a:xfrm>
                <a:prstGeom prst="ellipse">
                  <a:avLst/>
                </a:prstGeom>
                <a:solidFill>
                  <a:srgbClr val="FFFFFF"/>
                </a:solidFill>
              </p:spPr>
              <p:txBody>
                <a:bodyPr lIns="0" tIns="0" rIns="0" bIns="0" anchor="ctr">
                  <a:normAutofit/>
                </a:bodyPr>
                <a:p>
                  <a:pPr algn="ctr" fontAlgn="auto">
                    <a:spcBef>
                      <a:spcPts val="0"/>
                    </a:spcBef>
                    <a:spcAft>
                      <a:spcPts val="0"/>
                    </a:spcAft>
                    <a:defRPr/>
                  </a:pPr>
                  <a:r>
                    <a:rPr lang="en-US" altLang="zh-CN" sz="1500" b="1" kern="0" dirty="0">
                      <a:solidFill>
                        <a:srgbClr val="26BB91"/>
                      </a:solidFill>
                      <a:latin typeface="微软雅黑" panose="020B0503020204020204" charset="-122"/>
                      <a:ea typeface="微软雅黑" panose="020B0503020204020204" charset="-122"/>
                      <a:cs typeface="微软雅黑" panose="020B0503020204020204" charset="-122"/>
                    </a:rPr>
                    <a:t>03</a:t>
                  </a:r>
                  <a:endParaRPr lang="en-US" altLang="zh-CN" sz="1500" b="1" kern="0" dirty="0">
                    <a:solidFill>
                      <a:srgbClr val="26BB91"/>
                    </a:solidFill>
                    <a:latin typeface="微软雅黑" panose="020B0503020204020204" charset="-122"/>
                    <a:ea typeface="微软雅黑" panose="020B0503020204020204" charset="-122"/>
                    <a:cs typeface="微软雅黑" panose="020B0503020204020204" charset="-122"/>
                  </a:endParaRPr>
                </a:p>
              </p:txBody>
            </p:sp>
          </p:grpSp>
          <p:sp>
            <p:nvSpPr>
              <p:cNvPr id="55305" name="矩形 20"/>
              <p:cNvSpPr>
                <a:spLocks noChangeArrowheads="1"/>
              </p:cNvSpPr>
              <p:nvPr/>
            </p:nvSpPr>
            <p:spPr bwMode="auto">
              <a:xfrm>
                <a:off x="8422" y="6498"/>
                <a:ext cx="2385" cy="1645"/>
              </a:xfrm>
              <a:prstGeom prst="rect">
                <a:avLst/>
              </a:prstGeom>
              <a:noFill/>
              <a:ln w="9525">
                <a:noFill/>
                <a:miter lim="800000"/>
              </a:ln>
            </p:spPr>
            <p:txBody>
              <a:bodyPr wrap="square">
                <a:spAutoFit/>
              </a:bodyPr>
              <a:p>
                <a:pPr algn="l" eaLnBrk="1" latinLnBrk="0" hangingPunct="1">
                  <a:lnSpc>
                    <a:spcPct val="150000"/>
                  </a:lnSpc>
                </a:pPr>
                <a:r>
                  <a:rPr lang="zh-CN" altLang="en-US" sz="1500">
                    <a:solidFill>
                      <a:srgbClr val="173C5D"/>
                    </a:solidFill>
                    <a:latin typeface="微软雅黑" panose="020B0503020204020204" charset="-122"/>
                    <a:ea typeface="微软雅黑" panose="020B0503020204020204" charset="-122"/>
                    <a:cs typeface="宋体" panose="02010600030101010101" pitchFamily="2" charset="-122"/>
                    <a:sym typeface="+mn-ea"/>
                  </a:rPr>
                  <a:t>电子物流的迅速兴起</a:t>
                </a:r>
                <a:endParaRPr lang="zh-CN" altLang="en-US" sz="1500">
                  <a:solidFill>
                    <a:srgbClr val="173C5D"/>
                  </a:solidFill>
                  <a:latin typeface="微软雅黑" panose="020B0503020204020204" charset="-122"/>
                  <a:ea typeface="微软雅黑" panose="020B0503020204020204" charset="-122"/>
                  <a:cs typeface="宋体" panose="02010600030101010101" pitchFamily="2" charset="-122"/>
                  <a:sym typeface="+mn-ea"/>
                </a:endParaRPr>
              </a:p>
            </p:txBody>
          </p:sp>
          <p:grpSp>
            <p:nvGrpSpPr>
              <p:cNvPr id="25" name="组合 21"/>
              <p:cNvGrpSpPr/>
              <p:nvPr/>
            </p:nvGrpSpPr>
            <p:grpSpPr bwMode="auto">
              <a:xfrm>
                <a:off x="14640" y="3983"/>
                <a:ext cx="1225" cy="1847"/>
                <a:chOff x="9937818" y="2109408"/>
                <a:chExt cx="935672" cy="1412716"/>
              </a:xfrm>
              <a:solidFill>
                <a:srgbClr val="EB5056"/>
              </a:solidFill>
            </p:grpSpPr>
            <p:sp>
              <p:nvSpPr>
                <p:cNvPr id="26" name="任意多边形 14"/>
                <p:cNvSpPr/>
                <p:nvPr/>
              </p:nvSpPr>
              <p:spPr>
                <a:xfrm>
                  <a:off x="9937818" y="2109408"/>
                  <a:ext cx="935672" cy="1412716"/>
                </a:xfrm>
                <a:custGeom>
                  <a:avLst/>
                  <a:gdLst>
                    <a:gd name="connsiteX0" fmla="*/ 467836 w 935672"/>
                    <a:gd name="connsiteY0" fmla="*/ 0 h 1412716"/>
                    <a:gd name="connsiteX1" fmla="*/ 935672 w 935672"/>
                    <a:gd name="connsiteY1" fmla="*/ 467836 h 1412716"/>
                    <a:gd name="connsiteX2" fmla="*/ 898907 w 935672"/>
                    <a:gd name="connsiteY2" fmla="*/ 649939 h 1412716"/>
                    <a:gd name="connsiteX3" fmla="*/ 871085 w 935672"/>
                    <a:gd name="connsiteY3" fmla="*/ 701198 h 1412716"/>
                    <a:gd name="connsiteX4" fmla="*/ 872385 w 935672"/>
                    <a:gd name="connsiteY4" fmla="*/ 701198 h 1412716"/>
                    <a:gd name="connsiteX5" fmla="*/ 467837 w 935672"/>
                    <a:gd name="connsiteY5" fmla="*/ 1412716 h 1412716"/>
                    <a:gd name="connsiteX6" fmla="*/ 63290 w 935672"/>
                    <a:gd name="connsiteY6" fmla="*/ 701198 h 1412716"/>
                    <a:gd name="connsiteX7" fmla="*/ 64587 w 935672"/>
                    <a:gd name="connsiteY7" fmla="*/ 701198 h 1412716"/>
                    <a:gd name="connsiteX8" fmla="*/ 36765 w 935672"/>
                    <a:gd name="connsiteY8" fmla="*/ 649939 h 1412716"/>
                    <a:gd name="connsiteX9" fmla="*/ 0 w 935672"/>
                    <a:gd name="connsiteY9" fmla="*/ 467836 h 1412716"/>
                    <a:gd name="connsiteX10" fmla="*/ 467836 w 935672"/>
                    <a:gd name="connsiteY10" fmla="*/ 0 h 141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5672" h="1412716">
                      <a:moveTo>
                        <a:pt x="467836" y="0"/>
                      </a:moveTo>
                      <a:cubicBezTo>
                        <a:pt x="726215" y="0"/>
                        <a:pt x="935672" y="209457"/>
                        <a:pt x="935672" y="467836"/>
                      </a:cubicBezTo>
                      <a:cubicBezTo>
                        <a:pt x="935672" y="532431"/>
                        <a:pt x="922581" y="593968"/>
                        <a:pt x="898907" y="649939"/>
                      </a:cubicBezTo>
                      <a:lnTo>
                        <a:pt x="871085" y="701198"/>
                      </a:lnTo>
                      <a:lnTo>
                        <a:pt x="872385" y="701198"/>
                      </a:lnTo>
                      <a:lnTo>
                        <a:pt x="467837" y="1412716"/>
                      </a:lnTo>
                      <a:lnTo>
                        <a:pt x="63290" y="701198"/>
                      </a:lnTo>
                      <a:lnTo>
                        <a:pt x="64587" y="701198"/>
                      </a:lnTo>
                      <a:lnTo>
                        <a:pt x="36765" y="649939"/>
                      </a:lnTo>
                      <a:cubicBezTo>
                        <a:pt x="13091" y="593968"/>
                        <a:pt x="0" y="532431"/>
                        <a:pt x="0" y="467836"/>
                      </a:cubicBezTo>
                      <a:cubicBezTo>
                        <a:pt x="0" y="209457"/>
                        <a:pt x="209457" y="0"/>
                        <a:pt x="467836" y="0"/>
                      </a:cubicBezTo>
                      <a:close/>
                    </a:path>
                  </a:pathLst>
                </a:custGeom>
                <a:grpFill/>
              </p:spPr>
              <p:txBody>
                <a:bodyPr lIns="51435" tIns="25717" rIns="51435" bIns="25717" anchor="ctr"/>
                <a:p>
                  <a:pPr algn="ctr" fontAlgn="auto">
                    <a:lnSpc>
                      <a:spcPct val="130000"/>
                    </a:lnSpc>
                    <a:spcBef>
                      <a:spcPts val="0"/>
                    </a:spcBef>
                    <a:spcAft>
                      <a:spcPts val="0"/>
                    </a:spcAft>
                    <a:defRPr/>
                  </a:pPr>
                  <a:endParaRPr lang="zh-CN" altLang="en-US" sz="100" kern="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27" name="椭圆 26"/>
                <p:cNvSpPr/>
                <p:nvPr/>
              </p:nvSpPr>
              <p:spPr>
                <a:xfrm>
                  <a:off x="10109676" y="2279545"/>
                  <a:ext cx="591956" cy="594527"/>
                </a:xfrm>
                <a:prstGeom prst="ellipse">
                  <a:avLst/>
                </a:prstGeom>
                <a:solidFill>
                  <a:schemeClr val="bg1"/>
                </a:solidFill>
              </p:spPr>
              <p:txBody>
                <a:bodyPr lIns="0" tIns="0" rIns="0" bIns="0" anchor="ctr">
                  <a:normAutofit/>
                </a:bodyPr>
                <a:p>
                  <a:pPr algn="ctr" fontAlgn="auto">
                    <a:spcBef>
                      <a:spcPts val="0"/>
                    </a:spcBef>
                    <a:spcAft>
                      <a:spcPts val="0"/>
                    </a:spcAft>
                    <a:defRPr/>
                  </a:pPr>
                  <a:r>
                    <a:rPr lang="en-US" altLang="zh-CN" sz="1500" b="1" kern="0" dirty="0">
                      <a:solidFill>
                        <a:srgbClr val="EB5056"/>
                      </a:solidFill>
                      <a:latin typeface="微软雅黑" panose="020B0503020204020204" charset="-122"/>
                      <a:ea typeface="微软雅黑" panose="020B0503020204020204" charset="-122"/>
                      <a:cs typeface="微软雅黑" panose="020B0503020204020204" charset="-122"/>
                    </a:rPr>
                    <a:t>05</a:t>
                  </a:r>
                  <a:endParaRPr lang="en-US" altLang="zh-CN" sz="1500" b="1" kern="0" dirty="0">
                    <a:solidFill>
                      <a:srgbClr val="EB5056"/>
                    </a:solidFill>
                    <a:latin typeface="微软雅黑" panose="020B0503020204020204" charset="-122"/>
                    <a:ea typeface="微软雅黑" panose="020B0503020204020204" charset="-122"/>
                    <a:cs typeface="微软雅黑" panose="020B0503020204020204" charset="-122"/>
                  </a:endParaRPr>
                </a:p>
              </p:txBody>
            </p:sp>
          </p:grpSp>
          <p:grpSp>
            <p:nvGrpSpPr>
              <p:cNvPr id="55309" name="组合 26"/>
              <p:cNvGrpSpPr/>
              <p:nvPr/>
            </p:nvGrpSpPr>
            <p:grpSpPr bwMode="auto">
              <a:xfrm>
                <a:off x="6175" y="6338"/>
                <a:ext cx="1225" cy="1850"/>
                <a:chOff x="3466728" y="3911118"/>
                <a:chExt cx="935672" cy="1412716"/>
              </a:xfrm>
            </p:grpSpPr>
            <p:sp>
              <p:nvSpPr>
                <p:cNvPr id="30" name="任意多边形 19"/>
                <p:cNvSpPr/>
                <p:nvPr/>
              </p:nvSpPr>
              <p:spPr>
                <a:xfrm flipV="1">
                  <a:off x="3466728" y="3911118"/>
                  <a:ext cx="935672" cy="1412716"/>
                </a:xfrm>
                <a:custGeom>
                  <a:avLst/>
                  <a:gdLst>
                    <a:gd name="connsiteX0" fmla="*/ 467836 w 935672"/>
                    <a:gd name="connsiteY0" fmla="*/ 0 h 1412716"/>
                    <a:gd name="connsiteX1" fmla="*/ 935672 w 935672"/>
                    <a:gd name="connsiteY1" fmla="*/ 467836 h 1412716"/>
                    <a:gd name="connsiteX2" fmla="*/ 898907 w 935672"/>
                    <a:gd name="connsiteY2" fmla="*/ 649939 h 1412716"/>
                    <a:gd name="connsiteX3" fmla="*/ 871085 w 935672"/>
                    <a:gd name="connsiteY3" fmla="*/ 701198 h 1412716"/>
                    <a:gd name="connsiteX4" fmla="*/ 872385 w 935672"/>
                    <a:gd name="connsiteY4" fmla="*/ 701198 h 1412716"/>
                    <a:gd name="connsiteX5" fmla="*/ 467837 w 935672"/>
                    <a:gd name="connsiteY5" fmla="*/ 1412716 h 1412716"/>
                    <a:gd name="connsiteX6" fmla="*/ 63290 w 935672"/>
                    <a:gd name="connsiteY6" fmla="*/ 701198 h 1412716"/>
                    <a:gd name="connsiteX7" fmla="*/ 64587 w 935672"/>
                    <a:gd name="connsiteY7" fmla="*/ 701198 h 1412716"/>
                    <a:gd name="connsiteX8" fmla="*/ 36765 w 935672"/>
                    <a:gd name="connsiteY8" fmla="*/ 649939 h 1412716"/>
                    <a:gd name="connsiteX9" fmla="*/ 0 w 935672"/>
                    <a:gd name="connsiteY9" fmla="*/ 467836 h 1412716"/>
                    <a:gd name="connsiteX10" fmla="*/ 467836 w 935672"/>
                    <a:gd name="connsiteY10" fmla="*/ 0 h 141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5672" h="1412716">
                      <a:moveTo>
                        <a:pt x="467836" y="0"/>
                      </a:moveTo>
                      <a:cubicBezTo>
                        <a:pt x="726215" y="0"/>
                        <a:pt x="935672" y="209457"/>
                        <a:pt x="935672" y="467836"/>
                      </a:cubicBezTo>
                      <a:cubicBezTo>
                        <a:pt x="935672" y="532431"/>
                        <a:pt x="922581" y="593968"/>
                        <a:pt x="898907" y="649939"/>
                      </a:cubicBezTo>
                      <a:lnTo>
                        <a:pt x="871085" y="701198"/>
                      </a:lnTo>
                      <a:lnTo>
                        <a:pt x="872385" y="701198"/>
                      </a:lnTo>
                      <a:lnTo>
                        <a:pt x="467837" y="1412716"/>
                      </a:lnTo>
                      <a:lnTo>
                        <a:pt x="63290" y="701198"/>
                      </a:lnTo>
                      <a:lnTo>
                        <a:pt x="64587" y="701198"/>
                      </a:lnTo>
                      <a:lnTo>
                        <a:pt x="36765" y="649939"/>
                      </a:lnTo>
                      <a:cubicBezTo>
                        <a:pt x="13091" y="593968"/>
                        <a:pt x="0" y="532431"/>
                        <a:pt x="0" y="467836"/>
                      </a:cubicBezTo>
                      <a:cubicBezTo>
                        <a:pt x="0" y="209457"/>
                        <a:pt x="209457" y="0"/>
                        <a:pt x="467836" y="0"/>
                      </a:cubicBezTo>
                      <a:close/>
                    </a:path>
                  </a:pathLst>
                </a:custGeom>
                <a:solidFill>
                  <a:schemeClr val="accent2"/>
                </a:solidFill>
              </p:spPr>
              <p:txBody>
                <a:bodyPr lIns="51435" tIns="25717" rIns="51435" bIns="25717" anchor="ctr"/>
                <a:p>
                  <a:pPr algn="ctr" fontAlgn="auto">
                    <a:lnSpc>
                      <a:spcPct val="130000"/>
                    </a:lnSpc>
                    <a:spcBef>
                      <a:spcPts val="0"/>
                    </a:spcBef>
                    <a:spcAft>
                      <a:spcPts val="0"/>
                    </a:spcAft>
                    <a:defRPr/>
                  </a:pPr>
                  <a:endParaRPr lang="zh-CN" altLang="en-US" sz="100" kern="0">
                    <a:solidFill>
                      <a:srgbClr val="FFFFFF"/>
                    </a:solidFill>
                    <a:latin typeface="微软雅黑" panose="020B0503020204020204" charset="-122"/>
                    <a:ea typeface="微软雅黑" panose="020B0503020204020204" charset="-122"/>
                    <a:cs typeface="微软雅黑" panose="020B0503020204020204" charset="-122"/>
                  </a:endParaRPr>
                </a:p>
              </p:txBody>
            </p:sp>
            <p:sp>
              <p:nvSpPr>
                <p:cNvPr id="31" name="椭圆 30"/>
                <p:cNvSpPr/>
                <p:nvPr/>
              </p:nvSpPr>
              <p:spPr>
                <a:xfrm>
                  <a:off x="3638586" y="4558294"/>
                  <a:ext cx="591956" cy="593723"/>
                </a:xfrm>
                <a:prstGeom prst="ellipse">
                  <a:avLst/>
                </a:prstGeom>
                <a:solidFill>
                  <a:srgbClr val="FFFFFF"/>
                </a:solidFill>
              </p:spPr>
              <p:txBody>
                <a:bodyPr lIns="0" tIns="0" rIns="0" bIns="0" anchor="ctr">
                  <a:normAutofit/>
                </a:bodyPr>
                <a:p>
                  <a:pPr algn="ctr" fontAlgn="auto">
                    <a:spcBef>
                      <a:spcPts val="0"/>
                    </a:spcBef>
                    <a:spcAft>
                      <a:spcPts val="0"/>
                    </a:spcAft>
                    <a:defRPr/>
                  </a:pPr>
                  <a:r>
                    <a:rPr lang="en-US" altLang="zh-CN" sz="1500" b="1" kern="0" dirty="0">
                      <a:solidFill>
                        <a:schemeClr val="accent2">
                          <a:lumMod val="75000"/>
                        </a:schemeClr>
                      </a:solidFill>
                      <a:latin typeface="微软雅黑" panose="020B0503020204020204" charset="-122"/>
                      <a:ea typeface="微软雅黑" panose="020B0503020204020204" charset="-122"/>
                      <a:cs typeface="微软雅黑" panose="020B0503020204020204" charset="-122"/>
                    </a:rPr>
                    <a:t>02</a:t>
                  </a:r>
                  <a:endParaRPr lang="zh-CN" altLang="en-US" sz="1500" b="1" kern="0" dirty="0">
                    <a:solidFill>
                      <a:schemeClr val="accent2">
                        <a:lumMod val="75000"/>
                      </a:schemeClr>
                    </a:solidFill>
                    <a:latin typeface="微软雅黑" panose="020B0503020204020204" charset="-122"/>
                    <a:ea typeface="微软雅黑" panose="020B0503020204020204" charset="-122"/>
                    <a:cs typeface="微软雅黑" panose="020B0503020204020204" charset="-122"/>
                  </a:endParaRPr>
                </a:p>
              </p:txBody>
            </p:sp>
          </p:grpSp>
          <p:sp>
            <p:nvSpPr>
              <p:cNvPr id="55311" name="矩形 30"/>
              <p:cNvSpPr>
                <a:spLocks noChangeArrowheads="1"/>
              </p:cNvSpPr>
              <p:nvPr/>
            </p:nvSpPr>
            <p:spPr bwMode="auto">
              <a:xfrm>
                <a:off x="5458" y="3138"/>
                <a:ext cx="2887" cy="2372"/>
              </a:xfrm>
              <a:prstGeom prst="rect">
                <a:avLst/>
              </a:prstGeom>
              <a:noFill/>
              <a:ln w="9525">
                <a:noFill/>
                <a:miter lim="800000"/>
              </a:ln>
            </p:spPr>
            <p:txBody>
              <a:bodyPr wrap="square" anchor="b">
                <a:spAutoFit/>
              </a:bodyPr>
              <a:p>
                <a:pPr eaLnBrk="1" latinLnBrk="0" hangingPunct="1">
                  <a:lnSpc>
                    <a:spcPct val="150000"/>
                  </a:lnSpc>
                </a:pPr>
                <a:r>
                  <a:rPr lang="zh-CN" altLang="en-US" sz="1500">
                    <a:solidFill>
                      <a:srgbClr val="173C5D"/>
                    </a:solidFill>
                    <a:latin typeface="微软雅黑" panose="020B0503020204020204" charset="-122"/>
                    <a:ea typeface="微软雅黑" panose="020B0503020204020204" charset="-122"/>
                    <a:cs typeface="宋体" panose="02010600030101010101" pitchFamily="2" charset="-122"/>
                    <a:sym typeface="+mn-ea"/>
                  </a:rPr>
                  <a:t>物流服务向优质化和全球化方向发展</a:t>
                </a:r>
                <a:endParaRPr lang="zh-CN" altLang="en-US" sz="1500">
                  <a:solidFill>
                    <a:srgbClr val="173C5D"/>
                  </a:solidFill>
                  <a:latin typeface="微软雅黑" panose="020B0503020204020204" charset="-122"/>
                  <a:ea typeface="微软雅黑" panose="020B0503020204020204" charset="-122"/>
                  <a:cs typeface="宋体" panose="02010600030101010101" pitchFamily="2" charset="-122"/>
                  <a:sym typeface="+mn-ea"/>
                </a:endParaRPr>
              </a:p>
            </p:txBody>
          </p:sp>
          <p:grpSp>
            <p:nvGrpSpPr>
              <p:cNvPr id="32" name="组合 31"/>
              <p:cNvGrpSpPr/>
              <p:nvPr/>
            </p:nvGrpSpPr>
            <p:grpSpPr bwMode="auto">
              <a:xfrm>
                <a:off x="11820" y="6338"/>
                <a:ext cx="1223" cy="1850"/>
                <a:chOff x="7781359" y="3911118"/>
                <a:chExt cx="935672" cy="1412716"/>
              </a:xfrm>
              <a:solidFill>
                <a:srgbClr val="FFB757"/>
              </a:solidFill>
            </p:grpSpPr>
            <p:sp>
              <p:nvSpPr>
                <p:cNvPr id="35" name="任意多边形 24"/>
                <p:cNvSpPr/>
                <p:nvPr/>
              </p:nvSpPr>
              <p:spPr>
                <a:xfrm flipV="1">
                  <a:off x="7781359" y="3911118"/>
                  <a:ext cx="935672" cy="1412716"/>
                </a:xfrm>
                <a:custGeom>
                  <a:avLst/>
                  <a:gdLst>
                    <a:gd name="connsiteX0" fmla="*/ 467836 w 935672"/>
                    <a:gd name="connsiteY0" fmla="*/ 0 h 1412716"/>
                    <a:gd name="connsiteX1" fmla="*/ 935672 w 935672"/>
                    <a:gd name="connsiteY1" fmla="*/ 467836 h 1412716"/>
                    <a:gd name="connsiteX2" fmla="*/ 898907 w 935672"/>
                    <a:gd name="connsiteY2" fmla="*/ 649939 h 1412716"/>
                    <a:gd name="connsiteX3" fmla="*/ 871085 w 935672"/>
                    <a:gd name="connsiteY3" fmla="*/ 701198 h 1412716"/>
                    <a:gd name="connsiteX4" fmla="*/ 872385 w 935672"/>
                    <a:gd name="connsiteY4" fmla="*/ 701198 h 1412716"/>
                    <a:gd name="connsiteX5" fmla="*/ 467837 w 935672"/>
                    <a:gd name="connsiteY5" fmla="*/ 1412716 h 1412716"/>
                    <a:gd name="connsiteX6" fmla="*/ 63290 w 935672"/>
                    <a:gd name="connsiteY6" fmla="*/ 701198 h 1412716"/>
                    <a:gd name="connsiteX7" fmla="*/ 64587 w 935672"/>
                    <a:gd name="connsiteY7" fmla="*/ 701198 h 1412716"/>
                    <a:gd name="connsiteX8" fmla="*/ 36765 w 935672"/>
                    <a:gd name="connsiteY8" fmla="*/ 649939 h 1412716"/>
                    <a:gd name="connsiteX9" fmla="*/ 0 w 935672"/>
                    <a:gd name="connsiteY9" fmla="*/ 467836 h 1412716"/>
                    <a:gd name="connsiteX10" fmla="*/ 467836 w 935672"/>
                    <a:gd name="connsiteY10" fmla="*/ 0 h 1412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5672" h="1412716">
                      <a:moveTo>
                        <a:pt x="467836" y="0"/>
                      </a:moveTo>
                      <a:cubicBezTo>
                        <a:pt x="726215" y="0"/>
                        <a:pt x="935672" y="209457"/>
                        <a:pt x="935672" y="467836"/>
                      </a:cubicBezTo>
                      <a:cubicBezTo>
                        <a:pt x="935672" y="532431"/>
                        <a:pt x="922581" y="593968"/>
                        <a:pt x="898907" y="649939"/>
                      </a:cubicBezTo>
                      <a:lnTo>
                        <a:pt x="871085" y="701198"/>
                      </a:lnTo>
                      <a:lnTo>
                        <a:pt x="872385" y="701198"/>
                      </a:lnTo>
                      <a:lnTo>
                        <a:pt x="467837" y="1412716"/>
                      </a:lnTo>
                      <a:lnTo>
                        <a:pt x="63290" y="701198"/>
                      </a:lnTo>
                      <a:lnTo>
                        <a:pt x="64587" y="701198"/>
                      </a:lnTo>
                      <a:lnTo>
                        <a:pt x="36765" y="649939"/>
                      </a:lnTo>
                      <a:cubicBezTo>
                        <a:pt x="13091" y="593968"/>
                        <a:pt x="0" y="532431"/>
                        <a:pt x="0" y="467836"/>
                      </a:cubicBezTo>
                      <a:cubicBezTo>
                        <a:pt x="0" y="209457"/>
                        <a:pt x="209457" y="0"/>
                        <a:pt x="467836" y="0"/>
                      </a:cubicBezTo>
                      <a:close/>
                    </a:path>
                  </a:pathLst>
                </a:custGeom>
                <a:grpFill/>
              </p:spPr>
              <p:txBody>
                <a:bodyPr lIns="51435" tIns="25717" rIns="51435" bIns="25717" anchor="ctr"/>
                <a:p>
                  <a:pPr algn="ctr" fontAlgn="auto">
                    <a:lnSpc>
                      <a:spcPct val="130000"/>
                    </a:lnSpc>
                    <a:spcBef>
                      <a:spcPts val="0"/>
                    </a:spcBef>
                    <a:spcAft>
                      <a:spcPts val="0"/>
                    </a:spcAft>
                    <a:defRPr/>
                  </a:pPr>
                  <a:endParaRPr lang="zh-CN" altLang="en-US" sz="100" kern="0">
                    <a:solidFill>
                      <a:schemeClr val="accent4"/>
                    </a:solidFill>
                    <a:latin typeface="微软雅黑" panose="020B0503020204020204" charset="-122"/>
                    <a:ea typeface="微软雅黑" panose="020B0503020204020204" charset="-122"/>
                    <a:cs typeface="微软雅黑" panose="020B0503020204020204" charset="-122"/>
                  </a:endParaRPr>
                </a:p>
              </p:txBody>
            </p:sp>
            <p:sp>
              <p:nvSpPr>
                <p:cNvPr id="36" name="椭圆 35"/>
                <p:cNvSpPr/>
                <p:nvPr/>
              </p:nvSpPr>
              <p:spPr>
                <a:xfrm>
                  <a:off x="7951656" y="4558294"/>
                  <a:ext cx="595079" cy="593723"/>
                </a:xfrm>
                <a:prstGeom prst="ellipse">
                  <a:avLst/>
                </a:prstGeom>
                <a:solidFill>
                  <a:schemeClr val="bg1"/>
                </a:solidFill>
              </p:spPr>
              <p:txBody>
                <a:bodyPr lIns="0" tIns="0" rIns="0" bIns="0" anchor="ctr">
                  <a:normAutofit/>
                </a:bodyPr>
                <a:p>
                  <a:pPr algn="ctr" fontAlgn="auto">
                    <a:spcBef>
                      <a:spcPts val="0"/>
                    </a:spcBef>
                    <a:spcAft>
                      <a:spcPts val="0"/>
                    </a:spcAft>
                    <a:defRPr/>
                  </a:pPr>
                  <a:r>
                    <a:rPr lang="en-US" altLang="zh-CN" sz="1500" b="1" kern="0" dirty="0">
                      <a:solidFill>
                        <a:srgbClr val="FFB757"/>
                      </a:solidFill>
                      <a:latin typeface="微软雅黑" panose="020B0503020204020204" charset="-122"/>
                      <a:ea typeface="微软雅黑" panose="020B0503020204020204" charset="-122"/>
                      <a:cs typeface="微软雅黑" panose="020B0503020204020204" charset="-122"/>
                    </a:rPr>
                    <a:t>04</a:t>
                  </a:r>
                  <a:endParaRPr lang="en-US" altLang="zh-CN" sz="1500" b="1" kern="0" dirty="0">
                    <a:solidFill>
                      <a:srgbClr val="FFB757"/>
                    </a:solidFill>
                    <a:latin typeface="微软雅黑" panose="020B0503020204020204" charset="-122"/>
                    <a:ea typeface="微软雅黑" panose="020B0503020204020204" charset="-122"/>
                    <a:cs typeface="微软雅黑" panose="020B0503020204020204" charset="-122"/>
                  </a:endParaRPr>
                </a:p>
              </p:txBody>
            </p:sp>
          </p:grpSp>
          <p:sp>
            <p:nvSpPr>
              <p:cNvPr id="55314" name="矩形 41"/>
              <p:cNvSpPr>
                <a:spLocks noChangeArrowheads="1"/>
              </p:cNvSpPr>
              <p:nvPr/>
            </p:nvSpPr>
            <p:spPr bwMode="auto">
              <a:xfrm>
                <a:off x="11485" y="2410"/>
                <a:ext cx="2358" cy="3100"/>
              </a:xfrm>
              <a:prstGeom prst="rect">
                <a:avLst/>
              </a:prstGeom>
              <a:noFill/>
              <a:ln w="9525">
                <a:noFill/>
                <a:miter lim="800000"/>
              </a:ln>
            </p:spPr>
            <p:txBody>
              <a:bodyPr wrap="square" anchor="b">
                <a:spAutoFit/>
              </a:bodyPr>
              <a:p>
                <a:pPr algn="l" eaLnBrk="1" fontAlgn="auto" latinLnBrk="0" hangingPunct="1">
                  <a:lnSpc>
                    <a:spcPct val="150000"/>
                  </a:lnSpc>
                  <a:spcBef>
                    <a:spcPts val="0"/>
                  </a:spcBef>
                  <a:spcAft>
                    <a:spcPts val="0"/>
                  </a:spcAft>
                  <a:defRPr/>
                </a:pPr>
                <a:r>
                  <a:rPr lang="zh-CN" altLang="en-US" sz="1500">
                    <a:solidFill>
                      <a:srgbClr val="173C5D"/>
                    </a:solidFill>
                    <a:latin typeface="微软雅黑" panose="020B0503020204020204" charset="-122"/>
                    <a:ea typeface="微软雅黑" panose="020B0503020204020204" charset="-122"/>
                    <a:cs typeface="宋体" panose="02010600030101010101" pitchFamily="2" charset="-122"/>
                    <a:sym typeface="+mn-ea"/>
                  </a:rPr>
                  <a:t>物流信息技术和装备水平不断提高</a:t>
                </a:r>
                <a:endParaRPr lang="zh-CN" altLang="en-US" sz="1500">
                  <a:solidFill>
                    <a:srgbClr val="173C5D"/>
                  </a:solidFill>
                  <a:latin typeface="微软雅黑" panose="020B0503020204020204" charset="-122"/>
                  <a:ea typeface="微软雅黑" panose="020B0503020204020204" charset="-122"/>
                  <a:cs typeface="宋体" panose="02010600030101010101" pitchFamily="2" charset="-122"/>
                  <a:sym typeface="+mn-ea"/>
                </a:endParaRPr>
              </a:p>
            </p:txBody>
          </p:sp>
          <p:grpSp>
            <p:nvGrpSpPr>
              <p:cNvPr id="37" name="组合 36"/>
              <p:cNvGrpSpPr/>
              <p:nvPr/>
            </p:nvGrpSpPr>
            <p:grpSpPr>
              <a:xfrm>
                <a:off x="3805" y="5915"/>
                <a:ext cx="11618" cy="338"/>
                <a:chOff x="3805" y="5915"/>
                <a:chExt cx="11618" cy="338"/>
              </a:xfrm>
            </p:grpSpPr>
            <p:grpSp>
              <p:nvGrpSpPr>
                <p:cNvPr id="38" name="组合 37"/>
                <p:cNvGrpSpPr/>
                <p:nvPr/>
              </p:nvGrpSpPr>
              <p:grpSpPr>
                <a:xfrm>
                  <a:off x="3805" y="5915"/>
                  <a:ext cx="11450" cy="338"/>
                  <a:chOff x="3805" y="5915"/>
                  <a:chExt cx="11450" cy="338"/>
                </a:xfrm>
              </p:grpSpPr>
              <p:sp>
                <p:nvSpPr>
                  <p:cNvPr id="40" name="直接连接符 2"/>
                  <p:cNvSpPr>
                    <a:spLocks noChangeShapeType="1"/>
                  </p:cNvSpPr>
                  <p:nvPr/>
                </p:nvSpPr>
                <p:spPr bwMode="auto">
                  <a:xfrm>
                    <a:off x="3975" y="6048"/>
                    <a:ext cx="11280" cy="0"/>
                  </a:xfrm>
                  <a:prstGeom prst="line">
                    <a:avLst/>
                  </a:prstGeom>
                  <a:noFill/>
                  <a:ln w="38100">
                    <a:gradFill>
                      <a:gsLst>
                        <a:gs pos="75000">
                          <a:srgbClr val="FFB757"/>
                        </a:gs>
                        <a:gs pos="51000">
                          <a:srgbClr val="26BB91"/>
                        </a:gs>
                        <a:gs pos="26000">
                          <a:srgbClr val="449BB5"/>
                        </a:gs>
                        <a:gs pos="1000">
                          <a:srgbClr val="173C5D"/>
                        </a:gs>
                        <a:gs pos="100000">
                          <a:srgbClr val="EB5056"/>
                        </a:gs>
                      </a:gsLst>
                      <a:lin ang="0" scaled="1"/>
                    </a:gradFill>
                    <a:miter lim="800000"/>
                  </a:ln>
                </p:spPr>
                <p:txBody>
                  <a:bodyPr/>
                  <a:p>
                    <a:pPr>
                      <a:defRPr/>
                    </a:pPr>
                    <a:endParaRPr lang="zh-CN" altLang="en-US" sz="100">
                      <a:latin typeface="Arial" panose="020B0604020202020204" pitchFamily="34" charset="0"/>
                      <a:ea typeface="宋体" panose="02010600030101010101" pitchFamily="2" charset="-122"/>
                    </a:endParaRPr>
                  </a:p>
                </p:txBody>
              </p:sp>
              <p:sp>
                <p:nvSpPr>
                  <p:cNvPr id="41" name="椭圆 6"/>
                  <p:cNvSpPr>
                    <a:spLocks noChangeArrowheads="1"/>
                  </p:cNvSpPr>
                  <p:nvPr/>
                </p:nvSpPr>
                <p:spPr bwMode="auto">
                  <a:xfrm>
                    <a:off x="3805" y="5915"/>
                    <a:ext cx="340" cy="338"/>
                  </a:xfrm>
                  <a:prstGeom prst="ellipse">
                    <a:avLst/>
                  </a:prstGeom>
                  <a:solidFill>
                    <a:srgbClr val="173C5D"/>
                  </a:solidFill>
                  <a:ln w="9525">
                    <a:noFill/>
                    <a:round/>
                  </a:ln>
                </p:spPr>
                <p:txBody>
                  <a:bodyPr lIns="51435" tIns="25717" rIns="51435" bIns="25717" anchor="ctr"/>
                  <a:p>
                    <a:pPr algn="ctr">
                      <a:lnSpc>
                        <a:spcPct val="104000"/>
                      </a:lnSpc>
                      <a:buFont typeface="Arial" panose="020B0604020202020204" pitchFamily="34" charset="0"/>
                      <a:buNone/>
                    </a:pPr>
                    <a:endParaRPr lang="zh-CN" altLang="en-US" sz="975">
                      <a:solidFill>
                        <a:srgbClr val="FFFFFF"/>
                      </a:solidFill>
                      <a:sym typeface="宋体" panose="02010600030101010101" pitchFamily="2" charset="-122"/>
                    </a:endParaRPr>
                  </a:p>
                </p:txBody>
              </p:sp>
            </p:grpSp>
            <p:sp>
              <p:nvSpPr>
                <p:cNvPr id="30730" name="椭圆 11"/>
                <p:cNvSpPr>
                  <a:spLocks noChangeArrowheads="1"/>
                </p:cNvSpPr>
                <p:nvPr/>
              </p:nvSpPr>
              <p:spPr bwMode="auto">
                <a:xfrm>
                  <a:off x="9450" y="5915"/>
                  <a:ext cx="340" cy="338"/>
                </a:xfrm>
                <a:prstGeom prst="ellipse">
                  <a:avLst/>
                </a:prstGeom>
                <a:solidFill>
                  <a:srgbClr val="26BB91"/>
                </a:solidFill>
                <a:ln w="9525">
                  <a:noFill/>
                  <a:round/>
                </a:ln>
              </p:spPr>
              <p:txBody>
                <a:bodyPr lIns="51435" tIns="25717" rIns="51435" bIns="25717" anchor="ctr"/>
                <a:p>
                  <a:pPr algn="ctr">
                    <a:lnSpc>
                      <a:spcPct val="104000"/>
                    </a:lnSpc>
                    <a:buFont typeface="Arial" panose="020B0604020202020204" pitchFamily="34" charset="0"/>
                    <a:buNone/>
                  </a:pPr>
                  <a:endParaRPr lang="zh-CN" altLang="en-US" sz="975">
                    <a:solidFill>
                      <a:srgbClr val="FFFFFF"/>
                    </a:solidFill>
                    <a:sym typeface="宋体" panose="02010600030101010101" pitchFamily="2" charset="-122"/>
                  </a:endParaRPr>
                </a:p>
              </p:txBody>
            </p:sp>
            <p:sp>
              <p:nvSpPr>
                <p:cNvPr id="30733" name="椭圆 16"/>
                <p:cNvSpPr>
                  <a:spLocks noChangeArrowheads="1"/>
                </p:cNvSpPr>
                <p:nvPr/>
              </p:nvSpPr>
              <p:spPr bwMode="auto">
                <a:xfrm>
                  <a:off x="15083" y="5915"/>
                  <a:ext cx="340" cy="338"/>
                </a:xfrm>
                <a:prstGeom prst="ellipse">
                  <a:avLst/>
                </a:prstGeom>
                <a:solidFill>
                  <a:srgbClr val="EB5056"/>
                </a:solidFill>
                <a:ln w="9525">
                  <a:noFill/>
                  <a:round/>
                </a:ln>
              </p:spPr>
              <p:txBody>
                <a:bodyPr lIns="51435" tIns="25717" rIns="51435" bIns="25717" anchor="ctr"/>
                <a:p>
                  <a:pPr algn="ctr">
                    <a:lnSpc>
                      <a:spcPct val="104000"/>
                    </a:lnSpc>
                    <a:buFont typeface="Arial" panose="020B0604020202020204" pitchFamily="34" charset="0"/>
                    <a:buNone/>
                  </a:pPr>
                  <a:endParaRPr lang="zh-CN" altLang="en-US" sz="975">
                    <a:solidFill>
                      <a:srgbClr val="FFFFFF"/>
                    </a:solidFill>
                    <a:sym typeface="宋体" panose="02010600030101010101" pitchFamily="2" charset="-122"/>
                  </a:endParaRPr>
                </a:p>
              </p:txBody>
            </p:sp>
            <p:sp>
              <p:nvSpPr>
                <p:cNvPr id="30736" name="椭圆 21"/>
                <p:cNvSpPr>
                  <a:spLocks noChangeArrowheads="1"/>
                </p:cNvSpPr>
                <p:nvPr/>
              </p:nvSpPr>
              <p:spPr bwMode="auto">
                <a:xfrm>
                  <a:off x="6618" y="5915"/>
                  <a:ext cx="337" cy="338"/>
                </a:xfrm>
                <a:prstGeom prst="ellipse">
                  <a:avLst/>
                </a:prstGeom>
                <a:solidFill>
                  <a:srgbClr val="449BB5"/>
                </a:solidFill>
                <a:ln w="9525">
                  <a:noFill/>
                  <a:round/>
                </a:ln>
              </p:spPr>
              <p:txBody>
                <a:bodyPr lIns="51435" tIns="25717" rIns="51435" bIns="25717" anchor="ctr"/>
                <a:p>
                  <a:pPr algn="ctr">
                    <a:lnSpc>
                      <a:spcPct val="104000"/>
                    </a:lnSpc>
                    <a:buFont typeface="Arial" panose="020B0604020202020204" pitchFamily="34" charset="0"/>
                    <a:buNone/>
                  </a:pPr>
                  <a:endParaRPr lang="zh-CN" altLang="en-US" sz="975">
                    <a:solidFill>
                      <a:srgbClr val="FFFFFF"/>
                    </a:solidFill>
                    <a:sym typeface="宋体" panose="02010600030101010101" pitchFamily="2" charset="-122"/>
                  </a:endParaRPr>
                </a:p>
              </p:txBody>
            </p:sp>
            <p:sp>
              <p:nvSpPr>
                <p:cNvPr id="30739" name="椭圆 26"/>
                <p:cNvSpPr>
                  <a:spLocks noChangeArrowheads="1"/>
                </p:cNvSpPr>
                <p:nvPr/>
              </p:nvSpPr>
              <p:spPr bwMode="auto">
                <a:xfrm>
                  <a:off x="12263" y="5915"/>
                  <a:ext cx="337" cy="338"/>
                </a:xfrm>
                <a:prstGeom prst="ellipse">
                  <a:avLst/>
                </a:prstGeom>
                <a:solidFill>
                  <a:srgbClr val="FFB757"/>
                </a:solidFill>
                <a:ln w="9525">
                  <a:noFill/>
                  <a:round/>
                </a:ln>
              </p:spPr>
              <p:txBody>
                <a:bodyPr lIns="51435" tIns="25717" rIns="51435" bIns="25717" anchor="ctr"/>
                <a:p>
                  <a:pPr algn="ctr">
                    <a:lnSpc>
                      <a:spcPct val="104000"/>
                    </a:lnSpc>
                    <a:buFont typeface="Arial" panose="020B0604020202020204" pitchFamily="34" charset="0"/>
                    <a:buNone/>
                  </a:pPr>
                  <a:endParaRPr lang="zh-CN" altLang="en-US" sz="975">
                    <a:solidFill>
                      <a:srgbClr val="FFFFFF"/>
                    </a:solidFill>
                    <a:sym typeface="宋体" panose="02010600030101010101" pitchFamily="2" charset="-122"/>
                  </a:endParaRPr>
                </a:p>
              </p:txBody>
            </p:sp>
          </p:grpSp>
        </p:grpSp>
        <p:sp>
          <p:nvSpPr>
            <p:cNvPr id="42" name="文本框 41"/>
            <p:cNvSpPr txBox="1"/>
            <p:nvPr/>
          </p:nvSpPr>
          <p:spPr>
            <a:xfrm>
              <a:off x="14206" y="6287"/>
              <a:ext cx="3366" cy="2372"/>
            </a:xfrm>
            <a:prstGeom prst="rect">
              <a:avLst/>
            </a:prstGeom>
            <a:noFill/>
          </p:spPr>
          <p:txBody>
            <a:bodyPr wrap="square" rtlCol="0">
              <a:spAutoFit/>
            </a:bodyPr>
            <a:p>
              <a:pPr algn="l" eaLnBrk="1" fontAlgn="auto" latinLnBrk="0" hangingPunct="1">
                <a:lnSpc>
                  <a:spcPct val="150000"/>
                </a:lnSpc>
                <a:spcBef>
                  <a:spcPts val="0"/>
                </a:spcBef>
                <a:spcAft>
                  <a:spcPts val="0"/>
                </a:spcAft>
                <a:defRPr/>
              </a:pPr>
              <a:r>
                <a:rPr lang="zh-CN" altLang="en-US" sz="1500">
                  <a:solidFill>
                    <a:srgbClr val="173C5D"/>
                  </a:solidFill>
                  <a:latin typeface="微软雅黑" panose="020B0503020204020204" charset="-122"/>
                  <a:ea typeface="微软雅黑" panose="020B0503020204020204" charset="-122"/>
                  <a:cs typeface="宋体" panose="02010600030101010101" pitchFamily="2" charset="-122"/>
                </a:rPr>
                <a:t>绿色化与低碳化是现代物流的最新发展趋势</a:t>
              </a:r>
              <a:endParaRPr lang="zh-CN" altLang="en-US" sz="1500">
                <a:solidFill>
                  <a:srgbClr val="173C5D"/>
                </a:solidFill>
                <a:latin typeface="微软雅黑" panose="020B0503020204020204" charset="-122"/>
                <a:ea typeface="微软雅黑" panose="020B0503020204020204" charset="-122"/>
                <a:cs typeface="宋体" panose="02010600030101010101" pitchFamily="2" charset="-122"/>
              </a:endParaRP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36880" y="1016000"/>
            <a:ext cx="8000441" cy="3837464"/>
            <a:chOff x="1281" y="1928"/>
            <a:chExt cx="16124" cy="6300"/>
          </a:xfrm>
        </p:grpSpPr>
        <p:sp>
          <p:nvSpPr>
            <p:cNvPr id="20" name="Freeform 25"/>
            <p:cNvSpPr>
              <a:spLocks noEditPoints="1"/>
            </p:cNvSpPr>
            <p:nvPr/>
          </p:nvSpPr>
          <p:spPr bwMode="auto">
            <a:xfrm>
              <a:off x="1281" y="3474"/>
              <a:ext cx="2735" cy="4208"/>
            </a:xfrm>
            <a:custGeom>
              <a:avLst/>
              <a:gdLst>
                <a:gd name="T0" fmla="*/ 136762 w 443"/>
                <a:gd name="T1" fmla="*/ 252777 h 605"/>
                <a:gd name="T2" fmla="*/ 115540 w 443"/>
                <a:gd name="T3" fmla="*/ 1560512 h 605"/>
                <a:gd name="T4" fmla="*/ 1044575 w 443"/>
                <a:gd name="T5" fmla="*/ 384324 h 605"/>
                <a:gd name="T6" fmla="*/ 966762 w 443"/>
                <a:gd name="T7" fmla="*/ 410118 h 605"/>
                <a:gd name="T8" fmla="*/ 120256 w 443"/>
                <a:gd name="T9" fmla="*/ 1470234 h 605"/>
                <a:gd name="T10" fmla="*/ 452728 w 443"/>
                <a:gd name="T11" fmla="*/ 165079 h 605"/>
                <a:gd name="T12" fmla="*/ 594205 w 443"/>
                <a:gd name="T13" fmla="*/ 165079 h 605"/>
                <a:gd name="T14" fmla="*/ 521109 w 443"/>
                <a:gd name="T15" fmla="*/ 247618 h 605"/>
                <a:gd name="T16" fmla="*/ 365483 w 443"/>
                <a:gd name="T17" fmla="*/ 170238 h 605"/>
                <a:gd name="T18" fmla="*/ 190995 w 443"/>
                <a:gd name="T19" fmla="*/ 394642 h 605"/>
                <a:gd name="T20" fmla="*/ 853581 w 443"/>
                <a:gd name="T21" fmla="*/ 394642 h 605"/>
                <a:gd name="T22" fmla="*/ 679092 w 443"/>
                <a:gd name="T23" fmla="*/ 170238 h 605"/>
                <a:gd name="T24" fmla="*/ 365483 w 443"/>
                <a:gd name="T25" fmla="*/ 170238 h 605"/>
                <a:gd name="T26" fmla="*/ 367841 w 443"/>
                <a:gd name="T27" fmla="*/ 1183925 h 605"/>
                <a:gd name="T28" fmla="*/ 252301 w 443"/>
                <a:gd name="T29" fmla="*/ 1220036 h 605"/>
                <a:gd name="T30" fmla="*/ 228722 w 443"/>
                <a:gd name="T31" fmla="*/ 1248409 h 605"/>
                <a:gd name="T32" fmla="*/ 367841 w 443"/>
                <a:gd name="T33" fmla="*/ 1261306 h 605"/>
                <a:gd name="T34" fmla="*/ 221648 w 443"/>
                <a:gd name="T35" fmla="*/ 1338687 h 605"/>
                <a:gd name="T36" fmla="*/ 405569 w 443"/>
                <a:gd name="T37" fmla="*/ 1240671 h 605"/>
                <a:gd name="T38" fmla="*/ 405569 w 443"/>
                <a:gd name="T39" fmla="*/ 1176187 h 605"/>
                <a:gd name="T40" fmla="*/ 183921 w 443"/>
                <a:gd name="T41" fmla="*/ 1189084 h 605"/>
                <a:gd name="T42" fmla="*/ 358410 w 443"/>
                <a:gd name="T43" fmla="*/ 1390274 h 605"/>
                <a:gd name="T44" fmla="*/ 358410 w 443"/>
                <a:gd name="T45" fmla="*/ 611308 h 605"/>
                <a:gd name="T46" fmla="*/ 252301 w 443"/>
                <a:gd name="T47" fmla="*/ 647419 h 605"/>
                <a:gd name="T48" fmla="*/ 290029 w 443"/>
                <a:gd name="T49" fmla="*/ 750593 h 605"/>
                <a:gd name="T50" fmla="*/ 221648 w 443"/>
                <a:gd name="T51" fmla="*/ 778966 h 605"/>
                <a:gd name="T52" fmla="*/ 358410 w 443"/>
                <a:gd name="T53" fmla="*/ 572618 h 605"/>
                <a:gd name="T54" fmla="*/ 183921 w 443"/>
                <a:gd name="T55" fmla="*/ 773808 h 605"/>
                <a:gd name="T56" fmla="*/ 403211 w 443"/>
                <a:gd name="T57" fmla="*/ 657736 h 605"/>
                <a:gd name="T58" fmla="*/ 400853 w 443"/>
                <a:gd name="T59" fmla="*/ 603570 h 605"/>
                <a:gd name="T60" fmla="*/ 367841 w 443"/>
                <a:gd name="T61" fmla="*/ 920831 h 605"/>
                <a:gd name="T62" fmla="*/ 228722 w 443"/>
                <a:gd name="T63" fmla="*/ 959521 h 605"/>
                <a:gd name="T64" fmla="*/ 367841 w 443"/>
                <a:gd name="T65" fmla="*/ 1062696 h 605"/>
                <a:gd name="T66" fmla="*/ 403211 w 443"/>
                <a:gd name="T67" fmla="*/ 889879 h 605"/>
                <a:gd name="T68" fmla="*/ 183921 w 443"/>
                <a:gd name="T69" fmla="*/ 900196 h 605"/>
                <a:gd name="T70" fmla="*/ 367841 w 443"/>
                <a:gd name="T71" fmla="*/ 1101386 h 605"/>
                <a:gd name="T72" fmla="*/ 483381 w 443"/>
                <a:gd name="T73" fmla="*/ 851188 h 605"/>
                <a:gd name="T74" fmla="*/ 547046 w 443"/>
                <a:gd name="T75" fmla="*/ 1323211 h 605"/>
                <a:gd name="T76" fmla="*/ 839433 w 443"/>
                <a:gd name="T77" fmla="*/ 1225195 h 605"/>
                <a:gd name="T78" fmla="*/ 535256 w 443"/>
                <a:gd name="T79" fmla="*/ 1310314 h 605"/>
                <a:gd name="T80" fmla="*/ 839433 w 443"/>
                <a:gd name="T81" fmla="*/ 928569 h 605"/>
                <a:gd name="T82" fmla="*/ 535256 w 443"/>
                <a:gd name="T83" fmla="*/ 750593 h 605"/>
                <a:gd name="T84" fmla="*/ 535256 w 443"/>
                <a:gd name="T85" fmla="*/ 644840 h 60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43"/>
                <a:gd name="T130" fmla="*/ 0 h 605"/>
                <a:gd name="T131" fmla="*/ 443 w 443"/>
                <a:gd name="T132" fmla="*/ 605 h 60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43" h="605">
                  <a:moveTo>
                    <a:pt x="34" y="159"/>
                  </a:moveTo>
                  <a:cubicBezTo>
                    <a:pt x="34" y="142"/>
                    <a:pt x="42" y="134"/>
                    <a:pt x="58" y="133"/>
                  </a:cubicBezTo>
                  <a:lnTo>
                    <a:pt x="58" y="98"/>
                  </a:lnTo>
                  <a:cubicBezTo>
                    <a:pt x="27" y="99"/>
                    <a:pt x="0" y="118"/>
                    <a:pt x="0" y="149"/>
                  </a:cubicBezTo>
                  <a:lnTo>
                    <a:pt x="0" y="556"/>
                  </a:lnTo>
                  <a:cubicBezTo>
                    <a:pt x="0" y="581"/>
                    <a:pt x="24" y="605"/>
                    <a:pt x="49" y="605"/>
                  </a:cubicBezTo>
                  <a:lnTo>
                    <a:pt x="394" y="605"/>
                  </a:lnTo>
                  <a:cubicBezTo>
                    <a:pt x="419" y="605"/>
                    <a:pt x="443" y="581"/>
                    <a:pt x="443" y="556"/>
                  </a:cubicBezTo>
                  <a:lnTo>
                    <a:pt x="443" y="149"/>
                  </a:lnTo>
                  <a:cubicBezTo>
                    <a:pt x="443" y="118"/>
                    <a:pt x="416" y="99"/>
                    <a:pt x="385" y="98"/>
                  </a:cubicBezTo>
                  <a:lnTo>
                    <a:pt x="385" y="133"/>
                  </a:lnTo>
                  <a:cubicBezTo>
                    <a:pt x="402" y="134"/>
                    <a:pt x="410" y="142"/>
                    <a:pt x="410" y="159"/>
                  </a:cubicBezTo>
                  <a:lnTo>
                    <a:pt x="410" y="545"/>
                  </a:lnTo>
                  <a:cubicBezTo>
                    <a:pt x="410" y="557"/>
                    <a:pt x="404" y="570"/>
                    <a:pt x="393" y="570"/>
                  </a:cubicBezTo>
                  <a:lnTo>
                    <a:pt x="51" y="570"/>
                  </a:lnTo>
                  <a:cubicBezTo>
                    <a:pt x="37" y="570"/>
                    <a:pt x="34" y="556"/>
                    <a:pt x="34" y="542"/>
                  </a:cubicBezTo>
                  <a:lnTo>
                    <a:pt x="34" y="159"/>
                  </a:lnTo>
                  <a:close/>
                  <a:moveTo>
                    <a:pt x="192" y="64"/>
                  </a:moveTo>
                  <a:cubicBezTo>
                    <a:pt x="192" y="50"/>
                    <a:pt x="205" y="37"/>
                    <a:pt x="219" y="37"/>
                  </a:cubicBezTo>
                  <a:lnTo>
                    <a:pt x="224" y="37"/>
                  </a:lnTo>
                  <a:cubicBezTo>
                    <a:pt x="238" y="37"/>
                    <a:pt x="252" y="50"/>
                    <a:pt x="252" y="64"/>
                  </a:cubicBezTo>
                  <a:lnTo>
                    <a:pt x="252" y="67"/>
                  </a:lnTo>
                  <a:cubicBezTo>
                    <a:pt x="252" y="83"/>
                    <a:pt x="238" y="96"/>
                    <a:pt x="222" y="96"/>
                  </a:cubicBezTo>
                  <a:lnTo>
                    <a:pt x="221" y="96"/>
                  </a:lnTo>
                  <a:cubicBezTo>
                    <a:pt x="205" y="96"/>
                    <a:pt x="192" y="83"/>
                    <a:pt x="192" y="67"/>
                  </a:cubicBezTo>
                  <a:lnTo>
                    <a:pt x="192" y="64"/>
                  </a:lnTo>
                  <a:close/>
                  <a:moveTo>
                    <a:pt x="155" y="66"/>
                  </a:moveTo>
                  <a:lnTo>
                    <a:pt x="106" y="66"/>
                  </a:lnTo>
                  <a:cubicBezTo>
                    <a:pt x="89" y="66"/>
                    <a:pt x="81" y="74"/>
                    <a:pt x="81" y="90"/>
                  </a:cubicBezTo>
                  <a:lnTo>
                    <a:pt x="81" y="153"/>
                  </a:lnTo>
                  <a:cubicBezTo>
                    <a:pt x="81" y="164"/>
                    <a:pt x="88" y="175"/>
                    <a:pt x="98" y="175"/>
                  </a:cubicBezTo>
                  <a:lnTo>
                    <a:pt x="345" y="175"/>
                  </a:lnTo>
                  <a:cubicBezTo>
                    <a:pt x="355" y="175"/>
                    <a:pt x="362" y="164"/>
                    <a:pt x="362" y="153"/>
                  </a:cubicBezTo>
                  <a:lnTo>
                    <a:pt x="362" y="90"/>
                  </a:lnTo>
                  <a:cubicBezTo>
                    <a:pt x="362" y="74"/>
                    <a:pt x="354" y="66"/>
                    <a:pt x="337" y="66"/>
                  </a:cubicBezTo>
                  <a:lnTo>
                    <a:pt x="288" y="66"/>
                  </a:lnTo>
                  <a:cubicBezTo>
                    <a:pt x="288" y="32"/>
                    <a:pt x="260" y="0"/>
                    <a:pt x="227" y="0"/>
                  </a:cubicBezTo>
                  <a:lnTo>
                    <a:pt x="216" y="0"/>
                  </a:lnTo>
                  <a:cubicBezTo>
                    <a:pt x="184" y="0"/>
                    <a:pt x="155" y="32"/>
                    <a:pt x="155" y="66"/>
                  </a:cubicBezTo>
                  <a:close/>
                  <a:moveTo>
                    <a:pt x="94" y="464"/>
                  </a:moveTo>
                  <a:cubicBezTo>
                    <a:pt x="94" y="460"/>
                    <a:pt x="95" y="459"/>
                    <a:pt x="98" y="459"/>
                  </a:cubicBezTo>
                  <a:lnTo>
                    <a:pt x="156" y="459"/>
                  </a:lnTo>
                  <a:lnTo>
                    <a:pt x="156" y="464"/>
                  </a:lnTo>
                  <a:cubicBezTo>
                    <a:pt x="156" y="469"/>
                    <a:pt x="132" y="483"/>
                    <a:pt x="127" y="485"/>
                  </a:cubicBezTo>
                  <a:cubicBezTo>
                    <a:pt x="123" y="482"/>
                    <a:pt x="114" y="473"/>
                    <a:pt x="107" y="473"/>
                  </a:cubicBezTo>
                  <a:lnTo>
                    <a:pt x="106" y="473"/>
                  </a:lnTo>
                  <a:cubicBezTo>
                    <a:pt x="102" y="473"/>
                    <a:pt x="97" y="479"/>
                    <a:pt x="97" y="482"/>
                  </a:cubicBezTo>
                  <a:lnTo>
                    <a:pt x="97" y="484"/>
                  </a:lnTo>
                  <a:cubicBezTo>
                    <a:pt x="97" y="488"/>
                    <a:pt x="118" y="511"/>
                    <a:pt x="123" y="511"/>
                  </a:cubicBezTo>
                  <a:lnTo>
                    <a:pt x="124" y="511"/>
                  </a:lnTo>
                  <a:cubicBezTo>
                    <a:pt x="128" y="511"/>
                    <a:pt x="152" y="492"/>
                    <a:pt x="156" y="489"/>
                  </a:cubicBezTo>
                  <a:cubicBezTo>
                    <a:pt x="156" y="497"/>
                    <a:pt x="160" y="524"/>
                    <a:pt x="152" y="524"/>
                  </a:cubicBezTo>
                  <a:lnTo>
                    <a:pt x="98" y="524"/>
                  </a:lnTo>
                  <a:cubicBezTo>
                    <a:pt x="95" y="524"/>
                    <a:pt x="94" y="523"/>
                    <a:pt x="94" y="519"/>
                  </a:cubicBezTo>
                  <a:lnTo>
                    <a:pt x="94" y="464"/>
                  </a:lnTo>
                  <a:close/>
                  <a:moveTo>
                    <a:pt x="152" y="539"/>
                  </a:moveTo>
                  <a:cubicBezTo>
                    <a:pt x="181" y="539"/>
                    <a:pt x="170" y="508"/>
                    <a:pt x="172" y="481"/>
                  </a:cubicBezTo>
                  <a:cubicBezTo>
                    <a:pt x="173" y="467"/>
                    <a:pt x="207" y="455"/>
                    <a:pt x="210" y="443"/>
                  </a:cubicBezTo>
                  <a:lnTo>
                    <a:pt x="206" y="443"/>
                  </a:lnTo>
                  <a:cubicBezTo>
                    <a:pt x="195" y="443"/>
                    <a:pt x="179" y="452"/>
                    <a:pt x="172" y="456"/>
                  </a:cubicBezTo>
                  <a:cubicBezTo>
                    <a:pt x="168" y="451"/>
                    <a:pt x="164" y="444"/>
                    <a:pt x="155" y="444"/>
                  </a:cubicBezTo>
                  <a:lnTo>
                    <a:pt x="95" y="444"/>
                  </a:lnTo>
                  <a:cubicBezTo>
                    <a:pt x="86" y="444"/>
                    <a:pt x="78" y="452"/>
                    <a:pt x="78" y="461"/>
                  </a:cubicBezTo>
                  <a:lnTo>
                    <a:pt x="78" y="522"/>
                  </a:lnTo>
                  <a:cubicBezTo>
                    <a:pt x="78" y="533"/>
                    <a:pt x="87" y="539"/>
                    <a:pt x="98" y="539"/>
                  </a:cubicBezTo>
                  <a:lnTo>
                    <a:pt x="152" y="539"/>
                  </a:lnTo>
                  <a:close/>
                  <a:moveTo>
                    <a:pt x="94" y="242"/>
                  </a:moveTo>
                  <a:cubicBezTo>
                    <a:pt x="94" y="238"/>
                    <a:pt x="95" y="237"/>
                    <a:pt x="98" y="237"/>
                  </a:cubicBezTo>
                  <a:lnTo>
                    <a:pt x="152" y="237"/>
                  </a:lnTo>
                  <a:cubicBezTo>
                    <a:pt x="155" y="237"/>
                    <a:pt x="156" y="238"/>
                    <a:pt x="156" y="242"/>
                  </a:cubicBezTo>
                  <a:cubicBezTo>
                    <a:pt x="156" y="246"/>
                    <a:pt x="130" y="263"/>
                    <a:pt x="127" y="263"/>
                  </a:cubicBezTo>
                  <a:cubicBezTo>
                    <a:pt x="124" y="263"/>
                    <a:pt x="116" y="251"/>
                    <a:pt x="107" y="251"/>
                  </a:cubicBezTo>
                  <a:cubicBezTo>
                    <a:pt x="103" y="251"/>
                    <a:pt x="97" y="256"/>
                    <a:pt x="97" y="260"/>
                  </a:cubicBezTo>
                  <a:lnTo>
                    <a:pt x="97" y="262"/>
                  </a:lnTo>
                  <a:cubicBezTo>
                    <a:pt x="97" y="268"/>
                    <a:pt x="118" y="288"/>
                    <a:pt x="123" y="291"/>
                  </a:cubicBezTo>
                  <a:lnTo>
                    <a:pt x="156" y="266"/>
                  </a:lnTo>
                  <a:lnTo>
                    <a:pt x="156" y="302"/>
                  </a:lnTo>
                  <a:lnTo>
                    <a:pt x="94" y="302"/>
                  </a:lnTo>
                  <a:lnTo>
                    <a:pt x="94" y="242"/>
                  </a:lnTo>
                  <a:close/>
                  <a:moveTo>
                    <a:pt x="170" y="234"/>
                  </a:moveTo>
                  <a:cubicBezTo>
                    <a:pt x="168" y="226"/>
                    <a:pt x="162" y="222"/>
                    <a:pt x="152" y="222"/>
                  </a:cubicBezTo>
                  <a:lnTo>
                    <a:pt x="98" y="222"/>
                  </a:lnTo>
                  <a:cubicBezTo>
                    <a:pt x="87" y="222"/>
                    <a:pt x="78" y="229"/>
                    <a:pt x="78" y="239"/>
                  </a:cubicBezTo>
                  <a:lnTo>
                    <a:pt x="78" y="300"/>
                  </a:lnTo>
                  <a:cubicBezTo>
                    <a:pt x="78" y="309"/>
                    <a:pt x="86" y="317"/>
                    <a:pt x="95" y="317"/>
                  </a:cubicBezTo>
                  <a:lnTo>
                    <a:pt x="155" y="317"/>
                  </a:lnTo>
                  <a:cubicBezTo>
                    <a:pt x="179" y="317"/>
                    <a:pt x="172" y="279"/>
                    <a:pt x="171" y="255"/>
                  </a:cubicBezTo>
                  <a:lnTo>
                    <a:pt x="210" y="222"/>
                  </a:lnTo>
                  <a:cubicBezTo>
                    <a:pt x="210" y="222"/>
                    <a:pt x="207" y="221"/>
                    <a:pt x="207" y="221"/>
                  </a:cubicBezTo>
                  <a:cubicBezTo>
                    <a:pt x="192" y="221"/>
                    <a:pt x="180" y="234"/>
                    <a:pt x="170" y="234"/>
                  </a:cubicBezTo>
                  <a:close/>
                  <a:moveTo>
                    <a:pt x="94" y="349"/>
                  </a:moveTo>
                  <a:lnTo>
                    <a:pt x="156" y="349"/>
                  </a:lnTo>
                  <a:lnTo>
                    <a:pt x="156" y="357"/>
                  </a:lnTo>
                  <a:lnTo>
                    <a:pt x="127" y="375"/>
                  </a:lnTo>
                  <a:lnTo>
                    <a:pt x="108" y="361"/>
                  </a:lnTo>
                  <a:cubicBezTo>
                    <a:pt x="103" y="364"/>
                    <a:pt x="97" y="365"/>
                    <a:pt x="97" y="372"/>
                  </a:cubicBezTo>
                  <a:cubicBezTo>
                    <a:pt x="97" y="377"/>
                    <a:pt x="118" y="401"/>
                    <a:pt x="123" y="401"/>
                  </a:cubicBezTo>
                  <a:cubicBezTo>
                    <a:pt x="130" y="401"/>
                    <a:pt x="148" y="380"/>
                    <a:pt x="156" y="378"/>
                  </a:cubicBezTo>
                  <a:lnTo>
                    <a:pt x="156" y="412"/>
                  </a:lnTo>
                  <a:lnTo>
                    <a:pt x="94" y="412"/>
                  </a:lnTo>
                  <a:lnTo>
                    <a:pt x="94" y="349"/>
                  </a:lnTo>
                  <a:close/>
                  <a:moveTo>
                    <a:pt x="171" y="345"/>
                  </a:moveTo>
                  <a:cubicBezTo>
                    <a:pt x="169" y="340"/>
                    <a:pt x="165" y="334"/>
                    <a:pt x="156" y="334"/>
                  </a:cubicBezTo>
                  <a:lnTo>
                    <a:pt x="94" y="334"/>
                  </a:lnTo>
                  <a:cubicBezTo>
                    <a:pt x="86" y="334"/>
                    <a:pt x="78" y="341"/>
                    <a:pt x="78" y="349"/>
                  </a:cubicBezTo>
                  <a:lnTo>
                    <a:pt x="78" y="412"/>
                  </a:lnTo>
                  <a:cubicBezTo>
                    <a:pt x="78" y="420"/>
                    <a:pt x="86" y="427"/>
                    <a:pt x="94" y="427"/>
                  </a:cubicBezTo>
                  <a:lnTo>
                    <a:pt x="156" y="427"/>
                  </a:lnTo>
                  <a:cubicBezTo>
                    <a:pt x="179" y="427"/>
                    <a:pt x="172" y="388"/>
                    <a:pt x="171" y="365"/>
                  </a:cubicBezTo>
                  <a:lnTo>
                    <a:pt x="210" y="333"/>
                  </a:lnTo>
                  <a:lnTo>
                    <a:pt x="205" y="330"/>
                  </a:lnTo>
                  <a:lnTo>
                    <a:pt x="171" y="345"/>
                  </a:lnTo>
                  <a:close/>
                  <a:moveTo>
                    <a:pt x="227" y="508"/>
                  </a:moveTo>
                  <a:cubicBezTo>
                    <a:pt x="227" y="512"/>
                    <a:pt x="228" y="513"/>
                    <a:pt x="232" y="513"/>
                  </a:cubicBezTo>
                  <a:lnTo>
                    <a:pt x="351" y="513"/>
                  </a:lnTo>
                  <a:cubicBezTo>
                    <a:pt x="355" y="513"/>
                    <a:pt x="356" y="512"/>
                    <a:pt x="356" y="508"/>
                  </a:cubicBezTo>
                  <a:lnTo>
                    <a:pt x="356" y="475"/>
                  </a:lnTo>
                  <a:cubicBezTo>
                    <a:pt x="356" y="471"/>
                    <a:pt x="355" y="470"/>
                    <a:pt x="351" y="470"/>
                  </a:cubicBezTo>
                  <a:lnTo>
                    <a:pt x="227" y="470"/>
                  </a:lnTo>
                  <a:lnTo>
                    <a:pt x="227" y="508"/>
                  </a:lnTo>
                  <a:close/>
                  <a:moveTo>
                    <a:pt x="227" y="401"/>
                  </a:moveTo>
                  <a:lnTo>
                    <a:pt x="356" y="401"/>
                  </a:lnTo>
                  <a:lnTo>
                    <a:pt x="356" y="360"/>
                  </a:lnTo>
                  <a:lnTo>
                    <a:pt x="227" y="360"/>
                  </a:lnTo>
                  <a:lnTo>
                    <a:pt x="227" y="401"/>
                  </a:lnTo>
                  <a:close/>
                  <a:moveTo>
                    <a:pt x="227" y="291"/>
                  </a:moveTo>
                  <a:lnTo>
                    <a:pt x="321" y="291"/>
                  </a:lnTo>
                  <a:lnTo>
                    <a:pt x="321" y="250"/>
                  </a:lnTo>
                  <a:lnTo>
                    <a:pt x="227" y="250"/>
                  </a:lnTo>
                  <a:lnTo>
                    <a:pt x="227" y="291"/>
                  </a:lnTo>
                  <a:close/>
                </a:path>
              </a:pathLst>
            </a:custGeom>
            <a:solidFill>
              <a:srgbClr val="E74127"/>
            </a:solidFill>
            <a:ln w="9525">
              <a:noFill/>
              <a:round/>
            </a:ln>
          </p:spPr>
          <p:txBody>
            <a:bodyPr lIns="51428" tIns="25713" rIns="51428" bIns="25713"/>
            <a:p>
              <a:endParaRPr lang="zh-CN" altLang="en-US" sz="100"/>
            </a:p>
          </p:txBody>
        </p:sp>
        <p:grpSp>
          <p:nvGrpSpPr>
            <p:cNvPr id="9" name="组合 8"/>
            <p:cNvGrpSpPr/>
            <p:nvPr/>
          </p:nvGrpSpPr>
          <p:grpSpPr>
            <a:xfrm>
              <a:off x="4709" y="1928"/>
              <a:ext cx="12696" cy="6300"/>
              <a:chOff x="3173" y="2705"/>
              <a:chExt cx="13770" cy="6763"/>
            </a:xfrm>
          </p:grpSpPr>
          <p:grpSp>
            <p:nvGrpSpPr>
              <p:cNvPr id="12" name="组合 11"/>
              <p:cNvGrpSpPr/>
              <p:nvPr/>
            </p:nvGrpSpPr>
            <p:grpSpPr bwMode="auto">
              <a:xfrm>
                <a:off x="3173" y="2705"/>
                <a:ext cx="13770" cy="6763"/>
                <a:chOff x="4743" y="3178"/>
                <a:chExt cx="11266" cy="5353"/>
              </a:xfrm>
            </p:grpSpPr>
            <p:sp>
              <p:nvSpPr>
                <p:cNvPr id="7171" name="矩形 8"/>
                <p:cNvSpPr/>
                <p:nvPr/>
              </p:nvSpPr>
              <p:spPr>
                <a:xfrm>
                  <a:off x="4743" y="4070"/>
                  <a:ext cx="11266" cy="4461"/>
                </a:xfrm>
                <a:prstGeom prst="rect">
                  <a:avLst/>
                </a:prstGeom>
                <a:solidFill>
                  <a:srgbClr val="F2F2F2"/>
                </a:solidFill>
                <a:ln w="25400" cap="flat" cmpd="sng">
                  <a:gradFill>
                    <a:gsLst>
                      <a:gs pos="50000">
                        <a:srgbClr val="26BB91"/>
                      </a:gs>
                      <a:gs pos="1000">
                        <a:srgbClr val="449BB5"/>
                      </a:gs>
                      <a:gs pos="100000">
                        <a:srgbClr val="FFB757"/>
                      </a:gs>
                    </a:gsLst>
                    <a:lin ang="0" scaled="1"/>
                  </a:gradFill>
                  <a:prstDash val="solid"/>
                  <a:miter/>
                  <a:headEnd type="none" w="med" len="med"/>
                  <a:tailEnd type="none" w="med" len="med"/>
                </a:ln>
              </p:spPr>
              <p:txBody>
                <a:bodyPr lIns="91437" tIns="45718" rIns="91437" bIns="45718" anchor="ctr"/>
                <a:p>
                  <a:pPr algn="ctr">
                    <a:buFont typeface="Arial" panose="020B0604020202020204" pitchFamily="34" charset="0"/>
                    <a:buNone/>
                    <a:defRPr/>
                  </a:pPr>
                  <a:endParaRPr sz="3075">
                    <a:solidFill>
                      <a:srgbClr val="000000"/>
                    </a:solidFill>
                    <a:latin typeface="Arial" panose="020B0604020202020204" pitchFamily="34" charset="0"/>
                    <a:ea typeface="微软雅黑" panose="020B0503020204020204" charset="-12"/>
                    <a:sym typeface="Arial" panose="020B0604020202020204" pitchFamily="34" charset="0"/>
                  </a:endParaRPr>
                </a:p>
              </p:txBody>
            </p:sp>
            <p:sp>
              <p:nvSpPr>
                <p:cNvPr id="61447" name="矩形 9"/>
                <p:cNvSpPr>
                  <a:spLocks noChangeArrowheads="1"/>
                </p:cNvSpPr>
                <p:nvPr/>
              </p:nvSpPr>
              <p:spPr bwMode="auto">
                <a:xfrm>
                  <a:off x="7919" y="3178"/>
                  <a:ext cx="6020" cy="892"/>
                </a:xfrm>
                <a:prstGeom prst="rect">
                  <a:avLst/>
                </a:prstGeom>
                <a:solidFill>
                  <a:srgbClr val="1D4E74"/>
                </a:solidFill>
                <a:ln w="9525">
                  <a:noFill/>
                  <a:miter lim="800000"/>
                </a:ln>
              </p:spPr>
              <p:txBody>
                <a:bodyPr lIns="91437" tIns="45718" rIns="91437" bIns="45718" anchor="ctr"/>
                <a:p>
                  <a:pPr algn="ctr">
                    <a:buFont typeface="Arial" panose="020B0604020202020204" pitchFamily="34" charset="0"/>
                    <a:buNone/>
                  </a:pPr>
                  <a:r>
                    <a:rPr lang="zh-CN" altLang="en-US" sz="2100" b="1">
                      <a:solidFill>
                        <a:schemeClr val="bg1"/>
                      </a:solidFill>
                      <a:latin typeface="微软雅黑" panose="020B0503020204020204" charset="-122"/>
                      <a:ea typeface="微软雅黑" panose="020B0503020204020204" charset="-122"/>
                      <a:cs typeface="Hiragino Sans GB W3"/>
                      <a:sym typeface="+mn-ea"/>
                    </a:rPr>
                    <a:t>物流职业发展规划导引</a:t>
                  </a:r>
                  <a:endParaRPr lang="zh-CN" altLang="en-US" sz="2100" b="1">
                    <a:solidFill>
                      <a:schemeClr val="bg1"/>
                    </a:solidFill>
                    <a:latin typeface="微软雅黑" panose="020B0503020204020204" charset="-122"/>
                    <a:ea typeface="微软雅黑" panose="020B0503020204020204" charset="-122"/>
                    <a:cs typeface="Hiragino Sans GB W3"/>
                    <a:sym typeface="+mn-ea"/>
                  </a:endParaRPr>
                </a:p>
              </p:txBody>
            </p:sp>
          </p:grpSp>
          <p:sp>
            <p:nvSpPr>
              <p:cNvPr id="61451" name="矩形 4"/>
              <p:cNvSpPr>
                <a:spLocks noChangeArrowheads="1"/>
              </p:cNvSpPr>
              <p:nvPr/>
            </p:nvSpPr>
            <p:spPr bwMode="auto">
              <a:xfrm>
                <a:off x="4744" y="4243"/>
                <a:ext cx="11697" cy="4394"/>
              </a:xfrm>
              <a:prstGeom prst="rect">
                <a:avLst/>
              </a:prstGeom>
              <a:noFill/>
              <a:ln w="9525">
                <a:noFill/>
                <a:miter lim="800000"/>
              </a:ln>
            </p:spPr>
            <p:txBody>
              <a:bodyPr wrap="square" lIns="0" tIns="0" rIns="0" bIns="0">
                <a:spAutoFit/>
              </a:bodyPr>
              <a:p>
                <a:pPr indent="457200" algn="l" fontAlgn="auto">
                  <a:lnSpc>
                    <a:spcPct val="150000"/>
                  </a:lnSpc>
                </a:pPr>
                <a:r>
                  <a:rPr lang="en-US" sz="1800">
                    <a:solidFill>
                      <a:srgbClr val="1B2F47"/>
                    </a:solidFill>
                    <a:latin typeface="微软雅黑" panose="020B0503020204020204" charset="-122"/>
                    <a:ea typeface="微软雅黑" panose="020B0503020204020204" charset="-122"/>
                    <a:sym typeface="+mn-ea"/>
                  </a:rPr>
                  <a:t> </a:t>
                </a:r>
                <a:r>
                  <a:rPr sz="1800">
                    <a:solidFill>
                      <a:srgbClr val="1B2F47"/>
                    </a:solidFill>
                    <a:latin typeface="微软雅黑" panose="020B0503020204020204" charset="-122"/>
                    <a:ea typeface="微软雅黑" panose="020B0503020204020204" charset="-122"/>
                    <a:sym typeface="+mn-ea"/>
                  </a:rPr>
                  <a:t>当代大学生要结合自己所学的专业，一是提早做好职业规划，有目的学好知识，将来有目标找工作，不要荒费大学时光；二是能够结合用人单位的要求调整好自己的心理状态，愿意从基层做起，稳步发展；三是遇到挫折时，千万不要轻易灰心，要坚信物流是朝阳产业，发展空间巨大，前景美好。</a:t>
                </a:r>
                <a:endParaRPr sz="1800">
                  <a:solidFill>
                    <a:srgbClr val="1B2F47"/>
                  </a:solidFill>
                  <a:latin typeface="微软雅黑" panose="020B0503020204020204" charset="-122"/>
                  <a:ea typeface="微软雅黑" panose="020B0503020204020204" charset="-122"/>
                  <a:sym typeface="+mn-ea"/>
                </a:endParaRPr>
              </a:p>
            </p:txBody>
          </p:sp>
        </p:grpSp>
      </p:gr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34340" y="1075690"/>
            <a:ext cx="8432165" cy="5023485"/>
          </a:xfrm>
          <a:prstGeom prst="roundRect">
            <a:avLst>
              <a:gd name="adj" fmla="val 3871"/>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sz="100"/>
          </a:p>
        </p:txBody>
      </p:sp>
      <p:sp>
        <p:nvSpPr>
          <p:cNvPr id="15" name="矩形 14"/>
          <p:cNvSpPr>
            <a:spLocks noChangeArrowheads="1"/>
          </p:cNvSpPr>
          <p:nvPr/>
        </p:nvSpPr>
        <p:spPr bwMode="auto">
          <a:xfrm>
            <a:off x="1562576" y="400209"/>
            <a:ext cx="6175534" cy="675323"/>
          </a:xfrm>
          <a:prstGeom prst="rect">
            <a:avLst/>
          </a:prstGeom>
          <a:solidFill>
            <a:schemeClr val="accent2"/>
          </a:solidFill>
          <a:ln w="9525">
            <a:solidFill>
              <a:schemeClr val="accent2"/>
            </a:solidFill>
            <a:miter lim="800000"/>
          </a:ln>
        </p:spPr>
        <p:txBody>
          <a:bodyPr anchor="ctr"/>
          <a:lstStyle/>
          <a:p>
            <a:pPr algn="ctr"/>
            <a:r>
              <a:rPr lang="zh-CN" altLang="zh-CN" sz="3000" b="1">
                <a:solidFill>
                  <a:schemeClr val="bg1"/>
                </a:solidFill>
                <a:latin typeface="微软雅黑" panose="020B0503020204020204" charset="-122"/>
                <a:ea typeface="微软雅黑" panose="020B0503020204020204" charset="-122"/>
                <a:cs typeface="Hiragino Sans GB W3"/>
              </a:rPr>
              <a:t>任务提出</a:t>
            </a:r>
            <a:endParaRPr lang="zh-CN" altLang="zh-CN" sz="3000" b="1">
              <a:solidFill>
                <a:schemeClr val="bg1"/>
              </a:solidFill>
              <a:latin typeface="微软雅黑" panose="020B0503020204020204" charset="-122"/>
              <a:ea typeface="微软雅黑" panose="020B0503020204020204" charset="-122"/>
              <a:cs typeface="Hiragino Sans GB W3"/>
            </a:endParaRPr>
          </a:p>
        </p:txBody>
      </p:sp>
      <p:sp>
        <p:nvSpPr>
          <p:cNvPr id="2" name="矩形 1"/>
          <p:cNvSpPr>
            <a:spLocks noChangeArrowheads="1"/>
          </p:cNvSpPr>
          <p:nvPr/>
        </p:nvSpPr>
        <p:spPr bwMode="auto">
          <a:xfrm>
            <a:off x="674370" y="1202055"/>
            <a:ext cx="7937500" cy="4707890"/>
          </a:xfrm>
          <a:prstGeom prst="rect">
            <a:avLst/>
          </a:prstGeom>
          <a:noFill/>
          <a:ln w="9525">
            <a:noFill/>
            <a:miter lim="800000"/>
          </a:ln>
        </p:spPr>
        <p:txBody>
          <a:bodyPr wrap="square">
            <a:spAutoFit/>
          </a:bodyPr>
          <a:p>
            <a:pPr fontAlgn="auto">
              <a:lnSpc>
                <a:spcPct val="150000"/>
              </a:lnSpc>
            </a:pPr>
            <a:r>
              <a:rPr lang="en-US" sz="2000">
                <a:latin typeface="Hiragino Sans GB W3"/>
                <a:ea typeface="Hiragino Sans GB W3"/>
                <a:cs typeface="Hiragino Sans GB W3"/>
              </a:rPr>
              <a:t>  </a:t>
            </a:r>
            <a:r>
              <a:rPr lang="zh-CN" altLang="zh-CN" sz="2000">
                <a:solidFill>
                  <a:srgbClr val="1B2F47"/>
                </a:solidFill>
                <a:latin typeface="微软雅黑" panose="020B0503020204020204" charset="-122"/>
                <a:ea typeface="微软雅黑" panose="020B0503020204020204" charset="-122"/>
                <a:cs typeface="Hiragino Sans GB W3"/>
              </a:rPr>
              <a:t>“我现在已经在学校度过一个学期了，可我真不知道自己整天在干什么。我没有目标，没有激情，整天里仿佛自己不是自己，所做的事情都是老师要求的或班主任指示的。我不知道如此下去，将来毕业的时候会成什么样子！”很多大学生都有类似的困惑。俗话说，机遇总是留给事先有准备的人，作为一名大学生，提前开展自身的职业生涯规划，犹如人生的航船有了方向，在明确的职业发展目标之下，采取可行的步骤与措施，不断增强职业竞争力，才能让我们在未来激烈的竞争中脱颖而出，提高成功的机会，实现自己的职业理想。</a:t>
            </a:r>
            <a:endParaRPr lang="zh-CN" altLang="zh-CN" sz="2000">
              <a:solidFill>
                <a:srgbClr val="1B2F47"/>
              </a:solidFill>
              <a:latin typeface="微软雅黑" panose="020B0503020204020204" charset="-122"/>
              <a:ea typeface="微软雅黑" panose="020B0503020204020204" charset="-122"/>
              <a:cs typeface="Hiragino Sans GB W3"/>
            </a:endParaRPr>
          </a:p>
          <a:p>
            <a:pPr fontAlgn="auto">
              <a:lnSpc>
                <a:spcPct val="150000"/>
              </a:lnSpc>
            </a:pPr>
            <a:r>
              <a:rPr lang="zh-CN" altLang="zh-CN" sz="2000">
                <a:solidFill>
                  <a:srgbClr val="1B2F47"/>
                </a:solidFill>
                <a:latin typeface="微软雅黑" panose="020B0503020204020204" charset="-122"/>
                <a:ea typeface="微软雅黑" panose="020B0503020204020204" charset="-122"/>
                <a:cs typeface="Hiragino Sans GB W3"/>
              </a:rPr>
              <a:t>你准备如何规划你的职业生涯？同学们可以通过合理分析与探究来解决这一问题。</a:t>
            </a:r>
            <a:endParaRPr lang="zh-CN" altLang="zh-CN" sz="2000">
              <a:solidFill>
                <a:srgbClr val="1B2F47"/>
              </a:solidFill>
              <a:latin typeface="微软雅黑" panose="020B0503020204020204" charset="-122"/>
              <a:ea typeface="微软雅黑" panose="020B0503020204020204" charset="-122"/>
              <a:cs typeface="Hiragino Sans GB W3"/>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1524953" y="2680811"/>
            <a:ext cx="6335554" cy="2234565"/>
          </a:xfrm>
          <a:prstGeom prst="roundRect">
            <a:avLst>
              <a:gd name="adj" fmla="val 3871"/>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1" lang="zh-CN" altLang="en-US" sz="100"/>
          </a:p>
        </p:txBody>
      </p:sp>
      <p:sp>
        <p:nvSpPr>
          <p:cNvPr id="14" name="矩形 13"/>
          <p:cNvSpPr>
            <a:spLocks noChangeArrowheads="1"/>
          </p:cNvSpPr>
          <p:nvPr/>
        </p:nvSpPr>
        <p:spPr bwMode="auto">
          <a:xfrm>
            <a:off x="1684973" y="2659856"/>
            <a:ext cx="6175534" cy="2237740"/>
          </a:xfrm>
          <a:prstGeom prst="rect">
            <a:avLst/>
          </a:prstGeom>
          <a:noFill/>
          <a:ln w="9525">
            <a:noFill/>
            <a:miter lim="800000"/>
          </a:ln>
        </p:spPr>
        <p:txBody>
          <a:bodyPr wrap="square">
            <a:spAutoFit/>
          </a:bodyPr>
          <a:lstStyle/>
          <a:p>
            <a:pPr fontAlgn="auto">
              <a:lnSpc>
                <a:spcPct val="150000"/>
              </a:lnSpc>
            </a:pPr>
            <a:r>
              <a:rPr lang="en-US" sz="2100">
                <a:latin typeface="Hiragino Sans GB W3"/>
                <a:ea typeface="Hiragino Sans GB W3"/>
                <a:cs typeface="Hiragino Sans GB W3"/>
              </a:rPr>
              <a:t>   </a:t>
            </a:r>
            <a:r>
              <a:rPr lang="zh-CN" altLang="zh-CN" sz="1800">
                <a:solidFill>
                  <a:srgbClr val="1B2F47"/>
                </a:solidFill>
                <a:latin typeface="微软雅黑" panose="020B0503020204020204" charset="-122"/>
                <a:ea typeface="微软雅黑" panose="020B0503020204020204" charset="-122"/>
                <a:cs typeface="Hiragino Sans GB W3"/>
              </a:rPr>
              <a:t>每位同学必须在检索文献，并适当与学校相关教师、物流企业管理或技术人员开展访谈的基础上，撰写一份报告《我的职业生涯规划》，要求分析物流行业现状与发展趋势，物流人才特点与要求，在此基础上，结合自身个性、兴趣、能力与世界观、人才观等特点，设计规划自身的职业生涯。</a:t>
            </a:r>
            <a:endParaRPr lang="zh-CN" altLang="zh-CN" sz="1800">
              <a:solidFill>
                <a:srgbClr val="1B2F47"/>
              </a:solidFill>
              <a:latin typeface="微软雅黑" panose="020B0503020204020204" charset="-122"/>
              <a:ea typeface="微软雅黑" panose="020B0503020204020204" charset="-122"/>
              <a:cs typeface="Hiragino Sans GB W3"/>
            </a:endParaRPr>
          </a:p>
        </p:txBody>
      </p:sp>
      <p:sp>
        <p:nvSpPr>
          <p:cNvPr id="15" name="矩形 14"/>
          <p:cNvSpPr>
            <a:spLocks noChangeArrowheads="1"/>
          </p:cNvSpPr>
          <p:nvPr/>
        </p:nvSpPr>
        <p:spPr bwMode="auto">
          <a:xfrm>
            <a:off x="1685290" y="2005489"/>
            <a:ext cx="6103620" cy="675323"/>
          </a:xfrm>
          <a:prstGeom prst="rect">
            <a:avLst/>
          </a:prstGeom>
          <a:solidFill>
            <a:schemeClr val="accent2"/>
          </a:solidFill>
          <a:ln w="9525">
            <a:solidFill>
              <a:schemeClr val="accent2"/>
            </a:solidFill>
            <a:miter lim="800000"/>
          </a:ln>
        </p:spPr>
        <p:txBody>
          <a:bodyPr anchor="ctr"/>
          <a:lstStyle/>
          <a:p>
            <a:pPr algn="ctr"/>
            <a:r>
              <a:rPr lang="zh-CN" altLang="zh-CN" sz="3000" b="1">
                <a:solidFill>
                  <a:schemeClr val="bg1"/>
                </a:solidFill>
                <a:latin typeface="微软雅黑" panose="020B0503020204020204" charset="-122"/>
                <a:ea typeface="微软雅黑" panose="020B0503020204020204" charset="-122"/>
                <a:cs typeface="Hiragino Sans GB W3"/>
              </a:rPr>
              <a:t>任务目标</a:t>
            </a:r>
            <a:endParaRPr lang="zh-CN" altLang="zh-CN" sz="3000" b="1">
              <a:solidFill>
                <a:schemeClr val="bg1"/>
              </a:solidFill>
              <a:latin typeface="微软雅黑" panose="020B0503020204020204" charset="-122"/>
              <a:ea typeface="微软雅黑" panose="020B0503020204020204" charset="-122"/>
              <a:cs typeface="Hiragino Sans GB W3"/>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矩形 14"/>
          <p:cNvSpPr>
            <a:spLocks noChangeArrowheads="1"/>
          </p:cNvSpPr>
          <p:nvPr/>
        </p:nvSpPr>
        <p:spPr bwMode="auto">
          <a:xfrm>
            <a:off x="467995" y="1052830"/>
            <a:ext cx="8234045" cy="900430"/>
          </a:xfrm>
          <a:prstGeom prst="rect">
            <a:avLst/>
          </a:prstGeom>
          <a:solidFill>
            <a:schemeClr val="accent2"/>
          </a:solidFill>
          <a:ln w="9525">
            <a:solidFill>
              <a:schemeClr val="accent2"/>
            </a:solidFill>
            <a:miter lim="800000"/>
          </a:ln>
        </p:spPr>
        <p:txBody>
          <a:bodyPr anchor="ctr"/>
          <a:p>
            <a:pPr algn="ctr"/>
            <a:r>
              <a:rPr lang="zh-CN" altLang="zh-CN" sz="4000" b="1">
                <a:solidFill>
                  <a:schemeClr val="bg1"/>
                </a:solidFill>
                <a:latin typeface="微软雅黑" panose="020B0503020204020204" charset="-122"/>
                <a:ea typeface="微软雅黑" panose="020B0503020204020204" charset="-122"/>
                <a:cs typeface="Hiragino Sans GB W3"/>
              </a:rPr>
              <a:t>任务提出</a:t>
            </a:r>
            <a:endParaRPr lang="zh-CN" altLang="zh-CN" sz="4000" b="1">
              <a:solidFill>
                <a:schemeClr val="bg1"/>
              </a:solidFill>
              <a:latin typeface="微软雅黑" panose="020B0503020204020204" charset="-122"/>
              <a:ea typeface="微软雅黑" panose="020B0503020204020204" charset="-122"/>
              <a:cs typeface="Hiragino Sans GB W3"/>
            </a:endParaRPr>
          </a:p>
        </p:txBody>
      </p:sp>
      <p:sp>
        <p:nvSpPr>
          <p:cNvPr id="7" name="圆角矩形 6"/>
          <p:cNvSpPr/>
          <p:nvPr/>
        </p:nvSpPr>
        <p:spPr>
          <a:xfrm>
            <a:off x="683895" y="1953260"/>
            <a:ext cx="7915275" cy="3961130"/>
          </a:xfrm>
          <a:prstGeom prst="roundRect">
            <a:avLst>
              <a:gd name="adj" fmla="val 3871"/>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kumimoji="1" lang="zh-CN" altLang="en-US"/>
          </a:p>
        </p:txBody>
      </p:sp>
      <p:sp>
        <p:nvSpPr>
          <p:cNvPr id="14" name="矩形 13"/>
          <p:cNvSpPr>
            <a:spLocks noChangeArrowheads="1"/>
          </p:cNvSpPr>
          <p:nvPr/>
        </p:nvSpPr>
        <p:spPr bwMode="auto">
          <a:xfrm>
            <a:off x="1043305" y="2421255"/>
            <a:ext cx="7440930" cy="2768600"/>
          </a:xfrm>
          <a:prstGeom prst="rect">
            <a:avLst/>
          </a:prstGeom>
          <a:noFill/>
          <a:ln w="9525">
            <a:noFill/>
            <a:miter lim="800000"/>
          </a:ln>
        </p:spPr>
        <p:txBody>
          <a:bodyPr wrap="square">
            <a:spAutoFit/>
          </a:bodyPr>
          <a:p>
            <a:pPr fontAlgn="auto">
              <a:lnSpc>
                <a:spcPct val="150000"/>
              </a:lnSpc>
            </a:pPr>
            <a:r>
              <a:rPr lang="en-US" sz="2800">
                <a:latin typeface="Hiragino Sans GB W3"/>
                <a:ea typeface="Hiragino Sans GB W3"/>
                <a:cs typeface="Hiragino Sans GB W3"/>
              </a:rPr>
              <a:t>   </a:t>
            </a:r>
            <a:r>
              <a:rPr lang="zh-CN" altLang="zh-CN" sz="2200">
                <a:solidFill>
                  <a:srgbClr val="1B2F47"/>
                </a:solidFill>
                <a:latin typeface="微软雅黑" panose="020B0503020204020204" charset="-122"/>
                <a:ea typeface="微软雅黑" panose="020B0503020204020204" charset="-122"/>
                <a:cs typeface="Hiragino Sans GB W3"/>
              </a:rPr>
              <a:t>每个团队必须在检索文献，并实地调查几家不同性质物流公司的基础上，撰写一份报告《我所认识的物流》，要求阐述企业组织架构、业务范围、运营模式等内容，在此基础上，结合调查事实阐述物流的内涵，总结物流概念的演变，并分析发展现代物流的现实意义。</a:t>
            </a:r>
            <a:endParaRPr lang="zh-CN" altLang="zh-CN" sz="2200">
              <a:solidFill>
                <a:srgbClr val="1B2F47"/>
              </a:solidFill>
              <a:latin typeface="微软雅黑" panose="020B0503020204020204" charset="-122"/>
              <a:ea typeface="微软雅黑" panose="020B0503020204020204" charset="-122"/>
              <a:cs typeface="Hiragino Sans GB W3"/>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 name="矩形 14"/>
          <p:cNvSpPr>
            <a:spLocks noChangeArrowheads="1"/>
          </p:cNvSpPr>
          <p:nvPr/>
        </p:nvSpPr>
        <p:spPr bwMode="auto">
          <a:xfrm>
            <a:off x="467995" y="1052830"/>
            <a:ext cx="8234045" cy="900430"/>
          </a:xfrm>
          <a:prstGeom prst="rect">
            <a:avLst/>
          </a:prstGeom>
          <a:solidFill>
            <a:schemeClr val="accent2"/>
          </a:solidFill>
          <a:ln w="9525">
            <a:solidFill>
              <a:schemeClr val="accent2"/>
            </a:solidFill>
            <a:miter lim="800000"/>
          </a:ln>
        </p:spPr>
        <p:txBody>
          <a:bodyPr anchor="ctr"/>
          <a:p>
            <a:pPr algn="ctr"/>
            <a:r>
              <a:rPr lang="zh-CN" altLang="zh-CN" sz="4000" b="1">
                <a:solidFill>
                  <a:schemeClr val="bg1"/>
                </a:solidFill>
                <a:latin typeface="微软雅黑" panose="020B0503020204020204" charset="-122"/>
                <a:ea typeface="微软雅黑" panose="020B0503020204020204" charset="-122"/>
                <a:cs typeface="Hiragino Sans GB W3"/>
              </a:rPr>
              <a:t>任务提出</a:t>
            </a:r>
            <a:endParaRPr lang="zh-CN" altLang="zh-CN" sz="4000" b="1">
              <a:solidFill>
                <a:schemeClr val="bg1"/>
              </a:solidFill>
              <a:latin typeface="微软雅黑" panose="020B0503020204020204" charset="-122"/>
              <a:ea typeface="微软雅黑" panose="020B0503020204020204" charset="-122"/>
              <a:cs typeface="Hiragino Sans GB W3"/>
            </a:endParaRPr>
          </a:p>
        </p:txBody>
      </p:sp>
      <p:sp>
        <p:nvSpPr>
          <p:cNvPr id="7" name="圆角矩形 6"/>
          <p:cNvSpPr/>
          <p:nvPr/>
        </p:nvSpPr>
        <p:spPr>
          <a:xfrm>
            <a:off x="683895" y="1953260"/>
            <a:ext cx="7915275" cy="3961130"/>
          </a:xfrm>
          <a:prstGeom prst="roundRect">
            <a:avLst>
              <a:gd name="adj" fmla="val 3871"/>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fontAlgn="auto">
              <a:spcBef>
                <a:spcPts val="0"/>
              </a:spcBef>
              <a:spcAft>
                <a:spcPts val="0"/>
              </a:spcAft>
              <a:defRPr/>
            </a:pPr>
            <a:endParaRPr kumimoji="1" lang="zh-CN" altLang="en-US"/>
          </a:p>
        </p:txBody>
      </p:sp>
      <p:sp>
        <p:nvSpPr>
          <p:cNvPr id="14" name="矩形 13"/>
          <p:cNvSpPr>
            <a:spLocks noChangeArrowheads="1"/>
          </p:cNvSpPr>
          <p:nvPr/>
        </p:nvSpPr>
        <p:spPr bwMode="auto">
          <a:xfrm>
            <a:off x="971550" y="2421255"/>
            <a:ext cx="7241540" cy="3138170"/>
          </a:xfrm>
          <a:prstGeom prst="rect">
            <a:avLst/>
          </a:prstGeom>
          <a:noFill/>
          <a:ln w="9525">
            <a:noFill/>
            <a:miter lim="800000"/>
          </a:ln>
        </p:spPr>
        <p:txBody>
          <a:bodyPr wrap="square">
            <a:spAutoFit/>
          </a:bodyPr>
          <a:p>
            <a:pPr algn="l" fontAlgn="auto">
              <a:lnSpc>
                <a:spcPct val="150000"/>
              </a:lnSpc>
            </a:pPr>
            <a:r>
              <a:rPr lang="zh-CN" altLang="zh-CN" sz="2200">
                <a:solidFill>
                  <a:srgbClr val="1B2F47"/>
                </a:solidFill>
                <a:latin typeface="微软雅黑" panose="020B0503020204020204" charset="-122"/>
                <a:ea typeface="微软雅黑" panose="020B0503020204020204" charset="-122"/>
                <a:cs typeface="Hiragino Sans GB W3"/>
              </a:rPr>
              <a:t>1.通过文献检索“物流”概念，并实地观察校园周边相关物流现象；</a:t>
            </a:r>
            <a:endParaRPr lang="zh-CN" altLang="zh-CN" sz="2200">
              <a:solidFill>
                <a:srgbClr val="1B2F47"/>
              </a:solidFill>
              <a:latin typeface="微软雅黑" panose="020B0503020204020204" charset="-122"/>
              <a:ea typeface="微软雅黑" panose="020B0503020204020204" charset="-122"/>
              <a:cs typeface="Hiragino Sans GB W3"/>
            </a:endParaRPr>
          </a:p>
          <a:p>
            <a:pPr algn="l" fontAlgn="auto">
              <a:lnSpc>
                <a:spcPct val="150000"/>
              </a:lnSpc>
            </a:pPr>
            <a:r>
              <a:rPr lang="zh-CN" altLang="zh-CN" sz="2200">
                <a:solidFill>
                  <a:srgbClr val="1B2F47"/>
                </a:solidFill>
                <a:latin typeface="微软雅黑" panose="020B0503020204020204" charset="-122"/>
                <a:ea typeface="微软雅黑" panose="020B0503020204020204" charset="-122"/>
                <a:cs typeface="Hiragino Sans GB W3"/>
              </a:rPr>
              <a:t>2.查找与物流相关的主要门户网站，并基于网站简要了解常见的物流活动；</a:t>
            </a:r>
            <a:endParaRPr lang="zh-CN" altLang="zh-CN" sz="2200">
              <a:solidFill>
                <a:srgbClr val="1B2F47"/>
              </a:solidFill>
              <a:latin typeface="微软雅黑" panose="020B0503020204020204" charset="-122"/>
              <a:ea typeface="微软雅黑" panose="020B0503020204020204" charset="-122"/>
              <a:cs typeface="Hiragino Sans GB W3"/>
            </a:endParaRPr>
          </a:p>
          <a:p>
            <a:pPr algn="l" fontAlgn="auto">
              <a:lnSpc>
                <a:spcPct val="150000"/>
              </a:lnSpc>
            </a:pPr>
            <a:r>
              <a:rPr lang="zh-CN" altLang="zh-CN" sz="2200">
                <a:solidFill>
                  <a:srgbClr val="1B2F47"/>
                </a:solidFill>
                <a:latin typeface="微软雅黑" panose="020B0503020204020204" charset="-122"/>
                <a:ea typeface="微软雅黑" panose="020B0503020204020204" charset="-122"/>
                <a:cs typeface="Hiragino Sans GB W3"/>
              </a:rPr>
              <a:t>3.以小组（2-4人）形式探讨物流与我们生活的关联，并总结我们身边的生活物流。</a:t>
            </a:r>
            <a:endParaRPr lang="zh-CN" altLang="zh-CN" sz="2200">
              <a:solidFill>
                <a:srgbClr val="1B2F47"/>
              </a:solidFill>
              <a:latin typeface="微软雅黑" panose="020B0503020204020204" charset="-122"/>
              <a:ea typeface="微软雅黑" panose="020B0503020204020204" charset="-122"/>
              <a:cs typeface="Hiragino Sans GB W3"/>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2"/>
          <p:cNvSpPr>
            <a:spLocks noGrp="1"/>
          </p:cNvSpPr>
          <p:nvPr>
            <p:ph type="title" idx="4294967295"/>
          </p:nvPr>
        </p:nvSpPr>
        <p:spPr>
          <a:xfrm>
            <a:off x="231775" y="333375"/>
            <a:ext cx="6734175" cy="944563"/>
          </a:xfrm>
        </p:spPr>
        <p:txBody>
          <a:bodyPr vert="horz" wrap="square" lIns="91440" tIns="45720" rIns="91440" bIns="45720" anchor="ctr" anchorCtr="0"/>
          <a:p>
            <a:pPr eaLnBrk="1" hangingPunct="1"/>
            <a:r>
              <a:rPr lang="zh-CN" altLang="en-US" dirty="0">
                <a:solidFill>
                  <a:srgbClr val="FF0000"/>
                </a:solidFill>
                <a:ea typeface="宋体" panose="02010600030101010101" pitchFamily="2" charset="-122"/>
              </a:rPr>
              <a:t>第</a:t>
            </a:r>
            <a:r>
              <a:rPr lang="en-US" altLang="zh-CN" dirty="0">
                <a:solidFill>
                  <a:srgbClr val="FF0000"/>
                </a:solidFill>
                <a:ea typeface="宋体" panose="02010600030101010101" pitchFamily="2" charset="-122"/>
              </a:rPr>
              <a:t>1</a:t>
            </a:r>
            <a:r>
              <a:rPr lang="zh-CN" altLang="en-US" dirty="0">
                <a:solidFill>
                  <a:srgbClr val="FF0000"/>
                </a:solidFill>
                <a:ea typeface="宋体" panose="02010600030101010101" pitchFamily="2" charset="-122"/>
              </a:rPr>
              <a:t>章 物流概论</a:t>
            </a:r>
            <a:endParaRPr lang="en-US" altLang="en-US" dirty="0">
              <a:solidFill>
                <a:srgbClr val="FF0000"/>
              </a:solidFill>
              <a:ea typeface="宋体" panose="02010600030101010101" pitchFamily="2" charset="-122"/>
            </a:endParaRPr>
          </a:p>
        </p:txBody>
      </p:sp>
      <p:sp>
        <p:nvSpPr>
          <p:cNvPr id="6147" name="Rectangle 3"/>
          <p:cNvSpPr>
            <a:spLocks noGrp="1"/>
          </p:cNvSpPr>
          <p:nvPr>
            <p:ph type="body" idx="4294967295"/>
          </p:nvPr>
        </p:nvSpPr>
        <p:spPr/>
        <p:txBody>
          <a:bodyPr vert="horz" wrap="square" lIns="91440" tIns="45720" rIns="91440" bIns="45720" anchor="t" anchorCtr="0"/>
          <a:p>
            <a:pPr eaLnBrk="1" hangingPunct="1"/>
            <a:r>
              <a:rPr lang="zh-CN" altLang="en-US" dirty="0">
                <a:ea typeface="黑体" panose="02010609060101010101" pitchFamily="49" charset="-122"/>
              </a:rPr>
              <a:t>你眼中的物流业？</a:t>
            </a:r>
            <a:endParaRPr lang="en-US" altLang="en-US" dirty="0">
              <a:ea typeface="黑体" panose="02010609060101010101" pitchFamily="49" charset="-122"/>
            </a:endParaRPr>
          </a:p>
          <a:p>
            <a:pPr eaLnBrk="1" hangingPunct="1"/>
            <a:r>
              <a:rPr lang="en-US" altLang="en-US" dirty="0">
                <a:ea typeface="黑体" panose="02010609060101010101" pitchFamily="49" charset="-122"/>
              </a:rPr>
              <a:t>运输企业</a:t>
            </a:r>
            <a:endParaRPr lang="en-US" altLang="en-US" dirty="0">
              <a:ea typeface="黑体" panose="02010609060101010101" pitchFamily="49" charset="-122"/>
            </a:endParaRPr>
          </a:p>
          <a:p>
            <a:pPr eaLnBrk="1" hangingPunct="1">
              <a:buNone/>
            </a:pPr>
            <a:endParaRPr lang="en-US" altLang="en-US" dirty="0">
              <a:ea typeface="黑体" panose="02010609060101010101" pitchFamily="49" charset="-122"/>
            </a:endParaRPr>
          </a:p>
        </p:txBody>
      </p:sp>
      <p:pic>
        <p:nvPicPr>
          <p:cNvPr id="6148" name="Picture 4" descr="ASRScolor"/>
          <p:cNvPicPr>
            <a:picLocks noChangeAspect="1"/>
          </p:cNvPicPr>
          <p:nvPr/>
        </p:nvPicPr>
        <p:blipFill>
          <a:blip r:embed="rId1"/>
          <a:stretch>
            <a:fillRect/>
          </a:stretch>
        </p:blipFill>
        <p:spPr>
          <a:xfrm>
            <a:off x="1763713" y="3357563"/>
            <a:ext cx="5184775" cy="3151187"/>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47">
                                            <p:txEl>
                                              <p:charRg st="0" end="9"/>
                                            </p:txEl>
                                          </p:spTgt>
                                        </p:tgtEl>
                                        <p:attrNameLst>
                                          <p:attrName>style.visibility</p:attrName>
                                        </p:attrNameLst>
                                      </p:cBhvr>
                                      <p:to>
                                        <p:strVal val="visible"/>
                                      </p:to>
                                    </p:set>
                                    <p:animEffect transition="in" filter="slide(fromBottom)">
                                      <p:cBhvr>
                                        <p:cTn id="7" dur="500"/>
                                        <p:tgtEl>
                                          <p:spTgt spid="6147">
                                            <p:txEl>
                                              <p:charRg st="0" end="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147">
                                            <p:txEl>
                                              <p:charRg st="9" end="14"/>
                                            </p:txEl>
                                          </p:spTgt>
                                        </p:tgtEl>
                                        <p:attrNameLst>
                                          <p:attrName>style.visibility</p:attrName>
                                        </p:attrNameLst>
                                      </p:cBhvr>
                                      <p:to>
                                        <p:strVal val="visible"/>
                                      </p:to>
                                    </p:set>
                                    <p:animEffect transition="in" filter="slide(fromBottom)">
                                      <p:cBhvr>
                                        <p:cTn id="12" dur="500"/>
                                        <p:tgtEl>
                                          <p:spTgt spid="6147">
                                            <p:txEl>
                                              <p:charRg st="9" end="1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6148"/>
                                        </p:tgtEl>
                                        <p:attrNameLst>
                                          <p:attrName>style.visibility</p:attrName>
                                        </p:attrNameLst>
                                      </p:cBhvr>
                                      <p:to>
                                        <p:strVal val="visible"/>
                                      </p:to>
                                    </p:set>
                                    <p:animEffect transition="in" filter="checkerboard(across)">
                                      <p:cBhvr>
                                        <p:cTn id="17"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70" name="Rectangle 2"/>
          <p:cNvSpPr>
            <a:spLocks noGrp="1"/>
          </p:cNvSpPr>
          <p:nvPr>
            <p:ph type="title" idx="4294967295"/>
          </p:nvPr>
        </p:nvSpPr>
        <p:spPr/>
        <p:txBody>
          <a:bodyPr vert="horz" wrap="square" lIns="91440" tIns="45720" rIns="91440" bIns="45720" anchor="ctr" anchorCtr="0"/>
          <a:p>
            <a:pPr eaLnBrk="1" hangingPunct="1"/>
            <a:r>
              <a:rPr lang="zh-CN" altLang="en-US" dirty="0">
                <a:solidFill>
                  <a:srgbClr val="FF0000"/>
                </a:solidFill>
                <a:ea typeface="宋体" panose="02010600030101010101" pitchFamily="2" charset="-122"/>
              </a:rPr>
              <a:t>第</a:t>
            </a:r>
            <a:r>
              <a:rPr lang="en-US" altLang="zh-CN" dirty="0">
                <a:solidFill>
                  <a:srgbClr val="FF0000"/>
                </a:solidFill>
                <a:ea typeface="宋体" panose="02010600030101010101" pitchFamily="2" charset="-122"/>
              </a:rPr>
              <a:t>1</a:t>
            </a:r>
            <a:r>
              <a:rPr lang="zh-CN" altLang="en-US" dirty="0">
                <a:solidFill>
                  <a:srgbClr val="FF0000"/>
                </a:solidFill>
                <a:ea typeface="宋体" panose="02010600030101010101" pitchFamily="2" charset="-122"/>
              </a:rPr>
              <a:t>章 物流概论</a:t>
            </a:r>
            <a:endParaRPr lang="en-US" altLang="en-US" dirty="0">
              <a:solidFill>
                <a:srgbClr val="FF0000"/>
              </a:solidFill>
              <a:ea typeface="宋体" panose="02010600030101010101" pitchFamily="2" charset="-122"/>
            </a:endParaRPr>
          </a:p>
        </p:txBody>
      </p:sp>
      <p:sp>
        <p:nvSpPr>
          <p:cNvPr id="7171" name="Rectangle 3"/>
          <p:cNvSpPr>
            <a:spLocks noGrp="1"/>
          </p:cNvSpPr>
          <p:nvPr>
            <p:ph type="body" idx="4294967295"/>
          </p:nvPr>
        </p:nvSpPr>
        <p:spPr/>
        <p:txBody>
          <a:bodyPr vert="horz" wrap="square" lIns="91440" tIns="45720" rIns="91440" bIns="45720" anchor="t" anchorCtr="0"/>
          <a:p>
            <a:pPr eaLnBrk="1" hangingPunct="1"/>
            <a:r>
              <a:rPr lang="zh-CN" altLang="en-US" dirty="0">
                <a:ea typeface="黑体" panose="02010609060101010101" pitchFamily="49" charset="-122"/>
              </a:rPr>
              <a:t>你眼中的物流业？</a:t>
            </a:r>
            <a:endParaRPr lang="en-US" altLang="zh-CN" dirty="0">
              <a:ea typeface="黑体" panose="02010609060101010101" pitchFamily="49" charset="-122"/>
            </a:endParaRPr>
          </a:p>
          <a:p>
            <a:pPr eaLnBrk="1" hangingPunct="1"/>
            <a:r>
              <a:rPr lang="en-US" altLang="en-US" dirty="0">
                <a:ea typeface="黑体" panose="02010609060101010101" pitchFamily="49" charset="-122"/>
              </a:rPr>
              <a:t>仓储企业</a:t>
            </a:r>
            <a:endParaRPr lang="en-US" altLang="en-US" dirty="0">
              <a:ea typeface="黑体" panose="02010609060101010101" pitchFamily="49" charset="-122"/>
            </a:endParaRPr>
          </a:p>
        </p:txBody>
      </p:sp>
      <p:pic>
        <p:nvPicPr>
          <p:cNvPr id="7172" name="Picture 4" descr="100_9286"/>
          <p:cNvPicPr>
            <a:picLocks noChangeAspect="1"/>
          </p:cNvPicPr>
          <p:nvPr/>
        </p:nvPicPr>
        <p:blipFill>
          <a:blip r:embed="rId1"/>
          <a:stretch>
            <a:fillRect/>
          </a:stretch>
        </p:blipFill>
        <p:spPr>
          <a:xfrm>
            <a:off x="1187450" y="2924175"/>
            <a:ext cx="3635375" cy="3303588"/>
          </a:xfrm>
          <a:prstGeom prst="rect">
            <a:avLst/>
          </a:prstGeom>
          <a:noFill/>
          <a:ln w="9525">
            <a:noFill/>
          </a:ln>
        </p:spPr>
      </p:pic>
      <p:pic>
        <p:nvPicPr>
          <p:cNvPr id="7173" name="Picture 5" descr="npl_4289_200431512254d"/>
          <p:cNvPicPr>
            <a:picLocks noChangeAspect="1"/>
          </p:cNvPicPr>
          <p:nvPr/>
        </p:nvPicPr>
        <p:blipFill>
          <a:blip r:embed="rId2"/>
          <a:stretch>
            <a:fillRect/>
          </a:stretch>
        </p:blipFill>
        <p:spPr>
          <a:xfrm>
            <a:off x="4859338" y="2924175"/>
            <a:ext cx="4105275" cy="3313113"/>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slide(fromBottom)">
                                      <p:cBhvr>
                                        <p:cTn id="7" dur="5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UNIT_PLACING_PICTURE_USER_VIEWPORT" val="{&quot;height&quot;:5165,&quot;width&quot;:9248}"/>
</p:tagLst>
</file>

<file path=ppt/theme/theme1.xml><?xml version="1.0" encoding="utf-8"?>
<a:theme xmlns:a="http://schemas.openxmlformats.org/drawingml/2006/main" name="579TGp_makeup_light">
  <a:themeElements>
    <a:clrScheme name="579TGp_makeup_light 3">
      <a:dk1>
        <a:srgbClr val="000000"/>
      </a:dk1>
      <a:lt1>
        <a:srgbClr val="FFFFFF"/>
      </a:lt1>
      <a:dk2>
        <a:srgbClr val="5C1767"/>
      </a:dk2>
      <a:lt2>
        <a:srgbClr val="808080"/>
      </a:lt2>
      <a:accent1>
        <a:srgbClr val="D87AA5"/>
      </a:accent1>
      <a:accent2>
        <a:srgbClr val="AC8CD0"/>
      </a:accent2>
      <a:accent3>
        <a:srgbClr val="FFFFFF"/>
      </a:accent3>
      <a:accent4>
        <a:srgbClr val="000000"/>
      </a:accent4>
      <a:accent5>
        <a:srgbClr val="E9BECF"/>
      </a:accent5>
      <a:accent6>
        <a:srgbClr val="9B7EBC"/>
      </a:accent6>
      <a:hlink>
        <a:srgbClr val="DA7F70"/>
      </a:hlink>
      <a:folHlink>
        <a:srgbClr val="85A3D5"/>
      </a:folHlink>
    </a:clrScheme>
    <a:fontScheme name="579TGp_makeup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579TGp_makeup_light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579TGp_makeup_light 2">
        <a:dk1>
          <a:srgbClr val="000000"/>
        </a:dk1>
        <a:lt1>
          <a:srgbClr val="FFFFFF"/>
        </a:lt1>
        <a:dk2>
          <a:srgbClr val="006699"/>
        </a:dk2>
        <a:lt2>
          <a:srgbClr val="808080"/>
        </a:lt2>
        <a:accent1>
          <a:srgbClr val="78ABDA"/>
        </a:accent1>
        <a:accent2>
          <a:srgbClr val="8BD1C4"/>
        </a:accent2>
        <a:accent3>
          <a:srgbClr val="FFFFFF"/>
        </a:accent3>
        <a:accent4>
          <a:srgbClr val="000000"/>
        </a:accent4>
        <a:accent5>
          <a:srgbClr val="BED2EA"/>
        </a:accent5>
        <a:accent6>
          <a:srgbClr val="7DBDB1"/>
        </a:accent6>
        <a:hlink>
          <a:srgbClr val="89D278"/>
        </a:hlink>
        <a:folHlink>
          <a:srgbClr val="CEC08C"/>
        </a:folHlink>
      </a:clrScheme>
      <a:clrMap bg1="lt1" tx1="dk1" bg2="lt2" tx2="dk2" accent1="accent1" accent2="accent2" accent3="accent3" accent4="accent4" accent5="accent5" accent6="accent6" hlink="hlink" folHlink="folHlink"/>
    </a:extraClrScheme>
    <a:extraClrScheme>
      <a:clrScheme name="579TGp_makeup_light 3">
        <a:dk1>
          <a:srgbClr val="000000"/>
        </a:dk1>
        <a:lt1>
          <a:srgbClr val="FFFFFF"/>
        </a:lt1>
        <a:dk2>
          <a:srgbClr val="5C1767"/>
        </a:dk2>
        <a:lt2>
          <a:srgbClr val="808080"/>
        </a:lt2>
        <a:accent1>
          <a:srgbClr val="D87AA5"/>
        </a:accent1>
        <a:accent2>
          <a:srgbClr val="AC8CD0"/>
        </a:accent2>
        <a:accent3>
          <a:srgbClr val="FFFFFF"/>
        </a:accent3>
        <a:accent4>
          <a:srgbClr val="000000"/>
        </a:accent4>
        <a:accent5>
          <a:srgbClr val="E9BECF"/>
        </a:accent5>
        <a:accent6>
          <a:srgbClr val="9B7EBC"/>
        </a:accent6>
        <a:hlink>
          <a:srgbClr val="DA7F70"/>
        </a:hlink>
        <a:folHlink>
          <a:srgbClr val="85A3D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579TGp_makeup_light">
  <a:themeElements>
    <a:clrScheme name="1_579TGp_makeup_light 3">
      <a:dk1>
        <a:srgbClr val="000000"/>
      </a:dk1>
      <a:lt1>
        <a:srgbClr val="FFFFFF"/>
      </a:lt1>
      <a:dk2>
        <a:srgbClr val="5C1767"/>
      </a:dk2>
      <a:lt2>
        <a:srgbClr val="808080"/>
      </a:lt2>
      <a:accent1>
        <a:srgbClr val="D87AA5"/>
      </a:accent1>
      <a:accent2>
        <a:srgbClr val="AC8CD0"/>
      </a:accent2>
      <a:accent3>
        <a:srgbClr val="FFFFFF"/>
      </a:accent3>
      <a:accent4>
        <a:srgbClr val="000000"/>
      </a:accent4>
      <a:accent5>
        <a:srgbClr val="E9BECF"/>
      </a:accent5>
      <a:accent6>
        <a:srgbClr val="9B7EBC"/>
      </a:accent6>
      <a:hlink>
        <a:srgbClr val="DA7F70"/>
      </a:hlink>
      <a:folHlink>
        <a:srgbClr val="85A3D5"/>
      </a:folHlink>
    </a:clrScheme>
    <a:fontScheme name="1_579TGp_makeup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en-US"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1_579TGp_makeup_light 1">
        <a:dk1>
          <a:srgbClr val="000000"/>
        </a:dk1>
        <a:lt1>
          <a:srgbClr val="FFFFFF"/>
        </a:lt1>
        <a:dk2>
          <a:srgbClr val="CC3300"/>
        </a:dk2>
        <a:lt2>
          <a:srgbClr val="808080"/>
        </a:lt2>
        <a:accent1>
          <a:srgbClr val="FF6161"/>
        </a:accent1>
        <a:accent2>
          <a:srgbClr val="FFC319"/>
        </a:accent2>
        <a:accent3>
          <a:srgbClr val="FFFFFF"/>
        </a:accent3>
        <a:accent4>
          <a:srgbClr val="000000"/>
        </a:accent4>
        <a:accent5>
          <a:srgbClr val="FFB7B7"/>
        </a:accent5>
        <a:accent6>
          <a:srgbClr val="E7B016"/>
        </a:accent6>
        <a:hlink>
          <a:srgbClr val="A8D02A"/>
        </a:hlink>
        <a:folHlink>
          <a:srgbClr val="5CB1FE"/>
        </a:folHlink>
      </a:clrScheme>
      <a:clrMap bg1="lt1" tx1="dk1" bg2="lt2" tx2="dk2" accent1="accent1" accent2="accent2" accent3="accent3" accent4="accent4" accent5="accent5" accent6="accent6" hlink="hlink" folHlink="folHlink"/>
    </a:extraClrScheme>
    <a:extraClrScheme>
      <a:clrScheme name="1_579TGp_makeup_light 2">
        <a:dk1>
          <a:srgbClr val="000000"/>
        </a:dk1>
        <a:lt1>
          <a:srgbClr val="FFFFFF"/>
        </a:lt1>
        <a:dk2>
          <a:srgbClr val="006699"/>
        </a:dk2>
        <a:lt2>
          <a:srgbClr val="808080"/>
        </a:lt2>
        <a:accent1>
          <a:srgbClr val="78ABDA"/>
        </a:accent1>
        <a:accent2>
          <a:srgbClr val="8BD1C4"/>
        </a:accent2>
        <a:accent3>
          <a:srgbClr val="FFFFFF"/>
        </a:accent3>
        <a:accent4>
          <a:srgbClr val="000000"/>
        </a:accent4>
        <a:accent5>
          <a:srgbClr val="BED2EA"/>
        </a:accent5>
        <a:accent6>
          <a:srgbClr val="7DBDB1"/>
        </a:accent6>
        <a:hlink>
          <a:srgbClr val="89D278"/>
        </a:hlink>
        <a:folHlink>
          <a:srgbClr val="CEC08C"/>
        </a:folHlink>
      </a:clrScheme>
      <a:clrMap bg1="lt1" tx1="dk1" bg2="lt2" tx2="dk2" accent1="accent1" accent2="accent2" accent3="accent3" accent4="accent4" accent5="accent5" accent6="accent6" hlink="hlink" folHlink="folHlink"/>
    </a:extraClrScheme>
    <a:extraClrScheme>
      <a:clrScheme name="1_579TGp_makeup_light 3">
        <a:dk1>
          <a:srgbClr val="000000"/>
        </a:dk1>
        <a:lt1>
          <a:srgbClr val="FFFFFF"/>
        </a:lt1>
        <a:dk2>
          <a:srgbClr val="5C1767"/>
        </a:dk2>
        <a:lt2>
          <a:srgbClr val="808080"/>
        </a:lt2>
        <a:accent1>
          <a:srgbClr val="D87AA5"/>
        </a:accent1>
        <a:accent2>
          <a:srgbClr val="AC8CD0"/>
        </a:accent2>
        <a:accent3>
          <a:srgbClr val="FFFFFF"/>
        </a:accent3>
        <a:accent4>
          <a:srgbClr val="000000"/>
        </a:accent4>
        <a:accent5>
          <a:srgbClr val="E9BECF"/>
        </a:accent5>
        <a:accent6>
          <a:srgbClr val="9B7EBC"/>
        </a:accent6>
        <a:hlink>
          <a:srgbClr val="DA7F70"/>
        </a:hlink>
        <a:folHlink>
          <a:srgbClr val="85A3D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7166</Words>
  <Application>WPS 演示</Application>
  <PresentationFormat>全屏显示(4:3)</PresentationFormat>
  <Paragraphs>529</Paragraphs>
  <Slides>55</Slides>
  <Notes>0</Notes>
  <HiddenSlides>0</HiddenSlides>
  <MMClips>0</MMClips>
  <ScaleCrop>false</ScaleCrop>
  <HeadingPairs>
    <vt:vector size="8" baseType="variant">
      <vt:variant>
        <vt:lpstr>已用的字体</vt:lpstr>
      </vt:variant>
      <vt:variant>
        <vt:i4>30</vt:i4>
      </vt:variant>
      <vt:variant>
        <vt:lpstr>主题</vt:lpstr>
      </vt:variant>
      <vt:variant>
        <vt:i4>2</vt:i4>
      </vt:variant>
      <vt:variant>
        <vt:lpstr>嵌入 OLE 服务器</vt:lpstr>
      </vt:variant>
      <vt:variant>
        <vt:i4>5</vt:i4>
      </vt:variant>
      <vt:variant>
        <vt:lpstr>幻灯片标题</vt:lpstr>
      </vt:variant>
      <vt:variant>
        <vt:i4>55</vt:i4>
      </vt:variant>
    </vt:vector>
  </HeadingPairs>
  <TitlesOfParts>
    <vt:vector size="92" baseType="lpstr">
      <vt:lpstr>Arial</vt:lpstr>
      <vt:lpstr>宋体</vt:lpstr>
      <vt:lpstr>Wingdings</vt:lpstr>
      <vt:lpstr>Arial Black</vt:lpstr>
      <vt:lpstr>方正黑体简体</vt:lpstr>
      <vt:lpstr>微软雅黑</vt:lpstr>
      <vt:lpstr>方正水柱简体</vt:lpstr>
      <vt:lpstr>Times New Roman</vt:lpstr>
      <vt:lpstr>方正楷体简体</vt:lpstr>
      <vt:lpstr>Hiragino Sans GB W3</vt:lpstr>
      <vt:lpstr>Segoe Print</vt:lpstr>
      <vt:lpstr>微软雅黑</vt:lpstr>
      <vt:lpstr>黑体</vt:lpstr>
      <vt:lpstr>Arial Unicode MS</vt:lpstr>
      <vt:lpstr>方正粗倩简体</vt:lpstr>
      <vt:lpstr>仿宋</vt:lpstr>
      <vt:lpstr>楷体_GB2312</vt:lpstr>
      <vt:lpstr>方正仿宋简体</vt:lpstr>
      <vt:lpstr>Wingdings 2</vt:lpstr>
      <vt:lpstr>Wingdings</vt:lpstr>
      <vt:lpstr>方正书宋</vt:lpstr>
      <vt:lpstr>Arial Unicode MS</vt:lpstr>
      <vt:lpstr>新宋体</vt:lpstr>
      <vt:lpstr>Calibri</vt:lpstr>
      <vt:lpstr>FontAwesome</vt:lpstr>
      <vt:lpstr>Hiragino Sans GB W6</vt:lpstr>
      <vt:lpstr>Arial</vt:lpstr>
      <vt:lpstr>FontAwesome</vt:lpstr>
      <vt:lpstr>Palatino</vt:lpstr>
      <vt:lpstr>Palatino Linotype</vt:lpstr>
      <vt:lpstr>579TGp_makeup_light</vt:lpstr>
      <vt:lpstr>1_579TGp_makeup_light</vt:lpstr>
      <vt:lpstr>Word.Picture.8</vt:lpstr>
      <vt:lpstr>Visio.Drawing.11</vt:lpstr>
      <vt:lpstr>Visio.Drawing.11</vt:lpstr>
      <vt:lpstr>Visio.Drawing.11</vt:lpstr>
      <vt:lpstr>Visio.Drawing.11</vt:lpstr>
      <vt:lpstr>PowerPoint 演示文稿</vt:lpstr>
      <vt:lpstr>PowerPoint 演示文稿</vt:lpstr>
      <vt:lpstr>全书章节</vt:lpstr>
      <vt:lpstr>第一章 学习要求及考核要点</vt:lpstr>
      <vt:lpstr>PowerPoint 演示文稿</vt:lpstr>
      <vt:lpstr>PowerPoint 演示文稿</vt:lpstr>
      <vt:lpstr>PowerPoint 演示文稿</vt:lpstr>
      <vt:lpstr>第1章 物流概论</vt:lpstr>
      <vt:lpstr>第1章 物流概论</vt:lpstr>
      <vt:lpstr>第1章 物流概论</vt:lpstr>
      <vt:lpstr>第1章 物流概论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一、物流的基本概念</vt:lpstr>
      <vt:lpstr>一、物流的基本概念</vt:lpstr>
      <vt:lpstr>一、物流的基本概念</vt:lpstr>
      <vt:lpstr>物流活动涉及的领域</vt:lpstr>
      <vt:lpstr>一、物流的基本概念</vt:lpstr>
      <vt:lpstr>一、物流的基本概念</vt:lpstr>
      <vt:lpstr>二、物流的效用</vt:lpstr>
      <vt:lpstr>二、物流的效用</vt:lpstr>
      <vt:lpstr>二、物流的效用</vt:lpstr>
      <vt:lpstr>二、物流的效用</vt:lpstr>
      <vt:lpstr>三、物流的分类</vt:lpstr>
      <vt:lpstr>三、物流的分类</vt:lpstr>
      <vt:lpstr>三、物流的分类</vt:lpstr>
      <vt:lpstr>三、物流的分类</vt:lpstr>
      <vt:lpstr>PowerPoint 演示文稿</vt:lpstr>
      <vt:lpstr>PowerPoint 演示文稿</vt:lpstr>
      <vt:lpstr>四、物流重要理论学说</vt:lpstr>
      <vt:lpstr>商物分离</vt:lpstr>
      <vt:lpstr>商物分离模式下的物流活动</vt:lpstr>
      <vt:lpstr>四、物流重要理论学说</vt:lpstr>
      <vt:lpstr>四、物流重要理论学说</vt:lpstr>
      <vt:lpstr>四、物流重要理论学说</vt:lpstr>
      <vt:lpstr>四、物流重要理论学说</vt:lpstr>
      <vt:lpstr>五、物流管理的发展阶段</vt:lpstr>
      <vt:lpstr>五、物流管理的发展阶段</vt:lpstr>
      <vt:lpstr>六、物流学的诞生及性质</vt:lpstr>
      <vt:lpstr>六、物流学的诞生及性质</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WPS_1601625698</cp:lastModifiedBy>
  <cp:revision>12</cp:revision>
  <dcterms:created xsi:type="dcterms:W3CDTF">2021-03-25T01:19:00Z</dcterms:created>
  <dcterms:modified xsi:type="dcterms:W3CDTF">2021-03-25T15:20:25Z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AEF0D944727349109A196E50C67DA39C</vt:lpwstr>
  </property>
  <property fmtid="{D5CDD505-2E9C-101B-9397-08002B2CF9AE}" pid="3" name="KSOProductBuildVer">
    <vt:lpwstr>2052-11.1.0.10314</vt:lpwstr>
  </property>
</Properties>
</file>