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2"/>
  </p:notesMasterIdLst>
  <p:sldIdLst>
    <p:sldId id="371" r:id="rId4"/>
    <p:sldId id="408" r:id="rId5"/>
    <p:sldId id="258" r:id="rId6"/>
    <p:sldId id="288" r:id="rId7"/>
    <p:sldId id="409" r:id="rId8"/>
    <p:sldId id="259" r:id="rId9"/>
    <p:sldId id="410" r:id="rId10"/>
    <p:sldId id="411" r:id="rId11"/>
    <p:sldId id="298" r:id="rId13"/>
    <p:sldId id="299" r:id="rId14"/>
    <p:sldId id="412" r:id="rId15"/>
    <p:sldId id="300" r:id="rId16"/>
    <p:sldId id="413" r:id="rId17"/>
    <p:sldId id="301" r:id="rId18"/>
    <p:sldId id="343" r:id="rId19"/>
    <p:sldId id="303" r:id="rId20"/>
    <p:sldId id="305" r:id="rId21"/>
    <p:sldId id="306" r:id="rId22"/>
    <p:sldId id="414" r:id="rId23"/>
    <p:sldId id="307" r:id="rId24"/>
    <p:sldId id="308" r:id="rId25"/>
    <p:sldId id="309" r:id="rId26"/>
    <p:sldId id="325" r:id="rId27"/>
    <p:sldId id="310" r:id="rId28"/>
    <p:sldId id="304" r:id="rId29"/>
    <p:sldId id="415" r:id="rId30"/>
    <p:sldId id="416" r:id="rId31"/>
    <p:sldId id="311" r:id="rId32"/>
    <p:sldId id="314" r:id="rId33"/>
    <p:sldId id="313" r:id="rId34"/>
    <p:sldId id="317" r:id="rId35"/>
    <p:sldId id="318" r:id="rId36"/>
    <p:sldId id="320" r:id="rId37"/>
    <p:sldId id="324" r:id="rId38"/>
    <p:sldId id="321" r:id="rId39"/>
    <p:sldId id="322" r:id="rId40"/>
    <p:sldId id="323" r:id="rId41"/>
    <p:sldId id="368" r:id="rId42"/>
    <p:sldId id="370" r:id="rId43"/>
    <p:sldId id="369" r:id="rId44"/>
    <p:sldId id="326" r:id="rId45"/>
    <p:sldId id="327" r:id="rId46"/>
    <p:sldId id="328" r:id="rId47"/>
    <p:sldId id="417" r:id="rId48"/>
    <p:sldId id="418" r:id="rId49"/>
    <p:sldId id="419" r:id="rId50"/>
    <p:sldId id="420" r:id="rId51"/>
    <p:sldId id="421" r:id="rId52"/>
    <p:sldId id="422" r:id="rId53"/>
    <p:sldId id="423" r:id="rId54"/>
    <p:sldId id="424" r:id="rId55"/>
    <p:sldId id="425" r:id="rId56"/>
    <p:sldId id="426" r:id="rId57"/>
    <p:sldId id="427" r:id="rId58"/>
    <p:sldId id="428" r:id="rId59"/>
    <p:sldId id="429" r:id="rId60"/>
    <p:sldId id="430" r:id="rId61"/>
    <p:sldId id="431" r:id="rId62"/>
    <p:sldId id="432" r:id="rId63"/>
    <p:sldId id="433" r:id="rId64"/>
    <p:sldId id="434" r:id="rId65"/>
    <p:sldId id="435" r:id="rId66"/>
    <p:sldId id="436" r:id="rId67"/>
    <p:sldId id="437" r:id="rId68"/>
    <p:sldId id="438" r:id="rId69"/>
    <p:sldId id="439" r:id="rId70"/>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kpl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CC3300"/>
    <a:srgbClr val="000000"/>
    <a:srgbClr val="FFFFFF"/>
    <a:srgbClr val="F3F3F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showGuides="1">
      <p:cViewPr varScale="1">
        <p:scale>
          <a:sx n="66" d="100"/>
          <a:sy n="66" d="100"/>
        </p:scale>
        <p:origin x="-1506" y="-96"/>
      </p:cViewPr>
      <p:guideLst>
        <p:guide orient="horz" pos="2081"/>
        <p:guide pos="2894"/>
      </p:guideLst>
    </p:cSldViewPr>
  </p:slideViewPr>
  <p:notesTextViewPr>
    <p:cViewPr>
      <p:scale>
        <a:sx n="1" d="1"/>
        <a:sy n="1" d="1"/>
      </p:scale>
      <p:origin x="0" y="0"/>
    </p:cViewPr>
  </p:notesTextViewPr>
  <p:sorterViewPr showFormatting="0">
    <p:cViewPr>
      <p:scale>
        <a:sx n="100" d="100"/>
        <a:sy n="100" d="100"/>
      </p:scale>
      <p:origin x="0" y="717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notesMaster" Target="notesMasters/notesMaster1.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矩形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矩形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964" name="矩形 4"/>
          <p:cNvSpPr>
            <a:spLocks noGrp="1"/>
          </p:cNvSpPr>
          <p:nvPr>
            <p:ph type="sldImg" idx="2"/>
          </p:nvPr>
        </p:nvSpPr>
        <p:spPr>
          <a:xfrm>
            <a:off x="1143000" y="685800"/>
            <a:ext cx="4572000" cy="3429000"/>
          </a:xfrm>
          <a:prstGeom prst="rect">
            <a:avLst/>
          </a:prstGeom>
          <a:noFill/>
          <a:ln w="9525">
            <a:noFill/>
          </a:ln>
        </p:spPr>
      </p:sp>
      <p:sp>
        <p:nvSpPr>
          <p:cNvPr id="3077" name="矩形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3078" name="矩形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矩形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algn="r" eaLnBrk="1" hangingPunct="1">
              <a:buNone/>
            </a:pP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3050" y="284163"/>
            <a:ext cx="2063750" cy="5842000"/>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28625" y="284163"/>
            <a:ext cx="6042025" cy="58420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3050" y="284163"/>
            <a:ext cx="2063750" cy="5842000"/>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28625" y="284163"/>
            <a:ext cx="6042025" cy="58420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任意多边形 7"/>
          <p:cNvSpPr/>
          <p:nvPr/>
        </p:nvSpPr>
        <p:spPr>
          <a:xfrm>
            <a:off x="295275" y="342900"/>
            <a:ext cx="8848725" cy="6515100"/>
          </a:xfrm>
          <a:custGeom>
            <a:avLst/>
            <a:gdLst/>
            <a:ahLst/>
            <a:cxnLst>
              <a:cxn ang="0">
                <a:pos x="2147483647" y="2147483647"/>
              </a:cxn>
              <a:cxn ang="0">
                <a:pos x="2147483647" y="60483750"/>
              </a:cxn>
              <a:cxn ang="0">
                <a:pos x="2147483647" y="60483750"/>
              </a:cxn>
              <a:cxn ang="0">
                <a:pos x="2147483647" y="60483750"/>
              </a:cxn>
              <a:cxn ang="0">
                <a:pos x="362902500" y="105846563"/>
              </a:cxn>
              <a:cxn ang="0">
                <a:pos x="40322500" y="509071563"/>
              </a:cxn>
              <a:cxn ang="0">
                <a:pos x="40322500" y="2104331263"/>
              </a:cxn>
              <a:cxn ang="0">
                <a:pos x="30241875" y="2147483647"/>
              </a:cxn>
              <a:cxn ang="0">
                <a:pos x="15120938" y="2147483647"/>
              </a:cxn>
              <a:cxn ang="0">
                <a:pos x="2147483647" y="2147483647"/>
              </a:cxn>
            </a:cxnLst>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FFFFFF">
                  <a:alpha val="100000"/>
                </a:srgbClr>
              </a:gs>
            </a:gsLst>
            <a:lin ang="18900000" scaled="1"/>
            <a:tileRect/>
          </a:gradFill>
          <a:ln w="9525">
            <a:noFill/>
          </a:ln>
        </p:spPr>
        <p:txBody>
          <a:bodyPr/>
          <a:p>
            <a:endParaRPr lang="zh-CN" altLang="en-US"/>
          </a:p>
        </p:txBody>
      </p:sp>
      <p:sp>
        <p:nvSpPr>
          <p:cNvPr id="1027" name="任意多边形 8"/>
          <p:cNvSpPr/>
          <p:nvPr/>
        </p:nvSpPr>
        <p:spPr>
          <a:xfrm>
            <a:off x="328613" y="0"/>
            <a:ext cx="8821737" cy="314325"/>
          </a:xfrm>
          <a:custGeom>
            <a:avLst/>
            <a:gdLst/>
            <a:ahLst/>
            <a:cxnLst>
              <a:cxn ang="0">
                <a:pos x="2147483647" y="0"/>
              </a:cxn>
              <a:cxn ang="0">
                <a:pos x="2147483647" y="378023438"/>
              </a:cxn>
              <a:cxn ang="0">
                <a:pos x="2147483647" y="468749063"/>
              </a:cxn>
              <a:cxn ang="0">
                <a:pos x="2147483647" y="453628125"/>
              </a:cxn>
              <a:cxn ang="0">
                <a:pos x="2147483647" y="453628125"/>
              </a:cxn>
              <a:cxn ang="0">
                <a:pos x="191531864" y="498990938"/>
              </a:cxn>
              <a:cxn ang="0">
                <a:pos x="2519362" y="385584700"/>
              </a:cxn>
              <a:cxn ang="0">
                <a:pos x="2519362" y="0"/>
              </a:cxn>
              <a:cxn ang="0">
                <a:pos x="2147483647" y="0"/>
              </a:cxn>
            </a:cxnLst>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195"/>
            </a:schemeClr>
          </a:solidFill>
          <a:ln w="9525">
            <a:noFill/>
          </a:ln>
        </p:spPr>
        <p:txBody>
          <a:bodyPr/>
          <a:p>
            <a:endParaRPr lang="zh-CN" altLang="en-US"/>
          </a:p>
        </p:txBody>
      </p:sp>
      <p:sp>
        <p:nvSpPr>
          <p:cNvPr id="1028" name="任意多边形 9"/>
          <p:cNvSpPr/>
          <p:nvPr/>
        </p:nvSpPr>
        <p:spPr>
          <a:xfrm>
            <a:off x="0" y="393700"/>
            <a:ext cx="241300" cy="6469063"/>
          </a:xfrm>
          <a:custGeom>
            <a:avLst/>
            <a:gdLst/>
            <a:ahLst/>
            <a:cxnLst>
              <a:cxn ang="0">
                <a:pos x="0" y="2147483647"/>
              </a:cxn>
              <a:cxn ang="0">
                <a:pos x="360661490" y="2147483647"/>
              </a:cxn>
              <a:cxn ang="0">
                <a:pos x="370611566" y="2147483647"/>
              </a:cxn>
              <a:cxn ang="0">
                <a:pos x="340762914" y="2147483647"/>
              </a:cxn>
              <a:cxn ang="0">
                <a:pos x="345737163" y="1796357154"/>
              </a:cxn>
              <a:cxn ang="0">
                <a:pos x="338275789" y="164454493"/>
              </a:cxn>
              <a:cxn ang="0">
                <a:pos x="253707236" y="45541122"/>
              </a:cxn>
              <a:cxn ang="0">
                <a:pos x="2487125" y="17709994"/>
              </a:cxn>
              <a:cxn ang="0">
                <a:pos x="0" y="2147483647"/>
              </a:cxn>
            </a:cxnLst>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195"/>
            </a:schemeClr>
          </a:solidFill>
          <a:ln w="9525">
            <a:noFill/>
          </a:ln>
        </p:spPr>
        <p:txBody>
          <a:bodyPr/>
          <a:p>
            <a:endParaRPr lang="zh-CN" altLang="en-US"/>
          </a:p>
        </p:txBody>
      </p:sp>
      <p:sp>
        <p:nvSpPr>
          <p:cNvPr id="1029" name="任意多边形 10"/>
          <p:cNvSpPr/>
          <p:nvPr/>
        </p:nvSpPr>
        <p:spPr>
          <a:xfrm>
            <a:off x="0" y="0"/>
            <a:ext cx="244475" cy="327025"/>
          </a:xfrm>
          <a:custGeom>
            <a:avLst/>
            <a:gdLst/>
            <a:ahLst/>
            <a:cxnLst>
              <a:cxn ang="0">
                <a:pos x="4911440" y="0"/>
              </a:cxn>
              <a:cxn ang="0">
                <a:pos x="368392482" y="0"/>
              </a:cxn>
              <a:cxn ang="0">
                <a:pos x="353656595" y="375504075"/>
              </a:cxn>
              <a:cxn ang="0">
                <a:pos x="213668016" y="496471575"/>
              </a:cxn>
              <a:cxn ang="0">
                <a:pos x="0" y="496471575"/>
              </a:cxn>
              <a:cxn ang="0">
                <a:pos x="4911440" y="0"/>
              </a:cxn>
            </a:cxnLst>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195"/>
            </a:schemeClr>
          </a:solidFill>
          <a:ln w="9525">
            <a:noFill/>
          </a:ln>
        </p:spPr>
        <p:txBody>
          <a:bodyPr/>
          <a:p>
            <a:endParaRPr lang="zh-CN" altLang="en-US"/>
          </a:p>
        </p:txBody>
      </p:sp>
      <p:sp>
        <p:nvSpPr>
          <p:cNvPr id="1030" name="矩形 2"/>
          <p:cNvSpPr>
            <a:spLocks noGrp="1"/>
          </p:cNvSpPr>
          <p:nvPr>
            <p:ph type="title"/>
          </p:nvPr>
        </p:nvSpPr>
        <p:spPr>
          <a:xfrm>
            <a:off x="428625" y="284163"/>
            <a:ext cx="6734175" cy="944562"/>
          </a:xfrm>
          <a:prstGeom prst="rect">
            <a:avLst/>
          </a:prstGeom>
          <a:noFill/>
          <a:ln w="9525">
            <a:noFill/>
          </a:ln>
        </p:spPr>
        <p:txBody>
          <a:bodyPr anchor="ctr" anchorCtr="0"/>
          <a:p>
            <a:pPr lvl="0"/>
            <a:r>
              <a:rPr lang="en-US" altLang="en-US" dirty="0"/>
              <a:t>单击此处编辑母版标题样式</a:t>
            </a:r>
            <a:endParaRPr lang="en-US" altLang="en-US" dirty="0"/>
          </a:p>
        </p:txBody>
      </p:sp>
      <p:sp>
        <p:nvSpPr>
          <p:cNvPr id="1031" name="矩形 3"/>
          <p:cNvSpPr>
            <a:spLocks noGrp="1"/>
          </p:cNvSpPr>
          <p:nvPr>
            <p:ph type="body" idx="1"/>
          </p:nvPr>
        </p:nvSpPr>
        <p:spPr>
          <a:xfrm>
            <a:off x="457200" y="1600200"/>
            <a:ext cx="8229600" cy="4525963"/>
          </a:xfrm>
          <a:prstGeom prst="rect">
            <a:avLst/>
          </a:prstGeom>
          <a:noFill/>
          <a:ln w="9525">
            <a:noFill/>
          </a:ln>
        </p:spPr>
        <p:txBody>
          <a:bodyPr/>
          <a:p>
            <a:pPr lvl="0"/>
            <a:r>
              <a:rPr lang="en-US" altLang="en-US" dirty="0"/>
              <a:t>单击此处编辑母版文本样式</a:t>
            </a:r>
            <a:endParaRPr lang="en-US" altLang="en-US" dirty="0"/>
          </a:p>
          <a:p>
            <a:pPr lvl="1"/>
            <a:r>
              <a:rPr lang="en-US" altLang="en-US" dirty="0"/>
              <a:t>第二级</a:t>
            </a:r>
            <a:endParaRPr lang="en-US" altLang="en-US" dirty="0"/>
          </a:p>
          <a:p>
            <a:pPr lvl="2"/>
            <a:r>
              <a:rPr lang="en-US" altLang="en-US" dirty="0"/>
              <a:t>第三级</a:t>
            </a:r>
            <a:endParaRPr lang="en-US" altLang="en-US" dirty="0"/>
          </a:p>
          <a:p>
            <a:pPr lvl="3"/>
            <a:r>
              <a:rPr lang="en-US" altLang="en-US" dirty="0"/>
              <a:t>第四级</a:t>
            </a:r>
            <a:endParaRPr lang="en-US" altLang="en-US" dirty="0"/>
          </a:p>
          <a:p>
            <a:pPr lvl="4"/>
            <a:r>
              <a:rPr lang="en-US" altLang="en-US" dirty="0"/>
              <a:t>第五级</a:t>
            </a:r>
            <a:endParaRPr lang="en-US" altLang="en-US" dirty="0"/>
          </a:p>
        </p:txBody>
      </p:sp>
      <p:sp>
        <p:nvSpPr>
          <p:cNvPr id="1032" name="矩形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3" name="矩形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4" name="矩形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hf sldNum="0" hdr="0" ftr="0" dt="0"/>
  <p:txStyles>
    <p:titleStyle>
      <a:lvl1pPr algn="l" rtl="0" eaLnBrk="0" fontAlgn="base" hangingPunct="0">
        <a:spcBef>
          <a:spcPct val="0"/>
        </a:spcBef>
        <a:spcAft>
          <a:spcPct val="0"/>
        </a:spcAft>
        <a:defRPr sz="4200" b="1">
          <a:solidFill>
            <a:srgbClr val="000000"/>
          </a:solidFill>
          <a:latin typeface="+mj-lt"/>
          <a:ea typeface="+mj-ea"/>
          <a:cs typeface="+mj-cs"/>
        </a:defRPr>
      </a:lvl1pPr>
      <a:lvl2pPr algn="l" rtl="0" eaLnBrk="0" fontAlgn="base" hangingPunct="0">
        <a:spcBef>
          <a:spcPct val="0"/>
        </a:spcBef>
        <a:spcAft>
          <a:spcPct val="0"/>
        </a:spcAft>
        <a:defRPr sz="4200" b="1">
          <a:solidFill>
            <a:srgbClr val="000000"/>
          </a:solidFill>
          <a:latin typeface="Arial" panose="020B0604020202020204" pitchFamily="34" charset="0"/>
        </a:defRPr>
      </a:lvl2pPr>
      <a:lvl3pPr algn="l" rtl="0" eaLnBrk="0" fontAlgn="base" hangingPunct="0">
        <a:spcBef>
          <a:spcPct val="0"/>
        </a:spcBef>
        <a:spcAft>
          <a:spcPct val="0"/>
        </a:spcAft>
        <a:defRPr sz="4200" b="1">
          <a:solidFill>
            <a:srgbClr val="000000"/>
          </a:solidFill>
          <a:latin typeface="Arial" panose="020B0604020202020204" pitchFamily="34" charset="0"/>
        </a:defRPr>
      </a:lvl3pPr>
      <a:lvl4pPr algn="l" rtl="0" eaLnBrk="0" fontAlgn="base" hangingPunct="0">
        <a:spcBef>
          <a:spcPct val="0"/>
        </a:spcBef>
        <a:spcAft>
          <a:spcPct val="0"/>
        </a:spcAft>
        <a:defRPr sz="4200" b="1">
          <a:solidFill>
            <a:srgbClr val="000000"/>
          </a:solidFill>
          <a:latin typeface="Arial" panose="020B0604020202020204" pitchFamily="34" charset="0"/>
        </a:defRPr>
      </a:lvl4pPr>
      <a:lvl5pPr algn="l" rtl="0" eaLnBrk="0" fontAlgn="base" hangingPunct="0">
        <a:spcBef>
          <a:spcPct val="0"/>
        </a:spcBef>
        <a:spcAft>
          <a:spcPct val="0"/>
        </a:spcAft>
        <a:defRPr sz="4200" b="1">
          <a:solidFill>
            <a:srgbClr val="000000"/>
          </a:solidFill>
          <a:latin typeface="Arial" panose="020B0604020202020204" pitchFamily="34" charset="0"/>
        </a:defRPr>
      </a:lvl5pPr>
      <a:lvl6pPr marL="457200" algn="l" rtl="0" fontAlgn="base">
        <a:spcBef>
          <a:spcPct val="0"/>
        </a:spcBef>
        <a:spcAft>
          <a:spcPct val="0"/>
        </a:spcAft>
        <a:defRPr sz="4200" b="1">
          <a:solidFill>
            <a:srgbClr val="000000"/>
          </a:solidFill>
          <a:latin typeface="Arial" panose="020B0604020202020204" pitchFamily="34" charset="0"/>
        </a:defRPr>
      </a:lvl6pPr>
      <a:lvl7pPr marL="914400" algn="l" rtl="0" fontAlgn="base">
        <a:spcBef>
          <a:spcPct val="0"/>
        </a:spcBef>
        <a:spcAft>
          <a:spcPct val="0"/>
        </a:spcAft>
        <a:defRPr sz="4200" b="1">
          <a:solidFill>
            <a:srgbClr val="000000"/>
          </a:solidFill>
          <a:latin typeface="Arial" panose="020B0604020202020204" pitchFamily="34" charset="0"/>
        </a:defRPr>
      </a:lvl7pPr>
      <a:lvl8pPr marL="1371600" algn="l" rtl="0" fontAlgn="base">
        <a:spcBef>
          <a:spcPct val="0"/>
        </a:spcBef>
        <a:spcAft>
          <a:spcPct val="0"/>
        </a:spcAft>
        <a:defRPr sz="4200" b="1">
          <a:solidFill>
            <a:srgbClr val="000000"/>
          </a:solidFill>
          <a:latin typeface="Arial" panose="020B0604020202020204" pitchFamily="34" charset="0"/>
        </a:defRPr>
      </a:lvl8pPr>
      <a:lvl9pPr marL="1828800" algn="l" rtl="0" fontAlgn="base">
        <a:spcBef>
          <a:spcPct val="0"/>
        </a:spcBef>
        <a:spcAft>
          <a:spcPct val="0"/>
        </a:spcAft>
        <a:defRPr sz="4200" b="1">
          <a:solidFill>
            <a:srgbClr val="0000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矩形 32"/>
          <p:cNvSpPr>
            <a:spLocks noChangeArrowheads="1"/>
          </p:cNvSpPr>
          <p:nvPr/>
        </p:nvSpPr>
        <p:spPr bwMode="auto">
          <a:xfrm>
            <a:off x="0" y="6629400"/>
            <a:ext cx="9144000" cy="228600"/>
          </a:xfrm>
          <a:prstGeom prst="rect">
            <a:avLst/>
          </a:prstGeom>
          <a:solidFill>
            <a:srgbClr val="E4E4E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文本框 33"/>
          <p:cNvSpPr txBox="1">
            <a:spLocks noChangeArrowheads="1"/>
          </p:cNvSpPr>
          <p:nvPr/>
        </p:nvSpPr>
        <p:spPr bwMode="auto">
          <a:xfrm>
            <a:off x="7461250" y="1695450"/>
            <a:ext cx="13017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2200" b="0" i="0" u="none" strike="noStrike" kern="1200" cap="none" spc="0" normalizeH="0" baseline="0" noProof="0" smtClean="0">
                <a:ln>
                  <a:noFill/>
                </a:ln>
                <a:solidFill>
                  <a:srgbClr val="FFFFFF"/>
                </a:solidFill>
                <a:effectLst/>
                <a:uLnTx/>
                <a:uFillTx/>
                <a:latin typeface="Arial Black" panose="020B0A04020102020204" pitchFamily="34" charset="0"/>
                <a:ea typeface="宋体" panose="02010600030101010101" pitchFamily="2" charset="-122"/>
                <a:cs typeface="+mn-cs"/>
              </a:rPr>
              <a:t>L/O/G/O</a:t>
            </a:r>
            <a:endParaRPr kumimoji="0" lang="en-US" altLang="en-US" sz="2200" b="0" i="0" u="none" strike="noStrike" kern="1200" cap="none" spc="0" normalizeH="0" baseline="0" noProof="0" smtClean="0">
              <a:ln>
                <a:noFill/>
              </a:ln>
              <a:solidFill>
                <a:srgbClr val="FFFFFF"/>
              </a:solidFill>
              <a:effectLst/>
              <a:uLnTx/>
              <a:uFillTx/>
              <a:latin typeface="Arial Black" panose="020B0A04020102020204" pitchFamily="34" charset="0"/>
              <a:ea typeface="宋体" panose="02010600030101010101" pitchFamily="2" charset="-122"/>
              <a:cs typeface="+mn-cs"/>
            </a:endParaRPr>
          </a:p>
        </p:txBody>
      </p:sp>
      <p:sp>
        <p:nvSpPr>
          <p:cNvPr id="2052" name="矩形 2"/>
          <p:cNvSpPr>
            <a:spLocks noGrp="1"/>
          </p:cNvSpPr>
          <p:nvPr>
            <p:ph type="title"/>
          </p:nvPr>
        </p:nvSpPr>
        <p:spPr>
          <a:xfrm>
            <a:off x="428625" y="284163"/>
            <a:ext cx="6734175" cy="944562"/>
          </a:xfrm>
          <a:prstGeom prst="rect">
            <a:avLst/>
          </a:prstGeom>
          <a:noFill/>
          <a:ln w="9525">
            <a:noFill/>
          </a:ln>
        </p:spPr>
        <p:txBody>
          <a:bodyPr anchor="ctr" anchorCtr="0"/>
          <a:p>
            <a:pPr lvl="0"/>
            <a:r>
              <a:rPr lang="en-US" altLang="en-US" dirty="0"/>
              <a:t>单击此处编辑母版标题样式</a:t>
            </a:r>
            <a:endParaRPr lang="en-US" altLang="en-US" dirty="0"/>
          </a:p>
        </p:txBody>
      </p:sp>
      <p:sp>
        <p:nvSpPr>
          <p:cNvPr id="2053" name="矩形 3"/>
          <p:cNvSpPr>
            <a:spLocks noGrp="1"/>
          </p:cNvSpPr>
          <p:nvPr>
            <p:ph type="body" idx="1"/>
          </p:nvPr>
        </p:nvSpPr>
        <p:spPr>
          <a:xfrm>
            <a:off x="457200" y="1600200"/>
            <a:ext cx="8229600" cy="4525963"/>
          </a:xfrm>
          <a:prstGeom prst="rect">
            <a:avLst/>
          </a:prstGeom>
          <a:noFill/>
          <a:ln w="9525">
            <a:noFill/>
          </a:ln>
        </p:spPr>
        <p:txBody>
          <a:bodyPr/>
          <a:p>
            <a:pPr lvl="0"/>
            <a:r>
              <a:rPr lang="en-US" altLang="en-US" dirty="0"/>
              <a:t>单击此处编辑母版文本样式</a:t>
            </a:r>
            <a:endParaRPr lang="en-US" altLang="en-US" dirty="0"/>
          </a:p>
          <a:p>
            <a:pPr lvl="1"/>
            <a:r>
              <a:rPr lang="en-US" altLang="en-US" dirty="0"/>
              <a:t>第二级</a:t>
            </a:r>
            <a:endParaRPr lang="en-US" altLang="en-US" dirty="0"/>
          </a:p>
          <a:p>
            <a:pPr lvl="2"/>
            <a:r>
              <a:rPr lang="en-US" altLang="en-US" dirty="0"/>
              <a:t>第三级</a:t>
            </a:r>
            <a:endParaRPr lang="en-US" altLang="en-US" dirty="0"/>
          </a:p>
          <a:p>
            <a:pPr lvl="3"/>
            <a:r>
              <a:rPr lang="en-US" altLang="en-US" dirty="0"/>
              <a:t>第四级</a:t>
            </a:r>
            <a:endParaRPr lang="en-US" altLang="en-US" dirty="0"/>
          </a:p>
          <a:p>
            <a:pPr lvl="4"/>
            <a:r>
              <a:rPr lang="en-US" altLang="en-US" dirty="0"/>
              <a:t>第五级</a:t>
            </a:r>
            <a:endParaRPr lang="en-US" altLang="en-US" dirty="0"/>
          </a:p>
        </p:txBody>
      </p:sp>
      <p:sp>
        <p:nvSpPr>
          <p:cNvPr id="2054" name="矩形 4"/>
          <p:cNvSpPr>
            <a:spLocks noGrp="1" noChangeArrowheads="1"/>
          </p:cNvSpPr>
          <p:nvPr>
            <p:ph type="dt" sz="half" idx="2"/>
          </p:nvPr>
        </p:nvSpPr>
        <p:spPr bwMode="auto">
          <a:xfrm>
            <a:off x="457200" y="6308725"/>
            <a:ext cx="21336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矩形 5"/>
          <p:cNvSpPr>
            <a:spLocks noGrp="1" noChangeArrowheads="1"/>
          </p:cNvSpPr>
          <p:nvPr>
            <p:ph type="ftr" sz="quarter" idx="3"/>
          </p:nvPr>
        </p:nvSpPr>
        <p:spPr bwMode="auto">
          <a:xfrm>
            <a:off x="3124200" y="6308725"/>
            <a:ext cx="28956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6" name="矩形 6"/>
          <p:cNvSpPr>
            <a:spLocks noGrp="1" noChangeArrowheads="1"/>
          </p:cNvSpPr>
          <p:nvPr>
            <p:ph type="sldNum" sz="quarter" idx="4"/>
          </p:nvPr>
        </p:nvSpPr>
        <p:spPr bwMode="auto">
          <a:xfrm>
            <a:off x="6553200" y="6308725"/>
            <a:ext cx="21336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hf sldNum="0" hdr="0" ftr="0" dt="0"/>
  <p:txStyles>
    <p:titleStyle>
      <a:lvl1pPr algn="l" rtl="0" eaLnBrk="0" fontAlgn="base" hangingPunct="0">
        <a:spcBef>
          <a:spcPct val="0"/>
        </a:spcBef>
        <a:spcAft>
          <a:spcPct val="0"/>
        </a:spcAft>
        <a:defRPr sz="4200" b="1">
          <a:solidFill>
            <a:srgbClr val="000000"/>
          </a:solidFill>
          <a:latin typeface="+mj-lt"/>
          <a:ea typeface="+mj-ea"/>
          <a:cs typeface="+mj-cs"/>
        </a:defRPr>
      </a:lvl1pPr>
      <a:lvl2pPr algn="l" rtl="0" eaLnBrk="0" fontAlgn="base" hangingPunct="0">
        <a:spcBef>
          <a:spcPct val="0"/>
        </a:spcBef>
        <a:spcAft>
          <a:spcPct val="0"/>
        </a:spcAft>
        <a:defRPr sz="4200" b="1">
          <a:solidFill>
            <a:srgbClr val="000000"/>
          </a:solidFill>
          <a:latin typeface="Arial" panose="020B0604020202020204" pitchFamily="34" charset="0"/>
        </a:defRPr>
      </a:lvl2pPr>
      <a:lvl3pPr algn="l" rtl="0" eaLnBrk="0" fontAlgn="base" hangingPunct="0">
        <a:spcBef>
          <a:spcPct val="0"/>
        </a:spcBef>
        <a:spcAft>
          <a:spcPct val="0"/>
        </a:spcAft>
        <a:defRPr sz="4200" b="1">
          <a:solidFill>
            <a:srgbClr val="000000"/>
          </a:solidFill>
          <a:latin typeface="Arial" panose="020B0604020202020204" pitchFamily="34" charset="0"/>
        </a:defRPr>
      </a:lvl3pPr>
      <a:lvl4pPr algn="l" rtl="0" eaLnBrk="0" fontAlgn="base" hangingPunct="0">
        <a:spcBef>
          <a:spcPct val="0"/>
        </a:spcBef>
        <a:spcAft>
          <a:spcPct val="0"/>
        </a:spcAft>
        <a:defRPr sz="4200" b="1">
          <a:solidFill>
            <a:srgbClr val="000000"/>
          </a:solidFill>
          <a:latin typeface="Arial" panose="020B0604020202020204" pitchFamily="34" charset="0"/>
        </a:defRPr>
      </a:lvl4pPr>
      <a:lvl5pPr algn="l" rtl="0" eaLnBrk="0" fontAlgn="base" hangingPunct="0">
        <a:spcBef>
          <a:spcPct val="0"/>
        </a:spcBef>
        <a:spcAft>
          <a:spcPct val="0"/>
        </a:spcAft>
        <a:defRPr sz="4200" b="1">
          <a:solidFill>
            <a:srgbClr val="000000"/>
          </a:solidFill>
          <a:latin typeface="Arial" panose="020B0604020202020204" pitchFamily="34" charset="0"/>
        </a:defRPr>
      </a:lvl5pPr>
      <a:lvl6pPr marL="457200" algn="l" rtl="0" fontAlgn="base">
        <a:spcBef>
          <a:spcPct val="0"/>
        </a:spcBef>
        <a:spcAft>
          <a:spcPct val="0"/>
        </a:spcAft>
        <a:defRPr sz="4200" b="1">
          <a:solidFill>
            <a:srgbClr val="000000"/>
          </a:solidFill>
          <a:latin typeface="Arial" panose="020B0604020202020204" pitchFamily="34" charset="0"/>
        </a:defRPr>
      </a:lvl6pPr>
      <a:lvl7pPr marL="914400" algn="l" rtl="0" fontAlgn="base">
        <a:spcBef>
          <a:spcPct val="0"/>
        </a:spcBef>
        <a:spcAft>
          <a:spcPct val="0"/>
        </a:spcAft>
        <a:defRPr sz="4200" b="1">
          <a:solidFill>
            <a:srgbClr val="000000"/>
          </a:solidFill>
          <a:latin typeface="Arial" panose="020B0604020202020204" pitchFamily="34" charset="0"/>
        </a:defRPr>
      </a:lvl7pPr>
      <a:lvl8pPr marL="1371600" algn="l" rtl="0" fontAlgn="base">
        <a:spcBef>
          <a:spcPct val="0"/>
        </a:spcBef>
        <a:spcAft>
          <a:spcPct val="0"/>
        </a:spcAft>
        <a:defRPr sz="4200" b="1">
          <a:solidFill>
            <a:srgbClr val="000000"/>
          </a:solidFill>
          <a:latin typeface="Arial" panose="020B0604020202020204" pitchFamily="34" charset="0"/>
        </a:defRPr>
      </a:lvl8pPr>
      <a:lvl9pPr marL="1828800" algn="l" rtl="0" fontAlgn="base">
        <a:spcBef>
          <a:spcPct val="0"/>
        </a:spcBef>
        <a:spcAft>
          <a:spcPct val="0"/>
        </a:spcAft>
        <a:defRPr sz="4200" b="1">
          <a:solidFill>
            <a:srgbClr val="0000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wmf"/><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47.wmf"/><Relationship Id="rId1"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image" Target="../media/image52.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6.jpeg"/><Relationship Id="rId7" Type="http://schemas.openxmlformats.org/officeDocument/2006/relationships/image" Target="../media/image65.png"/><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9" Type="http://schemas.openxmlformats.org/officeDocument/2006/relationships/image" Target="../media/image81.jpeg"/><Relationship Id="rId8" Type="http://schemas.openxmlformats.org/officeDocument/2006/relationships/image" Target="../media/image80.jpeg"/><Relationship Id="rId7" Type="http://schemas.openxmlformats.org/officeDocument/2006/relationships/image" Target="../media/image79.jpeg"/><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0" Type="http://schemas.openxmlformats.org/officeDocument/2006/relationships/slideLayout" Target="../slideLayouts/slideLayout2.xml"/><Relationship Id="rId1" Type="http://schemas.openxmlformats.org/officeDocument/2006/relationships/image" Target="../media/image73.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1.png"/><Relationship Id="rId1"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3.jpeg"/><Relationship Id="rId1"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5.jpeg"/><Relationship Id="rId1" Type="http://schemas.openxmlformats.org/officeDocument/2006/relationships/image" Target="../media/image9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矩形 3"/>
          <p:cNvSpPr>
            <a:spLocks noGrp="1"/>
          </p:cNvSpPr>
          <p:nvPr>
            <p:ph type="subTitle" idx="4294967295"/>
          </p:nvPr>
        </p:nvSpPr>
        <p:spPr>
          <a:xfrm>
            <a:off x="3419475" y="5516563"/>
            <a:ext cx="4230688" cy="528637"/>
          </a:xfrm>
        </p:spPr>
        <p:txBody>
          <a:bodyPr vert="horz" wrap="square" lIns="91440" tIns="45720" rIns="91440" bIns="45720" anchor="t" anchorCtr="0"/>
          <a:lstStyle>
            <a:lvl1pPr marL="0" lvl="0" indent="0" algn="ctr">
              <a:buClrTx/>
              <a:buSzTx/>
              <a:buFontTx/>
              <a:buNone/>
              <a:defRPr/>
            </a:lvl1pPr>
            <a:lvl2pPr marL="457200" lvl="1" indent="0" algn="ctr">
              <a:buClrTx/>
              <a:buSzTx/>
              <a:buFontTx/>
              <a:buNone/>
              <a:defRPr/>
            </a:lvl2pPr>
            <a:lvl3pPr marL="914400" lvl="2" indent="0" algn="ctr">
              <a:buClrTx/>
              <a:buSzTx/>
              <a:buFontTx/>
              <a:buNone/>
              <a:defRPr/>
            </a:lvl3pPr>
            <a:lvl4pPr marL="1371600" lvl="3" indent="0" algn="ctr">
              <a:buClrTx/>
              <a:buSzTx/>
              <a:buFontTx/>
              <a:buNone/>
              <a:defRPr/>
            </a:lvl4pPr>
            <a:lvl5pPr marL="1828800" lvl="4" indent="0" algn="ctr">
              <a:buClrTx/>
              <a:buSzTx/>
              <a:buFontTx/>
              <a:buNone/>
              <a:defRPr/>
            </a:lvl5pPr>
          </a:lstStyle>
          <a:p>
            <a:pPr lvl="0" eaLnBrk="1" hangingPunct="1"/>
            <a:r>
              <a:rPr lang="en-US" altLang="en-US" sz="1800" b="1" i="1" dirty="0">
                <a:solidFill>
                  <a:srgbClr val="7F7F7F"/>
                </a:solidFill>
                <a:latin typeface="方正黑体简体" pitchFamily="1" charset="-122"/>
                <a:ea typeface="方正黑体简体" pitchFamily="1" charset="-122"/>
              </a:rPr>
              <a:t>《现代物流</a:t>
            </a:r>
            <a:r>
              <a:rPr lang="zh-CN" altLang="en-US" sz="1800" b="1" i="1" dirty="0">
                <a:solidFill>
                  <a:srgbClr val="7F7F7F"/>
                </a:solidFill>
                <a:latin typeface="方正黑体简体" pitchFamily="1" charset="-122"/>
                <a:ea typeface="方正黑体简体" pitchFamily="1" charset="-122"/>
              </a:rPr>
              <a:t>基础</a:t>
            </a:r>
            <a:r>
              <a:rPr lang="en-US" altLang="en-US" sz="1800" b="1" i="1" dirty="0">
                <a:solidFill>
                  <a:srgbClr val="7F7F7F"/>
                </a:solidFill>
                <a:latin typeface="方正黑体简体" pitchFamily="1" charset="-122"/>
                <a:ea typeface="方正黑体简体" pitchFamily="1" charset="-122"/>
              </a:rPr>
              <a:t>（第</a:t>
            </a:r>
            <a:r>
              <a:rPr lang="zh-CN" altLang="en-US" sz="1800" b="1" i="1" dirty="0">
                <a:solidFill>
                  <a:srgbClr val="7F7F7F"/>
                </a:solidFill>
                <a:latin typeface="方正黑体简体" pitchFamily="1" charset="-122"/>
                <a:ea typeface="方正黑体简体" pitchFamily="1" charset="-122"/>
              </a:rPr>
              <a:t>3</a:t>
            </a:r>
            <a:r>
              <a:rPr lang="en-US" altLang="en-US" sz="1800" b="1" i="1" dirty="0">
                <a:solidFill>
                  <a:srgbClr val="7F7F7F"/>
                </a:solidFill>
                <a:latin typeface="方正黑体简体" pitchFamily="1" charset="-122"/>
                <a:ea typeface="方正黑体简体" pitchFamily="1" charset="-122"/>
              </a:rPr>
              <a:t>版）》配套幻灯片</a:t>
            </a:r>
            <a:endParaRPr lang="en-US" altLang="en-US" sz="1800" b="1" i="1" dirty="0">
              <a:solidFill>
                <a:srgbClr val="7F7F7F"/>
              </a:solidFill>
              <a:latin typeface="方正黑体简体" pitchFamily="1" charset="-122"/>
              <a:ea typeface="方正黑体简体" pitchFamily="1" charset="-122"/>
            </a:endParaRPr>
          </a:p>
        </p:txBody>
      </p:sp>
      <p:pic>
        <p:nvPicPr>
          <p:cNvPr id="4100" name="图片 5"/>
          <p:cNvPicPr>
            <a:picLocks noChangeAspect="1"/>
          </p:cNvPicPr>
          <p:nvPr/>
        </p:nvPicPr>
        <p:blipFill>
          <a:blip r:embed="rId1"/>
          <a:stretch>
            <a:fillRect/>
          </a:stretch>
        </p:blipFill>
        <p:spPr>
          <a:xfrm>
            <a:off x="179388" y="188913"/>
            <a:ext cx="2747962" cy="1811337"/>
          </a:xfrm>
          <a:prstGeom prst="rect">
            <a:avLst/>
          </a:prstGeom>
          <a:noFill/>
          <a:ln w="9525">
            <a:noFill/>
          </a:ln>
        </p:spPr>
      </p:pic>
      <p:pic>
        <p:nvPicPr>
          <p:cNvPr id="4101" name="图片 6"/>
          <p:cNvPicPr>
            <a:picLocks noChangeAspect="1"/>
          </p:cNvPicPr>
          <p:nvPr/>
        </p:nvPicPr>
        <p:blipFill>
          <a:blip r:embed="rId2"/>
          <a:stretch>
            <a:fillRect/>
          </a:stretch>
        </p:blipFill>
        <p:spPr>
          <a:xfrm>
            <a:off x="3132138" y="188913"/>
            <a:ext cx="2776537" cy="1836737"/>
          </a:xfrm>
          <a:prstGeom prst="rect">
            <a:avLst/>
          </a:prstGeom>
          <a:noFill/>
          <a:ln w="9525">
            <a:noFill/>
          </a:ln>
        </p:spPr>
      </p:pic>
      <p:pic>
        <p:nvPicPr>
          <p:cNvPr id="4102" name="图片 7"/>
          <p:cNvPicPr>
            <a:picLocks noChangeAspect="1"/>
          </p:cNvPicPr>
          <p:nvPr/>
        </p:nvPicPr>
        <p:blipFill>
          <a:blip r:embed="rId3"/>
          <a:stretch>
            <a:fillRect/>
          </a:stretch>
        </p:blipFill>
        <p:spPr>
          <a:xfrm>
            <a:off x="6165850" y="188913"/>
            <a:ext cx="2727325" cy="1803400"/>
          </a:xfrm>
          <a:prstGeom prst="rect">
            <a:avLst/>
          </a:prstGeom>
          <a:noFill/>
          <a:ln w="9525">
            <a:noFill/>
          </a:ln>
        </p:spPr>
      </p:pic>
      <p:pic>
        <p:nvPicPr>
          <p:cNvPr id="4103" name="图片 15"/>
          <p:cNvPicPr>
            <a:picLocks noChangeAspect="1"/>
          </p:cNvPicPr>
          <p:nvPr/>
        </p:nvPicPr>
        <p:blipFill>
          <a:blip r:embed="rId4"/>
          <a:stretch>
            <a:fillRect/>
          </a:stretch>
        </p:blipFill>
        <p:spPr>
          <a:xfrm>
            <a:off x="179388" y="2276475"/>
            <a:ext cx="2722562" cy="1800225"/>
          </a:xfrm>
          <a:prstGeom prst="rect">
            <a:avLst/>
          </a:prstGeom>
          <a:noFill/>
          <a:ln w="9525">
            <a:noFill/>
          </a:ln>
        </p:spPr>
      </p:pic>
      <p:pic>
        <p:nvPicPr>
          <p:cNvPr id="4104" name="图片 16"/>
          <p:cNvPicPr>
            <a:picLocks noChangeAspect="1"/>
          </p:cNvPicPr>
          <p:nvPr/>
        </p:nvPicPr>
        <p:blipFill>
          <a:blip r:embed="rId5"/>
          <a:stretch>
            <a:fillRect/>
          </a:stretch>
        </p:blipFill>
        <p:spPr>
          <a:xfrm>
            <a:off x="3132138" y="2276475"/>
            <a:ext cx="2747962" cy="1817688"/>
          </a:xfrm>
          <a:prstGeom prst="rect">
            <a:avLst/>
          </a:prstGeom>
          <a:noFill/>
          <a:ln w="9525">
            <a:noFill/>
          </a:ln>
        </p:spPr>
      </p:pic>
      <p:pic>
        <p:nvPicPr>
          <p:cNvPr id="4105" name="图片 17"/>
          <p:cNvPicPr>
            <a:picLocks noChangeAspect="1"/>
          </p:cNvPicPr>
          <p:nvPr/>
        </p:nvPicPr>
        <p:blipFill>
          <a:blip r:embed="rId6"/>
          <a:stretch>
            <a:fillRect/>
          </a:stretch>
        </p:blipFill>
        <p:spPr>
          <a:xfrm>
            <a:off x="6156325" y="2276475"/>
            <a:ext cx="2771775" cy="1833563"/>
          </a:xfrm>
          <a:prstGeom prst="rect">
            <a:avLst/>
          </a:prstGeom>
          <a:noFill/>
          <a:ln w="9525">
            <a:noFill/>
          </a:ln>
        </p:spPr>
      </p:pic>
      <p:pic>
        <p:nvPicPr>
          <p:cNvPr id="4106" name="图片 18"/>
          <p:cNvPicPr>
            <a:picLocks noChangeAspect="1"/>
          </p:cNvPicPr>
          <p:nvPr/>
        </p:nvPicPr>
        <p:blipFill>
          <a:blip r:embed="rId7"/>
          <a:stretch>
            <a:fillRect/>
          </a:stretch>
        </p:blipFill>
        <p:spPr>
          <a:xfrm>
            <a:off x="217488" y="4365625"/>
            <a:ext cx="2698750" cy="1784350"/>
          </a:xfrm>
          <a:prstGeom prst="rect">
            <a:avLst/>
          </a:prstGeom>
          <a:noFill/>
          <a:ln w="9525">
            <a:noFill/>
          </a:ln>
        </p:spPr>
      </p:pic>
      <p:sp>
        <p:nvSpPr>
          <p:cNvPr id="4107" name="Line 50"/>
          <p:cNvSpPr/>
          <p:nvPr/>
        </p:nvSpPr>
        <p:spPr>
          <a:xfrm>
            <a:off x="-34925" y="4221163"/>
            <a:ext cx="9142413" cy="0"/>
          </a:xfrm>
          <a:prstGeom prst="line">
            <a:avLst/>
          </a:prstGeom>
          <a:ln w="25400" cap="flat" cmpd="sng">
            <a:solidFill>
              <a:srgbClr val="BFBFBF"/>
            </a:solidFill>
            <a:prstDash val="solid"/>
            <a:headEnd type="none" w="med" len="med"/>
            <a:tailEnd type="none" w="med" len="med"/>
          </a:ln>
          <a:effectLst>
            <a:outerShdw dist="20000" dir="5400000" algn="ctr" rotWithShape="0">
              <a:srgbClr val="000000">
                <a:alpha val="34000"/>
              </a:srgbClr>
            </a:outerShdw>
          </a:effectLst>
        </p:spPr>
      </p:sp>
      <p:sp>
        <p:nvSpPr>
          <p:cNvPr id="4108" name="Line 49"/>
          <p:cNvSpPr/>
          <p:nvPr/>
        </p:nvSpPr>
        <p:spPr>
          <a:xfrm>
            <a:off x="3027363" y="0"/>
            <a:ext cx="0" cy="6642100"/>
          </a:xfrm>
          <a:prstGeom prst="line">
            <a:avLst/>
          </a:prstGeom>
          <a:ln w="38100" cap="flat" cmpd="sng">
            <a:solidFill>
              <a:srgbClr val="A6A6A6"/>
            </a:solidFill>
            <a:prstDash val="solid"/>
            <a:headEnd type="none" w="med" len="med"/>
            <a:tailEnd type="none" w="med" len="med"/>
          </a:ln>
          <a:effectLst>
            <a:outerShdw dist="23000" dir="5400000" algn="ctr" rotWithShape="0">
              <a:srgbClr val="000000">
                <a:alpha val="31000"/>
              </a:srgbClr>
            </a:outerShdw>
          </a:effectLst>
        </p:spPr>
      </p:sp>
      <p:sp>
        <p:nvSpPr>
          <p:cNvPr id="4109" name="Line 50"/>
          <p:cNvSpPr/>
          <p:nvPr/>
        </p:nvSpPr>
        <p:spPr>
          <a:xfrm>
            <a:off x="34925" y="2133600"/>
            <a:ext cx="9144000" cy="0"/>
          </a:xfrm>
          <a:prstGeom prst="line">
            <a:avLst/>
          </a:prstGeom>
          <a:ln w="38100" cap="flat" cmpd="sng">
            <a:solidFill>
              <a:srgbClr val="BFBFBF"/>
            </a:solidFill>
            <a:prstDash val="solid"/>
            <a:headEnd type="none" w="med" len="med"/>
            <a:tailEnd type="none" w="med" len="med"/>
          </a:ln>
          <a:effectLst>
            <a:outerShdw dist="23000" dir="5400000" algn="ctr" rotWithShape="0">
              <a:srgbClr val="000000">
                <a:alpha val="31000"/>
              </a:srgbClr>
            </a:outerShdw>
          </a:effectLst>
        </p:spPr>
      </p:sp>
      <p:sp>
        <p:nvSpPr>
          <p:cNvPr id="4110" name="Line 49"/>
          <p:cNvSpPr/>
          <p:nvPr/>
        </p:nvSpPr>
        <p:spPr>
          <a:xfrm>
            <a:off x="6011863" y="44450"/>
            <a:ext cx="0" cy="4176713"/>
          </a:xfrm>
          <a:prstGeom prst="line">
            <a:avLst/>
          </a:prstGeom>
          <a:ln w="38100" cap="flat" cmpd="sng">
            <a:solidFill>
              <a:srgbClr val="A6A6A6"/>
            </a:solidFill>
            <a:prstDash val="solid"/>
            <a:headEnd type="none" w="med" len="med"/>
            <a:tailEnd type="none" w="med" len="med"/>
          </a:ln>
          <a:effectLst>
            <a:outerShdw dist="23000" dir="5400000" algn="ctr" rotWithShape="0">
              <a:srgbClr val="000000">
                <a:alpha val="31000"/>
              </a:srgbClr>
            </a:outerShdw>
          </a:effectLst>
        </p:spPr>
      </p:sp>
      <p:grpSp>
        <p:nvGrpSpPr>
          <p:cNvPr id="4111" name="Group 15"/>
          <p:cNvGrpSpPr/>
          <p:nvPr/>
        </p:nvGrpSpPr>
        <p:grpSpPr>
          <a:xfrm>
            <a:off x="7812088" y="5445125"/>
            <a:ext cx="1052512" cy="1200150"/>
            <a:chOff x="0" y="0"/>
            <a:chExt cx="1052736" cy="1200329"/>
          </a:xfrm>
        </p:grpSpPr>
        <p:sp>
          <p:nvSpPr>
            <p:cNvPr id="3088" name="椭圆​​ 1"/>
            <p:cNvSpPr/>
            <p:nvPr/>
          </p:nvSpPr>
          <p:spPr>
            <a:xfrm>
              <a:off x="0" y="72008"/>
              <a:ext cx="1052736" cy="1052736"/>
            </a:xfrm>
            <a:prstGeom prst="ellipse">
              <a:avLst/>
            </a:prstGeom>
            <a:solidFill>
              <a:srgbClr val="FFC000"/>
            </a:solid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3089" name="TextBox 2"/>
            <p:cNvSpPr txBox="1"/>
            <p:nvPr/>
          </p:nvSpPr>
          <p:spPr>
            <a:xfrm>
              <a:off x="166328" y="0"/>
              <a:ext cx="720080" cy="120032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zh-CN" sz="7200" dirty="0">
                  <a:ea typeface="宋体" panose="02010600030101010101" pitchFamily="2" charset="-122"/>
                </a:rPr>
                <a:t>6</a:t>
              </a:r>
              <a:endParaRPr lang="zh-CN" altLang="en-US" sz="7200" dirty="0">
                <a:ea typeface="宋体" panose="02010600030101010101" pitchFamily="2" charset="-122"/>
              </a:endParaRPr>
            </a:p>
          </p:txBody>
        </p:sp>
      </p:grpSp>
      <p:sp>
        <p:nvSpPr>
          <p:cNvPr id="2" name="TextBox 1"/>
          <p:cNvSpPr txBox="1"/>
          <p:nvPr/>
        </p:nvSpPr>
        <p:spPr>
          <a:xfrm>
            <a:off x="3132138" y="4405313"/>
            <a:ext cx="5013325" cy="831850"/>
          </a:xfrm>
          <a:prstGeom prst="rect">
            <a:avLst/>
          </a:prstGeom>
          <a:noFill/>
        </p:spPr>
        <p:txBody>
          <a:bodyPr>
            <a:spAutoFit/>
          </a:bodyPr>
          <a:lstStyle/>
          <a:p>
            <a:pPr marR="0" defTabSz="914400">
              <a:buClrTx/>
              <a:buSzTx/>
              <a:buFont typeface="Arial" panose="020B0604020202020204" pitchFamily="34" charset="0"/>
              <a:buNone/>
              <a:defRPr/>
            </a:pPr>
            <a:r>
              <a:rPr kumimoji="0" lang="zh-CN" altLang="en-US" sz="4800" b="1" kern="1200" cap="none" spc="0" normalizeH="0" baseline="0" noProof="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现代物流基础</a:t>
            </a:r>
            <a:endParaRPr kumimoji="0" lang="en-US" sz="4800" b="1" kern="1200" cap="none" spc="0" normalizeH="0" baseline="0" noProof="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8"/>
                                        </p:tgtEl>
                                        <p:attrNameLst>
                                          <p:attrName>style.visibility</p:attrName>
                                        </p:attrNameLst>
                                      </p:cBhvr>
                                      <p:to>
                                        <p:strVal val="visible"/>
                                      </p:to>
                                    </p:set>
                                    <p:anim calcmode="lin" valueType="num">
                                      <p:cBhvr additive="base">
                                        <p:cTn id="7" dur="2000" fill="hold"/>
                                        <p:tgtEl>
                                          <p:spTgt spid="4108"/>
                                        </p:tgtEl>
                                        <p:attrNameLst>
                                          <p:attrName>ppt_x</p:attrName>
                                        </p:attrNameLst>
                                      </p:cBhvr>
                                      <p:tavLst>
                                        <p:tav tm="0">
                                          <p:val>
                                            <p:strVal val="#ppt_x"/>
                                          </p:val>
                                        </p:tav>
                                        <p:tav tm="100000">
                                          <p:val>
                                            <p:strVal val="#ppt_x"/>
                                          </p:val>
                                        </p:tav>
                                      </p:tavLst>
                                    </p:anim>
                                    <p:anim calcmode="lin" valueType="num">
                                      <p:cBhvr additive="base">
                                        <p:cTn id="8" dur="2000" fill="hold"/>
                                        <p:tgtEl>
                                          <p:spTgt spid="410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07"/>
                                        </p:tgtEl>
                                        <p:attrNameLst>
                                          <p:attrName>style.visibility</p:attrName>
                                        </p:attrNameLst>
                                      </p:cBhvr>
                                      <p:to>
                                        <p:strVal val="visible"/>
                                      </p:to>
                                    </p:set>
                                    <p:anim calcmode="lin" valueType="num">
                                      <p:cBhvr additive="base">
                                        <p:cTn id="11" dur="2000" fill="hold"/>
                                        <p:tgtEl>
                                          <p:spTgt spid="4107"/>
                                        </p:tgtEl>
                                        <p:attrNameLst>
                                          <p:attrName>ppt_x</p:attrName>
                                        </p:attrNameLst>
                                      </p:cBhvr>
                                      <p:tavLst>
                                        <p:tav tm="0">
                                          <p:val>
                                            <p:strVal val="1+#ppt_w/2"/>
                                          </p:val>
                                        </p:tav>
                                        <p:tav tm="100000">
                                          <p:val>
                                            <p:strVal val="#ppt_x"/>
                                          </p:val>
                                        </p:tav>
                                      </p:tavLst>
                                    </p:anim>
                                    <p:anim calcmode="lin" valueType="num">
                                      <p:cBhvr additive="base">
                                        <p:cTn id="12" dur="2000" fill="hold"/>
                                        <p:tgtEl>
                                          <p:spTgt spid="410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 calcmode="lin" valueType="num">
                                      <p:cBhvr additive="base">
                                        <p:cTn id="15" dur="2000" fill="hold"/>
                                        <p:tgtEl>
                                          <p:spTgt spid="4109"/>
                                        </p:tgtEl>
                                        <p:attrNameLst>
                                          <p:attrName>ppt_x</p:attrName>
                                        </p:attrNameLst>
                                      </p:cBhvr>
                                      <p:tavLst>
                                        <p:tav tm="0">
                                          <p:val>
                                            <p:strVal val="0-#ppt_w/2"/>
                                          </p:val>
                                        </p:tav>
                                        <p:tav tm="100000">
                                          <p:val>
                                            <p:strVal val="#ppt_x"/>
                                          </p:val>
                                        </p:tav>
                                      </p:tavLst>
                                    </p:anim>
                                    <p:anim calcmode="lin" valueType="num">
                                      <p:cBhvr additive="base">
                                        <p:cTn id="16" dur="2000" fill="hold"/>
                                        <p:tgtEl>
                                          <p:spTgt spid="4109"/>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110"/>
                                        </p:tgtEl>
                                        <p:attrNameLst>
                                          <p:attrName>style.visibility</p:attrName>
                                        </p:attrNameLst>
                                      </p:cBhvr>
                                      <p:to>
                                        <p:strVal val="visible"/>
                                      </p:to>
                                    </p:set>
                                    <p:anim calcmode="lin" valueType="num">
                                      <p:cBhvr additive="base">
                                        <p:cTn id="19" dur="2000" fill="hold"/>
                                        <p:tgtEl>
                                          <p:spTgt spid="4110"/>
                                        </p:tgtEl>
                                        <p:attrNameLst>
                                          <p:attrName>ppt_x</p:attrName>
                                        </p:attrNameLst>
                                      </p:cBhvr>
                                      <p:tavLst>
                                        <p:tav tm="0">
                                          <p:val>
                                            <p:strVal val="#ppt_x"/>
                                          </p:val>
                                        </p:tav>
                                        <p:tav tm="100000">
                                          <p:val>
                                            <p:strVal val="#ppt_x"/>
                                          </p:val>
                                        </p:tav>
                                      </p:tavLst>
                                    </p:anim>
                                    <p:anim calcmode="lin" valueType="num">
                                      <p:cBhvr additive="base">
                                        <p:cTn id="20" dur="2000" fill="hold"/>
                                        <p:tgtEl>
                                          <p:spTgt spid="41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 calcmode="lin" valueType="num">
                                      <p:cBhvr additive="base">
                                        <p:cTn id="23" dur="2000" fill="hold"/>
                                        <p:tgtEl>
                                          <p:spTgt spid="4100"/>
                                        </p:tgtEl>
                                        <p:attrNameLst>
                                          <p:attrName>ppt_x</p:attrName>
                                        </p:attrNameLst>
                                      </p:cBhvr>
                                      <p:tavLst>
                                        <p:tav tm="0">
                                          <p:val>
                                            <p:strVal val="0-#ppt_w/2"/>
                                          </p:val>
                                        </p:tav>
                                        <p:tav tm="100000">
                                          <p:val>
                                            <p:strVal val="#ppt_x"/>
                                          </p:val>
                                        </p:tav>
                                      </p:tavLst>
                                    </p:anim>
                                    <p:anim calcmode="lin" valueType="num">
                                      <p:cBhvr additive="base">
                                        <p:cTn id="24" dur="2000" fill="hold"/>
                                        <p:tgtEl>
                                          <p:spTgt spid="410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101"/>
                                        </p:tgtEl>
                                        <p:attrNameLst>
                                          <p:attrName>style.visibility</p:attrName>
                                        </p:attrNameLst>
                                      </p:cBhvr>
                                      <p:to>
                                        <p:strVal val="visible"/>
                                      </p:to>
                                    </p:set>
                                    <p:anim calcmode="lin" valueType="num">
                                      <p:cBhvr additive="base">
                                        <p:cTn id="27" dur="2000" fill="hold"/>
                                        <p:tgtEl>
                                          <p:spTgt spid="4101"/>
                                        </p:tgtEl>
                                        <p:attrNameLst>
                                          <p:attrName>ppt_x</p:attrName>
                                        </p:attrNameLst>
                                      </p:cBhvr>
                                      <p:tavLst>
                                        <p:tav tm="0">
                                          <p:val>
                                            <p:strVal val="#ppt_x"/>
                                          </p:val>
                                        </p:tav>
                                        <p:tav tm="100000">
                                          <p:val>
                                            <p:strVal val="#ppt_x"/>
                                          </p:val>
                                        </p:tav>
                                      </p:tavLst>
                                    </p:anim>
                                    <p:anim calcmode="lin" valueType="num">
                                      <p:cBhvr additive="base">
                                        <p:cTn id="28" dur="2000" fill="hold"/>
                                        <p:tgtEl>
                                          <p:spTgt spid="4101"/>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 calcmode="lin" valueType="num">
                                      <p:cBhvr additive="base">
                                        <p:cTn id="31" dur="2000" fill="hold"/>
                                        <p:tgtEl>
                                          <p:spTgt spid="4102"/>
                                        </p:tgtEl>
                                        <p:attrNameLst>
                                          <p:attrName>ppt_x</p:attrName>
                                        </p:attrNameLst>
                                      </p:cBhvr>
                                      <p:tavLst>
                                        <p:tav tm="0">
                                          <p:val>
                                            <p:strVal val="1+#ppt_w/2"/>
                                          </p:val>
                                        </p:tav>
                                        <p:tav tm="100000">
                                          <p:val>
                                            <p:strVal val="#ppt_x"/>
                                          </p:val>
                                        </p:tav>
                                      </p:tavLst>
                                    </p:anim>
                                    <p:anim calcmode="lin" valueType="num">
                                      <p:cBhvr additive="base">
                                        <p:cTn id="32" dur="2000" fill="hold"/>
                                        <p:tgtEl>
                                          <p:spTgt spid="4102"/>
                                        </p:tgtEl>
                                        <p:attrNameLst>
                                          <p:attrName>ppt_y</p:attrName>
                                        </p:attrNameLst>
                                      </p:cBhvr>
                                      <p:tavLst>
                                        <p:tav tm="0">
                                          <p:val>
                                            <p:strVal val="0-#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103"/>
                                        </p:tgtEl>
                                        <p:attrNameLst>
                                          <p:attrName>style.visibility</p:attrName>
                                        </p:attrNameLst>
                                      </p:cBhvr>
                                      <p:to>
                                        <p:strVal val="visible"/>
                                      </p:to>
                                    </p:set>
                                    <p:anim calcmode="lin" valueType="num">
                                      <p:cBhvr additive="base">
                                        <p:cTn id="35" dur="2000" fill="hold"/>
                                        <p:tgtEl>
                                          <p:spTgt spid="4103"/>
                                        </p:tgtEl>
                                        <p:attrNameLst>
                                          <p:attrName>ppt_x</p:attrName>
                                        </p:attrNameLst>
                                      </p:cBhvr>
                                      <p:tavLst>
                                        <p:tav tm="0">
                                          <p:val>
                                            <p:strVal val="0-#ppt_w/2"/>
                                          </p:val>
                                        </p:tav>
                                        <p:tav tm="100000">
                                          <p:val>
                                            <p:strVal val="#ppt_x"/>
                                          </p:val>
                                        </p:tav>
                                      </p:tavLst>
                                    </p:anim>
                                    <p:anim calcmode="lin" valueType="num">
                                      <p:cBhvr additive="base">
                                        <p:cTn id="36" dur="2000" fill="hold"/>
                                        <p:tgtEl>
                                          <p:spTgt spid="4103"/>
                                        </p:tgtEl>
                                        <p:attrNameLst>
                                          <p:attrName>ppt_y</p:attrName>
                                        </p:attrNameLst>
                                      </p:cBhvr>
                                      <p:tavLst>
                                        <p:tav tm="0">
                                          <p:val>
                                            <p:strVal val="#ppt_y"/>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4106"/>
                                        </p:tgtEl>
                                        <p:attrNameLst>
                                          <p:attrName>style.visibility</p:attrName>
                                        </p:attrNameLst>
                                      </p:cBhvr>
                                      <p:to>
                                        <p:strVal val="visible"/>
                                      </p:to>
                                    </p:set>
                                    <p:anim calcmode="lin" valueType="num">
                                      <p:cBhvr additive="base">
                                        <p:cTn id="39" dur="2000" fill="hold"/>
                                        <p:tgtEl>
                                          <p:spTgt spid="4106"/>
                                        </p:tgtEl>
                                        <p:attrNameLst>
                                          <p:attrName>ppt_x</p:attrName>
                                        </p:attrNameLst>
                                      </p:cBhvr>
                                      <p:tavLst>
                                        <p:tav tm="0">
                                          <p:val>
                                            <p:strVal val="0-#ppt_w/2"/>
                                          </p:val>
                                        </p:tav>
                                        <p:tav tm="100000">
                                          <p:val>
                                            <p:strVal val="#ppt_x"/>
                                          </p:val>
                                        </p:tav>
                                      </p:tavLst>
                                    </p:anim>
                                    <p:anim calcmode="lin" valueType="num">
                                      <p:cBhvr additive="base">
                                        <p:cTn id="40" dur="2000" fill="hold"/>
                                        <p:tgtEl>
                                          <p:spTgt spid="4106"/>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105"/>
                                        </p:tgtEl>
                                        <p:attrNameLst>
                                          <p:attrName>style.visibility</p:attrName>
                                        </p:attrNameLst>
                                      </p:cBhvr>
                                      <p:to>
                                        <p:strVal val="visible"/>
                                      </p:to>
                                    </p:set>
                                    <p:anim calcmode="lin" valueType="num">
                                      <p:cBhvr additive="base">
                                        <p:cTn id="43" dur="2000" fill="hold"/>
                                        <p:tgtEl>
                                          <p:spTgt spid="4105"/>
                                        </p:tgtEl>
                                        <p:attrNameLst>
                                          <p:attrName>ppt_x</p:attrName>
                                        </p:attrNameLst>
                                      </p:cBhvr>
                                      <p:tavLst>
                                        <p:tav tm="0">
                                          <p:val>
                                            <p:strVal val="1+#ppt_w/2"/>
                                          </p:val>
                                        </p:tav>
                                        <p:tav tm="100000">
                                          <p:val>
                                            <p:strVal val="#ppt_x"/>
                                          </p:val>
                                        </p:tav>
                                      </p:tavLst>
                                    </p:anim>
                                    <p:anim calcmode="lin" valueType="num">
                                      <p:cBhvr additive="base">
                                        <p:cTn id="44" dur="2000" fill="hold"/>
                                        <p:tgtEl>
                                          <p:spTgt spid="4105"/>
                                        </p:tgtEl>
                                        <p:attrNameLst>
                                          <p:attrName>ppt_y</p:attrName>
                                        </p:attrNameLst>
                                      </p:cBhvr>
                                      <p:tavLst>
                                        <p:tav tm="0">
                                          <p:val>
                                            <p:strVal val="#ppt_y"/>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104"/>
                                        </p:tgtEl>
                                        <p:attrNameLst>
                                          <p:attrName>style.visibility</p:attrName>
                                        </p:attrNameLst>
                                      </p:cBhvr>
                                      <p:to>
                                        <p:strVal val="visible"/>
                                      </p:to>
                                    </p:set>
                                    <p:anim calcmode="lin" valueType="num">
                                      <p:cBhvr additive="base">
                                        <p:cTn id="47" dur="2000" fill="hold"/>
                                        <p:tgtEl>
                                          <p:spTgt spid="4104"/>
                                        </p:tgtEl>
                                        <p:attrNameLst>
                                          <p:attrName>ppt_x</p:attrName>
                                        </p:attrNameLst>
                                      </p:cBhvr>
                                      <p:tavLst>
                                        <p:tav tm="0">
                                          <p:val>
                                            <p:strVal val="#ppt_x"/>
                                          </p:val>
                                        </p:tav>
                                        <p:tav tm="100000">
                                          <p:val>
                                            <p:strVal val="#ppt_x"/>
                                          </p:val>
                                        </p:tav>
                                      </p:tavLst>
                                    </p:anim>
                                    <p:anim calcmode="lin" valueType="num">
                                      <p:cBhvr additive="base">
                                        <p:cTn id="48" dur="2000" fill="hold"/>
                                        <p:tgtEl>
                                          <p:spTgt spid="4104"/>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4098">
                                            <p:txEl>
                                              <p:charRg st="0" end="19"/>
                                            </p:txEl>
                                          </p:spTgt>
                                        </p:tgtEl>
                                        <p:attrNameLst>
                                          <p:attrName>style.visibility</p:attrName>
                                        </p:attrNameLst>
                                      </p:cBhvr>
                                      <p:to>
                                        <p:strVal val="visible"/>
                                      </p:to>
                                    </p:set>
                                    <p:animEffect transition="in" filter="fade">
                                      <p:cBhvr>
                                        <p:cTn id="52" dur="500"/>
                                        <p:tgtEl>
                                          <p:spTgt spid="4098">
                                            <p:txEl>
                                              <p:charRg st="0" end="19"/>
                                            </p:txEl>
                                          </p:spTgt>
                                        </p:tgtEl>
                                      </p:cBhvr>
                                    </p:animEffect>
                                  </p:childTnLst>
                                </p:cTn>
                              </p:par>
                            </p:childTnLst>
                          </p:cTn>
                        </p:par>
                        <p:par>
                          <p:cTn id="53" fill="hold">
                            <p:stCondLst>
                              <p:cond delay="2500"/>
                            </p:stCondLst>
                            <p:childTnLst>
                              <p:par>
                                <p:cTn id="54" presetID="6" presetClass="entr" presetSubtype="16" fill="hold" nodeType="afterEffect">
                                  <p:stCondLst>
                                    <p:cond delay="0"/>
                                  </p:stCondLst>
                                  <p:childTnLst>
                                    <p:set>
                                      <p:cBhvr>
                                        <p:cTn id="55" dur="1" fill="hold">
                                          <p:stCondLst>
                                            <p:cond delay="0"/>
                                          </p:stCondLst>
                                        </p:cTn>
                                        <p:tgtEl>
                                          <p:spTgt spid="4111"/>
                                        </p:tgtEl>
                                        <p:attrNameLst>
                                          <p:attrName>style.visibility</p:attrName>
                                        </p:attrNameLst>
                                      </p:cBhvr>
                                      <p:to>
                                        <p:strVal val="visible"/>
                                      </p:to>
                                    </p:set>
                                    <p:animEffect transition="in" filter="circle(in)">
                                      <p:cBhvr>
                                        <p:cTn id="56" dur="3000"/>
                                        <p:tgtEl>
                                          <p:spTgt spid="4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6.1 </a:t>
            </a:r>
            <a:r>
              <a:rPr lang="zh-CN" altLang="en-US" sz="3200" b="0" dirty="0">
                <a:solidFill>
                  <a:srgbClr val="002060"/>
                </a:solidFill>
                <a:latin typeface="方正粗倩简体" pitchFamily="1" charset="-122"/>
                <a:ea typeface="方正粗倩简体" pitchFamily="1" charset="-122"/>
              </a:rPr>
              <a:t>仓储概述</a:t>
            </a:r>
            <a:endParaRPr lang="en-US" altLang="en-US" sz="3200" b="0" dirty="0">
              <a:solidFill>
                <a:srgbClr val="002060"/>
              </a:solidFill>
              <a:latin typeface="方正粗倩简体" pitchFamily="1" charset="-122"/>
              <a:ea typeface="方正粗倩简体" pitchFamily="1" charset="-122"/>
            </a:endParaRPr>
          </a:p>
        </p:txBody>
      </p:sp>
      <p:sp>
        <p:nvSpPr>
          <p:cNvPr id="8195" name="TextBox 1"/>
          <p:cNvSpPr txBox="1"/>
          <p:nvPr/>
        </p:nvSpPr>
        <p:spPr>
          <a:xfrm>
            <a:off x="1042988" y="1177925"/>
            <a:ext cx="3960812"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6.1.2 </a:t>
            </a:r>
            <a:r>
              <a:rPr lang="zh-CN" altLang="en-US" sz="2800" b="1" dirty="0">
                <a:solidFill>
                  <a:srgbClr val="7030A0"/>
                </a:solidFill>
                <a:latin typeface="黑体" panose="02010609060101010101" pitchFamily="49" charset="-122"/>
                <a:ea typeface="黑体" panose="02010609060101010101" pitchFamily="49" charset="-122"/>
              </a:rPr>
              <a:t>仓库的种类</a:t>
            </a:r>
            <a:endParaRPr lang="zh-CN" altLang="en-US" sz="2800" b="1" dirty="0">
              <a:solidFill>
                <a:srgbClr val="7030A0"/>
              </a:solidFill>
              <a:latin typeface="黑体" panose="02010609060101010101" pitchFamily="49" charset="-122"/>
              <a:ea typeface="黑体" panose="02010609060101010101" pitchFamily="49" charset="-122"/>
            </a:endParaRPr>
          </a:p>
        </p:txBody>
      </p:sp>
      <p:graphicFrame>
        <p:nvGraphicFramePr>
          <p:cNvPr id="9220" name="Group 4"/>
          <p:cNvGraphicFramePr>
            <a:graphicFrameLocks noGrp="1"/>
          </p:cNvGraphicFramePr>
          <p:nvPr/>
        </p:nvGraphicFramePr>
        <p:xfrm>
          <a:off x="611188" y="1897063"/>
          <a:ext cx="8064500" cy="4873626"/>
        </p:xfrm>
        <a:graphic>
          <a:graphicData uri="http://schemas.openxmlformats.org/drawingml/2006/table">
            <a:tbl>
              <a:tblPr/>
              <a:tblGrid>
                <a:gridCol w="1268412"/>
                <a:gridCol w="6796088"/>
              </a:tblGrid>
              <a:tr h="36676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rPr>
                        <a:t>分类标准</a:t>
                      </a:r>
                      <a:endPar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rPr>
                        <a:t>种类名称及说明</a:t>
                      </a:r>
                      <a:endPar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0113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功能（续）</a:t>
                      </a:r>
                      <a:endParaRPr kumimoji="0" lang="en-US" altLang="en-US" sz="20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txBody>
                  <a:tcPr marT="45726" marB="45726"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7E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其他仓库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：包括在制品仓库、商品仓库、零件仓库、原材料仓库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7E1"/>
                    </a:solidFill>
                  </a:tcPr>
                </a:tc>
              </a:tr>
              <a:tr h="304840">
                <a:tc rowSpan="5">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建筑</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形式</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txBody>
                  <a:tcPr marT="45726" marB="45726"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ECF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平房仓库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：也称单层仓库，不设楼梯，仅有一层的室内仓库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63585">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多层仓库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：两层及以上的室内仓库，使用垂直输送设备实现货物上楼作业</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61997">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地下仓库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：仓库整体建筑在地表以下</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61997">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立体仓库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：金属货架上边搭上顶盖，外侧装上墙壁</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63585">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罐式仓库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：构造为球形或柱式罐子，用于储存石油、天然气和液体化工产品等</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ECF0"/>
                    </a:solidFill>
                  </a:tcPr>
                </a:tc>
              </a:tr>
              <a:tr h="374699">
                <a:tc rowSpan="3">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库内</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形态</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txBody>
                  <a:tcPr marT="45726" marB="45726"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7E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一般平地面仓库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：地面是简单平整的仓库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04840">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货架仓库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：库内用货架形式存放物品的仓库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55646">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自动化立体仓库（AS/RS）</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：采用计算机进行管理和控制，实行机械化、自动化作业</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7E1"/>
                    </a:solidFill>
                  </a:tcPr>
                </a:tc>
              </a:tr>
              <a:tr h="347708">
                <a:tc rowSpan="3">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建筑</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结构</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txBody>
                  <a:tcPr marT="45726" marB="45726"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库房</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：凡有顶盖、封墙、门窗，并有通风孔道的用以储存物料的房屋</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61997">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料棚</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：有顶盖，能防雨雪的存放物料的棚子，分移动和固定式两种</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04840">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料场</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：经过适当处理，上部没有任何建筑的存放物料的场地</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3169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0" y="1223963"/>
            <a:ext cx="3168968" cy="414020"/>
          </a:xfrm>
          <a:prstGeom prst="rect">
            <a:avLst/>
          </a:prstGeom>
        </p:spPr>
        <p:txBody>
          <a:bodyPr wrap="square">
            <a:spAutoFit/>
          </a:bodyPr>
          <a:lstStyle/>
          <a:p>
            <a:pPr algn="l"/>
            <a:r>
              <a:rPr lang="en-US" altLang="zh-CN" sz="2100" b="1" dirty="0">
                <a:solidFill>
                  <a:schemeClr val="bg1"/>
                </a:solidFill>
                <a:latin typeface="微软雅黑" panose="020B0503020204020204" charset="-122"/>
                <a:ea typeface="微软雅黑" panose="020B0503020204020204" charset="-122"/>
                <a:cs typeface="Arial" panose="020B0604020202020204" pitchFamily="34" charset="0"/>
              </a:rPr>
              <a:t>仓储在现代物流中的作用</a:t>
            </a:r>
            <a:endParaRPr lang="en-US" altLang="zh-CN" sz="2100"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6" name="组合 25"/>
          <p:cNvGrpSpPr/>
          <p:nvPr/>
        </p:nvGrpSpPr>
        <p:grpSpPr>
          <a:xfrm>
            <a:off x="1074896" y="1775460"/>
            <a:ext cx="7241369" cy="3154718"/>
            <a:chOff x="2257" y="1928"/>
            <a:chExt cx="15614" cy="6624"/>
          </a:xfrm>
        </p:grpSpPr>
        <p:sp>
          <p:nvSpPr>
            <p:cNvPr id="20" name="Freeform 25"/>
            <p:cNvSpPr>
              <a:spLocks noEditPoints="1"/>
            </p:cNvSpPr>
            <p:nvPr/>
          </p:nvSpPr>
          <p:spPr bwMode="auto">
            <a:xfrm>
              <a:off x="2257" y="3173"/>
              <a:ext cx="2896" cy="4455"/>
            </a:xfrm>
            <a:custGeom>
              <a:avLst/>
              <a:gdLst>
                <a:gd name="T0" fmla="*/ 136762 w 443"/>
                <a:gd name="T1" fmla="*/ 252777 h 605"/>
                <a:gd name="T2" fmla="*/ 115540 w 443"/>
                <a:gd name="T3" fmla="*/ 1560512 h 605"/>
                <a:gd name="T4" fmla="*/ 1044575 w 443"/>
                <a:gd name="T5" fmla="*/ 384324 h 605"/>
                <a:gd name="T6" fmla="*/ 966762 w 443"/>
                <a:gd name="T7" fmla="*/ 410118 h 605"/>
                <a:gd name="T8" fmla="*/ 120256 w 443"/>
                <a:gd name="T9" fmla="*/ 1470234 h 605"/>
                <a:gd name="T10" fmla="*/ 452728 w 443"/>
                <a:gd name="T11" fmla="*/ 165079 h 605"/>
                <a:gd name="T12" fmla="*/ 594205 w 443"/>
                <a:gd name="T13" fmla="*/ 165079 h 605"/>
                <a:gd name="T14" fmla="*/ 521109 w 443"/>
                <a:gd name="T15" fmla="*/ 247618 h 605"/>
                <a:gd name="T16" fmla="*/ 365483 w 443"/>
                <a:gd name="T17" fmla="*/ 170238 h 605"/>
                <a:gd name="T18" fmla="*/ 190995 w 443"/>
                <a:gd name="T19" fmla="*/ 394642 h 605"/>
                <a:gd name="T20" fmla="*/ 853581 w 443"/>
                <a:gd name="T21" fmla="*/ 394642 h 605"/>
                <a:gd name="T22" fmla="*/ 679092 w 443"/>
                <a:gd name="T23" fmla="*/ 170238 h 605"/>
                <a:gd name="T24" fmla="*/ 365483 w 443"/>
                <a:gd name="T25" fmla="*/ 170238 h 605"/>
                <a:gd name="T26" fmla="*/ 367841 w 443"/>
                <a:gd name="T27" fmla="*/ 1183925 h 605"/>
                <a:gd name="T28" fmla="*/ 252301 w 443"/>
                <a:gd name="T29" fmla="*/ 1220036 h 605"/>
                <a:gd name="T30" fmla="*/ 228722 w 443"/>
                <a:gd name="T31" fmla="*/ 1248409 h 605"/>
                <a:gd name="T32" fmla="*/ 367841 w 443"/>
                <a:gd name="T33" fmla="*/ 1261306 h 605"/>
                <a:gd name="T34" fmla="*/ 221648 w 443"/>
                <a:gd name="T35" fmla="*/ 1338687 h 605"/>
                <a:gd name="T36" fmla="*/ 405569 w 443"/>
                <a:gd name="T37" fmla="*/ 1240671 h 605"/>
                <a:gd name="T38" fmla="*/ 405569 w 443"/>
                <a:gd name="T39" fmla="*/ 1176187 h 605"/>
                <a:gd name="T40" fmla="*/ 183921 w 443"/>
                <a:gd name="T41" fmla="*/ 1189084 h 605"/>
                <a:gd name="T42" fmla="*/ 358410 w 443"/>
                <a:gd name="T43" fmla="*/ 1390274 h 605"/>
                <a:gd name="T44" fmla="*/ 358410 w 443"/>
                <a:gd name="T45" fmla="*/ 611308 h 605"/>
                <a:gd name="T46" fmla="*/ 252301 w 443"/>
                <a:gd name="T47" fmla="*/ 647419 h 605"/>
                <a:gd name="T48" fmla="*/ 290029 w 443"/>
                <a:gd name="T49" fmla="*/ 750593 h 605"/>
                <a:gd name="T50" fmla="*/ 221648 w 443"/>
                <a:gd name="T51" fmla="*/ 778966 h 605"/>
                <a:gd name="T52" fmla="*/ 358410 w 443"/>
                <a:gd name="T53" fmla="*/ 572618 h 605"/>
                <a:gd name="T54" fmla="*/ 183921 w 443"/>
                <a:gd name="T55" fmla="*/ 773808 h 605"/>
                <a:gd name="T56" fmla="*/ 403211 w 443"/>
                <a:gd name="T57" fmla="*/ 657736 h 605"/>
                <a:gd name="T58" fmla="*/ 400853 w 443"/>
                <a:gd name="T59" fmla="*/ 603570 h 605"/>
                <a:gd name="T60" fmla="*/ 367841 w 443"/>
                <a:gd name="T61" fmla="*/ 920831 h 605"/>
                <a:gd name="T62" fmla="*/ 228722 w 443"/>
                <a:gd name="T63" fmla="*/ 959521 h 605"/>
                <a:gd name="T64" fmla="*/ 367841 w 443"/>
                <a:gd name="T65" fmla="*/ 1062696 h 605"/>
                <a:gd name="T66" fmla="*/ 403211 w 443"/>
                <a:gd name="T67" fmla="*/ 889879 h 605"/>
                <a:gd name="T68" fmla="*/ 183921 w 443"/>
                <a:gd name="T69" fmla="*/ 900196 h 605"/>
                <a:gd name="T70" fmla="*/ 367841 w 443"/>
                <a:gd name="T71" fmla="*/ 1101386 h 605"/>
                <a:gd name="T72" fmla="*/ 483381 w 443"/>
                <a:gd name="T73" fmla="*/ 851188 h 605"/>
                <a:gd name="T74" fmla="*/ 547046 w 443"/>
                <a:gd name="T75" fmla="*/ 1323211 h 605"/>
                <a:gd name="T76" fmla="*/ 839433 w 443"/>
                <a:gd name="T77" fmla="*/ 1225195 h 605"/>
                <a:gd name="T78" fmla="*/ 535256 w 443"/>
                <a:gd name="T79" fmla="*/ 1310314 h 605"/>
                <a:gd name="T80" fmla="*/ 839433 w 443"/>
                <a:gd name="T81" fmla="*/ 928569 h 605"/>
                <a:gd name="T82" fmla="*/ 535256 w 443"/>
                <a:gd name="T83" fmla="*/ 750593 h 605"/>
                <a:gd name="T84" fmla="*/ 535256 w 443"/>
                <a:gd name="T85" fmla="*/ 644840 h 6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3"/>
                <a:gd name="T130" fmla="*/ 0 h 605"/>
                <a:gd name="T131" fmla="*/ 443 w 443"/>
                <a:gd name="T132" fmla="*/ 605 h 6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rgbClr val="E74127"/>
            </a:solidFill>
            <a:ln w="9525">
              <a:noFill/>
              <a:round/>
            </a:ln>
          </p:spPr>
          <p:txBody>
            <a:bodyPr lIns="51428" tIns="25713" rIns="51428" bIns="25713"/>
            <a:p>
              <a:endParaRPr lang="zh-CN" altLang="en-US" sz="100"/>
            </a:p>
          </p:txBody>
        </p:sp>
        <p:grpSp>
          <p:nvGrpSpPr>
            <p:cNvPr id="24" name="组合 23"/>
            <p:cNvGrpSpPr/>
            <p:nvPr/>
          </p:nvGrpSpPr>
          <p:grpSpPr>
            <a:xfrm>
              <a:off x="6259" y="1928"/>
              <a:ext cx="11612" cy="6624"/>
              <a:chOff x="4855" y="2705"/>
              <a:chExt cx="12594" cy="7112"/>
            </a:xfrm>
          </p:grpSpPr>
          <p:grpSp>
            <p:nvGrpSpPr>
              <p:cNvPr id="25" name="组合 24"/>
              <p:cNvGrpSpPr/>
              <p:nvPr/>
            </p:nvGrpSpPr>
            <p:grpSpPr bwMode="auto">
              <a:xfrm>
                <a:off x="4855" y="2705"/>
                <a:ext cx="12594" cy="7112"/>
                <a:chOff x="6119" y="3178"/>
                <a:chExt cx="10304" cy="5629"/>
              </a:xfrm>
            </p:grpSpPr>
            <p:sp>
              <p:nvSpPr>
                <p:cNvPr id="7171" name="矩形 8"/>
                <p:cNvSpPr/>
                <p:nvPr/>
              </p:nvSpPr>
              <p:spPr>
                <a:xfrm>
                  <a:off x="6119" y="4070"/>
                  <a:ext cx="10304" cy="4737"/>
                </a:xfrm>
                <a:prstGeom prst="rect">
                  <a:avLst/>
                </a:prstGeom>
                <a:solidFill>
                  <a:srgbClr val="F2F2F2"/>
                </a:solidFill>
                <a:ln w="25400" cap="flat" cmpd="sng">
                  <a:gradFill>
                    <a:gsLst>
                      <a:gs pos="50000">
                        <a:srgbClr val="26BB91"/>
                      </a:gs>
                      <a:gs pos="1000">
                        <a:srgbClr val="449BB5"/>
                      </a:gs>
                      <a:gs pos="100000">
                        <a:srgbClr val="FFB757"/>
                      </a:gs>
                    </a:gsLst>
                    <a:lin ang="0" scaled="1"/>
                  </a:gradFill>
                  <a:prstDash val="solid"/>
                  <a:miter/>
                  <a:headEnd type="none" w="med" len="med"/>
                  <a:tailEnd type="none" w="med" len="med"/>
                </a:ln>
              </p:spPr>
              <p:txBody>
                <a:bodyPr lIns="91437" tIns="45718" rIns="91437" bIns="45718" anchor="ctr"/>
                <a:p>
                  <a:pPr algn="ctr">
                    <a:buFont typeface="Arial" panose="020B0604020202020204" pitchFamily="34" charset="0"/>
                    <a:buNone/>
                    <a:defRPr/>
                  </a:pPr>
                  <a:endParaRPr sz="3075">
                    <a:solidFill>
                      <a:srgbClr val="000000"/>
                    </a:solidFill>
                    <a:latin typeface="Arial" panose="020B0604020202020204" pitchFamily="34" charset="0"/>
                    <a:ea typeface="微软雅黑" panose="020B0503020204020204" charset="-12"/>
                    <a:sym typeface="Arial" panose="020B0604020202020204" pitchFamily="34" charset="0"/>
                  </a:endParaRPr>
                </a:p>
              </p:txBody>
            </p:sp>
            <p:sp>
              <p:nvSpPr>
                <p:cNvPr id="61447" name="矩形 9"/>
                <p:cNvSpPr>
                  <a:spLocks noChangeArrowheads="1"/>
                </p:cNvSpPr>
                <p:nvPr/>
              </p:nvSpPr>
              <p:spPr bwMode="auto">
                <a:xfrm>
                  <a:off x="7937" y="3178"/>
                  <a:ext cx="6231" cy="892"/>
                </a:xfrm>
                <a:prstGeom prst="rect">
                  <a:avLst/>
                </a:prstGeom>
                <a:solidFill>
                  <a:srgbClr val="1D4E74"/>
                </a:solidFill>
                <a:ln w="9525">
                  <a:noFill/>
                  <a:miter lim="800000"/>
                </a:ln>
              </p:spPr>
              <p:txBody>
                <a:bodyPr lIns="91437" tIns="45718" rIns="91437" bIns="45718" anchor="ctr"/>
                <a:p>
                  <a:pPr algn="ctr">
                    <a:buFont typeface="Arial" panose="020B0604020202020204" pitchFamily="34" charset="0"/>
                    <a:buNone/>
                  </a:pPr>
                  <a:r>
                    <a:rPr lang="zh-CN" altLang="en-US" sz="2100" b="1">
                      <a:solidFill>
                        <a:schemeClr val="bg1"/>
                      </a:solidFill>
                      <a:latin typeface="微软雅黑" panose="020B0503020204020204" charset="-122"/>
                      <a:ea typeface="微软雅黑" panose="020B0503020204020204" charset="-122"/>
                      <a:cs typeface="Hiragino Sans GB W3"/>
                      <a:sym typeface="+mn-ea"/>
                    </a:rPr>
                    <a:t>仓储在现代物流中的作用</a:t>
                  </a:r>
                  <a:endParaRPr lang="zh-CN" altLang="en-US" sz="2100" b="1">
                    <a:solidFill>
                      <a:schemeClr val="bg1"/>
                    </a:solidFill>
                    <a:latin typeface="微软雅黑" panose="020B0503020204020204" charset="-122"/>
                    <a:ea typeface="微软雅黑" panose="020B0503020204020204" charset="-122"/>
                    <a:cs typeface="Hiragino Sans GB W3"/>
                    <a:sym typeface="+mn-ea"/>
                  </a:endParaRPr>
                </a:p>
              </p:txBody>
            </p:sp>
          </p:grpSp>
          <p:sp>
            <p:nvSpPr>
              <p:cNvPr id="61451" name="矩形 4"/>
              <p:cNvSpPr>
                <a:spLocks noChangeArrowheads="1"/>
              </p:cNvSpPr>
              <p:nvPr/>
            </p:nvSpPr>
            <p:spPr bwMode="auto">
              <a:xfrm>
                <a:off x="5224" y="4199"/>
                <a:ext cx="12140" cy="4683"/>
              </a:xfrm>
              <a:prstGeom prst="rect">
                <a:avLst/>
              </a:prstGeom>
              <a:noFill/>
              <a:ln w="9525">
                <a:noFill/>
                <a:miter lim="800000"/>
              </a:ln>
            </p:spPr>
            <p:txBody>
              <a:bodyPr wrap="square" lIns="0" tIns="0" rIns="0" bIns="0">
                <a:spAutoFit/>
              </a:bodyPr>
              <a:p>
                <a:pPr indent="457200" algn="l" fontAlgn="auto">
                  <a:lnSpc>
                    <a:spcPct val="150000"/>
                  </a:lnSpc>
                </a:pPr>
                <a:r>
                  <a:rPr lang="en-US" sz="1800">
                    <a:latin typeface="微软雅黑" panose="020B0503020204020204" charset="-122"/>
                    <a:ea typeface="微软雅黑" panose="020B0503020204020204" charset="-122"/>
                    <a:sym typeface="+mn-ea"/>
                  </a:rPr>
                  <a:t>  </a:t>
                </a:r>
                <a:r>
                  <a:rPr sz="1800">
                    <a:solidFill>
                      <a:srgbClr val="1B2F47"/>
                    </a:solidFill>
                    <a:latin typeface="微软雅黑" panose="020B0503020204020204" charset="-122"/>
                    <a:ea typeface="微软雅黑" panose="020B0503020204020204" charset="-122"/>
                    <a:sym typeface="+mn-ea"/>
                  </a:rPr>
                  <a:t>随着现代物流学的发展，商品储存作为物流系统的重要组成部分，越来越被众多的学者与物流业者所重视，它在物流的整个过程中发挥着越来越重要的作用。仓储具有“两面性”，其作用包括积极作用和消极作用。</a:t>
                </a:r>
                <a:endParaRPr sz="1800">
                  <a:solidFill>
                    <a:srgbClr val="1B2F47"/>
                  </a:solidFill>
                  <a:latin typeface="微软雅黑" panose="020B0503020204020204" charset="-122"/>
                  <a:ea typeface="微软雅黑" panose="020B0503020204020204"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6.1 </a:t>
            </a:r>
            <a:r>
              <a:rPr lang="zh-CN" altLang="en-US" sz="3200" b="0" dirty="0">
                <a:solidFill>
                  <a:srgbClr val="002060"/>
                </a:solidFill>
                <a:latin typeface="方正粗倩简体" pitchFamily="1" charset="-122"/>
                <a:ea typeface="方正粗倩简体" pitchFamily="1" charset="-122"/>
              </a:rPr>
              <a:t>仓储概述</a:t>
            </a:r>
            <a:endParaRPr lang="en-US" altLang="en-US" sz="3200" b="0" dirty="0">
              <a:solidFill>
                <a:srgbClr val="002060"/>
              </a:solidFill>
              <a:latin typeface="方正粗倩简体" pitchFamily="1" charset="-122"/>
              <a:ea typeface="方正粗倩简体" pitchFamily="1" charset="-122"/>
            </a:endParaRPr>
          </a:p>
        </p:txBody>
      </p:sp>
      <p:sp>
        <p:nvSpPr>
          <p:cNvPr id="9219" name="TextBox 1"/>
          <p:cNvSpPr txBox="1"/>
          <p:nvPr/>
        </p:nvSpPr>
        <p:spPr>
          <a:xfrm>
            <a:off x="1042988" y="1177925"/>
            <a:ext cx="4752975"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6.1.3 </a:t>
            </a:r>
            <a:r>
              <a:rPr lang="zh-CN" altLang="en-US" sz="2800" b="1" dirty="0">
                <a:solidFill>
                  <a:srgbClr val="7030A0"/>
                </a:solidFill>
                <a:latin typeface="黑体" panose="02010609060101010101" pitchFamily="49" charset="-122"/>
                <a:ea typeface="黑体" panose="02010609060101010101" pitchFamily="49" charset="-122"/>
              </a:rPr>
              <a:t>仓储在物流中的作用</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9220" name="图示 6"/>
          <p:cNvPicPr/>
          <p:nvPr/>
        </p:nvPicPr>
        <p:blipFill>
          <a:blip r:embed="rId1"/>
          <a:stretch>
            <a:fillRect/>
          </a:stretch>
        </p:blipFill>
        <p:spPr>
          <a:xfrm>
            <a:off x="908050" y="1852613"/>
            <a:ext cx="7297738" cy="2225675"/>
          </a:xfrm>
          <a:prstGeom prst="rect">
            <a:avLst/>
          </a:prstGeom>
          <a:noFill/>
          <a:ln w="9525">
            <a:noFill/>
          </a:ln>
        </p:spPr>
      </p:pic>
      <p:pic>
        <p:nvPicPr>
          <p:cNvPr id="9221" name="图示 4"/>
          <p:cNvPicPr/>
          <p:nvPr/>
        </p:nvPicPr>
        <p:blipFill>
          <a:blip r:embed="rId2"/>
          <a:stretch>
            <a:fillRect/>
          </a:stretch>
        </p:blipFill>
        <p:spPr>
          <a:xfrm>
            <a:off x="981075" y="4011613"/>
            <a:ext cx="7308850" cy="297973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5423"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266224" y="1231106"/>
            <a:ext cx="1036320"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小提示</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7" name="组合 26"/>
          <p:cNvGrpSpPr/>
          <p:nvPr/>
        </p:nvGrpSpPr>
        <p:grpSpPr>
          <a:xfrm>
            <a:off x="773906" y="2065020"/>
            <a:ext cx="7589463" cy="2848025"/>
            <a:chOff x="1625" y="2221"/>
            <a:chExt cx="15935" cy="5980"/>
          </a:xfrm>
        </p:grpSpPr>
        <p:sp>
          <p:nvSpPr>
            <p:cNvPr id="15" name="文本框 14"/>
            <p:cNvSpPr txBox="1"/>
            <p:nvPr/>
          </p:nvSpPr>
          <p:spPr>
            <a:xfrm>
              <a:off x="6760" y="3613"/>
              <a:ext cx="10644" cy="3681"/>
            </a:xfrm>
            <a:prstGeom prst="rect">
              <a:avLst/>
            </a:prstGeom>
            <a:noFill/>
          </p:spPr>
          <p:txBody>
            <a:bodyPr wrap="square" rtlCol="0">
              <a:spAutoFit/>
            </a:bodyPr>
            <a:p>
              <a:pPr indent="0" algn="l" fontAlgn="auto">
                <a:lnSpc>
                  <a:spcPct val="150000"/>
                </a:lnSpc>
              </a:pPr>
              <a:r>
                <a:rPr lang="zh-CN" altLang="en-US" sz="1800">
                  <a:solidFill>
                    <a:srgbClr val="1B2F47"/>
                  </a:solidFill>
                  <a:latin typeface="微软雅黑" panose="020B0503020204020204" charset="-122"/>
                  <a:ea typeface="微软雅黑" panose="020B0503020204020204" charset="-122"/>
                </a:rPr>
                <a:t>仓储活动就像一把“双刃剑”，库存太少会导致缺货，而库存太多又会出现库存积压，影响企业的资金周转，如何合理开展仓储活动，充分发挥其积极作用，是现代企业亟需解决的问题。</a:t>
              </a:r>
              <a:endParaRPr lang="zh-CN" altLang="en-US" sz="18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sz="100"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sz="100"/>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sz="100"/>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sz="100"/>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sz="100"/>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sz="100"/>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sz="100"/>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sz="100"/>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sz="100"/>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sz="100"/>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sz="100"/>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sz="100"/>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sz="100"/>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sz="100"/>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sz="100"/>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sz="100"/>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sz="100"/>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sz="100"/>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sz="100"/>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sz="100"/>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sz="100"/>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sz="100"/>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sz="100"/>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sz="100"/>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sz="100"/>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sz="100"/>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sz="100"/>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sz="100"/>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sz="100"/>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sz="100"/>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sz="100"/>
              </a:p>
            </p:txBody>
          </p:sp>
        </p:grpSp>
        <p:sp>
          <p:nvSpPr>
            <p:cNvPr id="24" name="文本框 23"/>
            <p:cNvSpPr txBox="1"/>
            <p:nvPr/>
          </p:nvSpPr>
          <p:spPr>
            <a:xfrm>
              <a:off x="6717" y="2809"/>
              <a:ext cx="1824" cy="773"/>
            </a:xfrm>
            <a:prstGeom prst="rect">
              <a:avLst/>
            </a:prstGeom>
            <a:noFill/>
          </p:spPr>
          <p:txBody>
            <a:bodyPr wrap="none" rtlCol="0">
              <a:spAutoFit/>
            </a:bodyPr>
            <a:p>
              <a:r>
                <a:rPr lang="zh-CN" altLang="en-US" sz="1800" b="1">
                  <a:solidFill>
                    <a:srgbClr val="B82B14"/>
                  </a:solidFill>
                  <a:latin typeface="微软雅黑" panose="020B0503020204020204" charset="-122"/>
                  <a:ea typeface="微软雅黑" panose="020B0503020204020204" charset="-122"/>
                </a:rPr>
                <a:t>小提示</a:t>
              </a:r>
              <a:endParaRPr lang="zh-CN" altLang="en-US" sz="18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051"/>
              <a:chOff x="7215" y="2696"/>
              <a:chExt cx="10256" cy="4766"/>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447"/>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FF0000"/>
                </a:solidFill>
                <a:latin typeface="方正粗倩简体" pitchFamily="1" charset="-122"/>
                <a:ea typeface="方正粗倩简体" pitchFamily="1" charset="-122"/>
              </a:rPr>
              <a:t>6.2 </a:t>
            </a:r>
            <a:r>
              <a:rPr lang="zh-CN" altLang="en-US" sz="3200" b="0" dirty="0">
                <a:solidFill>
                  <a:srgbClr val="FF0000"/>
                </a:solidFill>
                <a:latin typeface="方正粗倩简体" pitchFamily="1" charset="-122"/>
                <a:ea typeface="方正粗倩简体" pitchFamily="1" charset="-122"/>
              </a:rPr>
              <a:t>仓储管理</a:t>
            </a:r>
            <a:endParaRPr lang="en-US" altLang="en-US" sz="3200" b="0" dirty="0">
              <a:solidFill>
                <a:srgbClr val="FF0000"/>
              </a:solidFill>
              <a:latin typeface="方正粗倩简体" pitchFamily="1" charset="-122"/>
              <a:ea typeface="方正粗倩简体" pitchFamily="1" charset="-122"/>
            </a:endParaRPr>
          </a:p>
        </p:txBody>
      </p:sp>
      <p:sp>
        <p:nvSpPr>
          <p:cNvPr id="10243" name="TextBox 1"/>
          <p:cNvSpPr txBox="1"/>
          <p:nvPr/>
        </p:nvSpPr>
        <p:spPr>
          <a:xfrm>
            <a:off x="1042988" y="1177925"/>
            <a:ext cx="3960812"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6.2.1 </a:t>
            </a:r>
            <a:r>
              <a:rPr lang="zh-CN" altLang="en-US" sz="2800" b="1" dirty="0">
                <a:solidFill>
                  <a:srgbClr val="7030A0"/>
                </a:solidFill>
                <a:latin typeface="黑体" panose="02010609060101010101" pitchFamily="49" charset="-122"/>
                <a:ea typeface="黑体" panose="02010609060101010101" pitchFamily="49" charset="-122"/>
              </a:rPr>
              <a:t>仓储管理的含义</a:t>
            </a:r>
            <a:endParaRPr lang="zh-CN" altLang="en-US" sz="2800" b="1" dirty="0">
              <a:solidFill>
                <a:srgbClr val="7030A0"/>
              </a:solidFill>
              <a:latin typeface="黑体" panose="02010609060101010101" pitchFamily="49" charset="-122"/>
              <a:ea typeface="黑体" panose="02010609060101010101" pitchFamily="49" charset="-122"/>
            </a:endParaRPr>
          </a:p>
        </p:txBody>
      </p:sp>
      <p:sp>
        <p:nvSpPr>
          <p:cNvPr id="11268" name="矩形 21"/>
          <p:cNvSpPr>
            <a:spLocks noChangeArrowheads="1"/>
          </p:cNvSpPr>
          <p:nvPr/>
        </p:nvSpPr>
        <p:spPr bwMode="auto">
          <a:xfrm>
            <a:off x="684213" y="1844675"/>
            <a:ext cx="7751763" cy="1314450"/>
          </a:xfrm>
          <a:prstGeom prst="rect">
            <a:avLst/>
          </a:prstGeom>
          <a:solidFill>
            <a:schemeClr val="bg1"/>
          </a:solidFill>
          <a:ln w="25400" cmpd="sng">
            <a:solidFill>
              <a:srgbClr val="EFCADB"/>
            </a:solidFill>
            <a:miter lim="800000"/>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50000"/>
              </a:lnSpc>
              <a:spcBef>
                <a:spcPct val="0"/>
              </a:spcBef>
              <a:spcAft>
                <a:spcPct val="0"/>
              </a:spcAft>
              <a:buClr>
                <a:schemeClr val="tx2"/>
              </a:buClr>
              <a:buSzPct val="95000"/>
              <a:buFontTx/>
              <a:buNone/>
              <a:defRPr/>
            </a:pPr>
            <a:r>
              <a:rPr kumimoji="0" lang="zh-CN" altLang="en-US" sz="28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方正楷体简体" pitchFamily="1" charset="-122"/>
                <a:ea typeface="方正楷体简体" pitchFamily="1" charset="-122"/>
                <a:cs typeface="+mn-cs"/>
              </a:rPr>
              <a:t>      仓储管理</a:t>
            </a:r>
            <a:r>
              <a:rPr kumimoji="0" lang="zh-CN" altLang="en-US" sz="28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方正楷体简体" pitchFamily="1" charset="-122"/>
                <a:ea typeface="方正楷体简体" pitchFamily="1" charset="-122"/>
                <a:cs typeface="+mn-cs"/>
              </a:rPr>
              <a:t>是指对库存物品、仓库设施及其布局等进行规划、控制的活动，衔接供应与需求。</a:t>
            </a:r>
            <a:endParaRPr kumimoji="0" lang="en-US" altLang="en-US" sz="28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方正楷体简体" pitchFamily="1" charset="-122"/>
              <a:ea typeface="方正楷体简体" pitchFamily="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6.2 </a:t>
            </a:r>
            <a:r>
              <a:rPr lang="zh-CN" altLang="en-US" sz="3200" b="0" dirty="0">
                <a:solidFill>
                  <a:srgbClr val="002060"/>
                </a:solidFill>
                <a:latin typeface="方正粗倩简体" pitchFamily="1" charset="-122"/>
                <a:ea typeface="方正粗倩简体" pitchFamily="1" charset="-122"/>
              </a:rPr>
              <a:t>仓储管理</a:t>
            </a:r>
            <a:endParaRPr lang="en-US" altLang="en-US" sz="3200" b="0" dirty="0">
              <a:solidFill>
                <a:srgbClr val="002060"/>
              </a:solidFill>
              <a:latin typeface="方正粗倩简体" pitchFamily="1" charset="-122"/>
              <a:ea typeface="方正粗倩简体" pitchFamily="1" charset="-122"/>
            </a:endParaRPr>
          </a:p>
        </p:txBody>
      </p:sp>
      <p:sp>
        <p:nvSpPr>
          <p:cNvPr id="12291" name="Text Box 3"/>
          <p:cNvSpPr txBox="1"/>
          <p:nvPr/>
        </p:nvSpPr>
        <p:spPr>
          <a:xfrm>
            <a:off x="684213" y="1052513"/>
            <a:ext cx="7272337" cy="9445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6.2.3 </a:t>
            </a:r>
            <a:r>
              <a:rPr lang="zh-CN" altLang="en-US" sz="2800" b="1" dirty="0">
                <a:solidFill>
                  <a:srgbClr val="7030A0"/>
                </a:solidFill>
                <a:latin typeface="黑体" panose="02010609060101010101" pitchFamily="49" charset="-122"/>
                <a:ea typeface="黑体" panose="02010609060101010101" pitchFamily="49" charset="-122"/>
              </a:rPr>
              <a:t>物流业与制造业物料仓储管理的区别</a:t>
            </a:r>
            <a:endParaRPr lang="zh-CN"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en-US" altLang="en-US" sz="2800" dirty="0">
              <a:ea typeface="宋体" panose="02010600030101010101" pitchFamily="2" charset="-122"/>
            </a:endParaRPr>
          </a:p>
        </p:txBody>
      </p:sp>
      <p:pic>
        <p:nvPicPr>
          <p:cNvPr id="12292" name="Picture 4"/>
          <p:cNvPicPr>
            <a:picLocks noChangeAspect="1"/>
          </p:cNvPicPr>
          <p:nvPr/>
        </p:nvPicPr>
        <p:blipFill>
          <a:blip r:embed="rId1"/>
          <a:stretch>
            <a:fillRect/>
          </a:stretch>
        </p:blipFill>
        <p:spPr>
          <a:xfrm>
            <a:off x="468313" y="1917700"/>
            <a:ext cx="8424862" cy="453548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6.2 </a:t>
            </a:r>
            <a:r>
              <a:rPr lang="zh-CN" altLang="en-US" sz="3200" b="0" dirty="0">
                <a:solidFill>
                  <a:srgbClr val="002060"/>
                </a:solidFill>
                <a:latin typeface="方正粗倩简体" pitchFamily="1" charset="-122"/>
                <a:ea typeface="方正粗倩简体" pitchFamily="1" charset="-122"/>
              </a:rPr>
              <a:t>仓储管理</a:t>
            </a:r>
            <a:endParaRPr lang="en-US" altLang="en-US" sz="3200" b="0" dirty="0">
              <a:solidFill>
                <a:srgbClr val="002060"/>
              </a:solidFill>
              <a:latin typeface="方正粗倩简体" pitchFamily="1" charset="-122"/>
              <a:ea typeface="方正粗倩简体" pitchFamily="1" charset="-122"/>
            </a:endParaRPr>
          </a:p>
        </p:txBody>
      </p:sp>
      <p:sp>
        <p:nvSpPr>
          <p:cNvPr id="13315" name="TextBox 1"/>
          <p:cNvSpPr txBox="1"/>
          <p:nvPr/>
        </p:nvSpPr>
        <p:spPr>
          <a:xfrm>
            <a:off x="1042988" y="1177925"/>
            <a:ext cx="3960812"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6.2.4 </a:t>
            </a:r>
            <a:r>
              <a:rPr lang="zh-CN" altLang="en-US" sz="2800" b="1" dirty="0">
                <a:solidFill>
                  <a:srgbClr val="7030A0"/>
                </a:solidFill>
                <a:latin typeface="黑体" panose="02010609060101010101" pitchFamily="49" charset="-122"/>
                <a:ea typeface="黑体" panose="02010609060101010101" pitchFamily="49" charset="-122"/>
              </a:rPr>
              <a:t>仓储管理的内容</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13316" name="图示 2"/>
          <p:cNvPicPr/>
          <p:nvPr/>
        </p:nvPicPr>
        <p:blipFill>
          <a:blip r:embed="rId1"/>
          <a:stretch>
            <a:fillRect/>
          </a:stretch>
        </p:blipFill>
        <p:spPr>
          <a:xfrm>
            <a:off x="1695450" y="1981200"/>
            <a:ext cx="6096000" cy="407828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6.2 </a:t>
            </a:r>
            <a:r>
              <a:rPr lang="zh-CN" altLang="en-US" sz="3200" b="0" dirty="0">
                <a:solidFill>
                  <a:srgbClr val="002060"/>
                </a:solidFill>
                <a:latin typeface="方正粗倩简体" pitchFamily="1" charset="-122"/>
                <a:ea typeface="方正粗倩简体" pitchFamily="1" charset="-122"/>
              </a:rPr>
              <a:t>仓储管理</a:t>
            </a:r>
            <a:endParaRPr lang="en-US" altLang="en-US" sz="3200" b="0" dirty="0">
              <a:solidFill>
                <a:srgbClr val="002060"/>
              </a:solidFill>
              <a:latin typeface="方正粗倩简体" pitchFamily="1" charset="-122"/>
              <a:ea typeface="方正粗倩简体" pitchFamily="1" charset="-122"/>
            </a:endParaRPr>
          </a:p>
        </p:txBody>
      </p:sp>
      <p:sp>
        <p:nvSpPr>
          <p:cNvPr id="14339" name="TextBox 1"/>
          <p:cNvSpPr txBox="1"/>
          <p:nvPr/>
        </p:nvSpPr>
        <p:spPr>
          <a:xfrm>
            <a:off x="1042988" y="1177925"/>
            <a:ext cx="3960812"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6.2.5 </a:t>
            </a:r>
            <a:r>
              <a:rPr lang="zh-CN" altLang="en-US" sz="2800" b="1" dirty="0">
                <a:solidFill>
                  <a:srgbClr val="7030A0"/>
                </a:solidFill>
                <a:latin typeface="黑体" panose="02010609060101010101" pitchFamily="49" charset="-122"/>
                <a:ea typeface="黑体" panose="02010609060101010101" pitchFamily="49" charset="-122"/>
              </a:rPr>
              <a:t>仓储管理的意义</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14340" name="图示 4"/>
          <p:cNvPicPr/>
          <p:nvPr/>
        </p:nvPicPr>
        <p:blipFill>
          <a:blip r:embed="rId1"/>
          <a:stretch>
            <a:fillRect/>
          </a:stretch>
        </p:blipFill>
        <p:spPr>
          <a:xfrm>
            <a:off x="469900" y="1755775"/>
            <a:ext cx="8564563" cy="39433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6.2 </a:t>
            </a:r>
            <a:r>
              <a:rPr lang="zh-CN" altLang="en-US" sz="3200" b="0" dirty="0">
                <a:solidFill>
                  <a:srgbClr val="002060"/>
                </a:solidFill>
                <a:latin typeface="方正粗倩简体" pitchFamily="1" charset="-122"/>
                <a:ea typeface="方正粗倩简体" pitchFamily="1" charset="-122"/>
              </a:rPr>
              <a:t>仓储管理</a:t>
            </a:r>
            <a:endParaRPr lang="en-US" altLang="en-US" sz="3200" b="0" dirty="0">
              <a:solidFill>
                <a:srgbClr val="002060"/>
              </a:solidFill>
              <a:latin typeface="方正粗倩简体" pitchFamily="1" charset="-122"/>
              <a:ea typeface="方正粗倩简体" pitchFamily="1" charset="-122"/>
            </a:endParaRPr>
          </a:p>
        </p:txBody>
      </p:sp>
      <p:sp>
        <p:nvSpPr>
          <p:cNvPr id="15363" name="TextBox 1"/>
          <p:cNvSpPr txBox="1"/>
          <p:nvPr/>
        </p:nvSpPr>
        <p:spPr>
          <a:xfrm>
            <a:off x="1042988" y="1177925"/>
            <a:ext cx="67691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6.2.6 </a:t>
            </a:r>
            <a:r>
              <a:rPr lang="zh-CN" altLang="en-US" sz="2800" b="1" dirty="0">
                <a:solidFill>
                  <a:srgbClr val="7030A0"/>
                </a:solidFill>
                <a:latin typeface="黑体" panose="02010609060101010101" pitchFamily="49" charset="-122"/>
                <a:ea typeface="黑体" panose="02010609060101010101" pitchFamily="49" charset="-122"/>
              </a:rPr>
              <a:t>仓储管理作业的基本流程</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15364" name="图示 3"/>
          <p:cNvPicPr/>
          <p:nvPr/>
        </p:nvPicPr>
        <p:blipFill>
          <a:blip r:embed="rId1"/>
          <a:stretch>
            <a:fillRect/>
          </a:stretch>
        </p:blipFill>
        <p:spPr>
          <a:xfrm>
            <a:off x="950913" y="1749425"/>
            <a:ext cx="6370637" cy="43894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5731" y="1231106"/>
            <a:ext cx="233219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三、仓储合理化</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31" name="文本框 30"/>
          <p:cNvSpPr txBox="1"/>
          <p:nvPr/>
        </p:nvSpPr>
        <p:spPr>
          <a:xfrm>
            <a:off x="1459548" y="1700848"/>
            <a:ext cx="5702618" cy="368300"/>
          </a:xfrm>
          <a:prstGeom prst="rect">
            <a:avLst/>
          </a:prstGeom>
          <a:noFill/>
          <a:extLst>
            <a:ext uri="{909E8E84-426E-40DD-AFC4-6F175D3DCCD1}">
              <a14:hiddenFill xmlns:a14="http://schemas.microsoft.com/office/drawing/2010/main">
                <a:solidFill>
                  <a:schemeClr val="bg2"/>
                </a:solidFill>
              </a14:hiddenFill>
            </a:ext>
          </a:extLst>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不合理库存的危害</a:t>
            </a:r>
            <a:endParaRPr lang="zh-CN" altLang="en-US" sz="1800" b="1">
              <a:solidFill>
                <a:srgbClr val="DB5558"/>
              </a:solidFill>
              <a:latin typeface="微软雅黑" panose="020B0503020204020204" charset="-122"/>
              <a:ea typeface="微软雅黑" panose="020B0503020204020204" charset="-122"/>
            </a:endParaRPr>
          </a:p>
        </p:txBody>
      </p:sp>
      <p:graphicFrame>
        <p:nvGraphicFramePr>
          <p:cNvPr id="3" name="表格 2"/>
          <p:cNvGraphicFramePr/>
          <p:nvPr>
            <p:custDataLst>
              <p:tags r:id="rId1"/>
            </p:custDataLst>
          </p:nvPr>
        </p:nvGraphicFramePr>
        <p:xfrm>
          <a:off x="1164590" y="2457450"/>
          <a:ext cx="6580505" cy="3339465"/>
        </p:xfrm>
        <a:graphic>
          <a:graphicData uri="http://schemas.openxmlformats.org/drawingml/2006/table">
            <a:tbl>
              <a:tblPr firstRow="1" bandRow="1">
                <a:tableStyleId>{5C22544A-7EE6-4342-B048-85BDC9FD1C3A}</a:tableStyleId>
              </a:tblPr>
              <a:tblGrid>
                <a:gridCol w="2855595"/>
                <a:gridCol w="3724910"/>
              </a:tblGrid>
              <a:tr h="481965">
                <a:tc>
                  <a:txBody>
                    <a:bodyPr/>
                    <a:p>
                      <a:pPr marL="0" indent="0" algn="ctr">
                        <a:lnSpc>
                          <a:spcPct val="150000"/>
                        </a:lnSpc>
                        <a:buNone/>
                      </a:pPr>
                      <a:r>
                        <a:rPr lang="zh-CN" altLang="en-US" sz="1350" u="none">
                          <a:latin typeface="微软雅黑" panose="020B0503020204020204" charset="-122"/>
                          <a:ea typeface="微软雅黑" panose="020B0503020204020204" charset="-122"/>
                        </a:rPr>
                        <a:t>不合理库存的类型</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50000"/>
                        </a:lnSpc>
                        <a:buNone/>
                      </a:pPr>
                      <a:r>
                        <a:rPr lang="zh-CN" altLang="en-US" sz="1350" u="none">
                          <a:latin typeface="微软雅黑" panose="020B0503020204020204" charset="-122"/>
                          <a:ea typeface="微软雅黑" panose="020B0503020204020204" charset="-122"/>
                        </a:rPr>
                        <a:t>危害</a:t>
                      </a:r>
                      <a:endParaRPr lang="zh-CN" altLang="en-US" sz="1350" u="none">
                        <a:latin typeface="微软雅黑" panose="020B0503020204020204" charset="-122"/>
                        <a:ea typeface="微软雅黑" panose="020B0503020204020204" charset="-122"/>
                      </a:endParaRPr>
                    </a:p>
                  </a:txBody>
                  <a:tcPr marL="0" marR="0" marT="0" marB="0" vert="horz" anchor="t"/>
                </a:tc>
              </a:tr>
              <a:tr h="395605">
                <a:tc rowSpan="4">
                  <a:txBody>
                    <a:bodyPr/>
                    <a:p>
                      <a:pPr marL="0" indent="0" algn="ctr">
                        <a:lnSpc>
                          <a:spcPct val="150000"/>
                        </a:lnSpc>
                        <a:buNone/>
                      </a:pPr>
                      <a:r>
                        <a:rPr lang="zh-CN" altLang="en-US" sz="1350" u="none">
                          <a:latin typeface="微软雅黑" panose="020B0503020204020204" charset="-122"/>
                          <a:ea typeface="微软雅黑" panose="020B0503020204020204" charset="-122"/>
                        </a:rPr>
                        <a:t>储存过多</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50000"/>
                        </a:lnSpc>
                        <a:buNone/>
                      </a:pPr>
                      <a:r>
                        <a:rPr lang="zh-CN" altLang="en-US" sz="1350" u="none">
                          <a:latin typeface="微软雅黑" panose="020B0503020204020204" charset="-122"/>
                          <a:ea typeface="微软雅黑" panose="020B0503020204020204" charset="-122"/>
                        </a:rPr>
                        <a:t>库存积压，货损几率增加</a:t>
                      </a:r>
                      <a:endParaRPr lang="zh-CN" altLang="en-US" sz="1350" u="none">
                        <a:latin typeface="微软雅黑" panose="020B0503020204020204" charset="-122"/>
                        <a:ea typeface="微软雅黑" panose="020B0503020204020204" charset="-122"/>
                      </a:endParaRPr>
                    </a:p>
                  </a:txBody>
                  <a:tcPr marL="0" marR="0" marT="0" marB="0" vert="horz" anchor="ctr"/>
                </a:tc>
              </a:tr>
              <a:tr h="396240">
                <a:tc vMerge="1">
                  <a:tcPr/>
                </a:tc>
                <a:tc>
                  <a:txBody>
                    <a:bodyPr/>
                    <a:p>
                      <a:pPr marL="0" indent="0" algn="ctr">
                        <a:lnSpc>
                          <a:spcPct val="150000"/>
                        </a:lnSpc>
                        <a:buNone/>
                      </a:pPr>
                      <a:r>
                        <a:rPr lang="zh-CN" altLang="en-US" sz="1350" u="none">
                          <a:latin typeface="微软雅黑" panose="020B0503020204020204" charset="-122"/>
                          <a:ea typeface="微软雅黑" panose="020B0503020204020204" charset="-122"/>
                        </a:rPr>
                        <a:t>呆滞成本、陈旧损失增加</a:t>
                      </a:r>
                      <a:endParaRPr lang="zh-CN" altLang="en-US" sz="1350" u="none">
                        <a:latin typeface="微软雅黑" panose="020B0503020204020204" charset="-122"/>
                        <a:ea typeface="微软雅黑" panose="020B0503020204020204" charset="-122"/>
                      </a:endParaRPr>
                    </a:p>
                  </a:txBody>
                  <a:tcPr marL="0" marR="0" marT="0" marB="0" vert="horz" anchor="ctr"/>
                </a:tc>
              </a:tr>
              <a:tr h="413385">
                <a:tc vMerge="1">
                  <a:tcPr/>
                </a:tc>
                <a:tc>
                  <a:txBody>
                    <a:bodyPr/>
                    <a:p>
                      <a:pPr marL="0" indent="0" algn="ctr">
                        <a:lnSpc>
                          <a:spcPct val="150000"/>
                        </a:lnSpc>
                        <a:buNone/>
                      </a:pPr>
                      <a:r>
                        <a:rPr lang="zh-CN" altLang="en-US" sz="1350" u="none">
                          <a:latin typeface="微软雅黑" panose="020B0503020204020204" charset="-122"/>
                          <a:ea typeface="微软雅黑" panose="020B0503020204020204" charset="-122"/>
                        </a:rPr>
                        <a:t>储存费用增加</a:t>
                      </a:r>
                      <a:endParaRPr lang="zh-CN" altLang="en-US" sz="1350" u="none">
                        <a:latin typeface="微软雅黑" panose="020B0503020204020204" charset="-122"/>
                        <a:ea typeface="微软雅黑" panose="020B0503020204020204" charset="-122"/>
                      </a:endParaRPr>
                    </a:p>
                  </a:txBody>
                  <a:tcPr marL="0" marR="0" marT="0" marB="0" vert="horz" anchor="ctr"/>
                </a:tc>
              </a:tr>
              <a:tr h="395605">
                <a:tc vMerge="1">
                  <a:tcPr/>
                </a:tc>
                <a:tc>
                  <a:txBody>
                    <a:bodyPr/>
                    <a:p>
                      <a:pPr marL="0" indent="0" algn="ctr">
                        <a:lnSpc>
                          <a:spcPct val="150000"/>
                        </a:lnSpc>
                        <a:buNone/>
                      </a:pPr>
                      <a:r>
                        <a:rPr lang="zh-CN" altLang="en-US" sz="1350" u="none">
                          <a:latin typeface="微软雅黑" panose="020B0503020204020204" charset="-122"/>
                          <a:ea typeface="微软雅黑" panose="020B0503020204020204" charset="-122"/>
                        </a:rPr>
                        <a:t>流动资金被占用</a:t>
                      </a:r>
                      <a:endParaRPr lang="zh-CN" altLang="en-US" sz="1350" u="none">
                        <a:latin typeface="微软雅黑" panose="020B0503020204020204" charset="-122"/>
                        <a:ea typeface="微软雅黑" panose="020B0503020204020204" charset="-122"/>
                      </a:endParaRPr>
                    </a:p>
                  </a:txBody>
                  <a:tcPr marL="0" marR="0" marT="0" marB="0" vert="horz" anchor="ctr"/>
                </a:tc>
              </a:tr>
              <a:tr h="447675">
                <a:tc rowSpan="3">
                  <a:txBody>
                    <a:bodyPr/>
                    <a:p>
                      <a:pPr marL="0" indent="0" algn="ctr">
                        <a:lnSpc>
                          <a:spcPct val="150000"/>
                        </a:lnSpc>
                        <a:buNone/>
                      </a:pPr>
                      <a:r>
                        <a:rPr lang="zh-CN" altLang="en-US" sz="1350" u="none">
                          <a:latin typeface="微软雅黑" panose="020B0503020204020204" charset="-122"/>
                          <a:ea typeface="微软雅黑" panose="020B0503020204020204" charset="-122"/>
                        </a:rPr>
                        <a:t>储存过少</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50000"/>
                        </a:lnSpc>
                        <a:buNone/>
                      </a:pPr>
                      <a:r>
                        <a:rPr lang="zh-CN" altLang="en-US" sz="1350" u="none">
                          <a:latin typeface="微软雅黑" panose="020B0503020204020204" charset="-122"/>
                          <a:ea typeface="微软雅黑" panose="020B0503020204020204" charset="-122"/>
                        </a:rPr>
                        <a:t>缺货风险增加</a:t>
                      </a:r>
                      <a:endParaRPr lang="zh-CN" altLang="en-US" sz="1350" u="none">
                        <a:latin typeface="微软雅黑" panose="020B0503020204020204" charset="-122"/>
                        <a:ea typeface="微软雅黑" panose="020B0503020204020204" charset="-122"/>
                      </a:endParaRPr>
                    </a:p>
                  </a:txBody>
                  <a:tcPr marL="0" marR="0" marT="0" marB="0" vert="horz" anchor="ctr"/>
                </a:tc>
              </a:tr>
              <a:tr h="395605">
                <a:tc vMerge="1">
                  <a:tcPr/>
                </a:tc>
                <a:tc>
                  <a:txBody>
                    <a:bodyPr/>
                    <a:p>
                      <a:pPr marL="0" indent="0" algn="ctr">
                        <a:lnSpc>
                          <a:spcPct val="150000"/>
                        </a:lnSpc>
                        <a:buNone/>
                      </a:pPr>
                      <a:r>
                        <a:rPr lang="zh-CN" altLang="en-US" sz="1350" u="none">
                          <a:latin typeface="微软雅黑" panose="020B0503020204020204" charset="-122"/>
                          <a:ea typeface="微软雅黑" panose="020B0503020204020204" charset="-122"/>
                        </a:rPr>
                        <a:t>服务水平下降</a:t>
                      </a:r>
                      <a:endParaRPr lang="zh-CN" altLang="en-US" sz="1350" u="none">
                        <a:latin typeface="微软雅黑" panose="020B0503020204020204" charset="-122"/>
                        <a:ea typeface="微软雅黑" panose="020B0503020204020204" charset="-122"/>
                      </a:endParaRPr>
                    </a:p>
                  </a:txBody>
                  <a:tcPr marL="0" marR="0" marT="0" marB="0" vert="horz" anchor="ctr"/>
                </a:tc>
              </a:tr>
              <a:tr h="413385">
                <a:tc vMerge="1">
                  <a:tcPr/>
                </a:tc>
                <a:tc>
                  <a:txBody>
                    <a:bodyPr/>
                    <a:p>
                      <a:pPr marL="0" indent="0" algn="ctr">
                        <a:lnSpc>
                          <a:spcPct val="150000"/>
                        </a:lnSpc>
                        <a:buNone/>
                      </a:pPr>
                      <a:r>
                        <a:rPr lang="zh-CN" altLang="en-US" sz="1350" u="none">
                          <a:latin typeface="微软雅黑" panose="020B0503020204020204" charset="-122"/>
                          <a:ea typeface="微软雅黑" panose="020B0503020204020204" charset="-122"/>
                        </a:rPr>
                        <a:t>有流失客户的风险</a:t>
                      </a:r>
                      <a:endParaRPr lang="zh-CN" altLang="en-US" sz="1350" u="none">
                        <a:latin typeface="微软雅黑" panose="020B0503020204020204" charset="-122"/>
                        <a:ea typeface="微软雅黑" panose="020B0503020204020204" charset="-122"/>
                      </a:endParaRPr>
                    </a:p>
                  </a:txBody>
                  <a:tcPr marL="0" marR="0" marT="0" marB="0" vert="horz" anchor="ctr"/>
                </a:tc>
              </a:tr>
            </a:tbl>
          </a:graphicData>
        </a:graphic>
      </p:graphicFrame>
      <p:sp>
        <p:nvSpPr>
          <p:cNvPr id="16386"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FF0000"/>
                </a:solidFill>
                <a:latin typeface="方正粗倩简体" pitchFamily="1" charset="-122"/>
                <a:ea typeface="方正粗倩简体" pitchFamily="1" charset="-122"/>
              </a:rPr>
              <a:t>6.3 </a:t>
            </a:r>
            <a:r>
              <a:rPr lang="zh-CN" altLang="en-US" sz="3200" b="0" dirty="0">
                <a:solidFill>
                  <a:srgbClr val="FF0000"/>
                </a:solidFill>
                <a:latin typeface="方正粗倩简体" pitchFamily="1" charset="-122"/>
                <a:ea typeface="方正粗倩简体" pitchFamily="1" charset="-122"/>
              </a:rPr>
              <a:t>仓储合理化</a:t>
            </a:r>
            <a:endParaRPr lang="en-US" altLang="en-US" sz="3200" b="0" dirty="0">
              <a:solidFill>
                <a:srgbClr val="FF0000"/>
              </a:solidFill>
              <a:latin typeface="方正粗倩简体" pitchFamily="1" charset="-122"/>
              <a:ea typeface="方正粗倩简体" pitchFamily="1"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0114" y="1822609"/>
            <a:ext cx="7474268" cy="3705225"/>
            <a:chOff x="1911" y="2091"/>
            <a:chExt cx="15694" cy="7780"/>
          </a:xfrm>
        </p:grpSpPr>
        <p:sp>
          <p:nvSpPr>
            <p:cNvPr id="7" name="圆角矩形 6"/>
            <p:cNvSpPr/>
            <p:nvPr/>
          </p:nvSpPr>
          <p:spPr>
            <a:xfrm>
              <a:off x="1911" y="3509"/>
              <a:ext cx="15694" cy="6362"/>
            </a:xfrm>
            <a:prstGeom prst="roundRect">
              <a:avLst>
                <a:gd name="adj" fmla="val 387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100"/>
            </a:p>
          </p:txBody>
        </p:sp>
        <p:sp>
          <p:nvSpPr>
            <p:cNvPr id="14" name="矩形 13"/>
            <p:cNvSpPr>
              <a:spLocks noChangeArrowheads="1"/>
            </p:cNvSpPr>
            <p:nvPr/>
          </p:nvSpPr>
          <p:spPr bwMode="auto">
            <a:xfrm>
              <a:off x="2094" y="3435"/>
              <a:ext cx="15313" cy="5572"/>
            </a:xfrm>
            <a:prstGeom prst="rect">
              <a:avLst/>
            </a:prstGeom>
            <a:noFill/>
            <a:ln w="9525">
              <a:noFill/>
              <a:miter lim="800000"/>
            </a:ln>
          </p:spPr>
          <p:txBody>
            <a:bodyPr wrap="square">
              <a:spAutoFit/>
            </a:bodyPr>
            <a:lstStyle/>
            <a:p>
              <a:pPr fontAlgn="auto">
                <a:lnSpc>
                  <a:spcPct val="150000"/>
                </a:lnSpc>
              </a:pPr>
              <a:r>
                <a:rPr lang="en-US" sz="2100">
                  <a:latin typeface="Hiragino Sans GB W3"/>
                  <a:ea typeface="Hiragino Sans GB W3"/>
                  <a:cs typeface="Hiragino Sans GB W3"/>
                </a:rPr>
                <a:t>   </a:t>
              </a:r>
              <a:r>
                <a:rPr lang="zh-CN" altLang="zh-CN" sz="1500">
                  <a:solidFill>
                    <a:srgbClr val="1B2F47"/>
                  </a:solidFill>
                  <a:latin typeface="微软雅黑" panose="020B0503020204020204" charset="-122"/>
                  <a:ea typeface="微软雅黑" panose="020B0503020204020204" charset="-122"/>
                  <a:cs typeface="Hiragino Sans GB W3"/>
                </a:rPr>
                <a:t>小王是某高职院校物流管理专业的一名大一新生，其选择就读物流管理专业是有原因的。小王家附近有一个冷库，主要用来储存周围菜农种的大白菜，由于冷库规模不大，且设施设备陈旧落后，使得该冷库工作效率低下，效益不好。虽然小王并不懂物流，但潜意识里他认为通过有效的管理，该冷库的状况是可以改变的。因此，小王想通过学习物流专业知识，为家乡冷库的发展瓶颈找到解决办法，改善经营状况，促进当地经济发展。</a:t>
              </a:r>
              <a:endParaRPr lang="zh-CN" altLang="zh-CN" sz="1500">
                <a:solidFill>
                  <a:srgbClr val="1B2F47"/>
                </a:solidFill>
                <a:latin typeface="微软雅黑" panose="020B0503020204020204" charset="-122"/>
                <a:ea typeface="微软雅黑" panose="020B0503020204020204" charset="-122"/>
                <a:cs typeface="Hiragino Sans GB W3"/>
              </a:endParaRPr>
            </a:p>
            <a:p>
              <a:pPr fontAlgn="auto">
                <a:lnSpc>
                  <a:spcPct val="150000"/>
                </a:lnSpc>
              </a:pPr>
              <a:r>
                <a:rPr lang="zh-CN" altLang="zh-CN" sz="1500">
                  <a:solidFill>
                    <a:srgbClr val="1B2F47"/>
                  </a:solidFill>
                  <a:latin typeface="微软雅黑" panose="020B0503020204020204" charset="-122"/>
                  <a:ea typeface="微软雅黑" panose="020B0503020204020204" charset="-122"/>
                  <a:cs typeface="Hiragino Sans GB W3"/>
                </a:rPr>
                <a:t>       如果你是小王，为了解决上述问题你将怎么做</a:t>
              </a:r>
              <a:r>
                <a:rPr lang="en-US" altLang="zh-CN" sz="1500">
                  <a:solidFill>
                    <a:srgbClr val="1B2F47"/>
                  </a:solidFill>
                  <a:latin typeface="微软雅黑" panose="020B0503020204020204" charset="-122"/>
                  <a:ea typeface="微软雅黑" panose="020B0503020204020204" charset="-122"/>
                  <a:cs typeface="Hiragino Sans GB W3"/>
                </a:rPr>
                <a:t>?</a:t>
              </a:r>
              <a:endParaRPr lang="en-US" altLang="zh-CN" sz="1500">
                <a:solidFill>
                  <a:srgbClr val="1B2F47"/>
                </a:solidFill>
                <a:latin typeface="微软雅黑" panose="020B0503020204020204" charset="-122"/>
                <a:ea typeface="微软雅黑" panose="020B0503020204020204" charset="-122"/>
                <a:cs typeface="Hiragino Sans GB W3"/>
              </a:endParaRPr>
            </a:p>
          </p:txBody>
        </p:sp>
        <p:sp>
          <p:nvSpPr>
            <p:cNvPr id="15" name="矩形 14"/>
            <p:cNvSpPr>
              <a:spLocks noChangeArrowheads="1"/>
            </p:cNvSpPr>
            <p:nvPr/>
          </p:nvSpPr>
          <p:spPr bwMode="auto">
            <a:xfrm>
              <a:off x="3313" y="2091"/>
              <a:ext cx="12967" cy="1418"/>
            </a:xfrm>
            <a:prstGeom prst="rect">
              <a:avLst/>
            </a:prstGeom>
            <a:solidFill>
              <a:schemeClr val="accent2"/>
            </a:solidFill>
            <a:ln w="9525">
              <a:solidFill>
                <a:schemeClr val="accent2"/>
              </a:solidFill>
              <a:miter lim="800000"/>
            </a:ln>
          </p:spPr>
          <p:txBody>
            <a:bodyPr anchor="ctr"/>
            <a:lstStyle/>
            <a:p>
              <a:pPr algn="ctr"/>
              <a:r>
                <a:rPr lang="zh-CN" altLang="zh-CN" sz="3000" b="1">
                  <a:solidFill>
                    <a:schemeClr val="bg1"/>
                  </a:solidFill>
                  <a:latin typeface="微软雅黑" panose="020B0503020204020204" charset="-122"/>
                  <a:ea typeface="微软雅黑" panose="020B0503020204020204" charset="-122"/>
                  <a:cs typeface="Hiragino Sans GB W3"/>
                </a:rPr>
                <a:t>任务提出</a:t>
              </a:r>
              <a:endParaRPr lang="zh-CN" altLang="zh-CN" sz="3000" b="1">
                <a:solidFill>
                  <a:schemeClr val="bg1"/>
                </a:solidFill>
                <a:latin typeface="微软雅黑" panose="020B0503020204020204" charset="-122"/>
                <a:ea typeface="微软雅黑" panose="020B0503020204020204" charset="-122"/>
                <a:cs typeface="Hiragino Sans GB W3"/>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FF0000"/>
                </a:solidFill>
                <a:latin typeface="方正粗倩简体" pitchFamily="1" charset="-122"/>
                <a:ea typeface="方正粗倩简体" pitchFamily="1" charset="-122"/>
              </a:rPr>
              <a:t>6.3 </a:t>
            </a:r>
            <a:r>
              <a:rPr lang="zh-CN" altLang="en-US" sz="3200" b="0" dirty="0">
                <a:solidFill>
                  <a:srgbClr val="FF0000"/>
                </a:solidFill>
                <a:latin typeface="方正粗倩简体" pitchFamily="1" charset="-122"/>
                <a:ea typeface="方正粗倩简体" pitchFamily="1" charset="-122"/>
              </a:rPr>
              <a:t>仓储合理化</a:t>
            </a:r>
            <a:endParaRPr lang="en-US" altLang="en-US" sz="3200" b="0" dirty="0">
              <a:solidFill>
                <a:srgbClr val="FF0000"/>
              </a:solidFill>
              <a:latin typeface="方正粗倩简体" pitchFamily="1" charset="-122"/>
              <a:ea typeface="方正粗倩简体" pitchFamily="1" charset="-122"/>
            </a:endParaRPr>
          </a:p>
        </p:txBody>
      </p:sp>
      <p:sp>
        <p:nvSpPr>
          <p:cNvPr id="16387" name="TextBox 1"/>
          <p:cNvSpPr txBox="1"/>
          <p:nvPr/>
        </p:nvSpPr>
        <p:spPr>
          <a:xfrm>
            <a:off x="1042988" y="1177925"/>
            <a:ext cx="67691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6.3.1 </a:t>
            </a:r>
            <a:r>
              <a:rPr lang="zh-CN" altLang="en-US" sz="2800" b="1" dirty="0">
                <a:solidFill>
                  <a:srgbClr val="7030A0"/>
                </a:solidFill>
                <a:latin typeface="黑体" panose="02010609060101010101" pitchFamily="49" charset="-122"/>
                <a:ea typeface="黑体" panose="02010609060101010101" pitchFamily="49" charset="-122"/>
              </a:rPr>
              <a:t>仓储合理化的标志</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16388" name="图示 2"/>
          <p:cNvPicPr/>
          <p:nvPr/>
        </p:nvPicPr>
        <p:blipFill>
          <a:blip r:embed="rId1"/>
          <a:stretch>
            <a:fillRect/>
          </a:stretch>
        </p:blipFill>
        <p:spPr>
          <a:xfrm>
            <a:off x="609600" y="1944688"/>
            <a:ext cx="6096000" cy="409098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410" name="Group 2"/>
          <p:cNvGrpSpPr/>
          <p:nvPr/>
        </p:nvGrpSpPr>
        <p:grpSpPr>
          <a:xfrm>
            <a:off x="890588" y="2378075"/>
            <a:ext cx="8197850" cy="4529138"/>
            <a:chOff x="0" y="0"/>
            <a:chExt cx="5164" cy="2853"/>
          </a:xfrm>
        </p:grpSpPr>
        <p:pic>
          <p:nvPicPr>
            <p:cNvPr id="17415" name="圆角矩形​​ 7"/>
            <p:cNvPicPr/>
            <p:nvPr/>
          </p:nvPicPr>
          <p:blipFill>
            <a:blip r:embed="rId1"/>
            <a:stretch>
              <a:fillRect/>
            </a:stretch>
          </p:blipFill>
          <p:spPr>
            <a:xfrm>
              <a:off x="0" y="0"/>
              <a:ext cx="5164" cy="2853"/>
            </a:xfrm>
            <a:prstGeom prst="rect">
              <a:avLst/>
            </a:prstGeom>
            <a:noFill/>
            <a:ln w="9525">
              <a:noFill/>
            </a:ln>
          </p:spPr>
        </p:pic>
        <p:sp>
          <p:nvSpPr>
            <p:cNvPr id="3" name="Text Box 4"/>
            <p:cNvSpPr txBox="1">
              <a:spLocks noChangeArrowheads="1"/>
            </p:cNvSpPr>
            <p:nvPr/>
          </p:nvSpPr>
          <p:spPr bwMode="auto">
            <a:xfrm>
              <a:off x="191" y="183"/>
              <a:ext cx="4557"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0"/>
                </a:spcBef>
                <a:spcAft>
                  <a:spcPct val="0"/>
                </a:spcAft>
                <a:buClrTx/>
                <a:buSzTx/>
                <a:buFontTx/>
                <a:buNone/>
                <a:defRPr/>
              </a:pP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    企业经营的实际经验发现，往往</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80%</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的收入来自</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20%</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的客户，而且</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80%</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的费用是用于</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20%</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的产品。一小部份的原因</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投入</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或努力</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通常可以产生大部份的结果</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产出</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或酬劳，你所完成的工作里</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,80%</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的成果</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来自于你所花的</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20%</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的时间。</a:t>
              </a:r>
              <a:endPar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   这一发现被称为帕累托法则，又称</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 “Pareto Principle”, “Pareto Law”, “Principle of Lease Effort”, “Principle of Imbalance”</a:t>
              </a:r>
              <a:r>
                <a:rPr kumimoji="0" lang="zh-TW"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en-US"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 The Secret of Achieving More with Less.</a:t>
              </a:r>
              <a:r>
                <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”商场获利与生活如意的杠杆原理。</a:t>
              </a:r>
              <a:endParaRPr kumimoji="0" lang="zh-TW"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endParaRPr>
            </a:p>
            <a:p>
              <a:pPr marL="0" marR="0" lvl="0" indent="0" algn="just" defTabSz="914400" rtl="0" eaLnBrk="1" fontAlgn="base" latinLnBrk="0" hangingPunct="1">
                <a:lnSpc>
                  <a:spcPct val="110000"/>
                </a:lnSpc>
                <a:spcBef>
                  <a:spcPct val="0"/>
                </a:spcBef>
                <a:spcAft>
                  <a:spcPct val="0"/>
                </a:spcAft>
                <a:buClrTx/>
                <a:buSzTx/>
                <a:buFontTx/>
                <a:buNone/>
                <a:defRPr/>
              </a:pPr>
              <a:endPar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zh-CN" altLang="en-US" sz="22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grpSp>
      <p:sp>
        <p:nvSpPr>
          <p:cNvPr id="17411"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6.3 </a:t>
            </a:r>
            <a:r>
              <a:rPr lang="zh-CN" altLang="en-US" sz="3200" b="0" dirty="0">
                <a:solidFill>
                  <a:srgbClr val="002060"/>
                </a:solidFill>
                <a:latin typeface="方正粗倩简体" pitchFamily="1" charset="-122"/>
                <a:ea typeface="方正粗倩简体" pitchFamily="1" charset="-122"/>
              </a:rPr>
              <a:t>仓储合理化</a:t>
            </a:r>
            <a:endParaRPr lang="en-US" altLang="en-US" sz="3200" b="0" dirty="0">
              <a:solidFill>
                <a:srgbClr val="002060"/>
              </a:solidFill>
              <a:latin typeface="方正粗倩简体" pitchFamily="1" charset="-122"/>
              <a:ea typeface="方正粗倩简体" pitchFamily="1" charset="-122"/>
            </a:endParaRPr>
          </a:p>
        </p:txBody>
      </p:sp>
      <p:sp>
        <p:nvSpPr>
          <p:cNvPr id="17412" name="TextBox 1"/>
          <p:cNvSpPr txBox="1"/>
          <p:nvPr/>
        </p:nvSpPr>
        <p:spPr>
          <a:xfrm>
            <a:off x="1042988" y="1177925"/>
            <a:ext cx="67691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6.3.2 </a:t>
            </a:r>
            <a:r>
              <a:rPr lang="zh-CN" altLang="en-US" sz="2800" b="1" dirty="0">
                <a:solidFill>
                  <a:srgbClr val="7030A0"/>
                </a:solidFill>
                <a:latin typeface="黑体" panose="02010609060101010101" pitchFamily="49" charset="-122"/>
                <a:ea typeface="黑体" panose="02010609060101010101" pitchFamily="49" charset="-122"/>
              </a:rPr>
              <a:t>仓储合理化的途径</a:t>
            </a:r>
            <a:endParaRPr lang="zh-CN" altLang="en-US" sz="2800" b="1" dirty="0">
              <a:solidFill>
                <a:srgbClr val="7030A0"/>
              </a:solidFill>
              <a:latin typeface="黑体" panose="02010609060101010101" pitchFamily="49" charset="-122"/>
              <a:ea typeface="黑体" panose="02010609060101010101" pitchFamily="49" charset="-122"/>
            </a:endParaRPr>
          </a:p>
        </p:txBody>
      </p:sp>
      <p:sp>
        <p:nvSpPr>
          <p:cNvPr id="18439" name="TextBox 4"/>
          <p:cNvSpPr txBox="1">
            <a:spLocks noChangeArrowheads="1"/>
          </p:cNvSpPr>
          <p:nvPr/>
        </p:nvSpPr>
        <p:spPr bwMode="auto">
          <a:xfrm>
            <a:off x="1331913" y="1773238"/>
            <a:ext cx="561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0" u="sng"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1.</a:t>
            </a:r>
            <a:r>
              <a:rPr kumimoji="0" lang="zh-CN" altLang="en-US" sz="2800" b="0" i="0" u="sng"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实行</a:t>
            </a:r>
            <a:r>
              <a:rPr kumimoji="0" lang="en-US" altLang="en-US" sz="2800" b="0" i="0" u="sng"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ABC</a:t>
            </a:r>
            <a:r>
              <a:rPr kumimoji="0" lang="zh-CN" altLang="en-US" sz="2800" b="0" i="0" u="sng"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分类法</a:t>
            </a:r>
            <a:r>
              <a:rPr kumimoji="0" lang="zh-CN" altLang="en-US" sz="28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a:t>
            </a:r>
            <a:r>
              <a:rPr kumimoji="0" lang="en-US" altLang="en-US" sz="28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80/20</a:t>
            </a:r>
            <a:r>
              <a:rPr kumimoji="0" lang="zh-CN" altLang="en-US" sz="28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分析法）</a:t>
            </a:r>
            <a:endParaRPr kumimoji="0" lang="zh-CN" altLang="en-US" sz="28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pic>
        <p:nvPicPr>
          <p:cNvPr id="17414" name="图片 6"/>
          <p:cNvPicPr>
            <a:picLocks noChangeAspect="1"/>
          </p:cNvPicPr>
          <p:nvPr/>
        </p:nvPicPr>
        <p:blipFill>
          <a:blip r:embed="rId2"/>
          <a:stretch>
            <a:fillRect/>
          </a:stretch>
        </p:blipFill>
        <p:spPr>
          <a:xfrm rot="1950763">
            <a:off x="7927975" y="1819275"/>
            <a:ext cx="771525" cy="12096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2"/>
          <p:cNvSpPr>
            <a:spLocks noGrp="1" noChangeArrowheads="1"/>
          </p:cNvSpPr>
          <p:nvPr>
            <p:ph type="body" idx="1"/>
          </p:nvPr>
        </p:nvSpPr>
        <p:spPr>
          <a:xfrm>
            <a:off x="584200" y="1268413"/>
            <a:ext cx="7626350" cy="2341563"/>
          </a:xfrm>
        </p:spPr>
        <p:txBody>
          <a:bodyPr vert="horz" wrap="square" lIns="91440" tIns="45720" rIns="91440" bIns="45720" numCol="1" anchor="t" anchorCtr="0" compatLnSpc="1"/>
          <a:lstStyle/>
          <a:p>
            <a:pPr marL="342900" marR="0" lvl="0" indent="-342900" algn="l" defTabSz="914400" rtl="0" eaLnBrk="1" fontAlgn="base" latinLnBrk="0" hangingPunct="1">
              <a:lnSpc>
                <a:spcPct val="120000"/>
              </a:lnSpc>
              <a:spcBef>
                <a:spcPct val="20000"/>
              </a:spcBef>
              <a:spcAft>
                <a:spcPct val="0"/>
              </a:spcAft>
              <a:buClrTx/>
              <a:buSzTx/>
              <a:buFont typeface="Wingdings" panose="05000000000000000000" pitchFamily="2" charset="2"/>
              <a:buNone/>
              <a:defRPr/>
            </a:pPr>
            <a:r>
              <a:rPr kumimoji="0" lang="en-US" altLang="en-US" sz="2400" b="0" i="0" u="none" strike="noStrike" kern="0" cap="none" spc="0" normalizeH="0" baseline="0" noProof="0" smtClean="0">
                <a:ln>
                  <a:noFill/>
                </a:ln>
                <a:solidFill>
                  <a:schemeClr val="tx1"/>
                </a:solidFill>
                <a:effectLst/>
                <a:uLnTx/>
                <a:uFillTx/>
                <a:latin typeface="幼圆" pitchFamily="49" charset="-122"/>
                <a:ea typeface="幼圆" pitchFamily="49" charset="-122"/>
                <a:cs typeface="+mn-cs"/>
              </a:rPr>
              <a:t>     </a:t>
            </a:r>
            <a:r>
              <a:rPr kumimoji="0" lang="en-US" altLang="en-US" sz="22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意大利经济学家Pareto揭示的社会现象“20-80”规律，告诉人们在进行库存控制时，应该抓住关键的少数，集中精力控制少数重要的、关键的物资。</a:t>
            </a:r>
            <a:endParaRPr kumimoji="0" lang="en-US" altLang="en-US" sz="22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endParaRPr>
          </a:p>
          <a:p>
            <a:pPr marL="342900" marR="0" lvl="0" indent="-342900" algn="l" defTabSz="914400" rtl="0" eaLnBrk="1" fontAlgn="base" latinLnBrk="0" hangingPunct="1">
              <a:lnSpc>
                <a:spcPct val="120000"/>
              </a:lnSpc>
              <a:spcBef>
                <a:spcPct val="20000"/>
              </a:spcBef>
              <a:spcAft>
                <a:spcPct val="0"/>
              </a:spcAft>
              <a:buClrTx/>
              <a:buSzTx/>
              <a:buFont typeface="Wingdings" panose="05000000000000000000" pitchFamily="2" charset="2"/>
              <a:buNone/>
              <a:defRPr/>
            </a:pPr>
            <a:r>
              <a:rPr kumimoji="0" lang="en-US" altLang="en-US" sz="2200" b="0" i="0" u="none" strike="noStrike" kern="0" cap="none" spc="0" normalizeH="0" baseline="0" noProof="0" smtClean="0">
                <a:ln>
                  <a:noFill/>
                </a:ln>
                <a:solidFill>
                  <a:srgbClr val="0000FF"/>
                </a:solidFill>
                <a:effectLst/>
                <a:uLnTx/>
                <a:uFillTx/>
                <a:latin typeface="幼圆" pitchFamily="49" charset="-122"/>
                <a:ea typeface="幼圆" pitchFamily="49" charset="-122"/>
                <a:cs typeface="+mn-cs"/>
              </a:rPr>
              <a:t>   　　</a:t>
            </a:r>
            <a:r>
              <a:rPr kumimoji="0" lang="en-US" altLang="en-US" sz="22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ABC分类法</a:t>
            </a:r>
            <a:r>
              <a:rPr kumimoji="0" lang="en-US" altLang="en-US" sz="22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把库存物资按照其占用资金的多少，即价值的多少，分为三类：A类物资，B类物资，C类物资。</a:t>
            </a:r>
            <a:endParaRPr kumimoji="0" lang="en-US" altLang="en-US" sz="22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endParaRPr>
          </a:p>
          <a:p>
            <a:pPr marL="342900" marR="0" lvl="0" indent="-342900" algn="l" defTabSz="914400" rtl="0" eaLnBrk="1" fontAlgn="base" latinLnBrk="0" hangingPunct="1">
              <a:lnSpc>
                <a:spcPct val="120000"/>
              </a:lnSpc>
              <a:spcBef>
                <a:spcPct val="20000"/>
              </a:spcBef>
              <a:spcAft>
                <a:spcPct val="0"/>
              </a:spcAft>
              <a:buClrTx/>
              <a:buSzTx/>
              <a:buFont typeface="Wingdings" panose="05000000000000000000" pitchFamily="2" charset="2"/>
              <a:buNone/>
              <a:defRPr/>
            </a:pPr>
            <a:endParaRPr kumimoji="0" lang="en-US" altLang="en-US" sz="2200" b="0" i="0" u="none" strike="noStrike" kern="0" cap="none" spc="0" normalizeH="0" baseline="0" noProof="0" smtClean="0">
              <a:ln>
                <a:noFill/>
              </a:ln>
              <a:solidFill>
                <a:srgbClr val="0000FF"/>
              </a:solidFill>
              <a:effectLst/>
              <a:uLnTx/>
              <a:uFillTx/>
              <a:latin typeface="幼圆" pitchFamily="49" charset="-122"/>
              <a:ea typeface="幼圆" pitchFamily="49" charset="-122"/>
              <a:cs typeface="+mn-cs"/>
            </a:endParaRPr>
          </a:p>
        </p:txBody>
      </p:sp>
      <p:graphicFrame>
        <p:nvGraphicFramePr>
          <p:cNvPr id="19459" name="Group 3"/>
          <p:cNvGraphicFramePr>
            <a:graphicFrameLocks noGrp="1"/>
          </p:cNvGraphicFramePr>
          <p:nvPr/>
        </p:nvGraphicFramePr>
        <p:xfrm>
          <a:off x="971550" y="4227513"/>
          <a:ext cx="7334250" cy="1863725"/>
        </p:xfrm>
        <a:graphic>
          <a:graphicData uri="http://schemas.openxmlformats.org/drawingml/2006/table">
            <a:tbl>
              <a:tblPr/>
              <a:tblGrid>
                <a:gridCol w="2438400"/>
                <a:gridCol w="2432050"/>
                <a:gridCol w="2463800"/>
              </a:tblGrid>
              <a:tr h="7620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                         项目</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类别</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9050" cap="flat" cmpd="sng" algn="ctr">
                      <a:solidFill>
                        <a:schemeClr val="tx1"/>
                      </a:solidFill>
                      <a:prstDash val="solid"/>
                      <a:round/>
                      <a:headEnd type="none" w="med" len="med"/>
                      <a:tailEnd type="none" w="med" len="med"/>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品种数的百分比</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金额百分比</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隶书" pitchFamily="49" charset="-122"/>
                          <a:ea typeface="隶书" pitchFamily="49" charset="-122"/>
                        </a:rPr>
                        <a:t>A类物资</a:t>
                      </a:r>
                      <a:endParaRPr kumimoji="0" lang="en-US" altLang="en-US" sz="1600" b="0" i="0" u="none" strike="noStrike" cap="none" normalizeH="0" baseline="0" smtClean="0">
                        <a:ln>
                          <a:noFill/>
                        </a:ln>
                        <a:solidFill>
                          <a:schemeClr val="tx1"/>
                        </a:solidFill>
                        <a:effectLst/>
                        <a:latin typeface="隶书" pitchFamily="49" charset="-122"/>
                        <a:ea typeface="隶书" pitchFamily="49" charset="-122"/>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10%（3%~20%）</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70%（50%~90%）</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隶书" pitchFamily="49" charset="-122"/>
                          <a:ea typeface="隶书" pitchFamily="49" charset="-122"/>
                        </a:rPr>
                        <a:t>B类物资</a:t>
                      </a:r>
                      <a:endParaRPr kumimoji="0" lang="en-US" altLang="en-US" sz="1600" b="0" i="0" u="none" strike="noStrike" cap="none" normalizeH="0" baseline="0" smtClean="0">
                        <a:ln>
                          <a:noFill/>
                        </a:ln>
                        <a:solidFill>
                          <a:schemeClr val="tx1"/>
                        </a:solidFill>
                        <a:effectLst/>
                        <a:latin typeface="隶书" pitchFamily="49" charset="-122"/>
                        <a:ea typeface="隶书" pitchFamily="49" charset="-122"/>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20%（15%~30%）</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20%（10%~35%）</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隶书" pitchFamily="49" charset="-122"/>
                          <a:ea typeface="隶书" pitchFamily="49" charset="-122"/>
                        </a:rPr>
                        <a:t>C类物资</a:t>
                      </a:r>
                      <a:endParaRPr kumimoji="0" lang="en-US" altLang="en-US" sz="1600" b="0" i="0" u="none" strike="noStrike" cap="none" normalizeH="0" baseline="0" smtClean="0">
                        <a:ln>
                          <a:noFill/>
                        </a:ln>
                        <a:solidFill>
                          <a:schemeClr val="tx1"/>
                        </a:solidFill>
                        <a:effectLst/>
                        <a:latin typeface="隶书" pitchFamily="49" charset="-122"/>
                        <a:ea typeface="隶书" pitchFamily="49" charset="-122"/>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70%（50%~70%）</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rPr>
                        <a:t>10%（3%~15%）</a:t>
                      </a:r>
                      <a:endParaRPr kumimoji="0" lang="en-US" altLang="en-US" sz="1600" b="0" i="0" u="none" strike="noStrike" cap="none" normalizeH="0" baseline="0" smtClean="0">
                        <a:ln>
                          <a:noFill/>
                        </a:ln>
                        <a:solidFill>
                          <a:schemeClr val="tx1"/>
                        </a:solidFill>
                        <a:effectLst/>
                        <a:latin typeface="Verdana" panose="020B0604030504040204" pitchFamily="34" charset="0"/>
                        <a:ea typeface="隶书" pitchFamily="49" charset="-122"/>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56" name="Text Box 29"/>
          <p:cNvSpPr txBox="1"/>
          <p:nvPr/>
        </p:nvSpPr>
        <p:spPr>
          <a:xfrm>
            <a:off x="3336925" y="3500438"/>
            <a:ext cx="2663825" cy="461962"/>
          </a:xfrm>
          <a:prstGeom prst="rect">
            <a:avLst/>
          </a:prstGeom>
          <a:solidFill>
            <a:srgbClr val="EBD531"/>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r>
              <a:rPr lang="en-US" altLang="en-US" sz="2400" dirty="0">
                <a:latin typeface="微软雅黑" panose="020B0503020204020204" charset="-122"/>
                <a:ea typeface="微软雅黑" panose="020B0503020204020204" charset="-122"/>
              </a:rPr>
              <a:t>ABC</a:t>
            </a:r>
            <a:r>
              <a:rPr lang="zh-CN" altLang="en-US" sz="2400" dirty="0">
                <a:latin typeface="微软雅黑" panose="020B0503020204020204" charset="-122"/>
                <a:ea typeface="微软雅黑" panose="020B0503020204020204" charset="-122"/>
              </a:rPr>
              <a:t>库存分类</a:t>
            </a:r>
            <a:endParaRPr lang="zh-CN" altLang="en-US" sz="2400" dirty="0">
              <a:latin typeface="微软雅黑" panose="020B0503020204020204" charset="-122"/>
              <a:ea typeface="微软雅黑" panose="020B0503020204020204" charset="-122"/>
            </a:endParaRPr>
          </a:p>
        </p:txBody>
      </p:sp>
      <p:sp>
        <p:nvSpPr>
          <p:cNvPr id="18457" name="Rectangle 30"/>
          <p:cNvSpPr>
            <a:spLocks noGrp="1"/>
          </p:cNvSpPr>
          <p:nvPr>
            <p:ph type="title" idx="4294967295"/>
          </p:nvPr>
        </p:nvSpPr>
        <p:spPr>
          <a:xfrm>
            <a:off x="925513" y="493713"/>
            <a:ext cx="7391400" cy="487362"/>
          </a:xfrm>
        </p:spPr>
        <p:txBody>
          <a:bodyPr vert="horz" wrap="square" lIns="91440" tIns="45720" rIns="91440" bIns="45720" anchor="ctr" anchorCtr="0"/>
          <a:p>
            <a:pPr algn="ctr" eaLnBrk="1" hangingPunct="1"/>
            <a:r>
              <a:rPr lang="en-US" altLang="en-US" sz="2800" b="0" dirty="0">
                <a:solidFill>
                  <a:srgbClr val="002060"/>
                </a:solidFill>
                <a:latin typeface="方正粗倩简体" pitchFamily="1" charset="-122"/>
                <a:ea typeface="方正粗倩简体" pitchFamily="1" charset="-122"/>
              </a:rPr>
              <a:t>80/20</a:t>
            </a:r>
            <a:r>
              <a:rPr lang="zh-CN" altLang="en-US" sz="2800" b="0" dirty="0">
                <a:solidFill>
                  <a:srgbClr val="002060"/>
                </a:solidFill>
                <a:latin typeface="方正粗倩简体" pitchFamily="1" charset="-122"/>
                <a:ea typeface="方正粗倩简体" pitchFamily="1" charset="-122"/>
              </a:rPr>
              <a:t>原理的应用－</a:t>
            </a:r>
            <a:r>
              <a:rPr lang="en-US" altLang="en-US" sz="2800" b="0" dirty="0">
                <a:solidFill>
                  <a:srgbClr val="002060"/>
                </a:solidFill>
                <a:latin typeface="方正粗倩简体" pitchFamily="1" charset="-122"/>
                <a:ea typeface="方正粗倩简体" pitchFamily="1" charset="-122"/>
              </a:rPr>
              <a:t>ABC</a:t>
            </a:r>
            <a:r>
              <a:rPr lang="zh-CN" altLang="en-US" sz="2800" b="0" dirty="0">
                <a:solidFill>
                  <a:srgbClr val="002060"/>
                </a:solidFill>
                <a:latin typeface="方正粗倩简体" pitchFamily="1" charset="-122"/>
                <a:ea typeface="方正粗倩简体" pitchFamily="1" charset="-122"/>
              </a:rPr>
              <a:t>分类管理法</a:t>
            </a:r>
            <a:endParaRPr lang="zh-CN" altLang="en-US" sz="2800" b="0" dirty="0">
              <a:solidFill>
                <a:srgbClr val="002060"/>
              </a:solidFill>
              <a:latin typeface="方正粗倩简体" pitchFamily="1" charset="-122"/>
              <a:ea typeface="方正粗倩简体" pitchFamily="1"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矩形 3"/>
          <p:cNvSpPr>
            <a:spLocks noGrp="1"/>
          </p:cNvSpPr>
          <p:nvPr>
            <p:ph type="title" idx="4294967295"/>
          </p:nvPr>
        </p:nvSpPr>
        <p:spPr>
          <a:xfrm>
            <a:off x="1116013" y="333375"/>
            <a:ext cx="6734175" cy="944563"/>
          </a:xfrm>
        </p:spPr>
        <p:txBody>
          <a:bodyPr vert="horz" wrap="square" lIns="91440" tIns="45720" rIns="91440" bIns="45720" anchor="ctr" anchorCtr="0"/>
          <a:p>
            <a:pPr algn="ctr" eaLnBrk="1" hangingPunct="1"/>
            <a:r>
              <a:rPr lang="en-US" altLang="en-US" sz="2800" b="0" dirty="0">
                <a:solidFill>
                  <a:srgbClr val="002060"/>
                </a:solidFill>
                <a:latin typeface="方正粗倩简体" pitchFamily="1" charset="-122"/>
                <a:ea typeface="方正粗倩简体" pitchFamily="1" charset="-122"/>
              </a:rPr>
              <a:t>CVA</a:t>
            </a:r>
            <a:r>
              <a:rPr lang="zh-CN" altLang="en-US" sz="2800" b="0" dirty="0">
                <a:solidFill>
                  <a:srgbClr val="002060"/>
                </a:solidFill>
                <a:latin typeface="方正粗倩简体" pitchFamily="1" charset="-122"/>
                <a:ea typeface="方正粗倩简体" pitchFamily="1" charset="-122"/>
              </a:rPr>
              <a:t>管理法</a:t>
            </a:r>
            <a:endParaRPr lang="zh-CN" altLang="en-US" sz="2800" b="0" dirty="0">
              <a:solidFill>
                <a:srgbClr val="002060"/>
              </a:solidFill>
              <a:latin typeface="方正粗倩简体" pitchFamily="1" charset="-122"/>
              <a:ea typeface="方正粗倩简体" pitchFamily="1" charset="-122"/>
            </a:endParaRPr>
          </a:p>
        </p:txBody>
      </p:sp>
      <p:sp>
        <p:nvSpPr>
          <p:cNvPr id="20483" name="矩形 4"/>
          <p:cNvSpPr>
            <a:spLocks noGrp="1" noChangeArrowheads="1"/>
          </p:cNvSpPr>
          <p:nvPr>
            <p:ph type="body" idx="1"/>
          </p:nvPr>
        </p:nvSpPr>
        <p:spPr>
          <a:xfrm>
            <a:off x="457200" y="1052513"/>
            <a:ext cx="8229600" cy="1778000"/>
          </a:xfrm>
        </p:spPr>
        <p:txBody>
          <a:bodyPr vert="horz" wrap="square" lIns="91440" tIns="45720" rIns="91440" bIns="45720" numCol="1" anchor="t" anchorCtr="0" compatLnSpc="1"/>
          <a:lstStyle/>
          <a:p>
            <a:pPr marL="342900" marR="0" lvl="0" indent="-342900" algn="l" defTabSz="914400" rtl="0" eaLnBrk="1" fontAlgn="base" latinLnBrk="0" hangingPunct="1">
              <a:lnSpc>
                <a:spcPct val="130000"/>
              </a:lnSpc>
              <a:spcBef>
                <a:spcPct val="20000"/>
              </a:spcBef>
              <a:spcAft>
                <a:spcPct val="0"/>
              </a:spcAft>
              <a:buClr>
                <a:srgbClr val="FF3300"/>
              </a:buClr>
              <a:buSzTx/>
              <a:buFont typeface="Wingdings" panose="05000000000000000000" pitchFamily="2" charset="2"/>
              <a:buChar char="v"/>
              <a:defRPr/>
            </a:pPr>
            <a:r>
              <a:rPr kumimoji="0" lang="en-US" altLang="en-US" sz="2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rPr>
              <a:t>ABC管理法的不足之处常表现为C类货物得不到应有的重视，也会导致生产的停工，有些企业采用了关键因素分析法（critical value analysis)，即将存货按照关键性分成3-4类。比起ABC分类法有着更强的目的性。</a:t>
            </a:r>
            <a:endParaRPr kumimoji="0" lang="en-US" altLang="en-US" sz="2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endParaRPr>
          </a:p>
        </p:txBody>
      </p:sp>
      <p:graphicFrame>
        <p:nvGraphicFramePr>
          <p:cNvPr id="20484" name="Group 4"/>
          <p:cNvGraphicFramePr>
            <a:graphicFrameLocks noGrp="1"/>
          </p:cNvGraphicFramePr>
          <p:nvPr/>
        </p:nvGraphicFramePr>
        <p:xfrm>
          <a:off x="1042988" y="3225800"/>
          <a:ext cx="7200900" cy="3379789"/>
        </p:xfrm>
        <a:graphic>
          <a:graphicData uri="http://schemas.openxmlformats.org/drawingml/2006/table">
            <a:tbl>
              <a:tblPr/>
              <a:tblGrid>
                <a:gridCol w="1584325"/>
                <a:gridCol w="4176712"/>
                <a:gridCol w="1439863"/>
              </a:tblGrid>
              <a:tr h="50806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库存类型</a:t>
                      </a:r>
                      <a:endPar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endParaRPr>
                    </a:p>
                  </a:txBody>
                  <a:tcPr marL="90000" marR="90000" marT="46806" marB="46806" anchor="ctr" anchorCtr="1" horzOverflow="overflow">
                    <a:lnL w="12700" cap="flat" cmpd="sng" algn="ctr">
                      <a:solidFill>
                        <a:schemeClr val="tx1"/>
                      </a:solidFill>
                      <a:prstDash val="dot"/>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特点</a:t>
                      </a:r>
                      <a:endPar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管理措施</a:t>
                      </a:r>
                      <a:endPar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r>
              <a:tr h="8069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最高优先级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12700" cap="flat" cmpd="sng" algn="ctr">
                      <a:solidFill>
                        <a:schemeClr val="tx1"/>
                      </a:solidFill>
                      <a:prstDash val="dot"/>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经营管理中的关键物品或A类重点客户的存货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不许缺货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r>
              <a:tr h="8069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较高优先级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12700" cap="flat" cmpd="sng" algn="ctr">
                      <a:solidFill>
                        <a:schemeClr val="tx1"/>
                      </a:solidFill>
                      <a:prstDash val="dot"/>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生产经营中的基础性物品，或B类客户的存货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允许</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偶尔缺货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r>
              <a:tr h="8069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中等优先级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12700" cap="flat" cmpd="sng" algn="ctr">
                      <a:solidFill>
                        <a:schemeClr val="tx1"/>
                      </a:solidFill>
                      <a:prstDash val="dot"/>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生产经营中比较重要的物品，或C类客户的存货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允许合理</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范围内缺货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r>
              <a:tr h="45090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较低优先级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12700" cap="flat" cmpd="sng" algn="ctr">
                      <a:solidFill>
                        <a:schemeClr val="tx1"/>
                      </a:solidFill>
                      <a:prstDash val="dot"/>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生产经营中需要，但可替代的物品</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rPr>
                        <a:t>允许缺货</a:t>
                      </a:r>
                      <a:endParaRPr kumimoji="0" lang="en-US" altLang="en-US" sz="2800" b="1" i="0" u="none" strike="noStrike" cap="none" normalizeH="0" baseline="0" smtClean="0">
                        <a:ln>
                          <a:noFill/>
                        </a:ln>
                        <a:solidFill>
                          <a:schemeClr val="tx1"/>
                        </a:solidFill>
                        <a:effectLst>
                          <a:outerShdw blurRad="38100" dist="38100" dir="2700000" algn="tl">
                            <a:srgbClr val="C0C0C0"/>
                          </a:outerShdw>
                        </a:effectLst>
                        <a:latin typeface="华文仿宋" pitchFamily="2" charset="-122"/>
                        <a:ea typeface="华文仿宋" pitchFamily="2" charset="-122"/>
                      </a:endParaRPr>
                    </a:p>
                  </a:txBody>
                  <a:tcPr marL="90000" marR="90000" marT="46806" marB="46806" anchor="ctr" anchorCtr="1" horzOverflow="overflow">
                    <a:lnL w="28575" cap="flat" cmpd="sng" algn="ctr">
                      <a:solidFill>
                        <a:srgbClr val="00B050"/>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6.3 </a:t>
            </a:r>
            <a:r>
              <a:rPr lang="zh-CN" altLang="en-US" sz="3200" b="0" dirty="0">
                <a:solidFill>
                  <a:srgbClr val="002060"/>
                </a:solidFill>
                <a:latin typeface="方正粗倩简体" pitchFamily="1" charset="-122"/>
                <a:ea typeface="方正粗倩简体" pitchFamily="1" charset="-122"/>
              </a:rPr>
              <a:t>仓储合理化</a:t>
            </a:r>
            <a:endParaRPr lang="en-US" altLang="en-US" sz="3200" b="0" dirty="0">
              <a:solidFill>
                <a:srgbClr val="002060"/>
              </a:solidFill>
              <a:latin typeface="方正粗倩简体" pitchFamily="1" charset="-122"/>
              <a:ea typeface="方正粗倩简体" pitchFamily="1" charset="-122"/>
            </a:endParaRPr>
          </a:p>
        </p:txBody>
      </p:sp>
      <p:sp>
        <p:nvSpPr>
          <p:cNvPr id="20483" name="TextBox 1"/>
          <p:cNvSpPr txBox="1"/>
          <p:nvPr/>
        </p:nvSpPr>
        <p:spPr>
          <a:xfrm>
            <a:off x="1042988" y="1177925"/>
            <a:ext cx="67691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6.3.2 </a:t>
            </a:r>
            <a:r>
              <a:rPr lang="zh-CN" altLang="en-US" sz="2800" b="1" dirty="0">
                <a:solidFill>
                  <a:srgbClr val="7030A0"/>
                </a:solidFill>
                <a:latin typeface="黑体" panose="02010609060101010101" pitchFamily="49" charset="-122"/>
                <a:ea typeface="黑体" panose="02010609060101010101" pitchFamily="49" charset="-122"/>
              </a:rPr>
              <a:t>仓储合理化的途径</a:t>
            </a:r>
            <a:endParaRPr lang="zh-CN" altLang="en-US" sz="2800" b="1" dirty="0">
              <a:solidFill>
                <a:srgbClr val="7030A0"/>
              </a:solidFill>
              <a:latin typeface="黑体" panose="02010609060101010101" pitchFamily="49" charset="-122"/>
              <a:ea typeface="黑体" panose="02010609060101010101" pitchFamily="49" charset="-122"/>
            </a:endParaRPr>
          </a:p>
        </p:txBody>
      </p:sp>
      <p:grpSp>
        <p:nvGrpSpPr>
          <p:cNvPr id="20484" name="Group 4"/>
          <p:cNvGrpSpPr/>
          <p:nvPr/>
        </p:nvGrpSpPr>
        <p:grpSpPr>
          <a:xfrm>
            <a:off x="1116013" y="1762125"/>
            <a:ext cx="5761037" cy="4760913"/>
            <a:chOff x="0" y="0"/>
            <a:chExt cx="3629" cy="2999"/>
          </a:xfrm>
        </p:grpSpPr>
        <p:pic>
          <p:nvPicPr>
            <p:cNvPr id="20485" name="TextBox 4"/>
            <p:cNvPicPr/>
            <p:nvPr/>
          </p:nvPicPr>
          <p:blipFill>
            <a:blip r:embed="rId1"/>
            <a:stretch>
              <a:fillRect/>
            </a:stretch>
          </p:blipFill>
          <p:spPr>
            <a:xfrm>
              <a:off x="0" y="0"/>
              <a:ext cx="3629" cy="2999"/>
            </a:xfrm>
            <a:prstGeom prst="rect">
              <a:avLst/>
            </a:prstGeom>
            <a:noFill/>
            <a:ln w="9525">
              <a:noFill/>
            </a:ln>
          </p:spPr>
        </p:pic>
        <p:sp>
          <p:nvSpPr>
            <p:cNvPr id="21510" name="Text Box 6"/>
            <p:cNvSpPr txBox="1">
              <a:spLocks noChangeArrowheads="1"/>
            </p:cNvSpPr>
            <p:nvPr/>
          </p:nvSpPr>
          <p:spPr bwMode="auto">
            <a:xfrm>
              <a:off x="45" y="46"/>
              <a:ext cx="3538" cy="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1.</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实行</a:t>
              </a: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ABC</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分类法（</a:t>
              </a: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80/20</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分析法）</a:t>
              </a:r>
              <a:endPar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2.</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适度集中库存。</a:t>
              </a:r>
              <a:endPar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3.</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加速总周转。</a:t>
              </a:r>
              <a:endPar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4.</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采用有效的“先进先出”方式。</a:t>
              </a:r>
              <a:endPar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5.</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提高仓容利用率。</a:t>
              </a:r>
              <a:endPar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6.</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采用有效的储存定位系统。</a:t>
              </a:r>
              <a:endPar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7.</a:t>
              </a:r>
              <a:r>
                <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采用有效的监测清点方式。</a:t>
              </a:r>
              <a:endParaRPr kumimoji="0" lang="zh-CN" altLang="en-US" sz="2800" b="0"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标题 1"/>
          <p:cNvSpPr>
            <a:spLocks noGrp="1"/>
          </p:cNvSpPr>
          <p:nvPr>
            <p:ph type="title" idx="4294967295"/>
          </p:nvPr>
        </p:nvSpPr>
        <p:spPr>
          <a:xfrm>
            <a:off x="1077913" y="115888"/>
            <a:ext cx="6734175" cy="944562"/>
          </a:xfrm>
        </p:spPr>
        <p:txBody>
          <a:bodyPr vert="horz" wrap="square" lIns="91440" tIns="45720" rIns="91440" bIns="45720" anchor="ctr" anchorCtr="0"/>
          <a:p>
            <a:pPr algn="ctr" eaLnBrk="1" hangingPunct="1"/>
            <a:r>
              <a:rPr lang="zh-CN" altLang="en-US" sz="3200" b="0" dirty="0">
                <a:solidFill>
                  <a:srgbClr val="002060"/>
                </a:solidFill>
                <a:latin typeface="方正粗倩简体" pitchFamily="1" charset="-122"/>
                <a:ea typeface="方正粗倩简体" pitchFamily="1" charset="-122"/>
              </a:rPr>
              <a:t>仓储合理化的做法</a:t>
            </a:r>
            <a:endParaRPr lang="zh-CN" altLang="en-US" sz="3200" b="0" dirty="0">
              <a:solidFill>
                <a:srgbClr val="002060"/>
              </a:solidFill>
              <a:latin typeface="方正粗倩简体" pitchFamily="1" charset="-122"/>
              <a:ea typeface="方正粗倩简体" pitchFamily="1" charset="-122"/>
            </a:endParaRPr>
          </a:p>
        </p:txBody>
      </p:sp>
      <p:pic>
        <p:nvPicPr>
          <p:cNvPr id="21507" name="Picture 3" descr="gelou1"/>
          <p:cNvPicPr>
            <a:picLocks noChangeAspect="1"/>
          </p:cNvPicPr>
          <p:nvPr/>
        </p:nvPicPr>
        <p:blipFill>
          <a:blip r:embed="rId1"/>
          <a:stretch>
            <a:fillRect/>
          </a:stretch>
        </p:blipFill>
        <p:spPr>
          <a:xfrm>
            <a:off x="609600" y="981075"/>
            <a:ext cx="3614738" cy="2517775"/>
          </a:xfrm>
          <a:prstGeom prst="rect">
            <a:avLst/>
          </a:prstGeom>
          <a:noFill/>
          <a:ln w="9525">
            <a:noFill/>
          </a:ln>
        </p:spPr>
      </p:pic>
      <p:pic>
        <p:nvPicPr>
          <p:cNvPr id="21508" name="图片 2"/>
          <p:cNvPicPr>
            <a:picLocks noChangeAspect="1"/>
          </p:cNvPicPr>
          <p:nvPr/>
        </p:nvPicPr>
        <p:blipFill>
          <a:blip r:embed="rId2"/>
          <a:stretch>
            <a:fillRect/>
          </a:stretch>
        </p:blipFill>
        <p:spPr>
          <a:xfrm>
            <a:off x="4762500" y="1052513"/>
            <a:ext cx="3265488" cy="2447925"/>
          </a:xfrm>
          <a:prstGeom prst="rect">
            <a:avLst/>
          </a:prstGeom>
          <a:noFill/>
          <a:ln w="9525">
            <a:noFill/>
          </a:ln>
        </p:spPr>
      </p:pic>
      <p:pic>
        <p:nvPicPr>
          <p:cNvPr id="21509" name="图片 3"/>
          <p:cNvPicPr>
            <a:picLocks noChangeAspect="1"/>
          </p:cNvPicPr>
          <p:nvPr/>
        </p:nvPicPr>
        <p:blipFill>
          <a:blip r:embed="rId3"/>
          <a:stretch>
            <a:fillRect/>
          </a:stretch>
        </p:blipFill>
        <p:spPr>
          <a:xfrm>
            <a:off x="4787900" y="3933825"/>
            <a:ext cx="3455988" cy="2159000"/>
          </a:xfrm>
          <a:prstGeom prst="rect">
            <a:avLst/>
          </a:prstGeom>
          <a:noFill/>
          <a:ln w="9525">
            <a:noFill/>
          </a:ln>
          <a:effectLst>
            <a:outerShdw dist="139700" dir="2699999" algn="ctr" rotWithShape="0">
              <a:srgbClr val="333333">
                <a:alpha val="60999"/>
              </a:srgbClr>
            </a:outerShdw>
          </a:effectLst>
        </p:spPr>
      </p:pic>
      <p:pic>
        <p:nvPicPr>
          <p:cNvPr id="21510" name="图片 4"/>
          <p:cNvPicPr>
            <a:picLocks noChangeAspect="1"/>
          </p:cNvPicPr>
          <p:nvPr/>
        </p:nvPicPr>
        <p:blipFill>
          <a:blip r:embed="rId4"/>
          <a:stretch>
            <a:fillRect/>
          </a:stretch>
        </p:blipFill>
        <p:spPr>
          <a:xfrm>
            <a:off x="684213" y="3789363"/>
            <a:ext cx="3455987" cy="2592387"/>
          </a:xfrm>
          <a:prstGeom prst="rect">
            <a:avLst/>
          </a:prstGeom>
          <a:noFill/>
          <a:ln w="9525">
            <a:noFill/>
          </a:ln>
        </p:spPr>
      </p:pic>
      <p:sp>
        <p:nvSpPr>
          <p:cNvPr id="21511" name="TextBox 8"/>
          <p:cNvSpPr txBox="1"/>
          <p:nvPr/>
        </p:nvSpPr>
        <p:spPr>
          <a:xfrm>
            <a:off x="1547813" y="6381750"/>
            <a:ext cx="1871662" cy="338138"/>
          </a:xfrm>
          <a:prstGeom prst="rect">
            <a:avLst/>
          </a:prstGeom>
          <a:solidFill>
            <a:srgbClr val="FFC0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zh-CN" altLang="en-US" sz="1600" dirty="0">
                <a:solidFill>
                  <a:srgbClr val="000000"/>
                </a:solidFill>
                <a:latin typeface="微软雅黑" panose="020B0503020204020204" charset="-122"/>
                <a:ea typeface="微软雅黑" panose="020B0503020204020204" charset="-122"/>
              </a:rPr>
              <a:t>流力架</a:t>
            </a:r>
            <a:r>
              <a:rPr lang="en-US" altLang="en-US" sz="1600" dirty="0">
                <a:solidFill>
                  <a:srgbClr val="000000"/>
                </a:solidFill>
                <a:latin typeface="微软雅黑" panose="020B0503020204020204" charset="-122"/>
                <a:ea typeface="微软雅黑" panose="020B0503020204020204" charset="-122"/>
              </a:rPr>
              <a:t>-</a:t>
            </a:r>
            <a:r>
              <a:rPr lang="zh-CN" altLang="en-US" sz="1600" dirty="0">
                <a:solidFill>
                  <a:srgbClr val="000000"/>
                </a:solidFill>
                <a:latin typeface="微软雅黑" panose="020B0503020204020204" charset="-122"/>
                <a:ea typeface="微软雅黑" panose="020B0503020204020204" charset="-122"/>
              </a:rPr>
              <a:t>先进先出</a:t>
            </a:r>
            <a:endParaRPr lang="zh-CN" altLang="en-US" sz="1600" dirty="0">
              <a:solidFill>
                <a:srgbClr val="000000"/>
              </a:solidFill>
              <a:latin typeface="微软雅黑" panose="020B0503020204020204" charset="-122"/>
              <a:ea typeface="微软雅黑" panose="020B0503020204020204" charset="-122"/>
            </a:endParaRPr>
          </a:p>
        </p:txBody>
      </p:sp>
      <p:sp>
        <p:nvSpPr>
          <p:cNvPr id="21512" name="TextBox 9"/>
          <p:cNvSpPr txBox="1"/>
          <p:nvPr/>
        </p:nvSpPr>
        <p:spPr>
          <a:xfrm>
            <a:off x="1347788" y="3451225"/>
            <a:ext cx="2216150" cy="338138"/>
          </a:xfrm>
          <a:prstGeom prst="rect">
            <a:avLst/>
          </a:prstGeom>
          <a:solidFill>
            <a:srgbClr val="FFC0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zh-CN" altLang="en-US" sz="1600" dirty="0">
                <a:solidFill>
                  <a:srgbClr val="000000"/>
                </a:solidFill>
                <a:latin typeface="微软雅黑" panose="020B0503020204020204" charset="-122"/>
                <a:ea typeface="微软雅黑" panose="020B0503020204020204" charset="-122"/>
              </a:rPr>
              <a:t>积层式货架</a:t>
            </a:r>
            <a:r>
              <a:rPr lang="en-US" altLang="en-US" sz="1600" dirty="0">
                <a:solidFill>
                  <a:srgbClr val="000000"/>
                </a:solidFill>
                <a:latin typeface="微软雅黑" panose="020B0503020204020204" charset="-122"/>
                <a:ea typeface="微软雅黑" panose="020B0503020204020204" charset="-122"/>
              </a:rPr>
              <a:t>-</a:t>
            </a:r>
            <a:r>
              <a:rPr lang="zh-CN" altLang="en-US" sz="1600" dirty="0">
                <a:solidFill>
                  <a:srgbClr val="000000"/>
                </a:solidFill>
                <a:latin typeface="微软雅黑" panose="020B0503020204020204" charset="-122"/>
                <a:ea typeface="微软雅黑" panose="020B0503020204020204" charset="-122"/>
              </a:rPr>
              <a:t>提高仓容</a:t>
            </a:r>
            <a:endParaRPr lang="zh-CN" altLang="en-US" sz="1600" dirty="0">
              <a:solidFill>
                <a:srgbClr val="000000"/>
              </a:solidFill>
              <a:latin typeface="微软雅黑" panose="020B0503020204020204" charset="-122"/>
              <a:ea typeface="微软雅黑" panose="020B0503020204020204" charset="-122"/>
            </a:endParaRPr>
          </a:p>
        </p:txBody>
      </p:sp>
      <p:sp>
        <p:nvSpPr>
          <p:cNvPr id="21513" name="TextBox 10"/>
          <p:cNvSpPr txBox="1"/>
          <p:nvPr/>
        </p:nvSpPr>
        <p:spPr>
          <a:xfrm>
            <a:off x="5453063" y="3500438"/>
            <a:ext cx="2214562" cy="339725"/>
          </a:xfrm>
          <a:prstGeom prst="rect">
            <a:avLst/>
          </a:prstGeom>
          <a:solidFill>
            <a:srgbClr val="FFC0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zh-CN" altLang="en-US" sz="1600" dirty="0">
                <a:solidFill>
                  <a:srgbClr val="000000"/>
                </a:solidFill>
                <a:latin typeface="微软雅黑" panose="020B0503020204020204" charset="-122"/>
                <a:ea typeface="微软雅黑" panose="020B0503020204020204" charset="-122"/>
              </a:rPr>
              <a:t>高垛</a:t>
            </a:r>
            <a:r>
              <a:rPr lang="en-US" altLang="en-US" sz="1600" dirty="0">
                <a:solidFill>
                  <a:srgbClr val="000000"/>
                </a:solidFill>
                <a:latin typeface="微软雅黑" panose="020B0503020204020204" charset="-122"/>
                <a:ea typeface="微软雅黑" panose="020B0503020204020204" charset="-122"/>
              </a:rPr>
              <a:t>-</a:t>
            </a:r>
            <a:r>
              <a:rPr lang="zh-CN" altLang="en-US" sz="1600" dirty="0">
                <a:solidFill>
                  <a:srgbClr val="000000"/>
                </a:solidFill>
                <a:latin typeface="微软雅黑" panose="020B0503020204020204" charset="-122"/>
                <a:ea typeface="微软雅黑" panose="020B0503020204020204" charset="-122"/>
              </a:rPr>
              <a:t>提高仓容</a:t>
            </a:r>
            <a:endParaRPr lang="zh-CN" altLang="en-US" sz="1600" dirty="0">
              <a:solidFill>
                <a:srgbClr val="000000"/>
              </a:solidFill>
              <a:latin typeface="微软雅黑" panose="020B0503020204020204" charset="-122"/>
              <a:ea typeface="微软雅黑" panose="020B0503020204020204" charset="-122"/>
            </a:endParaRPr>
          </a:p>
        </p:txBody>
      </p:sp>
      <p:sp>
        <p:nvSpPr>
          <p:cNvPr id="21514" name="TextBox 11"/>
          <p:cNvSpPr txBox="1"/>
          <p:nvPr/>
        </p:nvSpPr>
        <p:spPr>
          <a:xfrm>
            <a:off x="5524500" y="6402388"/>
            <a:ext cx="2216150" cy="339725"/>
          </a:xfrm>
          <a:prstGeom prst="rect">
            <a:avLst/>
          </a:prstGeom>
          <a:solidFill>
            <a:srgbClr val="FFC0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zh-CN" altLang="en-US" sz="1600" dirty="0">
                <a:solidFill>
                  <a:srgbClr val="000000"/>
                </a:solidFill>
                <a:latin typeface="微软雅黑" panose="020B0503020204020204" charset="-122"/>
                <a:ea typeface="微软雅黑" panose="020B0503020204020204" charset="-122"/>
              </a:rPr>
              <a:t>四号定位</a:t>
            </a:r>
            <a:endParaRPr lang="zh-CN" altLang="en-US" sz="1600" dirty="0">
              <a:solidFill>
                <a:srgbClr val="00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5423"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266224" y="1231106"/>
            <a:ext cx="1036320"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小提示</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7" name="组合 26"/>
          <p:cNvGrpSpPr/>
          <p:nvPr/>
        </p:nvGrpSpPr>
        <p:grpSpPr>
          <a:xfrm>
            <a:off x="773906" y="2065020"/>
            <a:ext cx="7589463" cy="2848025"/>
            <a:chOff x="1625" y="2221"/>
            <a:chExt cx="15935" cy="5980"/>
          </a:xfrm>
        </p:grpSpPr>
        <p:sp>
          <p:nvSpPr>
            <p:cNvPr id="15" name="文本框 14"/>
            <p:cNvSpPr txBox="1"/>
            <p:nvPr/>
          </p:nvSpPr>
          <p:spPr>
            <a:xfrm>
              <a:off x="6760" y="3541"/>
              <a:ext cx="10291" cy="3681"/>
            </a:xfrm>
            <a:prstGeom prst="rect">
              <a:avLst/>
            </a:prstGeom>
            <a:noFill/>
          </p:spPr>
          <p:txBody>
            <a:bodyPr wrap="square" rtlCol="0">
              <a:spAutoFit/>
            </a:bodyPr>
            <a:p>
              <a:pPr indent="0" algn="l" fontAlgn="auto">
                <a:lnSpc>
                  <a:spcPct val="150000"/>
                </a:lnSpc>
              </a:pPr>
              <a:r>
                <a:rPr lang="zh-CN" altLang="en-US" sz="1800">
                  <a:solidFill>
                    <a:srgbClr val="1B2F47"/>
                  </a:solidFill>
                  <a:latin typeface="微软雅黑" panose="020B0503020204020204" charset="-122"/>
                  <a:ea typeface="微软雅黑" panose="020B0503020204020204" charset="-122"/>
                </a:rPr>
                <a:t>实现仓储合理化除做好库存控制和有效管理外，还需要从公司的管理制度、奖惩机制、员工素质等多个方面入手，综合提高仓储活动的合理性，最终实现效益的提高。</a:t>
              </a:r>
              <a:endParaRPr lang="zh-CN" altLang="en-US" sz="18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sz="100"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sz="100"/>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sz="100"/>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sz="100"/>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sz="100"/>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sz="100"/>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sz="100"/>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sz="100"/>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sz="100"/>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sz="100"/>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sz="100"/>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sz="100"/>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sz="100"/>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sz="100"/>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sz="100"/>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sz="100"/>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sz="100"/>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sz="100"/>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sz="100"/>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sz="100"/>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sz="100"/>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sz="100"/>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sz="100"/>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sz="100"/>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sz="100"/>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sz="100"/>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sz="100"/>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sz="100"/>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sz="100"/>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sz="100"/>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sz="100"/>
              </a:p>
            </p:txBody>
          </p:sp>
        </p:grpSp>
        <p:sp>
          <p:nvSpPr>
            <p:cNvPr id="24" name="文本框 23"/>
            <p:cNvSpPr txBox="1"/>
            <p:nvPr/>
          </p:nvSpPr>
          <p:spPr>
            <a:xfrm>
              <a:off x="6717" y="2809"/>
              <a:ext cx="1824" cy="773"/>
            </a:xfrm>
            <a:prstGeom prst="rect">
              <a:avLst/>
            </a:prstGeom>
            <a:noFill/>
          </p:spPr>
          <p:txBody>
            <a:bodyPr wrap="none" rtlCol="0">
              <a:spAutoFit/>
            </a:bodyPr>
            <a:p>
              <a:r>
                <a:rPr lang="zh-CN" altLang="en-US" sz="1800" b="1">
                  <a:solidFill>
                    <a:srgbClr val="B82B14"/>
                  </a:solidFill>
                  <a:latin typeface="微软雅黑" panose="020B0503020204020204" charset="-122"/>
                  <a:ea typeface="微软雅黑" panose="020B0503020204020204" charset="-122"/>
                </a:rPr>
                <a:t>小提示</a:t>
              </a:r>
              <a:endParaRPr lang="zh-CN" altLang="en-US" sz="18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051"/>
              <a:chOff x="7215" y="2696"/>
              <a:chExt cx="10256" cy="4766"/>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447"/>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4946"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1339691"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对点案例</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8" name="组合 37"/>
          <p:cNvGrpSpPr/>
          <p:nvPr/>
        </p:nvGrpSpPr>
        <p:grpSpPr>
          <a:xfrm>
            <a:off x="225743" y="1903571"/>
            <a:ext cx="3103721" cy="3103721"/>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9" name="文本框 8"/>
              <p:cNvSpPr txBox="1"/>
              <p:nvPr/>
            </p:nvSpPr>
            <p:spPr>
              <a:xfrm>
                <a:off x="4335" y="4022"/>
                <a:ext cx="1590" cy="1790"/>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sp>
            <p:nvSpPr>
              <p:cNvPr id="12" name="文本框 11"/>
              <p:cNvSpPr txBox="1"/>
              <p:nvPr/>
            </p:nvSpPr>
            <p:spPr>
              <a:xfrm>
                <a:off x="2567" y="7174"/>
                <a:ext cx="1590" cy="1790"/>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sp>
            <p:nvSpPr>
              <p:cNvPr id="13" name="文本框 12"/>
              <p:cNvSpPr txBox="1"/>
              <p:nvPr/>
            </p:nvSpPr>
            <p:spPr>
              <a:xfrm>
                <a:off x="6471" y="7214"/>
                <a:ext cx="1590" cy="1790"/>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grpSp>
      </p:grpSp>
      <p:grpSp>
        <p:nvGrpSpPr>
          <p:cNvPr id="16" name="组合 15"/>
          <p:cNvGrpSpPr/>
          <p:nvPr/>
        </p:nvGrpSpPr>
        <p:grpSpPr>
          <a:xfrm>
            <a:off x="3522935" y="2357966"/>
            <a:ext cx="5387702" cy="2998168"/>
            <a:chOff x="7342" y="3501"/>
            <a:chExt cx="11313" cy="6296"/>
          </a:xfrm>
        </p:grpSpPr>
        <p:grpSp>
          <p:nvGrpSpPr>
            <p:cNvPr id="39" name="组合 38"/>
            <p:cNvGrpSpPr/>
            <p:nvPr/>
          </p:nvGrpSpPr>
          <p:grpSpPr>
            <a:xfrm>
              <a:off x="7342" y="3501"/>
              <a:ext cx="10846" cy="6296"/>
              <a:chOff x="9519" y="4351"/>
              <a:chExt cx="9083" cy="4193"/>
            </a:xfrm>
          </p:grpSpPr>
          <p:sp>
            <p:nvSpPr>
              <p:cNvPr id="75" name="圆角矩形 74"/>
              <p:cNvSpPr/>
              <p:nvPr/>
            </p:nvSpPr>
            <p:spPr>
              <a:xfrm rot="5400000">
                <a:off x="14567" y="396"/>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00"/>
              </a:p>
            </p:txBody>
          </p:sp>
          <p:sp>
            <p:nvSpPr>
              <p:cNvPr id="14" name="圆角矩形 13"/>
              <p:cNvSpPr/>
              <p:nvPr/>
            </p:nvSpPr>
            <p:spPr>
              <a:xfrm rot="5400000">
                <a:off x="13549" y="4433"/>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00"/>
              </a:p>
            </p:txBody>
          </p:sp>
        </p:grpSp>
        <p:sp>
          <p:nvSpPr>
            <p:cNvPr id="15" name="文本框 14"/>
            <p:cNvSpPr txBox="1"/>
            <p:nvPr/>
          </p:nvSpPr>
          <p:spPr>
            <a:xfrm>
              <a:off x="7576" y="3530"/>
              <a:ext cx="11079" cy="6081"/>
            </a:xfrm>
            <a:prstGeom prst="rect">
              <a:avLst/>
            </a:prstGeom>
            <a:noFill/>
          </p:spPr>
          <p:txBody>
            <a:bodyPr wrap="square" rtlCol="0">
              <a:spAutoFit/>
            </a:bodyPr>
            <a:p>
              <a:pPr indent="457200" fontAlgn="auto">
                <a:lnSpc>
                  <a:spcPct val="150000"/>
                </a:lnSpc>
              </a:pPr>
              <a:r>
                <a:rPr lang="en-US" altLang="zh-CN" sz="1650">
                  <a:solidFill>
                    <a:srgbClr val="1B2F47"/>
                  </a:solidFill>
                  <a:latin typeface="微软雅黑" panose="020B0503020204020204" charset="-122"/>
                  <a:ea typeface="微软雅黑" panose="020B0503020204020204" charset="-122"/>
                </a:rPr>
                <a:t> </a:t>
              </a:r>
              <a:r>
                <a:rPr lang="zh-CN" altLang="en-US" sz="1500">
                  <a:solidFill>
                    <a:srgbClr val="1B2F47"/>
                  </a:solidFill>
                  <a:latin typeface="微软雅黑" panose="020B0503020204020204" charset="-122"/>
                  <a:ea typeface="微软雅黑" panose="020B0503020204020204" charset="-122"/>
                </a:rPr>
                <a:t>20</a:t>
              </a:r>
              <a:r>
                <a:rPr lang="en-US" sz="1500">
                  <a:solidFill>
                    <a:srgbClr val="1B2F47"/>
                  </a:solidFill>
                  <a:latin typeface="微软雅黑" panose="020B0503020204020204" charset="-122"/>
                  <a:ea typeface="微软雅黑" panose="020B0503020204020204" charset="-122"/>
                </a:rPr>
                <a:t>20</a:t>
              </a:r>
              <a:r>
                <a:rPr lang="zh-CN" altLang="en-US" sz="1500">
                  <a:solidFill>
                    <a:srgbClr val="1B2F47"/>
                  </a:solidFill>
                  <a:latin typeface="微软雅黑" panose="020B0503020204020204" charset="-122"/>
                  <a:ea typeface="微软雅黑" panose="020B0503020204020204" charset="-122"/>
                </a:rPr>
                <a:t>年7月某日，武汉某物流公司汉阳总部一新建零担仓库的工作人员正在货棚理货。这时有一发货人拿来了四件药品，准备发货。片刻，仓库的洒水工人给库区通道洒水，以免随即出库发运开始后灰尘太大。随着洒水工人的通过，药品的包装打湿了。发货人立马火了，跟仓库的理货人员吵了起来，并要求发运价格降低。双方僵持不下，理货人员只好叫来了仓储主管。假如你是仓储主管，你会怎么处理这件事？对此案例，你有何感想？</a:t>
              </a:r>
              <a:endParaRPr lang="zh-CN" altLang="en-US" sz="1500">
                <a:solidFill>
                  <a:srgbClr val="1B2F4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FF0000"/>
                </a:solidFill>
                <a:latin typeface="方正粗倩简体" pitchFamily="1" charset="-122"/>
                <a:ea typeface="方正粗倩简体" pitchFamily="1" charset="-122"/>
              </a:rPr>
              <a:t>6.4 </a:t>
            </a:r>
            <a:r>
              <a:rPr lang="zh-CN" altLang="en-US" sz="3200" b="0" dirty="0">
                <a:solidFill>
                  <a:srgbClr val="FF0000"/>
                </a:solidFill>
                <a:latin typeface="方正粗倩简体" pitchFamily="1" charset="-122"/>
                <a:ea typeface="方正粗倩简体" pitchFamily="1" charset="-122"/>
              </a:rPr>
              <a:t>库存控制</a:t>
            </a:r>
            <a:endParaRPr lang="en-US" altLang="en-US" sz="3200" b="0" dirty="0">
              <a:solidFill>
                <a:srgbClr val="FF0000"/>
              </a:solidFill>
              <a:latin typeface="方正粗倩简体" pitchFamily="1" charset="-122"/>
              <a:ea typeface="方正粗倩简体" pitchFamily="1" charset="-122"/>
            </a:endParaRPr>
          </a:p>
        </p:txBody>
      </p:sp>
      <p:sp>
        <p:nvSpPr>
          <p:cNvPr id="22531" name="TextBox 1"/>
          <p:cNvSpPr txBox="1"/>
          <p:nvPr/>
        </p:nvSpPr>
        <p:spPr>
          <a:xfrm>
            <a:off x="1042988" y="1177925"/>
            <a:ext cx="67691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6.4.1 </a:t>
            </a:r>
            <a:r>
              <a:rPr lang="zh-CN" altLang="en-US" sz="2800" b="1" dirty="0">
                <a:solidFill>
                  <a:srgbClr val="7030A0"/>
                </a:solidFill>
                <a:latin typeface="黑体" panose="02010609060101010101" pitchFamily="49" charset="-122"/>
                <a:ea typeface="黑体" panose="02010609060101010101" pitchFamily="49" charset="-122"/>
              </a:rPr>
              <a:t>库存的概念</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22532" name="图示 8"/>
          <p:cNvPicPr/>
          <p:nvPr/>
        </p:nvPicPr>
        <p:blipFill>
          <a:blip r:embed="rId1"/>
          <a:stretch>
            <a:fillRect/>
          </a:stretch>
        </p:blipFill>
        <p:spPr>
          <a:xfrm>
            <a:off x="706438" y="1719263"/>
            <a:ext cx="8096250" cy="1255712"/>
          </a:xfrm>
          <a:prstGeom prst="rect">
            <a:avLst/>
          </a:prstGeom>
          <a:noFill/>
          <a:ln w="9525">
            <a:noFill/>
          </a:ln>
        </p:spPr>
      </p:pic>
      <p:sp>
        <p:nvSpPr>
          <p:cNvPr id="23557" name="矩形​​ 2"/>
          <p:cNvSpPr>
            <a:spLocks noChangeArrowheads="1"/>
          </p:cNvSpPr>
          <p:nvPr/>
        </p:nvSpPr>
        <p:spPr bwMode="auto">
          <a:xfrm>
            <a:off x="900113" y="3260725"/>
            <a:ext cx="77041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ctr" eaLnBrk="0" hangingPunct="0">
              <a:defRPr>
                <a:solidFill>
                  <a:schemeClr val="tx1"/>
                </a:solidFill>
                <a:latin typeface="Arial" panose="020B0604020202020204" pitchFamily="34" charset="0"/>
              </a:defRPr>
            </a:lvl1pPr>
            <a:lvl2pPr marL="800100" indent="-34290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800100" marR="0" lvl="1" indent="-342900" algn="just" defTabSz="914400" rtl="0" eaLnBrk="1" fontAlgn="base" latinLnBrk="0" hangingPunct="1">
              <a:lnSpc>
                <a:spcPct val="125000"/>
              </a:lnSpc>
              <a:spcBef>
                <a:spcPct val="0"/>
              </a:spcBef>
              <a:spcAft>
                <a:spcPct val="0"/>
              </a:spcAft>
              <a:buClrTx/>
              <a:buSzTx/>
              <a:buFont typeface="Wingdings" panose="05000000000000000000" pitchFamily="2" charset="2"/>
              <a:buChar char="p"/>
              <a:defRPr/>
            </a:pPr>
            <a:r>
              <a:rPr kumimoji="0" lang="zh-CN"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在采购阶段：为了保证生产过程的连续性，需要有一定的原材料、零部件的库存；</a:t>
            </a:r>
            <a:endParaRPr kumimoji="0" lang="en-US"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endParaRPr>
          </a:p>
          <a:p>
            <a:pPr marL="800100" marR="0" lvl="1" indent="-342900" algn="just" defTabSz="914400" rtl="0" eaLnBrk="1" fontAlgn="base" latinLnBrk="0" hangingPunct="1">
              <a:lnSpc>
                <a:spcPct val="125000"/>
              </a:lnSpc>
              <a:spcBef>
                <a:spcPct val="0"/>
              </a:spcBef>
              <a:spcAft>
                <a:spcPct val="0"/>
              </a:spcAft>
              <a:buClrTx/>
              <a:buSzTx/>
              <a:buFont typeface="Wingdings" panose="05000000000000000000" pitchFamily="2" charset="2"/>
              <a:buChar char="p"/>
              <a:defRPr/>
            </a:pPr>
            <a:r>
              <a:rPr kumimoji="0" lang="zh-CN"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在生产阶段：原材料投入生产之后</a:t>
            </a:r>
            <a:r>
              <a:rPr kumimoji="0" lang="en-US"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a:t>
            </a:r>
            <a:r>
              <a:rPr kumimoji="0" lang="zh-CN"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变成各种在制品</a:t>
            </a:r>
            <a:r>
              <a:rPr kumimoji="0" lang="en-US"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a:t>
            </a:r>
            <a:r>
              <a:rPr kumimoji="0" lang="zh-CN"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不论在制品是处于运动状态还是停顿状态，它们都构成在制品库存。</a:t>
            </a:r>
            <a:endParaRPr kumimoji="0" lang="en-US"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endParaRPr>
          </a:p>
          <a:p>
            <a:pPr marL="800100" marR="0" lvl="1" indent="-342900" algn="just" defTabSz="914400" rtl="0" eaLnBrk="1" fontAlgn="base" latinLnBrk="0" hangingPunct="1">
              <a:lnSpc>
                <a:spcPct val="125000"/>
              </a:lnSpc>
              <a:spcBef>
                <a:spcPct val="0"/>
              </a:spcBef>
              <a:spcAft>
                <a:spcPct val="0"/>
              </a:spcAft>
              <a:buClrTx/>
              <a:buSzTx/>
              <a:buFont typeface="Wingdings" panose="05000000000000000000" pitchFamily="2" charset="2"/>
              <a:buChar char="p"/>
              <a:defRPr/>
            </a:pPr>
            <a:r>
              <a:rPr kumimoji="0" lang="zh-CN"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rPr>
              <a:t>在销售阶段：为了能及时满足顾客的要求，避免发生缺货或延期交货现象，需要有一定的成品库存。</a:t>
            </a:r>
            <a:endParaRPr kumimoji="0" lang="zh-CN" altLang="en-US" sz="20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2"/>
          <p:cNvSpPr>
            <a:spLocks noGrp="1"/>
          </p:cNvSpPr>
          <p:nvPr>
            <p:ph type="title" idx="4294967295"/>
          </p:nvPr>
        </p:nvSpPr>
        <p:spPr/>
        <p:txBody>
          <a:bodyPr vert="horz" wrap="square" lIns="91440" tIns="45720" rIns="91440" bIns="45720" anchor="ctr" anchorCtr="0"/>
          <a:p>
            <a:pPr algn="ctr" eaLnBrk="1" hangingPunct="1"/>
            <a:r>
              <a:rPr lang="zh-CN" altLang="en-US" sz="3200" b="0" dirty="0">
                <a:solidFill>
                  <a:srgbClr val="002060"/>
                </a:solidFill>
                <a:latin typeface="方正粗倩简体" pitchFamily="1" charset="-122"/>
                <a:ea typeface="方正粗倩简体" pitchFamily="1" charset="-122"/>
              </a:rPr>
              <a:t>库存的形式</a:t>
            </a:r>
            <a:endParaRPr lang="zh-CN" altLang="en-US" sz="3200" b="0" dirty="0">
              <a:solidFill>
                <a:srgbClr val="002060"/>
              </a:solidFill>
              <a:latin typeface="方正粗倩简体" pitchFamily="1" charset="-122"/>
              <a:ea typeface="方正粗倩简体" pitchFamily="1" charset="-122"/>
            </a:endParaRPr>
          </a:p>
        </p:txBody>
      </p:sp>
      <p:sp>
        <p:nvSpPr>
          <p:cNvPr id="24579" name="Rectangle 3"/>
          <p:cNvSpPr>
            <a:spLocks noGrp="1" noChangeArrowheads="1"/>
          </p:cNvSpPr>
          <p:nvPr>
            <p:ph idx="1"/>
          </p:nvPr>
        </p:nvSpPr>
        <p:spPr>
          <a:xfrm>
            <a:off x="468313" y="1125538"/>
            <a:ext cx="8229600" cy="2159000"/>
          </a:xfrm>
        </p:spPr>
        <p:txBody>
          <a:bodyPr vert="horz" wrap="square" lIns="91440" tIns="45720" rIns="91440" bIns="45720" numCol="1" anchor="t" anchorCtr="0" compatLnSpc="1"/>
          <a:lstStyle/>
          <a:p>
            <a:pPr marL="0" marR="0" lvl="0" indent="0" algn="l" defTabSz="914400" rtl="0" eaLnBrk="1" fontAlgn="base" latinLnBrk="0" hangingPunct="1">
              <a:lnSpc>
                <a:spcPct val="90000"/>
              </a:lnSpc>
              <a:spcBef>
                <a:spcPct val="20000"/>
              </a:spcBef>
              <a:spcAft>
                <a:spcPct val="0"/>
              </a:spcAft>
              <a:buClrTx/>
              <a:buSzTx/>
              <a:buFont typeface="Wingdings" panose="05000000000000000000" pitchFamily="2" charset="2"/>
              <a:buNone/>
              <a:defRPr/>
            </a:pPr>
            <a:r>
              <a:rPr kumimoji="0" lang="en-US" altLang="en-US" sz="2400" b="1" i="0" u="sng" strike="noStrike" kern="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库存的种类：</a:t>
            </a:r>
            <a:endParaRPr kumimoji="0" lang="zh-CN" altLang="en-US" sz="2400" b="1" i="0" u="sng" strike="noStrike" kern="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endParaRPr>
          </a:p>
          <a:p>
            <a:pPr marL="906780" marR="0" lvl="1" indent="-342900" algn="l" defTabSz="914400" rtl="0" eaLnBrk="1" fontAlgn="base" latinLnBrk="0" hangingPunct="1">
              <a:lnSpc>
                <a:spcPct val="90000"/>
              </a:lnSpc>
              <a:spcBef>
                <a:spcPct val="20000"/>
              </a:spcBef>
              <a:spcAft>
                <a:spcPct val="0"/>
              </a:spcAft>
              <a:buClr>
                <a:srgbClr val="7030A0"/>
              </a:buClr>
              <a:buSzTx/>
              <a:buFont typeface="Wingdings" panose="05000000000000000000" pitchFamily="2" charset="2"/>
              <a:buChar char="u"/>
              <a:defRPr/>
            </a:pPr>
            <a:r>
              <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原材料和外购件库存 </a:t>
            </a:r>
            <a:endPar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endParaRPr>
          </a:p>
          <a:p>
            <a:pPr marL="906780" marR="0" lvl="1" indent="-342900" algn="l" defTabSz="914400" rtl="0" eaLnBrk="1" fontAlgn="base" latinLnBrk="0" hangingPunct="1">
              <a:lnSpc>
                <a:spcPct val="90000"/>
              </a:lnSpc>
              <a:spcBef>
                <a:spcPct val="20000"/>
              </a:spcBef>
              <a:spcAft>
                <a:spcPct val="0"/>
              </a:spcAft>
              <a:buClr>
                <a:srgbClr val="7030A0"/>
              </a:buClr>
              <a:buSzTx/>
              <a:buFont typeface="Wingdings" panose="05000000000000000000" pitchFamily="2" charset="2"/>
              <a:buChar char="u"/>
              <a:defRPr/>
            </a:pPr>
            <a:r>
              <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半成品库存及在制品（ </a:t>
            </a:r>
            <a:r>
              <a:rPr kumimoji="0" lang="en-US" altLang="en-US" sz="2000" b="1" i="1"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work in progress</a:t>
            </a: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 ）库存</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endParaRPr>
          </a:p>
          <a:p>
            <a:pPr marL="906780" marR="0" lvl="1" indent="-342900" algn="l" defTabSz="914400" rtl="0" eaLnBrk="1" fontAlgn="base" latinLnBrk="0" hangingPunct="1">
              <a:lnSpc>
                <a:spcPct val="90000"/>
              </a:lnSpc>
              <a:spcBef>
                <a:spcPct val="20000"/>
              </a:spcBef>
              <a:spcAft>
                <a:spcPct val="0"/>
              </a:spcAft>
              <a:buClr>
                <a:srgbClr val="7030A0"/>
              </a:buClr>
              <a:buSzTx/>
              <a:buFont typeface="Wingdings" panose="05000000000000000000" pitchFamily="2" charset="2"/>
              <a:buChar char="u"/>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成品（ Finished-goods ）库存</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endParaRPr>
          </a:p>
          <a:p>
            <a:pPr marL="906780" marR="0" lvl="1" indent="-342900" algn="l" defTabSz="914400" rtl="0" eaLnBrk="1" fontAlgn="base" latinLnBrk="0" hangingPunct="1">
              <a:lnSpc>
                <a:spcPct val="90000"/>
              </a:lnSpc>
              <a:spcBef>
                <a:spcPct val="20000"/>
              </a:spcBef>
              <a:spcAft>
                <a:spcPct val="0"/>
              </a:spcAft>
              <a:buClr>
                <a:srgbClr val="7030A0"/>
              </a:buClr>
              <a:buSzTx/>
              <a:buFont typeface="Wingdings" panose="05000000000000000000" pitchFamily="2" charset="2"/>
              <a:buChar char="u"/>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备品、备件、工具、工艺装备库存</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endParaRPr>
          </a:p>
          <a:p>
            <a:pPr marL="906780" marR="0" lvl="1" indent="-342900" algn="l" defTabSz="914400" rtl="0" eaLnBrk="1" fontAlgn="base" latinLnBrk="0" hangingPunct="1">
              <a:lnSpc>
                <a:spcPct val="90000"/>
              </a:lnSpc>
              <a:spcBef>
                <a:spcPct val="20000"/>
              </a:spcBef>
              <a:spcAft>
                <a:spcPct val="0"/>
              </a:spcAft>
              <a:buClr>
                <a:srgbClr val="7030A0"/>
              </a:buClr>
              <a:buSzTx/>
              <a:buFont typeface="Wingdings" panose="05000000000000000000" pitchFamily="2" charset="2"/>
              <a:buChar char="u"/>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rPr>
              <a:t>在途库存（Goods-in-transit to warehouses or customers）</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仿宋" panose="02010609060101010101" charset="-122"/>
              <a:ea typeface="仿宋" panose="02010609060101010101" charset="-122"/>
            </a:endParaRPr>
          </a:p>
        </p:txBody>
      </p:sp>
      <p:pic>
        <p:nvPicPr>
          <p:cNvPr id="23556" name="Picture 1027"/>
          <p:cNvPicPr>
            <a:picLocks noChangeAspect="1"/>
          </p:cNvPicPr>
          <p:nvPr/>
        </p:nvPicPr>
        <p:blipFill>
          <a:blip r:embed="rId1"/>
          <a:stretch>
            <a:fillRect/>
          </a:stretch>
        </p:blipFill>
        <p:spPr>
          <a:xfrm>
            <a:off x="1331913" y="3284538"/>
            <a:ext cx="6378575" cy="2900362"/>
          </a:xfrm>
          <a:prstGeom prst="rect">
            <a:avLst/>
          </a:prstGeom>
          <a:noFill/>
          <a:ln w="9525">
            <a:noFill/>
          </a:ln>
          <a:effectLst>
            <a:outerShdw dist="139700" dir="2699999" algn="ctr" rotWithShape="0">
              <a:srgbClr val="333333">
                <a:alpha val="60999"/>
              </a:srgbClr>
            </a:outerShdw>
          </a:effectLst>
        </p:spPr>
      </p:pic>
      <p:sp>
        <p:nvSpPr>
          <p:cNvPr id="23557" name="TextBox 4"/>
          <p:cNvSpPr txBox="1"/>
          <p:nvPr/>
        </p:nvSpPr>
        <p:spPr>
          <a:xfrm>
            <a:off x="3492500" y="6330950"/>
            <a:ext cx="2016125" cy="338138"/>
          </a:xfrm>
          <a:prstGeom prst="rect">
            <a:avLst/>
          </a:prstGeom>
          <a:solidFill>
            <a:srgbClr val="FFC0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zh-CN" altLang="en-US" sz="1600" dirty="0">
                <a:solidFill>
                  <a:srgbClr val="000000"/>
                </a:solidFill>
                <a:latin typeface="微软雅黑" panose="020B0503020204020204" charset="-122"/>
                <a:ea typeface="微软雅黑" panose="020B0503020204020204" charset="-122"/>
              </a:rPr>
              <a:t>在不同存储点的库存</a:t>
            </a:r>
            <a:endParaRPr lang="zh-CN" altLang="en-US" sz="1600" dirty="0">
              <a:solidFill>
                <a:srgbClr val="00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矩形 2"/>
          <p:cNvSpPr>
            <a:spLocks noGrp="1"/>
          </p:cNvSpPr>
          <p:nvPr>
            <p:ph type="title" idx="4294967295"/>
          </p:nvPr>
        </p:nvSpPr>
        <p:spPr/>
        <p:txBody>
          <a:bodyPr vert="horz" wrap="square" lIns="91440" tIns="45720" rIns="91440" bIns="45720" anchor="ctr" anchorCtr="0"/>
          <a:p>
            <a:pPr eaLnBrk="1" hangingPunct="1"/>
            <a:r>
              <a:rPr lang="zh-CN" altLang="en-US" sz="4000" dirty="0">
                <a:solidFill>
                  <a:srgbClr val="002060"/>
                </a:solidFill>
                <a:latin typeface="方正水柱简体" pitchFamily="1" charset="-122"/>
                <a:ea typeface="方正水柱简体" pitchFamily="1" charset="-122"/>
              </a:rPr>
              <a:t>第</a:t>
            </a:r>
            <a:r>
              <a:rPr lang="en-US" altLang="en-US" sz="4000" dirty="0">
                <a:solidFill>
                  <a:srgbClr val="002060"/>
                </a:solidFill>
                <a:latin typeface="方正水柱简体" pitchFamily="1" charset="-122"/>
                <a:ea typeface="方正水柱简体" pitchFamily="1" charset="-122"/>
              </a:rPr>
              <a:t>6</a:t>
            </a:r>
            <a:r>
              <a:rPr lang="zh-CN" altLang="en-US" sz="4000" dirty="0">
                <a:solidFill>
                  <a:srgbClr val="002060"/>
                </a:solidFill>
                <a:latin typeface="方正水柱简体" pitchFamily="1" charset="-122"/>
                <a:ea typeface="方正水柱简体" pitchFamily="1" charset="-122"/>
              </a:rPr>
              <a:t>章 仓储</a:t>
            </a:r>
            <a:endParaRPr lang="en-US" altLang="en-US" sz="4000" dirty="0">
              <a:solidFill>
                <a:srgbClr val="002060"/>
              </a:solidFill>
              <a:latin typeface="方正水柱简体" pitchFamily="1" charset="-122"/>
              <a:ea typeface="方正水柱简体" pitchFamily="1" charset="-122"/>
            </a:endParaRPr>
          </a:p>
        </p:txBody>
      </p:sp>
      <p:sp>
        <p:nvSpPr>
          <p:cNvPr id="4099" name="直线 3"/>
          <p:cNvSpPr/>
          <p:nvPr/>
        </p:nvSpPr>
        <p:spPr>
          <a:xfrm>
            <a:off x="2362200" y="4854575"/>
            <a:ext cx="4800600" cy="0"/>
          </a:xfrm>
          <a:prstGeom prst="line">
            <a:avLst/>
          </a:prstGeom>
          <a:ln w="25400" cap="flat" cmpd="sng">
            <a:solidFill>
              <a:schemeClr val="tx1"/>
            </a:solidFill>
            <a:prstDash val="sysDot"/>
            <a:headEnd type="none" w="med" len="med"/>
            <a:tailEnd type="oval" w="med" len="med"/>
          </a:ln>
        </p:spPr>
      </p:sp>
      <p:sp>
        <p:nvSpPr>
          <p:cNvPr id="4100" name="矩形 4"/>
          <p:cNvSpPr/>
          <p:nvPr/>
        </p:nvSpPr>
        <p:spPr>
          <a:xfrm rot="3419336">
            <a:off x="2078038" y="4278313"/>
            <a:ext cx="479425" cy="520700"/>
          </a:xfrm>
          <a:prstGeom prst="rect">
            <a:avLst/>
          </a:prstGeom>
          <a:gradFill rotWithShape="1">
            <a:gsLst>
              <a:gs pos="0">
                <a:schemeClr val="folHlink"/>
              </a:gs>
              <a:gs pos="100000">
                <a:srgbClr val="3E4B63"/>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4101" name="文本框 5"/>
          <p:cNvSpPr txBox="1"/>
          <p:nvPr/>
        </p:nvSpPr>
        <p:spPr>
          <a:xfrm>
            <a:off x="2133600" y="4321175"/>
            <a:ext cx="354013"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400" b="1" dirty="0">
                <a:solidFill>
                  <a:srgbClr val="FFFFFF"/>
                </a:solidFill>
                <a:ea typeface="宋体" panose="02010600030101010101" pitchFamily="2" charset="-122"/>
              </a:rPr>
              <a:t>4</a:t>
            </a:r>
            <a:endParaRPr lang="en-US" altLang="en-US" sz="2400" b="1" dirty="0">
              <a:solidFill>
                <a:srgbClr val="FFFFFF"/>
              </a:solidFill>
              <a:ea typeface="宋体" panose="02010600030101010101" pitchFamily="2" charset="-122"/>
            </a:endParaRPr>
          </a:p>
        </p:txBody>
      </p:sp>
      <p:sp>
        <p:nvSpPr>
          <p:cNvPr id="4102" name="直线 6"/>
          <p:cNvSpPr/>
          <p:nvPr/>
        </p:nvSpPr>
        <p:spPr>
          <a:xfrm>
            <a:off x="2362200" y="2339975"/>
            <a:ext cx="4800600" cy="0"/>
          </a:xfrm>
          <a:prstGeom prst="line">
            <a:avLst/>
          </a:prstGeom>
          <a:ln w="25400" cap="flat" cmpd="sng">
            <a:solidFill>
              <a:schemeClr val="tx1"/>
            </a:solidFill>
            <a:prstDash val="sysDot"/>
            <a:headEnd type="none" w="med" len="med"/>
            <a:tailEnd type="oval" w="med" len="med"/>
          </a:ln>
        </p:spPr>
      </p:sp>
      <p:sp>
        <p:nvSpPr>
          <p:cNvPr id="4103" name="矩形 7"/>
          <p:cNvSpPr/>
          <p:nvPr/>
        </p:nvSpPr>
        <p:spPr>
          <a:xfrm rot="3419336">
            <a:off x="2078038" y="1763713"/>
            <a:ext cx="479425" cy="520700"/>
          </a:xfrm>
          <a:prstGeom prst="rect">
            <a:avLst/>
          </a:prstGeom>
          <a:gradFill rotWithShape="1">
            <a:gsLst>
              <a:gs pos="0">
                <a:schemeClr val="accent1"/>
              </a:gs>
              <a:gs pos="100000">
                <a:srgbClr val="64384C"/>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4104" name="文本框 8"/>
          <p:cNvSpPr txBox="1"/>
          <p:nvPr/>
        </p:nvSpPr>
        <p:spPr>
          <a:xfrm>
            <a:off x="2916238" y="1628775"/>
            <a:ext cx="2030412" cy="646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仓储概述</a:t>
            </a:r>
            <a:endParaRPr lang="en-US" altLang="en-US" sz="3600" dirty="0">
              <a:latin typeface="隶书" pitchFamily="49" charset="-122"/>
              <a:ea typeface="隶书" pitchFamily="49" charset="-122"/>
            </a:endParaRPr>
          </a:p>
        </p:txBody>
      </p:sp>
      <p:sp>
        <p:nvSpPr>
          <p:cNvPr id="4105" name="文本框 9"/>
          <p:cNvSpPr txBox="1"/>
          <p:nvPr/>
        </p:nvSpPr>
        <p:spPr>
          <a:xfrm>
            <a:off x="2133600" y="1806575"/>
            <a:ext cx="354013"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400" b="1" dirty="0">
                <a:solidFill>
                  <a:srgbClr val="FFFFFF"/>
                </a:solidFill>
                <a:ea typeface="宋体" panose="02010600030101010101" pitchFamily="2" charset="-122"/>
              </a:rPr>
              <a:t>1</a:t>
            </a:r>
            <a:endParaRPr lang="en-US" altLang="en-US" sz="2400" b="1" dirty="0">
              <a:solidFill>
                <a:srgbClr val="FFFFFF"/>
              </a:solidFill>
              <a:ea typeface="宋体" panose="02010600030101010101" pitchFamily="2" charset="-122"/>
            </a:endParaRPr>
          </a:p>
        </p:txBody>
      </p:sp>
      <p:sp>
        <p:nvSpPr>
          <p:cNvPr id="4106" name="直线 10"/>
          <p:cNvSpPr/>
          <p:nvPr/>
        </p:nvSpPr>
        <p:spPr>
          <a:xfrm>
            <a:off x="2362200" y="3178175"/>
            <a:ext cx="4800600" cy="0"/>
          </a:xfrm>
          <a:prstGeom prst="line">
            <a:avLst/>
          </a:prstGeom>
          <a:ln w="25400" cap="flat" cmpd="sng">
            <a:solidFill>
              <a:schemeClr val="tx1"/>
            </a:solidFill>
            <a:prstDash val="sysDot"/>
            <a:headEnd type="none" w="med" len="med"/>
            <a:tailEnd type="oval" w="med" len="med"/>
          </a:ln>
        </p:spPr>
      </p:sp>
      <p:sp>
        <p:nvSpPr>
          <p:cNvPr id="4107" name="矩形 11"/>
          <p:cNvSpPr/>
          <p:nvPr/>
        </p:nvSpPr>
        <p:spPr>
          <a:xfrm rot="3419336">
            <a:off x="2078038" y="2601913"/>
            <a:ext cx="479425" cy="520700"/>
          </a:xfrm>
          <a:prstGeom prst="rect">
            <a:avLst/>
          </a:prstGeom>
          <a:gradFill rotWithShape="1">
            <a:gsLst>
              <a:gs pos="0">
                <a:schemeClr val="accent2"/>
              </a:gs>
              <a:gs pos="100000">
                <a:srgbClr val="504160"/>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4108" name="文本框 12"/>
          <p:cNvSpPr txBox="1"/>
          <p:nvPr/>
        </p:nvSpPr>
        <p:spPr>
          <a:xfrm>
            <a:off x="2133600" y="2644775"/>
            <a:ext cx="354013"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400" b="1" dirty="0">
                <a:solidFill>
                  <a:srgbClr val="FFFFFF"/>
                </a:solidFill>
                <a:ea typeface="宋体" panose="02010600030101010101" pitchFamily="2" charset="-122"/>
              </a:rPr>
              <a:t>2</a:t>
            </a:r>
            <a:endParaRPr lang="en-US" altLang="en-US" sz="2400" b="1" dirty="0">
              <a:solidFill>
                <a:srgbClr val="FFFFFF"/>
              </a:solidFill>
              <a:ea typeface="宋体" panose="02010600030101010101" pitchFamily="2" charset="-122"/>
            </a:endParaRPr>
          </a:p>
        </p:txBody>
      </p:sp>
      <p:sp>
        <p:nvSpPr>
          <p:cNvPr id="4109" name="直线 13"/>
          <p:cNvSpPr/>
          <p:nvPr/>
        </p:nvSpPr>
        <p:spPr>
          <a:xfrm>
            <a:off x="2363788" y="4014788"/>
            <a:ext cx="4799012" cy="1587"/>
          </a:xfrm>
          <a:prstGeom prst="line">
            <a:avLst/>
          </a:prstGeom>
          <a:ln w="25400" cap="flat" cmpd="sng">
            <a:solidFill>
              <a:schemeClr val="tx1"/>
            </a:solidFill>
            <a:prstDash val="sysDot"/>
            <a:headEnd type="none" w="med" len="med"/>
            <a:tailEnd type="oval" w="med" len="med"/>
          </a:ln>
        </p:spPr>
      </p:sp>
      <p:sp>
        <p:nvSpPr>
          <p:cNvPr id="4110" name="矩形 14"/>
          <p:cNvSpPr/>
          <p:nvPr/>
        </p:nvSpPr>
        <p:spPr>
          <a:xfrm rot="3419336">
            <a:off x="2078038" y="3440113"/>
            <a:ext cx="479425" cy="520700"/>
          </a:xfrm>
          <a:prstGeom prst="rect">
            <a:avLst/>
          </a:prstGeom>
          <a:gradFill rotWithShape="1">
            <a:gsLst>
              <a:gs pos="0">
                <a:schemeClr val="hlink"/>
              </a:gs>
              <a:gs pos="100000">
                <a:srgbClr val="653B34"/>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sp>
        <p:nvSpPr>
          <p:cNvPr id="4111" name="文本框 15"/>
          <p:cNvSpPr txBox="1"/>
          <p:nvPr/>
        </p:nvSpPr>
        <p:spPr>
          <a:xfrm>
            <a:off x="2133600" y="3482975"/>
            <a:ext cx="354013"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400" b="1" dirty="0">
                <a:solidFill>
                  <a:srgbClr val="FFFFFF"/>
                </a:solidFill>
                <a:ea typeface="宋体" panose="02010600030101010101" pitchFamily="2" charset="-122"/>
              </a:rPr>
              <a:t>3</a:t>
            </a:r>
            <a:endParaRPr lang="en-US" altLang="en-US" sz="2400" b="1" dirty="0">
              <a:solidFill>
                <a:srgbClr val="FFFFFF"/>
              </a:solidFill>
              <a:ea typeface="宋体" panose="02010600030101010101" pitchFamily="2" charset="-122"/>
            </a:endParaRPr>
          </a:p>
        </p:txBody>
      </p:sp>
      <p:sp>
        <p:nvSpPr>
          <p:cNvPr id="4112" name="文本框 19"/>
          <p:cNvSpPr txBox="1"/>
          <p:nvPr/>
        </p:nvSpPr>
        <p:spPr>
          <a:xfrm>
            <a:off x="2916238" y="2492375"/>
            <a:ext cx="2030412" cy="646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仓储管理</a:t>
            </a:r>
            <a:endParaRPr lang="en-US" altLang="en-US" sz="3600" dirty="0">
              <a:latin typeface="隶书" pitchFamily="49" charset="-122"/>
              <a:ea typeface="隶书" pitchFamily="49" charset="-122"/>
            </a:endParaRPr>
          </a:p>
        </p:txBody>
      </p:sp>
      <p:sp>
        <p:nvSpPr>
          <p:cNvPr id="4113" name="文本框 20"/>
          <p:cNvSpPr txBox="1"/>
          <p:nvPr/>
        </p:nvSpPr>
        <p:spPr>
          <a:xfrm>
            <a:off x="2916238" y="3357563"/>
            <a:ext cx="2492375" cy="646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仓储合理化</a:t>
            </a:r>
            <a:endParaRPr lang="en-US" altLang="en-US" sz="3600" dirty="0">
              <a:latin typeface="隶书" pitchFamily="49" charset="-122"/>
              <a:ea typeface="隶书" pitchFamily="49" charset="-122"/>
            </a:endParaRPr>
          </a:p>
        </p:txBody>
      </p:sp>
      <p:sp>
        <p:nvSpPr>
          <p:cNvPr id="4114" name="文本框 21"/>
          <p:cNvSpPr txBox="1"/>
          <p:nvPr/>
        </p:nvSpPr>
        <p:spPr>
          <a:xfrm>
            <a:off x="2987675" y="4133850"/>
            <a:ext cx="2011363" cy="6397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zh-CN" altLang="en-US" sz="3600" dirty="0">
                <a:latin typeface="隶书" pitchFamily="49" charset="-122"/>
                <a:ea typeface="隶书" pitchFamily="49" charset="-122"/>
              </a:rPr>
              <a:t>库存控制</a:t>
            </a:r>
            <a:endParaRPr lang="en-US" altLang="en-US" sz="3600" dirty="0">
              <a:latin typeface="隶书" pitchFamily="49" charset="-122"/>
              <a:ea typeface="隶书"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6.4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24579"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6.4.1 </a:t>
            </a:r>
            <a:r>
              <a:rPr lang="zh-CN" altLang="en-US" sz="2800" b="1" dirty="0">
                <a:solidFill>
                  <a:srgbClr val="7030A0"/>
                </a:solidFill>
                <a:latin typeface="黑体" panose="02010609060101010101" pitchFamily="49" charset="-122"/>
                <a:ea typeface="黑体" panose="02010609060101010101" pitchFamily="49" charset="-122"/>
              </a:rPr>
              <a:t>库存控制的概念</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24580" name="图示 8"/>
          <p:cNvPicPr/>
          <p:nvPr/>
        </p:nvPicPr>
        <p:blipFill>
          <a:blip r:embed="rId1"/>
          <a:stretch>
            <a:fillRect/>
          </a:stretch>
        </p:blipFill>
        <p:spPr>
          <a:xfrm>
            <a:off x="706438" y="1762125"/>
            <a:ext cx="8162925" cy="2047875"/>
          </a:xfrm>
          <a:prstGeom prst="rect">
            <a:avLst/>
          </a:prstGeom>
          <a:noFill/>
          <a:ln w="9525">
            <a:noFill/>
          </a:ln>
        </p:spPr>
      </p:pic>
      <p:sp>
        <p:nvSpPr>
          <p:cNvPr id="24581" name="艺术字 13"/>
          <p:cNvSpPr>
            <a:spLocks noTextEdit="1"/>
          </p:cNvSpPr>
          <p:nvPr/>
        </p:nvSpPr>
        <p:spPr>
          <a:xfrm>
            <a:off x="2124075" y="4344988"/>
            <a:ext cx="5029200" cy="1028700"/>
          </a:xfrm>
          <a:prstGeom prst="rect">
            <a:avLst/>
          </a:prstGeom>
        </p:spPr>
        <p:txBody>
          <a:bodyPr wrap="none" fromWordArt="1">
            <a:prstTxWarp prst="textArchUp">
              <a:avLst>
                <a:gd name="adj" fmla="val 10800000"/>
              </a:avLst>
            </a:prstTxWarp>
            <a:normAutofit/>
          </a:bodyPr>
          <a:p>
            <a:pPr algn="ctr"/>
            <a:r>
              <a:rPr lang="zh-CN" altLang="en-US" sz="3600" b="1">
                <a:ln w="10541" cap="flat" cmpd="sng">
                  <a:solidFill>
                    <a:srgbClr val="D16E9B"/>
                  </a:solidFill>
                  <a:prstDash val="solid"/>
                  <a:headEnd type="none" w="med" len="med"/>
                  <a:tailEnd type="none" w="med" len="med"/>
                </a:ln>
                <a:gradFill rotWithShape="1">
                  <a:gsLst>
                    <a:gs pos="0">
                      <a:srgbClr val="FFC4DC">
                        <a:alpha val="100000"/>
                      </a:srgbClr>
                    </a:gs>
                    <a:gs pos="9000">
                      <a:srgbClr val="FFA5CF">
                        <a:alpha val="100000"/>
                      </a:srgbClr>
                    </a:gs>
                    <a:gs pos="50000">
                      <a:srgbClr val="980749">
                        <a:alpha val="100000"/>
                      </a:srgbClr>
                    </a:gs>
                    <a:gs pos="78999">
                      <a:srgbClr val="FFA5CF">
                        <a:alpha val="100000"/>
                      </a:srgbClr>
                    </a:gs>
                    <a:gs pos="100000">
                      <a:srgbClr val="FFC4DC">
                        <a:alpha val="100000"/>
                      </a:srgbClr>
                    </a:gs>
                  </a:gsLst>
                  <a:lin ang="5400000"/>
                  <a:tileRect/>
                </a:gradFill>
                <a:latin typeface="宋体" panose="02010600030101010101" pitchFamily="2" charset="-122"/>
                <a:ea typeface="宋体" panose="02010600030101010101" pitchFamily="2" charset="-122"/>
              </a:rPr>
              <a:t>库存产生的原因有哪些？</a:t>
            </a:r>
            <a:endParaRPr lang="zh-CN" altLang="en-US" sz="3600" b="1">
              <a:ln w="10541" cap="flat" cmpd="sng">
                <a:solidFill>
                  <a:srgbClr val="D16E9B"/>
                </a:solidFill>
                <a:prstDash val="solid"/>
                <a:headEnd type="none" w="med" len="med"/>
                <a:tailEnd type="none" w="med" len="med"/>
              </a:ln>
              <a:gradFill rotWithShape="1">
                <a:gsLst>
                  <a:gs pos="0">
                    <a:srgbClr val="FFC4DC">
                      <a:alpha val="100000"/>
                    </a:srgbClr>
                  </a:gs>
                  <a:gs pos="9000">
                    <a:srgbClr val="FFA5CF">
                      <a:alpha val="100000"/>
                    </a:srgbClr>
                  </a:gs>
                  <a:gs pos="50000">
                    <a:srgbClr val="980749">
                      <a:alpha val="100000"/>
                    </a:srgbClr>
                  </a:gs>
                  <a:gs pos="78999">
                    <a:srgbClr val="FFA5CF">
                      <a:alpha val="100000"/>
                    </a:srgbClr>
                  </a:gs>
                  <a:gs pos="100000">
                    <a:srgbClr val="FFC4DC">
                      <a:alpha val="100000"/>
                    </a:srgbClr>
                  </a:gs>
                </a:gsLst>
                <a:lin ang="5400000"/>
                <a:tileRect/>
              </a:gradFill>
              <a:latin typeface="宋体" panose="02010600030101010101" pitchFamily="2" charset="-122"/>
              <a:ea typeface="宋体" panose="02010600030101010101" pitchFamily="2" charset="-122"/>
            </a:endParaRPr>
          </a:p>
        </p:txBody>
      </p:sp>
      <p:pic>
        <p:nvPicPr>
          <p:cNvPr id="24582" name="图片 14" descr="FAMOT008"/>
          <p:cNvPicPr>
            <a:picLocks noChangeAspect="1"/>
          </p:cNvPicPr>
          <p:nvPr/>
        </p:nvPicPr>
        <p:blipFill>
          <a:blip r:embed="rId2"/>
          <a:stretch>
            <a:fillRect/>
          </a:stretch>
        </p:blipFill>
        <p:spPr>
          <a:xfrm>
            <a:off x="2771775" y="4437063"/>
            <a:ext cx="3543300" cy="2138362"/>
          </a:xfrm>
          <a:prstGeom prst="rect">
            <a:avLst/>
          </a:prstGeom>
          <a:noFill/>
          <a:ln w="9525">
            <a:noFill/>
          </a:ln>
          <a:effectLst>
            <a:outerShdw dist="139700" dir="2699999" algn="ctr" rotWithShape="0">
              <a:srgbClr val="333333">
                <a:alpha val="60999"/>
              </a:srgbClr>
            </a:outerShdw>
          </a:effectLst>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6.4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27651" name="TextBox 1"/>
          <p:cNvSpPr txBox="1"/>
          <p:nvPr/>
        </p:nvSpPr>
        <p:spPr>
          <a:xfrm>
            <a:off x="1042988" y="1177925"/>
            <a:ext cx="67691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6.4.2 </a:t>
            </a:r>
            <a:r>
              <a:rPr lang="zh-CN" altLang="en-US" sz="2800" b="1" dirty="0">
                <a:solidFill>
                  <a:srgbClr val="7030A0"/>
                </a:solidFill>
                <a:latin typeface="黑体" panose="02010609060101010101" pitchFamily="49" charset="-122"/>
                <a:ea typeface="黑体" panose="02010609060101010101" pitchFamily="49" charset="-122"/>
              </a:rPr>
              <a:t>库存过程</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27652" name="图示 9"/>
          <p:cNvPicPr/>
          <p:nvPr/>
        </p:nvPicPr>
        <p:blipFill>
          <a:blip r:embed="rId1"/>
          <a:stretch>
            <a:fillRect/>
          </a:stretch>
        </p:blipFill>
        <p:spPr>
          <a:xfrm>
            <a:off x="890588" y="1487488"/>
            <a:ext cx="7789862" cy="453548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29699" name="Rectangle 3"/>
          <p:cNvSpPr>
            <a:spLocks noGrp="1" noChangeArrowheads="1"/>
          </p:cNvSpPr>
          <p:nvPr>
            <p:ph type="body" idx="1"/>
          </p:nvPr>
        </p:nvSpPr>
        <p:spPr>
          <a:xfrm>
            <a:off x="611188" y="1196975"/>
            <a:ext cx="8229600" cy="4103688"/>
          </a:xfrm>
        </p:spPr>
        <p:txBody>
          <a:bodyPr vert="horz" wrap="square" lIns="91440" tIns="45720" rIns="91440" bIns="45720" numCol="1" anchor="t" anchorCtr="0" compatLnSpc="1"/>
          <a:lstStyle/>
          <a:p>
            <a:pPr marL="342900" marR="0" lvl="0" indent="-342900" algn="l" defTabSz="914400" rtl="0" eaLnBrk="1" fontAlgn="base" latinLnBrk="0" hangingPunct="1">
              <a:lnSpc>
                <a:spcPct val="115000"/>
              </a:lnSpc>
              <a:spcBef>
                <a:spcPct val="20000"/>
              </a:spcBef>
              <a:spcAft>
                <a:spcPct val="0"/>
              </a:spcAft>
              <a:buClrTx/>
              <a:buSzTx/>
              <a:buFont typeface="Wingdings" panose="05000000000000000000" pitchFamily="2" charset="2"/>
              <a:buNone/>
              <a:defRPr/>
            </a:pPr>
            <a:r>
              <a:rPr kumimoji="0" lang="en-US" altLang="en-US" sz="24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华文楷体" pitchFamily="2" charset="-122"/>
                <a:ea typeface="华文楷体" pitchFamily="2" charset="-122"/>
                <a:cs typeface="+mn-cs"/>
              </a:rPr>
              <a:t>面对的问题</a:t>
            </a:r>
            <a:r>
              <a:rPr kumimoji="0" lang="en-US" altLang="en-US" sz="2400" b="0" i="0" u="none" strike="noStrike" kern="0" cap="none" spc="0" normalizeH="0" baseline="0" noProof="0" smtClean="0">
                <a:ln>
                  <a:noFill/>
                </a:ln>
                <a:solidFill>
                  <a:schemeClr val="tx1"/>
                </a:solidFill>
                <a:effectLst/>
                <a:uLnTx/>
                <a:uFillTx/>
                <a:latin typeface="幼圆" pitchFamily="49" charset="-122"/>
                <a:ea typeface="幼圆" pitchFamily="49" charset="-122"/>
                <a:cs typeface="+mn-cs"/>
              </a:rPr>
              <a:t>：</a:t>
            </a:r>
            <a:endParaRPr kumimoji="0" lang="en-US" altLang="en-US" sz="2400" b="0" i="0" u="none" strike="noStrike" kern="0" cap="none" spc="0" normalizeH="0" baseline="0" noProof="0" smtClean="0">
              <a:ln>
                <a:noFill/>
              </a:ln>
              <a:solidFill>
                <a:schemeClr val="tx1"/>
              </a:solidFill>
              <a:effectLst/>
              <a:uLnTx/>
              <a:uFillTx/>
              <a:latin typeface="幼圆" pitchFamily="49" charset="-122"/>
              <a:ea typeface="幼圆" pitchFamily="49" charset="-122"/>
              <a:cs typeface="+mn-cs"/>
            </a:endParaRPr>
          </a:p>
          <a:p>
            <a:pPr marL="742950" marR="0" lvl="1" indent="-285750" algn="l" defTabSz="914400" rtl="0" eaLnBrk="1" fontAlgn="base" latinLnBrk="0" hangingPunct="1">
              <a:lnSpc>
                <a:spcPct val="115000"/>
              </a:lnSpc>
              <a:spcBef>
                <a:spcPct val="20000"/>
              </a:spcBef>
              <a:spcAft>
                <a:spcPct val="0"/>
              </a:spcAft>
              <a:buClrTx/>
              <a:buSzTx/>
              <a:buFont typeface="Wingdings" panose="05000000000000000000" pitchFamily="2" charset="2"/>
              <a:buNone/>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（1）如何优化库存成本？</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endParaRPr>
          </a:p>
          <a:p>
            <a:pPr marL="742950" marR="0" lvl="1" indent="-285750" algn="l" defTabSz="914400" rtl="0" eaLnBrk="1" fontAlgn="base" latinLnBrk="0" hangingPunct="1">
              <a:lnSpc>
                <a:spcPct val="115000"/>
              </a:lnSpc>
              <a:spcBef>
                <a:spcPct val="20000"/>
              </a:spcBef>
              <a:spcAft>
                <a:spcPct val="0"/>
              </a:spcAft>
              <a:buClrTx/>
              <a:buSzTx/>
              <a:buFont typeface="Wingdings" panose="05000000000000000000" pitchFamily="2" charset="2"/>
              <a:buNone/>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（2）怎样平衡生产与销售计划，来满足一定的交货要求？</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endParaRPr>
          </a:p>
          <a:p>
            <a:pPr marL="742950" marR="0" lvl="1" indent="-285750" algn="l" defTabSz="914400" rtl="0" eaLnBrk="1" fontAlgn="base" latinLnBrk="0" hangingPunct="1">
              <a:lnSpc>
                <a:spcPct val="115000"/>
              </a:lnSpc>
              <a:spcBef>
                <a:spcPct val="20000"/>
              </a:spcBef>
              <a:spcAft>
                <a:spcPct val="0"/>
              </a:spcAft>
              <a:buClrTx/>
              <a:buSzTx/>
              <a:buFont typeface="Wingdings" panose="05000000000000000000" pitchFamily="2" charset="2"/>
              <a:buNone/>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（3）怎样避免浪费，避免不必要的库存？</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endParaRPr>
          </a:p>
          <a:p>
            <a:pPr marL="742950" marR="0" lvl="1" indent="-285750" algn="l" defTabSz="914400" rtl="0" eaLnBrk="1" fontAlgn="base" latinLnBrk="0" hangingPunct="1">
              <a:lnSpc>
                <a:spcPct val="115000"/>
              </a:lnSpc>
              <a:spcBef>
                <a:spcPct val="20000"/>
              </a:spcBef>
              <a:spcAft>
                <a:spcPct val="0"/>
              </a:spcAft>
              <a:buClrTx/>
              <a:buSzTx/>
              <a:buFont typeface="Wingdings" panose="05000000000000000000" pitchFamily="2" charset="2"/>
              <a:buNone/>
              <a:defRPr/>
            </a:pP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（4）怎样避免需求损失和利润损失？</a:t>
            </a:r>
            <a:endPar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endParaRPr>
          </a:p>
          <a:p>
            <a:pPr marL="342900" marR="0" lvl="0" indent="-342900" algn="l" defTabSz="914400" rtl="0" eaLnBrk="1" fontAlgn="base" latinLnBrk="0" hangingPunct="1">
              <a:lnSpc>
                <a:spcPct val="115000"/>
              </a:lnSpc>
              <a:spcBef>
                <a:spcPct val="20000"/>
              </a:spcBef>
              <a:spcAft>
                <a:spcPct val="0"/>
              </a:spcAft>
              <a:buClrTx/>
              <a:buSzTx/>
              <a:buFontTx/>
              <a:buChar char="•"/>
              <a:defRPr/>
            </a:pPr>
            <a:r>
              <a:rPr kumimoji="0" lang="zh-CN" altLang="en-US" sz="24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华文楷体" pitchFamily="2" charset="-122"/>
                <a:ea typeface="华文楷体" pitchFamily="2" charset="-122"/>
                <a:cs typeface="+mn-cs"/>
              </a:rPr>
              <a:t>归根到底，库存控制要解决三个主要问题：</a:t>
            </a:r>
            <a:endParaRPr kumimoji="0" lang="zh-CN" altLang="en-US" sz="24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华文楷体" pitchFamily="2" charset="-122"/>
              <a:ea typeface="华文楷体" pitchFamily="2" charset="-122"/>
              <a:cs typeface="+mn-cs"/>
            </a:endParaRPr>
          </a:p>
          <a:p>
            <a:pPr marL="742950" marR="0" lvl="1" indent="-285750" algn="l" defTabSz="914400" rtl="0" eaLnBrk="1" fontAlgn="base" latinLnBrk="0" hangingPunct="1">
              <a:lnSpc>
                <a:spcPct val="115000"/>
              </a:lnSpc>
              <a:spcBef>
                <a:spcPct val="20000"/>
              </a:spcBef>
              <a:spcAft>
                <a:spcPct val="0"/>
              </a:spcAft>
              <a:buClrTx/>
              <a:buSzTx/>
              <a:buFontTx/>
              <a:buChar char="–"/>
              <a:defRPr/>
            </a:pPr>
            <a:r>
              <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确定库存检查周期；</a:t>
            </a:r>
            <a:endPar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endParaRPr>
          </a:p>
          <a:p>
            <a:pPr marL="742950" marR="0" lvl="1" indent="-285750" algn="l" defTabSz="914400" rtl="0" eaLnBrk="1" fontAlgn="base" latinLnBrk="0" hangingPunct="1">
              <a:lnSpc>
                <a:spcPct val="115000"/>
              </a:lnSpc>
              <a:spcBef>
                <a:spcPct val="20000"/>
              </a:spcBef>
              <a:spcAft>
                <a:spcPct val="0"/>
              </a:spcAft>
              <a:buClrTx/>
              <a:buSzTx/>
              <a:buFontTx/>
              <a:buChar char="–"/>
              <a:defRPr/>
            </a:pPr>
            <a:r>
              <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确定订货量；</a:t>
            </a:r>
            <a:endPar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endParaRPr>
          </a:p>
          <a:p>
            <a:pPr marL="742950" marR="0" lvl="1" indent="-285750" algn="l" defTabSz="914400" rtl="0" eaLnBrk="1" fontAlgn="base" latinLnBrk="0" hangingPunct="1">
              <a:lnSpc>
                <a:spcPct val="115000"/>
              </a:lnSpc>
              <a:spcBef>
                <a:spcPct val="20000"/>
              </a:spcBef>
              <a:spcAft>
                <a:spcPct val="0"/>
              </a:spcAft>
              <a:buClrTx/>
              <a:buSzTx/>
              <a:buFontTx/>
              <a:buChar char="–"/>
              <a:defRPr/>
            </a:pPr>
            <a:r>
              <a:rPr kumimoji="0" lang="zh-CN"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确定订货点（何时订货</a:t>
            </a:r>
            <a:r>
              <a:rPr kumimoji="0" lang="en-US" altLang="en-US" sz="20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rPr>
              <a:t>）</a:t>
            </a:r>
            <a:br>
              <a:rPr kumimoji="0" lang="en-US" altLang="en-US" sz="2400" b="0" i="0" u="none" strike="noStrike" kern="0" cap="none" spc="0" normalizeH="0" baseline="0" noProof="0" smtClean="0">
                <a:ln>
                  <a:noFill/>
                </a:ln>
                <a:solidFill>
                  <a:schemeClr val="tx1"/>
                </a:solidFill>
                <a:effectLst/>
                <a:uLnTx/>
                <a:uFillTx/>
                <a:latin typeface="幼圆" pitchFamily="49" charset="-122"/>
                <a:ea typeface="幼圆" pitchFamily="49" charset="-122"/>
              </a:rPr>
            </a:br>
            <a:endParaRPr kumimoji="0" lang="en-US" altLang="en-US" sz="2400" b="0" i="0" u="none" strike="noStrike" kern="0" cap="none" spc="0" normalizeH="0" baseline="0" noProof="0" smtClean="0">
              <a:ln>
                <a:noFill/>
              </a:ln>
              <a:solidFill>
                <a:schemeClr val="tx1"/>
              </a:solidFill>
              <a:effectLst/>
              <a:uLnTx/>
              <a:uFillTx/>
              <a:latin typeface="幼圆" pitchFamily="49" charset="-122"/>
              <a:ea typeface="幼圆" pitchFamily="49" charset="-122"/>
            </a:endParaRPr>
          </a:p>
        </p:txBody>
      </p:sp>
      <p:pic>
        <p:nvPicPr>
          <p:cNvPr id="28676" name="图片 2"/>
          <p:cNvPicPr>
            <a:picLocks noChangeAspect="1"/>
          </p:cNvPicPr>
          <p:nvPr/>
        </p:nvPicPr>
        <p:blipFill>
          <a:blip r:embed="rId1"/>
          <a:stretch>
            <a:fillRect/>
          </a:stretch>
        </p:blipFill>
        <p:spPr>
          <a:xfrm>
            <a:off x="4572000" y="4292600"/>
            <a:ext cx="3857625" cy="976313"/>
          </a:xfrm>
          <a:prstGeom prst="rect">
            <a:avLst/>
          </a:prstGeom>
          <a:noFill/>
          <a:ln w="9525">
            <a:noFill/>
          </a:ln>
          <a:effectLst>
            <a:outerShdw dist="139700" dir="2699999" algn="ctr" rotWithShape="0">
              <a:srgbClr val="333333">
                <a:alpha val="60999"/>
              </a:srgbClr>
            </a:outerShdw>
          </a:effectLst>
        </p:spPr>
      </p:pic>
      <p:pic>
        <p:nvPicPr>
          <p:cNvPr id="28677" name="艺术字 7"/>
          <p:cNvPicPr/>
          <p:nvPr/>
        </p:nvPicPr>
        <p:blipFill>
          <a:blip r:embed="rId2"/>
          <a:stretch>
            <a:fillRect/>
          </a:stretch>
        </p:blipFill>
        <p:spPr>
          <a:xfrm>
            <a:off x="5260975" y="5413375"/>
            <a:ext cx="3779838" cy="80486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29699"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3</a:t>
            </a:r>
            <a:r>
              <a:rPr lang="en-US" altLang="en-US" sz="2800" b="1" dirty="0">
                <a:solidFill>
                  <a:srgbClr val="7030A0"/>
                </a:solidFill>
                <a:latin typeface="黑体" panose="02010609060101010101" pitchFamily="49" charset="-122"/>
                <a:ea typeface="黑体" panose="02010609060101010101" pitchFamily="49" charset="-122"/>
              </a:rPr>
              <a:t> </a:t>
            </a:r>
            <a:r>
              <a:rPr lang="zh-CN" altLang="en-US" sz="2800" b="1" dirty="0">
                <a:solidFill>
                  <a:srgbClr val="7030A0"/>
                </a:solidFill>
                <a:latin typeface="黑体" panose="02010609060101010101" pitchFamily="49" charset="-122"/>
                <a:ea typeface="黑体" panose="02010609060101010101" pitchFamily="49" charset="-122"/>
              </a:rPr>
              <a:t>库存控制相关概念</a:t>
            </a:r>
            <a:endParaRPr lang="zh-CN" altLang="en-US" sz="2800" b="1" dirty="0">
              <a:solidFill>
                <a:srgbClr val="7030A0"/>
              </a:solidFill>
              <a:latin typeface="黑体" panose="02010609060101010101" pitchFamily="49" charset="-122"/>
              <a:ea typeface="黑体" panose="02010609060101010101" pitchFamily="49" charset="-122"/>
            </a:endParaRPr>
          </a:p>
        </p:txBody>
      </p:sp>
      <p:sp>
        <p:nvSpPr>
          <p:cNvPr id="30724" name="矩形​​ 2"/>
          <p:cNvSpPr>
            <a:spLocks noChangeArrowheads="1"/>
          </p:cNvSpPr>
          <p:nvPr/>
        </p:nvSpPr>
        <p:spPr bwMode="auto">
          <a:xfrm>
            <a:off x="795338" y="1916113"/>
            <a:ext cx="420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1.</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平均库存量：</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_GB2312" pitchFamily="1" charset="-122"/>
                <a:ea typeface="楷体_GB2312" pitchFamily="1" charset="-122"/>
                <a:cs typeface="+mn-cs"/>
              </a:rPr>
              <a:t>库存的平均数</a:t>
            </a: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楷体_GB2312" pitchFamily="1" charset="-122"/>
              <a:ea typeface="楷体_GB2312" pitchFamily="1" charset="-122"/>
              <a:cs typeface="+mn-cs"/>
            </a:endParaRPr>
          </a:p>
        </p:txBody>
      </p:sp>
      <p:pic>
        <p:nvPicPr>
          <p:cNvPr id="29701" name="图片 2"/>
          <p:cNvPicPr>
            <a:picLocks noChangeAspect="1"/>
          </p:cNvPicPr>
          <p:nvPr/>
        </p:nvPicPr>
        <p:blipFill>
          <a:blip r:embed="rId1"/>
          <a:stretch>
            <a:fillRect/>
          </a:stretch>
        </p:blipFill>
        <p:spPr>
          <a:xfrm>
            <a:off x="533400" y="2719388"/>
            <a:ext cx="3967163" cy="2725737"/>
          </a:xfrm>
          <a:prstGeom prst="rect">
            <a:avLst/>
          </a:prstGeom>
          <a:noFill/>
          <a:ln w="9525">
            <a:noFill/>
          </a:ln>
          <a:effectLst>
            <a:outerShdw dist="139700" dir="2699999" algn="ctr" rotWithShape="0">
              <a:srgbClr val="333333">
                <a:alpha val="60999"/>
              </a:srgbClr>
            </a:outerShdw>
          </a:effectLst>
        </p:spPr>
      </p:pic>
      <p:pic>
        <p:nvPicPr>
          <p:cNvPr id="29702" name="图片 3"/>
          <p:cNvPicPr>
            <a:picLocks noChangeAspect="1"/>
          </p:cNvPicPr>
          <p:nvPr/>
        </p:nvPicPr>
        <p:blipFill>
          <a:blip r:embed="rId2"/>
          <a:stretch>
            <a:fillRect/>
          </a:stretch>
        </p:blipFill>
        <p:spPr>
          <a:xfrm>
            <a:off x="4889500" y="2852738"/>
            <a:ext cx="4003675" cy="2840037"/>
          </a:xfrm>
          <a:prstGeom prst="rect">
            <a:avLst/>
          </a:prstGeom>
          <a:noFill/>
          <a:ln w="9525">
            <a:noFill/>
          </a:ln>
          <a:effectLst>
            <a:outerShdw dist="139700" dir="2699999" algn="ctr" rotWithShape="0">
              <a:srgbClr val="333333">
                <a:alpha val="60999"/>
              </a:srgbClr>
            </a:outerShdw>
          </a:effectLst>
        </p:spPr>
      </p:pic>
      <p:sp>
        <p:nvSpPr>
          <p:cNvPr id="30727" name="矩形​​ 3"/>
          <p:cNvSpPr>
            <a:spLocks noChangeArrowheads="1"/>
          </p:cNvSpPr>
          <p:nvPr/>
        </p:nvSpPr>
        <p:spPr bwMode="auto">
          <a:xfrm>
            <a:off x="1187450" y="576580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cs typeface="+mn-cs"/>
              </a:rPr>
              <a:t>一次进货，每次等量出库</a:t>
            </a:r>
            <a:endParaRPr kumimoji="0" lang="zh-CN" altLang="en-US" sz="1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cs typeface="+mn-cs"/>
            </a:endParaRPr>
          </a:p>
        </p:txBody>
      </p:sp>
      <p:sp>
        <p:nvSpPr>
          <p:cNvPr id="30728" name="矩形​​ 4"/>
          <p:cNvSpPr>
            <a:spLocks noChangeArrowheads="1"/>
          </p:cNvSpPr>
          <p:nvPr/>
        </p:nvSpPr>
        <p:spPr bwMode="auto">
          <a:xfrm>
            <a:off x="5364163" y="5757863"/>
            <a:ext cx="318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cs typeface="+mn-cs"/>
              </a:rPr>
              <a:t>多次等量进货，依次等量使用</a:t>
            </a:r>
            <a:endParaRPr kumimoji="0" lang="zh-CN" altLang="en-US" sz="1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方正仿宋简体" pitchFamily="2" charset="-122"/>
              <a:ea typeface="方正仿宋简体"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矩形 2"/>
          <p:cNvSpPr>
            <a:spLocks noGrp="1"/>
          </p:cNvSpPr>
          <p:nvPr>
            <p:ph type="title" idx="4294967295"/>
          </p:nvPr>
        </p:nvSpPr>
        <p:spPr>
          <a:xfrm>
            <a:off x="1150938" y="333375"/>
            <a:ext cx="6734175" cy="944563"/>
          </a:xfrm>
        </p:spPr>
        <p:txBody>
          <a:bodyPr vert="horz" wrap="square" lIns="91440" tIns="45720" rIns="91440" bIns="45720" anchor="ctr" anchorCtr="0"/>
          <a:p>
            <a:pPr algn="ctr" eaLnBrk="1" hangingPunct="1"/>
            <a:r>
              <a:rPr lang="zh-CN" altLang="en-US" sz="3200" b="0" dirty="0">
                <a:solidFill>
                  <a:srgbClr val="002060"/>
                </a:solidFill>
                <a:latin typeface="方正粗倩简体" pitchFamily="1" charset="-122"/>
                <a:ea typeface="方正粗倩简体" pitchFamily="1" charset="-122"/>
              </a:rPr>
              <a:t>平均库存量的计算方法</a:t>
            </a:r>
            <a:endParaRPr lang="zh-CN" altLang="en-US" sz="3200" b="0" dirty="0">
              <a:solidFill>
                <a:srgbClr val="002060"/>
              </a:solidFill>
              <a:latin typeface="方正粗倩简体" pitchFamily="1" charset="-122"/>
              <a:ea typeface="方正粗倩简体" pitchFamily="1" charset="-122"/>
            </a:endParaRPr>
          </a:p>
        </p:txBody>
      </p:sp>
      <p:pic>
        <p:nvPicPr>
          <p:cNvPr id="30723" name="图片 4"/>
          <p:cNvPicPr>
            <a:picLocks noChangeAspect="1"/>
          </p:cNvPicPr>
          <p:nvPr/>
        </p:nvPicPr>
        <p:blipFill>
          <a:blip r:embed="rId1"/>
          <a:stretch>
            <a:fillRect/>
          </a:stretch>
        </p:blipFill>
        <p:spPr>
          <a:xfrm>
            <a:off x="539750" y="1922463"/>
            <a:ext cx="8208963" cy="4027487"/>
          </a:xfrm>
          <a:prstGeom prst="rect">
            <a:avLst/>
          </a:prstGeom>
          <a:noFill/>
          <a:ln w="9525">
            <a:noFill/>
          </a:ln>
          <a:effectLst>
            <a:outerShdw dist="139700" dir="2699999" algn="ctr" rotWithShape="0">
              <a:srgbClr val="333333">
                <a:alpha val="60999"/>
              </a:srgbClr>
            </a:outerShdw>
          </a:effectLst>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1747"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 </a:t>
            </a:r>
            <a:r>
              <a:rPr lang="zh-CN" altLang="en-US" sz="2800" b="1" dirty="0">
                <a:solidFill>
                  <a:srgbClr val="7030A0"/>
                </a:solidFill>
                <a:latin typeface="黑体" panose="02010609060101010101" pitchFamily="49" charset="-122"/>
                <a:ea typeface="黑体" panose="02010609060101010101" pitchFamily="49" charset="-122"/>
              </a:rPr>
              <a:t>库存控制相关概念</a:t>
            </a:r>
            <a:endParaRPr lang="zh-CN" altLang="en-US" sz="2800" b="1" dirty="0">
              <a:solidFill>
                <a:srgbClr val="7030A0"/>
              </a:solidFill>
              <a:latin typeface="黑体" panose="02010609060101010101" pitchFamily="49" charset="-122"/>
              <a:ea typeface="黑体" panose="02010609060101010101" pitchFamily="49" charset="-122"/>
            </a:endParaRPr>
          </a:p>
        </p:txBody>
      </p:sp>
      <p:sp>
        <p:nvSpPr>
          <p:cNvPr id="32772" name="矩形​​ 2"/>
          <p:cNvSpPr>
            <a:spLocks noChangeArrowheads="1"/>
          </p:cNvSpPr>
          <p:nvPr/>
        </p:nvSpPr>
        <p:spPr bwMode="auto">
          <a:xfrm>
            <a:off x="827088" y="1844675"/>
            <a:ext cx="7993063" cy="466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1.</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安全库存量：</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仓库用于处理各种突发情况，如发生需求变化，货订不到，运输中断等情况下的库存。又称缓冲性库存量。</a:t>
            </a:r>
            <a:endParaRPr kumimoji="0" lang="en-US"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2.</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订货点</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：当库存量降低到某一水平时，就要启动订货程序来进行库存补充，达到这个临界状态时的库存量就是所谓的再订货点。</a:t>
            </a: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3.</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订货批量</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：每次订货的数量。</a:t>
            </a: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4.</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订货提前期</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：一旦库存量降至订货点并安排了订货，等待物品到货以补充库存，这种等待时间称为订货提前期，或简称为提前期或交货期。</a:t>
            </a: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2771"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5</a:t>
            </a:r>
            <a:r>
              <a:rPr lang="en-US" altLang="en-US" sz="2800" b="1" dirty="0">
                <a:solidFill>
                  <a:srgbClr val="7030A0"/>
                </a:solidFill>
                <a:latin typeface="黑体" panose="02010609060101010101" pitchFamily="49" charset="-122"/>
                <a:ea typeface="黑体" panose="02010609060101010101" pitchFamily="49" charset="-122"/>
              </a:rPr>
              <a:t> </a:t>
            </a:r>
            <a:r>
              <a:rPr lang="zh-CN" altLang="en-US" sz="2800" b="1" dirty="0">
                <a:solidFill>
                  <a:srgbClr val="7030A0"/>
                </a:solidFill>
                <a:latin typeface="黑体" panose="02010609060101010101" pitchFamily="49" charset="-122"/>
                <a:ea typeface="黑体" panose="02010609060101010101" pitchFamily="49" charset="-122"/>
              </a:rPr>
              <a:t>库存控制相关概念</a:t>
            </a:r>
            <a:endParaRPr lang="zh-CN" altLang="en-US" sz="2800" b="1" dirty="0">
              <a:solidFill>
                <a:srgbClr val="7030A0"/>
              </a:solidFill>
              <a:latin typeface="黑体" panose="02010609060101010101" pitchFamily="49" charset="-122"/>
              <a:ea typeface="黑体" panose="02010609060101010101" pitchFamily="49" charset="-122"/>
            </a:endParaRPr>
          </a:p>
        </p:txBody>
      </p:sp>
      <p:sp>
        <p:nvSpPr>
          <p:cNvPr id="33796" name="矩形​​ 2"/>
          <p:cNvSpPr>
            <a:spLocks noChangeArrowheads="1"/>
          </p:cNvSpPr>
          <p:nvPr/>
        </p:nvSpPr>
        <p:spPr bwMode="auto">
          <a:xfrm>
            <a:off x="827088" y="1844675"/>
            <a:ext cx="7993063" cy="452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5.</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订货费用</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：订货费用是指为取得物品而订货时所需要的费用。每订货一次就会发生一次费用，如订购的追踪，收货，验收，进库等费用。</a:t>
            </a: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6.</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存储费用</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：是指物资库存期间所需要的费用，如仓储费用，物资积压所发生的利息损失，物资因陈旧、变质、损耗所发生的损失等费用。</a:t>
            </a:r>
            <a:endParaRPr kumimoji="0" lang="en-US"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7.</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前置期(或备货周期)(</a:t>
            </a: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lead time)</a:t>
            </a:r>
            <a:r>
              <a:rPr kumimoji="0" lang="zh-CN"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a:t>
            </a:r>
            <a:r>
              <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rPr>
              <a:t>从发出订单到收到该批新订购货物之间所花费的时间叫做订货前置期。</a:t>
            </a: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endParaRPr kumimoji="0" lang="zh-CN" altLang="en-US" sz="2400" b="1" i="0" u="none" strike="noStrike" kern="1200" cap="none" spc="0" normalizeH="0" baseline="0" noProof="0" smtClean="0">
              <a:ln>
                <a:noFill/>
              </a:ln>
              <a:solidFill>
                <a:srgbClr val="0D0D0D"/>
              </a:solidFill>
              <a:effectLst>
                <a:outerShdw blurRad="38100" dist="38100" dir="2700000" algn="tl">
                  <a:srgbClr val="C0C0C0"/>
                </a:outerShdw>
              </a:effectLst>
              <a:uLnTx/>
              <a:uFillTx/>
              <a:latin typeface="方正仿宋简体" pitchFamily="2" charset="-122"/>
              <a:ea typeface="方正仿宋简体"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3795"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6</a:t>
            </a:r>
            <a:r>
              <a:rPr lang="en-US" altLang="en-US" sz="2800" b="1" dirty="0">
                <a:solidFill>
                  <a:srgbClr val="7030A0"/>
                </a:solidFill>
                <a:latin typeface="黑体" panose="02010609060101010101" pitchFamily="49" charset="-122"/>
                <a:ea typeface="黑体" panose="02010609060101010101" pitchFamily="49" charset="-122"/>
              </a:rPr>
              <a:t> </a:t>
            </a:r>
            <a:r>
              <a:rPr lang="zh-CN" altLang="en-US" sz="2800" b="1" dirty="0">
                <a:solidFill>
                  <a:srgbClr val="7030A0"/>
                </a:solidFill>
                <a:latin typeface="黑体" panose="02010609060101010101" pitchFamily="49" charset="-122"/>
                <a:ea typeface="黑体" panose="02010609060101010101" pitchFamily="49" charset="-122"/>
              </a:rPr>
              <a:t>库存控制方法</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33796" name="图示 4"/>
          <p:cNvPicPr/>
          <p:nvPr/>
        </p:nvPicPr>
        <p:blipFill>
          <a:blip r:embed="rId1"/>
          <a:stretch>
            <a:fillRect/>
          </a:stretch>
        </p:blipFill>
        <p:spPr>
          <a:xfrm>
            <a:off x="706438" y="1700213"/>
            <a:ext cx="8162925" cy="1274762"/>
          </a:xfrm>
          <a:prstGeom prst="rect">
            <a:avLst/>
          </a:prstGeom>
          <a:noFill/>
          <a:ln w="9525">
            <a:noFill/>
          </a:ln>
        </p:spPr>
      </p:pic>
      <p:pic>
        <p:nvPicPr>
          <p:cNvPr id="33797" name="图示 5"/>
          <p:cNvPicPr/>
          <p:nvPr/>
        </p:nvPicPr>
        <p:blipFill>
          <a:blip r:embed="rId2"/>
          <a:stretch>
            <a:fillRect/>
          </a:stretch>
        </p:blipFill>
        <p:spPr>
          <a:xfrm>
            <a:off x="781050" y="2852738"/>
            <a:ext cx="8161338" cy="1274762"/>
          </a:xfrm>
          <a:prstGeom prst="rect">
            <a:avLst/>
          </a:prstGeom>
          <a:noFill/>
          <a:ln w="9525">
            <a:noFill/>
          </a:ln>
        </p:spPr>
      </p:pic>
      <p:pic>
        <p:nvPicPr>
          <p:cNvPr id="33798" name="图片 5"/>
          <p:cNvPicPr>
            <a:picLocks noChangeAspect="1"/>
          </p:cNvPicPr>
          <p:nvPr/>
        </p:nvPicPr>
        <p:blipFill>
          <a:blip r:embed="rId3"/>
          <a:stretch>
            <a:fillRect/>
          </a:stretch>
        </p:blipFill>
        <p:spPr>
          <a:xfrm>
            <a:off x="2987675" y="4005263"/>
            <a:ext cx="3168650" cy="2022475"/>
          </a:xfrm>
          <a:prstGeom prst="rect">
            <a:avLst/>
          </a:prstGeom>
          <a:noFill/>
          <a:ln w="9525">
            <a:noFill/>
          </a:ln>
          <a:effectLst>
            <a:outerShdw dist="139700" dir="2699999" algn="ctr" rotWithShape="0">
              <a:srgbClr val="333333">
                <a:alpha val="60999"/>
              </a:srgbClr>
            </a:outerShdw>
          </a:effectLst>
        </p:spPr>
      </p:pic>
      <p:pic>
        <p:nvPicPr>
          <p:cNvPr id="33799" name="艺术字 7"/>
          <p:cNvPicPr/>
          <p:nvPr/>
        </p:nvPicPr>
        <p:blipFill>
          <a:blip r:embed="rId4"/>
          <a:stretch>
            <a:fillRect/>
          </a:stretch>
        </p:blipFill>
        <p:spPr>
          <a:xfrm>
            <a:off x="974725" y="6132513"/>
            <a:ext cx="7778750" cy="6096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4819" name="TextBox 1"/>
          <p:cNvSpPr txBox="1"/>
          <p:nvPr/>
        </p:nvSpPr>
        <p:spPr>
          <a:xfrm>
            <a:off x="611188" y="1177925"/>
            <a:ext cx="8208962" cy="5213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7</a:t>
            </a:r>
            <a:r>
              <a:rPr lang="en-US" altLang="en-US" sz="2800" b="1" dirty="0">
                <a:solidFill>
                  <a:srgbClr val="7030A0"/>
                </a:solidFill>
                <a:latin typeface="黑体" panose="02010609060101010101" pitchFamily="49" charset="-122"/>
                <a:ea typeface="黑体" panose="02010609060101010101" pitchFamily="49" charset="-122"/>
              </a:rPr>
              <a:t> VMI</a:t>
            </a:r>
            <a:endParaRPr lang="en-US"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en-US"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2800" b="1" dirty="0">
                <a:latin typeface="华文仿宋" pitchFamily="2" charset="-122"/>
                <a:ea typeface="华文仿宋" pitchFamily="2" charset="-122"/>
              </a:rPr>
              <a:t>供应商管理库存（Vendor Management Inventory， VMI），是一种以用户和供应商双方都获得最低成本为目的，在一个共同的协议下，由供应商管理库存，并不断监督协议执行情况和修正协议内容，使库存管理得到持续改进的合作性策略。</a:t>
            </a: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zh-CN" altLang="en-US" sz="2800" b="1" dirty="0">
              <a:solidFill>
                <a:srgbClr val="7030A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5843" name="TextBox 1"/>
          <p:cNvSpPr txBox="1"/>
          <p:nvPr/>
        </p:nvSpPr>
        <p:spPr>
          <a:xfrm>
            <a:off x="611188" y="1177925"/>
            <a:ext cx="8208962" cy="60658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7</a:t>
            </a:r>
            <a:r>
              <a:rPr lang="en-US" altLang="en-US" sz="2800" b="1" dirty="0">
                <a:solidFill>
                  <a:srgbClr val="7030A0"/>
                </a:solidFill>
                <a:latin typeface="黑体" panose="02010609060101010101" pitchFamily="49" charset="-122"/>
                <a:ea typeface="黑体" panose="02010609060101010101" pitchFamily="49" charset="-122"/>
              </a:rPr>
              <a:t> VMI</a:t>
            </a: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VMI实施要点：</a:t>
            </a: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一是供应商完全拥有和管理仓库，直到零售商将其售出为止；但是零售商对库存有看管的义务，并对库存物品的损伤或损坏负责。</a:t>
            </a: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二是信息共享，即供应商从零售商处获得销售点数据并使用该数据对需求做出预测，能够更准确地确定客货批量，从而减少安全库存量，同时更快地响应用户需求。</a:t>
            </a: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zh-CN" altLang="en-US" sz="2800" b="1" dirty="0">
              <a:solidFill>
                <a:srgbClr val="7030A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标题 1"/>
          <p:cNvSpPr>
            <a:spLocks noGrp="1"/>
          </p:cNvSpPr>
          <p:nvPr>
            <p:ph type="title" idx="4294967295"/>
          </p:nvPr>
        </p:nvSpPr>
        <p:spPr>
          <a:xfrm>
            <a:off x="428625" y="284163"/>
            <a:ext cx="5511800" cy="944562"/>
          </a:xfrm>
        </p:spPr>
        <p:txBody>
          <a:bodyPr vert="horz" wrap="square" lIns="91440" tIns="45720" rIns="91440" bIns="45720" anchor="ctr" anchorCtr="0"/>
          <a:p>
            <a:pPr eaLnBrk="1" hangingPunct="1"/>
            <a:r>
              <a:rPr lang="zh-CN" altLang="en-US" sz="3200" b="0" dirty="0">
                <a:latin typeface="方正粗倩简体" pitchFamily="1" charset="-122"/>
                <a:ea typeface="方正粗倩简体" pitchFamily="1" charset="-122"/>
              </a:rPr>
              <a:t>第</a:t>
            </a:r>
            <a:r>
              <a:rPr lang="en-US" altLang="zh-CN" sz="3200" b="0" dirty="0">
                <a:latin typeface="方正粗倩简体" pitchFamily="1" charset="-122"/>
                <a:ea typeface="方正粗倩简体" pitchFamily="1" charset="-122"/>
              </a:rPr>
              <a:t>6</a:t>
            </a:r>
            <a:r>
              <a:rPr lang="zh-CN" altLang="en-US" sz="3200" b="0" dirty="0">
                <a:latin typeface="方正粗倩简体" pitchFamily="1" charset="-122"/>
                <a:ea typeface="方正粗倩简体" pitchFamily="1" charset="-122"/>
              </a:rPr>
              <a:t>章 学习要求</a:t>
            </a:r>
            <a:endParaRPr lang="zh-CN" altLang="en-US" sz="3200" b="0" dirty="0">
              <a:latin typeface="方正粗倩简体" pitchFamily="1" charset="-122"/>
              <a:ea typeface="方正粗倩简体" pitchFamily="1" charset="-122"/>
            </a:endParaRPr>
          </a:p>
        </p:txBody>
      </p:sp>
      <p:sp>
        <p:nvSpPr>
          <p:cNvPr id="6147" name="内容占位符 2"/>
          <p:cNvSpPr>
            <a:spLocks noGrp="1"/>
          </p:cNvSpPr>
          <p:nvPr>
            <p:ph idx="1"/>
          </p:nvPr>
        </p:nvSpPr>
        <p:spPr>
          <a:xfrm>
            <a:off x="2484120" y="1831340"/>
            <a:ext cx="3754438" cy="4238625"/>
          </a:xfrm>
          <a:solidFill>
            <a:srgbClr val="FFFFFF"/>
          </a:solidFill>
          <a:ln>
            <a:solidFill>
              <a:srgbClr val="FFFFFF"/>
            </a:solidFill>
            <a:miter lim="800000"/>
          </a:ln>
          <a:effectLst>
            <a:outerShdw dist="20000" dir="5400000" algn="ctr" rotWithShape="0">
              <a:srgbClr val="000000">
                <a:alpha val="34000"/>
              </a:srgbClr>
            </a:outerShdw>
          </a:effectLst>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rPr>
              <a:t>掌握仓储的基本概念及仓库分类</a:t>
            </a:r>
            <a:endPar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rPr>
              <a:t>了解仓储的作用、功能</a:t>
            </a:r>
            <a:endPar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rPr>
              <a:t>熟悉仓储作业流程</a:t>
            </a:r>
            <a:endPar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rPr>
              <a:t>理解仓储合理化的途径</a:t>
            </a:r>
            <a:endPar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rPr>
              <a:t>掌握库存及库存控制</a:t>
            </a:r>
            <a:endParaRPr kumimoji="0" lang="en-US" altLang="en-US" sz="2400" b="1" i="0" u="none" strike="noStrike" kern="0" cap="none" spc="0" normalizeH="0" baseline="0" noProof="0" smtClean="0">
              <a:ln>
                <a:noFill/>
              </a:ln>
              <a:solidFill>
                <a:srgbClr val="000000"/>
              </a:solidFill>
              <a:effectLst>
                <a:outerShdw blurRad="38100" dist="38100" dir="2700000" algn="tl">
                  <a:srgbClr val="C0C0C0"/>
                </a:outerShdw>
              </a:effectLst>
              <a:uLnTx/>
              <a:uFillTx/>
              <a:latin typeface="方正仿宋简体" pitchFamily="2" charset="-122"/>
              <a:ea typeface="方正仿宋简体" pitchFamily="2" charset="-122"/>
              <a:cs typeface="+mn-cs"/>
            </a:endParaRPr>
          </a:p>
        </p:txBody>
      </p:sp>
      <p:sp>
        <p:nvSpPr>
          <p:cNvPr id="6148" name="内容占位符 2"/>
          <p:cNvSpPr txBox="1">
            <a:spLocks noChangeArrowheads="1"/>
          </p:cNvSpPr>
          <p:nvPr/>
        </p:nvSpPr>
        <p:spPr bwMode="auto">
          <a:xfrm>
            <a:off x="2339975" y="1340803"/>
            <a:ext cx="3754438" cy="490538"/>
          </a:xfrm>
          <a:prstGeom prst="rect">
            <a:avLst/>
          </a:prstGeom>
          <a:solidFill>
            <a:srgbClr val="FFC000"/>
          </a:solidFill>
          <a:ln>
            <a:noFill/>
          </a:ln>
          <a:effectLst>
            <a:outerShdw dist="20000" dir="5400000" algn="ctr" rotWithShape="0">
              <a:srgbClr val="000000">
                <a:alpha val="34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楷体_GB2312" pitchFamily="1" charset="-122"/>
                <a:ea typeface="楷体_GB2312" pitchFamily="1" charset="-122"/>
                <a:cs typeface="+mn-cs"/>
              </a:rPr>
              <a:t>基本要求</a:t>
            </a:r>
            <a:endParaRPr kumimoji="0" lang="zh-CN" altLang="en-US" sz="2400" b="1"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楷体_GB2312" pitchFamily="1" charset="-122"/>
              <a:ea typeface="楷体_GB2312" pitchFamily="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6867" name="TextBox 1"/>
          <p:cNvSpPr txBox="1"/>
          <p:nvPr/>
        </p:nvSpPr>
        <p:spPr>
          <a:xfrm>
            <a:off x="611188" y="1177925"/>
            <a:ext cx="8208962" cy="52117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zh-CN" altLang="en-US" sz="2800" b="1" dirty="0">
                <a:solidFill>
                  <a:srgbClr val="7030A0"/>
                </a:solidFill>
                <a:latin typeface="黑体" panose="02010609060101010101" pitchFamily="49" charset="-122"/>
                <a:ea typeface="黑体" panose="02010609060101010101" pitchFamily="49" charset="-122"/>
              </a:rPr>
              <a:t>6.4.8 JMI</a:t>
            </a:r>
            <a:endParaRPr lang="zh-CN"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2800" b="1" dirty="0">
                <a:latin typeface="华文仿宋" pitchFamily="2" charset="-122"/>
                <a:ea typeface="华文仿宋" pitchFamily="2" charset="-122"/>
              </a:rPr>
              <a:t>联合库存管理（Jointly Management Inventory， JMI），是一种在VMI的基础上发展起来的上游企业和下游企业权利责任平衡和风险共担的库存管理模式。</a:t>
            </a:r>
            <a:endParaRPr lang="zh-CN" altLang="en-US" sz="2800" b="1" dirty="0">
              <a:solidFill>
                <a:srgbClr val="7030A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JMI实施要点:</a:t>
            </a: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一是建立供需协调的管理机制</a:t>
            </a: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二是建立信息共享与沟通的系统</a:t>
            </a:r>
            <a:endParaRPr lang="zh-CN" altLang="en-US" sz="2800" b="1" dirty="0">
              <a:latin typeface="华文仿宋" pitchFamily="2" charset="-122"/>
              <a:ea typeface="华文仿宋" pitchFamily="2" charset="-122"/>
            </a:endParaRPr>
          </a:p>
          <a:p>
            <a:pPr marL="0" lvl="0" indent="0" eaLnBrk="1" hangingPunct="1">
              <a:spcBef>
                <a:spcPct val="0"/>
              </a:spcBef>
              <a:buNone/>
            </a:pPr>
            <a:r>
              <a:rPr lang="zh-CN" altLang="en-US" sz="2800" b="1" dirty="0">
                <a:latin typeface="华文仿宋" pitchFamily="2" charset="-122"/>
                <a:ea typeface="华文仿宋" pitchFamily="2" charset="-122"/>
              </a:rPr>
              <a:t>三是把库存管理的部分功能代理给第三方物流系统管理，发挥第三方物流系统的作用</a:t>
            </a:r>
            <a:endParaRPr lang="zh-CN" altLang="en-US" sz="2800" b="1" dirty="0">
              <a:latin typeface="华文仿宋" pitchFamily="2" charset="-122"/>
              <a:ea typeface="华文仿宋" pitchFamily="2" charset="-122"/>
            </a:endParaRPr>
          </a:p>
          <a:p>
            <a:pPr marL="0" lvl="0" indent="0" eaLnBrk="1" hangingPunct="1">
              <a:spcBef>
                <a:spcPct val="0"/>
              </a:spcBef>
              <a:buNone/>
            </a:pPr>
            <a:endParaRPr lang="zh-CN" altLang="en-US" sz="2800" b="1" dirty="0">
              <a:solidFill>
                <a:srgbClr val="7030A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7891"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a:t>
            </a:r>
            <a:r>
              <a:rPr lang="en-US" altLang="en-US" sz="2800" b="1" dirty="0">
                <a:solidFill>
                  <a:srgbClr val="7030A0"/>
                </a:solidFill>
                <a:latin typeface="黑体" panose="02010609060101010101" pitchFamily="49" charset="-122"/>
                <a:ea typeface="黑体" panose="02010609060101010101" pitchFamily="49" charset="-122"/>
              </a:rPr>
              <a:t>.</a:t>
            </a:r>
            <a:r>
              <a:rPr lang="zh-CN" altLang="en-US" sz="2800" b="1" dirty="0">
                <a:solidFill>
                  <a:srgbClr val="7030A0"/>
                </a:solidFill>
                <a:latin typeface="黑体" panose="02010609060101010101" pitchFamily="49" charset="-122"/>
                <a:ea typeface="黑体" panose="02010609060101010101" pitchFamily="49" charset="-122"/>
              </a:rPr>
              <a:t>9</a:t>
            </a:r>
            <a:r>
              <a:rPr lang="en-US" altLang="en-US" sz="2800" b="1" dirty="0">
                <a:solidFill>
                  <a:srgbClr val="7030A0"/>
                </a:solidFill>
                <a:latin typeface="黑体" panose="02010609060101010101" pitchFamily="49" charset="-122"/>
                <a:ea typeface="黑体" panose="02010609060101010101" pitchFamily="49" charset="-122"/>
              </a:rPr>
              <a:t> </a:t>
            </a:r>
            <a:r>
              <a:rPr lang="zh-CN" altLang="en-US" sz="2800" b="1" dirty="0">
                <a:solidFill>
                  <a:srgbClr val="7030A0"/>
                </a:solidFill>
                <a:latin typeface="黑体" panose="02010609060101010101" pitchFamily="49" charset="-122"/>
                <a:ea typeface="黑体" panose="02010609060101010101" pitchFamily="49" charset="-122"/>
              </a:rPr>
              <a:t>经济订购批量模型</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37892" name="图示 9"/>
          <p:cNvPicPr/>
          <p:nvPr/>
        </p:nvPicPr>
        <p:blipFill>
          <a:blip r:embed="rId1"/>
          <a:stretch>
            <a:fillRect/>
          </a:stretch>
        </p:blipFill>
        <p:spPr>
          <a:xfrm>
            <a:off x="633413" y="1828800"/>
            <a:ext cx="8096250" cy="1212850"/>
          </a:xfrm>
          <a:prstGeom prst="rect">
            <a:avLst/>
          </a:prstGeom>
          <a:noFill/>
          <a:ln w="9525">
            <a:noFill/>
          </a:ln>
        </p:spPr>
      </p:pic>
      <p:pic>
        <p:nvPicPr>
          <p:cNvPr id="37893" name="Picture 4"/>
          <p:cNvPicPr>
            <a:picLocks noChangeAspect="1"/>
          </p:cNvPicPr>
          <p:nvPr/>
        </p:nvPicPr>
        <p:blipFill>
          <a:blip r:embed="rId2"/>
          <a:stretch>
            <a:fillRect/>
          </a:stretch>
        </p:blipFill>
        <p:spPr>
          <a:xfrm>
            <a:off x="1835150" y="2997200"/>
            <a:ext cx="5689600" cy="2562225"/>
          </a:xfrm>
          <a:prstGeom prst="rect">
            <a:avLst/>
          </a:prstGeom>
          <a:noFill/>
          <a:ln w="9525">
            <a:noFill/>
          </a:ln>
          <a:effectLst>
            <a:outerShdw dist="139700" dir="2699999" algn="ctr" rotWithShape="0">
              <a:srgbClr val="333333">
                <a:alpha val="60999"/>
              </a:srgbClr>
            </a:outerShdw>
          </a:effectLst>
        </p:spPr>
      </p:pic>
      <p:sp>
        <p:nvSpPr>
          <p:cNvPr id="37894" name="矩形​​ 2"/>
          <p:cNvSpPr/>
          <p:nvPr/>
        </p:nvSpPr>
        <p:spPr>
          <a:xfrm>
            <a:off x="3419475" y="2997200"/>
            <a:ext cx="2262188"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zh-CN" altLang="en-US" sz="1800" u="sng" dirty="0">
                <a:solidFill>
                  <a:srgbClr val="00B050"/>
                </a:solidFill>
                <a:latin typeface="微软雅黑" panose="020B0503020204020204" charset="-122"/>
                <a:ea typeface="微软雅黑" panose="020B0503020204020204" charset="-122"/>
              </a:rPr>
              <a:t>基本的定量订货模型</a:t>
            </a:r>
            <a:endParaRPr lang="zh-CN" altLang="en-US" sz="1800" u="sng" dirty="0">
              <a:solidFill>
                <a:srgbClr val="00B050"/>
              </a:solidFill>
              <a:latin typeface="微软雅黑" panose="020B0503020204020204" charset="-122"/>
              <a:ea typeface="微软雅黑" panose="020B0503020204020204" charset="-122"/>
            </a:endParaRPr>
          </a:p>
        </p:txBody>
      </p:sp>
      <p:sp>
        <p:nvSpPr>
          <p:cNvPr id="38919" name="Rectangle 8"/>
          <p:cNvSpPr>
            <a:spLocks noChangeArrowheads="1"/>
          </p:cNvSpPr>
          <p:nvPr/>
        </p:nvSpPr>
        <p:spPr bwMode="auto">
          <a:xfrm>
            <a:off x="1943100" y="5762625"/>
            <a:ext cx="550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400" b="1" i="1" u="none" strike="noStrike" kern="1200" cap="none" spc="0" normalizeH="0" baseline="0" noProof="0" smtClean="0">
                <a:ln>
                  <a:noFill/>
                </a:ln>
                <a:solidFill>
                  <a:srgbClr val="7F7F7F"/>
                </a:solidFill>
                <a:effectLst>
                  <a:outerShdw blurRad="38100" dist="38100" dir="2700000" algn="tl">
                    <a:srgbClr val="C0C0C0"/>
                  </a:outerShdw>
                </a:effectLst>
                <a:uLnTx/>
                <a:uFillTx/>
                <a:latin typeface="方正仿宋简体" pitchFamily="2" charset="-122"/>
                <a:ea typeface="方正仿宋简体" pitchFamily="2" charset="-122"/>
                <a:cs typeface="+mn-cs"/>
              </a:rPr>
              <a:t>R—</a:t>
            </a:r>
            <a:r>
              <a:rPr kumimoji="0" lang="zh-CN" altLang="en-US" sz="2400" b="1" i="1" u="none" strike="noStrike" kern="1200" cap="none" spc="0" normalizeH="0" baseline="0" noProof="0" smtClean="0">
                <a:ln>
                  <a:noFill/>
                </a:ln>
                <a:solidFill>
                  <a:srgbClr val="7F7F7F"/>
                </a:solidFill>
                <a:effectLst>
                  <a:outerShdw blurRad="38100" dist="38100" dir="2700000" algn="tl">
                    <a:srgbClr val="C0C0C0"/>
                  </a:outerShdw>
                </a:effectLst>
                <a:uLnTx/>
                <a:uFillTx/>
                <a:latin typeface="方正仿宋简体" pitchFamily="2" charset="-122"/>
                <a:ea typeface="方正仿宋简体" pitchFamily="2" charset="-122"/>
                <a:cs typeface="+mn-cs"/>
              </a:rPr>
              <a:t>再订购点      </a:t>
            </a:r>
            <a:r>
              <a:rPr kumimoji="0" lang="en-US" altLang="en-US" sz="2400" b="1" i="1" u="none" strike="noStrike" kern="1200" cap="none" spc="0" normalizeH="0" baseline="0" noProof="0" smtClean="0">
                <a:ln>
                  <a:noFill/>
                </a:ln>
                <a:solidFill>
                  <a:srgbClr val="7F7F7F"/>
                </a:solidFill>
                <a:effectLst>
                  <a:outerShdw blurRad="38100" dist="38100" dir="2700000" algn="tl">
                    <a:srgbClr val="C0C0C0"/>
                  </a:outerShdw>
                </a:effectLst>
                <a:uLnTx/>
                <a:uFillTx/>
                <a:latin typeface="方正仿宋简体" pitchFamily="2" charset="-122"/>
                <a:ea typeface="方正仿宋简体" pitchFamily="2" charset="-122"/>
                <a:cs typeface="+mn-cs"/>
              </a:rPr>
              <a:t>L—</a:t>
            </a:r>
            <a:r>
              <a:rPr kumimoji="0" lang="zh-CN" altLang="en-US" sz="2400" b="1" i="1" u="none" strike="noStrike" kern="1200" cap="none" spc="0" normalizeH="0" baseline="0" noProof="0" smtClean="0">
                <a:ln>
                  <a:noFill/>
                </a:ln>
                <a:solidFill>
                  <a:srgbClr val="7F7F7F"/>
                </a:solidFill>
                <a:effectLst>
                  <a:outerShdw blurRad="38100" dist="38100" dir="2700000" algn="tl">
                    <a:srgbClr val="C0C0C0"/>
                  </a:outerShdw>
                </a:effectLst>
                <a:uLnTx/>
                <a:uFillTx/>
                <a:latin typeface="方正仿宋简体" pitchFamily="2" charset="-122"/>
                <a:ea typeface="方正仿宋简体" pitchFamily="2" charset="-122"/>
                <a:cs typeface="+mn-cs"/>
              </a:rPr>
              <a:t>提前期</a:t>
            </a:r>
            <a:endParaRPr kumimoji="0" lang="zh-CN" altLang="en-US" sz="2400" b="1" i="1" u="none" strike="noStrike" kern="1200" cap="none" spc="0" normalizeH="0" baseline="0" noProof="0" smtClean="0">
              <a:ln>
                <a:noFill/>
              </a:ln>
              <a:solidFill>
                <a:srgbClr val="7F7F7F"/>
              </a:solidFill>
              <a:effectLst>
                <a:outerShdw blurRad="38100" dist="38100" dir="2700000" algn="tl">
                  <a:srgbClr val="C0C0C0"/>
                </a:outerShdw>
              </a:effectLst>
              <a:uLnTx/>
              <a:uFillTx/>
              <a:latin typeface="方正仿宋简体" pitchFamily="2" charset="-122"/>
              <a:ea typeface="方正仿宋简体"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a:t>
            </a:r>
            <a:r>
              <a:rPr lang="zh-CN" altLang="en-US" sz="3200" b="0" dirty="0">
                <a:solidFill>
                  <a:srgbClr val="002060"/>
                </a:solidFill>
                <a:latin typeface="方正粗倩简体" pitchFamily="1" charset="-122"/>
                <a:ea typeface="方正粗倩简体" pitchFamily="1" charset="-122"/>
              </a:rPr>
              <a:t>4</a:t>
            </a:r>
            <a:r>
              <a:rPr lang="en-US" altLang="en-US" sz="3200" b="0" dirty="0">
                <a:solidFill>
                  <a:srgbClr val="002060"/>
                </a:solidFill>
                <a:latin typeface="方正粗倩简体" pitchFamily="1" charset="-122"/>
                <a:ea typeface="方正粗倩简体" pitchFamily="1" charset="-122"/>
              </a:rPr>
              <a:t> </a:t>
            </a:r>
            <a:r>
              <a:rPr lang="zh-CN" altLang="en-US" sz="3200" b="0" dirty="0">
                <a:solidFill>
                  <a:srgbClr val="002060"/>
                </a:solidFill>
                <a:latin typeface="方正粗倩简体" pitchFamily="1" charset="-122"/>
                <a:ea typeface="方正粗倩简体" pitchFamily="1" charset="-122"/>
              </a:rPr>
              <a:t>库存控制</a:t>
            </a:r>
            <a:endParaRPr lang="en-US" altLang="en-US" sz="3200" b="0" dirty="0">
              <a:solidFill>
                <a:srgbClr val="002060"/>
              </a:solidFill>
              <a:latin typeface="方正粗倩简体" pitchFamily="1" charset="-122"/>
              <a:ea typeface="方正粗倩简体" pitchFamily="1" charset="-122"/>
            </a:endParaRPr>
          </a:p>
        </p:txBody>
      </p:sp>
      <p:sp>
        <p:nvSpPr>
          <p:cNvPr id="38915" name="TextBox 1"/>
          <p:cNvSpPr txBox="1"/>
          <p:nvPr/>
        </p:nvSpPr>
        <p:spPr>
          <a:xfrm>
            <a:off x="1042988" y="1177925"/>
            <a:ext cx="67691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a:t>
            </a:r>
            <a:r>
              <a:rPr lang="zh-CN" altLang="en-US" sz="2800" b="1" dirty="0">
                <a:solidFill>
                  <a:srgbClr val="7030A0"/>
                </a:solidFill>
                <a:latin typeface="黑体" panose="02010609060101010101" pitchFamily="49" charset="-122"/>
                <a:ea typeface="黑体" panose="02010609060101010101" pitchFamily="49" charset="-122"/>
              </a:rPr>
              <a:t>4.9</a:t>
            </a:r>
            <a:r>
              <a:rPr lang="en-US" altLang="en-US" sz="2800" b="1" dirty="0">
                <a:solidFill>
                  <a:srgbClr val="7030A0"/>
                </a:solidFill>
                <a:latin typeface="黑体" panose="02010609060101010101" pitchFamily="49" charset="-122"/>
                <a:ea typeface="黑体" panose="02010609060101010101" pitchFamily="49" charset="-122"/>
              </a:rPr>
              <a:t> </a:t>
            </a:r>
            <a:r>
              <a:rPr lang="zh-CN" altLang="en-US" sz="2800" b="1" dirty="0">
                <a:solidFill>
                  <a:srgbClr val="7030A0"/>
                </a:solidFill>
                <a:latin typeface="黑体" panose="02010609060101010101" pitchFamily="49" charset="-122"/>
                <a:ea typeface="黑体" panose="02010609060101010101" pitchFamily="49" charset="-122"/>
              </a:rPr>
              <a:t>经济订购批量模型</a:t>
            </a:r>
            <a:endParaRPr lang="zh-CN" altLang="en-US" sz="2800" b="1" dirty="0">
              <a:solidFill>
                <a:srgbClr val="7030A0"/>
              </a:solidFill>
              <a:latin typeface="黑体" panose="02010609060101010101" pitchFamily="49" charset="-122"/>
              <a:ea typeface="黑体" panose="02010609060101010101" pitchFamily="49" charset="-122"/>
            </a:endParaRPr>
          </a:p>
        </p:txBody>
      </p:sp>
      <p:grpSp>
        <p:nvGrpSpPr>
          <p:cNvPr id="38916" name="Group 4"/>
          <p:cNvGrpSpPr/>
          <p:nvPr/>
        </p:nvGrpSpPr>
        <p:grpSpPr>
          <a:xfrm>
            <a:off x="701675" y="2230438"/>
            <a:ext cx="7839075" cy="4608512"/>
            <a:chOff x="0" y="0"/>
            <a:chExt cx="4938" cy="2903"/>
          </a:xfrm>
        </p:grpSpPr>
        <p:pic>
          <p:nvPicPr>
            <p:cNvPr id="38918" name="圆角矩形​​ 8"/>
            <p:cNvPicPr/>
            <p:nvPr/>
          </p:nvPicPr>
          <p:blipFill>
            <a:blip r:embed="rId1"/>
            <a:stretch>
              <a:fillRect/>
            </a:stretch>
          </p:blipFill>
          <p:spPr>
            <a:xfrm>
              <a:off x="0" y="0"/>
              <a:ext cx="4938" cy="2903"/>
            </a:xfrm>
            <a:prstGeom prst="rect">
              <a:avLst/>
            </a:prstGeom>
            <a:noFill/>
            <a:ln w="9525">
              <a:noFill/>
            </a:ln>
          </p:spPr>
        </p:pic>
        <p:sp>
          <p:nvSpPr>
            <p:cNvPr id="2" name="Text Box 6"/>
            <p:cNvSpPr txBox="1">
              <a:spLocks noChangeArrowheads="1"/>
            </p:cNvSpPr>
            <p:nvPr/>
          </p:nvSpPr>
          <p:spPr bwMode="auto">
            <a:xfrm>
              <a:off x="190" y="185"/>
              <a:ext cx="4558"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28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rPr>
                <a:t>模型基本假设</a:t>
              </a:r>
              <a:endParaRPr kumimoji="0" lang="en-US" altLang="en-US" sz="28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1" charset="-122"/>
                <a:ea typeface="楷体_GB2312" pitchFamily="1"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p"/>
                <a:defRPr/>
              </a:pP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在整个期间对产品的需求量是恒定而且均衡的。</a:t>
              </a: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p"/>
                <a:defRPr/>
              </a:pP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提前期（从订购到收到货物的时间）是固定的。</a:t>
              </a: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p"/>
                <a:defRPr/>
              </a:pP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单位产品的价格是固定的。</a:t>
              </a: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p"/>
                <a:defRPr/>
              </a:pP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库存持有成本以平均库存为计算依据。</a:t>
              </a: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p"/>
                <a:defRPr/>
              </a:pP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订购或生产准备成本（或调整费用</a:t>
              </a: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a:t>
              </a: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固定。</a:t>
              </a: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p"/>
                <a:defRPr/>
              </a:pPr>
              <a:r>
                <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rPr>
                <a:t>对产品的所有需求都必须满足（不允许延期交货）</a:t>
              </a: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base" latinLnBrk="0" hangingPunct="1">
                <a:lnSpc>
                  <a:spcPct val="110000"/>
                </a:lnSpc>
                <a:spcBef>
                  <a:spcPct val="0"/>
                </a:spcBef>
                <a:spcAft>
                  <a:spcPct val="0"/>
                </a:spcAft>
                <a:buClrTx/>
                <a:buSzTx/>
                <a:buFontTx/>
                <a:buNone/>
                <a:defRPr/>
              </a:pPr>
              <a:endParaRPr kumimoji="0" lang="zh-CN" altLang="en-US" sz="2400" b="1" i="0" u="none" strike="noStrike" kern="1200" cap="none" spc="0" normalizeH="0" baseline="0" noProof="0" smtClean="0">
                <a:ln>
                  <a:noFill/>
                </a:ln>
                <a:solidFill>
                  <a:schemeClr val="tx1"/>
                </a:solidFill>
                <a:effectLst/>
                <a:uLnTx/>
                <a:uFillTx/>
                <a:latin typeface="楷体_GB2312" pitchFamily="1" charset="-122"/>
                <a:ea typeface="楷体_GB2312" pitchFamily="1"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38917" name="图片 2"/>
          <p:cNvPicPr>
            <a:picLocks noChangeAspect="1"/>
          </p:cNvPicPr>
          <p:nvPr/>
        </p:nvPicPr>
        <p:blipFill>
          <a:blip r:embed="rId2"/>
          <a:stretch>
            <a:fillRect/>
          </a:stretch>
        </p:blipFill>
        <p:spPr>
          <a:xfrm>
            <a:off x="7235825" y="1630363"/>
            <a:ext cx="1304925" cy="14382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2"/>
          <p:cNvSpPr>
            <a:spLocks noGrp="1"/>
          </p:cNvSpPr>
          <p:nvPr>
            <p:ph type="title" idx="4294967295"/>
          </p:nvPr>
        </p:nvSpPr>
        <p:spPr>
          <a:xfrm>
            <a:off x="579438" y="782638"/>
            <a:ext cx="7521575" cy="701675"/>
          </a:xfrm>
        </p:spPr>
        <p:txBody>
          <a:bodyPr vert="horz" wrap="square" lIns="91440" tIns="45720" rIns="91440" bIns="45720" anchor="ctr" anchorCtr="0"/>
          <a:p>
            <a:pPr algn="ctr" eaLnBrk="1" hangingPunct="1"/>
            <a:r>
              <a:rPr lang="zh-CN" altLang="en-US" sz="3200" b="0" dirty="0">
                <a:solidFill>
                  <a:srgbClr val="002060"/>
                </a:solidFill>
                <a:latin typeface="方正粗倩简体" pitchFamily="1" charset="-122"/>
                <a:ea typeface="方正粗倩简体" pitchFamily="1" charset="-122"/>
              </a:rPr>
              <a:t>经济订购批量模型</a:t>
            </a:r>
            <a:endParaRPr lang="zh-CN" altLang="en-US" sz="3200" b="0" dirty="0">
              <a:solidFill>
                <a:srgbClr val="002060"/>
              </a:solidFill>
              <a:latin typeface="方正粗倩简体" pitchFamily="1" charset="-122"/>
              <a:ea typeface="方正粗倩简体" pitchFamily="1" charset="-122"/>
            </a:endParaRPr>
          </a:p>
        </p:txBody>
      </p:sp>
      <p:sp>
        <p:nvSpPr>
          <p:cNvPr id="39939" name="矩形 5"/>
          <p:cNvSpPr/>
          <p:nvPr/>
        </p:nvSpPr>
        <p:spPr>
          <a:xfrm>
            <a:off x="0" y="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endParaRPr lang="zh-CN" altLang="en-US" sz="1800" dirty="0">
              <a:ea typeface="宋体" panose="02010600030101010101" pitchFamily="2" charset="-122"/>
            </a:endParaRPr>
          </a:p>
        </p:txBody>
      </p:sp>
      <p:graphicFrame>
        <p:nvGraphicFramePr>
          <p:cNvPr id="39940" name="对象 2"/>
          <p:cNvGraphicFramePr>
            <a:graphicFrameLocks noChangeAspect="1"/>
          </p:cNvGraphicFramePr>
          <p:nvPr/>
        </p:nvGraphicFramePr>
        <p:xfrm>
          <a:off x="1028700" y="2060575"/>
          <a:ext cx="7142163" cy="3529013"/>
        </p:xfrm>
        <a:graphic>
          <a:graphicData uri="http://schemas.openxmlformats.org/presentationml/2006/ole">
            <mc:AlternateContent xmlns:mc="http://schemas.openxmlformats.org/markup-compatibility/2006">
              <mc:Choice xmlns:v="urn:schemas-microsoft-com:vml" Requires="v">
                <p:oleObj spid="_x0000_s3076" name="" r:id="rId1" imgW="7753985" imgH="1827530" progId="Word.Picture.8">
                  <p:embed/>
                </p:oleObj>
              </mc:Choice>
              <mc:Fallback>
                <p:oleObj name="" r:id="rId1" imgW="7753985" imgH="1827530" progId="Word.Picture.8">
                  <p:embed/>
                  <p:pic>
                    <p:nvPicPr>
                      <p:cNvPr id="0" name="图片 3075"/>
                      <p:cNvPicPr/>
                      <p:nvPr/>
                    </p:nvPicPr>
                    <p:blipFill>
                      <a:blip r:embed="rId2"/>
                      <a:srcRect l="1152" t="-372" r="58429" b="16331"/>
                      <a:stretch>
                        <a:fillRect/>
                      </a:stretch>
                    </p:blipFill>
                    <p:spPr>
                      <a:xfrm>
                        <a:off x="1028700" y="2060575"/>
                        <a:ext cx="7142163" cy="3529013"/>
                      </a:xfrm>
                      <a:prstGeom prst="rect">
                        <a:avLst/>
                      </a:prstGeom>
                      <a:noFill/>
                      <a:ln w="38100">
                        <a:noFill/>
                        <a:miter/>
                      </a:ln>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6" name="组合 25"/>
          <p:cNvGrpSpPr/>
          <p:nvPr/>
        </p:nvGrpSpPr>
        <p:grpSpPr>
          <a:xfrm>
            <a:off x="951548" y="1905953"/>
            <a:ext cx="7241369" cy="3046553"/>
            <a:chOff x="2257" y="1928"/>
            <a:chExt cx="15614" cy="6397"/>
          </a:xfrm>
        </p:grpSpPr>
        <p:sp>
          <p:nvSpPr>
            <p:cNvPr id="20" name="Freeform 25"/>
            <p:cNvSpPr>
              <a:spLocks noEditPoints="1"/>
            </p:cNvSpPr>
            <p:nvPr/>
          </p:nvSpPr>
          <p:spPr bwMode="auto">
            <a:xfrm>
              <a:off x="2257" y="3173"/>
              <a:ext cx="2896" cy="4455"/>
            </a:xfrm>
            <a:custGeom>
              <a:avLst/>
              <a:gdLst>
                <a:gd name="T0" fmla="*/ 136762 w 443"/>
                <a:gd name="T1" fmla="*/ 252777 h 605"/>
                <a:gd name="T2" fmla="*/ 115540 w 443"/>
                <a:gd name="T3" fmla="*/ 1560512 h 605"/>
                <a:gd name="T4" fmla="*/ 1044575 w 443"/>
                <a:gd name="T5" fmla="*/ 384324 h 605"/>
                <a:gd name="T6" fmla="*/ 966762 w 443"/>
                <a:gd name="T7" fmla="*/ 410118 h 605"/>
                <a:gd name="T8" fmla="*/ 120256 w 443"/>
                <a:gd name="T9" fmla="*/ 1470234 h 605"/>
                <a:gd name="T10" fmla="*/ 452728 w 443"/>
                <a:gd name="T11" fmla="*/ 165079 h 605"/>
                <a:gd name="T12" fmla="*/ 594205 w 443"/>
                <a:gd name="T13" fmla="*/ 165079 h 605"/>
                <a:gd name="T14" fmla="*/ 521109 w 443"/>
                <a:gd name="T15" fmla="*/ 247618 h 605"/>
                <a:gd name="T16" fmla="*/ 365483 w 443"/>
                <a:gd name="T17" fmla="*/ 170238 h 605"/>
                <a:gd name="T18" fmla="*/ 190995 w 443"/>
                <a:gd name="T19" fmla="*/ 394642 h 605"/>
                <a:gd name="T20" fmla="*/ 853581 w 443"/>
                <a:gd name="T21" fmla="*/ 394642 h 605"/>
                <a:gd name="T22" fmla="*/ 679092 w 443"/>
                <a:gd name="T23" fmla="*/ 170238 h 605"/>
                <a:gd name="T24" fmla="*/ 365483 w 443"/>
                <a:gd name="T25" fmla="*/ 170238 h 605"/>
                <a:gd name="T26" fmla="*/ 367841 w 443"/>
                <a:gd name="T27" fmla="*/ 1183925 h 605"/>
                <a:gd name="T28" fmla="*/ 252301 w 443"/>
                <a:gd name="T29" fmla="*/ 1220036 h 605"/>
                <a:gd name="T30" fmla="*/ 228722 w 443"/>
                <a:gd name="T31" fmla="*/ 1248409 h 605"/>
                <a:gd name="T32" fmla="*/ 367841 w 443"/>
                <a:gd name="T33" fmla="*/ 1261306 h 605"/>
                <a:gd name="T34" fmla="*/ 221648 w 443"/>
                <a:gd name="T35" fmla="*/ 1338687 h 605"/>
                <a:gd name="T36" fmla="*/ 405569 w 443"/>
                <a:gd name="T37" fmla="*/ 1240671 h 605"/>
                <a:gd name="T38" fmla="*/ 405569 w 443"/>
                <a:gd name="T39" fmla="*/ 1176187 h 605"/>
                <a:gd name="T40" fmla="*/ 183921 w 443"/>
                <a:gd name="T41" fmla="*/ 1189084 h 605"/>
                <a:gd name="T42" fmla="*/ 358410 w 443"/>
                <a:gd name="T43" fmla="*/ 1390274 h 605"/>
                <a:gd name="T44" fmla="*/ 358410 w 443"/>
                <a:gd name="T45" fmla="*/ 611308 h 605"/>
                <a:gd name="T46" fmla="*/ 252301 w 443"/>
                <a:gd name="T47" fmla="*/ 647419 h 605"/>
                <a:gd name="T48" fmla="*/ 290029 w 443"/>
                <a:gd name="T49" fmla="*/ 750593 h 605"/>
                <a:gd name="T50" fmla="*/ 221648 w 443"/>
                <a:gd name="T51" fmla="*/ 778966 h 605"/>
                <a:gd name="T52" fmla="*/ 358410 w 443"/>
                <a:gd name="T53" fmla="*/ 572618 h 605"/>
                <a:gd name="T54" fmla="*/ 183921 w 443"/>
                <a:gd name="T55" fmla="*/ 773808 h 605"/>
                <a:gd name="T56" fmla="*/ 403211 w 443"/>
                <a:gd name="T57" fmla="*/ 657736 h 605"/>
                <a:gd name="T58" fmla="*/ 400853 w 443"/>
                <a:gd name="T59" fmla="*/ 603570 h 605"/>
                <a:gd name="T60" fmla="*/ 367841 w 443"/>
                <a:gd name="T61" fmla="*/ 920831 h 605"/>
                <a:gd name="T62" fmla="*/ 228722 w 443"/>
                <a:gd name="T63" fmla="*/ 959521 h 605"/>
                <a:gd name="T64" fmla="*/ 367841 w 443"/>
                <a:gd name="T65" fmla="*/ 1062696 h 605"/>
                <a:gd name="T66" fmla="*/ 403211 w 443"/>
                <a:gd name="T67" fmla="*/ 889879 h 605"/>
                <a:gd name="T68" fmla="*/ 183921 w 443"/>
                <a:gd name="T69" fmla="*/ 900196 h 605"/>
                <a:gd name="T70" fmla="*/ 367841 w 443"/>
                <a:gd name="T71" fmla="*/ 1101386 h 605"/>
                <a:gd name="T72" fmla="*/ 483381 w 443"/>
                <a:gd name="T73" fmla="*/ 851188 h 605"/>
                <a:gd name="T74" fmla="*/ 547046 w 443"/>
                <a:gd name="T75" fmla="*/ 1323211 h 605"/>
                <a:gd name="T76" fmla="*/ 839433 w 443"/>
                <a:gd name="T77" fmla="*/ 1225195 h 605"/>
                <a:gd name="T78" fmla="*/ 535256 w 443"/>
                <a:gd name="T79" fmla="*/ 1310314 h 605"/>
                <a:gd name="T80" fmla="*/ 839433 w 443"/>
                <a:gd name="T81" fmla="*/ 928569 h 605"/>
                <a:gd name="T82" fmla="*/ 535256 w 443"/>
                <a:gd name="T83" fmla="*/ 750593 h 605"/>
                <a:gd name="T84" fmla="*/ 535256 w 443"/>
                <a:gd name="T85" fmla="*/ 644840 h 6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3"/>
                <a:gd name="T130" fmla="*/ 0 h 605"/>
                <a:gd name="T131" fmla="*/ 443 w 443"/>
                <a:gd name="T132" fmla="*/ 605 h 6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rgbClr val="E74127"/>
            </a:solidFill>
            <a:ln w="9525">
              <a:noFill/>
              <a:round/>
            </a:ln>
          </p:spPr>
          <p:txBody>
            <a:bodyPr lIns="51428" tIns="25713" rIns="51428" bIns="25713"/>
            <a:p>
              <a:endParaRPr lang="zh-CN" altLang="en-US" sz="100"/>
            </a:p>
          </p:txBody>
        </p:sp>
        <p:grpSp>
          <p:nvGrpSpPr>
            <p:cNvPr id="24" name="组合 23"/>
            <p:cNvGrpSpPr/>
            <p:nvPr/>
          </p:nvGrpSpPr>
          <p:grpSpPr>
            <a:xfrm>
              <a:off x="6259" y="1928"/>
              <a:ext cx="11612" cy="6397"/>
              <a:chOff x="4855" y="2705"/>
              <a:chExt cx="12594" cy="6868"/>
            </a:xfrm>
          </p:grpSpPr>
          <p:grpSp>
            <p:nvGrpSpPr>
              <p:cNvPr id="27" name="组合 26"/>
              <p:cNvGrpSpPr/>
              <p:nvPr/>
            </p:nvGrpSpPr>
            <p:grpSpPr bwMode="auto">
              <a:xfrm>
                <a:off x="4855" y="2705"/>
                <a:ext cx="12594" cy="6868"/>
                <a:chOff x="6119" y="3178"/>
                <a:chExt cx="10304" cy="5436"/>
              </a:xfrm>
            </p:grpSpPr>
            <p:sp>
              <p:nvSpPr>
                <p:cNvPr id="7171" name="矩形 8"/>
                <p:cNvSpPr/>
                <p:nvPr/>
              </p:nvSpPr>
              <p:spPr>
                <a:xfrm>
                  <a:off x="6119" y="4070"/>
                  <a:ext cx="10304" cy="4544"/>
                </a:xfrm>
                <a:prstGeom prst="rect">
                  <a:avLst/>
                </a:prstGeom>
                <a:solidFill>
                  <a:srgbClr val="F2F2F2"/>
                </a:solidFill>
                <a:ln w="25400" cap="flat" cmpd="sng">
                  <a:gradFill>
                    <a:gsLst>
                      <a:gs pos="50000">
                        <a:srgbClr val="26BB91"/>
                      </a:gs>
                      <a:gs pos="1000">
                        <a:srgbClr val="449BB5"/>
                      </a:gs>
                      <a:gs pos="100000">
                        <a:srgbClr val="FFB757"/>
                      </a:gs>
                    </a:gsLst>
                    <a:lin ang="0" scaled="1"/>
                  </a:gradFill>
                  <a:prstDash val="solid"/>
                  <a:miter/>
                  <a:headEnd type="none" w="med" len="med"/>
                  <a:tailEnd type="none" w="med" len="med"/>
                </a:ln>
              </p:spPr>
              <p:txBody>
                <a:bodyPr lIns="91437" tIns="45718" rIns="91437" bIns="45718" anchor="ctr"/>
                <a:p>
                  <a:pPr algn="ctr">
                    <a:buFont typeface="Arial" panose="020B0604020202020204" pitchFamily="34" charset="0"/>
                    <a:buNone/>
                    <a:defRPr/>
                  </a:pPr>
                  <a:endParaRPr sz="3075">
                    <a:solidFill>
                      <a:srgbClr val="000000"/>
                    </a:solidFill>
                    <a:latin typeface="Arial" panose="020B0604020202020204" pitchFamily="34" charset="0"/>
                    <a:ea typeface="微软雅黑" panose="020B0503020204020204" charset="-12"/>
                    <a:sym typeface="Arial" panose="020B0604020202020204" pitchFamily="34" charset="0"/>
                  </a:endParaRPr>
                </a:p>
              </p:txBody>
            </p:sp>
            <p:sp>
              <p:nvSpPr>
                <p:cNvPr id="61447" name="矩形 9"/>
                <p:cNvSpPr>
                  <a:spLocks noChangeArrowheads="1"/>
                </p:cNvSpPr>
                <p:nvPr/>
              </p:nvSpPr>
              <p:spPr bwMode="auto">
                <a:xfrm>
                  <a:off x="8686" y="3178"/>
                  <a:ext cx="5011" cy="892"/>
                </a:xfrm>
                <a:prstGeom prst="rect">
                  <a:avLst/>
                </a:prstGeom>
                <a:solidFill>
                  <a:srgbClr val="1D4E74"/>
                </a:solidFill>
                <a:ln w="9525">
                  <a:noFill/>
                  <a:miter lim="800000"/>
                </a:ln>
              </p:spPr>
              <p:txBody>
                <a:bodyPr lIns="91437" tIns="45718" rIns="91437" bIns="45718" anchor="ctr"/>
                <a:p>
                  <a:pPr algn="ctr">
                    <a:buFont typeface="Arial" panose="020B0604020202020204" pitchFamily="34" charset="0"/>
                    <a:buNone/>
                  </a:pPr>
                  <a:r>
                    <a:rPr lang="zh-CN" altLang="en-US" sz="2100" b="1">
                      <a:solidFill>
                        <a:schemeClr val="bg1"/>
                      </a:solidFill>
                      <a:latin typeface="微软雅黑" panose="020B0503020204020204" charset="-122"/>
                      <a:ea typeface="微软雅黑" panose="020B0503020204020204" charset="-122"/>
                      <a:cs typeface="Hiragino Sans GB W3"/>
                      <a:sym typeface="+mn-ea"/>
                    </a:rPr>
                    <a:t>仓库设施与设备</a:t>
                  </a:r>
                  <a:endParaRPr lang="zh-CN" altLang="en-US" sz="2100" b="1">
                    <a:solidFill>
                      <a:schemeClr val="bg1"/>
                    </a:solidFill>
                    <a:latin typeface="微软雅黑" panose="020B0503020204020204" charset="-122"/>
                    <a:ea typeface="微软雅黑" panose="020B0503020204020204" charset="-122"/>
                    <a:cs typeface="Hiragino Sans GB W3"/>
                    <a:sym typeface="+mn-ea"/>
                  </a:endParaRPr>
                </a:p>
              </p:txBody>
            </p:sp>
          </p:grpSp>
          <p:sp>
            <p:nvSpPr>
              <p:cNvPr id="61451" name="矩形 4"/>
              <p:cNvSpPr>
                <a:spLocks noChangeArrowheads="1"/>
              </p:cNvSpPr>
              <p:nvPr/>
            </p:nvSpPr>
            <p:spPr bwMode="auto">
              <a:xfrm>
                <a:off x="5277" y="4074"/>
                <a:ext cx="11922" cy="4682"/>
              </a:xfrm>
              <a:prstGeom prst="rect">
                <a:avLst/>
              </a:prstGeom>
              <a:noFill/>
              <a:ln w="9525">
                <a:noFill/>
                <a:miter lim="800000"/>
              </a:ln>
            </p:spPr>
            <p:txBody>
              <a:bodyPr wrap="square" lIns="0" tIns="0" rIns="0" bIns="0">
                <a:spAutoFit/>
              </a:bodyPr>
              <a:p>
                <a:pPr indent="457200" algn="l" fontAlgn="auto">
                  <a:lnSpc>
                    <a:spcPct val="150000"/>
                  </a:lnSpc>
                </a:pPr>
                <a:r>
                  <a:rPr lang="en-US" sz="1500">
                    <a:solidFill>
                      <a:srgbClr val="FF0000"/>
                    </a:solidFill>
                    <a:latin typeface="微软雅黑" panose="020B0503020204020204" charset="-122"/>
                    <a:ea typeface="微软雅黑" panose="020B0503020204020204" charset="-122"/>
                    <a:sym typeface="+mn-ea"/>
                  </a:rPr>
                  <a:t> </a:t>
                </a:r>
                <a:r>
                  <a:rPr sz="1500">
                    <a:solidFill>
                      <a:srgbClr val="1B2F47"/>
                    </a:solidFill>
                    <a:latin typeface="微软雅黑" panose="020B0503020204020204" charset="-122"/>
                    <a:ea typeface="微软雅黑" panose="020B0503020204020204" charset="-122"/>
                    <a:sym typeface="+mn-ea"/>
                  </a:rPr>
                  <a:t>为了较好的开展仓储作业，必须配置一定的硬件设施和设备。仓储设施主要是指具备仓储相关功能和提供仓储服务的场所，即库场建筑物，包括仓库的主体建筑、辅助建筑物和附属设施。仓库常用的设备按其用途和特征可以分为储存设备、集装设备、装卸搬运设备、分拣设备、计量设备、养护检验设备、消防安全设备、自动识别设备、管理设备等。</a:t>
                </a:r>
                <a:endParaRPr sz="1500">
                  <a:solidFill>
                    <a:srgbClr val="1B2F47"/>
                  </a:solidFill>
                  <a:latin typeface="微软雅黑" panose="020B0503020204020204" charset="-122"/>
                  <a:ea typeface="微软雅黑" panose="020B0503020204020204"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553720" y="1784350"/>
            <a:ext cx="570293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（一）仓库设施</a:t>
            </a:r>
            <a:endParaRPr lang="zh-CN" altLang="en-US" sz="1800" b="1">
              <a:solidFill>
                <a:srgbClr val="DB5558"/>
              </a:solidFill>
              <a:latin typeface="微软雅黑" panose="020B0503020204020204" charset="-122"/>
              <a:ea typeface="微软雅黑" panose="020B0503020204020204" charset="-122"/>
            </a:endParaRPr>
          </a:p>
        </p:txBody>
      </p:sp>
      <p:sp>
        <p:nvSpPr>
          <p:cNvPr id="3" name="矩形 1"/>
          <p:cNvSpPr>
            <a:spLocks noChangeArrowheads="1"/>
          </p:cNvSpPr>
          <p:nvPr/>
        </p:nvSpPr>
        <p:spPr bwMode="auto">
          <a:xfrm>
            <a:off x="683260" y="2205355"/>
            <a:ext cx="8500110" cy="4570095"/>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b="1">
                <a:solidFill>
                  <a:srgbClr val="1B2F47"/>
                </a:solidFill>
                <a:latin typeface="微软雅黑" panose="020B0503020204020204" charset="-122"/>
                <a:ea typeface="微软雅黑" panose="020B0503020204020204" charset="-122"/>
              </a:rPr>
              <a:t>1.主体建筑</a:t>
            </a:r>
            <a:endParaRPr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a:solidFill>
                  <a:srgbClr val="1B2F47"/>
                </a:solidFill>
                <a:latin typeface="微软雅黑" panose="020B0503020204020204" charset="-122"/>
                <a:ea typeface="微软雅黑" panose="020B0503020204020204" charset="-122"/>
              </a:rPr>
              <a:t>仓库的主体建筑分库房、货场、货棚三种，库房多采用封闭方式，而货棚是一种简易仓库，为半封闭建筑，根据其围墙建筑情况不同，可以分成敞篷（仅有支柱和棚顶构成）和半敞篷（有一面、二面和三面之墙)；货场通常是露天的，用于堆存不怕雨淋、风吹的货物，需要时可以用油布覆盖短期存放。</a:t>
            </a:r>
            <a:endParaRPr>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b="1">
                <a:solidFill>
                  <a:srgbClr val="1B2F47"/>
                </a:solidFill>
                <a:latin typeface="微软雅黑" panose="020B0503020204020204" charset="-122"/>
                <a:ea typeface="微软雅黑" panose="020B0503020204020204" charset="-122"/>
              </a:rPr>
              <a:t>2.辅助建筑物</a:t>
            </a:r>
            <a:endParaRPr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a:solidFill>
                  <a:srgbClr val="1B2F47"/>
                </a:solidFill>
                <a:latin typeface="微软雅黑" panose="020B0503020204020204" charset="-122"/>
                <a:ea typeface="微软雅黑" panose="020B0503020204020204" charset="-122"/>
              </a:rPr>
              <a:t>辅助建筑物是指办公室、车库、装卸工人休息间、工具储存间等。这些建筑一般设在生活区，并且与存货区保持必要的安全间距。</a:t>
            </a:r>
            <a:endParaRPr>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b="1">
                <a:solidFill>
                  <a:srgbClr val="1B2F47"/>
                </a:solidFill>
                <a:latin typeface="微软雅黑" panose="020B0503020204020204" charset="-122"/>
                <a:ea typeface="微软雅黑" panose="020B0503020204020204" charset="-122"/>
              </a:rPr>
              <a:t>3.附属设施</a:t>
            </a:r>
            <a:endParaRPr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a:solidFill>
                  <a:srgbClr val="1B2F47"/>
                </a:solidFill>
                <a:latin typeface="微软雅黑" panose="020B0503020204020204" charset="-122"/>
                <a:ea typeface="微软雅黑" panose="020B0503020204020204" charset="-122"/>
              </a:rPr>
              <a:t>附属设施是仓库的辅助性设施，主要有照明设施、提升设施（电梯等）、地磅（车辆衡、轨道衡）、取暖设施及避雷设施等。</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553720" y="1677035"/>
            <a:ext cx="570293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graphicFrame>
        <p:nvGraphicFramePr>
          <p:cNvPr id="7" name="表格 6"/>
          <p:cNvGraphicFramePr/>
          <p:nvPr/>
        </p:nvGraphicFramePr>
        <p:xfrm>
          <a:off x="1130141" y="2795588"/>
          <a:ext cx="6648450" cy="2833370"/>
        </p:xfrm>
        <a:graphic>
          <a:graphicData uri="http://schemas.openxmlformats.org/drawingml/2006/table">
            <a:tbl>
              <a:tblPr firstRow="1" bandRow="1">
                <a:tableStyleId>{7DF18680-E054-41AD-8BC1-D1AEF772440D}</a:tableStyleId>
              </a:tblPr>
              <a:tblGrid>
                <a:gridCol w="1850390"/>
                <a:gridCol w="2901950"/>
                <a:gridCol w="1896110"/>
              </a:tblGrid>
              <a:tr h="370840">
                <a:tc>
                  <a:txBody>
                    <a:bodyPr/>
                    <a:p>
                      <a:pPr marL="0" indent="0" algn="ctr">
                        <a:lnSpc>
                          <a:spcPct val="150000"/>
                        </a:lnSpc>
                        <a:buNone/>
                      </a:pPr>
                      <a:r>
                        <a:rPr lang="zh-CN" altLang="en-US" sz="1350" u="none">
                          <a:latin typeface="微软雅黑" panose="020B0503020204020204" charset="-122"/>
                          <a:ea typeface="微软雅黑" panose="020B0503020204020204" charset="-122"/>
                        </a:rPr>
                        <a:t>类别</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50000"/>
                        </a:lnSpc>
                        <a:buNone/>
                      </a:pPr>
                      <a:r>
                        <a:rPr lang="zh-CN" altLang="en-US" sz="1350" u="none">
                          <a:latin typeface="微软雅黑" panose="020B0503020204020204" charset="-122"/>
                          <a:ea typeface="微软雅黑" panose="020B0503020204020204" charset="-122"/>
                        </a:rPr>
                        <a:t>常见设备</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50000"/>
                        </a:lnSpc>
                        <a:buNone/>
                      </a:pPr>
                      <a:r>
                        <a:rPr lang="zh-CN" altLang="en-US" sz="1350" u="none">
                          <a:latin typeface="微软雅黑" panose="020B0503020204020204" charset="-122"/>
                          <a:ea typeface="微软雅黑" panose="020B0503020204020204" charset="-122"/>
                        </a:rPr>
                        <a:t>用途</a:t>
                      </a:r>
                      <a:endParaRPr lang="zh-CN" altLang="en-US" sz="1350" u="none">
                        <a:latin typeface="微软雅黑" panose="020B0503020204020204" charset="-122"/>
                        <a:ea typeface="微软雅黑" panose="020B0503020204020204" charset="-122"/>
                      </a:endParaRPr>
                    </a:p>
                  </a:txBody>
                  <a:tcPr marL="0" marR="0" marT="0" marB="0" vert="horz" anchor="t"/>
                </a:tc>
              </a:tr>
              <a:tr h="262255">
                <a:tc>
                  <a:txBody>
                    <a:bodyPr/>
                    <a:p>
                      <a:pPr marL="0" indent="0" algn="ctr">
                        <a:lnSpc>
                          <a:spcPct val="100000"/>
                        </a:lnSpc>
                        <a:buNone/>
                      </a:pPr>
                      <a:r>
                        <a:rPr lang="zh-CN" altLang="en-US" sz="1350" u="none">
                          <a:latin typeface="微软雅黑" panose="020B0503020204020204" charset="-122"/>
                          <a:ea typeface="微软雅黑" panose="020B0503020204020204" charset="-122"/>
                        </a:rPr>
                        <a:t>储存设备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各种货架</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存放货物</a:t>
                      </a:r>
                      <a:endParaRPr lang="zh-CN" altLang="en-US" sz="1350" u="none">
                        <a:latin typeface="微软雅黑" panose="020B0503020204020204" charset="-122"/>
                        <a:ea typeface="微软雅黑" panose="020B0503020204020204" charset="-122"/>
                      </a:endParaRPr>
                    </a:p>
                  </a:txBody>
                  <a:tcPr marL="0" marR="0" marT="0" marB="0" vert="horz" anchor="t"/>
                </a:tc>
              </a:tr>
              <a:tr h="239395">
                <a:tc>
                  <a:txBody>
                    <a:bodyPr/>
                    <a:p>
                      <a:pPr marL="0" indent="0" algn="ctr">
                        <a:lnSpc>
                          <a:spcPct val="100000"/>
                        </a:lnSpc>
                        <a:buNone/>
                      </a:pPr>
                      <a:r>
                        <a:rPr lang="zh-CN" altLang="en-US" sz="1350" u="none">
                          <a:latin typeface="微软雅黑" panose="020B0503020204020204" charset="-122"/>
                          <a:ea typeface="微软雅黑" panose="020B0503020204020204" charset="-122"/>
                        </a:rPr>
                        <a:t>集装设备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托盘、集装箱</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承载货物</a:t>
                      </a:r>
                      <a:endParaRPr lang="zh-CN" altLang="en-US" sz="1350" u="none">
                        <a:latin typeface="微软雅黑" panose="020B0503020204020204" charset="-122"/>
                        <a:ea typeface="微软雅黑" panose="020B0503020204020204" charset="-122"/>
                      </a:endParaRPr>
                    </a:p>
                  </a:txBody>
                  <a:tcPr marL="0" marR="0" marT="0" marB="0" vert="horz" anchor="t"/>
                </a:tc>
              </a:tr>
              <a:tr h="300990">
                <a:tc>
                  <a:txBody>
                    <a:bodyPr/>
                    <a:p>
                      <a:pPr marL="0" indent="0" algn="ctr">
                        <a:lnSpc>
                          <a:spcPct val="100000"/>
                        </a:lnSpc>
                        <a:buNone/>
                      </a:pPr>
                      <a:r>
                        <a:rPr lang="zh-CN" altLang="en-US" sz="1350" u="none">
                          <a:latin typeface="微软雅黑" panose="020B0503020204020204" charset="-122"/>
                          <a:ea typeface="微软雅黑" panose="020B0503020204020204" charset="-122"/>
                        </a:rPr>
                        <a:t>装卸搬运设备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输送带、叉车、手推小车、</a:t>
                      </a:r>
                      <a:r>
                        <a:rPr lang="en-US" altLang="zh-CN" sz="1350" u="none">
                          <a:latin typeface="微软雅黑" panose="020B0503020204020204" charset="-122"/>
                          <a:ea typeface="微软雅黑" panose="020B0503020204020204" charset="-122"/>
                        </a:rPr>
                        <a:t>AGV</a:t>
                      </a:r>
                      <a:r>
                        <a:rPr lang="zh-CN" altLang="en-US" sz="1350" u="none">
                          <a:latin typeface="微软雅黑" panose="020B0503020204020204" charset="-122"/>
                          <a:ea typeface="微软雅黑" panose="020B0503020204020204" charset="-122"/>
                        </a:rPr>
                        <a:t>等</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装卸和搬运货物</a:t>
                      </a:r>
                      <a:endParaRPr lang="zh-CN" altLang="en-US" sz="1350" u="none">
                        <a:latin typeface="微软雅黑" panose="020B0503020204020204" charset="-122"/>
                        <a:ea typeface="微软雅黑" panose="020B0503020204020204" charset="-122"/>
                      </a:endParaRPr>
                    </a:p>
                  </a:txBody>
                  <a:tcPr marL="0" marR="0" marT="0" marB="0" vert="horz" anchor="t"/>
                </a:tc>
              </a:tr>
              <a:tr h="248920">
                <a:tc>
                  <a:txBody>
                    <a:bodyPr/>
                    <a:p>
                      <a:pPr marL="0" indent="0" algn="ctr">
                        <a:lnSpc>
                          <a:spcPct val="100000"/>
                        </a:lnSpc>
                        <a:buNone/>
                      </a:pPr>
                      <a:r>
                        <a:rPr lang="zh-CN" altLang="en-US" sz="1350" u="none">
                          <a:latin typeface="微软雅黑" panose="020B0503020204020204" charset="-122"/>
                          <a:ea typeface="微软雅黑" panose="020B0503020204020204" charset="-122"/>
                        </a:rPr>
                        <a:t>分拣设备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自动分拣机</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分拣货物</a:t>
                      </a:r>
                      <a:endParaRPr lang="zh-CN" altLang="en-US" sz="1350" u="none">
                        <a:latin typeface="微软雅黑" panose="020B0503020204020204" charset="-122"/>
                        <a:ea typeface="微软雅黑" panose="020B0503020204020204" charset="-122"/>
                      </a:endParaRPr>
                    </a:p>
                  </a:txBody>
                  <a:tcPr marL="0" marR="0" marT="0" marB="0" vert="horz" anchor="t"/>
                </a:tc>
              </a:tr>
              <a:tr h="320040">
                <a:tc>
                  <a:txBody>
                    <a:bodyPr/>
                    <a:p>
                      <a:pPr marL="0" indent="0" algn="ctr">
                        <a:lnSpc>
                          <a:spcPct val="100000"/>
                        </a:lnSpc>
                        <a:buNone/>
                      </a:pPr>
                      <a:r>
                        <a:rPr lang="zh-CN" altLang="en-US" sz="1350" u="none">
                          <a:latin typeface="微软雅黑" panose="020B0503020204020204" charset="-122"/>
                          <a:ea typeface="微软雅黑" panose="020B0503020204020204" charset="-122"/>
                        </a:rPr>
                        <a:t>计量设备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地磅、电子秤、电子钓钩等</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称重</a:t>
                      </a:r>
                      <a:endParaRPr lang="zh-CN" altLang="en-US" sz="1350" u="none">
                        <a:latin typeface="微软雅黑" panose="020B0503020204020204" charset="-122"/>
                        <a:ea typeface="微软雅黑" panose="020B0503020204020204" charset="-122"/>
                      </a:endParaRPr>
                    </a:p>
                  </a:txBody>
                  <a:tcPr marL="0" marR="0" marT="0" marB="0" vert="horz" anchor="t"/>
                </a:tc>
              </a:tr>
              <a:tr h="238760">
                <a:tc>
                  <a:txBody>
                    <a:bodyPr/>
                    <a:p>
                      <a:pPr marL="0" indent="0" algn="ctr">
                        <a:lnSpc>
                          <a:spcPct val="100000"/>
                        </a:lnSpc>
                        <a:buNone/>
                      </a:pPr>
                      <a:r>
                        <a:rPr lang="zh-CN" altLang="en-US" sz="1350" u="none">
                          <a:latin typeface="微软雅黑" panose="020B0503020204020204" charset="-122"/>
                          <a:ea typeface="微软雅黑" panose="020B0503020204020204" charset="-122"/>
                        </a:rPr>
                        <a:t>保养、检验设备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空调、排风机等</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调节仓库环境</a:t>
                      </a:r>
                      <a:endParaRPr lang="zh-CN" altLang="en-US" sz="1350" u="none">
                        <a:latin typeface="微软雅黑" panose="020B0503020204020204" charset="-122"/>
                        <a:ea typeface="微软雅黑" panose="020B0503020204020204" charset="-122"/>
                      </a:endParaRPr>
                    </a:p>
                  </a:txBody>
                  <a:tcPr marL="0" marR="0" marT="0" marB="0" vert="horz" anchor="t"/>
                </a:tc>
              </a:tr>
              <a:tr h="288925">
                <a:tc>
                  <a:txBody>
                    <a:bodyPr/>
                    <a:p>
                      <a:pPr marL="0" indent="0" algn="ctr">
                        <a:lnSpc>
                          <a:spcPct val="100000"/>
                        </a:lnSpc>
                        <a:buNone/>
                      </a:pPr>
                      <a:r>
                        <a:rPr lang="zh-CN" altLang="en-US" sz="1350" u="none">
                          <a:latin typeface="微软雅黑" panose="020B0503020204020204" charset="-122"/>
                          <a:ea typeface="微软雅黑" panose="020B0503020204020204" charset="-122"/>
                        </a:rPr>
                        <a:t>消防、安全设备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防盗系统、自动喷水灭火设备</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确保库存物资安全</a:t>
                      </a:r>
                      <a:endParaRPr lang="zh-CN" altLang="en-US" sz="1350" u="none">
                        <a:latin typeface="微软雅黑" panose="020B0503020204020204" charset="-122"/>
                        <a:ea typeface="微软雅黑" panose="020B0503020204020204" charset="-122"/>
                      </a:endParaRPr>
                    </a:p>
                  </a:txBody>
                  <a:tcPr marL="0" marR="0" marT="0" marB="0" vert="horz" anchor="t"/>
                </a:tc>
              </a:tr>
              <a:tr h="254635">
                <a:tc>
                  <a:txBody>
                    <a:bodyPr/>
                    <a:p>
                      <a:pPr marL="0" indent="0" algn="ctr">
                        <a:lnSpc>
                          <a:spcPct val="100000"/>
                        </a:lnSpc>
                        <a:buNone/>
                      </a:pPr>
                      <a:r>
                        <a:rPr lang="zh-CN" altLang="en-US" sz="1350" u="none">
                          <a:latin typeface="微软雅黑" panose="020B0503020204020204" charset="-122"/>
                          <a:ea typeface="微软雅黑" panose="020B0503020204020204" charset="-122"/>
                        </a:rPr>
                        <a:t>自动识别设备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00000"/>
                        </a:lnSpc>
                        <a:buNone/>
                      </a:pPr>
                      <a:r>
                        <a:rPr lang="zh-CN" altLang="en-US" sz="1350" u="none">
                          <a:latin typeface="微软雅黑" panose="020B0503020204020204" charset="-122"/>
                          <a:ea typeface="微软雅黑" panose="020B0503020204020204" charset="-122"/>
                        </a:rPr>
                        <a:t>条形码打印机、扫描装置</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00000"/>
                        </a:lnSpc>
                        <a:buNone/>
                      </a:pPr>
                      <a:r>
                        <a:rPr lang="zh-CN" altLang="en-US" sz="1350" u="none">
                          <a:latin typeface="微软雅黑" panose="020B0503020204020204" charset="-122"/>
                          <a:ea typeface="微软雅黑" panose="020B0503020204020204" charset="-122"/>
                        </a:rPr>
                        <a:t>进出库、盘点物资</a:t>
                      </a:r>
                      <a:endParaRPr lang="zh-CN" altLang="en-US" sz="1350" u="none">
                        <a:latin typeface="微软雅黑" panose="020B0503020204020204" charset="-122"/>
                        <a:ea typeface="微软雅黑" panose="020B0503020204020204" charset="-122"/>
                      </a:endParaRPr>
                    </a:p>
                  </a:txBody>
                  <a:tcPr marL="0" marR="0" marT="0" marB="0" vert="horz" anchor="t"/>
                </a:tc>
              </a:tr>
              <a:tr h="308610">
                <a:tc>
                  <a:txBody>
                    <a:bodyPr/>
                    <a:p>
                      <a:pPr marL="0" indent="0" algn="ctr">
                        <a:lnSpc>
                          <a:spcPct val="150000"/>
                        </a:lnSpc>
                        <a:buNone/>
                      </a:pPr>
                      <a:r>
                        <a:rPr lang="zh-CN" altLang="en-US" sz="1350" u="none">
                          <a:latin typeface="微软雅黑" panose="020B0503020204020204" charset="-122"/>
                          <a:ea typeface="微软雅黑" panose="020B0503020204020204" charset="-122"/>
                        </a:rPr>
                        <a:t>管理设备</a:t>
                      </a:r>
                      <a:endParaRPr lang="zh-CN" altLang="en-US" sz="1350"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50000"/>
                        </a:lnSpc>
                        <a:buNone/>
                      </a:pPr>
                      <a:r>
                        <a:rPr lang="zh-CN" altLang="en-US" sz="1350" u="none">
                          <a:latin typeface="微软雅黑" panose="020B0503020204020204" charset="-122"/>
                          <a:ea typeface="微软雅黑" panose="020B0503020204020204" charset="-122"/>
                        </a:rPr>
                        <a:t>计算机、网络等</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50000"/>
                        </a:lnSpc>
                        <a:buNone/>
                      </a:pPr>
                      <a:r>
                        <a:rPr lang="zh-CN" altLang="en-US" sz="1350" u="none">
                          <a:latin typeface="微软雅黑" panose="020B0503020204020204" charset="-122"/>
                          <a:ea typeface="微软雅黑" panose="020B0503020204020204" charset="-122"/>
                        </a:rPr>
                        <a:t>进行仓库管理</a:t>
                      </a:r>
                      <a:endParaRPr lang="zh-CN" altLang="en-US" sz="1350" u="none">
                        <a:latin typeface="微软雅黑" panose="020B0503020204020204" charset="-122"/>
                        <a:ea typeface="微软雅黑" panose="020B0503020204020204" charset="-122"/>
                      </a:endParaRPr>
                    </a:p>
                  </a:txBody>
                  <a:tcPr marL="0" marR="0" marT="0" marB="0" vert="horz" anchor="t"/>
                </a:tc>
              </a:tr>
            </a:tbl>
          </a:graphicData>
        </a:graphic>
      </p:graphicFrame>
      <p:sp>
        <p:nvSpPr>
          <p:cNvPr id="3" name="文本框 2"/>
          <p:cNvSpPr txBox="1"/>
          <p:nvPr/>
        </p:nvSpPr>
        <p:spPr>
          <a:xfrm>
            <a:off x="3353753" y="2326005"/>
            <a:ext cx="2144395" cy="437515"/>
          </a:xfrm>
          <a:prstGeom prst="rect">
            <a:avLst/>
          </a:prstGeom>
          <a:noFill/>
        </p:spPr>
        <p:txBody>
          <a:bodyPr wrap="none" rtlCol="0">
            <a:spAutoFit/>
          </a:bodyPr>
          <a:p>
            <a:pPr algn="l">
              <a:lnSpc>
                <a:spcPct val="150000"/>
              </a:lnSpc>
            </a:pPr>
            <a:r>
              <a:rPr lang="zh-CN" altLang="en-US" sz="1500">
                <a:solidFill>
                  <a:srgbClr val="FF0000"/>
                </a:solidFill>
                <a:latin typeface="微软雅黑" panose="020B0503020204020204" charset="-122"/>
                <a:ea typeface="微软雅黑" panose="020B0503020204020204" charset="-122"/>
              </a:rPr>
              <a:t>表 仓库设备种类及用途</a:t>
            </a:r>
            <a:endParaRPr lang="zh-CN" altLang="en-US" sz="15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 name="组合 1"/>
          <p:cNvGrpSpPr/>
          <p:nvPr/>
        </p:nvGrpSpPr>
        <p:grpSpPr>
          <a:xfrm>
            <a:off x="553403" y="1974056"/>
            <a:ext cx="8167211" cy="2556034"/>
            <a:chOff x="1162" y="2345"/>
            <a:chExt cx="17149" cy="5367"/>
          </a:xfrm>
        </p:grpSpPr>
        <p:sp>
          <p:nvSpPr>
            <p:cNvPr id="31" name="文本框 30"/>
            <p:cNvSpPr txBox="1"/>
            <p:nvPr/>
          </p:nvSpPr>
          <p:spPr>
            <a:xfrm>
              <a:off x="1162" y="2345"/>
              <a:ext cx="11974" cy="773"/>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sp>
          <p:nvSpPr>
            <p:cNvPr id="25" name="矩形 1"/>
            <p:cNvSpPr>
              <a:spLocks noChangeArrowheads="1"/>
            </p:cNvSpPr>
            <p:nvPr/>
          </p:nvSpPr>
          <p:spPr bwMode="auto">
            <a:xfrm>
              <a:off x="1162" y="3351"/>
              <a:ext cx="17149" cy="4361"/>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下面对主要的设备做进一步阐述。</a:t>
              </a:r>
              <a:endParaRPr sz="15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b="1">
                  <a:solidFill>
                    <a:srgbClr val="1B2F47"/>
                  </a:solidFill>
                  <a:latin typeface="微软雅黑" panose="020B0503020204020204" charset="-122"/>
                  <a:ea typeface="微软雅黑" panose="020B0503020204020204" charset="-122"/>
                </a:rPr>
                <a:t>1.储存设备</a:t>
              </a:r>
              <a:endParaRPr sz="1500"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储存设备是用于保护仓储商品质量的设备，主要有苫垫用品和存货用具。其中，苫垫用品包括苫布（油布、塑料布等）、苫席、枕木、石条等，能起到遮挡雨水和隔潮防尘、通风等作用；而存货用具包括各种类型的货架（如图2-32至图2-39所示）。货架的类型及适用范围如表2-8所示：</a:t>
              </a:r>
              <a:endParaRPr sz="1500">
                <a:solidFill>
                  <a:srgbClr val="1B2F4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678180" y="1670685"/>
            <a:ext cx="624649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graphicFrame>
        <p:nvGraphicFramePr>
          <p:cNvPr id="2" name="表格 1"/>
          <p:cNvGraphicFramePr/>
          <p:nvPr/>
        </p:nvGraphicFramePr>
        <p:xfrm>
          <a:off x="678180" y="2336959"/>
          <a:ext cx="7656195" cy="3570605"/>
        </p:xfrm>
        <a:graphic>
          <a:graphicData uri="http://schemas.openxmlformats.org/drawingml/2006/table">
            <a:tbl>
              <a:tblPr firstRow="1" bandRow="1">
                <a:tableStyleId>{7DF18680-E054-41AD-8BC1-D1AEF772440D}</a:tableStyleId>
              </a:tblPr>
              <a:tblGrid>
                <a:gridCol w="1677670"/>
                <a:gridCol w="1043305"/>
                <a:gridCol w="4935220"/>
              </a:tblGrid>
              <a:tr h="518160">
                <a:tc>
                  <a:txBody>
                    <a:bodyPr/>
                    <a:p>
                      <a:pPr marL="0" indent="0" algn="ctr">
                        <a:lnSpc>
                          <a:spcPct val="150000"/>
                        </a:lnSpc>
                        <a:buNone/>
                      </a:pPr>
                      <a:r>
                        <a:rPr lang="zh-CN" altLang="en-US" sz="1350" u="none">
                          <a:latin typeface="微软雅黑" panose="020B0503020204020204" charset="-122"/>
                          <a:ea typeface="微软雅黑" panose="020B0503020204020204" charset="-122"/>
                        </a:rPr>
                        <a:t>货架种类</a:t>
                      </a:r>
                      <a:endParaRPr lang="zh-CN" altLang="en-US" sz="1350" u="none">
                        <a:latin typeface="微软雅黑" panose="020B0503020204020204" charset="-122"/>
                        <a:ea typeface="微软雅黑" panose="020B0503020204020204" charset="-122"/>
                      </a:endParaRPr>
                    </a:p>
                  </a:txBody>
                  <a:tcPr marL="0" marR="0" marT="0" marB="0" vert="horz" anchor="t"/>
                </a:tc>
                <a:tc gridSpan="2">
                  <a:txBody>
                    <a:bodyPr/>
                    <a:p>
                      <a:pPr marL="0" indent="0" algn="ctr">
                        <a:lnSpc>
                          <a:spcPct val="150000"/>
                        </a:lnSpc>
                        <a:buNone/>
                      </a:pPr>
                      <a:r>
                        <a:rPr lang="zh-CN" altLang="en-US" sz="1350" u="none">
                          <a:latin typeface="微软雅黑" panose="020B0503020204020204" charset="-122"/>
                          <a:ea typeface="微软雅黑" panose="020B0503020204020204" charset="-122"/>
                        </a:rPr>
                        <a:t>主要适用范围</a:t>
                      </a:r>
                      <a:endParaRPr lang="zh-CN" altLang="en-US" sz="1350" u="none">
                        <a:latin typeface="微软雅黑" panose="020B0503020204020204" charset="-122"/>
                        <a:ea typeface="微软雅黑" panose="020B0503020204020204" charset="-122"/>
                      </a:endParaRPr>
                    </a:p>
                  </a:txBody>
                  <a:tcPr marL="0" marR="0" marT="0" marB="0" vert="horz" anchor="t"/>
                </a:tc>
                <a:tc hMerge="1">
                  <a:tcPr/>
                </a:tc>
              </a:tr>
              <a:tr h="302895">
                <a:tc rowSpan="2">
                  <a:txBody>
                    <a:bodyPr/>
                    <a:p>
                      <a:pPr marL="0" indent="0" algn="ctr">
                        <a:lnSpc>
                          <a:spcPct val="150000"/>
                        </a:lnSpc>
                        <a:buNone/>
                      </a:pPr>
                      <a:r>
                        <a:rPr lang="zh-CN" altLang="en-US" sz="1275" u="none">
                          <a:latin typeface="微软雅黑" panose="020B0503020204020204" charset="-122"/>
                          <a:ea typeface="微软雅黑" panose="020B0503020204020204" charset="-122"/>
                        </a:rPr>
                        <a:t>层架式货架</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lnSpc>
                          <a:spcPct val="150000"/>
                        </a:lnSpc>
                        <a:buNone/>
                      </a:pPr>
                      <a:r>
                        <a:rPr lang="zh-CN" altLang="en-US" sz="1275" u="none">
                          <a:latin typeface="微软雅黑" panose="020B0503020204020204" charset="-122"/>
                          <a:ea typeface="微软雅黑" panose="020B0503020204020204" charset="-122"/>
                        </a:rPr>
                        <a:t>层格式</a:t>
                      </a:r>
                      <a:endParaRPr lang="zh-CN" altLang="en-US" sz="1275" u="none">
                        <a:latin typeface="微软雅黑" panose="020B0503020204020204" charset="-122"/>
                        <a:ea typeface="微软雅黑" panose="020B0503020204020204" charset="-122"/>
                      </a:endParaRPr>
                    </a:p>
                  </a:txBody>
                  <a:tcPr marL="0" marR="0" marT="0" marB="0" vert="horz" anchor="t"/>
                </a:tc>
                <a:tc>
                  <a:txBody>
                    <a:bodyPr/>
                    <a:p>
                      <a:pPr marL="0" indent="0" algn="l">
                        <a:lnSpc>
                          <a:spcPct val="150000"/>
                        </a:lnSpc>
                        <a:buNone/>
                      </a:pPr>
                      <a:r>
                        <a:rPr lang="zh-CN" altLang="en-US" sz="1275" u="none">
                          <a:latin typeface="微软雅黑" panose="020B0503020204020204" charset="-122"/>
                          <a:ea typeface="微软雅黑" panose="020B0503020204020204" charset="-122"/>
                        </a:rPr>
                        <a:t>存放规格复杂多样、容易搞混物品，需相互隔离</a:t>
                      </a:r>
                      <a:endParaRPr lang="zh-CN" altLang="en-US" sz="1275" u="none">
                        <a:latin typeface="微软雅黑" panose="020B0503020204020204" charset="-122"/>
                        <a:ea typeface="微软雅黑" panose="020B0503020204020204" charset="-122"/>
                      </a:endParaRPr>
                    </a:p>
                  </a:txBody>
                  <a:tcPr marL="0" marR="0" marT="0" marB="0" vert="horz" anchor="t"/>
                </a:tc>
              </a:tr>
              <a:tr h="302895">
                <a:tc vMerge="1">
                  <a:tcPr/>
                </a:tc>
                <a:tc>
                  <a:txBody>
                    <a:bodyPr/>
                    <a:p>
                      <a:pPr marL="0" indent="0" algn="l">
                        <a:lnSpc>
                          <a:spcPct val="150000"/>
                        </a:lnSpc>
                        <a:buNone/>
                      </a:pPr>
                      <a:r>
                        <a:rPr lang="zh-CN" altLang="en-US" sz="1275" u="none">
                          <a:latin typeface="微软雅黑" panose="020B0503020204020204" charset="-122"/>
                          <a:ea typeface="微软雅黑" panose="020B0503020204020204" charset="-122"/>
                        </a:rPr>
                        <a:t>抽屉式</a:t>
                      </a:r>
                      <a:endParaRPr lang="zh-CN" altLang="en-US" sz="1275" u="none">
                        <a:latin typeface="微软雅黑" panose="020B0503020204020204" charset="-122"/>
                        <a:ea typeface="微软雅黑" panose="020B0503020204020204" charset="-122"/>
                      </a:endParaRPr>
                    </a:p>
                  </a:txBody>
                  <a:tcPr marL="0" marR="0" marT="0" marB="0" vert="horz" anchor="t"/>
                </a:tc>
                <a:tc>
                  <a:txBody>
                    <a:bodyPr/>
                    <a:p>
                      <a:pPr marL="0" indent="0" algn="l">
                        <a:lnSpc>
                          <a:spcPct val="150000"/>
                        </a:lnSpc>
                        <a:buNone/>
                      </a:pPr>
                      <a:r>
                        <a:rPr lang="zh-CN" altLang="en-US" sz="1275" u="none">
                          <a:latin typeface="微软雅黑" panose="020B0503020204020204" charset="-122"/>
                          <a:ea typeface="微软雅黑" panose="020B0503020204020204" charset="-122"/>
                        </a:rPr>
                        <a:t>比较贵重或怕尘土、怕湿的小件物品</a:t>
                      </a:r>
                      <a:endParaRPr lang="zh-CN" altLang="en-US" sz="1275" u="none">
                        <a:latin typeface="微软雅黑" panose="020B0503020204020204" charset="-122"/>
                        <a:ea typeface="微软雅黑" panose="020B0503020204020204" charset="-122"/>
                      </a:endParaRPr>
                    </a:p>
                  </a:txBody>
                  <a:tcPr marL="0" marR="0" marT="0" marB="0" vert="horz" anchor="t"/>
                </a:tc>
              </a:tr>
              <a:tr h="303530">
                <a:tc>
                  <a:txBody>
                    <a:bodyPr/>
                    <a:p>
                      <a:pPr marL="0" indent="0" algn="ctr">
                        <a:lnSpc>
                          <a:spcPct val="150000"/>
                        </a:lnSpc>
                        <a:buNone/>
                      </a:pPr>
                      <a:r>
                        <a:rPr lang="zh-CN" altLang="en-US" sz="1275" u="none">
                          <a:latin typeface="微软雅黑" panose="020B0503020204020204" charset="-122"/>
                          <a:ea typeface="微软雅黑" panose="020B0503020204020204" charset="-122"/>
                        </a:rPr>
                        <a:t>托盘货架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适于存放整托盘货物</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r h="302895">
                <a:tc>
                  <a:txBody>
                    <a:bodyPr/>
                    <a:p>
                      <a:pPr marL="0" indent="0" algn="ctr">
                        <a:lnSpc>
                          <a:spcPct val="150000"/>
                        </a:lnSpc>
                        <a:buNone/>
                      </a:pPr>
                      <a:r>
                        <a:rPr lang="zh-CN" altLang="en-US" sz="1275" u="none">
                          <a:latin typeface="微软雅黑" panose="020B0503020204020204" charset="-122"/>
                          <a:ea typeface="微软雅黑" panose="020B0503020204020204" charset="-122"/>
                        </a:rPr>
                        <a:t>阁楼式货架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适用于各种类型货品的存放，上层放轻量货物，可有效利用空间</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r h="302895">
                <a:tc>
                  <a:txBody>
                    <a:bodyPr/>
                    <a:p>
                      <a:pPr marL="0" indent="0" algn="ctr">
                        <a:lnSpc>
                          <a:spcPct val="150000"/>
                        </a:lnSpc>
                        <a:buNone/>
                      </a:pPr>
                      <a:r>
                        <a:rPr lang="zh-CN" altLang="en-US" sz="1275" u="none">
                          <a:latin typeface="微软雅黑" panose="020B0503020204020204" charset="-122"/>
                          <a:ea typeface="微软雅黑" panose="020B0503020204020204" charset="-122"/>
                        </a:rPr>
                        <a:t>悬臂式货架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适用于长条状或长卷状货品</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r h="346710">
                <a:tc>
                  <a:txBody>
                    <a:bodyPr/>
                    <a:p>
                      <a:pPr marL="0" indent="0" algn="ctr">
                        <a:lnSpc>
                          <a:spcPct val="150000"/>
                        </a:lnSpc>
                        <a:buNone/>
                      </a:pPr>
                      <a:r>
                        <a:rPr lang="zh-CN" altLang="en-US" sz="1275" u="none">
                          <a:latin typeface="微软雅黑" panose="020B0503020204020204" charset="-122"/>
                          <a:ea typeface="微软雅黑" panose="020B0503020204020204" charset="-122"/>
                        </a:rPr>
                        <a:t>移动式货架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适用于各种类型货品的存放，能充分利用通道空间</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r h="303530">
                <a:tc>
                  <a:txBody>
                    <a:bodyPr/>
                    <a:p>
                      <a:pPr marL="0" indent="0" algn="ctr">
                        <a:lnSpc>
                          <a:spcPct val="150000"/>
                        </a:lnSpc>
                        <a:buNone/>
                      </a:pPr>
                      <a:r>
                        <a:rPr lang="zh-CN" altLang="en-US" sz="1275" u="none">
                          <a:latin typeface="微软雅黑" panose="020B0503020204020204" charset="-122"/>
                          <a:ea typeface="微软雅黑" panose="020B0503020204020204" charset="-122"/>
                        </a:rPr>
                        <a:t>重力式货架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适用于托盘、纸箱集合的单元货物</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r h="584200">
                <a:tc>
                  <a:txBody>
                    <a:bodyPr/>
                    <a:p>
                      <a:pPr marL="0" indent="0" algn="ctr">
                        <a:lnSpc>
                          <a:spcPct val="150000"/>
                        </a:lnSpc>
                        <a:buNone/>
                      </a:pPr>
                      <a:r>
                        <a:rPr lang="zh-CN" altLang="en-US" sz="1275" u="none">
                          <a:latin typeface="微软雅黑" panose="020B0503020204020204" charset="-122"/>
                          <a:ea typeface="微软雅黑" panose="020B0503020204020204" charset="-122"/>
                        </a:rPr>
                        <a:t>旋转式货架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用于入库频率高，多品种拣选的仓库中，特别是垂直旋转式货架，可以灵活的存储各种尺寸的货物</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r h="302895">
                <a:tc>
                  <a:txBody>
                    <a:bodyPr/>
                    <a:p>
                      <a:pPr marL="0" indent="0" algn="ctr">
                        <a:lnSpc>
                          <a:spcPct val="150000"/>
                        </a:lnSpc>
                        <a:buNone/>
                      </a:pPr>
                      <a:r>
                        <a:rPr lang="zh-CN" altLang="en-US" sz="1275" u="none">
                          <a:latin typeface="微软雅黑" panose="020B0503020204020204" charset="-122"/>
                          <a:ea typeface="微软雅黑" panose="020B0503020204020204" charset="-122"/>
                        </a:rPr>
                        <a:t>驶入、驶出式货架</a:t>
                      </a:r>
                      <a:endParaRPr lang="zh-CN" altLang="en-US" sz="1275" u="none">
                        <a:latin typeface="微软雅黑" panose="020B0503020204020204" charset="-122"/>
                        <a:ea typeface="微软雅黑" panose="020B0503020204020204" charset="-122"/>
                      </a:endParaRPr>
                    </a:p>
                  </a:txBody>
                  <a:tcPr marL="0" marR="0" marT="0" marB="0" vert="horz" anchor="ctr"/>
                </a:tc>
                <a:tc gridSpan="2">
                  <a:txBody>
                    <a:bodyPr/>
                    <a:p>
                      <a:pPr marL="0" indent="0" algn="l">
                        <a:lnSpc>
                          <a:spcPct val="150000"/>
                        </a:lnSpc>
                        <a:buNone/>
                      </a:pPr>
                      <a:r>
                        <a:rPr lang="zh-CN" altLang="en-US" sz="1275" u="none">
                          <a:latin typeface="微软雅黑" panose="020B0503020204020204" charset="-122"/>
                          <a:ea typeface="微软雅黑" panose="020B0503020204020204" charset="-122"/>
                        </a:rPr>
                        <a:t>适用于量多样少货品；不适合太长或太重货物</a:t>
                      </a:r>
                      <a:endParaRPr lang="zh-CN" altLang="en-US" sz="1275" u="none">
                        <a:latin typeface="微软雅黑" panose="020B0503020204020204" charset="-122"/>
                        <a:ea typeface="微软雅黑" panose="020B0503020204020204" charset="-122"/>
                      </a:endParaRPr>
                    </a:p>
                  </a:txBody>
                  <a:tcPr marL="0" marR="0" marT="0" marB="0" vert="horz" anchor="t"/>
                </a:tc>
                <a:tc hMerge="1">
                  <a:tcPr/>
                </a:tc>
              </a:tr>
            </a:tbl>
          </a:graphicData>
        </a:graphic>
      </p:graphicFrame>
      <p:sp>
        <p:nvSpPr>
          <p:cNvPr id="3" name="文本框 2"/>
          <p:cNvSpPr txBox="1"/>
          <p:nvPr/>
        </p:nvSpPr>
        <p:spPr>
          <a:xfrm>
            <a:off x="3369945" y="1925479"/>
            <a:ext cx="2144395" cy="437515"/>
          </a:xfrm>
          <a:prstGeom prst="rect">
            <a:avLst/>
          </a:prstGeom>
          <a:noFill/>
        </p:spPr>
        <p:txBody>
          <a:bodyPr wrap="none" rtlCol="0">
            <a:spAutoFit/>
          </a:bodyPr>
          <a:p>
            <a:pPr algn="l">
              <a:lnSpc>
                <a:spcPct val="150000"/>
              </a:lnSpc>
            </a:pPr>
            <a:r>
              <a:rPr lang="zh-CN" altLang="en-US" sz="1500">
                <a:solidFill>
                  <a:srgbClr val="FF0000"/>
                </a:solidFill>
                <a:latin typeface="微软雅黑" panose="020B0503020204020204" charset="-122"/>
                <a:ea typeface="微软雅黑" panose="020B0503020204020204" charset="-122"/>
              </a:rPr>
              <a:t>表 货架类型及适用范围</a:t>
            </a:r>
            <a:endParaRPr lang="zh-CN" altLang="en-US" sz="15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2" name="图片 84" descr="层架货架"/>
          <p:cNvPicPr>
            <a:picLocks noChangeAspect="1"/>
          </p:cNvPicPr>
          <p:nvPr/>
        </p:nvPicPr>
        <p:blipFill>
          <a:blip r:embed="rId1"/>
          <a:stretch>
            <a:fillRect/>
          </a:stretch>
        </p:blipFill>
        <p:spPr>
          <a:xfrm>
            <a:off x="1942148" y="1774984"/>
            <a:ext cx="2068354" cy="1725454"/>
          </a:xfrm>
          <a:prstGeom prst="rect">
            <a:avLst/>
          </a:prstGeom>
          <a:noFill/>
          <a:ln w="9525">
            <a:noFill/>
          </a:ln>
        </p:spPr>
      </p:pic>
      <p:pic>
        <p:nvPicPr>
          <p:cNvPr id="7" name="图片 85" descr="托盘货架"/>
          <p:cNvPicPr>
            <a:picLocks noChangeAspect="1"/>
          </p:cNvPicPr>
          <p:nvPr/>
        </p:nvPicPr>
        <p:blipFill>
          <a:blip r:embed="rId2"/>
          <a:stretch>
            <a:fillRect/>
          </a:stretch>
        </p:blipFill>
        <p:spPr>
          <a:xfrm>
            <a:off x="5013484" y="1754029"/>
            <a:ext cx="2322671" cy="1742599"/>
          </a:xfrm>
          <a:prstGeom prst="rect">
            <a:avLst/>
          </a:prstGeom>
          <a:noFill/>
          <a:ln w="9525">
            <a:noFill/>
          </a:ln>
        </p:spPr>
      </p:pic>
      <p:pic>
        <p:nvPicPr>
          <p:cNvPr id="12" name="图片 86" descr="阁楼货架"/>
          <p:cNvPicPr>
            <a:picLocks noChangeAspect="1"/>
          </p:cNvPicPr>
          <p:nvPr/>
        </p:nvPicPr>
        <p:blipFill>
          <a:blip r:embed="rId3"/>
          <a:stretch>
            <a:fillRect/>
          </a:stretch>
        </p:blipFill>
        <p:spPr>
          <a:xfrm>
            <a:off x="1893094" y="3962400"/>
            <a:ext cx="2224564" cy="1485424"/>
          </a:xfrm>
          <a:prstGeom prst="rect">
            <a:avLst/>
          </a:prstGeom>
          <a:noFill/>
          <a:ln w="9525">
            <a:noFill/>
          </a:ln>
        </p:spPr>
      </p:pic>
      <p:pic>
        <p:nvPicPr>
          <p:cNvPr id="13" name="图片 87" descr="悬臂货架"/>
          <p:cNvPicPr>
            <a:picLocks noChangeAspect="1"/>
          </p:cNvPicPr>
          <p:nvPr/>
        </p:nvPicPr>
        <p:blipFill>
          <a:blip r:embed="rId4"/>
          <a:stretch>
            <a:fillRect/>
          </a:stretch>
        </p:blipFill>
        <p:spPr>
          <a:xfrm>
            <a:off x="5034915" y="3962400"/>
            <a:ext cx="2415540" cy="1484948"/>
          </a:xfrm>
          <a:prstGeom prst="rect">
            <a:avLst/>
          </a:prstGeom>
          <a:noFill/>
          <a:ln w="9525">
            <a:noFill/>
          </a:ln>
        </p:spPr>
      </p:pic>
      <p:sp>
        <p:nvSpPr>
          <p:cNvPr id="16" name="文本框 15"/>
          <p:cNvSpPr txBox="1"/>
          <p:nvPr/>
        </p:nvSpPr>
        <p:spPr>
          <a:xfrm>
            <a:off x="1942465" y="3459480"/>
            <a:ext cx="1461770"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层格式货架</a:t>
            </a:r>
            <a:endParaRPr lang="zh-CN" altLang="en-US">
              <a:solidFill>
                <a:srgbClr val="1B2F47"/>
              </a:solidFill>
              <a:latin typeface="微软雅黑" panose="020B0503020204020204" charset="-122"/>
              <a:ea typeface="微软雅黑" panose="020B0503020204020204" charset="-122"/>
            </a:endParaRPr>
          </a:p>
        </p:txBody>
      </p:sp>
      <p:sp>
        <p:nvSpPr>
          <p:cNvPr id="17" name="文本框 16"/>
          <p:cNvSpPr txBox="1"/>
          <p:nvPr/>
        </p:nvSpPr>
        <p:spPr>
          <a:xfrm>
            <a:off x="5191125" y="3463290"/>
            <a:ext cx="1461770"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抽屉式货架</a:t>
            </a:r>
            <a:endParaRPr lang="zh-CN" altLang="en-US">
              <a:solidFill>
                <a:srgbClr val="1B2F47"/>
              </a:solidFill>
              <a:latin typeface="微软雅黑" panose="020B0503020204020204" charset="-122"/>
              <a:ea typeface="微软雅黑" panose="020B0503020204020204" charset="-122"/>
            </a:endParaRPr>
          </a:p>
        </p:txBody>
      </p:sp>
      <p:sp>
        <p:nvSpPr>
          <p:cNvPr id="18" name="文本框 17"/>
          <p:cNvSpPr txBox="1"/>
          <p:nvPr/>
        </p:nvSpPr>
        <p:spPr>
          <a:xfrm>
            <a:off x="1875790" y="5517515"/>
            <a:ext cx="1461770"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阁楼式货架 </a:t>
            </a:r>
            <a:endParaRPr lang="zh-CN" altLang="en-US">
              <a:solidFill>
                <a:srgbClr val="1B2F47"/>
              </a:solidFill>
              <a:latin typeface="微软雅黑" panose="020B0503020204020204" charset="-122"/>
              <a:ea typeface="微软雅黑" panose="020B0503020204020204" charset="-122"/>
            </a:endParaRPr>
          </a:p>
        </p:txBody>
      </p:sp>
      <p:sp>
        <p:nvSpPr>
          <p:cNvPr id="19" name="文本框 18"/>
          <p:cNvSpPr txBox="1"/>
          <p:nvPr/>
        </p:nvSpPr>
        <p:spPr>
          <a:xfrm>
            <a:off x="5191125" y="5517515"/>
            <a:ext cx="1393825"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悬臂式货架</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等腰三角形 30"/>
          <p:cNvSpPr/>
          <p:nvPr/>
        </p:nvSpPr>
        <p:spPr>
          <a:xfrm>
            <a:off x="1476375" y="3933825"/>
            <a:ext cx="1439863" cy="143986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30" name="矩形 29"/>
          <p:cNvSpPr/>
          <p:nvPr/>
        </p:nvSpPr>
        <p:spPr>
          <a:xfrm>
            <a:off x="5076825" y="4724400"/>
            <a:ext cx="1439863" cy="792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rgbClr val="0D0D0D"/>
                </a:solidFill>
                <a:effectLst/>
                <a:uLnTx/>
                <a:uFillTx/>
                <a:latin typeface="+mn-lt"/>
                <a:ea typeface="宋体" panose="02010600030101010101" pitchFamily="2" charset="-122"/>
                <a:cs typeface="+mn-cs"/>
              </a:rPr>
              <a:t>保值、增值</a:t>
            </a:r>
            <a:endParaRPr kumimoji="0" lang="en-US" altLang="zh-CN" sz="1600" b="0"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rgbClr val="0D0D0D"/>
                </a:solidFill>
                <a:effectLst/>
                <a:uLnTx/>
                <a:uFillTx/>
                <a:latin typeface="+mn-lt"/>
                <a:ea typeface="宋体" panose="02010600030101010101" pitchFamily="2" charset="-122"/>
                <a:cs typeface="+mn-cs"/>
              </a:rPr>
              <a:t>防止短缺</a:t>
            </a:r>
            <a:endParaRPr kumimoji="0" lang="zh-CN" altLang="en-US" sz="1600" b="0"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sp>
        <p:nvSpPr>
          <p:cNvPr id="29" name="矩形 28"/>
          <p:cNvSpPr/>
          <p:nvPr/>
        </p:nvSpPr>
        <p:spPr>
          <a:xfrm>
            <a:off x="5003800" y="3933825"/>
            <a:ext cx="1439863" cy="5746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rgbClr val="0D0D0D"/>
                </a:solidFill>
                <a:effectLst/>
                <a:uLnTx/>
                <a:uFillTx/>
                <a:latin typeface="+mn-lt"/>
                <a:ea typeface="宋体" panose="02010600030101010101" pitchFamily="2" charset="-122"/>
                <a:cs typeface="+mn-cs"/>
              </a:rPr>
              <a:t>流通、交换</a:t>
            </a:r>
            <a:endParaRPr kumimoji="0" lang="zh-CN" altLang="en-US" sz="1600" b="0"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pic>
        <p:nvPicPr>
          <p:cNvPr id="34820" name="Picture 4" descr="5대정책_산업정책_02"/>
          <p:cNvPicPr>
            <a:picLocks noChangeAspect="1"/>
          </p:cNvPicPr>
          <p:nvPr/>
        </p:nvPicPr>
        <p:blipFill>
          <a:blip r:embed="rId1"/>
          <a:stretch>
            <a:fillRect/>
          </a:stretch>
        </p:blipFill>
        <p:spPr>
          <a:xfrm>
            <a:off x="827088" y="1700213"/>
            <a:ext cx="7775575" cy="3960812"/>
          </a:xfrm>
          <a:prstGeom prst="rect">
            <a:avLst/>
          </a:prstGeom>
          <a:noFill/>
          <a:ln w="9525">
            <a:noFill/>
          </a:ln>
        </p:spPr>
      </p:pic>
      <p:sp>
        <p:nvSpPr>
          <p:cNvPr id="34822" name="Text Box 6"/>
          <p:cNvSpPr txBox="1">
            <a:spLocks noChangeArrowheads="1"/>
          </p:cNvSpPr>
          <p:nvPr/>
        </p:nvSpPr>
        <p:spPr bwMode="auto">
          <a:xfrm>
            <a:off x="1042988" y="1789113"/>
            <a:ext cx="7489825" cy="2062163"/>
          </a:xfrm>
          <a:prstGeom prst="rect">
            <a:avLst/>
          </a:prstGeom>
          <a:noFill/>
          <a:ln w="9525">
            <a:noFill/>
            <a:miter lim="800000"/>
          </a:ln>
          <a:effectLst>
            <a:prstShdw prst="shdw17" dist="17961" dir="2700000">
              <a:schemeClr val="accent1">
                <a:gamma/>
                <a:shade val="60000"/>
                <a:invGamma/>
                <a:alpha val="50000"/>
              </a:schemeClr>
            </a:prstShdw>
          </a:effectLst>
        </p:spPr>
        <p:txBody>
          <a:bodyPr>
            <a:spAutoFit/>
          </a:bodyPr>
          <a:lstStyle/>
          <a:p>
            <a:pPr marR="0" defTabSz="914400">
              <a:buClrTx/>
              <a:buSzTx/>
              <a:buFontTx/>
              <a:buNone/>
              <a:defRPr/>
            </a:pPr>
            <a:r>
              <a:rPr kumimoji="0" lang="zh-CN" altLang="en-US" b="1" kern="1200" cap="none" spc="0" normalizeH="0" baseline="0" noProof="0" dirty="0">
                <a:latin typeface="Arial" panose="020B0604020202020204" pitchFamily="34" charset="0"/>
                <a:ea typeface="宋体" panose="02010600030101010101" pitchFamily="2" charset="-122"/>
                <a:cs typeface="+mn-cs"/>
              </a:rPr>
              <a:t>（一）</a:t>
            </a:r>
            <a:r>
              <a:rPr kumimoji="0" lang="zh-CN" altLang="en-US" b="1" kern="1200" cap="none" spc="0" normalizeH="0" baseline="0" noProof="0" dirty="0">
                <a:latin typeface="宋体" panose="02010600030101010101" pitchFamily="2" charset="-122"/>
                <a:ea typeface="宋体" panose="02010600030101010101" pitchFamily="2" charset="-122"/>
                <a:cs typeface="+mn-cs"/>
              </a:rPr>
              <a:t>仓储的概念</a:t>
            </a:r>
            <a:endParaRPr kumimoji="0" lang="zh-CN" altLang="en-US" b="1" kern="1200" cap="none" spc="0" normalizeH="0" baseline="0" noProof="0" dirty="0">
              <a:latin typeface="宋体" panose="02010600030101010101" pitchFamily="2" charset="-122"/>
              <a:ea typeface="宋体" panose="02010600030101010101" pitchFamily="2" charset="-122"/>
              <a:cs typeface="+mn-cs"/>
            </a:endParaRPr>
          </a:p>
          <a:p>
            <a:pPr marR="0" defTabSz="914400">
              <a:buClrTx/>
              <a:buSzTx/>
              <a:buFontTx/>
              <a:buNone/>
              <a:defRPr/>
            </a:pPr>
            <a:r>
              <a:rPr kumimoji="0" lang="zh-CN" altLang="en-US" sz="2800" b="1" kern="1200" cap="none" spc="0" normalizeH="0" baseline="0" noProof="0" dirty="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 “仓”</a:t>
            </a:r>
            <a:r>
              <a:rPr kumimoji="0" lang="zh-CN" altLang="en-US" kern="1200" cap="none" spc="0" normalizeH="0" baseline="0" noProof="0" dirty="0">
                <a:latin typeface="宋体" panose="02010600030101010101" pitchFamily="2" charset="-122"/>
                <a:ea typeface="宋体" panose="02010600030101010101" pitchFamily="2" charset="-122"/>
                <a:cs typeface="+mn-cs"/>
              </a:rPr>
              <a:t>也称为仓库，是存放、保管储存物品的</a:t>
            </a:r>
            <a:r>
              <a:rPr kumimoji="0" lang="zh-CN" altLang="en-US" b="1" u="sng" kern="1200" cap="none" spc="0" normalizeH="0" baseline="0" noProof="0" dirty="0">
                <a:solidFill>
                  <a:srgbClr val="FF0000"/>
                </a:solidFill>
                <a:latin typeface="宋体" panose="02010600030101010101" pitchFamily="2" charset="-122"/>
                <a:ea typeface="宋体" panose="02010600030101010101" pitchFamily="2" charset="-122"/>
                <a:cs typeface="+mn-cs"/>
              </a:rPr>
              <a:t>建筑物和场地</a:t>
            </a:r>
            <a:r>
              <a:rPr kumimoji="0" lang="zh-CN" altLang="en-US" b="1" u="sng" kern="1200" cap="none" spc="0" normalizeH="0" baseline="0" noProof="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a:t>
            </a:r>
            <a:r>
              <a:rPr kumimoji="0" lang="zh-CN" altLang="en-US" kern="1200" cap="none" spc="0" normalizeH="0" baseline="0" noProof="0" dirty="0">
                <a:latin typeface="宋体" panose="02010600030101010101" pitchFamily="2" charset="-122"/>
                <a:ea typeface="宋体" panose="02010600030101010101" pitchFamily="2" charset="-122"/>
                <a:cs typeface="+mn-cs"/>
              </a:rPr>
              <a:t>可以为房屋建筑、大型容器、洞穴或者特定的场地等，具有存放和保护物品的功能；</a:t>
            </a:r>
            <a:endParaRPr kumimoji="0" lang="en-US" altLang="zh-CN" kern="1200" cap="none" spc="0" normalizeH="0" baseline="0" noProof="0" dirty="0">
              <a:latin typeface="宋体" panose="02010600030101010101" pitchFamily="2" charset="-122"/>
              <a:ea typeface="宋体" panose="02010600030101010101" pitchFamily="2" charset="-122"/>
              <a:cs typeface="+mn-cs"/>
            </a:endParaRPr>
          </a:p>
          <a:p>
            <a:pPr marR="0" defTabSz="914400">
              <a:buClrTx/>
              <a:buSzTx/>
              <a:buFontTx/>
              <a:buNone/>
              <a:defRPr/>
            </a:pPr>
            <a:r>
              <a:rPr kumimoji="0" lang="zh-CN" altLang="en-US" sz="2800" b="1" kern="1200" cap="none" spc="0" normalizeH="0" baseline="0" noProof="0" dirty="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 “储”</a:t>
            </a:r>
            <a:r>
              <a:rPr kumimoji="0" lang="zh-CN" altLang="en-US" kern="1200" cap="none" spc="0" normalizeH="0" baseline="0" noProof="0" dirty="0">
                <a:latin typeface="宋体" panose="02010600030101010101" pitchFamily="2" charset="-122"/>
                <a:ea typeface="宋体" panose="02010600030101010101" pitchFamily="2" charset="-122"/>
                <a:cs typeface="+mn-cs"/>
              </a:rPr>
              <a:t>即</a:t>
            </a:r>
            <a:r>
              <a:rPr kumimoji="0" lang="zh-CN" altLang="en-US" b="1" u="sng" kern="1200" cap="none" spc="0" normalizeH="0" baseline="0" noProof="0" dirty="0">
                <a:solidFill>
                  <a:srgbClr val="FF0000"/>
                </a:solidFill>
                <a:latin typeface="宋体" panose="02010600030101010101" pitchFamily="2" charset="-122"/>
                <a:ea typeface="宋体" panose="02010600030101010101" pitchFamily="2" charset="-122"/>
                <a:cs typeface="+mn-cs"/>
              </a:rPr>
              <a:t>储存、储备</a:t>
            </a:r>
            <a:r>
              <a:rPr kumimoji="0" lang="zh-CN" altLang="en-US" kern="1200" cap="none" spc="0" normalizeH="0" baseline="0" noProof="0" dirty="0">
                <a:latin typeface="宋体" panose="02010600030101010101" pitchFamily="2" charset="-122"/>
                <a:ea typeface="宋体" panose="02010600030101010101" pitchFamily="2" charset="-122"/>
                <a:cs typeface="+mn-cs"/>
              </a:rPr>
              <a:t>，收存以备使用，具有收存、保护、管理、贮藏物品、交付使用的意思。</a:t>
            </a:r>
            <a:endParaRPr kumimoji="0" lang="en-US" altLang="zh-CN" kern="1200" cap="none" spc="0" normalizeH="0" baseline="0" noProof="0" dirty="0">
              <a:latin typeface="宋体" panose="02010600030101010101" pitchFamily="2" charset="-122"/>
              <a:ea typeface="宋体" panose="02010600030101010101" pitchFamily="2" charset="-122"/>
              <a:cs typeface="+mn-cs"/>
            </a:endParaRPr>
          </a:p>
        </p:txBody>
      </p:sp>
      <p:sp>
        <p:nvSpPr>
          <p:cNvPr id="7" name="矩形 6"/>
          <p:cNvSpPr/>
          <p:nvPr/>
        </p:nvSpPr>
        <p:spPr>
          <a:xfrm>
            <a:off x="1116013" y="4221163"/>
            <a:ext cx="1800225"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cxnSp>
        <p:nvCxnSpPr>
          <p:cNvPr id="10" name="直接箭头连接符 9"/>
          <p:cNvCxnSpPr/>
          <p:nvPr/>
        </p:nvCxnSpPr>
        <p:spPr>
          <a:xfrm>
            <a:off x="1258888" y="5013325"/>
            <a:ext cx="1728788" cy="158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1" name="圆柱形 10"/>
          <p:cNvSpPr/>
          <p:nvPr/>
        </p:nvSpPr>
        <p:spPr>
          <a:xfrm>
            <a:off x="3132138" y="4149725"/>
            <a:ext cx="1727200" cy="1079500"/>
          </a:xfrm>
          <a:prstGeom prst="can">
            <a:avLst/>
          </a:prstGeom>
          <a:solidFill>
            <a:schemeClr val="bg1">
              <a:lumMod val="6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rPr>
              <a:t>储存场所</a:t>
            </a:r>
            <a:endPar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sp>
        <p:nvSpPr>
          <p:cNvPr id="12" name="矩形 11"/>
          <p:cNvSpPr/>
          <p:nvPr/>
        </p:nvSpPr>
        <p:spPr>
          <a:xfrm>
            <a:off x="1331913" y="4292600"/>
            <a:ext cx="1584325" cy="576263"/>
          </a:xfrm>
          <a:prstGeom prst="rect">
            <a:avLst/>
          </a:prstGeom>
          <a:solidFill>
            <a:schemeClr val="bg1">
              <a:lumMod val="65000"/>
            </a:schemeClr>
          </a:solidFill>
          <a:ln>
            <a:no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rPr>
              <a:t>剩余产品出现</a:t>
            </a:r>
            <a:endPar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sp>
        <p:nvSpPr>
          <p:cNvPr id="16" name="矩形 15"/>
          <p:cNvSpPr/>
          <p:nvPr/>
        </p:nvSpPr>
        <p:spPr>
          <a:xfrm>
            <a:off x="6588125" y="3933825"/>
            <a:ext cx="1584325" cy="574675"/>
          </a:xfrm>
          <a:prstGeom prst="rect">
            <a:avLst/>
          </a:prstGeom>
          <a:solidFill>
            <a:schemeClr val="bg1">
              <a:lumMod val="65000"/>
            </a:schemeClr>
          </a:solidFill>
          <a:ln>
            <a:no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rPr>
              <a:t>动态仓储</a:t>
            </a:r>
            <a:endPar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sp>
        <p:nvSpPr>
          <p:cNvPr id="17" name="矩形 16"/>
          <p:cNvSpPr/>
          <p:nvPr/>
        </p:nvSpPr>
        <p:spPr>
          <a:xfrm>
            <a:off x="6588125" y="4868863"/>
            <a:ext cx="1584325" cy="576263"/>
          </a:xfrm>
          <a:prstGeom prst="rect">
            <a:avLst/>
          </a:prstGeom>
          <a:solidFill>
            <a:schemeClr val="bg1">
              <a:lumMod val="65000"/>
            </a:schemeClr>
          </a:solidFill>
          <a:ln>
            <a:no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rPr>
              <a:t>静态仓储</a:t>
            </a:r>
            <a:endParaRPr kumimoji="0" lang="zh-CN" altLang="en-US" sz="1800" b="1" i="0" u="none" strike="noStrike" kern="1200" cap="none" spc="0" normalizeH="0" baseline="0" noProof="0">
              <a:ln>
                <a:noFill/>
              </a:ln>
              <a:solidFill>
                <a:srgbClr val="0D0D0D"/>
              </a:solidFill>
              <a:effectLst/>
              <a:uLnTx/>
              <a:uFillTx/>
              <a:latin typeface="+mn-lt"/>
              <a:ea typeface="宋体" panose="02010600030101010101" pitchFamily="2" charset="-122"/>
              <a:cs typeface="+mn-cs"/>
            </a:endParaRPr>
          </a:p>
        </p:txBody>
      </p:sp>
      <p:cxnSp>
        <p:nvCxnSpPr>
          <p:cNvPr id="19" name="直接箭头连接符 18"/>
          <p:cNvCxnSpPr>
            <a:endCxn id="16" idx="1"/>
          </p:cNvCxnSpPr>
          <p:nvPr/>
        </p:nvCxnSpPr>
        <p:spPr>
          <a:xfrm flipV="1">
            <a:off x="4932363" y="4221163"/>
            <a:ext cx="1655763" cy="28733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5003800" y="4724400"/>
            <a:ext cx="1584325" cy="50482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146" name="矩形 2"/>
          <p:cNvSpPr>
            <a:spLocks noGrp="1"/>
          </p:cNvSpPr>
          <p:nvPr/>
        </p:nvSpPr>
        <p:spPr>
          <a:xfrm>
            <a:off x="428625" y="284163"/>
            <a:ext cx="6734175" cy="944562"/>
          </a:xfrm>
          <a:prstGeom prst="rect">
            <a:avLst/>
          </a:prstGeom>
          <a:noFill/>
          <a:ln w="9525">
            <a:noFill/>
          </a:ln>
        </p:spPr>
        <p:txBody>
          <a:bodyPr vert="horz" wrap="square" lIns="91440" tIns="45720" rIns="91440" bIns="45720" anchor="ctr" anchorCtr="0"/>
          <a:lstStyle>
            <a:lvl1pPr algn="l" rtl="0" eaLnBrk="0" fontAlgn="base" hangingPunct="0">
              <a:spcBef>
                <a:spcPct val="0"/>
              </a:spcBef>
              <a:spcAft>
                <a:spcPct val="0"/>
              </a:spcAft>
              <a:defRPr sz="4200" b="1">
                <a:solidFill>
                  <a:srgbClr val="000000"/>
                </a:solidFill>
                <a:latin typeface="+mj-lt"/>
                <a:ea typeface="+mj-ea"/>
                <a:cs typeface="+mj-cs"/>
              </a:defRPr>
            </a:lvl1pPr>
            <a:lvl2pPr algn="l" rtl="0" eaLnBrk="0" fontAlgn="base" hangingPunct="0">
              <a:spcBef>
                <a:spcPct val="0"/>
              </a:spcBef>
              <a:spcAft>
                <a:spcPct val="0"/>
              </a:spcAft>
              <a:defRPr sz="4200" b="1">
                <a:solidFill>
                  <a:srgbClr val="000000"/>
                </a:solidFill>
                <a:latin typeface="Arial" panose="020B0604020202020204" pitchFamily="34" charset="0"/>
              </a:defRPr>
            </a:lvl2pPr>
            <a:lvl3pPr algn="l" rtl="0" eaLnBrk="0" fontAlgn="base" hangingPunct="0">
              <a:spcBef>
                <a:spcPct val="0"/>
              </a:spcBef>
              <a:spcAft>
                <a:spcPct val="0"/>
              </a:spcAft>
              <a:defRPr sz="4200" b="1">
                <a:solidFill>
                  <a:srgbClr val="000000"/>
                </a:solidFill>
                <a:latin typeface="Arial" panose="020B0604020202020204" pitchFamily="34" charset="0"/>
              </a:defRPr>
            </a:lvl3pPr>
            <a:lvl4pPr algn="l" rtl="0" eaLnBrk="0" fontAlgn="base" hangingPunct="0">
              <a:spcBef>
                <a:spcPct val="0"/>
              </a:spcBef>
              <a:spcAft>
                <a:spcPct val="0"/>
              </a:spcAft>
              <a:defRPr sz="4200" b="1">
                <a:solidFill>
                  <a:srgbClr val="000000"/>
                </a:solidFill>
                <a:latin typeface="Arial" panose="020B0604020202020204" pitchFamily="34" charset="0"/>
              </a:defRPr>
            </a:lvl4pPr>
            <a:lvl5pPr algn="l" rtl="0" eaLnBrk="0" fontAlgn="base" hangingPunct="0">
              <a:spcBef>
                <a:spcPct val="0"/>
              </a:spcBef>
              <a:spcAft>
                <a:spcPct val="0"/>
              </a:spcAft>
              <a:defRPr sz="4200" b="1">
                <a:solidFill>
                  <a:srgbClr val="000000"/>
                </a:solidFill>
                <a:latin typeface="Arial" panose="020B0604020202020204" pitchFamily="34" charset="0"/>
              </a:defRPr>
            </a:lvl5pPr>
            <a:lvl6pPr marL="457200" algn="l" rtl="0" fontAlgn="base">
              <a:spcBef>
                <a:spcPct val="0"/>
              </a:spcBef>
              <a:spcAft>
                <a:spcPct val="0"/>
              </a:spcAft>
              <a:defRPr sz="4200" b="1">
                <a:solidFill>
                  <a:srgbClr val="000000"/>
                </a:solidFill>
                <a:latin typeface="Arial" panose="020B0604020202020204" pitchFamily="34" charset="0"/>
              </a:defRPr>
            </a:lvl6pPr>
            <a:lvl7pPr marL="914400" algn="l" rtl="0" fontAlgn="base">
              <a:spcBef>
                <a:spcPct val="0"/>
              </a:spcBef>
              <a:spcAft>
                <a:spcPct val="0"/>
              </a:spcAft>
              <a:defRPr sz="4200" b="1">
                <a:solidFill>
                  <a:srgbClr val="000000"/>
                </a:solidFill>
                <a:latin typeface="Arial" panose="020B0604020202020204" pitchFamily="34" charset="0"/>
              </a:defRPr>
            </a:lvl7pPr>
            <a:lvl8pPr marL="1371600" algn="l" rtl="0" fontAlgn="base">
              <a:spcBef>
                <a:spcPct val="0"/>
              </a:spcBef>
              <a:spcAft>
                <a:spcPct val="0"/>
              </a:spcAft>
              <a:defRPr sz="4200" b="1">
                <a:solidFill>
                  <a:srgbClr val="000000"/>
                </a:solidFill>
                <a:latin typeface="Arial" panose="020B0604020202020204" pitchFamily="34" charset="0"/>
              </a:defRPr>
            </a:lvl8pPr>
            <a:lvl9pPr marL="1828800" algn="l" rtl="0" fontAlgn="base">
              <a:spcBef>
                <a:spcPct val="0"/>
              </a:spcBef>
              <a:spcAft>
                <a:spcPct val="0"/>
              </a:spcAft>
              <a:defRPr sz="4200" b="1">
                <a:solidFill>
                  <a:srgbClr val="000000"/>
                </a:solidFill>
                <a:latin typeface="Arial" panose="020B0604020202020204" pitchFamily="34" charset="0"/>
              </a:defRPr>
            </a:lvl9pPr>
          </a:lstStyle>
          <a:p>
            <a:pPr eaLnBrk="1" hangingPunct="1"/>
            <a:r>
              <a:rPr lang="en-US" altLang="en-US" sz="3200" b="0" dirty="0">
                <a:solidFill>
                  <a:srgbClr val="FF0000"/>
                </a:solidFill>
                <a:latin typeface="方正粗倩简体" pitchFamily="1" charset="-122"/>
                <a:ea typeface="方正粗倩简体" pitchFamily="1" charset="-122"/>
              </a:rPr>
              <a:t>6.1 </a:t>
            </a:r>
            <a:r>
              <a:rPr lang="zh-CN" altLang="en-US" sz="3200" b="0" dirty="0">
                <a:solidFill>
                  <a:srgbClr val="FF0000"/>
                </a:solidFill>
                <a:latin typeface="方正粗倩简体" pitchFamily="1" charset="-122"/>
                <a:ea typeface="方正粗倩简体" pitchFamily="1" charset="-122"/>
              </a:rPr>
              <a:t>仓储概述</a:t>
            </a:r>
            <a:endParaRPr lang="en-US" altLang="en-US" sz="3200" b="0" dirty="0">
              <a:solidFill>
                <a:srgbClr val="FF0000"/>
              </a:solidFill>
              <a:latin typeface="方正粗倩简体" pitchFamily="1" charset="-122"/>
              <a:ea typeface="方正粗倩简体" pitchFamily="1" charset="-122"/>
            </a:endParaRPr>
          </a:p>
        </p:txBody>
      </p:sp>
      <p:sp>
        <p:nvSpPr>
          <p:cNvPr id="6147" name="TextBox 1"/>
          <p:cNvSpPr txBox="1"/>
          <p:nvPr/>
        </p:nvSpPr>
        <p:spPr>
          <a:xfrm>
            <a:off x="1116013" y="1125538"/>
            <a:ext cx="3960812" cy="5222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6.1.1 </a:t>
            </a:r>
            <a:r>
              <a:rPr lang="zh-CN" altLang="en-US" sz="2800" b="1" dirty="0">
                <a:solidFill>
                  <a:srgbClr val="7030A0"/>
                </a:solidFill>
                <a:latin typeface="黑体" panose="02010609060101010101" pitchFamily="49" charset="-122"/>
                <a:ea typeface="黑体" panose="02010609060101010101" pitchFamily="49" charset="-122"/>
              </a:rPr>
              <a:t>仓储的概念</a:t>
            </a:r>
            <a:endParaRPr lang="zh-CN" altLang="en-US" sz="2800" b="1" dirty="0">
              <a:solidFill>
                <a:srgbClr val="7030A0"/>
              </a:solidFill>
              <a:latin typeface="黑体" panose="02010609060101010101" pitchFamily="49" charset="-122"/>
              <a:ea typeface="黑体" panose="02010609060101010101" pitchFamily="49" charset="-122"/>
            </a:endParaRPr>
          </a:p>
        </p:txBody>
      </p:sp>
      <p:sp>
        <p:nvSpPr>
          <p:cNvPr id="4" name="文本框 3"/>
          <p:cNvSpPr txBox="1"/>
          <p:nvPr/>
        </p:nvSpPr>
        <p:spPr>
          <a:xfrm>
            <a:off x="899160" y="5520055"/>
            <a:ext cx="7321550" cy="1337945"/>
          </a:xfrm>
          <a:prstGeom prst="rect">
            <a:avLst/>
          </a:prstGeom>
          <a:noFill/>
        </p:spPr>
        <p:txBody>
          <a:bodyPr wrap="square" rtlCol="0">
            <a:spAutoFit/>
          </a:bodyPr>
          <a:p>
            <a:pPr indent="457200" algn="l" fontAlgn="auto">
              <a:lnSpc>
                <a:spcPct val="150000"/>
              </a:lnSpc>
            </a:pPr>
            <a:r>
              <a:rPr b="1">
                <a:solidFill>
                  <a:srgbClr val="1B2F47"/>
                </a:solidFill>
                <a:latin typeface="微软雅黑" panose="020B0503020204020204" charset="-122"/>
                <a:ea typeface="微软雅黑" panose="020B0503020204020204" charset="-122"/>
                <a:sym typeface="+mn-ea"/>
              </a:rPr>
              <a:t>仓储既有静态的物品储存，也包括动态的物品存取、保管、控制的过程。仓储的对象可以是生产资料，也可以是生活资料，但必须是</a:t>
            </a:r>
            <a:r>
              <a:rPr b="1">
                <a:solidFill>
                  <a:srgbClr val="FF0000"/>
                </a:solidFill>
                <a:latin typeface="微软雅黑" panose="020B0503020204020204" charset="-122"/>
                <a:ea typeface="微软雅黑" panose="020B0503020204020204" charset="-122"/>
                <a:sym typeface="+mn-ea"/>
              </a:rPr>
              <a:t>实物动产。</a:t>
            </a:r>
            <a:endParaRPr lang="zh-CN" altLang="en-US" b="1">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2" name="Picture 2"/>
          <p:cNvPicPr>
            <a:picLocks noChangeAspect="1"/>
          </p:cNvPicPr>
          <p:nvPr/>
        </p:nvPicPr>
        <p:blipFill>
          <a:blip r:embed="rId1"/>
          <a:stretch>
            <a:fillRect/>
          </a:stretch>
        </p:blipFill>
        <p:spPr>
          <a:xfrm>
            <a:off x="1739265" y="1818323"/>
            <a:ext cx="2111216" cy="1456849"/>
          </a:xfrm>
          <a:prstGeom prst="rect">
            <a:avLst/>
          </a:prstGeom>
          <a:noFill/>
          <a:ln w="9525">
            <a:noFill/>
          </a:ln>
        </p:spPr>
      </p:pic>
      <p:pic>
        <p:nvPicPr>
          <p:cNvPr id="7" name="Picture 3"/>
          <p:cNvPicPr>
            <a:picLocks noChangeAspect="1"/>
          </p:cNvPicPr>
          <p:nvPr/>
        </p:nvPicPr>
        <p:blipFill>
          <a:blip r:embed="rId2"/>
          <a:stretch>
            <a:fillRect/>
          </a:stretch>
        </p:blipFill>
        <p:spPr>
          <a:xfrm>
            <a:off x="4932045" y="1772603"/>
            <a:ext cx="2279809" cy="1484948"/>
          </a:xfrm>
          <a:prstGeom prst="rect">
            <a:avLst/>
          </a:prstGeom>
          <a:noFill/>
          <a:ln w="9525">
            <a:noFill/>
          </a:ln>
        </p:spPr>
      </p:pic>
      <p:pic>
        <p:nvPicPr>
          <p:cNvPr id="12" name="图片 88" descr="旋转货架"/>
          <p:cNvPicPr>
            <a:picLocks noChangeAspect="1"/>
          </p:cNvPicPr>
          <p:nvPr/>
        </p:nvPicPr>
        <p:blipFill>
          <a:blip r:embed="rId3"/>
          <a:stretch>
            <a:fillRect/>
          </a:stretch>
        </p:blipFill>
        <p:spPr>
          <a:xfrm>
            <a:off x="1739265" y="3679984"/>
            <a:ext cx="1502569" cy="1758791"/>
          </a:xfrm>
          <a:prstGeom prst="rect">
            <a:avLst/>
          </a:prstGeom>
          <a:noFill/>
          <a:ln w="9525">
            <a:noFill/>
          </a:ln>
        </p:spPr>
      </p:pic>
      <p:pic>
        <p:nvPicPr>
          <p:cNvPr id="13" name="图片 89" descr="驶入货架"/>
          <p:cNvPicPr>
            <a:picLocks noChangeAspect="1"/>
          </p:cNvPicPr>
          <p:nvPr/>
        </p:nvPicPr>
        <p:blipFill>
          <a:blip r:embed="rId4"/>
          <a:stretch>
            <a:fillRect/>
          </a:stretch>
        </p:blipFill>
        <p:spPr>
          <a:xfrm>
            <a:off x="5076825" y="3679984"/>
            <a:ext cx="1895951" cy="1759744"/>
          </a:xfrm>
          <a:prstGeom prst="rect">
            <a:avLst/>
          </a:prstGeom>
          <a:noFill/>
          <a:ln w="9525">
            <a:noFill/>
          </a:ln>
        </p:spPr>
      </p:pic>
      <p:sp>
        <p:nvSpPr>
          <p:cNvPr id="16" name="文本框 15"/>
          <p:cNvSpPr txBox="1"/>
          <p:nvPr/>
        </p:nvSpPr>
        <p:spPr>
          <a:xfrm>
            <a:off x="2064385" y="3213100"/>
            <a:ext cx="1461770"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移动式货架</a:t>
            </a:r>
            <a:endParaRPr lang="zh-CN" altLang="en-US">
              <a:solidFill>
                <a:srgbClr val="1B2F47"/>
              </a:solidFill>
              <a:latin typeface="微软雅黑" panose="020B0503020204020204" charset="-122"/>
              <a:ea typeface="微软雅黑" panose="020B0503020204020204" charset="-122"/>
            </a:endParaRPr>
          </a:p>
        </p:txBody>
      </p:sp>
      <p:sp>
        <p:nvSpPr>
          <p:cNvPr id="17" name="文本框 16"/>
          <p:cNvSpPr txBox="1"/>
          <p:nvPr/>
        </p:nvSpPr>
        <p:spPr>
          <a:xfrm>
            <a:off x="5003800" y="3141345"/>
            <a:ext cx="1665605"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重力式货架</a:t>
            </a:r>
            <a:endParaRPr lang="zh-CN" altLang="en-US">
              <a:solidFill>
                <a:srgbClr val="1B2F47"/>
              </a:solidFill>
              <a:latin typeface="微软雅黑" panose="020B0503020204020204" charset="-122"/>
              <a:ea typeface="微软雅黑" panose="020B0503020204020204" charset="-122"/>
            </a:endParaRPr>
          </a:p>
        </p:txBody>
      </p:sp>
      <p:sp>
        <p:nvSpPr>
          <p:cNvPr id="18" name="文本框 17"/>
          <p:cNvSpPr txBox="1"/>
          <p:nvPr/>
        </p:nvSpPr>
        <p:spPr>
          <a:xfrm>
            <a:off x="2178050" y="5589270"/>
            <a:ext cx="1233170"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旋转货架 </a:t>
            </a:r>
            <a:endParaRPr lang="zh-CN" altLang="en-US">
              <a:solidFill>
                <a:srgbClr val="1B2F47"/>
              </a:solidFill>
              <a:latin typeface="微软雅黑" panose="020B0503020204020204" charset="-122"/>
              <a:ea typeface="微软雅黑" panose="020B0503020204020204" charset="-122"/>
            </a:endParaRPr>
          </a:p>
        </p:txBody>
      </p:sp>
      <p:sp>
        <p:nvSpPr>
          <p:cNvPr id="19" name="文本框 18"/>
          <p:cNvSpPr txBox="1"/>
          <p:nvPr/>
        </p:nvSpPr>
        <p:spPr>
          <a:xfrm>
            <a:off x="4932045" y="5517515"/>
            <a:ext cx="2215515"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驶入、驶出式货架</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 name="组合 1"/>
          <p:cNvGrpSpPr/>
          <p:nvPr/>
        </p:nvGrpSpPr>
        <p:grpSpPr>
          <a:xfrm>
            <a:off x="531971" y="1799749"/>
            <a:ext cx="8167211" cy="1449229"/>
            <a:chOff x="1162" y="2345"/>
            <a:chExt cx="17149" cy="3043"/>
          </a:xfrm>
        </p:grpSpPr>
        <p:sp>
          <p:nvSpPr>
            <p:cNvPr id="31" name="文本框 30"/>
            <p:cNvSpPr txBox="1"/>
            <p:nvPr/>
          </p:nvSpPr>
          <p:spPr>
            <a:xfrm>
              <a:off x="1162" y="2345"/>
              <a:ext cx="11974" cy="773"/>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sp>
          <p:nvSpPr>
            <p:cNvPr id="25" name="矩形 1"/>
            <p:cNvSpPr>
              <a:spLocks noChangeArrowheads="1"/>
            </p:cNvSpPr>
            <p:nvPr/>
          </p:nvSpPr>
          <p:spPr bwMode="auto">
            <a:xfrm>
              <a:off x="1162" y="3208"/>
              <a:ext cx="17149" cy="2180"/>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500" b="1">
                  <a:solidFill>
                    <a:srgbClr val="1B2F47"/>
                  </a:solidFill>
                  <a:latin typeface="微软雅黑" panose="020B0503020204020204" charset="-122"/>
                  <a:ea typeface="微软雅黑" panose="020B0503020204020204" charset="-122"/>
                </a:rPr>
                <a:t>2. 集装设备</a:t>
              </a:r>
              <a:endParaRPr sz="1500"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b="1">
                  <a:solidFill>
                    <a:srgbClr val="1B2F47"/>
                  </a:solidFill>
                  <a:latin typeface="微软雅黑" panose="020B0503020204020204" charset="-122"/>
                  <a:ea typeface="微软雅黑" panose="020B0503020204020204" charset="-122"/>
                </a:rPr>
                <a:t> </a:t>
              </a:r>
              <a:r>
                <a:rPr sz="1500">
                  <a:solidFill>
                    <a:srgbClr val="1B2F47"/>
                  </a:solidFill>
                  <a:latin typeface="微软雅黑" panose="020B0503020204020204" charset="-122"/>
                  <a:ea typeface="微软雅黑" panose="020B0503020204020204" charset="-122"/>
                </a:rPr>
                <a:t>集装设备主要用于集合货物，便于成组搬运。仓储中常用的有托盘（如图2-40），另外还有集装袋（如图2-41）和集装箱（如图2-42）。</a:t>
              </a:r>
              <a:endParaRPr sz="1500">
                <a:solidFill>
                  <a:srgbClr val="1B2F47"/>
                </a:solidFill>
                <a:latin typeface="微软雅黑" panose="020B0503020204020204" charset="-122"/>
                <a:ea typeface="微软雅黑" panose="020B0503020204020204" charset="-122"/>
              </a:endParaRPr>
            </a:p>
          </p:txBody>
        </p:sp>
      </p:grpSp>
      <p:grpSp>
        <p:nvGrpSpPr>
          <p:cNvPr id="1073743065" name="组合 1073743064"/>
          <p:cNvGrpSpPr>
            <a:grpSpLocks noRot="1" noChangeAspect="1"/>
          </p:cNvGrpSpPr>
          <p:nvPr/>
        </p:nvGrpSpPr>
        <p:grpSpPr>
          <a:xfrm>
            <a:off x="1417796" y="3330416"/>
            <a:ext cx="5967413" cy="1819275"/>
            <a:chOff x="0" y="0"/>
            <a:chExt cx="7654" cy="2333"/>
          </a:xfrm>
        </p:grpSpPr>
        <p:pic>
          <p:nvPicPr>
            <p:cNvPr id="1073743066" name="图片 1073743065" descr="b06"/>
            <p:cNvPicPr>
              <a:picLocks noChangeAspect="1"/>
            </p:cNvPicPr>
            <p:nvPr/>
          </p:nvPicPr>
          <p:blipFill>
            <a:blip r:embed="rId1"/>
            <a:stretch>
              <a:fillRect/>
            </a:stretch>
          </p:blipFill>
          <p:spPr>
            <a:xfrm>
              <a:off x="3502" y="0"/>
              <a:ext cx="1224" cy="2189"/>
            </a:xfrm>
            <a:prstGeom prst="rect">
              <a:avLst/>
            </a:prstGeom>
            <a:noFill/>
            <a:ln w="9525">
              <a:noFill/>
            </a:ln>
          </p:spPr>
        </p:pic>
        <p:pic>
          <p:nvPicPr>
            <p:cNvPr id="1073743067" name="图片 1073743066" descr="b07"/>
            <p:cNvPicPr>
              <a:picLocks noChangeAspect="1"/>
            </p:cNvPicPr>
            <p:nvPr/>
          </p:nvPicPr>
          <p:blipFill>
            <a:blip r:embed="rId2"/>
            <a:stretch>
              <a:fillRect/>
            </a:stretch>
          </p:blipFill>
          <p:spPr>
            <a:xfrm>
              <a:off x="5568" y="201"/>
              <a:ext cx="2087" cy="1873"/>
            </a:xfrm>
            <a:prstGeom prst="rect">
              <a:avLst/>
            </a:prstGeom>
            <a:noFill/>
            <a:ln w="9525">
              <a:noFill/>
            </a:ln>
          </p:spPr>
        </p:pic>
        <p:pic>
          <p:nvPicPr>
            <p:cNvPr id="1073743068" name="图片 1073743067" descr="塑料托盘"/>
            <p:cNvPicPr>
              <a:picLocks noChangeAspect="1"/>
            </p:cNvPicPr>
            <p:nvPr/>
          </p:nvPicPr>
          <p:blipFill>
            <a:blip r:embed="rId3"/>
            <a:stretch>
              <a:fillRect/>
            </a:stretch>
          </p:blipFill>
          <p:spPr>
            <a:xfrm>
              <a:off x="0" y="367"/>
              <a:ext cx="2839" cy="1966"/>
            </a:xfrm>
            <a:prstGeom prst="rect">
              <a:avLst/>
            </a:prstGeom>
            <a:noFill/>
            <a:ln w="9525">
              <a:noFill/>
            </a:ln>
          </p:spPr>
        </p:pic>
      </p:grpSp>
      <p:sp>
        <p:nvSpPr>
          <p:cNvPr id="3" name="文本框 2"/>
          <p:cNvSpPr txBox="1"/>
          <p:nvPr/>
        </p:nvSpPr>
        <p:spPr>
          <a:xfrm>
            <a:off x="755650" y="5589270"/>
            <a:ext cx="7157720" cy="506730"/>
          </a:xfrm>
          <a:prstGeom prst="rect">
            <a:avLst/>
          </a:prstGeom>
          <a:noFill/>
        </p:spPr>
        <p:txBody>
          <a:bodyPr wrap="square" rtlCol="0">
            <a:spAutoFit/>
          </a:bodyPr>
          <a:p>
            <a:pPr algn="l">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 </a:t>
            </a: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 </a:t>
            </a: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托盘                       </a:t>
            </a: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 集装袋                  </a:t>
            </a: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集装箱</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 name="组合 1"/>
          <p:cNvGrpSpPr/>
          <p:nvPr/>
        </p:nvGrpSpPr>
        <p:grpSpPr>
          <a:xfrm>
            <a:off x="515303" y="2012156"/>
            <a:ext cx="7993380" cy="2737009"/>
            <a:chOff x="1127" y="2791"/>
            <a:chExt cx="16784" cy="5747"/>
          </a:xfrm>
        </p:grpSpPr>
        <p:sp>
          <p:nvSpPr>
            <p:cNvPr id="31" name="文本框 30"/>
            <p:cNvSpPr txBox="1"/>
            <p:nvPr/>
          </p:nvSpPr>
          <p:spPr>
            <a:xfrm>
              <a:off x="1127" y="2791"/>
              <a:ext cx="11974" cy="773"/>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sp>
          <p:nvSpPr>
            <p:cNvPr id="25" name="矩形 1"/>
            <p:cNvSpPr>
              <a:spLocks noChangeArrowheads="1"/>
            </p:cNvSpPr>
            <p:nvPr/>
          </p:nvSpPr>
          <p:spPr bwMode="auto">
            <a:xfrm>
              <a:off x="1127" y="4177"/>
              <a:ext cx="16784" cy="4361"/>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下面主要对托盘作进一步介绍。</a:t>
              </a:r>
              <a:endParaRPr sz="15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 托盘（pallet）是指用于集装、堆放、搬运和运输的放置作为单元负荷货物和制物的水平平台装置。 </a:t>
              </a:r>
              <a:endParaRPr sz="15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 托盘可以有效地装卸、运输、保管货物，组合量较大，这种台面有供叉车从下部插入并托起的叉入口。它与叉车的联合使用，使物流系统的装卸搬运瓶颈得到了有效的解决。托盘的类型如表所示：</a:t>
              </a:r>
              <a:endParaRPr sz="1500">
                <a:solidFill>
                  <a:srgbClr val="1B2F4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aphicFrame>
        <p:nvGraphicFramePr>
          <p:cNvPr id="2" name="表格 1"/>
          <p:cNvGraphicFramePr/>
          <p:nvPr>
            <p:custDataLst>
              <p:tags r:id="rId1"/>
            </p:custDataLst>
          </p:nvPr>
        </p:nvGraphicFramePr>
        <p:xfrm>
          <a:off x="324088" y="2061369"/>
          <a:ext cx="8778240" cy="3647440"/>
        </p:xfrm>
        <a:graphic>
          <a:graphicData uri="http://schemas.openxmlformats.org/drawingml/2006/table">
            <a:tbl>
              <a:tblPr firstRow="1" bandRow="1">
                <a:tableStyleId>{7DF18680-E054-41AD-8BC1-D1AEF772440D}</a:tableStyleId>
              </a:tblPr>
              <a:tblGrid>
                <a:gridCol w="1041400"/>
                <a:gridCol w="7736840"/>
              </a:tblGrid>
              <a:tr h="308610">
                <a:tc>
                  <a:txBody>
                    <a:bodyPr/>
                    <a:p>
                      <a:pPr marL="0" indent="0" algn="ctr">
                        <a:lnSpc>
                          <a:spcPct val="150000"/>
                        </a:lnSpc>
                        <a:buNone/>
                      </a:pPr>
                      <a:r>
                        <a:rPr lang="zh-CN" altLang="en-US" sz="1350" u="none">
                          <a:latin typeface="微软雅黑" panose="020B0503020204020204" charset="-122"/>
                          <a:ea typeface="微软雅黑" panose="020B0503020204020204" charset="-122"/>
                        </a:rPr>
                        <a:t>托盘种类</a:t>
                      </a:r>
                      <a:endParaRPr lang="zh-CN" altLang="en-US" sz="1350" u="none">
                        <a:latin typeface="微软雅黑" panose="020B0503020204020204" charset="-122"/>
                        <a:ea typeface="微软雅黑" panose="020B0503020204020204" charset="-122"/>
                      </a:endParaRPr>
                    </a:p>
                  </a:txBody>
                  <a:tcPr marL="0" marR="0" marT="0" marB="0" vert="horz" anchor="t"/>
                </a:tc>
                <a:tc>
                  <a:txBody>
                    <a:bodyPr/>
                    <a:p>
                      <a:pPr marL="0" indent="0" algn="ctr">
                        <a:lnSpc>
                          <a:spcPct val="150000"/>
                        </a:lnSpc>
                        <a:buNone/>
                      </a:pPr>
                      <a:r>
                        <a:rPr lang="zh-CN" altLang="en-US" sz="1350" u="none">
                          <a:latin typeface="微软雅黑" panose="020B0503020204020204" charset="-122"/>
                          <a:ea typeface="微软雅黑" panose="020B0503020204020204" charset="-122"/>
                        </a:rPr>
                        <a:t>说明</a:t>
                      </a:r>
                      <a:endParaRPr lang="zh-CN" altLang="en-US" sz="1350" u="none">
                        <a:latin typeface="微软雅黑" panose="020B0503020204020204" charset="-122"/>
                        <a:ea typeface="微软雅黑" panose="020B0503020204020204" charset="-122"/>
                      </a:endParaRPr>
                    </a:p>
                  </a:txBody>
                  <a:tcPr marL="0" marR="0" marT="0" marB="0" vert="horz" anchor="t"/>
                </a:tc>
              </a:tr>
              <a:tr h="347345">
                <a:tc rowSpan="3">
                  <a:txBody>
                    <a:bodyPr/>
                    <a:p>
                      <a:pPr marL="0" indent="0" algn="ctr">
                        <a:lnSpc>
                          <a:spcPct val="150000"/>
                        </a:lnSpc>
                        <a:buNone/>
                      </a:pPr>
                      <a:r>
                        <a:rPr lang="zh-CN" altLang="en-US" sz="1275" u="none">
                          <a:latin typeface="微软雅黑" panose="020B0503020204020204" charset="-122"/>
                          <a:ea typeface="微软雅黑" panose="020B0503020204020204" charset="-122"/>
                        </a:rPr>
                        <a:t>平托盘</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lnSpc>
                          <a:spcPct val="150000"/>
                        </a:lnSpc>
                        <a:buNone/>
                      </a:pPr>
                      <a:r>
                        <a:rPr lang="zh-CN" altLang="en-US" sz="1275" u="none">
                          <a:latin typeface="微软雅黑" panose="020B0503020204020204" charset="-122"/>
                          <a:ea typeface="微软雅黑" panose="020B0503020204020204" charset="-122"/>
                        </a:rPr>
                        <a:t>按台面分成单面形、单面使用形和双面使用形、翼形四种</a:t>
                      </a:r>
                      <a:endParaRPr lang="zh-CN" altLang="en-US" sz="1275" u="none">
                        <a:latin typeface="微软雅黑" panose="020B0503020204020204" charset="-122"/>
                        <a:ea typeface="微软雅黑" panose="020B0503020204020204" charset="-122"/>
                      </a:endParaRPr>
                    </a:p>
                  </a:txBody>
                  <a:tcPr marL="0" marR="0" marT="0" marB="0" vert="horz" anchor="t"/>
                </a:tc>
              </a:tr>
              <a:tr h="292100">
                <a:tc vMerge="1">
                  <a:tcPr/>
                </a:tc>
                <a:tc>
                  <a:txBody>
                    <a:bodyPr/>
                    <a:p>
                      <a:pPr marL="0" indent="0" algn="l">
                        <a:lnSpc>
                          <a:spcPct val="150000"/>
                        </a:lnSpc>
                        <a:buNone/>
                      </a:pPr>
                      <a:r>
                        <a:rPr lang="zh-CN" altLang="en-US" sz="1275" u="none">
                          <a:latin typeface="微软雅黑" panose="020B0503020204020204" charset="-122"/>
                          <a:ea typeface="微软雅黑" panose="020B0503020204020204" charset="-122"/>
                        </a:rPr>
                        <a:t>按叉车叉入方式分为单向叉入型、双向叉入型、四向叉入型三种</a:t>
                      </a:r>
                      <a:endParaRPr lang="zh-CN" altLang="en-US" sz="1275" u="none">
                        <a:latin typeface="微软雅黑" panose="020B0503020204020204" charset="-122"/>
                        <a:ea typeface="微软雅黑" panose="020B0503020204020204" charset="-122"/>
                      </a:endParaRPr>
                    </a:p>
                  </a:txBody>
                  <a:tcPr marL="0" marR="0" marT="0" marB="0" vert="horz" anchor="t"/>
                </a:tc>
              </a:tr>
              <a:tr h="370840">
                <a:tc vMerge="1">
                  <a:tcPr/>
                </a:tc>
                <a:tc>
                  <a:txBody>
                    <a:bodyPr/>
                    <a:p>
                      <a:pPr marL="0" indent="0" algn="l">
                        <a:lnSpc>
                          <a:spcPct val="150000"/>
                        </a:lnSpc>
                        <a:buNone/>
                      </a:pPr>
                      <a:r>
                        <a:rPr lang="zh-CN" altLang="en-US" sz="1275" u="none">
                          <a:latin typeface="微软雅黑" panose="020B0503020204020204" charset="-122"/>
                          <a:ea typeface="微软雅黑" panose="020B0503020204020204" charset="-122"/>
                        </a:rPr>
                        <a:t>按材料分为木制品托盘、钢制托盘、铝合金托盘、胶合板托盘、塑料托盘、纸板托盘、复合材料托盘等</a:t>
                      </a:r>
                      <a:endParaRPr lang="zh-CN" altLang="en-US" sz="1275" u="none">
                        <a:latin typeface="微软雅黑" panose="020B0503020204020204" charset="-122"/>
                        <a:ea typeface="微软雅黑" panose="020B0503020204020204" charset="-122"/>
                      </a:endParaRPr>
                    </a:p>
                  </a:txBody>
                  <a:tcPr marL="0" marR="0" marT="0" marB="0" vert="horz" anchor="t"/>
                </a:tc>
              </a:tr>
              <a:tr h="365760">
                <a:tc>
                  <a:txBody>
                    <a:bodyPr/>
                    <a:p>
                      <a:pPr marL="0" indent="0" algn="ctr">
                        <a:lnSpc>
                          <a:spcPct val="150000"/>
                        </a:lnSpc>
                        <a:buNone/>
                      </a:pPr>
                      <a:r>
                        <a:rPr lang="zh-CN" altLang="en-US" sz="1275" u="none">
                          <a:latin typeface="微软雅黑" panose="020B0503020204020204" charset="-122"/>
                          <a:ea typeface="微软雅黑" panose="020B0503020204020204" charset="-122"/>
                        </a:rPr>
                        <a:t>立柱托盘</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lnSpc>
                          <a:spcPct val="150000"/>
                        </a:lnSpc>
                        <a:buNone/>
                      </a:pPr>
                      <a:r>
                        <a:rPr lang="zh-CN" altLang="en-US" sz="1275" u="none">
                          <a:latin typeface="微软雅黑" panose="020B0503020204020204" charset="-122"/>
                          <a:ea typeface="微软雅黑" panose="020B0503020204020204" charset="-122"/>
                        </a:rPr>
                        <a:t>无侧板，在托盘上部的四个角有固定式或可卸式的立柱</a:t>
                      </a:r>
                      <a:endParaRPr lang="zh-CN" altLang="en-US" sz="1275" u="none">
                        <a:latin typeface="微软雅黑" panose="020B0503020204020204" charset="-122"/>
                        <a:ea typeface="微软雅黑" panose="020B0503020204020204" charset="-122"/>
                      </a:endParaRPr>
                    </a:p>
                  </a:txBody>
                  <a:tcPr marL="0" marR="0" marT="0" marB="0" vert="horz" anchor="t"/>
                </a:tc>
              </a:tr>
              <a:tr h="584200">
                <a:tc>
                  <a:txBody>
                    <a:bodyPr/>
                    <a:p>
                      <a:pPr marL="0" indent="0" algn="ctr">
                        <a:lnSpc>
                          <a:spcPct val="150000"/>
                        </a:lnSpc>
                        <a:buNone/>
                      </a:pPr>
                      <a:r>
                        <a:rPr lang="zh-CN" altLang="en-US" sz="1275" u="none">
                          <a:latin typeface="微软雅黑" panose="020B0503020204020204" charset="-122"/>
                          <a:ea typeface="微软雅黑" panose="020B0503020204020204" charset="-122"/>
                        </a:rPr>
                        <a:t>箱式托盘</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lnSpc>
                          <a:spcPct val="150000"/>
                        </a:lnSpc>
                        <a:buNone/>
                      </a:pPr>
                      <a:r>
                        <a:rPr lang="zh-CN" altLang="en-US" sz="1275" u="none">
                          <a:latin typeface="微软雅黑" panose="020B0503020204020204" charset="-122"/>
                          <a:ea typeface="微软雅黑" panose="020B0503020204020204" charset="-122"/>
                        </a:rPr>
                        <a:t>沿托盘四边有板式、栅式、网式等栏板和下部平面组成的箱体，有些箱体有顶板。箱板有固定式、折叠式和可拆卸式三种</a:t>
                      </a:r>
                      <a:endParaRPr lang="zh-CN" altLang="en-US" sz="1275" u="none">
                        <a:latin typeface="微软雅黑" panose="020B0503020204020204" charset="-122"/>
                        <a:ea typeface="微软雅黑" panose="020B0503020204020204" charset="-122"/>
                      </a:endParaRPr>
                    </a:p>
                  </a:txBody>
                  <a:tcPr marL="0" marR="0" marT="0" marB="0" vert="horz" anchor="t"/>
                </a:tc>
              </a:tr>
              <a:tr h="368300">
                <a:tc>
                  <a:txBody>
                    <a:bodyPr/>
                    <a:p>
                      <a:pPr marL="0" indent="0" algn="ctr">
                        <a:lnSpc>
                          <a:spcPct val="150000"/>
                        </a:lnSpc>
                        <a:buNone/>
                      </a:pPr>
                      <a:r>
                        <a:rPr lang="zh-CN" altLang="en-US" sz="1275" u="none">
                          <a:latin typeface="微软雅黑" panose="020B0503020204020204" charset="-122"/>
                          <a:ea typeface="微软雅黑" panose="020B0503020204020204" charset="-122"/>
                        </a:rPr>
                        <a:t>轮式托盘</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lnSpc>
                          <a:spcPct val="150000"/>
                        </a:lnSpc>
                        <a:buNone/>
                      </a:pPr>
                      <a:r>
                        <a:rPr lang="zh-CN" altLang="en-US" sz="1275" u="none">
                          <a:latin typeface="微软雅黑" panose="020B0503020204020204" charset="-122"/>
                          <a:ea typeface="微软雅黑" panose="020B0503020204020204" charset="-122"/>
                        </a:rPr>
                        <a:t>在柱式、箱式托盘下部装有小型轮子离移动，在生产企业物流系统中，可以兼做作业车辆</a:t>
                      </a:r>
                      <a:endParaRPr lang="zh-CN" altLang="en-US" sz="1275" u="none">
                        <a:latin typeface="微软雅黑" panose="020B0503020204020204" charset="-122"/>
                        <a:ea typeface="微软雅黑" panose="020B0503020204020204" charset="-122"/>
                      </a:endParaRPr>
                    </a:p>
                  </a:txBody>
                  <a:tcPr marL="0" marR="0" marT="0" marB="0" vert="horz" anchor="t"/>
                </a:tc>
              </a:tr>
              <a:tr h="584200">
                <a:tc>
                  <a:txBody>
                    <a:bodyPr/>
                    <a:p>
                      <a:pPr marL="0" indent="0" algn="ctr">
                        <a:lnSpc>
                          <a:spcPct val="150000"/>
                        </a:lnSpc>
                        <a:buNone/>
                      </a:pPr>
                      <a:r>
                        <a:rPr lang="zh-CN" altLang="en-US" sz="1275" u="none">
                          <a:latin typeface="微软雅黑" panose="020B0503020204020204" charset="-122"/>
                          <a:ea typeface="微软雅黑" panose="020B0503020204020204" charset="-122"/>
                        </a:rPr>
                        <a:t>滑托盘</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lnSpc>
                          <a:spcPct val="150000"/>
                        </a:lnSpc>
                        <a:buNone/>
                      </a:pPr>
                      <a:r>
                        <a:rPr lang="zh-CN" altLang="en-US" sz="1275" u="none">
                          <a:latin typeface="微软雅黑" panose="020B0503020204020204" charset="-122"/>
                          <a:ea typeface="微软雅黑" panose="020B0503020204020204" charset="-122"/>
                        </a:rPr>
                        <a:t>一般有塑料滑托盘和纸</a:t>
                      </a:r>
                      <a:r>
                        <a:rPr lang="en-US" altLang="zh-CN" sz="1275" u="none">
                          <a:latin typeface="微软雅黑" panose="020B0503020204020204" charset="-122"/>
                          <a:ea typeface="微软雅黑" panose="020B0503020204020204" charset="-122"/>
                        </a:rPr>
                        <a:t>(</a:t>
                      </a:r>
                      <a:r>
                        <a:rPr lang="zh-CN" altLang="en-US" sz="1275" u="none">
                          <a:latin typeface="微软雅黑" panose="020B0503020204020204" charset="-122"/>
                          <a:ea typeface="微软雅黑" panose="020B0503020204020204" charset="-122"/>
                        </a:rPr>
                        <a:t>牛皮纸</a:t>
                      </a:r>
                      <a:r>
                        <a:rPr lang="en-US" altLang="zh-CN" sz="1275" u="none">
                          <a:latin typeface="微软雅黑" panose="020B0503020204020204" charset="-122"/>
                          <a:ea typeface="微软雅黑" panose="020B0503020204020204" charset="-122"/>
                        </a:rPr>
                        <a:t>)</a:t>
                      </a:r>
                      <a:r>
                        <a:rPr lang="zh-CN" altLang="en-US" sz="1275" u="none">
                          <a:latin typeface="微软雅黑" panose="020B0503020204020204" charset="-122"/>
                          <a:ea typeface="微软雅黑" panose="020B0503020204020204" charset="-122"/>
                        </a:rPr>
                        <a:t>滑托盘。塑料滑托盘多用于仓库周转或多次重复使用，纸滑托盘多用于一次性的发货</a:t>
                      </a:r>
                      <a:endParaRPr lang="zh-CN" altLang="en-US" sz="1275" u="none">
                        <a:latin typeface="微软雅黑" panose="020B0503020204020204" charset="-122"/>
                        <a:ea typeface="微软雅黑" panose="020B0503020204020204" charset="-122"/>
                      </a:endParaRPr>
                    </a:p>
                  </a:txBody>
                  <a:tcPr marL="0" marR="0" marT="0" marB="0" vert="horz" anchor="t"/>
                </a:tc>
              </a:tr>
              <a:tr h="426085">
                <a:tc>
                  <a:txBody>
                    <a:bodyPr/>
                    <a:p>
                      <a:pPr marL="0" indent="0" algn="ctr">
                        <a:lnSpc>
                          <a:spcPct val="150000"/>
                        </a:lnSpc>
                        <a:buNone/>
                      </a:pPr>
                      <a:r>
                        <a:rPr lang="zh-CN" altLang="en-US" sz="1275" u="none">
                          <a:latin typeface="微软雅黑" panose="020B0503020204020204" charset="-122"/>
                          <a:ea typeface="微软雅黑" panose="020B0503020204020204" charset="-122"/>
                        </a:rPr>
                        <a:t>特种专用托盘</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ctr">
                        <a:lnSpc>
                          <a:spcPct val="150000"/>
                        </a:lnSpc>
                        <a:buNone/>
                      </a:pPr>
                      <a:r>
                        <a:rPr lang="zh-CN" altLang="en-US" sz="1275" u="none">
                          <a:latin typeface="微软雅黑" panose="020B0503020204020204" charset="-122"/>
                          <a:ea typeface="微软雅黑" panose="020B0503020204020204" charset="-122"/>
                        </a:rPr>
                        <a:t>是根据特殊要求专门设计制造的</a:t>
                      </a:r>
                      <a:endParaRPr lang="zh-CN" altLang="en-US" sz="1275" u="none">
                        <a:latin typeface="微软雅黑" panose="020B0503020204020204" charset="-122"/>
                        <a:ea typeface="微软雅黑" panose="020B0503020204020204" charset="-122"/>
                      </a:endParaRPr>
                    </a:p>
                  </a:txBody>
                  <a:tcPr marL="0" marR="0" marT="0" marB="0" vert="horz" anchor="t"/>
                </a:tc>
              </a:tr>
            </a:tbl>
          </a:graphicData>
        </a:graphic>
      </p:graphicFrame>
      <p:sp>
        <p:nvSpPr>
          <p:cNvPr id="7" name="文本框 6"/>
          <p:cNvSpPr txBox="1"/>
          <p:nvPr/>
        </p:nvSpPr>
        <p:spPr>
          <a:xfrm>
            <a:off x="3694748" y="1597819"/>
            <a:ext cx="1495425" cy="437515"/>
          </a:xfrm>
          <a:prstGeom prst="rect">
            <a:avLst/>
          </a:prstGeom>
          <a:noFill/>
        </p:spPr>
        <p:txBody>
          <a:bodyPr wrap="none" rtlCol="0">
            <a:spAutoFit/>
          </a:bodyPr>
          <a:p>
            <a:pPr algn="l">
              <a:lnSpc>
                <a:spcPct val="150000"/>
              </a:lnSpc>
            </a:pPr>
            <a:r>
              <a:rPr lang="zh-CN" altLang="en-US" sz="1500">
                <a:solidFill>
                  <a:srgbClr val="FF0000"/>
                </a:solidFill>
                <a:latin typeface="微软雅黑" panose="020B0503020204020204" charset="-122"/>
                <a:ea typeface="微软雅黑" panose="020B0503020204020204" charset="-122"/>
              </a:rPr>
              <a:t>  表 托盘的类型</a:t>
            </a:r>
            <a:endParaRPr lang="zh-CN" altLang="en-US" sz="15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073743056" name="组合 1073743055"/>
          <p:cNvGrpSpPr>
            <a:grpSpLocks noRot="1" noChangeAspect="1"/>
          </p:cNvGrpSpPr>
          <p:nvPr/>
        </p:nvGrpSpPr>
        <p:grpSpPr>
          <a:xfrm>
            <a:off x="860108" y="2157413"/>
            <a:ext cx="3281363" cy="2296478"/>
            <a:chOff x="0" y="0"/>
            <a:chExt cx="8177" cy="9106"/>
          </a:xfrm>
        </p:grpSpPr>
        <p:grpSp>
          <p:nvGrpSpPr>
            <p:cNvPr id="1073743057" name="组合 1073743056"/>
            <p:cNvGrpSpPr>
              <a:grpSpLocks noChangeAspect="1"/>
            </p:cNvGrpSpPr>
            <p:nvPr/>
          </p:nvGrpSpPr>
          <p:grpSpPr>
            <a:xfrm>
              <a:off x="0" y="0"/>
              <a:ext cx="8044" cy="3186"/>
              <a:chOff x="0" y="0"/>
              <a:chExt cx="8044" cy="3186"/>
            </a:xfrm>
          </p:grpSpPr>
          <p:pic>
            <p:nvPicPr>
              <p:cNvPr id="1073743058" name="图片 1073743057" descr="钢制托盘"/>
              <p:cNvPicPr>
                <a:picLocks noChangeAspect="1"/>
              </p:cNvPicPr>
              <p:nvPr/>
            </p:nvPicPr>
            <p:blipFill>
              <a:blip r:embed="rId1"/>
              <a:stretch>
                <a:fillRect/>
              </a:stretch>
            </p:blipFill>
            <p:spPr>
              <a:xfrm>
                <a:off x="0" y="325"/>
                <a:ext cx="3634" cy="2580"/>
              </a:xfrm>
              <a:prstGeom prst="rect">
                <a:avLst/>
              </a:prstGeom>
              <a:noFill/>
              <a:ln w="9525">
                <a:noFill/>
              </a:ln>
            </p:spPr>
          </p:pic>
          <p:pic>
            <p:nvPicPr>
              <p:cNvPr id="1073743059" name="图片 1073743058" descr="木制托盘"/>
              <p:cNvPicPr>
                <a:picLocks noChangeAspect="1"/>
              </p:cNvPicPr>
              <p:nvPr/>
            </p:nvPicPr>
            <p:blipFill>
              <a:blip r:embed="rId2"/>
              <a:stretch>
                <a:fillRect/>
              </a:stretch>
            </p:blipFill>
            <p:spPr>
              <a:xfrm>
                <a:off x="4028" y="0"/>
                <a:ext cx="4017" cy="3186"/>
              </a:xfrm>
              <a:prstGeom prst="rect">
                <a:avLst/>
              </a:prstGeom>
              <a:noFill/>
              <a:ln w="9525">
                <a:noFill/>
              </a:ln>
            </p:spPr>
          </p:pic>
        </p:grpSp>
        <p:grpSp>
          <p:nvGrpSpPr>
            <p:cNvPr id="1073743060" name="组合 1073743059"/>
            <p:cNvGrpSpPr>
              <a:grpSpLocks noChangeAspect="1"/>
            </p:cNvGrpSpPr>
            <p:nvPr/>
          </p:nvGrpSpPr>
          <p:grpSpPr>
            <a:xfrm>
              <a:off x="525" y="2984"/>
              <a:ext cx="7652" cy="6122"/>
              <a:chOff x="0" y="0"/>
              <a:chExt cx="3130" cy="2247"/>
            </a:xfrm>
          </p:grpSpPr>
          <p:pic>
            <p:nvPicPr>
              <p:cNvPr id="1073743061" name="图片 1073743060" descr="b0101"/>
              <p:cNvPicPr>
                <a:picLocks noChangeAspect="1"/>
              </p:cNvPicPr>
              <p:nvPr/>
            </p:nvPicPr>
            <p:blipFill>
              <a:blip r:embed="rId3"/>
              <a:stretch>
                <a:fillRect/>
              </a:stretch>
            </p:blipFill>
            <p:spPr>
              <a:xfrm>
                <a:off x="1588" y="1134"/>
                <a:ext cx="1472" cy="1113"/>
              </a:xfrm>
              <a:prstGeom prst="rect">
                <a:avLst/>
              </a:prstGeom>
              <a:noFill/>
              <a:ln w="9525">
                <a:noFill/>
              </a:ln>
            </p:spPr>
          </p:pic>
          <p:pic>
            <p:nvPicPr>
              <p:cNvPr id="1073743062" name="图片 1073743061" descr="b0102"/>
              <p:cNvPicPr>
                <a:picLocks noChangeAspect="1"/>
              </p:cNvPicPr>
              <p:nvPr/>
            </p:nvPicPr>
            <p:blipFill>
              <a:blip r:embed="rId4"/>
              <a:stretch>
                <a:fillRect/>
              </a:stretch>
            </p:blipFill>
            <p:spPr>
              <a:xfrm>
                <a:off x="0" y="0"/>
                <a:ext cx="1472" cy="1086"/>
              </a:xfrm>
              <a:prstGeom prst="rect">
                <a:avLst/>
              </a:prstGeom>
              <a:noFill/>
              <a:ln w="9525">
                <a:noFill/>
              </a:ln>
            </p:spPr>
          </p:pic>
          <p:pic>
            <p:nvPicPr>
              <p:cNvPr id="1073743063" name="图片 1073743062" descr="b0103"/>
              <p:cNvPicPr>
                <a:picLocks noChangeAspect="1"/>
              </p:cNvPicPr>
              <p:nvPr/>
            </p:nvPicPr>
            <p:blipFill>
              <a:blip r:embed="rId5"/>
              <a:stretch>
                <a:fillRect/>
              </a:stretch>
            </p:blipFill>
            <p:spPr>
              <a:xfrm>
                <a:off x="0" y="1180"/>
                <a:ext cx="1472" cy="1043"/>
              </a:xfrm>
              <a:prstGeom prst="rect">
                <a:avLst/>
              </a:prstGeom>
              <a:noFill/>
              <a:ln w="9525">
                <a:noFill/>
              </a:ln>
            </p:spPr>
          </p:pic>
          <p:pic>
            <p:nvPicPr>
              <p:cNvPr id="1073743064" name="图片 1073743063" descr="b0104"/>
              <p:cNvPicPr>
                <a:picLocks noChangeAspect="1"/>
              </p:cNvPicPr>
              <p:nvPr/>
            </p:nvPicPr>
            <p:blipFill>
              <a:blip r:embed="rId6"/>
              <a:stretch>
                <a:fillRect/>
              </a:stretch>
            </p:blipFill>
            <p:spPr>
              <a:xfrm>
                <a:off x="1588" y="0"/>
                <a:ext cx="1542" cy="1146"/>
              </a:xfrm>
              <a:prstGeom prst="rect">
                <a:avLst/>
              </a:prstGeom>
              <a:noFill/>
              <a:ln w="9525">
                <a:noFill/>
              </a:ln>
            </p:spPr>
          </p:pic>
        </p:grpSp>
      </p:grpSp>
      <p:grpSp>
        <p:nvGrpSpPr>
          <p:cNvPr id="1073743053" name="组合 1073743052"/>
          <p:cNvGrpSpPr>
            <a:grpSpLocks noRot="1" noChangeAspect="1"/>
          </p:cNvGrpSpPr>
          <p:nvPr/>
        </p:nvGrpSpPr>
        <p:grpSpPr>
          <a:xfrm>
            <a:off x="4652010" y="2402205"/>
            <a:ext cx="3659029" cy="2051685"/>
            <a:chOff x="0" y="0"/>
            <a:chExt cx="6601" cy="3154"/>
          </a:xfrm>
        </p:grpSpPr>
        <p:pic>
          <p:nvPicPr>
            <p:cNvPr id="1073743054" name="Picture 2" descr="http://imgLib.ceunion.com/200511/2005090900000292/small/662005092215542957951864.gif"/>
            <p:cNvPicPr>
              <a:picLocks noChangeAspect="1"/>
            </p:cNvPicPr>
            <p:nvPr/>
          </p:nvPicPr>
          <p:blipFill>
            <a:blip r:embed="rId7"/>
            <a:stretch>
              <a:fillRect/>
            </a:stretch>
          </p:blipFill>
          <p:spPr>
            <a:xfrm>
              <a:off x="0" y="0"/>
              <a:ext cx="3245" cy="3154"/>
            </a:xfrm>
            <a:prstGeom prst="rect">
              <a:avLst/>
            </a:prstGeom>
            <a:noFill/>
            <a:ln w="9525">
              <a:noFill/>
            </a:ln>
          </p:spPr>
        </p:pic>
        <p:pic>
          <p:nvPicPr>
            <p:cNvPr id="1073743055" name="图片 1073743054" descr="柱式托盘"/>
            <p:cNvPicPr>
              <a:picLocks noChangeAspect="1"/>
            </p:cNvPicPr>
            <p:nvPr/>
          </p:nvPicPr>
          <p:blipFill>
            <a:blip r:embed="rId8"/>
            <a:stretch>
              <a:fillRect/>
            </a:stretch>
          </p:blipFill>
          <p:spPr>
            <a:xfrm>
              <a:off x="5143" y="321"/>
              <a:ext cx="1458" cy="2275"/>
            </a:xfrm>
            <a:prstGeom prst="rect">
              <a:avLst/>
            </a:prstGeom>
            <a:noFill/>
            <a:ln w="9525">
              <a:noFill/>
            </a:ln>
          </p:spPr>
        </p:pic>
      </p:grpSp>
      <p:sp>
        <p:nvSpPr>
          <p:cNvPr id="2" name="文本框 1"/>
          <p:cNvSpPr txBox="1"/>
          <p:nvPr/>
        </p:nvSpPr>
        <p:spPr>
          <a:xfrm>
            <a:off x="1908175" y="5301615"/>
            <a:ext cx="5791835" cy="506730"/>
          </a:xfrm>
          <a:prstGeom prst="rect">
            <a:avLst/>
          </a:prstGeom>
          <a:noFill/>
        </p:spPr>
        <p:txBody>
          <a:bodyPr wrap="none" rtlCol="0">
            <a:spAutoFit/>
          </a:bodyPr>
          <a:p>
            <a:pPr algn="l">
              <a:lnSpc>
                <a:spcPct val="150000"/>
              </a:lnSpc>
            </a:pPr>
            <a:r>
              <a:rPr lang="zh-CN" altLang="en-US">
                <a:solidFill>
                  <a:srgbClr val="1B2F47"/>
                </a:solidFill>
                <a:latin typeface="微软雅黑" panose="020B0503020204020204" charset="-122"/>
                <a:ea typeface="微软雅黑" panose="020B0503020204020204" charset="-122"/>
              </a:rPr>
              <a:t> 平托盘                                                         立柱托盘 </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073743049" name="组合 1073743048"/>
          <p:cNvGrpSpPr>
            <a:grpSpLocks noRot="1" noChangeAspect="1"/>
          </p:cNvGrpSpPr>
          <p:nvPr/>
        </p:nvGrpSpPr>
        <p:grpSpPr>
          <a:xfrm>
            <a:off x="1714024" y="1867376"/>
            <a:ext cx="3557588" cy="1490186"/>
            <a:chOff x="0" y="0"/>
            <a:chExt cx="7992" cy="2444"/>
          </a:xfrm>
        </p:grpSpPr>
        <p:pic>
          <p:nvPicPr>
            <p:cNvPr id="1073743050" name="图片 1073743049" descr="http://imgLib.ceunion.com/200612/2006121400029789/small/302007051015545370554752.jpg"/>
            <p:cNvPicPr>
              <a:picLocks noChangeAspect="1"/>
            </p:cNvPicPr>
            <p:nvPr/>
          </p:nvPicPr>
          <p:blipFill>
            <a:blip r:embed="rId1"/>
            <a:stretch>
              <a:fillRect/>
            </a:stretch>
          </p:blipFill>
          <p:spPr>
            <a:xfrm>
              <a:off x="0" y="106"/>
              <a:ext cx="2540" cy="2109"/>
            </a:xfrm>
            <a:prstGeom prst="rect">
              <a:avLst/>
            </a:prstGeom>
            <a:noFill/>
            <a:ln w="9525">
              <a:noFill/>
            </a:ln>
          </p:spPr>
        </p:pic>
        <p:pic>
          <p:nvPicPr>
            <p:cNvPr id="1073743051" name="图片 1073743050" descr="笼式托盘"/>
            <p:cNvPicPr>
              <a:picLocks noChangeAspect="1"/>
            </p:cNvPicPr>
            <p:nvPr/>
          </p:nvPicPr>
          <p:blipFill>
            <a:blip r:embed="rId2"/>
            <a:stretch>
              <a:fillRect/>
            </a:stretch>
          </p:blipFill>
          <p:spPr>
            <a:xfrm>
              <a:off x="6170" y="233"/>
              <a:ext cx="1822" cy="1944"/>
            </a:xfrm>
            <a:prstGeom prst="rect">
              <a:avLst/>
            </a:prstGeom>
            <a:noFill/>
            <a:ln w="9525">
              <a:noFill/>
            </a:ln>
          </p:spPr>
        </p:pic>
        <p:pic>
          <p:nvPicPr>
            <p:cNvPr id="1073743052" name="图片 1073743051" descr="箱式托盘"/>
            <p:cNvPicPr>
              <a:picLocks noChangeAspect="1"/>
            </p:cNvPicPr>
            <p:nvPr/>
          </p:nvPicPr>
          <p:blipFill>
            <a:blip r:embed="rId3"/>
            <a:stretch>
              <a:fillRect/>
            </a:stretch>
          </p:blipFill>
          <p:spPr>
            <a:xfrm>
              <a:off x="3146" y="0"/>
              <a:ext cx="2199" cy="2444"/>
            </a:xfrm>
            <a:prstGeom prst="rect">
              <a:avLst/>
            </a:prstGeom>
            <a:noFill/>
            <a:ln w="9525">
              <a:noFill/>
            </a:ln>
          </p:spPr>
        </p:pic>
      </p:grpSp>
      <p:pic>
        <p:nvPicPr>
          <p:cNvPr id="2" name="图片 90" descr="b05"/>
          <p:cNvPicPr>
            <a:picLocks noChangeAspect="1"/>
          </p:cNvPicPr>
          <p:nvPr/>
        </p:nvPicPr>
        <p:blipFill>
          <a:blip r:embed="rId4"/>
          <a:stretch>
            <a:fillRect/>
          </a:stretch>
        </p:blipFill>
        <p:spPr>
          <a:xfrm>
            <a:off x="6257925" y="1805464"/>
            <a:ext cx="1070134" cy="1552099"/>
          </a:xfrm>
          <a:prstGeom prst="rect">
            <a:avLst/>
          </a:prstGeom>
          <a:noFill/>
          <a:ln w="9525">
            <a:noFill/>
          </a:ln>
        </p:spPr>
      </p:pic>
      <p:pic>
        <p:nvPicPr>
          <p:cNvPr id="3" name="图片 91" descr="滑托盘"/>
          <p:cNvPicPr>
            <a:picLocks noChangeAspect="1"/>
          </p:cNvPicPr>
          <p:nvPr/>
        </p:nvPicPr>
        <p:blipFill>
          <a:blip r:embed="rId5"/>
          <a:stretch>
            <a:fillRect/>
          </a:stretch>
        </p:blipFill>
        <p:spPr>
          <a:xfrm>
            <a:off x="1714024" y="3838099"/>
            <a:ext cx="2132648" cy="1568291"/>
          </a:xfrm>
          <a:prstGeom prst="rect">
            <a:avLst/>
          </a:prstGeom>
          <a:noFill/>
          <a:ln w="9525">
            <a:noFill/>
          </a:ln>
        </p:spPr>
      </p:pic>
      <p:pic>
        <p:nvPicPr>
          <p:cNvPr id="7" name="图片 92" descr="特种托盘"/>
          <p:cNvPicPr>
            <a:picLocks noChangeAspect="1"/>
          </p:cNvPicPr>
          <p:nvPr/>
        </p:nvPicPr>
        <p:blipFill>
          <a:blip r:embed="rId6"/>
          <a:stretch>
            <a:fillRect/>
          </a:stretch>
        </p:blipFill>
        <p:spPr>
          <a:xfrm>
            <a:off x="5868511" y="3801269"/>
            <a:ext cx="2027873" cy="1642586"/>
          </a:xfrm>
          <a:prstGeom prst="rect">
            <a:avLst/>
          </a:prstGeom>
          <a:noFill/>
          <a:ln w="9525">
            <a:noFill/>
          </a:ln>
        </p:spPr>
      </p:pic>
      <p:sp>
        <p:nvSpPr>
          <p:cNvPr id="12" name="文本框 11"/>
          <p:cNvSpPr txBox="1"/>
          <p:nvPr/>
        </p:nvSpPr>
        <p:spPr>
          <a:xfrm>
            <a:off x="1933575" y="3270885"/>
            <a:ext cx="5476875" cy="506730"/>
          </a:xfrm>
          <a:prstGeom prst="rect">
            <a:avLst/>
          </a:prstGeom>
          <a:noFill/>
        </p:spPr>
        <p:txBody>
          <a:bodyPr wrap="none" rtlCol="0">
            <a:spAutoFit/>
          </a:bodyPr>
          <a:p>
            <a:pPr algn="l">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 箱式托盘                                 轮式托盘 </a:t>
            </a:r>
            <a:endParaRPr lang="zh-CN" altLang="en-US">
              <a:solidFill>
                <a:srgbClr val="1B2F47"/>
              </a:solidFill>
              <a:latin typeface="微软雅黑" panose="020B0503020204020204" charset="-122"/>
              <a:ea typeface="微软雅黑" panose="020B0503020204020204" charset="-122"/>
            </a:endParaRPr>
          </a:p>
        </p:txBody>
      </p:sp>
      <p:sp>
        <p:nvSpPr>
          <p:cNvPr id="13" name="文本框 12"/>
          <p:cNvSpPr txBox="1"/>
          <p:nvPr/>
        </p:nvSpPr>
        <p:spPr>
          <a:xfrm>
            <a:off x="2339975" y="5517515"/>
            <a:ext cx="5365750" cy="506730"/>
          </a:xfrm>
          <a:prstGeom prst="rect">
            <a:avLst/>
          </a:prstGeom>
          <a:noFill/>
        </p:spPr>
        <p:txBody>
          <a:bodyPr wrap="none" rtlCol="0">
            <a:spAutoFit/>
          </a:bodyPr>
          <a:p>
            <a:pPr algn="l">
              <a:lnSpc>
                <a:spcPct val="150000"/>
              </a:lnSpc>
            </a:pP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 滑托盘                                    </a:t>
            </a:r>
            <a:r>
              <a:rPr lang="en-US" altLang="zh-CN">
                <a:solidFill>
                  <a:srgbClr val="1B2F47"/>
                </a:solidFill>
                <a:latin typeface="微软雅黑" panose="020B0503020204020204" charset="-122"/>
                <a:ea typeface="微软雅黑" panose="020B0503020204020204" charset="-122"/>
              </a:rPr>
              <a:t>        </a:t>
            </a:r>
            <a:r>
              <a:rPr lang="zh-CN" altLang="en-US">
                <a:solidFill>
                  <a:srgbClr val="1B2F47"/>
                </a:solidFill>
                <a:latin typeface="微软雅黑" panose="020B0503020204020204" charset="-122"/>
                <a:ea typeface="微软雅黑" panose="020B0503020204020204" charset="-122"/>
              </a:rPr>
              <a:t>特种专用托盘</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5423"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266224" y="1231106"/>
            <a:ext cx="1036320"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小提示</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7" name="组合 26"/>
          <p:cNvGrpSpPr/>
          <p:nvPr/>
        </p:nvGrpSpPr>
        <p:grpSpPr>
          <a:xfrm>
            <a:off x="773906" y="2065020"/>
            <a:ext cx="7589463" cy="2848025"/>
            <a:chOff x="1625" y="2221"/>
            <a:chExt cx="15935" cy="5980"/>
          </a:xfrm>
        </p:grpSpPr>
        <p:sp>
          <p:nvSpPr>
            <p:cNvPr id="15" name="文本框 14"/>
            <p:cNvSpPr txBox="1"/>
            <p:nvPr/>
          </p:nvSpPr>
          <p:spPr>
            <a:xfrm>
              <a:off x="6760" y="3541"/>
              <a:ext cx="10291" cy="3681"/>
            </a:xfrm>
            <a:prstGeom prst="rect">
              <a:avLst/>
            </a:prstGeom>
            <a:noFill/>
          </p:spPr>
          <p:txBody>
            <a:bodyPr wrap="square" rtlCol="0">
              <a:spAutoFit/>
            </a:bodyPr>
            <a:p>
              <a:pPr indent="0" algn="l" fontAlgn="auto">
                <a:lnSpc>
                  <a:spcPct val="150000"/>
                </a:lnSpc>
              </a:pPr>
              <a:r>
                <a:rPr lang="zh-CN" altLang="en-US" sz="1800">
                  <a:solidFill>
                    <a:srgbClr val="1B2F47"/>
                  </a:solidFill>
                  <a:latin typeface="微软雅黑" panose="020B0503020204020204" charset="-122"/>
                  <a:ea typeface="微软雅黑" panose="020B0503020204020204" charset="-122"/>
                </a:rPr>
                <a:t>我国现有托盘规格、型号较多，从而在物流过程中会出现因托盘标准不统一造成物流成本增加，你认为是否有必要实现托盘标准化呢，应如何实现？</a:t>
              </a:r>
              <a:endParaRPr lang="zh-CN" altLang="en-US" sz="18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sz="100"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sz="100"/>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sz="100"/>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sz="100"/>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sz="100"/>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sz="100"/>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sz="100"/>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sz="100"/>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sz="100"/>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sz="100"/>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sz="100"/>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sz="100"/>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sz="100"/>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sz="100"/>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sz="100"/>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sz="100"/>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sz="100"/>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sz="100"/>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sz="100"/>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sz="100"/>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sz="100"/>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sz="100"/>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sz="100"/>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sz="100"/>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sz="100"/>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sz="100"/>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sz="100"/>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sz="100"/>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sz="100"/>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sz="100"/>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sz="100"/>
              </a:p>
            </p:txBody>
          </p:sp>
        </p:grpSp>
        <p:sp>
          <p:nvSpPr>
            <p:cNvPr id="24" name="文本框 23"/>
            <p:cNvSpPr txBox="1"/>
            <p:nvPr/>
          </p:nvSpPr>
          <p:spPr>
            <a:xfrm>
              <a:off x="6717" y="2809"/>
              <a:ext cx="1824" cy="773"/>
            </a:xfrm>
            <a:prstGeom prst="rect">
              <a:avLst/>
            </a:prstGeom>
            <a:noFill/>
          </p:spPr>
          <p:txBody>
            <a:bodyPr wrap="none" rtlCol="0">
              <a:spAutoFit/>
            </a:bodyPr>
            <a:p>
              <a:r>
                <a:rPr lang="zh-CN" altLang="en-US" sz="1800" b="1">
                  <a:solidFill>
                    <a:srgbClr val="B82B14"/>
                  </a:solidFill>
                  <a:latin typeface="微软雅黑" panose="020B0503020204020204" charset="-122"/>
                  <a:ea typeface="微软雅黑" panose="020B0503020204020204" charset="-122"/>
                </a:rPr>
                <a:t>小提示</a:t>
              </a:r>
              <a:endParaRPr lang="zh-CN" altLang="en-US" sz="18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051"/>
              <a:chOff x="7215" y="2696"/>
              <a:chExt cx="10256" cy="4766"/>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447"/>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4946"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1339691"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对点案例</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8" name="组合 37"/>
          <p:cNvGrpSpPr/>
          <p:nvPr/>
        </p:nvGrpSpPr>
        <p:grpSpPr>
          <a:xfrm>
            <a:off x="225743" y="1903571"/>
            <a:ext cx="3103721" cy="3103721"/>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9" name="文本框 8"/>
              <p:cNvSpPr txBox="1"/>
              <p:nvPr/>
            </p:nvSpPr>
            <p:spPr>
              <a:xfrm>
                <a:off x="4335" y="4022"/>
                <a:ext cx="1590" cy="1790"/>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sp>
            <p:nvSpPr>
              <p:cNvPr id="12" name="文本框 11"/>
              <p:cNvSpPr txBox="1"/>
              <p:nvPr/>
            </p:nvSpPr>
            <p:spPr>
              <a:xfrm>
                <a:off x="2567" y="7174"/>
                <a:ext cx="1590" cy="1790"/>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sp>
            <p:nvSpPr>
              <p:cNvPr id="13" name="文本框 12"/>
              <p:cNvSpPr txBox="1"/>
              <p:nvPr/>
            </p:nvSpPr>
            <p:spPr>
              <a:xfrm>
                <a:off x="6471" y="7214"/>
                <a:ext cx="1590" cy="1790"/>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grpSp>
      </p:grpSp>
      <p:grpSp>
        <p:nvGrpSpPr>
          <p:cNvPr id="16" name="组合 15"/>
          <p:cNvGrpSpPr/>
          <p:nvPr/>
        </p:nvGrpSpPr>
        <p:grpSpPr>
          <a:xfrm>
            <a:off x="3583215" y="2357966"/>
            <a:ext cx="5211695" cy="2696420"/>
            <a:chOff x="7469" y="3501"/>
            <a:chExt cx="10943" cy="5662"/>
          </a:xfrm>
        </p:grpSpPr>
        <p:grpSp>
          <p:nvGrpSpPr>
            <p:cNvPr id="39" name="组合 38"/>
            <p:cNvGrpSpPr/>
            <p:nvPr/>
          </p:nvGrpSpPr>
          <p:grpSpPr>
            <a:xfrm>
              <a:off x="7469" y="3501"/>
              <a:ext cx="10719" cy="5662"/>
              <a:chOff x="9625" y="4351"/>
              <a:chExt cx="8977" cy="3771"/>
            </a:xfrm>
          </p:grpSpPr>
          <p:sp>
            <p:nvSpPr>
              <p:cNvPr id="75" name="圆角矩形 74"/>
              <p:cNvSpPr/>
              <p:nvPr/>
            </p:nvSpPr>
            <p:spPr>
              <a:xfrm rot="5400000">
                <a:off x="14567" y="396"/>
                <a:ext cx="80" cy="798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00"/>
              </a:p>
            </p:txBody>
          </p:sp>
          <p:sp>
            <p:nvSpPr>
              <p:cNvPr id="14" name="圆角矩形 13"/>
              <p:cNvSpPr/>
              <p:nvPr/>
            </p:nvSpPr>
            <p:spPr>
              <a:xfrm rot="5400000">
                <a:off x="13655" y="4011"/>
                <a:ext cx="80" cy="814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00"/>
              </a:p>
            </p:txBody>
          </p:sp>
        </p:grpSp>
        <p:sp>
          <p:nvSpPr>
            <p:cNvPr id="15" name="文本框 14"/>
            <p:cNvSpPr txBox="1"/>
            <p:nvPr/>
          </p:nvSpPr>
          <p:spPr>
            <a:xfrm>
              <a:off x="7576" y="3905"/>
              <a:ext cx="10836" cy="4191"/>
            </a:xfrm>
            <a:prstGeom prst="rect">
              <a:avLst/>
            </a:prstGeom>
            <a:noFill/>
          </p:spPr>
          <p:txBody>
            <a:bodyPr wrap="square" rtlCol="0">
              <a:spAutoFit/>
            </a:bodyPr>
            <a:p>
              <a:pPr indent="457200" fontAlgn="auto">
                <a:lnSpc>
                  <a:spcPct val="150000"/>
                </a:lnSpc>
              </a:pPr>
              <a:r>
                <a:rPr lang="en-US" altLang="zh-CN" sz="1650">
                  <a:solidFill>
                    <a:srgbClr val="1B2F47"/>
                  </a:solidFill>
                  <a:latin typeface="微软雅黑" panose="020B0503020204020204" charset="-122"/>
                  <a:ea typeface="微软雅黑" panose="020B0503020204020204" charset="-122"/>
                </a:rPr>
                <a:t> </a:t>
              </a:r>
              <a:r>
                <a:rPr lang="zh-CN" altLang="en-US" sz="1650">
                  <a:solidFill>
                    <a:srgbClr val="1B2F47"/>
                  </a:solidFill>
                  <a:latin typeface="微软雅黑" panose="020B0503020204020204" charset="-122"/>
                  <a:ea typeface="微软雅黑" panose="020B0503020204020204" charset="-122"/>
                </a:rPr>
                <a:t>A为国外一家物流配送中心，负责向一些连锁平价商场配送。B为连锁平价商场的一个供应商。A使用的是国际标准化托盘，而B供应商使用的是企业内部的非标准化托盘。于是出现了双方托盘标准不吻合，物流系统衔接不上的问题。你能找到解决办法吗？</a:t>
              </a:r>
              <a:endParaRPr lang="zh-CN" altLang="en-US" sz="1650">
                <a:solidFill>
                  <a:srgbClr val="1B2F4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515620" y="1640840"/>
            <a:ext cx="570293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graphicFrame>
        <p:nvGraphicFramePr>
          <p:cNvPr id="3" name="表格 2"/>
          <p:cNvGraphicFramePr/>
          <p:nvPr>
            <p:custDataLst>
              <p:tags r:id="rId1"/>
            </p:custDataLst>
          </p:nvPr>
        </p:nvGraphicFramePr>
        <p:xfrm>
          <a:off x="690563" y="3228499"/>
          <a:ext cx="7726045" cy="2564130"/>
        </p:xfrm>
        <a:graphic>
          <a:graphicData uri="http://schemas.openxmlformats.org/drawingml/2006/table">
            <a:tbl>
              <a:tblPr firstRow="1" bandRow="1">
                <a:tableStyleId>{7DF18680-E054-41AD-8BC1-D1AEF772440D}</a:tableStyleId>
              </a:tblPr>
              <a:tblGrid>
                <a:gridCol w="1184275"/>
                <a:gridCol w="6541770"/>
              </a:tblGrid>
              <a:tr h="263525">
                <a:tc>
                  <a:txBody>
                    <a:bodyPr/>
                    <a:p>
                      <a:pPr marL="0" indent="0" algn="ctr">
                        <a:buNone/>
                      </a:pPr>
                      <a:r>
                        <a:rPr lang="zh-CN" altLang="en-US" sz="1275" u="none">
                          <a:latin typeface="微软雅黑" panose="020B0503020204020204" charset="-122"/>
                          <a:ea typeface="微软雅黑" panose="020B0503020204020204" charset="-122"/>
                        </a:rPr>
                        <a:t>托盘种类</a:t>
                      </a:r>
                      <a:endParaRPr lang="zh-CN" altLang="en-US" sz="1275" u="none">
                        <a:latin typeface="微软雅黑" panose="020B0503020204020204" charset="-122"/>
                        <a:ea typeface="微软雅黑" panose="020B0503020204020204" charset="-122"/>
                      </a:endParaRPr>
                    </a:p>
                  </a:txBody>
                  <a:tcPr marL="0" marR="0" marT="0" marB="0" vert="horz" anchor="t"/>
                </a:tc>
                <a:tc>
                  <a:txBody>
                    <a:bodyPr/>
                    <a:p>
                      <a:pPr marL="0" indent="0" algn="ctr">
                        <a:buNone/>
                      </a:pPr>
                      <a:r>
                        <a:rPr lang="zh-CN" altLang="en-US" sz="1275" u="none">
                          <a:latin typeface="微软雅黑" panose="020B0503020204020204" charset="-122"/>
                          <a:ea typeface="微软雅黑" panose="020B0503020204020204" charset="-122"/>
                        </a:rPr>
                        <a:t>说明</a:t>
                      </a:r>
                      <a:endParaRPr lang="zh-CN" altLang="en-US" sz="1275" u="none">
                        <a:latin typeface="微软雅黑" panose="020B0503020204020204" charset="-122"/>
                        <a:ea typeface="微软雅黑" panose="020B0503020204020204" charset="-122"/>
                      </a:endParaRPr>
                    </a:p>
                  </a:txBody>
                  <a:tcPr marL="0" marR="0" marT="0" marB="0" vert="horz" anchor="t"/>
                </a:tc>
              </a:tr>
              <a:tr h="520700">
                <a:tc>
                  <a:txBody>
                    <a:bodyPr/>
                    <a:p>
                      <a:pPr marL="0" indent="0" algn="ctr">
                        <a:buNone/>
                      </a:pPr>
                      <a:r>
                        <a:rPr lang="zh-CN" altLang="en-US" sz="1275" u="none">
                          <a:latin typeface="微软雅黑" panose="020B0503020204020204" charset="-122"/>
                          <a:ea typeface="微软雅黑" panose="020B0503020204020204" charset="-122"/>
                        </a:rPr>
                        <a:t>手推</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buNone/>
                      </a:pPr>
                      <a:r>
                        <a:rPr lang="zh-CN" altLang="en-US" sz="1275" u="none">
                          <a:latin typeface="微软雅黑" panose="020B0503020204020204" charset="-122"/>
                          <a:ea typeface="微软雅黑" panose="020B0503020204020204" charset="-122"/>
                        </a:rPr>
                        <a:t>手推车是一种以人力为主，在路面上水平输送物料的搬运车。在仓储作业过程中，占有一定的比重。特别是在有些作业场所难以实现机械化作业时时常会采用</a:t>
                      </a:r>
                      <a:endParaRPr lang="zh-CN" altLang="en-US" sz="1275" u="none">
                        <a:latin typeface="微软雅黑" panose="020B0503020204020204" charset="-122"/>
                        <a:ea typeface="微软雅黑" panose="020B0503020204020204" charset="-122"/>
                      </a:endParaRPr>
                    </a:p>
                  </a:txBody>
                  <a:tcPr marL="0" marR="0" marT="0" marB="0" vert="horz" anchor="t"/>
                </a:tc>
              </a:tr>
              <a:tr h="665480">
                <a:tc>
                  <a:txBody>
                    <a:bodyPr/>
                    <a:p>
                      <a:pPr marL="0" indent="0" algn="ctr">
                        <a:buNone/>
                      </a:pPr>
                      <a:r>
                        <a:rPr lang="zh-CN" altLang="en-US" sz="1275" u="none">
                          <a:latin typeface="微软雅黑" panose="020B0503020204020204" charset="-122"/>
                          <a:ea typeface="微软雅黑" panose="020B0503020204020204" charset="-122"/>
                        </a:rPr>
                        <a:t>托盘搬运车</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buNone/>
                      </a:pPr>
                      <a:r>
                        <a:rPr lang="zh-CN" altLang="en-US" sz="1275" u="none">
                          <a:latin typeface="微软雅黑" panose="020B0503020204020204" charset="-122"/>
                          <a:ea typeface="微软雅黑" panose="020B0503020204020204" charset="-122"/>
                        </a:rPr>
                        <a:t>托盘搬运车是一种以人力或者电力为主，在路面上水平输送物料的搬运车，它实际上是一种简单的叉车。手拉托盘搬运车通常用于距离</a:t>
                      </a:r>
                      <a:r>
                        <a:rPr lang="en-US" altLang="zh-CN" sz="1275" u="none">
                          <a:latin typeface="微软雅黑" panose="020B0503020204020204" charset="-122"/>
                          <a:ea typeface="微软雅黑" panose="020B0503020204020204" charset="-122"/>
                        </a:rPr>
                        <a:t>15m</a:t>
                      </a:r>
                      <a:r>
                        <a:rPr lang="zh-CN" altLang="en-US" sz="1275" u="none">
                          <a:latin typeface="微软雅黑" panose="020B0503020204020204" charset="-122"/>
                          <a:ea typeface="微软雅黑" panose="020B0503020204020204" charset="-122"/>
                        </a:rPr>
                        <a:t>左右的频繁装卸货作业，电动托盘搬运车通常用于</a:t>
                      </a:r>
                      <a:r>
                        <a:rPr lang="en-US" altLang="zh-CN" sz="1275" u="none">
                          <a:latin typeface="微软雅黑" panose="020B0503020204020204" charset="-122"/>
                          <a:ea typeface="微软雅黑" panose="020B0503020204020204" charset="-122"/>
                        </a:rPr>
                        <a:t>15</a:t>
                      </a:r>
                      <a:r>
                        <a:rPr lang="zh-CN" altLang="en-US" sz="1275" u="none">
                          <a:latin typeface="微软雅黑" panose="020B0503020204020204" charset="-122"/>
                          <a:ea typeface="微软雅黑" panose="020B0503020204020204" charset="-122"/>
                        </a:rPr>
                        <a:t>～</a:t>
                      </a:r>
                      <a:r>
                        <a:rPr lang="en-US" altLang="zh-CN" sz="1275" u="none">
                          <a:latin typeface="微软雅黑" panose="020B0503020204020204" charset="-122"/>
                          <a:ea typeface="微软雅黑" panose="020B0503020204020204" charset="-122"/>
                        </a:rPr>
                        <a:t>70m</a:t>
                      </a:r>
                      <a:r>
                        <a:rPr lang="zh-CN" altLang="en-US" sz="1275" u="none">
                          <a:latin typeface="微软雅黑" panose="020B0503020204020204" charset="-122"/>
                          <a:ea typeface="微软雅黑" panose="020B0503020204020204" charset="-122"/>
                        </a:rPr>
                        <a:t>左右的频繁装卸货作业</a:t>
                      </a:r>
                      <a:endParaRPr lang="zh-CN" altLang="en-US" sz="1275" u="none">
                        <a:latin typeface="微软雅黑" panose="020B0503020204020204" charset="-122"/>
                        <a:ea typeface="微软雅黑" panose="020B0503020204020204" charset="-122"/>
                      </a:endParaRPr>
                    </a:p>
                  </a:txBody>
                  <a:tcPr marL="0" marR="0" marT="0" marB="0" vert="horz" anchor="t"/>
                </a:tc>
              </a:tr>
              <a:tr h="1114425">
                <a:tc>
                  <a:txBody>
                    <a:bodyPr/>
                    <a:p>
                      <a:pPr marL="0" indent="0" algn="ctr">
                        <a:buNone/>
                      </a:pPr>
                      <a:r>
                        <a:rPr lang="zh-CN" altLang="en-US" sz="1275" u="none">
                          <a:latin typeface="微软雅黑" panose="020B0503020204020204" charset="-122"/>
                          <a:ea typeface="微软雅黑" panose="020B0503020204020204" charset="-122"/>
                        </a:rPr>
                        <a:t>叉车</a:t>
                      </a:r>
                      <a:endParaRPr lang="zh-CN" altLang="en-US" sz="1275" u="none">
                        <a:latin typeface="微软雅黑" panose="020B0503020204020204" charset="-122"/>
                        <a:ea typeface="微软雅黑" panose="020B0503020204020204" charset="-122"/>
                      </a:endParaRPr>
                    </a:p>
                  </a:txBody>
                  <a:tcPr marL="0" marR="0" marT="0" marB="0" vert="horz" anchor="ctr"/>
                </a:tc>
                <a:tc>
                  <a:txBody>
                    <a:bodyPr/>
                    <a:p>
                      <a:pPr marL="0" indent="0" algn="l">
                        <a:buNone/>
                      </a:pPr>
                      <a:r>
                        <a:rPr lang="zh-CN" altLang="en-US" sz="1275" u="none">
                          <a:latin typeface="微软雅黑" panose="020B0503020204020204" charset="-122"/>
                          <a:ea typeface="微软雅黑" panose="020B0503020204020204" charset="-122"/>
                        </a:rPr>
                        <a:t>叉车是指具有各种叉具，能够对物品进行升降和移动以及装卸作业的搬运车辆。叉车是仓库装卸搬运机械中应用最广泛的一种设备，主要用来装卸、搬运和堆码单元货物，是物流系统中能同时实现水平和垂直移动的装卸搬运设备之一。根据所用动力，叉车分为内燃机式叉车、蓄电池式叉车；根据叉车的结构特点，叉车分为平衡重叉车、前移式叉车、插腿式叉车、侧面式叉车。</a:t>
                      </a:r>
                      <a:endParaRPr lang="zh-CN" altLang="en-US" sz="1275" u="none">
                        <a:latin typeface="微软雅黑" panose="020B0503020204020204" charset="-122"/>
                        <a:ea typeface="微软雅黑" panose="020B0503020204020204" charset="-122"/>
                      </a:endParaRPr>
                    </a:p>
                  </a:txBody>
                  <a:tcPr marL="0" marR="0" marT="0" marB="0" vert="horz" anchor="t"/>
                </a:tc>
              </a:tr>
            </a:tbl>
          </a:graphicData>
        </a:graphic>
      </p:graphicFrame>
      <p:sp>
        <p:nvSpPr>
          <p:cNvPr id="7" name="文本框 6"/>
          <p:cNvSpPr txBox="1"/>
          <p:nvPr/>
        </p:nvSpPr>
        <p:spPr>
          <a:xfrm>
            <a:off x="3076813" y="2817019"/>
            <a:ext cx="2391410" cy="437515"/>
          </a:xfrm>
          <a:prstGeom prst="rect">
            <a:avLst/>
          </a:prstGeom>
          <a:noFill/>
        </p:spPr>
        <p:txBody>
          <a:bodyPr wrap="none" rtlCol="0">
            <a:spAutoFit/>
          </a:bodyPr>
          <a:p>
            <a:pPr algn="l">
              <a:lnSpc>
                <a:spcPct val="150000"/>
              </a:lnSpc>
            </a:pPr>
            <a:r>
              <a:rPr lang="zh-CN" altLang="en-US" sz="1500">
                <a:solidFill>
                  <a:srgbClr val="FF0000"/>
                </a:solidFill>
                <a:latin typeface="微软雅黑" panose="020B0503020204020204" charset="-122"/>
                <a:ea typeface="微软雅黑" panose="020B0503020204020204" charset="-122"/>
              </a:rPr>
              <a:t>  装卸搬运设备的主要类型</a:t>
            </a:r>
            <a:endParaRPr lang="zh-CN" altLang="en-US" sz="150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四、仓库设施与设备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073743043" name="组合 1073743042"/>
          <p:cNvGrpSpPr>
            <a:grpSpLocks noRot="1" noChangeAspect="1"/>
          </p:cNvGrpSpPr>
          <p:nvPr/>
        </p:nvGrpSpPr>
        <p:grpSpPr>
          <a:xfrm>
            <a:off x="644366" y="2368302"/>
            <a:ext cx="2503678" cy="2348951"/>
            <a:chOff x="0" y="180"/>
            <a:chExt cx="5294" cy="4965"/>
          </a:xfrm>
        </p:grpSpPr>
        <p:pic>
          <p:nvPicPr>
            <p:cNvPr id="1073743044" name="图片 1073743043" descr="c052"/>
            <p:cNvPicPr>
              <a:picLocks noChangeAspect="1"/>
            </p:cNvPicPr>
            <p:nvPr/>
          </p:nvPicPr>
          <p:blipFill>
            <a:blip r:embed="rId1"/>
            <a:stretch>
              <a:fillRect/>
            </a:stretch>
          </p:blipFill>
          <p:spPr>
            <a:xfrm>
              <a:off x="0" y="180"/>
              <a:ext cx="3114" cy="2731"/>
            </a:xfrm>
            <a:prstGeom prst="rect">
              <a:avLst/>
            </a:prstGeom>
            <a:noFill/>
            <a:ln w="9525">
              <a:noFill/>
            </a:ln>
          </p:spPr>
        </p:pic>
        <p:grpSp>
          <p:nvGrpSpPr>
            <p:cNvPr id="1073743045" name="组合 1073743044"/>
            <p:cNvGrpSpPr>
              <a:grpSpLocks noChangeAspect="1"/>
            </p:cNvGrpSpPr>
            <p:nvPr/>
          </p:nvGrpSpPr>
          <p:grpSpPr>
            <a:xfrm>
              <a:off x="0" y="180"/>
              <a:ext cx="5294" cy="4965"/>
              <a:chOff x="0" y="-1587"/>
              <a:chExt cx="11079" cy="10976"/>
            </a:xfrm>
          </p:grpSpPr>
          <p:pic>
            <p:nvPicPr>
              <p:cNvPr id="1073743046" name="图片 1073743045" descr="c032"/>
              <p:cNvPicPr>
                <a:picLocks noChangeAspect="1"/>
              </p:cNvPicPr>
              <p:nvPr/>
            </p:nvPicPr>
            <p:blipFill>
              <a:blip r:embed="rId2"/>
              <a:stretch>
                <a:fillRect/>
              </a:stretch>
            </p:blipFill>
            <p:spPr>
              <a:xfrm>
                <a:off x="6535" y="4153"/>
                <a:ext cx="4544" cy="5234"/>
              </a:xfrm>
              <a:prstGeom prst="rect">
                <a:avLst/>
              </a:prstGeom>
              <a:noFill/>
              <a:ln w="9525">
                <a:noFill/>
              </a:ln>
            </p:spPr>
          </p:pic>
          <p:pic>
            <p:nvPicPr>
              <p:cNvPr id="1073743047" name="图片 1073743046" descr="c031"/>
              <p:cNvPicPr>
                <a:picLocks noChangeAspect="1"/>
              </p:cNvPicPr>
              <p:nvPr/>
            </p:nvPicPr>
            <p:blipFill>
              <a:blip r:embed="rId3"/>
              <a:stretch>
                <a:fillRect/>
              </a:stretch>
            </p:blipFill>
            <p:spPr>
              <a:xfrm>
                <a:off x="6537" y="-1587"/>
                <a:ext cx="4508" cy="4809"/>
              </a:xfrm>
              <a:prstGeom prst="rect">
                <a:avLst/>
              </a:prstGeom>
              <a:noFill/>
              <a:ln w="9525">
                <a:noFill/>
              </a:ln>
            </p:spPr>
          </p:pic>
          <p:pic>
            <p:nvPicPr>
              <p:cNvPr id="1073743048" name="图片 1073743047" descr="c051"/>
              <p:cNvPicPr>
                <a:picLocks noChangeAspect="1"/>
              </p:cNvPicPr>
              <p:nvPr/>
            </p:nvPicPr>
            <p:blipFill>
              <a:blip r:embed="rId4"/>
              <a:stretch>
                <a:fillRect/>
              </a:stretch>
            </p:blipFill>
            <p:spPr>
              <a:xfrm>
                <a:off x="0" y="5159"/>
                <a:ext cx="4423" cy="4230"/>
              </a:xfrm>
              <a:prstGeom prst="rect">
                <a:avLst/>
              </a:prstGeom>
              <a:noFill/>
              <a:ln w="9525">
                <a:noFill/>
              </a:ln>
            </p:spPr>
          </p:pic>
        </p:grpSp>
      </p:grpSp>
      <p:grpSp>
        <p:nvGrpSpPr>
          <p:cNvPr id="1073743233" name="组合 1073743232"/>
          <p:cNvGrpSpPr>
            <a:grpSpLocks noRot="1"/>
          </p:cNvGrpSpPr>
          <p:nvPr/>
        </p:nvGrpSpPr>
        <p:grpSpPr>
          <a:xfrm>
            <a:off x="3871895" y="2283143"/>
            <a:ext cx="4745849" cy="2372926"/>
            <a:chOff x="1660" y="7845"/>
            <a:chExt cx="3888" cy="2434"/>
          </a:xfrm>
        </p:grpSpPr>
        <p:grpSp>
          <p:nvGrpSpPr>
            <p:cNvPr id="1073743234" name="组合 1073743233"/>
            <p:cNvGrpSpPr>
              <a:grpSpLocks noChangeAspect="1"/>
            </p:cNvGrpSpPr>
            <p:nvPr/>
          </p:nvGrpSpPr>
          <p:grpSpPr>
            <a:xfrm>
              <a:off x="1660" y="7912"/>
              <a:ext cx="2202" cy="2367"/>
              <a:chOff x="-502" y="-351"/>
              <a:chExt cx="3471" cy="3184"/>
            </a:xfrm>
          </p:grpSpPr>
          <p:pic>
            <p:nvPicPr>
              <p:cNvPr id="1073743235" name="图片 1073743234" descr="c021"/>
              <p:cNvPicPr>
                <a:picLocks noChangeAspect="1"/>
              </p:cNvPicPr>
              <p:nvPr/>
            </p:nvPicPr>
            <p:blipFill>
              <a:blip r:embed="rId5"/>
              <a:stretch>
                <a:fillRect/>
              </a:stretch>
            </p:blipFill>
            <p:spPr>
              <a:xfrm>
                <a:off x="1394" y="-351"/>
                <a:ext cx="1390" cy="1483"/>
              </a:xfrm>
              <a:prstGeom prst="rect">
                <a:avLst/>
              </a:prstGeom>
              <a:noFill/>
              <a:ln w="9525">
                <a:noFill/>
              </a:ln>
            </p:spPr>
          </p:pic>
          <p:pic>
            <p:nvPicPr>
              <p:cNvPr id="1073743236" name="图片 1073743235" descr="c022"/>
              <p:cNvPicPr>
                <a:picLocks noChangeAspect="1"/>
              </p:cNvPicPr>
              <p:nvPr/>
            </p:nvPicPr>
            <p:blipFill>
              <a:blip r:embed="rId6"/>
              <a:stretch>
                <a:fillRect/>
              </a:stretch>
            </p:blipFill>
            <p:spPr>
              <a:xfrm>
                <a:off x="1454" y="1191"/>
                <a:ext cx="1515" cy="1642"/>
              </a:xfrm>
              <a:prstGeom prst="rect">
                <a:avLst/>
              </a:prstGeom>
              <a:noFill/>
              <a:ln w="9525">
                <a:noFill/>
              </a:ln>
            </p:spPr>
          </p:pic>
          <p:pic>
            <p:nvPicPr>
              <p:cNvPr id="1073743237" name="图片 1073743236" descr="c023"/>
              <p:cNvPicPr>
                <a:picLocks noChangeAspect="1"/>
              </p:cNvPicPr>
              <p:nvPr/>
            </p:nvPicPr>
            <p:blipFill>
              <a:blip r:embed="rId7"/>
              <a:stretch>
                <a:fillRect/>
              </a:stretch>
            </p:blipFill>
            <p:spPr>
              <a:xfrm>
                <a:off x="-502" y="2"/>
                <a:ext cx="1392" cy="1396"/>
              </a:xfrm>
              <a:prstGeom prst="rect">
                <a:avLst/>
              </a:prstGeom>
              <a:noFill/>
              <a:ln w="9525">
                <a:noFill/>
              </a:ln>
            </p:spPr>
          </p:pic>
          <p:pic>
            <p:nvPicPr>
              <p:cNvPr id="1073743238" name="图片 1073743237" descr="c024"/>
              <p:cNvPicPr>
                <a:picLocks noChangeAspect="1"/>
              </p:cNvPicPr>
              <p:nvPr/>
            </p:nvPicPr>
            <p:blipFill>
              <a:blip r:embed="rId8"/>
              <a:stretch>
                <a:fillRect/>
              </a:stretch>
            </p:blipFill>
            <p:spPr>
              <a:xfrm>
                <a:off x="-502" y="1392"/>
                <a:ext cx="1374" cy="1440"/>
              </a:xfrm>
              <a:prstGeom prst="rect">
                <a:avLst/>
              </a:prstGeom>
              <a:noFill/>
              <a:ln w="9525">
                <a:noFill/>
              </a:ln>
            </p:spPr>
          </p:pic>
        </p:grpSp>
        <p:pic>
          <p:nvPicPr>
            <p:cNvPr id="1073743239" name="图片 1073743238" descr="c13"/>
            <p:cNvPicPr>
              <a:picLocks noChangeAspect="1"/>
            </p:cNvPicPr>
            <p:nvPr/>
          </p:nvPicPr>
          <p:blipFill>
            <a:blip r:embed="rId9"/>
            <a:stretch>
              <a:fillRect/>
            </a:stretch>
          </p:blipFill>
          <p:spPr>
            <a:xfrm>
              <a:off x="4010" y="7845"/>
              <a:ext cx="1538" cy="2248"/>
            </a:xfrm>
            <a:prstGeom prst="rect">
              <a:avLst/>
            </a:prstGeom>
            <a:noFill/>
            <a:ln w="9525">
              <a:noFill/>
            </a:ln>
          </p:spPr>
        </p:pic>
      </p:grpSp>
      <p:sp>
        <p:nvSpPr>
          <p:cNvPr id="2" name="文本框 1"/>
          <p:cNvSpPr txBox="1"/>
          <p:nvPr/>
        </p:nvSpPr>
        <p:spPr>
          <a:xfrm>
            <a:off x="4554220" y="5547995"/>
            <a:ext cx="1393825"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各类手推车</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FF0000"/>
                </a:solidFill>
                <a:latin typeface="方正粗倩简体" pitchFamily="1" charset="-122"/>
                <a:ea typeface="方正粗倩简体" pitchFamily="1" charset="-122"/>
              </a:rPr>
              <a:t>6.1 </a:t>
            </a:r>
            <a:r>
              <a:rPr lang="zh-CN" altLang="en-US" sz="3200" b="0" dirty="0">
                <a:solidFill>
                  <a:srgbClr val="FF0000"/>
                </a:solidFill>
                <a:latin typeface="方正粗倩简体" pitchFamily="1" charset="-122"/>
                <a:ea typeface="方正粗倩简体" pitchFamily="1" charset="-122"/>
              </a:rPr>
              <a:t>仓储概述</a:t>
            </a:r>
            <a:endParaRPr lang="en-US" altLang="en-US" sz="3200" b="0" dirty="0">
              <a:solidFill>
                <a:srgbClr val="FF0000"/>
              </a:solidFill>
              <a:latin typeface="方正粗倩简体" pitchFamily="1" charset="-122"/>
              <a:ea typeface="方正粗倩简体" pitchFamily="1" charset="-122"/>
            </a:endParaRPr>
          </a:p>
        </p:txBody>
      </p:sp>
      <p:sp>
        <p:nvSpPr>
          <p:cNvPr id="6147" name="TextBox 1"/>
          <p:cNvSpPr txBox="1"/>
          <p:nvPr/>
        </p:nvSpPr>
        <p:spPr>
          <a:xfrm>
            <a:off x="1116013" y="1125538"/>
            <a:ext cx="3960812" cy="5222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6.1.1 </a:t>
            </a:r>
            <a:r>
              <a:rPr lang="zh-CN" altLang="en-US" sz="2800" b="1" dirty="0">
                <a:solidFill>
                  <a:srgbClr val="7030A0"/>
                </a:solidFill>
                <a:latin typeface="黑体" panose="02010609060101010101" pitchFamily="49" charset="-122"/>
                <a:ea typeface="黑体" panose="02010609060101010101" pitchFamily="49" charset="-122"/>
              </a:rPr>
              <a:t>仓储的概念</a:t>
            </a:r>
            <a:endParaRPr lang="zh-CN" altLang="en-US" sz="2800" b="1" dirty="0">
              <a:solidFill>
                <a:srgbClr val="7030A0"/>
              </a:solidFill>
              <a:latin typeface="黑体" panose="02010609060101010101" pitchFamily="49" charset="-122"/>
              <a:ea typeface="黑体" panose="02010609060101010101" pitchFamily="49" charset="-122"/>
            </a:endParaRPr>
          </a:p>
        </p:txBody>
      </p:sp>
      <p:pic>
        <p:nvPicPr>
          <p:cNvPr id="6148" name="图示 5"/>
          <p:cNvPicPr/>
          <p:nvPr/>
        </p:nvPicPr>
        <p:blipFill>
          <a:blip r:embed="rId1"/>
          <a:stretch>
            <a:fillRect/>
          </a:stretch>
        </p:blipFill>
        <p:spPr>
          <a:xfrm>
            <a:off x="706438" y="1556703"/>
            <a:ext cx="7877175" cy="1255712"/>
          </a:xfrm>
          <a:prstGeom prst="rect">
            <a:avLst/>
          </a:prstGeom>
          <a:noFill/>
          <a:ln w="9525">
            <a:noFill/>
          </a:ln>
        </p:spPr>
      </p:pic>
      <p:pic>
        <p:nvPicPr>
          <p:cNvPr id="6149" name="图片 13"/>
          <p:cNvPicPr>
            <a:picLocks noChangeAspect="1"/>
          </p:cNvPicPr>
          <p:nvPr/>
        </p:nvPicPr>
        <p:blipFill>
          <a:blip r:embed="rId2"/>
          <a:stretch>
            <a:fillRect/>
          </a:stretch>
        </p:blipFill>
        <p:spPr>
          <a:xfrm>
            <a:off x="611505" y="3788728"/>
            <a:ext cx="3835400" cy="2451100"/>
          </a:xfrm>
          <a:prstGeom prst="rect">
            <a:avLst/>
          </a:prstGeom>
          <a:noFill/>
          <a:ln w="9525">
            <a:noFill/>
          </a:ln>
        </p:spPr>
      </p:pic>
      <p:pic>
        <p:nvPicPr>
          <p:cNvPr id="6150" name="图示 8"/>
          <p:cNvPicPr/>
          <p:nvPr/>
        </p:nvPicPr>
        <p:blipFill>
          <a:blip r:embed="rId3"/>
          <a:stretch>
            <a:fillRect/>
          </a:stretch>
        </p:blipFill>
        <p:spPr>
          <a:xfrm>
            <a:off x="755333" y="2492693"/>
            <a:ext cx="7754937" cy="835025"/>
          </a:xfrm>
          <a:prstGeom prst="rect">
            <a:avLst/>
          </a:prstGeom>
          <a:noFill/>
          <a:ln w="9525">
            <a:noFill/>
          </a:ln>
        </p:spPr>
      </p:pic>
      <p:pic>
        <p:nvPicPr>
          <p:cNvPr id="6151" name="图片 3"/>
          <p:cNvPicPr>
            <a:picLocks noChangeAspect="1"/>
          </p:cNvPicPr>
          <p:nvPr/>
        </p:nvPicPr>
        <p:blipFill>
          <a:blip r:embed="rId4"/>
          <a:stretch>
            <a:fillRect/>
          </a:stretch>
        </p:blipFill>
        <p:spPr>
          <a:xfrm>
            <a:off x="4788535" y="3789045"/>
            <a:ext cx="3640138" cy="24082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2" name="图片 93"/>
          <p:cNvPicPr>
            <a:picLocks noChangeAspect="1"/>
          </p:cNvPicPr>
          <p:nvPr/>
        </p:nvPicPr>
        <p:blipFill>
          <a:blip r:embed="rId1"/>
          <a:stretch>
            <a:fillRect/>
          </a:stretch>
        </p:blipFill>
        <p:spPr>
          <a:xfrm>
            <a:off x="817721" y="2383631"/>
            <a:ext cx="7569041" cy="2107406"/>
          </a:xfrm>
          <a:prstGeom prst="rect">
            <a:avLst/>
          </a:prstGeom>
          <a:noFill/>
          <a:ln w="9525">
            <a:noFill/>
          </a:ln>
        </p:spPr>
      </p:pic>
      <p:sp>
        <p:nvSpPr>
          <p:cNvPr id="3" name="文本框 2"/>
          <p:cNvSpPr txBox="1"/>
          <p:nvPr/>
        </p:nvSpPr>
        <p:spPr>
          <a:xfrm>
            <a:off x="3708400" y="5517515"/>
            <a:ext cx="1851025"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各类托盘搬运车</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90036" y="2433161"/>
            <a:ext cx="8457248" cy="2025491"/>
            <a:chOff x="368" y="4716"/>
            <a:chExt cx="17758" cy="4253"/>
          </a:xfrm>
        </p:grpSpPr>
        <p:pic>
          <p:nvPicPr>
            <p:cNvPr id="2" name="图片 94" descr="平衡重叉车"/>
            <p:cNvPicPr>
              <a:picLocks noChangeAspect="1"/>
            </p:cNvPicPr>
            <p:nvPr/>
          </p:nvPicPr>
          <p:blipFill>
            <a:blip r:embed="rId1"/>
            <a:srcRect l="5797" r="9421" b="9677"/>
            <a:stretch>
              <a:fillRect/>
            </a:stretch>
          </p:blipFill>
          <p:spPr>
            <a:xfrm>
              <a:off x="368" y="4716"/>
              <a:ext cx="5717" cy="4131"/>
            </a:xfrm>
            <a:prstGeom prst="rect">
              <a:avLst/>
            </a:prstGeom>
            <a:noFill/>
            <a:ln w="9525">
              <a:noFill/>
            </a:ln>
          </p:spPr>
        </p:pic>
        <p:pic>
          <p:nvPicPr>
            <p:cNvPr id="7" name="图片 95" descr="MRW"/>
            <p:cNvPicPr>
              <a:picLocks noChangeAspect="1"/>
            </p:cNvPicPr>
            <p:nvPr/>
          </p:nvPicPr>
          <p:blipFill>
            <a:blip r:embed="rId2"/>
            <a:stretch>
              <a:fillRect/>
            </a:stretch>
          </p:blipFill>
          <p:spPr>
            <a:xfrm>
              <a:off x="6636" y="4716"/>
              <a:ext cx="4119" cy="4253"/>
            </a:xfrm>
            <a:prstGeom prst="rect">
              <a:avLst/>
            </a:prstGeom>
            <a:noFill/>
            <a:ln w="9525">
              <a:noFill/>
            </a:ln>
          </p:spPr>
        </p:pic>
        <p:pic>
          <p:nvPicPr>
            <p:cNvPr id="9" name="图片 96" descr="插腿式叉车1"/>
            <p:cNvPicPr>
              <a:picLocks noChangeAspect="1"/>
            </p:cNvPicPr>
            <p:nvPr/>
          </p:nvPicPr>
          <p:blipFill>
            <a:blip r:embed="rId3"/>
            <a:stretch>
              <a:fillRect/>
            </a:stretch>
          </p:blipFill>
          <p:spPr>
            <a:xfrm>
              <a:off x="10012" y="4716"/>
              <a:ext cx="3866" cy="4190"/>
            </a:xfrm>
            <a:prstGeom prst="rect">
              <a:avLst/>
            </a:prstGeom>
            <a:noFill/>
            <a:ln w="9525">
              <a:noFill/>
            </a:ln>
          </p:spPr>
        </p:pic>
        <p:pic>
          <p:nvPicPr>
            <p:cNvPr id="12" name="图片 97" descr="侧面叉车"/>
            <p:cNvPicPr>
              <a:picLocks noChangeAspect="1"/>
            </p:cNvPicPr>
            <p:nvPr/>
          </p:nvPicPr>
          <p:blipFill>
            <a:blip r:embed="rId4"/>
            <a:stretch>
              <a:fillRect/>
            </a:stretch>
          </p:blipFill>
          <p:spPr>
            <a:xfrm>
              <a:off x="13945" y="4716"/>
              <a:ext cx="4181" cy="4175"/>
            </a:xfrm>
            <a:prstGeom prst="rect">
              <a:avLst/>
            </a:prstGeom>
            <a:noFill/>
            <a:ln w="9525">
              <a:noFill/>
            </a:ln>
          </p:spPr>
        </p:pic>
      </p:grpSp>
      <p:sp>
        <p:nvSpPr>
          <p:cNvPr id="13" name="文本框 12"/>
          <p:cNvSpPr txBox="1"/>
          <p:nvPr/>
        </p:nvSpPr>
        <p:spPr>
          <a:xfrm>
            <a:off x="3923665" y="5229225"/>
            <a:ext cx="1233170"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各类叉车</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 name="组合 1"/>
          <p:cNvGrpSpPr/>
          <p:nvPr/>
        </p:nvGrpSpPr>
        <p:grpSpPr>
          <a:xfrm>
            <a:off x="546259" y="1956911"/>
            <a:ext cx="8167211" cy="2942273"/>
            <a:chOff x="1192" y="2675"/>
            <a:chExt cx="17149" cy="6178"/>
          </a:xfrm>
        </p:grpSpPr>
        <p:sp>
          <p:nvSpPr>
            <p:cNvPr id="31" name="文本框 30"/>
            <p:cNvSpPr txBox="1"/>
            <p:nvPr/>
          </p:nvSpPr>
          <p:spPr>
            <a:xfrm>
              <a:off x="1192" y="2675"/>
              <a:ext cx="11974" cy="773"/>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sp>
          <p:nvSpPr>
            <p:cNvPr id="25" name="矩形 1"/>
            <p:cNvSpPr>
              <a:spLocks noChangeArrowheads="1"/>
            </p:cNvSpPr>
            <p:nvPr/>
          </p:nvSpPr>
          <p:spPr bwMode="auto">
            <a:xfrm>
              <a:off x="1192" y="3764"/>
              <a:ext cx="17149" cy="5089"/>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500" b="1">
                  <a:solidFill>
                    <a:srgbClr val="1B2F47"/>
                  </a:solidFill>
                  <a:latin typeface="微软雅黑" panose="020B0503020204020204" charset="-122"/>
                  <a:ea typeface="微软雅黑" panose="020B0503020204020204" charset="-122"/>
                </a:rPr>
                <a:t>4.自动分拣设备</a:t>
              </a:r>
              <a:endParaRPr sz="1500"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 自动分拣设备指的是受自动控制的一套机械分拣装置，它由接受分拣指令的控制装置、把到达分拣位置的货物取出的搬送装置、在分拣位置把货物分送的分支装置和在分拣位置存放货物的暂存装置等组成。 </a:t>
              </a:r>
              <a:endParaRPr sz="15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根据分拣方式的不同，自动分拣设备的主要有横向式分选机、升降推出式分选机、翻盘式分选机、活动货盘分选机、直落式分选机、悬吊式分选机、辊子浮出式分选机、皮带浮出式分选机、滑块式分选机、摇臂式分选机、推出式分选机、自动拣选机（如图2-52所示）。</a:t>
              </a:r>
              <a:endParaRPr sz="1500">
                <a:solidFill>
                  <a:srgbClr val="1B2F4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664845" y="2136934"/>
            <a:ext cx="7894320" cy="1926908"/>
            <a:chOff x="1289" y="4266"/>
            <a:chExt cx="16576" cy="4046"/>
          </a:xfrm>
        </p:grpSpPr>
        <p:pic>
          <p:nvPicPr>
            <p:cNvPr id="2" name="图片 98" descr="自动分拣设备"/>
            <p:cNvPicPr>
              <a:picLocks noChangeAspect="1"/>
            </p:cNvPicPr>
            <p:nvPr/>
          </p:nvPicPr>
          <p:blipFill>
            <a:blip r:embed="rId1"/>
            <a:stretch>
              <a:fillRect/>
            </a:stretch>
          </p:blipFill>
          <p:spPr>
            <a:xfrm>
              <a:off x="1289" y="4266"/>
              <a:ext cx="4845" cy="4047"/>
            </a:xfrm>
            <a:prstGeom prst="rect">
              <a:avLst/>
            </a:prstGeom>
            <a:noFill/>
            <a:ln w="9525">
              <a:noFill/>
            </a:ln>
          </p:spPr>
        </p:pic>
        <p:pic>
          <p:nvPicPr>
            <p:cNvPr id="7" name="图片 99" descr="横向分拣机"/>
            <p:cNvPicPr>
              <a:picLocks noChangeAspect="1"/>
            </p:cNvPicPr>
            <p:nvPr/>
          </p:nvPicPr>
          <p:blipFill>
            <a:blip r:embed="rId2"/>
            <a:stretch>
              <a:fillRect/>
            </a:stretch>
          </p:blipFill>
          <p:spPr>
            <a:xfrm>
              <a:off x="6504" y="4266"/>
              <a:ext cx="4745" cy="4042"/>
            </a:xfrm>
            <a:prstGeom prst="rect">
              <a:avLst/>
            </a:prstGeom>
            <a:noFill/>
            <a:ln w="9525">
              <a:noFill/>
            </a:ln>
          </p:spPr>
        </p:pic>
        <p:pic>
          <p:nvPicPr>
            <p:cNvPr id="9" name="图片 100" descr="滑块分拣机"/>
            <p:cNvPicPr>
              <a:picLocks noChangeAspect="1"/>
            </p:cNvPicPr>
            <p:nvPr/>
          </p:nvPicPr>
          <p:blipFill>
            <a:blip r:embed="rId3"/>
            <a:stretch>
              <a:fillRect/>
            </a:stretch>
          </p:blipFill>
          <p:spPr>
            <a:xfrm>
              <a:off x="11589" y="4266"/>
              <a:ext cx="6277" cy="4017"/>
            </a:xfrm>
            <a:prstGeom prst="rect">
              <a:avLst/>
            </a:prstGeom>
            <a:noFill/>
            <a:ln w="9525">
              <a:noFill/>
            </a:ln>
          </p:spPr>
        </p:pic>
      </p:grpSp>
      <p:sp>
        <p:nvSpPr>
          <p:cNvPr id="25" name="矩形 1"/>
          <p:cNvSpPr>
            <a:spLocks noChangeArrowheads="1"/>
          </p:cNvSpPr>
          <p:nvPr/>
        </p:nvSpPr>
        <p:spPr bwMode="auto">
          <a:xfrm>
            <a:off x="664845" y="4799806"/>
            <a:ext cx="7895273" cy="692150"/>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500">
                <a:solidFill>
                  <a:srgbClr val="1B2F47"/>
                </a:solidFill>
                <a:latin typeface="微软雅黑" panose="020B0503020204020204" charset="-122"/>
                <a:ea typeface="微软雅黑" panose="020B0503020204020204" charset="-122"/>
              </a:rPr>
              <a:t>自动分拣设备拣选速度快，准确率高，但其设备价格相对较高，并且需要专人（或设备）经常补货，可使用范围较小，只适合较小的物件拣选。</a:t>
            </a:r>
            <a:endParaRPr sz="1500">
              <a:solidFill>
                <a:srgbClr val="1B2F47"/>
              </a:solidFill>
              <a:latin typeface="微软雅黑" panose="020B0503020204020204" charset="-122"/>
              <a:ea typeface="微软雅黑" panose="020B0503020204020204" charset="-122"/>
            </a:endParaRPr>
          </a:p>
        </p:txBody>
      </p:sp>
      <p:sp>
        <p:nvSpPr>
          <p:cNvPr id="12" name="文本框 11"/>
          <p:cNvSpPr txBox="1"/>
          <p:nvPr/>
        </p:nvSpPr>
        <p:spPr>
          <a:xfrm>
            <a:off x="3532505" y="4077335"/>
            <a:ext cx="2079625"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各类自动分拣设备</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546100" y="1645920"/>
            <a:ext cx="570293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pic>
        <p:nvPicPr>
          <p:cNvPr id="3" name="图片 101" descr="条码扫描"/>
          <p:cNvPicPr>
            <a:picLocks noChangeAspect="1"/>
          </p:cNvPicPr>
          <p:nvPr/>
        </p:nvPicPr>
        <p:blipFill>
          <a:blip r:embed="rId1"/>
          <a:stretch>
            <a:fillRect/>
          </a:stretch>
        </p:blipFill>
        <p:spPr>
          <a:xfrm>
            <a:off x="1998345" y="3888105"/>
            <a:ext cx="2275523" cy="1549718"/>
          </a:xfrm>
          <a:prstGeom prst="rect">
            <a:avLst/>
          </a:prstGeom>
          <a:noFill/>
          <a:ln w="9525">
            <a:noFill/>
          </a:ln>
        </p:spPr>
      </p:pic>
      <p:pic>
        <p:nvPicPr>
          <p:cNvPr id="7" name="图片 102" descr="RFID"/>
          <p:cNvPicPr>
            <a:picLocks noChangeAspect="1"/>
          </p:cNvPicPr>
          <p:nvPr/>
        </p:nvPicPr>
        <p:blipFill>
          <a:blip r:embed="rId2"/>
          <a:stretch>
            <a:fillRect/>
          </a:stretch>
        </p:blipFill>
        <p:spPr>
          <a:xfrm>
            <a:off x="4922520" y="3888105"/>
            <a:ext cx="2402681" cy="1572101"/>
          </a:xfrm>
          <a:prstGeom prst="rect">
            <a:avLst/>
          </a:prstGeom>
          <a:noFill/>
          <a:ln w="9525">
            <a:noFill/>
          </a:ln>
        </p:spPr>
      </p:pic>
      <p:sp>
        <p:nvSpPr>
          <p:cNvPr id="9" name="矩形 1"/>
          <p:cNvSpPr>
            <a:spLocks noChangeArrowheads="1"/>
          </p:cNvSpPr>
          <p:nvPr/>
        </p:nvSpPr>
        <p:spPr bwMode="auto">
          <a:xfrm>
            <a:off x="539750" y="2061210"/>
            <a:ext cx="8366760" cy="1661795"/>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200" b="1">
                <a:solidFill>
                  <a:srgbClr val="1B2F47"/>
                </a:solidFill>
                <a:latin typeface="微软雅黑" panose="020B0503020204020204" charset="-122"/>
                <a:ea typeface="微软雅黑" panose="020B0503020204020204" charset="-122"/>
              </a:rPr>
              <a:t>5.其他设备</a:t>
            </a:r>
            <a:endParaRPr sz="1200" b="1">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200">
                <a:solidFill>
                  <a:srgbClr val="1B2F47"/>
                </a:solidFill>
                <a:latin typeface="微软雅黑" panose="020B0503020204020204" charset="-122"/>
                <a:ea typeface="微软雅黑" panose="020B0503020204020204" charset="-122"/>
              </a:rPr>
              <a:t>除上述设备外，仓库还涉及计量设备、养护检验设备、消防安全设备等，简单介绍如下。</a:t>
            </a:r>
            <a:endParaRPr sz="12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200">
                <a:solidFill>
                  <a:srgbClr val="1B2F47"/>
                </a:solidFill>
                <a:latin typeface="微软雅黑" panose="020B0503020204020204" charset="-122"/>
                <a:ea typeface="微软雅黑" panose="020B0503020204020204" charset="-122"/>
              </a:rPr>
              <a:t>（1）计量设备</a:t>
            </a:r>
            <a:endParaRPr sz="12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200">
                <a:solidFill>
                  <a:srgbClr val="1B2F47"/>
                </a:solidFill>
                <a:latin typeface="微软雅黑" panose="020B0503020204020204" charset="-122"/>
                <a:ea typeface="微软雅黑" panose="020B0503020204020204" charset="-122"/>
              </a:rPr>
              <a:t>计量设备主要用于商品进出库时的计量点数，以及储存期间的盘点、检查等，如地磅、轨道衡、电子秤、流量仪、皮带秤、天平仪、磅秤、卷尺、电子计数器等。随着仓储管理水平的提高，现代化的自动化计量设备越来越多的被应用，如条码扫描仪和射频识别技术（RFID）（如图所示）。</a:t>
            </a:r>
            <a:endParaRPr sz="1200">
              <a:solidFill>
                <a:srgbClr val="1B2F47"/>
              </a:solidFill>
              <a:latin typeface="微软雅黑" panose="020B0503020204020204" charset="-122"/>
              <a:ea typeface="微软雅黑" panose="020B0503020204020204" charset="-122"/>
            </a:endParaRPr>
          </a:p>
        </p:txBody>
      </p:sp>
      <p:sp>
        <p:nvSpPr>
          <p:cNvPr id="12" name="文本框 11"/>
          <p:cNvSpPr txBox="1"/>
          <p:nvPr/>
        </p:nvSpPr>
        <p:spPr>
          <a:xfrm>
            <a:off x="3707765" y="5589270"/>
            <a:ext cx="2134235"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条码扫描仪和RFID</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546100" y="1717675"/>
            <a:ext cx="570293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grpSp>
        <p:nvGrpSpPr>
          <p:cNvPr id="9" name="组合 8"/>
          <p:cNvGrpSpPr/>
          <p:nvPr/>
        </p:nvGrpSpPr>
        <p:grpSpPr>
          <a:xfrm>
            <a:off x="1400175" y="3141345"/>
            <a:ext cx="5955506" cy="2214563"/>
            <a:chOff x="2910" y="4901"/>
            <a:chExt cx="12505" cy="4650"/>
          </a:xfrm>
        </p:grpSpPr>
        <p:pic>
          <p:nvPicPr>
            <p:cNvPr id="3" name="图片 103" descr="温度"/>
            <p:cNvPicPr>
              <a:picLocks noChangeAspect="1"/>
            </p:cNvPicPr>
            <p:nvPr/>
          </p:nvPicPr>
          <p:blipFill>
            <a:blip r:embed="rId1"/>
            <a:stretch>
              <a:fillRect/>
            </a:stretch>
          </p:blipFill>
          <p:spPr>
            <a:xfrm>
              <a:off x="2910" y="4901"/>
              <a:ext cx="6528" cy="4563"/>
            </a:xfrm>
            <a:prstGeom prst="rect">
              <a:avLst/>
            </a:prstGeom>
            <a:noFill/>
            <a:ln w="9525">
              <a:noFill/>
            </a:ln>
          </p:spPr>
        </p:pic>
        <p:pic>
          <p:nvPicPr>
            <p:cNvPr id="7" name="图片 104" descr="除湿机"/>
            <p:cNvPicPr>
              <a:picLocks noChangeAspect="1"/>
            </p:cNvPicPr>
            <p:nvPr/>
          </p:nvPicPr>
          <p:blipFill>
            <a:blip r:embed="rId2"/>
            <a:srcRect l="26207" t="10318" r="32414" b="7143"/>
            <a:stretch>
              <a:fillRect/>
            </a:stretch>
          </p:blipFill>
          <p:spPr>
            <a:xfrm>
              <a:off x="12739" y="4901"/>
              <a:ext cx="2676" cy="4651"/>
            </a:xfrm>
            <a:prstGeom prst="rect">
              <a:avLst/>
            </a:prstGeom>
            <a:noFill/>
            <a:ln w="9525">
              <a:noFill/>
            </a:ln>
          </p:spPr>
        </p:pic>
      </p:grpSp>
      <p:sp>
        <p:nvSpPr>
          <p:cNvPr id="12" name="矩形 1"/>
          <p:cNvSpPr>
            <a:spLocks noChangeArrowheads="1"/>
          </p:cNvSpPr>
          <p:nvPr/>
        </p:nvSpPr>
        <p:spPr bwMode="auto">
          <a:xfrm>
            <a:off x="467995" y="2132965"/>
            <a:ext cx="9146540" cy="969010"/>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400">
                <a:solidFill>
                  <a:srgbClr val="1B2F47"/>
                </a:solidFill>
                <a:latin typeface="微软雅黑" panose="020B0503020204020204" charset="-122"/>
                <a:ea typeface="微软雅黑" panose="020B0503020204020204" charset="-122"/>
              </a:rPr>
              <a:t>（2）养护检验设备</a:t>
            </a:r>
            <a:endParaRPr sz="14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400">
                <a:solidFill>
                  <a:srgbClr val="1B2F47"/>
                </a:solidFill>
                <a:latin typeface="微软雅黑" panose="020B0503020204020204" charset="-122"/>
                <a:ea typeface="微软雅黑" panose="020B0503020204020204" charset="-122"/>
              </a:rPr>
              <a:t>养护检验设备是指商品进入仓库验收和在库保存期间测试、化验以及防止商品变质、失效的器具和仪器。例如温湿度计、温度仪、吸潮器、空气调节器等（如图所示）。这类设备一般在大规模的仓库使用较多。</a:t>
            </a:r>
            <a:endParaRPr sz="1400">
              <a:solidFill>
                <a:srgbClr val="1B2F47"/>
              </a:solidFill>
              <a:latin typeface="微软雅黑" panose="020B0503020204020204" charset="-122"/>
              <a:ea typeface="微软雅黑" panose="020B0503020204020204" charset="-122"/>
            </a:endParaRPr>
          </a:p>
        </p:txBody>
      </p:sp>
      <p:sp>
        <p:nvSpPr>
          <p:cNvPr id="13" name="文本框 12"/>
          <p:cNvSpPr txBox="1"/>
          <p:nvPr/>
        </p:nvSpPr>
        <p:spPr>
          <a:xfrm>
            <a:off x="3204210" y="5445760"/>
            <a:ext cx="2536825"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温湿度计和空气调节器</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2788444"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2652236"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仓库设施与设备</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p:cNvSpPr txBox="1"/>
          <p:nvPr/>
        </p:nvSpPr>
        <p:spPr>
          <a:xfrm>
            <a:off x="546100" y="1767205"/>
            <a:ext cx="5702935" cy="368300"/>
          </a:xfrm>
          <a:prstGeom prst="rect">
            <a:avLst/>
          </a:prstGeom>
          <a:solidFill>
            <a:schemeClr val="bg2"/>
          </a:solidFill>
        </p:spPr>
        <p:txBody>
          <a:bodyPr wrap="square" rtlCol="0">
            <a:spAutoFit/>
          </a:bodyPr>
          <a:p>
            <a:r>
              <a:rPr lang="zh-CN" altLang="en-US" sz="1800" b="1">
                <a:solidFill>
                  <a:srgbClr val="DB5558"/>
                </a:solidFill>
                <a:latin typeface="微软雅黑" panose="020B0503020204020204" charset="-122"/>
                <a:ea typeface="微软雅黑" panose="020B0503020204020204" charset="-122"/>
              </a:rPr>
              <a:t>（二）仓库设备</a:t>
            </a:r>
            <a:endParaRPr lang="zh-CN" altLang="en-US" sz="1800" b="1">
              <a:solidFill>
                <a:srgbClr val="DB5558"/>
              </a:solidFill>
              <a:latin typeface="微软雅黑" panose="020B0503020204020204" charset="-122"/>
              <a:ea typeface="微软雅黑" panose="020B0503020204020204" charset="-122"/>
            </a:endParaRPr>
          </a:p>
        </p:txBody>
      </p:sp>
      <p:grpSp>
        <p:nvGrpSpPr>
          <p:cNvPr id="9" name="组合 8"/>
          <p:cNvGrpSpPr/>
          <p:nvPr/>
        </p:nvGrpSpPr>
        <p:grpSpPr>
          <a:xfrm>
            <a:off x="1619409" y="3861435"/>
            <a:ext cx="5774055" cy="1925955"/>
            <a:chOff x="3451" y="4748"/>
            <a:chExt cx="12124" cy="4044"/>
          </a:xfrm>
        </p:grpSpPr>
        <p:pic>
          <p:nvPicPr>
            <p:cNvPr id="3" name="图片 105" descr="消防栓"/>
            <p:cNvPicPr>
              <a:picLocks noChangeAspect="1"/>
            </p:cNvPicPr>
            <p:nvPr/>
          </p:nvPicPr>
          <p:blipFill>
            <a:blip r:embed="rId1"/>
            <a:stretch>
              <a:fillRect/>
            </a:stretch>
          </p:blipFill>
          <p:spPr>
            <a:xfrm>
              <a:off x="3451" y="4748"/>
              <a:ext cx="5654" cy="4038"/>
            </a:xfrm>
            <a:prstGeom prst="rect">
              <a:avLst/>
            </a:prstGeom>
            <a:noFill/>
            <a:ln w="9525">
              <a:noFill/>
            </a:ln>
          </p:spPr>
        </p:pic>
        <p:pic>
          <p:nvPicPr>
            <p:cNvPr id="7" name="图片 106" descr="报警"/>
            <p:cNvPicPr>
              <a:picLocks noChangeAspect="1"/>
            </p:cNvPicPr>
            <p:nvPr/>
          </p:nvPicPr>
          <p:blipFill>
            <a:blip r:embed="rId2"/>
            <a:stretch>
              <a:fillRect/>
            </a:stretch>
          </p:blipFill>
          <p:spPr>
            <a:xfrm>
              <a:off x="10183" y="4748"/>
              <a:ext cx="5392" cy="4044"/>
            </a:xfrm>
            <a:prstGeom prst="rect">
              <a:avLst/>
            </a:prstGeom>
            <a:noFill/>
            <a:ln w="9525">
              <a:noFill/>
            </a:ln>
          </p:spPr>
        </p:pic>
      </p:grpSp>
      <p:sp>
        <p:nvSpPr>
          <p:cNvPr id="12" name="矩形 1"/>
          <p:cNvSpPr>
            <a:spLocks noChangeArrowheads="1"/>
          </p:cNvSpPr>
          <p:nvPr/>
        </p:nvSpPr>
        <p:spPr bwMode="auto">
          <a:xfrm>
            <a:off x="539750" y="2274253"/>
            <a:ext cx="8533130" cy="969010"/>
          </a:xfrm>
          <a:prstGeom prst="rect">
            <a:avLst/>
          </a:prstGeom>
          <a:noFill/>
          <a:ln w="9525">
            <a:noFill/>
            <a:miter lim="800000"/>
          </a:ln>
        </p:spPr>
        <p:txBody>
          <a:bodyPr wrap="square" lIns="0" tIns="0" rIns="0" bIns="0" anchor="ctr">
            <a:spAutoFit/>
          </a:bodyPr>
          <a:p>
            <a:pPr indent="457200" fontAlgn="auto">
              <a:lnSpc>
                <a:spcPct val="150000"/>
              </a:lnSpc>
              <a:spcBef>
                <a:spcPts val="0"/>
              </a:spcBef>
            </a:pPr>
            <a:r>
              <a:rPr sz="1400">
                <a:solidFill>
                  <a:srgbClr val="1B2F47"/>
                </a:solidFill>
                <a:latin typeface="微软雅黑" panose="020B0503020204020204" charset="-122"/>
                <a:ea typeface="微软雅黑" panose="020B0503020204020204" charset="-122"/>
              </a:rPr>
              <a:t>（3）消防安全设备</a:t>
            </a:r>
            <a:endParaRPr sz="1400">
              <a:solidFill>
                <a:srgbClr val="1B2F47"/>
              </a:solidFill>
              <a:latin typeface="微软雅黑" panose="020B0503020204020204" charset="-122"/>
              <a:ea typeface="微软雅黑" panose="020B0503020204020204" charset="-122"/>
            </a:endParaRPr>
          </a:p>
          <a:p>
            <a:pPr indent="457200" fontAlgn="auto">
              <a:lnSpc>
                <a:spcPct val="150000"/>
              </a:lnSpc>
              <a:spcBef>
                <a:spcPts val="0"/>
              </a:spcBef>
            </a:pPr>
            <a:r>
              <a:rPr sz="1400">
                <a:solidFill>
                  <a:srgbClr val="1B2F47"/>
                </a:solidFill>
                <a:latin typeface="微软雅黑" panose="020B0503020204020204" charset="-122"/>
                <a:ea typeface="微软雅黑" panose="020B0503020204020204" charset="-122"/>
              </a:rPr>
              <a:t>消防安全设备是仓库必不可少的设备，包括：报警器、灭火器、消防车、手动抽水器、水枪、消防水源、沙土箱、消防云梯等（如图所示）。</a:t>
            </a:r>
            <a:endParaRPr sz="1400">
              <a:solidFill>
                <a:srgbClr val="1B2F47"/>
              </a:solidFill>
              <a:latin typeface="微软雅黑" panose="020B0503020204020204" charset="-122"/>
              <a:ea typeface="微软雅黑" panose="020B0503020204020204" charset="-122"/>
            </a:endParaRPr>
          </a:p>
        </p:txBody>
      </p:sp>
      <p:sp>
        <p:nvSpPr>
          <p:cNvPr id="13" name="文本框 12"/>
          <p:cNvSpPr txBox="1"/>
          <p:nvPr/>
        </p:nvSpPr>
        <p:spPr>
          <a:xfrm>
            <a:off x="3491865" y="5949315"/>
            <a:ext cx="1918970" cy="506730"/>
          </a:xfrm>
          <a:prstGeom prst="rect">
            <a:avLst/>
          </a:prstGeom>
          <a:noFill/>
        </p:spPr>
        <p:txBody>
          <a:bodyPr wrap="none" rtlCol="0">
            <a:spAutoFit/>
          </a:bodyPr>
          <a:p>
            <a:pPr algn="l">
              <a:lnSpc>
                <a:spcPct val="150000"/>
              </a:lnSpc>
            </a:pPr>
            <a:r>
              <a:rPr>
                <a:solidFill>
                  <a:srgbClr val="1B2F47"/>
                </a:solidFill>
                <a:latin typeface="微软雅黑" panose="020B0503020204020204" charset="-122"/>
                <a:ea typeface="微软雅黑" panose="020B0503020204020204" charset="-122"/>
              </a:rPr>
              <a:t>  消防栓和报警器</a:t>
            </a:r>
            <a:endParaRPr>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5423"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266224" y="1231106"/>
            <a:ext cx="1036320"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小提示</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7" name="组合 26"/>
          <p:cNvGrpSpPr/>
          <p:nvPr/>
        </p:nvGrpSpPr>
        <p:grpSpPr>
          <a:xfrm>
            <a:off x="773906" y="2065020"/>
            <a:ext cx="7589463" cy="2848025"/>
            <a:chOff x="1625" y="2221"/>
            <a:chExt cx="15935" cy="5980"/>
          </a:xfrm>
        </p:grpSpPr>
        <p:sp>
          <p:nvSpPr>
            <p:cNvPr id="15" name="文本框 14"/>
            <p:cNvSpPr txBox="1"/>
            <p:nvPr/>
          </p:nvSpPr>
          <p:spPr>
            <a:xfrm>
              <a:off x="6759" y="4071"/>
              <a:ext cx="10800" cy="2809"/>
            </a:xfrm>
            <a:prstGeom prst="rect">
              <a:avLst/>
            </a:prstGeom>
            <a:noFill/>
          </p:spPr>
          <p:txBody>
            <a:bodyPr wrap="square" rtlCol="0">
              <a:spAutoFit/>
            </a:bodyPr>
            <a:p>
              <a:pPr indent="0" algn="l" fontAlgn="auto">
                <a:lnSpc>
                  <a:spcPct val="150000"/>
                </a:lnSpc>
              </a:pPr>
              <a:r>
                <a:rPr lang="zh-CN" altLang="en-US" sz="1800">
                  <a:solidFill>
                    <a:srgbClr val="1B2F47"/>
                  </a:solidFill>
                  <a:latin typeface="微软雅黑" panose="020B0503020204020204" charset="-122"/>
                  <a:ea typeface="微软雅黑" panose="020B0503020204020204" charset="-122"/>
                </a:rPr>
                <a:t>你知道与仓储相关的其他概念有哪些吗？储存和保管是同样的含义吗？库存在不同的语境中其含义有何变化？</a:t>
              </a:r>
              <a:endParaRPr lang="zh-CN" altLang="en-US" sz="1800">
                <a:solidFill>
                  <a:srgbClr val="1B2F47"/>
                </a:solidFill>
                <a:latin typeface="微软雅黑" panose="020B0503020204020204" charset="-122"/>
                <a:ea typeface="微软雅黑" panose="020B0503020204020204" charset="-122"/>
              </a:endParaRPr>
            </a:p>
          </p:txBody>
        </p:sp>
        <p:grpSp>
          <p:nvGrpSpPr>
            <p:cNvPr id="10251" name="组合 30"/>
            <p:cNvGrpSpPr/>
            <p:nvPr/>
          </p:nvGrpSpPr>
          <p:grpSpPr>
            <a:xfrm rot="0">
              <a:off x="4389" y="2809"/>
              <a:ext cx="2135" cy="2134"/>
              <a:chOff x="-229478" y="-296034"/>
              <a:chExt cx="850585" cy="850244"/>
            </a:xfrm>
          </p:grpSpPr>
          <p:sp>
            <p:nvSpPr>
              <p:cNvPr id="10252" name="椭圆 31"/>
              <p:cNvSpPr/>
              <p:nvPr/>
            </p:nvSpPr>
            <p:spPr>
              <a:xfrm>
                <a:off x="-229478" y="-296034"/>
                <a:ext cx="850585" cy="850244"/>
              </a:xfrm>
              <a:prstGeom prst="ellipse">
                <a:avLst/>
              </a:prstGeom>
              <a:solidFill>
                <a:srgbClr val="B82B14"/>
              </a:solidFill>
              <a:ln w="9525">
                <a:noFill/>
              </a:ln>
            </p:spPr>
            <p:txBody>
              <a:bodyPr anchor="ctr"/>
              <a:p>
                <a:pPr lvl="0" algn="ctr" eaLnBrk="1" hangingPunct="1"/>
                <a:endParaRPr lang="zh-CN" altLang="en-US" sz="100" dirty="0">
                  <a:solidFill>
                    <a:srgbClr val="FFFFFF"/>
                  </a:solidFill>
                  <a:latin typeface="Calibri" panose="020F0502020204030204" charset="0"/>
                  <a:ea typeface="宋体" panose="02010600030101010101" pitchFamily="2" charset="-122"/>
                </a:endParaRPr>
              </a:p>
            </p:txBody>
          </p:sp>
          <p:sp>
            <p:nvSpPr>
              <p:cNvPr id="10253" name="Freeform 13"/>
              <p:cNvSpPr>
                <a:spLocks noEditPoints="1"/>
              </p:cNvSpPr>
              <p:nvPr/>
            </p:nvSpPr>
            <p:spPr>
              <a:xfrm>
                <a:off x="17714" y="-189253"/>
                <a:ext cx="334143" cy="615467"/>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alpha val="100000"/>
                </a:srgbClr>
              </a:solidFill>
              <a:ln w="9525">
                <a:noFill/>
              </a:ln>
            </p:spPr>
            <p:txBody>
              <a:bodyPr/>
              <a:p>
                <a:endParaRPr lang="zh-CN" altLang="en-US" sz="100"/>
              </a:p>
            </p:txBody>
          </p:sp>
        </p:grpSp>
        <p:grpSp>
          <p:nvGrpSpPr>
            <p:cNvPr id="10254" name="组合 33"/>
            <p:cNvGrpSpPr/>
            <p:nvPr/>
          </p:nvGrpSpPr>
          <p:grpSpPr>
            <a:xfrm rot="0">
              <a:off x="1625" y="2221"/>
              <a:ext cx="2438" cy="5980"/>
              <a:chOff x="0" y="0"/>
              <a:chExt cx="1163638" cy="2852737"/>
            </a:xfrm>
          </p:grpSpPr>
          <p:sp>
            <p:nvSpPr>
              <p:cNvPr id="10255"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alpha val="100000"/>
                </a:srgbClr>
              </a:solidFill>
              <a:ln w="9525">
                <a:noFill/>
              </a:ln>
            </p:spPr>
            <p:txBody>
              <a:bodyPr/>
              <a:p>
                <a:endParaRPr lang="zh-CN" altLang="en-US" sz="100"/>
              </a:p>
            </p:txBody>
          </p:sp>
          <p:sp>
            <p:nvSpPr>
              <p:cNvPr id="10256"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alpha val="100000"/>
                </a:srgbClr>
              </a:solidFill>
              <a:ln w="9525">
                <a:noFill/>
              </a:ln>
            </p:spPr>
            <p:txBody>
              <a:bodyPr/>
              <a:p>
                <a:endParaRPr lang="zh-CN" altLang="en-US" sz="100"/>
              </a:p>
            </p:txBody>
          </p:sp>
          <p:sp>
            <p:nvSpPr>
              <p:cNvPr id="10257"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alpha val="100000"/>
                </a:srgbClr>
              </a:solidFill>
              <a:ln w="9525">
                <a:noFill/>
              </a:ln>
            </p:spPr>
            <p:txBody>
              <a:bodyPr/>
              <a:p>
                <a:endParaRPr lang="zh-CN" altLang="en-US" sz="100"/>
              </a:p>
            </p:txBody>
          </p:sp>
          <p:sp>
            <p:nvSpPr>
              <p:cNvPr id="10258"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alpha val="100000"/>
                </a:srgbClr>
              </a:solidFill>
              <a:ln w="9525">
                <a:noFill/>
              </a:ln>
            </p:spPr>
            <p:txBody>
              <a:bodyPr/>
              <a:p>
                <a:endParaRPr lang="zh-CN" altLang="en-US" sz="100"/>
              </a:p>
            </p:txBody>
          </p:sp>
          <p:sp>
            <p:nvSpPr>
              <p:cNvPr id="10259"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alpha val="100000"/>
                </a:srgbClr>
              </a:solidFill>
              <a:ln w="9525">
                <a:noFill/>
              </a:ln>
            </p:spPr>
            <p:txBody>
              <a:bodyPr/>
              <a:p>
                <a:endParaRPr lang="zh-CN" altLang="en-US" sz="100"/>
              </a:p>
            </p:txBody>
          </p:sp>
          <p:sp>
            <p:nvSpPr>
              <p:cNvPr id="10260"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alpha val="100000"/>
                </a:srgbClr>
              </a:solidFill>
              <a:ln w="9525">
                <a:noFill/>
              </a:ln>
            </p:spPr>
            <p:txBody>
              <a:bodyPr/>
              <a:p>
                <a:endParaRPr lang="zh-CN" altLang="en-US" sz="100"/>
              </a:p>
            </p:txBody>
          </p:sp>
          <p:sp>
            <p:nvSpPr>
              <p:cNvPr id="10261"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alpha val="100000"/>
                </a:srgbClr>
              </a:solidFill>
              <a:ln w="9525">
                <a:noFill/>
              </a:ln>
            </p:spPr>
            <p:txBody>
              <a:bodyPr/>
              <a:p>
                <a:endParaRPr lang="zh-CN" altLang="en-US" sz="100"/>
              </a:p>
            </p:txBody>
          </p:sp>
          <p:sp>
            <p:nvSpPr>
              <p:cNvPr id="10262"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alpha val="100000"/>
                </a:srgbClr>
              </a:solidFill>
              <a:ln w="9525">
                <a:noFill/>
              </a:ln>
            </p:spPr>
            <p:txBody>
              <a:bodyPr/>
              <a:p>
                <a:endParaRPr lang="zh-CN" altLang="en-US" sz="100"/>
              </a:p>
            </p:txBody>
          </p:sp>
          <p:sp>
            <p:nvSpPr>
              <p:cNvPr id="10263"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alpha val="100000"/>
                </a:srgbClr>
              </a:solidFill>
              <a:ln w="9525">
                <a:noFill/>
              </a:ln>
            </p:spPr>
            <p:txBody>
              <a:bodyPr/>
              <a:p>
                <a:endParaRPr lang="zh-CN" altLang="en-US" sz="100"/>
              </a:p>
            </p:txBody>
          </p:sp>
          <p:sp>
            <p:nvSpPr>
              <p:cNvPr id="10264"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pathLst>
                  <a:path w="236" h="83">
                    <a:moveTo>
                      <a:pt x="0" y="39"/>
                    </a:moveTo>
                    <a:cubicBezTo>
                      <a:pt x="0" y="39"/>
                      <a:pt x="136" y="83"/>
                      <a:pt x="191" y="81"/>
                    </a:cubicBezTo>
                    <a:lnTo>
                      <a:pt x="236" y="61"/>
                    </a:lnTo>
                    <a:lnTo>
                      <a:pt x="230" y="17"/>
                    </a:lnTo>
                    <a:lnTo>
                      <a:pt x="9" y="0"/>
                    </a:lnTo>
                    <a:lnTo>
                      <a:pt x="0" y="39"/>
                    </a:lnTo>
                    <a:close/>
                  </a:path>
                </a:pathLst>
              </a:custGeom>
              <a:solidFill>
                <a:srgbClr val="2E2C2C">
                  <a:alpha val="100000"/>
                </a:srgbClr>
              </a:solidFill>
              <a:ln w="9525">
                <a:noFill/>
              </a:ln>
            </p:spPr>
            <p:txBody>
              <a:bodyPr/>
              <a:p>
                <a:endParaRPr lang="zh-CN" altLang="en-US" sz="100"/>
              </a:p>
            </p:txBody>
          </p:sp>
          <p:sp>
            <p:nvSpPr>
              <p:cNvPr id="10265"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alpha val="100000"/>
                </a:srgbClr>
              </a:solidFill>
              <a:ln w="9525">
                <a:noFill/>
              </a:ln>
            </p:spPr>
            <p:txBody>
              <a:bodyPr/>
              <a:p>
                <a:endParaRPr lang="zh-CN" altLang="en-US" sz="100"/>
              </a:p>
            </p:txBody>
          </p:sp>
          <p:sp>
            <p:nvSpPr>
              <p:cNvPr id="10266"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alpha val="100000"/>
                </a:srgbClr>
              </a:solidFill>
              <a:ln w="9525">
                <a:noFill/>
              </a:ln>
            </p:spPr>
            <p:txBody>
              <a:bodyPr/>
              <a:p>
                <a:endParaRPr lang="zh-CN" altLang="en-US" sz="100"/>
              </a:p>
            </p:txBody>
          </p:sp>
          <p:sp>
            <p:nvSpPr>
              <p:cNvPr id="10267"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alpha val="100000"/>
                </a:srgbClr>
              </a:solidFill>
              <a:ln w="9525">
                <a:noFill/>
              </a:ln>
            </p:spPr>
            <p:txBody>
              <a:bodyPr/>
              <a:p>
                <a:endParaRPr lang="zh-CN" altLang="en-US" sz="100"/>
              </a:p>
            </p:txBody>
          </p:sp>
          <p:sp>
            <p:nvSpPr>
              <p:cNvPr id="10268"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alpha val="100000"/>
                </a:srgbClr>
              </a:solidFill>
              <a:ln w="9525">
                <a:noFill/>
              </a:ln>
            </p:spPr>
            <p:txBody>
              <a:bodyPr/>
              <a:p>
                <a:endParaRPr lang="zh-CN" altLang="en-US" sz="100"/>
              </a:p>
            </p:txBody>
          </p:sp>
          <p:sp>
            <p:nvSpPr>
              <p:cNvPr id="10269"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alpha val="100000"/>
                </a:srgbClr>
              </a:solidFill>
              <a:ln w="9525">
                <a:noFill/>
              </a:ln>
            </p:spPr>
            <p:txBody>
              <a:bodyPr/>
              <a:p>
                <a:endParaRPr lang="zh-CN" altLang="en-US" sz="100"/>
              </a:p>
            </p:txBody>
          </p:sp>
          <p:sp>
            <p:nvSpPr>
              <p:cNvPr id="10270"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alpha val="100000"/>
                </a:srgbClr>
              </a:solidFill>
              <a:ln w="9525">
                <a:noFill/>
              </a:ln>
            </p:spPr>
            <p:txBody>
              <a:bodyPr/>
              <a:p>
                <a:endParaRPr lang="zh-CN" altLang="en-US" sz="100"/>
              </a:p>
            </p:txBody>
          </p:sp>
          <p:sp>
            <p:nvSpPr>
              <p:cNvPr id="10271"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alpha val="100000"/>
                </a:srgbClr>
              </a:solidFill>
              <a:ln w="9525">
                <a:noFill/>
              </a:ln>
            </p:spPr>
            <p:txBody>
              <a:bodyPr/>
              <a:p>
                <a:endParaRPr lang="zh-CN" altLang="en-US" sz="100"/>
              </a:p>
            </p:txBody>
          </p:sp>
          <p:sp>
            <p:nvSpPr>
              <p:cNvPr id="10272"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alpha val="100000"/>
                </a:srgbClr>
              </a:solidFill>
              <a:ln w="9525">
                <a:noFill/>
              </a:ln>
            </p:spPr>
            <p:txBody>
              <a:bodyPr/>
              <a:p>
                <a:endParaRPr lang="zh-CN" altLang="en-US" sz="100"/>
              </a:p>
            </p:txBody>
          </p:sp>
          <p:sp>
            <p:nvSpPr>
              <p:cNvPr id="10273" name="Freeform 51"/>
              <p:cNvSpPr/>
              <p:nvPr/>
            </p:nvSpPr>
            <p:spPr>
              <a:xfrm>
                <a:off x="196850" y="428625"/>
                <a:ext cx="77788" cy="134937"/>
              </a:xfrm>
              <a:custGeom>
                <a:avLst/>
                <a:gdLst/>
                <a:ahLst/>
                <a:cxnLst>
                  <a:cxn ang="0">
                    <a:pos x="77788" y="134937"/>
                  </a:cxn>
                  <a:cxn ang="0">
                    <a:pos x="25929" y="0"/>
                  </a:cxn>
                  <a:cxn ang="0">
                    <a:pos x="0" y="8613"/>
                  </a:cxn>
                  <a:cxn ang="0">
                    <a:pos x="77788" y="134937"/>
                  </a:cxn>
                </a:cxnLst>
                <a:pathLst>
                  <a:path w="54" h="94">
                    <a:moveTo>
                      <a:pt x="54" y="94"/>
                    </a:moveTo>
                    <a:lnTo>
                      <a:pt x="18" y="0"/>
                    </a:lnTo>
                    <a:cubicBezTo>
                      <a:pt x="12" y="3"/>
                      <a:pt x="6" y="5"/>
                      <a:pt x="0" y="6"/>
                    </a:cubicBezTo>
                    <a:cubicBezTo>
                      <a:pt x="14" y="21"/>
                      <a:pt x="32" y="48"/>
                      <a:pt x="54" y="94"/>
                    </a:cubicBezTo>
                    <a:close/>
                  </a:path>
                </a:pathLst>
              </a:custGeom>
              <a:solidFill>
                <a:srgbClr val="2E2C2C">
                  <a:alpha val="100000"/>
                </a:srgbClr>
              </a:solidFill>
              <a:ln w="9525">
                <a:noFill/>
              </a:ln>
            </p:spPr>
            <p:txBody>
              <a:bodyPr/>
              <a:p>
                <a:endParaRPr lang="zh-CN" altLang="en-US" sz="100"/>
              </a:p>
            </p:txBody>
          </p:sp>
          <p:sp>
            <p:nvSpPr>
              <p:cNvPr id="10274"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alpha val="100000"/>
                </a:srgbClr>
              </a:solidFill>
              <a:ln w="9525">
                <a:noFill/>
              </a:ln>
            </p:spPr>
            <p:txBody>
              <a:bodyPr/>
              <a:p>
                <a:endParaRPr lang="zh-CN" altLang="en-US" sz="100"/>
              </a:p>
            </p:txBody>
          </p:sp>
          <p:sp>
            <p:nvSpPr>
              <p:cNvPr id="10275"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alpha val="100000"/>
                </a:srgbClr>
              </a:solidFill>
              <a:ln w="9525">
                <a:noFill/>
              </a:ln>
            </p:spPr>
            <p:txBody>
              <a:bodyPr/>
              <a:p>
                <a:endParaRPr lang="zh-CN" altLang="en-US" sz="100"/>
              </a:p>
            </p:txBody>
          </p:sp>
          <p:sp>
            <p:nvSpPr>
              <p:cNvPr id="10276"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alpha val="100000"/>
                </a:srgbClr>
              </a:solidFill>
              <a:ln w="9525">
                <a:noFill/>
              </a:ln>
            </p:spPr>
            <p:txBody>
              <a:bodyPr/>
              <a:p>
                <a:endParaRPr lang="zh-CN" altLang="en-US" sz="100"/>
              </a:p>
            </p:txBody>
          </p:sp>
          <p:sp>
            <p:nvSpPr>
              <p:cNvPr id="10277" name="Freeform 55"/>
              <p:cNvSpPr/>
              <p:nvPr/>
            </p:nvSpPr>
            <p:spPr>
              <a:xfrm>
                <a:off x="211138" y="719137"/>
                <a:ext cx="23813" cy="12700"/>
              </a:xfrm>
              <a:custGeom>
                <a:avLst/>
                <a:gdLst/>
                <a:ahLst/>
                <a:cxnLst>
                  <a:cxn ang="0">
                    <a:pos x="23813" y="5644"/>
                  </a:cxn>
                  <a:cxn ang="0">
                    <a:pos x="0" y="0"/>
                  </a:cxn>
                  <a:cxn ang="0">
                    <a:pos x="23813" y="5644"/>
                  </a:cxn>
                </a:cxnLst>
                <a:pathLst>
                  <a:path w="17" h="9">
                    <a:moveTo>
                      <a:pt x="17" y="4"/>
                    </a:moveTo>
                    <a:cubicBezTo>
                      <a:pt x="17" y="4"/>
                      <a:pt x="14" y="3"/>
                      <a:pt x="0" y="0"/>
                    </a:cubicBezTo>
                    <a:cubicBezTo>
                      <a:pt x="14" y="9"/>
                      <a:pt x="14" y="6"/>
                      <a:pt x="17" y="4"/>
                    </a:cubicBezTo>
                    <a:close/>
                  </a:path>
                </a:pathLst>
              </a:custGeom>
              <a:solidFill>
                <a:srgbClr val="2E2C2C">
                  <a:alpha val="100000"/>
                </a:srgbClr>
              </a:solidFill>
              <a:ln w="9525">
                <a:noFill/>
              </a:ln>
            </p:spPr>
            <p:txBody>
              <a:bodyPr/>
              <a:p>
                <a:endParaRPr lang="zh-CN" altLang="en-US" sz="100"/>
              </a:p>
            </p:txBody>
          </p:sp>
          <p:sp>
            <p:nvSpPr>
              <p:cNvPr id="10278"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alpha val="100000"/>
                </a:srgbClr>
              </a:solidFill>
              <a:ln w="9525">
                <a:noFill/>
              </a:ln>
            </p:spPr>
            <p:txBody>
              <a:bodyPr/>
              <a:p>
                <a:endParaRPr lang="zh-CN" altLang="en-US" sz="100"/>
              </a:p>
            </p:txBody>
          </p:sp>
          <p:sp>
            <p:nvSpPr>
              <p:cNvPr id="10279"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alpha val="100000"/>
                </a:srgbClr>
              </a:solidFill>
              <a:ln w="9525">
                <a:noFill/>
              </a:ln>
            </p:spPr>
            <p:txBody>
              <a:bodyPr/>
              <a:p>
                <a:endParaRPr lang="zh-CN" altLang="en-US" sz="100"/>
              </a:p>
            </p:txBody>
          </p:sp>
          <p:sp>
            <p:nvSpPr>
              <p:cNvPr id="10280"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alpha val="100000"/>
                </a:srgbClr>
              </a:solidFill>
              <a:ln w="9525">
                <a:noFill/>
              </a:ln>
            </p:spPr>
            <p:txBody>
              <a:bodyPr/>
              <a:p>
                <a:endParaRPr lang="zh-CN" altLang="en-US" sz="100"/>
              </a:p>
            </p:txBody>
          </p:sp>
          <p:sp>
            <p:nvSpPr>
              <p:cNvPr id="10281"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alpha val="100000"/>
                </a:srgbClr>
              </a:solidFill>
              <a:ln w="9525">
                <a:noFill/>
              </a:ln>
            </p:spPr>
            <p:txBody>
              <a:bodyPr/>
              <a:p>
                <a:endParaRPr lang="zh-CN" altLang="en-US" sz="100"/>
              </a:p>
            </p:txBody>
          </p:sp>
          <p:sp>
            <p:nvSpPr>
              <p:cNvPr id="10282"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alpha val="100000"/>
                </a:srgbClr>
              </a:solidFill>
              <a:ln w="9525">
                <a:noFill/>
              </a:ln>
            </p:spPr>
            <p:txBody>
              <a:bodyPr/>
              <a:p>
                <a:endParaRPr lang="zh-CN" altLang="en-US" sz="100"/>
              </a:p>
            </p:txBody>
          </p:sp>
          <p:sp>
            <p:nvSpPr>
              <p:cNvPr id="10283"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alpha val="100000"/>
                </a:srgbClr>
              </a:solidFill>
              <a:ln w="9525">
                <a:noFill/>
              </a:ln>
            </p:spPr>
            <p:txBody>
              <a:bodyPr/>
              <a:p>
                <a:endParaRPr lang="zh-CN" altLang="en-US" sz="100"/>
              </a:p>
            </p:txBody>
          </p:sp>
        </p:grpSp>
        <p:sp>
          <p:nvSpPr>
            <p:cNvPr id="24" name="文本框 23"/>
            <p:cNvSpPr txBox="1"/>
            <p:nvPr/>
          </p:nvSpPr>
          <p:spPr>
            <a:xfrm>
              <a:off x="6717" y="2809"/>
              <a:ext cx="1824" cy="773"/>
            </a:xfrm>
            <a:prstGeom prst="rect">
              <a:avLst/>
            </a:prstGeom>
            <a:noFill/>
          </p:spPr>
          <p:txBody>
            <a:bodyPr wrap="none" rtlCol="0">
              <a:spAutoFit/>
            </a:bodyPr>
            <a:p>
              <a:r>
                <a:rPr lang="zh-CN" altLang="en-US" sz="1800" b="1">
                  <a:solidFill>
                    <a:srgbClr val="B82B14"/>
                  </a:solidFill>
                  <a:latin typeface="微软雅黑" panose="020B0503020204020204" charset="-122"/>
                  <a:ea typeface="微软雅黑" panose="020B0503020204020204" charset="-122"/>
                </a:rPr>
                <a:t>小提示</a:t>
              </a:r>
              <a:endParaRPr lang="zh-CN" altLang="en-US" sz="1800" b="1">
                <a:solidFill>
                  <a:srgbClr val="B82B14"/>
                </a:solidFill>
                <a:latin typeface="微软雅黑" panose="020B0503020204020204" charset="-122"/>
                <a:ea typeface="微软雅黑" panose="020B0503020204020204" charset="-122"/>
              </a:endParaRPr>
            </a:p>
          </p:txBody>
        </p:sp>
        <p:grpSp>
          <p:nvGrpSpPr>
            <p:cNvPr id="26" name="组合 25"/>
            <p:cNvGrpSpPr/>
            <p:nvPr/>
          </p:nvGrpSpPr>
          <p:grpSpPr>
            <a:xfrm>
              <a:off x="6457" y="2700"/>
              <a:ext cx="11103" cy="5466"/>
              <a:chOff x="7215" y="2696"/>
              <a:chExt cx="10256" cy="5158"/>
            </a:xfrm>
          </p:grpSpPr>
          <p:cxnSp>
            <p:nvCxnSpPr>
              <p:cNvPr id="10247" name="直接连接符 26"/>
              <p:cNvCxnSpPr/>
              <p:nvPr/>
            </p:nvCxnSpPr>
            <p:spPr>
              <a:xfrm flipV="1">
                <a:off x="7215" y="2696"/>
                <a:ext cx="10113" cy="15"/>
              </a:xfrm>
              <a:prstGeom prst="line">
                <a:avLst/>
              </a:prstGeom>
              <a:ln w="19050" cap="flat" cmpd="sng">
                <a:solidFill>
                  <a:srgbClr val="1D4E74"/>
                </a:solidFill>
                <a:prstDash val="dash"/>
                <a:headEnd type="none" w="med" len="med"/>
                <a:tailEnd type="none" w="med" len="med"/>
              </a:ln>
            </p:spPr>
          </p:cxnSp>
          <p:cxnSp>
            <p:nvCxnSpPr>
              <p:cNvPr id="25" name="直接连接符 26"/>
              <p:cNvCxnSpPr/>
              <p:nvPr/>
            </p:nvCxnSpPr>
            <p:spPr>
              <a:xfrm flipV="1">
                <a:off x="7277" y="7839"/>
                <a:ext cx="10194" cy="15"/>
              </a:xfrm>
              <a:prstGeom prst="line">
                <a:avLst/>
              </a:prstGeom>
              <a:ln w="19050" cap="flat" cmpd="sng">
                <a:solidFill>
                  <a:srgbClr val="1D4E74"/>
                </a:solidFill>
                <a:prstDash val="dash"/>
                <a:headEnd type="none" w="med" len="med"/>
                <a:tailEnd type="none" w="med" len="med"/>
              </a:ln>
            </p:spPr>
          </p:cxnSp>
        </p:gr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1"/>
          <p:cNvSpPr/>
          <p:nvPr/>
        </p:nvSpPr>
        <p:spPr>
          <a:xfrm>
            <a:off x="0" y="1208246"/>
            <a:ext cx="1474946" cy="434340"/>
          </a:xfrm>
          <a:prstGeom prst="roundRect">
            <a:avLst>
              <a:gd name="adj" fmla="val 0"/>
            </a:avLst>
          </a:prstGeom>
          <a:solidFill>
            <a:srgbClr val="1B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矩形 4"/>
          <p:cNvSpPr/>
          <p:nvPr/>
        </p:nvSpPr>
        <p:spPr>
          <a:xfrm>
            <a:off x="135731" y="1231106"/>
            <a:ext cx="1339691" cy="414020"/>
          </a:xfrm>
          <a:prstGeom prst="rect">
            <a:avLst/>
          </a:prstGeom>
        </p:spPr>
        <p:txBody>
          <a:bodyPr wrap="square">
            <a:spAutoFit/>
          </a:bodyPr>
          <a:lstStyle/>
          <a:p>
            <a:pPr algn="l"/>
            <a:r>
              <a:rPr lang="zh-CN" altLang="en-US" sz="2100" b="1">
                <a:solidFill>
                  <a:schemeClr val="bg1"/>
                </a:solidFill>
                <a:latin typeface="微软雅黑" panose="020B0503020204020204" charset="-122"/>
                <a:ea typeface="微软雅黑" panose="020B0503020204020204" charset="-122"/>
                <a:sym typeface="+mn-ea"/>
              </a:rPr>
              <a:t>对点案例</a:t>
            </a:r>
            <a:endParaRPr lang="zh-CN" altLang="en-US" sz="2100" b="1">
              <a:solidFill>
                <a:schemeClr val="bg1"/>
              </a:solidFill>
              <a:latin typeface="微软雅黑" panose="020B0503020204020204" charset="-122"/>
              <a:ea typeface="微软雅黑" panose="020B0503020204020204" charset="-122"/>
              <a:sym typeface="+mn-ea"/>
            </a:endParaRPr>
          </a:p>
        </p:txBody>
      </p:sp>
      <p:sp>
        <p:nvSpPr>
          <p:cNvPr id="6" name="矩形: 圆角 11"/>
          <p:cNvSpPr/>
          <p:nvPr/>
        </p:nvSpPr>
        <p:spPr>
          <a:xfrm>
            <a:off x="1" y="936058"/>
            <a:ext cx="1385888" cy="269132"/>
          </a:xfrm>
          <a:prstGeom prst="roundRect">
            <a:avLst>
              <a:gd name="adj" fmla="val 0"/>
            </a:avLst>
          </a:prstGeom>
          <a:solidFill>
            <a:srgbClr val="E74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8" name="组合 37"/>
          <p:cNvGrpSpPr/>
          <p:nvPr/>
        </p:nvGrpSpPr>
        <p:grpSpPr>
          <a:xfrm>
            <a:off x="129540" y="2324576"/>
            <a:ext cx="2260759" cy="2146459"/>
            <a:chOff x="476" y="1756"/>
            <a:chExt cx="8612" cy="8612"/>
          </a:xfrm>
        </p:grpSpPr>
        <p:sp>
          <p:nvSpPr>
            <p:cNvPr id="62" name="椭圆 61"/>
            <p:cNvSpPr>
              <a:spLocks noChangeAspect="1"/>
            </p:cNvSpPr>
            <p:nvPr/>
          </p:nvSpPr>
          <p:spPr>
            <a:xfrm rot="15290454">
              <a:off x="760" y="2063"/>
              <a:ext cx="8074" cy="8074"/>
            </a:xfrm>
            <a:prstGeom prst="ellipse">
              <a:avLst/>
            </a:prstGeom>
            <a:noFill/>
            <a:ln w="28575">
              <a:gradFill>
                <a:gsLst>
                  <a:gs pos="15000">
                    <a:srgbClr val="1890FA">
                      <a:alpha val="0"/>
                    </a:srgbClr>
                  </a:gs>
                  <a:gs pos="0">
                    <a:srgbClr val="00ACFB"/>
                  </a:gs>
                  <a:gs pos="31000">
                    <a:srgbClr val="297BFA"/>
                  </a:gs>
                  <a:gs pos="47000">
                    <a:srgbClr val="9437FB"/>
                  </a:gs>
                  <a:gs pos="73000">
                    <a:srgbClr val="FC02F9">
                      <a:alpha val="0"/>
                    </a:srgbClr>
                  </a:gs>
                  <a:gs pos="56000">
                    <a:srgbClr val="FC02F9"/>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grpSp>
          <p:nvGrpSpPr>
            <p:cNvPr id="2" name="组合 1"/>
            <p:cNvGrpSpPr/>
            <p:nvPr/>
          </p:nvGrpSpPr>
          <p:grpSpPr>
            <a:xfrm>
              <a:off x="476" y="1756"/>
              <a:ext cx="8612" cy="8612"/>
              <a:chOff x="476" y="1756"/>
              <a:chExt cx="8612" cy="8612"/>
            </a:xfrm>
          </p:grpSpPr>
          <p:grpSp>
            <p:nvGrpSpPr>
              <p:cNvPr id="3" name="组合 2"/>
              <p:cNvGrpSpPr/>
              <p:nvPr/>
            </p:nvGrpSpPr>
            <p:grpSpPr>
              <a:xfrm>
                <a:off x="476" y="1756"/>
                <a:ext cx="8612" cy="8612"/>
                <a:chOff x="476" y="1756"/>
                <a:chExt cx="8612" cy="8612"/>
              </a:xfrm>
            </p:grpSpPr>
            <p:sp>
              <p:nvSpPr>
                <p:cNvPr id="7" name="椭圆 6"/>
                <p:cNvSpPr>
                  <a:spLocks noChangeAspect="1"/>
                </p:cNvSpPr>
                <p:nvPr/>
              </p:nvSpPr>
              <p:spPr>
                <a:xfrm rot="4308284">
                  <a:off x="1120" y="2423"/>
                  <a:ext cx="7354" cy="7354"/>
                </a:xfrm>
                <a:prstGeom prst="ellipse">
                  <a:avLst/>
                </a:prstGeom>
                <a:noFill/>
                <a:ln w="69850">
                  <a:gradFill>
                    <a:gsLst>
                      <a:gs pos="0">
                        <a:srgbClr val="00ECFE"/>
                      </a:gs>
                      <a:gs pos="26000">
                        <a:srgbClr val="297BFA"/>
                      </a:gs>
                      <a:gs pos="47000">
                        <a:srgbClr val="9437FB"/>
                      </a:gs>
                      <a:gs pos="73000">
                        <a:srgbClr val="FC02F9">
                          <a:alpha val="0"/>
                        </a:srgbClr>
                      </a:gs>
                      <a:gs pos="56000">
                        <a:srgbClr val="FC02F9"/>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3" name="椭圆 62"/>
                <p:cNvSpPr>
                  <a:spLocks noChangeAspect="1"/>
                </p:cNvSpPr>
                <p:nvPr/>
              </p:nvSpPr>
              <p:spPr>
                <a:xfrm rot="16820691">
                  <a:off x="476" y="1756"/>
                  <a:ext cx="8612" cy="8612"/>
                </a:xfrm>
                <a:prstGeom prst="ellipse">
                  <a:avLst/>
                </a:prstGeom>
                <a:noFill/>
                <a:ln w="50800">
                  <a:gradFill>
                    <a:gsLst>
                      <a:gs pos="0">
                        <a:srgbClr val="00ACFB"/>
                      </a:gs>
                      <a:gs pos="14674">
                        <a:srgbClr val="8056FA"/>
                      </a:gs>
                      <a:gs pos="34000">
                        <a:srgbClr val="FC02F9">
                          <a:alpha val="0"/>
                        </a:srgbClr>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grpSp>
          <p:sp>
            <p:nvSpPr>
              <p:cNvPr id="65" name="椭圆 64"/>
              <p:cNvSpPr>
                <a:spLocks noChangeAspect="1"/>
              </p:cNvSpPr>
              <p:nvPr/>
            </p:nvSpPr>
            <p:spPr>
              <a:xfrm>
                <a:off x="3778" y="3273"/>
                <a:ext cx="1832" cy="1832"/>
              </a:xfrm>
              <a:prstGeom prst="ellipse">
                <a:avLst/>
              </a:prstGeom>
              <a:solidFill>
                <a:srgbClr val="F790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7" name="椭圆 66"/>
              <p:cNvSpPr>
                <a:spLocks noChangeAspect="1"/>
              </p:cNvSpPr>
              <p:nvPr/>
            </p:nvSpPr>
            <p:spPr>
              <a:xfrm>
                <a:off x="4373" y="3615"/>
                <a:ext cx="1830" cy="1830"/>
              </a:xfrm>
              <a:prstGeom prst="ellipse">
                <a:avLst/>
              </a:prstGeom>
              <a:solidFill>
                <a:srgbClr val="00ECFE">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8" name="椭圆 67"/>
              <p:cNvSpPr>
                <a:spLocks noChangeAspect="1"/>
              </p:cNvSpPr>
              <p:nvPr/>
            </p:nvSpPr>
            <p:spPr>
              <a:xfrm>
                <a:off x="1948" y="6465"/>
                <a:ext cx="1830" cy="183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69" name="椭圆 68"/>
              <p:cNvSpPr>
                <a:spLocks noChangeAspect="1"/>
              </p:cNvSpPr>
              <p:nvPr/>
            </p:nvSpPr>
            <p:spPr>
              <a:xfrm>
                <a:off x="2540" y="6805"/>
                <a:ext cx="1833" cy="1833"/>
              </a:xfrm>
              <a:prstGeom prst="ellipse">
                <a:avLst/>
              </a:prstGeom>
              <a:solidFill>
                <a:srgbClr val="297BFA">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70" name="椭圆 69"/>
              <p:cNvSpPr>
                <a:spLocks noChangeAspect="1"/>
              </p:cNvSpPr>
              <p:nvPr/>
            </p:nvSpPr>
            <p:spPr>
              <a:xfrm>
                <a:off x="5813" y="6465"/>
                <a:ext cx="1830" cy="1830"/>
              </a:xfrm>
              <a:prstGeom prst="ellipse">
                <a:avLst/>
              </a:prstGeom>
              <a:solidFill>
                <a:srgbClr val="FFB7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71" name="椭圆 70"/>
              <p:cNvSpPr>
                <a:spLocks noChangeAspect="1"/>
              </p:cNvSpPr>
              <p:nvPr/>
            </p:nvSpPr>
            <p:spPr>
              <a:xfrm>
                <a:off x="6405" y="6805"/>
                <a:ext cx="1830" cy="1833"/>
              </a:xfrm>
              <a:prstGeom prst="ellipse">
                <a:avLst/>
              </a:prstGeom>
              <a:solidFill>
                <a:srgbClr val="FC02F9">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9" name="文本框 8"/>
              <p:cNvSpPr txBox="1"/>
              <p:nvPr/>
            </p:nvSpPr>
            <p:spPr>
              <a:xfrm>
                <a:off x="4335" y="4022"/>
                <a:ext cx="1590" cy="2589"/>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sp>
            <p:nvSpPr>
              <p:cNvPr id="12" name="文本框 11"/>
              <p:cNvSpPr txBox="1"/>
              <p:nvPr/>
            </p:nvSpPr>
            <p:spPr>
              <a:xfrm>
                <a:off x="2567" y="7174"/>
                <a:ext cx="1590" cy="2589"/>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sp>
            <p:nvSpPr>
              <p:cNvPr id="13" name="文本框 12"/>
              <p:cNvSpPr txBox="1"/>
              <p:nvPr/>
            </p:nvSpPr>
            <p:spPr>
              <a:xfrm>
                <a:off x="6471" y="7214"/>
                <a:ext cx="1590" cy="2589"/>
              </a:xfrm>
              <a:prstGeom prst="rect">
                <a:avLst/>
              </a:prstGeom>
              <a:noFill/>
            </p:spPr>
            <p:txBody>
              <a:bodyPr wrap="square" rtlCol="0">
                <a:spAutoFit/>
              </a:bodyPr>
              <a:p>
                <a:r>
                  <a:rPr lang="zh-CN" altLang="en-US" sz="1800" b="1">
                    <a:latin typeface="微软雅黑" panose="020B0503020204020204" charset="-122"/>
                    <a:ea typeface="微软雅黑" panose="020B0503020204020204" charset="-122"/>
                  </a:rPr>
                  <a:t>案  例</a:t>
                </a:r>
                <a:endParaRPr lang="zh-CN" altLang="en-US" sz="1800" b="1">
                  <a:latin typeface="微软雅黑" panose="020B0503020204020204" charset="-122"/>
                  <a:ea typeface="微软雅黑" panose="020B0503020204020204" charset="-122"/>
                </a:endParaRPr>
              </a:p>
            </p:txBody>
          </p:sp>
        </p:grpSp>
      </p:grpSp>
      <p:sp>
        <p:nvSpPr>
          <p:cNvPr id="75" name="圆角矩形 74"/>
          <p:cNvSpPr/>
          <p:nvPr/>
        </p:nvSpPr>
        <p:spPr>
          <a:xfrm rot="5400000" flipH="1">
            <a:off x="5807393" y="-1910556"/>
            <a:ext cx="57150" cy="5552599"/>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00"/>
          </a:p>
        </p:txBody>
      </p:sp>
      <p:sp>
        <p:nvSpPr>
          <p:cNvPr id="16" name="圆角矩形 15"/>
          <p:cNvSpPr/>
          <p:nvPr/>
        </p:nvSpPr>
        <p:spPr>
          <a:xfrm rot="5400000" flipH="1">
            <a:off x="5396739" y="2498104"/>
            <a:ext cx="57203" cy="5719991"/>
          </a:xfrm>
          <a:prstGeom prst="roundRect">
            <a:avLst>
              <a:gd name="adj" fmla="val 41696"/>
            </a:avLst>
          </a:prstGeom>
          <a:gradFill>
            <a:gsLst>
              <a:gs pos="76000">
                <a:srgbClr val="BE1DFB"/>
              </a:gs>
              <a:gs pos="27000">
                <a:srgbClr val="0094FA"/>
              </a:gs>
              <a:gs pos="0">
                <a:srgbClr val="00ECFE"/>
              </a:gs>
              <a:gs pos="100000">
                <a:srgbClr val="FC02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00"/>
          </a:p>
        </p:txBody>
      </p:sp>
      <p:pic>
        <p:nvPicPr>
          <p:cNvPr id="14" name="图片 66" descr="仓储1"/>
          <p:cNvPicPr>
            <a:picLocks noChangeAspect="1"/>
          </p:cNvPicPr>
          <p:nvPr/>
        </p:nvPicPr>
        <p:blipFill>
          <a:blip r:embed="rId1"/>
          <a:stretch>
            <a:fillRect/>
          </a:stretch>
        </p:blipFill>
        <p:spPr>
          <a:xfrm>
            <a:off x="2926556" y="3045143"/>
            <a:ext cx="2645093" cy="1684020"/>
          </a:xfrm>
          <a:prstGeom prst="rect">
            <a:avLst/>
          </a:prstGeom>
          <a:noFill/>
          <a:ln w="9525">
            <a:noFill/>
          </a:ln>
        </p:spPr>
      </p:pic>
      <p:pic>
        <p:nvPicPr>
          <p:cNvPr id="17" name="图片 67" descr="仓储2"/>
          <p:cNvPicPr>
            <a:picLocks noChangeAspect="1"/>
          </p:cNvPicPr>
          <p:nvPr/>
        </p:nvPicPr>
        <p:blipFill>
          <a:blip r:embed="rId2"/>
          <a:stretch>
            <a:fillRect/>
          </a:stretch>
        </p:blipFill>
        <p:spPr>
          <a:xfrm>
            <a:off x="5765483" y="3043714"/>
            <a:ext cx="2727008" cy="1687830"/>
          </a:xfrm>
          <a:prstGeom prst="rect">
            <a:avLst/>
          </a:prstGeom>
          <a:noFill/>
          <a:ln w="9525">
            <a:noFill/>
          </a:ln>
        </p:spPr>
      </p:pic>
      <p:sp>
        <p:nvSpPr>
          <p:cNvPr id="18" name="文本框 17"/>
          <p:cNvSpPr txBox="1"/>
          <p:nvPr/>
        </p:nvSpPr>
        <p:spPr>
          <a:xfrm>
            <a:off x="4916805" y="4785360"/>
            <a:ext cx="278765" cy="114300"/>
          </a:xfrm>
          <a:prstGeom prst="rect">
            <a:avLst/>
          </a:prstGeom>
          <a:noFill/>
        </p:spPr>
        <p:txBody>
          <a:bodyPr wrap="none" rtlCol="0">
            <a:spAutoFit/>
          </a:bodyPr>
          <a:p>
            <a:pPr algn="l">
              <a:lnSpc>
                <a:spcPct val="150000"/>
              </a:lnSpc>
            </a:pPr>
            <a:r>
              <a:rPr lang="zh-CN" altLang="en-US" sz="100">
                <a:solidFill>
                  <a:srgbClr val="173C5D"/>
                </a:solidFill>
                <a:latin typeface="微软雅黑" panose="020B0503020204020204" charset="-122"/>
                <a:ea typeface="微软雅黑" panose="020B0503020204020204" charset="-122"/>
              </a:rPr>
              <a:t>图2-18 仓储活动</a:t>
            </a:r>
            <a:endParaRPr lang="zh-CN" altLang="en-US" sz="100">
              <a:solidFill>
                <a:srgbClr val="173C5D"/>
              </a:solidFill>
              <a:latin typeface="微软雅黑" panose="020B0503020204020204" charset="-122"/>
              <a:ea typeface="微软雅黑" panose="020B0503020204020204" charset="-122"/>
            </a:endParaRPr>
          </a:p>
        </p:txBody>
      </p:sp>
      <p:sp>
        <p:nvSpPr>
          <p:cNvPr id="19" name="文本框 18"/>
          <p:cNvSpPr txBox="1"/>
          <p:nvPr/>
        </p:nvSpPr>
        <p:spPr>
          <a:xfrm>
            <a:off x="2564765" y="1125220"/>
            <a:ext cx="6503670" cy="1753235"/>
          </a:xfrm>
          <a:prstGeom prst="rect">
            <a:avLst/>
          </a:prstGeom>
          <a:noFill/>
        </p:spPr>
        <p:txBody>
          <a:bodyPr wrap="square" rtlCol="0">
            <a:spAutoFit/>
          </a:bodyPr>
          <a:p>
            <a:pPr indent="457200" fontAlgn="auto">
              <a:lnSpc>
                <a:spcPct val="150000"/>
              </a:lnSpc>
            </a:pPr>
            <a:r>
              <a:rPr lang="zh-CN" altLang="en-US">
                <a:solidFill>
                  <a:srgbClr val="1B2F47"/>
                </a:solidFill>
                <a:latin typeface="微软雅黑" panose="020B0503020204020204" charset="-122"/>
                <a:ea typeface="微软雅黑" panose="020B0503020204020204" charset="-122"/>
              </a:rPr>
              <a:t>20</a:t>
            </a:r>
            <a:r>
              <a:rPr lang="en-US" altLang="zh-CN">
                <a:solidFill>
                  <a:srgbClr val="1B2F47"/>
                </a:solidFill>
                <a:latin typeface="微软雅黑" panose="020B0503020204020204" charset="-122"/>
                <a:ea typeface="微软雅黑" panose="020B0503020204020204" charset="-122"/>
              </a:rPr>
              <a:t>20</a:t>
            </a:r>
            <a:r>
              <a:rPr lang="zh-CN" altLang="en-US">
                <a:solidFill>
                  <a:srgbClr val="1B2F47"/>
                </a:solidFill>
                <a:latin typeface="微软雅黑" panose="020B0503020204020204" charset="-122"/>
                <a:ea typeface="微软雅黑" panose="020B0503020204020204" charset="-122"/>
              </a:rPr>
              <a:t>年7月24日，某物流公司物流总监陪同公司领导参观考察公司一号仓库。在参观的过程中，有的领导会询问一号仓库的仓库主管一些问题，比如：那边的库存是什么、库存有多少等。请问这里所指的两个库存含义相同吗？</a:t>
            </a:r>
            <a:endParaRPr lang="zh-CN" altLang="en-US">
              <a:solidFill>
                <a:srgbClr val="1B2F4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矩形 2"/>
          <p:cNvSpPr>
            <a:spLocks noGrp="1"/>
          </p:cNvSpPr>
          <p:nvPr>
            <p:ph type="title" idx="4294967295"/>
          </p:nvPr>
        </p:nvSpPr>
        <p:spPr/>
        <p:txBody>
          <a:bodyPr vert="horz" wrap="square" lIns="91440" tIns="45720" rIns="91440" bIns="45720" anchor="ctr" anchorCtr="0"/>
          <a:p>
            <a:pPr eaLnBrk="1" hangingPunct="1"/>
            <a:r>
              <a:rPr lang="en-US" altLang="en-US" sz="3200" b="0" dirty="0">
                <a:solidFill>
                  <a:srgbClr val="002060"/>
                </a:solidFill>
                <a:latin typeface="方正粗倩简体" pitchFamily="1" charset="-122"/>
                <a:ea typeface="方正粗倩简体" pitchFamily="1" charset="-122"/>
              </a:rPr>
              <a:t>6.1 </a:t>
            </a:r>
            <a:r>
              <a:rPr lang="zh-CN" altLang="en-US" sz="3200" b="0" dirty="0">
                <a:solidFill>
                  <a:srgbClr val="002060"/>
                </a:solidFill>
                <a:latin typeface="方正粗倩简体" pitchFamily="1" charset="-122"/>
                <a:ea typeface="方正粗倩简体" pitchFamily="1" charset="-122"/>
              </a:rPr>
              <a:t>仓储概述</a:t>
            </a:r>
            <a:endParaRPr lang="en-US" altLang="en-US" sz="3200" b="0" dirty="0">
              <a:solidFill>
                <a:srgbClr val="002060"/>
              </a:solidFill>
              <a:latin typeface="方正粗倩简体" pitchFamily="1" charset="-122"/>
              <a:ea typeface="方正粗倩简体" pitchFamily="1" charset="-122"/>
            </a:endParaRPr>
          </a:p>
        </p:txBody>
      </p:sp>
      <p:sp>
        <p:nvSpPr>
          <p:cNvPr id="7171" name="TextBox 1"/>
          <p:cNvSpPr txBox="1"/>
          <p:nvPr/>
        </p:nvSpPr>
        <p:spPr>
          <a:xfrm>
            <a:off x="1042988" y="1177925"/>
            <a:ext cx="3960812"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800" b="1" dirty="0">
                <a:solidFill>
                  <a:srgbClr val="7030A0"/>
                </a:solidFill>
                <a:latin typeface="黑体" panose="02010609060101010101" pitchFamily="49" charset="-122"/>
                <a:ea typeface="黑体" panose="02010609060101010101" pitchFamily="49" charset="-122"/>
              </a:rPr>
              <a:t>6.1.2 </a:t>
            </a:r>
            <a:r>
              <a:rPr lang="zh-CN" altLang="en-US" sz="2800" b="1" dirty="0">
                <a:solidFill>
                  <a:srgbClr val="7030A0"/>
                </a:solidFill>
                <a:latin typeface="黑体" panose="02010609060101010101" pitchFamily="49" charset="-122"/>
                <a:ea typeface="黑体" panose="02010609060101010101" pitchFamily="49" charset="-122"/>
              </a:rPr>
              <a:t>仓库的种类</a:t>
            </a:r>
            <a:endParaRPr lang="zh-CN" altLang="en-US" sz="2800" b="1" dirty="0">
              <a:solidFill>
                <a:srgbClr val="7030A0"/>
              </a:solidFill>
              <a:latin typeface="黑体" panose="02010609060101010101" pitchFamily="49" charset="-122"/>
              <a:ea typeface="黑体" panose="02010609060101010101" pitchFamily="49" charset="-122"/>
            </a:endParaRPr>
          </a:p>
        </p:txBody>
      </p:sp>
      <p:graphicFrame>
        <p:nvGraphicFramePr>
          <p:cNvPr id="8196" name="Group 4"/>
          <p:cNvGraphicFramePr>
            <a:graphicFrameLocks noGrp="1"/>
          </p:cNvGraphicFramePr>
          <p:nvPr/>
        </p:nvGraphicFramePr>
        <p:xfrm>
          <a:off x="323850" y="1700213"/>
          <a:ext cx="8640763" cy="5043488"/>
        </p:xfrm>
        <a:graphic>
          <a:graphicData uri="http://schemas.openxmlformats.org/drawingml/2006/table">
            <a:tbl>
              <a:tblPr/>
              <a:tblGrid>
                <a:gridCol w="1268413"/>
                <a:gridCol w="7372350"/>
              </a:tblGrid>
              <a:tr h="36666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rPr>
                        <a:t>分类标准</a:t>
                      </a:r>
                      <a:endPar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rPr>
                        <a:t>种类名称及说明</a:t>
                      </a:r>
                      <a:endParaRPr kumimoji="0" lang="en-US" altLang="en-US" sz="1800" b="1" i="0" u="none" strike="noStrike" cap="none" normalizeH="0" baseline="0" smtClean="0">
                        <a:ln>
                          <a:noFill/>
                        </a:ln>
                        <a:solidFill>
                          <a:srgbClr val="FFFFFF"/>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1904">
                <a:tc rowSpan="8">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保管</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形态</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txBody>
                  <a:tcPr marT="45714" marB="45714"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普通仓库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：常温下的一般仓库，用于存放一般性的物料，对仓库没有特殊要求</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04762">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冷藏仓库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：具有冷却设备并隔热的仓库（10℃以下）</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61904">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恒温仓库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：能够调节温度、湿度的室内仓库（温度保持在10℃～20℃）</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63492">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露天仓库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：露天堆码、保管的室外仓库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61904">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储藏仓库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：保管散粒谷物、粉体的仓库，以筒仓为代表</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61904">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危险品仓库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：保管危险品、高压气体的仓库，以油罐仓库为代表</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520634">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水上仓库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：漂浮在水上的储藏货物的泵船、囤船、浮驳或其他水上建筑，或把木材在划定水面保管的室外仓库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04762">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简易仓库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：没有正式建筑，如使用帐篷等简易构造的仓库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519047">
                <a:tc row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rPr>
                        <a:t>功能</a:t>
                      </a:r>
                      <a:endParaRPr kumimoji="0" lang="en-US" altLang="en-US" sz="2400" b="1" i="0" u="none" strike="noStrike" cap="none" normalizeH="0" baseline="0" smtClean="0">
                        <a:ln>
                          <a:noFill/>
                        </a:ln>
                        <a:solidFill>
                          <a:srgbClr val="000000"/>
                        </a:solidFill>
                        <a:effectLst>
                          <a:outerShdw blurRad="38100" dist="38100" dir="2700000" algn="tl">
                            <a:srgbClr val="FFFFFF"/>
                          </a:outerShdw>
                        </a:effectLst>
                        <a:latin typeface="方正楷体简体" pitchFamily="1" charset="-122"/>
                        <a:ea typeface="方正楷体简体" pitchFamily="1" charset="-122"/>
                      </a:endParaRPr>
                    </a:p>
                  </a:txBody>
                  <a:tcPr marT="45714" marB="45714"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贮藏仓库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：主要对物料进行保管，以解决生产和消费的不均衡，如季节性生产的大米储存到下一年销售</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518095">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流通仓库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：除具有保管功能外，还能进行流通加工、装配、简单加工、包装、理货及配送功能，具有周转快、附加值高、时间性强的特点</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r h="361904">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专用仓库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：保管钢铁、粮食等某些特定物料的仓库</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D7E1"/>
                    </a:solidFill>
                  </a:tcPr>
                </a:tc>
              </a:tr>
              <a:tr h="336507">
                <a:tc vMerge="1">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方正仿宋简体" pitchFamily="2" charset="-122"/>
                          <a:ea typeface="方正仿宋简体" pitchFamily="2" charset="-122"/>
                        </a:rPr>
                        <a:t>保税仓库</a:t>
                      </a:r>
                      <a:r>
                        <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rPr>
                        <a:t>：经海关批准，在海关监管下专供存放未办理关税手续而入国境或过境货物的场所</a:t>
                      </a:r>
                      <a:endParaRPr kumimoji="0" lang="en-US" altLang="en-US" sz="1400" b="1" i="0" u="none" strike="noStrike" cap="none" normalizeH="0" baseline="0" smtClean="0">
                        <a:ln>
                          <a:noFill/>
                        </a:ln>
                        <a:solidFill>
                          <a:srgbClr val="000000"/>
                        </a:solidFill>
                        <a:effectLst>
                          <a:outerShdw blurRad="38100" dist="38100" dir="2700000" algn="tl">
                            <a:srgbClr val="FFFFFF"/>
                          </a:outerShdw>
                        </a:effectLst>
                        <a:latin typeface="方正仿宋简体" pitchFamily="2" charset="-122"/>
                        <a:ea typeface="方正仿宋简体" pitchFamily="2" charset="-12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CF0"/>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
</file>

<file path=ppt/tags/tag1.xml><?xml version="1.0" encoding="utf-8"?>
<p:tagLst xmlns:p="http://schemas.openxmlformats.org/presentationml/2006/main">
  <p:tag name="KSO_WM_UNIT_TABLE_BEAUTIFY" val="smartTable{d445eba9-34eb-4d67-ae4e-81e0ff97123b}"/>
</p:tagLst>
</file>

<file path=ppt/tags/tag2.xml><?xml version="1.0" encoding="utf-8"?>
<p:tagLst xmlns:p="http://schemas.openxmlformats.org/presentationml/2006/main">
  <p:tag name="KSO_WM_UNIT_TABLE_BEAUTIFY" val="smartTable{e4a2fbdf-e07b-4507-9cf3-51646b7f7cfd}"/>
</p:tagLst>
</file>

<file path=ppt/tags/tag3.xml><?xml version="1.0" encoding="utf-8"?>
<p:tagLst xmlns:p="http://schemas.openxmlformats.org/presentationml/2006/main">
  <p:tag name="KSO_WM_UNIT_TABLE_BEAUTIFY" val="smartTable{b6b3fc84-83e6-4b6b-934b-42b09c9b7f38}"/>
</p:tagLst>
</file>

<file path=ppt/theme/theme1.xml><?xml version="1.0" encoding="utf-8"?>
<a:theme xmlns:a="http://schemas.openxmlformats.org/drawingml/2006/main" name="579TGp_makeup_light">
  <a:themeElements>
    <a:clrScheme name="579TGp_makeup_light 3">
      <a:dk1>
        <a:srgbClr val="000000"/>
      </a:dk1>
      <a:lt1>
        <a:srgbClr val="FFFFFF"/>
      </a:lt1>
      <a:dk2>
        <a:srgbClr val="5C1767"/>
      </a:dk2>
      <a:lt2>
        <a:srgbClr val="808080"/>
      </a:lt2>
      <a:accent1>
        <a:srgbClr val="D87AA5"/>
      </a:accent1>
      <a:accent2>
        <a:srgbClr val="AC8CD0"/>
      </a:accent2>
      <a:accent3>
        <a:srgbClr val="FFFFFF"/>
      </a:accent3>
      <a:accent4>
        <a:srgbClr val="000000"/>
      </a:accent4>
      <a:accent5>
        <a:srgbClr val="E9BECF"/>
      </a:accent5>
      <a:accent6>
        <a:srgbClr val="9B7EBC"/>
      </a:accent6>
      <a:hlink>
        <a:srgbClr val="DA7F70"/>
      </a:hlink>
      <a:folHlink>
        <a:srgbClr val="85A3D5"/>
      </a:folHlink>
    </a:clrScheme>
    <a:fontScheme name="579TGp_makeup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en-US"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en-US"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579TGp_makeup_light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579TGp_makeup_light 2">
        <a:dk1>
          <a:srgbClr val="000000"/>
        </a:dk1>
        <a:lt1>
          <a:srgbClr val="FFFFFF"/>
        </a:lt1>
        <a:dk2>
          <a:srgbClr val="006699"/>
        </a:dk2>
        <a:lt2>
          <a:srgbClr val="808080"/>
        </a:lt2>
        <a:accent1>
          <a:srgbClr val="78ABDA"/>
        </a:accent1>
        <a:accent2>
          <a:srgbClr val="8BD1C4"/>
        </a:accent2>
        <a:accent3>
          <a:srgbClr val="FFFFFF"/>
        </a:accent3>
        <a:accent4>
          <a:srgbClr val="000000"/>
        </a:accent4>
        <a:accent5>
          <a:srgbClr val="BED2EA"/>
        </a:accent5>
        <a:accent6>
          <a:srgbClr val="7DBDB1"/>
        </a:accent6>
        <a:hlink>
          <a:srgbClr val="89D278"/>
        </a:hlink>
        <a:folHlink>
          <a:srgbClr val="CEC08C"/>
        </a:folHlink>
      </a:clrScheme>
      <a:clrMap bg1="lt1" tx1="dk1" bg2="lt2" tx2="dk2" accent1="accent1" accent2="accent2" accent3="accent3" accent4="accent4" accent5="accent5" accent6="accent6" hlink="hlink" folHlink="folHlink"/>
    </a:extraClrScheme>
    <a:extraClrScheme>
      <a:clrScheme name="579TGp_makeup_light 3">
        <a:dk1>
          <a:srgbClr val="000000"/>
        </a:dk1>
        <a:lt1>
          <a:srgbClr val="FFFFFF"/>
        </a:lt1>
        <a:dk2>
          <a:srgbClr val="5C1767"/>
        </a:dk2>
        <a:lt2>
          <a:srgbClr val="808080"/>
        </a:lt2>
        <a:accent1>
          <a:srgbClr val="D87AA5"/>
        </a:accent1>
        <a:accent2>
          <a:srgbClr val="AC8CD0"/>
        </a:accent2>
        <a:accent3>
          <a:srgbClr val="FFFFFF"/>
        </a:accent3>
        <a:accent4>
          <a:srgbClr val="000000"/>
        </a:accent4>
        <a:accent5>
          <a:srgbClr val="E9BECF"/>
        </a:accent5>
        <a:accent6>
          <a:srgbClr val="9B7EBC"/>
        </a:accent6>
        <a:hlink>
          <a:srgbClr val="DA7F70"/>
        </a:hlink>
        <a:folHlink>
          <a:srgbClr val="85A3D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79TGp_makeup_light">
  <a:themeElements>
    <a:clrScheme name="1_579TGp_makeup_light 3">
      <a:dk1>
        <a:srgbClr val="000000"/>
      </a:dk1>
      <a:lt1>
        <a:srgbClr val="FFFFFF"/>
      </a:lt1>
      <a:dk2>
        <a:srgbClr val="5C1767"/>
      </a:dk2>
      <a:lt2>
        <a:srgbClr val="808080"/>
      </a:lt2>
      <a:accent1>
        <a:srgbClr val="D87AA5"/>
      </a:accent1>
      <a:accent2>
        <a:srgbClr val="AC8CD0"/>
      </a:accent2>
      <a:accent3>
        <a:srgbClr val="FFFFFF"/>
      </a:accent3>
      <a:accent4>
        <a:srgbClr val="000000"/>
      </a:accent4>
      <a:accent5>
        <a:srgbClr val="E9BECF"/>
      </a:accent5>
      <a:accent6>
        <a:srgbClr val="9B7EBC"/>
      </a:accent6>
      <a:hlink>
        <a:srgbClr val="DA7F70"/>
      </a:hlink>
      <a:folHlink>
        <a:srgbClr val="85A3D5"/>
      </a:folHlink>
    </a:clrScheme>
    <a:fontScheme name="1_579TGp_makeup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en-US"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en-US"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579TGp_makeup_light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1_579TGp_makeup_light 2">
        <a:dk1>
          <a:srgbClr val="000000"/>
        </a:dk1>
        <a:lt1>
          <a:srgbClr val="FFFFFF"/>
        </a:lt1>
        <a:dk2>
          <a:srgbClr val="006699"/>
        </a:dk2>
        <a:lt2>
          <a:srgbClr val="808080"/>
        </a:lt2>
        <a:accent1>
          <a:srgbClr val="78ABDA"/>
        </a:accent1>
        <a:accent2>
          <a:srgbClr val="8BD1C4"/>
        </a:accent2>
        <a:accent3>
          <a:srgbClr val="FFFFFF"/>
        </a:accent3>
        <a:accent4>
          <a:srgbClr val="000000"/>
        </a:accent4>
        <a:accent5>
          <a:srgbClr val="BED2EA"/>
        </a:accent5>
        <a:accent6>
          <a:srgbClr val="7DBDB1"/>
        </a:accent6>
        <a:hlink>
          <a:srgbClr val="89D278"/>
        </a:hlink>
        <a:folHlink>
          <a:srgbClr val="CEC08C"/>
        </a:folHlink>
      </a:clrScheme>
      <a:clrMap bg1="lt1" tx1="dk1" bg2="lt2" tx2="dk2" accent1="accent1" accent2="accent2" accent3="accent3" accent4="accent4" accent5="accent5" accent6="accent6" hlink="hlink" folHlink="folHlink"/>
    </a:extraClrScheme>
    <a:extraClrScheme>
      <a:clrScheme name="1_579TGp_makeup_light 3">
        <a:dk1>
          <a:srgbClr val="000000"/>
        </a:dk1>
        <a:lt1>
          <a:srgbClr val="FFFFFF"/>
        </a:lt1>
        <a:dk2>
          <a:srgbClr val="5C1767"/>
        </a:dk2>
        <a:lt2>
          <a:srgbClr val="808080"/>
        </a:lt2>
        <a:accent1>
          <a:srgbClr val="D87AA5"/>
        </a:accent1>
        <a:accent2>
          <a:srgbClr val="AC8CD0"/>
        </a:accent2>
        <a:accent3>
          <a:srgbClr val="FFFFFF"/>
        </a:accent3>
        <a:accent4>
          <a:srgbClr val="000000"/>
        </a:accent4>
        <a:accent5>
          <a:srgbClr val="E9BECF"/>
        </a:accent5>
        <a:accent6>
          <a:srgbClr val="9B7EBC"/>
        </a:accent6>
        <a:hlink>
          <a:srgbClr val="DA7F70"/>
        </a:hlink>
        <a:folHlink>
          <a:srgbClr val="85A3D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8648</Words>
  <Application>WPS 演示</Application>
  <PresentationFormat>全屏显示(4:3)</PresentationFormat>
  <Paragraphs>891</Paragraphs>
  <Slides>66</Slides>
  <Notes>0</Notes>
  <HiddenSlides>0</HiddenSlides>
  <MMClips>0</MMClips>
  <ScaleCrop>false</ScaleCrop>
  <HeadingPairs>
    <vt:vector size="8" baseType="variant">
      <vt:variant>
        <vt:lpstr>已用的字体</vt:lpstr>
      </vt:variant>
      <vt:variant>
        <vt:i4>25</vt:i4>
      </vt:variant>
      <vt:variant>
        <vt:lpstr>主题</vt:lpstr>
      </vt:variant>
      <vt:variant>
        <vt:i4>2</vt:i4>
      </vt:variant>
      <vt:variant>
        <vt:lpstr>嵌入 OLE 服务器</vt:lpstr>
      </vt:variant>
      <vt:variant>
        <vt:i4>1</vt:i4>
      </vt:variant>
      <vt:variant>
        <vt:lpstr>幻灯片标题</vt:lpstr>
      </vt:variant>
      <vt:variant>
        <vt:i4>66</vt:i4>
      </vt:variant>
    </vt:vector>
  </HeadingPairs>
  <TitlesOfParts>
    <vt:vector size="94" baseType="lpstr">
      <vt:lpstr>Arial</vt:lpstr>
      <vt:lpstr>宋体</vt:lpstr>
      <vt:lpstr>Wingdings</vt:lpstr>
      <vt:lpstr>Arial Black</vt:lpstr>
      <vt:lpstr>方正黑体简体</vt:lpstr>
      <vt:lpstr>微软雅黑</vt:lpstr>
      <vt:lpstr>Hiragino Sans GB W3</vt:lpstr>
      <vt:lpstr>Segoe Print</vt:lpstr>
      <vt:lpstr>方正水柱简体</vt:lpstr>
      <vt:lpstr>隶书</vt:lpstr>
      <vt:lpstr>方正粗倩简体</vt:lpstr>
      <vt:lpstr>方正仿宋简体</vt:lpstr>
      <vt:lpstr>楷体_GB2312</vt:lpstr>
      <vt:lpstr>黑体</vt:lpstr>
      <vt:lpstr>Calibri</vt:lpstr>
      <vt:lpstr>方正楷体简体</vt:lpstr>
      <vt:lpstr>Arial Unicode MS</vt:lpstr>
      <vt:lpstr>微软雅黑</vt:lpstr>
      <vt:lpstr>新宋体</vt:lpstr>
      <vt:lpstr>楷体</vt:lpstr>
      <vt:lpstr>幼圆</vt:lpstr>
      <vt:lpstr>Verdana</vt:lpstr>
      <vt:lpstr>华文仿宋</vt:lpstr>
      <vt:lpstr>仿宋</vt:lpstr>
      <vt:lpstr>华文楷体</vt:lpstr>
      <vt:lpstr>579TGp_makeup_light</vt:lpstr>
      <vt:lpstr>1_579TGp_makeup_light</vt:lpstr>
      <vt:lpstr>Word.Picture.8</vt:lpstr>
      <vt:lpstr>PowerPoint 演示文稿</vt:lpstr>
      <vt:lpstr>PowerPoint 演示文稿</vt:lpstr>
      <vt:lpstr>第6章 仓储</vt:lpstr>
      <vt:lpstr>第6章 学习要求</vt:lpstr>
      <vt:lpstr>PowerPoint 演示文稿</vt:lpstr>
      <vt:lpstr>6.1 仓储概述</vt:lpstr>
      <vt:lpstr>PowerPoint 演示文稿</vt:lpstr>
      <vt:lpstr>PowerPoint 演示文稿</vt:lpstr>
      <vt:lpstr>6.1 仓储概述</vt:lpstr>
      <vt:lpstr>6.1 仓储概述</vt:lpstr>
      <vt:lpstr>PowerPoint 演示文稿</vt:lpstr>
      <vt:lpstr>6.1 仓储概述</vt:lpstr>
      <vt:lpstr>PowerPoint 演示文稿</vt:lpstr>
      <vt:lpstr>6.2 仓储管理</vt:lpstr>
      <vt:lpstr>6.2 仓储管理</vt:lpstr>
      <vt:lpstr>6.2 仓储管理</vt:lpstr>
      <vt:lpstr>6.2 仓储管理</vt:lpstr>
      <vt:lpstr>6.2 仓储管理</vt:lpstr>
      <vt:lpstr>6.3 仓储合理化</vt:lpstr>
      <vt:lpstr>6.3 仓储合理化</vt:lpstr>
      <vt:lpstr>6.3 仓储合理化</vt:lpstr>
      <vt:lpstr>80/20原理的应用－ABC分类管理法</vt:lpstr>
      <vt:lpstr>CVA管理法</vt:lpstr>
      <vt:lpstr>6.3 仓储合理化</vt:lpstr>
      <vt:lpstr>仓储合理化的做法</vt:lpstr>
      <vt:lpstr>PowerPoint 演示文稿</vt:lpstr>
      <vt:lpstr>PowerPoint 演示文稿</vt:lpstr>
      <vt:lpstr>6.4 库存控制</vt:lpstr>
      <vt:lpstr>库存的形式</vt:lpstr>
      <vt:lpstr>6.4 库存控制</vt:lpstr>
      <vt:lpstr>6.4 库存控制</vt:lpstr>
      <vt:lpstr>6.4 库存控制</vt:lpstr>
      <vt:lpstr>6.4 库存控制</vt:lpstr>
      <vt:lpstr>平均库存量的计算方法</vt:lpstr>
      <vt:lpstr>6.4 库存控制</vt:lpstr>
      <vt:lpstr>6.4 库存控制</vt:lpstr>
      <vt:lpstr>6.4 库存控制</vt:lpstr>
      <vt:lpstr>6.4 库存控制</vt:lpstr>
      <vt:lpstr>6.4 库存控制</vt:lpstr>
      <vt:lpstr>6.4 库存控制</vt:lpstr>
      <vt:lpstr>6.4 库存控制</vt:lpstr>
      <vt:lpstr>6.4 库存控制</vt:lpstr>
      <vt:lpstr>经济订购批量模型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WPS_1601625698</cp:lastModifiedBy>
  <cp:revision>5</cp:revision>
  <dcterms:created xsi:type="dcterms:W3CDTF">2021-03-30T05:46:00Z</dcterms:created>
  <dcterms:modified xsi:type="dcterms:W3CDTF">2021-03-31T01:37:43Z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7DFC1BB152ED4AFAA81564B450D14925</vt:lpwstr>
  </property>
  <property fmtid="{D5CDD505-2E9C-101B-9397-08002B2CF9AE}" pid="3" name="KSOProductBuildVer">
    <vt:lpwstr>2052-11.1.0.10356</vt:lpwstr>
  </property>
</Properties>
</file>